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20574000"/>
  <p:notesSz cx="6858000" cy="9144000"/>
  <p:embeddedFontLst>
    <p:embeddedFont>
      <p:font typeface="Robo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40">
          <p15:clr>
            <a:srgbClr val="A4A3A4"/>
          </p15:clr>
        </p15:guide>
        <p15:guide id="2" pos="64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40" orient="horz"/>
        <p:guide pos="64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fntdata"/><Relationship Id="rId30" Type="http://schemas.openxmlformats.org/officeDocument/2006/relationships/font" Target="fonts/Roboto-regular.fntdata"/><Relationship Id="rId11" Type="http://schemas.openxmlformats.org/officeDocument/2006/relationships/slide" Target="slides/slide6.xml"/><Relationship Id="rId33" Type="http://schemas.openxmlformats.org/officeDocument/2006/relationships/font" Target="fonts/Roboto-boldItalic.fntdata"/><Relationship Id="rId10" Type="http://schemas.openxmlformats.org/officeDocument/2006/relationships/slide" Target="slides/slide5.xml"/><Relationship Id="rId32" Type="http://schemas.openxmlformats.org/officeDocument/2006/relationships/font" Target="fonts/Robot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ru-R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1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 name="Google Shape;228;p1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p1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1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1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p1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1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p1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1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2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2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5" name="Google Shape;375;p2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9" name="Google Shape;389;p2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ru-RU"/>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p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p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p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p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2571750" y="1683545"/>
            <a:ext cx="15430500" cy="3581400"/>
          </a:xfrm>
          <a:prstGeom prst="rect">
            <a:avLst/>
          </a:prstGeom>
          <a:noFill/>
          <a:ln>
            <a:noFill/>
          </a:ln>
        </p:spPr>
        <p:txBody>
          <a:bodyPr anchorCtr="0" anchor="b" bIns="74275" lIns="148575" spcFirstLastPara="1" rIns="148575" wrap="square" tIns="74275">
            <a:normAutofit/>
          </a:bodyPr>
          <a:lstStyle>
            <a:lvl1pPr lvl="0" algn="ctr">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17" name="Google Shape;17;p2"/>
          <p:cNvSpPr txBox="1"/>
          <p:nvPr>
            <p:ph idx="1" type="subTitle"/>
          </p:nvPr>
        </p:nvSpPr>
        <p:spPr>
          <a:xfrm>
            <a:off x="2571750" y="5403057"/>
            <a:ext cx="15430500" cy="2483700"/>
          </a:xfrm>
          <a:prstGeom prst="rect">
            <a:avLst/>
          </a:prstGeom>
          <a:noFill/>
          <a:ln>
            <a:noFill/>
          </a:ln>
        </p:spPr>
        <p:txBody>
          <a:bodyPr anchorCtr="0" anchor="t" bIns="74275" lIns="148575" spcFirstLastPara="1" rIns="148575" wrap="square" tIns="74275">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p:txBody>
      </p:sp>
      <p:sp>
        <p:nvSpPr>
          <p:cNvPr id="18" name="Google Shape;18;p2"/>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19" name="Google Shape;19;p2"/>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0" name="Google Shape;20;p2"/>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4" name="Google Shape;74;p11"/>
          <p:cNvSpPr txBox="1"/>
          <p:nvPr>
            <p:ph idx="1" type="body"/>
          </p:nvPr>
        </p:nvSpPr>
        <p:spPr>
          <a:xfrm rot="5400000">
            <a:off x="7023488" y="-2870512"/>
            <a:ext cx="6527100" cy="177450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75" name="Google Shape;75;p1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6" name="Google Shape;76;p1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7" name="Google Shape;77;p1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12582488" y="2688338"/>
            <a:ext cx="8717700" cy="4436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0" name="Google Shape;80;p12"/>
          <p:cNvSpPr txBox="1"/>
          <p:nvPr>
            <p:ph idx="1" type="body"/>
          </p:nvPr>
        </p:nvSpPr>
        <p:spPr>
          <a:xfrm rot="5400000">
            <a:off x="3581494" y="-1619213"/>
            <a:ext cx="8717700" cy="130515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81" name="Google Shape;81;p12"/>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2" name="Google Shape;82;p12"/>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83" name="Google Shape;83;p12"/>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3" name="Google Shape;23;p3"/>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4" name="Google Shape;24;p3"/>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7" name="Google Shape;27;p4"/>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28" name="Google Shape;28;p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29" name="Google Shape;29;p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0" name="Google Shape;30;p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1403747" y="2564607"/>
            <a:ext cx="17745000" cy="42792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9800"/>
              <a:buFont typeface="Calibri"/>
              <a:buNone/>
              <a:defRPr sz="98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3" name="Google Shape;33;p5"/>
          <p:cNvSpPr txBox="1"/>
          <p:nvPr>
            <p:ph idx="1" type="body"/>
          </p:nvPr>
        </p:nvSpPr>
        <p:spPr>
          <a:xfrm>
            <a:off x="1403747" y="6884195"/>
            <a:ext cx="17745000" cy="22503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rgbClr val="888888"/>
              </a:buClr>
              <a:buSzPts val="3900"/>
              <a:buNone/>
              <a:defRPr sz="3900">
                <a:solidFill>
                  <a:srgbClr val="888888"/>
                </a:solidFill>
              </a:defRPr>
            </a:lvl1pPr>
            <a:lvl2pPr indent="-228600" lvl="1" marL="914400" algn="l">
              <a:lnSpc>
                <a:spcPct val="90000"/>
              </a:lnSpc>
              <a:spcBef>
                <a:spcPts val="800"/>
              </a:spcBef>
              <a:spcAft>
                <a:spcPts val="0"/>
              </a:spcAft>
              <a:buClr>
                <a:srgbClr val="888888"/>
              </a:buClr>
              <a:buSzPts val="3300"/>
              <a:buNone/>
              <a:defRPr sz="3300">
                <a:solidFill>
                  <a:srgbClr val="888888"/>
                </a:solidFill>
              </a:defRPr>
            </a:lvl2pPr>
            <a:lvl3pPr indent="-228600" lvl="2" marL="1371600" algn="l">
              <a:lnSpc>
                <a:spcPct val="90000"/>
              </a:lnSpc>
              <a:spcBef>
                <a:spcPts val="800"/>
              </a:spcBef>
              <a:spcAft>
                <a:spcPts val="0"/>
              </a:spcAft>
              <a:buClr>
                <a:srgbClr val="888888"/>
              </a:buClr>
              <a:buSzPts val="2900"/>
              <a:buNone/>
              <a:defRPr sz="2900">
                <a:solidFill>
                  <a:srgbClr val="888888"/>
                </a:solidFill>
              </a:defRPr>
            </a:lvl3pPr>
            <a:lvl4pPr indent="-228600" lvl="3" marL="1828800" algn="l">
              <a:lnSpc>
                <a:spcPct val="90000"/>
              </a:lnSpc>
              <a:spcBef>
                <a:spcPts val="800"/>
              </a:spcBef>
              <a:spcAft>
                <a:spcPts val="0"/>
              </a:spcAft>
              <a:buClr>
                <a:srgbClr val="888888"/>
              </a:buClr>
              <a:buSzPts val="2600"/>
              <a:buNone/>
              <a:defRPr sz="2600">
                <a:solidFill>
                  <a:srgbClr val="888888"/>
                </a:solidFill>
              </a:defRPr>
            </a:lvl4pPr>
            <a:lvl5pPr indent="-228600" lvl="4" marL="2286000" algn="l">
              <a:lnSpc>
                <a:spcPct val="90000"/>
              </a:lnSpc>
              <a:spcBef>
                <a:spcPts val="800"/>
              </a:spcBef>
              <a:spcAft>
                <a:spcPts val="0"/>
              </a:spcAft>
              <a:buClr>
                <a:srgbClr val="888888"/>
              </a:buClr>
              <a:buSzPts val="2600"/>
              <a:buNone/>
              <a:defRPr sz="2600">
                <a:solidFill>
                  <a:srgbClr val="888888"/>
                </a:solidFill>
              </a:defRPr>
            </a:lvl5pPr>
            <a:lvl6pPr indent="-228600" lvl="5" marL="2743200" algn="l">
              <a:lnSpc>
                <a:spcPct val="90000"/>
              </a:lnSpc>
              <a:spcBef>
                <a:spcPts val="800"/>
              </a:spcBef>
              <a:spcAft>
                <a:spcPts val="0"/>
              </a:spcAft>
              <a:buClr>
                <a:srgbClr val="888888"/>
              </a:buClr>
              <a:buSzPts val="2600"/>
              <a:buNone/>
              <a:defRPr sz="2600">
                <a:solidFill>
                  <a:srgbClr val="888888"/>
                </a:solidFill>
              </a:defRPr>
            </a:lvl6pPr>
            <a:lvl7pPr indent="-228600" lvl="6" marL="3200400" algn="l">
              <a:lnSpc>
                <a:spcPct val="90000"/>
              </a:lnSpc>
              <a:spcBef>
                <a:spcPts val="800"/>
              </a:spcBef>
              <a:spcAft>
                <a:spcPts val="0"/>
              </a:spcAft>
              <a:buClr>
                <a:srgbClr val="888888"/>
              </a:buClr>
              <a:buSzPts val="2600"/>
              <a:buNone/>
              <a:defRPr sz="2600">
                <a:solidFill>
                  <a:srgbClr val="888888"/>
                </a:solidFill>
              </a:defRPr>
            </a:lvl7pPr>
            <a:lvl8pPr indent="-228600" lvl="7" marL="3657600" algn="l">
              <a:lnSpc>
                <a:spcPct val="90000"/>
              </a:lnSpc>
              <a:spcBef>
                <a:spcPts val="800"/>
              </a:spcBef>
              <a:spcAft>
                <a:spcPts val="0"/>
              </a:spcAft>
              <a:buClr>
                <a:srgbClr val="888888"/>
              </a:buClr>
              <a:buSzPts val="2600"/>
              <a:buNone/>
              <a:defRPr sz="2600">
                <a:solidFill>
                  <a:srgbClr val="888888"/>
                </a:solidFill>
              </a:defRPr>
            </a:lvl8pPr>
            <a:lvl9pPr indent="-228600" lvl="8" marL="4114800" algn="l">
              <a:lnSpc>
                <a:spcPct val="90000"/>
              </a:lnSpc>
              <a:spcBef>
                <a:spcPts val="800"/>
              </a:spcBef>
              <a:spcAft>
                <a:spcPts val="0"/>
              </a:spcAft>
              <a:buClr>
                <a:srgbClr val="888888"/>
              </a:buClr>
              <a:buSzPts val="2600"/>
              <a:buNone/>
              <a:defRPr sz="2600">
                <a:solidFill>
                  <a:srgbClr val="888888"/>
                </a:solidFill>
              </a:defRPr>
            </a:lvl9pPr>
          </a:lstStyle>
          <a:p/>
        </p:txBody>
      </p:sp>
      <p:sp>
        <p:nvSpPr>
          <p:cNvPr id="34" name="Google Shape;34;p5"/>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5" name="Google Shape;35;p5"/>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6" name="Google Shape;36;p5"/>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39" name="Google Shape;39;p6"/>
          <p:cNvSpPr txBox="1"/>
          <p:nvPr>
            <p:ph idx="1" type="body"/>
          </p:nvPr>
        </p:nvSpPr>
        <p:spPr>
          <a:xfrm>
            <a:off x="1414463"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0" name="Google Shape;40;p6"/>
          <p:cNvSpPr txBox="1"/>
          <p:nvPr>
            <p:ph idx="2" type="body"/>
          </p:nvPr>
        </p:nvSpPr>
        <p:spPr>
          <a:xfrm>
            <a:off x="10415588"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1" name="Google Shape;41;p6"/>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2" name="Google Shape;42;p6"/>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3" name="Google Shape;43;p6"/>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1417142"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46" name="Google Shape;46;p7"/>
          <p:cNvSpPr txBox="1"/>
          <p:nvPr>
            <p:ph idx="1" type="body"/>
          </p:nvPr>
        </p:nvSpPr>
        <p:spPr>
          <a:xfrm>
            <a:off x="1417142" y="2521745"/>
            <a:ext cx="87039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7" name="Google Shape;47;p7"/>
          <p:cNvSpPr txBox="1"/>
          <p:nvPr>
            <p:ph idx="2" type="body"/>
          </p:nvPr>
        </p:nvSpPr>
        <p:spPr>
          <a:xfrm>
            <a:off x="1417142" y="3757613"/>
            <a:ext cx="87039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8" name="Google Shape;48;p7"/>
          <p:cNvSpPr txBox="1"/>
          <p:nvPr>
            <p:ph idx="3" type="body"/>
          </p:nvPr>
        </p:nvSpPr>
        <p:spPr>
          <a:xfrm>
            <a:off x="10415588" y="2521745"/>
            <a:ext cx="87465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9" name="Google Shape;49;p7"/>
          <p:cNvSpPr txBox="1"/>
          <p:nvPr>
            <p:ph idx="4" type="body"/>
          </p:nvPr>
        </p:nvSpPr>
        <p:spPr>
          <a:xfrm>
            <a:off x="10415588" y="3757613"/>
            <a:ext cx="87465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50" name="Google Shape;50;p7"/>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1" name="Google Shape;51;p7"/>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2" name="Google Shape;52;p7"/>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5" name="Google Shape;55;p8"/>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6" name="Google Shape;56;p8"/>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57" name="Google Shape;57;p8"/>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0" name="Google Shape;60;p9"/>
          <p:cNvSpPr txBox="1"/>
          <p:nvPr>
            <p:ph idx="1" type="body"/>
          </p:nvPr>
        </p:nvSpPr>
        <p:spPr>
          <a:xfrm>
            <a:off x="8746630" y="1481138"/>
            <a:ext cx="10415700" cy="7310400"/>
          </a:xfrm>
          <a:prstGeom prst="rect">
            <a:avLst/>
          </a:prstGeom>
          <a:noFill/>
          <a:ln>
            <a:noFill/>
          </a:ln>
        </p:spPr>
        <p:txBody>
          <a:bodyPr anchorCtr="0" anchor="t" bIns="74275" lIns="148575" spcFirstLastPara="1" rIns="148575" wrap="square" tIns="74275">
            <a:normAutofit/>
          </a:bodyPr>
          <a:lstStyle>
            <a:lvl1pPr indent="-558800" lvl="0" marL="457200" algn="l">
              <a:lnSpc>
                <a:spcPct val="90000"/>
              </a:lnSpc>
              <a:spcBef>
                <a:spcPts val="1600"/>
              </a:spcBef>
              <a:spcAft>
                <a:spcPts val="0"/>
              </a:spcAft>
              <a:buClr>
                <a:schemeClr val="dk1"/>
              </a:buClr>
              <a:buSzPts val="5200"/>
              <a:buChar char="•"/>
              <a:defRPr sz="5200"/>
            </a:lvl1pPr>
            <a:lvl2pPr indent="-520700" lvl="1" marL="914400" algn="l">
              <a:lnSpc>
                <a:spcPct val="90000"/>
              </a:lnSpc>
              <a:spcBef>
                <a:spcPts val="800"/>
              </a:spcBef>
              <a:spcAft>
                <a:spcPts val="0"/>
              </a:spcAft>
              <a:buClr>
                <a:schemeClr val="dk1"/>
              </a:buClr>
              <a:buSzPts val="4600"/>
              <a:buChar char="•"/>
              <a:defRPr sz="4600"/>
            </a:lvl2pPr>
            <a:lvl3pPr indent="-476250" lvl="2" marL="1371600" algn="l">
              <a:lnSpc>
                <a:spcPct val="90000"/>
              </a:lnSpc>
              <a:spcBef>
                <a:spcPts val="800"/>
              </a:spcBef>
              <a:spcAft>
                <a:spcPts val="0"/>
              </a:spcAft>
              <a:buClr>
                <a:schemeClr val="dk1"/>
              </a:buClr>
              <a:buSzPts val="3900"/>
              <a:buChar char="•"/>
              <a:defRPr sz="3900"/>
            </a:lvl3pPr>
            <a:lvl4pPr indent="-438150" lvl="3" marL="1828800" algn="l">
              <a:lnSpc>
                <a:spcPct val="90000"/>
              </a:lnSpc>
              <a:spcBef>
                <a:spcPts val="800"/>
              </a:spcBef>
              <a:spcAft>
                <a:spcPts val="0"/>
              </a:spcAft>
              <a:buClr>
                <a:schemeClr val="dk1"/>
              </a:buClr>
              <a:buSzPts val="3300"/>
              <a:buChar char="•"/>
              <a:defRPr sz="3300"/>
            </a:lvl4pPr>
            <a:lvl5pPr indent="-438150" lvl="4" marL="2286000" algn="l">
              <a:lnSpc>
                <a:spcPct val="90000"/>
              </a:lnSpc>
              <a:spcBef>
                <a:spcPts val="800"/>
              </a:spcBef>
              <a:spcAft>
                <a:spcPts val="0"/>
              </a:spcAft>
              <a:buClr>
                <a:schemeClr val="dk1"/>
              </a:buClr>
              <a:buSzPts val="3300"/>
              <a:buChar char="•"/>
              <a:defRPr sz="3300"/>
            </a:lvl5pPr>
            <a:lvl6pPr indent="-438150" lvl="5" marL="2743200" algn="l">
              <a:lnSpc>
                <a:spcPct val="90000"/>
              </a:lnSpc>
              <a:spcBef>
                <a:spcPts val="800"/>
              </a:spcBef>
              <a:spcAft>
                <a:spcPts val="0"/>
              </a:spcAft>
              <a:buClr>
                <a:schemeClr val="dk1"/>
              </a:buClr>
              <a:buSzPts val="3300"/>
              <a:buChar char="•"/>
              <a:defRPr sz="3300"/>
            </a:lvl6pPr>
            <a:lvl7pPr indent="-438150" lvl="6" marL="3200400" algn="l">
              <a:lnSpc>
                <a:spcPct val="90000"/>
              </a:lnSpc>
              <a:spcBef>
                <a:spcPts val="800"/>
              </a:spcBef>
              <a:spcAft>
                <a:spcPts val="0"/>
              </a:spcAft>
              <a:buClr>
                <a:schemeClr val="dk1"/>
              </a:buClr>
              <a:buSzPts val="3300"/>
              <a:buChar char="•"/>
              <a:defRPr sz="3300"/>
            </a:lvl7pPr>
            <a:lvl8pPr indent="-438150" lvl="7" marL="3657600" algn="l">
              <a:lnSpc>
                <a:spcPct val="90000"/>
              </a:lnSpc>
              <a:spcBef>
                <a:spcPts val="800"/>
              </a:spcBef>
              <a:spcAft>
                <a:spcPts val="0"/>
              </a:spcAft>
              <a:buClr>
                <a:schemeClr val="dk1"/>
              </a:buClr>
              <a:buSzPts val="3300"/>
              <a:buChar char="•"/>
              <a:defRPr sz="3300"/>
            </a:lvl8pPr>
            <a:lvl9pPr indent="-438150" lvl="8" marL="4114800" algn="l">
              <a:lnSpc>
                <a:spcPct val="90000"/>
              </a:lnSpc>
              <a:spcBef>
                <a:spcPts val="800"/>
              </a:spcBef>
              <a:spcAft>
                <a:spcPts val="0"/>
              </a:spcAft>
              <a:buClr>
                <a:schemeClr val="dk1"/>
              </a:buClr>
              <a:buSzPts val="3300"/>
              <a:buChar char="•"/>
              <a:defRPr sz="3300"/>
            </a:lvl9pPr>
          </a:lstStyle>
          <a:p/>
        </p:txBody>
      </p:sp>
      <p:sp>
        <p:nvSpPr>
          <p:cNvPr id="61" name="Google Shape;61;p9"/>
          <p:cNvSpPr txBox="1"/>
          <p:nvPr>
            <p:ph idx="2"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2" name="Google Shape;62;p9"/>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3" name="Google Shape;63;p9"/>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4" name="Google Shape;64;p9"/>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67" name="Google Shape;67;p10"/>
          <p:cNvSpPr/>
          <p:nvPr>
            <p:ph idx="2" type="pic"/>
          </p:nvPr>
        </p:nvSpPr>
        <p:spPr>
          <a:xfrm>
            <a:off x="8746630" y="1481138"/>
            <a:ext cx="10415700" cy="7310400"/>
          </a:xfrm>
          <a:prstGeom prst="rect">
            <a:avLst/>
          </a:prstGeom>
          <a:noFill/>
          <a:ln>
            <a:noFill/>
          </a:ln>
        </p:spPr>
      </p:sp>
      <p:sp>
        <p:nvSpPr>
          <p:cNvPr id="68" name="Google Shape;68;p10"/>
          <p:cNvSpPr txBox="1"/>
          <p:nvPr>
            <p:ph idx="1"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9" name="Google Shape;69;p10"/>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0" name="Google Shape;70;p10"/>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300"/>
              <a:buNone/>
              <a:defRPr/>
            </a:lvl2pPr>
            <a:lvl3pPr lvl="2" algn="l">
              <a:lnSpc>
                <a:spcPct val="100000"/>
              </a:lnSpc>
              <a:spcBef>
                <a:spcPts val="0"/>
              </a:spcBef>
              <a:spcAft>
                <a:spcPts val="0"/>
              </a:spcAft>
              <a:buSzPts val="2300"/>
              <a:buNone/>
              <a:defRPr/>
            </a:lvl3pPr>
            <a:lvl4pPr lvl="3" algn="l">
              <a:lnSpc>
                <a:spcPct val="100000"/>
              </a:lnSpc>
              <a:spcBef>
                <a:spcPts val="0"/>
              </a:spcBef>
              <a:spcAft>
                <a:spcPts val="0"/>
              </a:spcAft>
              <a:buSzPts val="2300"/>
              <a:buNone/>
              <a:defRPr/>
            </a:lvl4pPr>
            <a:lvl5pPr lvl="4" algn="l">
              <a:lnSpc>
                <a:spcPct val="100000"/>
              </a:lnSpc>
              <a:spcBef>
                <a:spcPts val="0"/>
              </a:spcBef>
              <a:spcAft>
                <a:spcPts val="0"/>
              </a:spcAft>
              <a:buSzPts val="2300"/>
              <a:buNone/>
              <a:defRPr/>
            </a:lvl5pPr>
            <a:lvl6pPr lvl="5" algn="l">
              <a:lnSpc>
                <a:spcPct val="100000"/>
              </a:lnSpc>
              <a:spcBef>
                <a:spcPts val="0"/>
              </a:spcBef>
              <a:spcAft>
                <a:spcPts val="0"/>
              </a:spcAft>
              <a:buSzPts val="2300"/>
              <a:buNone/>
              <a:defRPr/>
            </a:lvl6pPr>
            <a:lvl7pPr lvl="6" algn="l">
              <a:lnSpc>
                <a:spcPct val="100000"/>
              </a:lnSpc>
              <a:spcBef>
                <a:spcPts val="0"/>
              </a:spcBef>
              <a:spcAft>
                <a:spcPts val="0"/>
              </a:spcAft>
              <a:buSzPts val="2300"/>
              <a:buNone/>
              <a:defRPr/>
            </a:lvl7pPr>
            <a:lvl8pPr lvl="7" algn="l">
              <a:lnSpc>
                <a:spcPct val="100000"/>
              </a:lnSpc>
              <a:spcBef>
                <a:spcPts val="0"/>
              </a:spcBef>
              <a:spcAft>
                <a:spcPts val="0"/>
              </a:spcAft>
              <a:buSzPts val="2300"/>
              <a:buNone/>
              <a:defRPr/>
            </a:lvl8pPr>
            <a:lvl9pPr lvl="8" algn="l">
              <a:lnSpc>
                <a:spcPct val="100000"/>
              </a:lnSpc>
              <a:spcBef>
                <a:spcPts val="0"/>
              </a:spcBef>
              <a:spcAft>
                <a:spcPts val="0"/>
              </a:spcAft>
              <a:buSzPts val="2300"/>
              <a:buNone/>
              <a:defRPr/>
            </a:lvl9pPr>
          </a:lstStyle>
          <a:p/>
        </p:txBody>
      </p:sp>
      <p:sp>
        <p:nvSpPr>
          <p:cNvPr id="71" name="Google Shape;71;p10"/>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marR="0" rtl="0" algn="l">
              <a:lnSpc>
                <a:spcPct val="90000"/>
              </a:lnSpc>
              <a:spcBef>
                <a:spcPts val="0"/>
              </a:spcBef>
              <a:spcAft>
                <a:spcPts val="0"/>
              </a:spcAft>
              <a:buClr>
                <a:schemeClr val="dk1"/>
              </a:buClr>
              <a:buSzPts val="7200"/>
              <a:buFont typeface="Calibri"/>
              <a:buNone/>
              <a:defRPr b="0" i="0" sz="7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520700" lvl="0" marL="457200" marR="0" rtl="0" algn="l">
              <a:lnSpc>
                <a:spcPct val="90000"/>
              </a:lnSpc>
              <a:spcBef>
                <a:spcPts val="16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76250" lvl="1" marL="914400" marR="0" rtl="0" algn="l">
              <a:lnSpc>
                <a:spcPct val="90000"/>
              </a:lnSpc>
              <a:spcBef>
                <a:spcPts val="800"/>
              </a:spcBef>
              <a:spcAft>
                <a:spcPts val="0"/>
              </a:spcAft>
              <a:buClr>
                <a:schemeClr val="dk1"/>
              </a:buClr>
              <a:buSzPts val="3900"/>
              <a:buFont typeface="Arial"/>
              <a:buChar char="•"/>
              <a:defRPr b="0" i="0" sz="3900" u="none" cap="none" strike="noStrike">
                <a:solidFill>
                  <a:schemeClr val="dk1"/>
                </a:solidFill>
                <a:latin typeface="Calibri"/>
                <a:ea typeface="Calibri"/>
                <a:cs typeface="Calibri"/>
                <a:sym typeface="Calibri"/>
              </a:defRPr>
            </a:lvl2pPr>
            <a:lvl3pPr indent="-438150" lvl="2" marL="1371600" marR="0" rtl="0" algn="l">
              <a:lnSpc>
                <a:spcPct val="90000"/>
              </a:lnSpc>
              <a:spcBef>
                <a:spcPts val="800"/>
              </a:spcBef>
              <a:spcAft>
                <a:spcPts val="0"/>
              </a:spcAft>
              <a:buClr>
                <a:schemeClr val="dk1"/>
              </a:buClr>
              <a:buSzPts val="3300"/>
              <a:buFont typeface="Arial"/>
              <a:buChar char="•"/>
              <a:defRPr b="0" i="0" sz="3300" u="none" cap="none" strike="noStrike">
                <a:solidFill>
                  <a:schemeClr val="dk1"/>
                </a:solidFill>
                <a:latin typeface="Calibri"/>
                <a:ea typeface="Calibri"/>
                <a:cs typeface="Calibri"/>
                <a:sym typeface="Calibri"/>
              </a:defRPr>
            </a:lvl3pPr>
            <a:lvl4pPr indent="-412750" lvl="3" marL="1828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4pPr>
            <a:lvl5pPr indent="-412750" lvl="4" marL="22860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5pPr>
            <a:lvl6pPr indent="-412750" lvl="5" marL="27432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6pPr>
            <a:lvl7pPr indent="-412750" lvl="6" marL="32004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7pPr>
            <a:lvl8pPr indent="-412750" lvl="7" marL="36576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8pPr>
            <a:lvl9pPr indent="-412750" lvl="8" marL="4114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marR="0" rtl="0" algn="l">
              <a:lnSpc>
                <a:spcPct val="100000"/>
              </a:lnSpc>
              <a:spcBef>
                <a:spcPts val="0"/>
              </a:spcBef>
              <a:spcAft>
                <a:spcPts val="0"/>
              </a:spcAft>
              <a:buClr>
                <a:srgbClr val="000000"/>
              </a:buClr>
              <a:buSzPts val="2300"/>
              <a:buFont typeface="Arial"/>
              <a:buNone/>
              <a:defRPr b="0" i="0" sz="2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marR="0" rtl="0" algn="ctr">
              <a:lnSpc>
                <a:spcPct val="100000"/>
              </a:lnSpc>
              <a:spcBef>
                <a:spcPts val="0"/>
              </a:spcBef>
              <a:spcAft>
                <a:spcPts val="0"/>
              </a:spcAft>
              <a:buClr>
                <a:srgbClr val="000000"/>
              </a:buClr>
              <a:buSzPts val="2300"/>
              <a:buFont typeface="Arial"/>
              <a:buNone/>
              <a:defRPr b="0" i="0" sz="20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2300"/>
              <a:buFont typeface="Arial"/>
              <a:buNone/>
              <a:defRPr b="0" i="0" sz="29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2000"/>
              <a:buFont typeface="Arial"/>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ru-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24.png"/><Relationship Id="rId6" Type="http://schemas.openxmlformats.org/officeDocument/2006/relationships/hyperlink" Target="https://unsplash.com/photos/UNO4iJjbG9Q"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https://www.youtube.com/watch?v=UxANY2My6A0" TargetMode="External"/><Relationship Id="rId6" Type="http://schemas.openxmlformats.org/officeDocument/2006/relationships/hyperlink" Target="https://www.youtube.com/watch?v=Nc7f5563az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8.png"/><Relationship Id="rId6" Type="http://schemas.openxmlformats.org/officeDocument/2006/relationships/hyperlink" Target="https://unsplash.com/photos/oKXlzHcwy2M" TargetMode="External"/><Relationship Id="rId7" Type="http://schemas.openxmlformats.org/officeDocument/2006/relationships/hyperlink" Target="https://blogs.scientificamerican.com/anthropology-in-practice/a-story-of-wood/" TargetMode="External"/><Relationship Id="rId8" Type="http://schemas.openxmlformats.org/officeDocument/2006/relationships/hyperlink" Target="https://blogs.scientificamerican.com/anthropology-in-practice/a-story-of-wood/"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25.png"/><Relationship Id="rId6" Type="http://schemas.openxmlformats.org/officeDocument/2006/relationships/hyperlink" Target="https://pixabay.com/photos/nature-lawn-vista-outdoors-3033979/" TargetMode="External"/><Relationship Id="rId7" Type="http://schemas.openxmlformats.org/officeDocument/2006/relationships/hyperlink" Target="https://sfpa.org/lumber-info/wood-the-environment/" TargetMode="External"/><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https://unsplash.com/photos/AIklyC7dudQ" TargetMode="External"/><Relationship Id="rId6" Type="http://schemas.openxmlformats.org/officeDocument/2006/relationships/image" Target="../media/image32.png"/><Relationship Id="rId7" Type="http://schemas.openxmlformats.org/officeDocument/2006/relationships/hyperlink" Target="http://globetamk.weebly.com/blog/wood-production-its-environmental-impacts-and-what-the-finnish-think-about-the-matter"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https://youmatter.world/en/definition/definitions-what-is-definition-deforestation-causes-effects/" TargetMode="External"/><Relationship Id="rId6" Type="http://schemas.openxmlformats.org/officeDocument/2006/relationships/image" Target="../media/image29.png"/><Relationship Id="rId7" Type="http://schemas.openxmlformats.org/officeDocument/2006/relationships/hyperlink" Target="https://unsplash.com/photos/Y4pW7n5FnsQ"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33.png"/><Relationship Id="rId5" Type="http://schemas.openxmlformats.org/officeDocument/2006/relationships/hyperlink" Target="https://propopulus.eu/en/the-wood-industry-has-a-key-role-to-play-in-building-a-bio-economy/" TargetMode="External"/><Relationship Id="rId6" Type="http://schemas.openxmlformats.org/officeDocument/2006/relationships/hyperlink" Target="https://www.wood-finishes-direct.com/blog/everything-you-should-know-about-sustainable-wood/" TargetMode="External"/><Relationship Id="rId7" Type="http://schemas.openxmlformats.org/officeDocument/2006/relationships/hyperlink" Target="https://rainforests.mongabay.com/09-consequences-of-deforestation.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https://www.youtube.com/watch?v=zarll9bx6FI" TargetMode="External"/><Relationship Id="rId6" Type="http://schemas.openxmlformats.org/officeDocument/2006/relationships/hyperlink" Target="https://www.youtube.com/watch?v=YC4tqu8-oSo" TargetMode="External"/><Relationship Id="rId7" Type="http://schemas.openxmlformats.org/officeDocument/2006/relationships/hyperlink" Target="https://www.youtube.com/watch?v=Ic-J6hcSKa8&amp;t=34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7.png"/><Relationship Id="rId6" Type="http://schemas.openxmlformats.org/officeDocument/2006/relationships/hyperlink" Target="https://pixabay.com/photos/shed-countryside-farm-wildflowers-1587802/" TargetMode="External"/><Relationship Id="rId7" Type="http://schemas.openxmlformats.org/officeDocument/2006/relationships/hyperlink" Target="https://mtcopeland.com/blog/all-about-wood-construction-advantages-disadvantages/" TargetMode="External"/><Relationship Id="rId8"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https://think.ing.com/articles/benefits-of-building-with-wood-environmentally-friendly-reusable-ligh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1.png"/><Relationship Id="rId11" Type="http://schemas.openxmlformats.org/officeDocument/2006/relationships/image" Target="../media/image8.png"/><Relationship Id="rId10" Type="http://schemas.openxmlformats.org/officeDocument/2006/relationships/hyperlink" Target="https://pixabay.com/photos/wood-timber-industry-forest-5311290/" TargetMode="External"/><Relationship Id="rId9" Type="http://schemas.openxmlformats.org/officeDocument/2006/relationships/image" Target="../media/image19.jpg"/><Relationship Id="rId5" Type="http://schemas.openxmlformats.org/officeDocument/2006/relationships/hyperlink" Target="https://education.nationalgeographic.org/resource/deforestation" TargetMode="External"/><Relationship Id="rId6" Type="http://schemas.openxmlformats.org/officeDocument/2006/relationships/hyperlink" Target="https://en.wikipedia.org/wiki/Wood_industry" TargetMode="External"/><Relationship Id="rId7" Type="http://schemas.openxmlformats.org/officeDocument/2006/relationships/hyperlink" Target="https://pixabay.com/photos/forest-spruce-forest-trees-spruce-348995/" TargetMode="External"/><Relationship Id="rId8"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https://mtcopeland.com/blog/all-about-wood-construction-advantages-disadvantag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hyperlink" Target="https://blogs.iadb.org/ciudades-sostenibles/en/wood-as-a-housing-construction-material-which-are-its-benefits/" TargetMode="External"/><Relationship Id="rId6" Type="http://schemas.openxmlformats.org/officeDocument/2006/relationships/hyperlink" Target="https://efi.int/sites/default/files/files/publication-bank/2018/efi_hurmekoski_wood_construction_2017_0.pdf" TargetMode="External"/><Relationship Id="rId7" Type="http://schemas.openxmlformats.org/officeDocument/2006/relationships/hyperlink" Target="https://www.esf.edu/ecenter/eis/woodmaterials.ht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https://www.youtube.com/watch?v=ieBVNgMkcpw" TargetMode="External"/><Relationship Id="rId6" Type="http://schemas.openxmlformats.org/officeDocument/2006/relationships/hyperlink" Target="https://www.youtube.com/watch?v=w5AM2_A2Hmc"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hyperlink" Target="https://www.branchingoutwood.com/blog/environmental-impact-of-wood"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hyperlink" Target="https://pixabay.com/photos/wood-tribe-tree-wooden-nature-3308800/" TargetMode="External"/><Relationship Id="rId6" Type="http://schemas.openxmlformats.org/officeDocument/2006/relationships/image" Target="../media/image20.png"/><Relationship Id="rId7" Type="http://schemas.openxmlformats.org/officeDocument/2006/relationships/hyperlink" Target="https://www.worldwildlife.org/industries/timb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worldwildlife.org/industries/timber" TargetMode="External"/><Relationship Id="rId4" Type="http://schemas.openxmlformats.org/officeDocument/2006/relationships/hyperlink" Target="https://www.worldwildlife.org/industries/timber" TargetMode="External"/><Relationship Id="rId9"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6.png"/><Relationship Id="rId7" Type="http://schemas.openxmlformats.org/officeDocument/2006/relationships/image" Target="../media/image22.png"/><Relationship Id="rId8" Type="http://schemas.openxmlformats.org/officeDocument/2006/relationships/hyperlink" Target="https://unsplash.com/photos/XAlV3NaS7u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worldwildlife.org/industries/timber" TargetMode="External"/><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27.png"/><Relationship Id="rId7" Type="http://schemas.openxmlformats.org/officeDocument/2006/relationships/hyperlink" Target="https://pixabay.com/photos/forest-forestry-harvester-machine-5441466/" TargetMode="External"/><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https://unsplash.com/photos/nhj_L2RabYo" TargetMode="External"/><Relationship Id="rId5" Type="http://schemas.openxmlformats.org/officeDocument/2006/relationships/image" Target="../media/image8.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23.png"/><Relationship Id="rId5" Type="http://schemas.openxmlformats.org/officeDocument/2006/relationships/hyperlink" Target="https://betterfactory.eu/furniture-and-wood-industry-the-forests-and-the-obligation-of-taking-care-of-the-oxygen-source-of-europe/" TargetMode="External"/><Relationship Id="rId6" Type="http://schemas.openxmlformats.org/officeDocument/2006/relationships/hyperlink" Target="https://propopulus.eu/en/the-wood-industry-has-a-key-role-to-play-in-building-a-bio-economy/" TargetMode="External"/><Relationship Id="rId7" Type="http://schemas.openxmlformats.org/officeDocument/2006/relationships/hyperlink" Target="https://wsri.org/supply-and-demand-of-wood-and-wood-industry/"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Text&#10;&#10;Description automatically generated with medium confidence" id="88" name="Google Shape;88;p13"/>
          <p:cNvPicPr preferRelativeResize="0"/>
          <p:nvPr/>
        </p:nvPicPr>
        <p:blipFill rotWithShape="1">
          <a:blip r:embed="rId3">
            <a:alphaModFix/>
          </a:blip>
          <a:srcRect b="0" l="0" r="0" t="0"/>
          <a:stretch/>
        </p:blipFill>
        <p:spPr>
          <a:xfrm>
            <a:off x="474118" y="1018962"/>
            <a:ext cx="5041312" cy="2422244"/>
          </a:xfrm>
          <a:prstGeom prst="rect">
            <a:avLst/>
          </a:prstGeom>
          <a:noFill/>
          <a:ln>
            <a:noFill/>
          </a:ln>
        </p:spPr>
      </p:pic>
      <p:pic>
        <p:nvPicPr>
          <p:cNvPr descr="Graphical user interface, text&#10;&#10;Description automatically generated" id="89" name="Google Shape;89;p13"/>
          <p:cNvPicPr preferRelativeResize="0"/>
          <p:nvPr/>
        </p:nvPicPr>
        <p:blipFill rotWithShape="1">
          <a:blip r:embed="rId4">
            <a:alphaModFix/>
          </a:blip>
          <a:srcRect b="0" l="0" r="0" t="0"/>
          <a:stretch/>
        </p:blipFill>
        <p:spPr>
          <a:xfrm>
            <a:off x="1232648" y="9021713"/>
            <a:ext cx="5165967" cy="1083795"/>
          </a:xfrm>
          <a:prstGeom prst="rect">
            <a:avLst/>
          </a:prstGeom>
          <a:noFill/>
          <a:ln>
            <a:noFill/>
          </a:ln>
        </p:spPr>
      </p:pic>
      <p:sp>
        <p:nvSpPr>
          <p:cNvPr id="90" name="Google Shape;90;p13"/>
          <p:cNvSpPr/>
          <p:nvPr/>
        </p:nvSpPr>
        <p:spPr>
          <a:xfrm>
            <a:off x="0" y="8488017"/>
            <a:ext cx="205740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1" name="Google Shape;91;p13"/>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2" name="Google Shape;92;p13"/>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3" name="Google Shape;93;p13"/>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94" name="Google Shape;94;p13"/>
          <p:cNvSpPr txBox="1"/>
          <p:nvPr/>
        </p:nvSpPr>
        <p:spPr>
          <a:xfrm>
            <a:off x="533155" y="3260379"/>
            <a:ext cx="13022400" cy="28746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5900" u="none" cap="none" strike="noStrike">
                <a:solidFill>
                  <a:srgbClr val="056839"/>
                </a:solidFill>
                <a:latin typeface="Calibri"/>
                <a:ea typeface="Calibri"/>
                <a:cs typeface="Calibri"/>
                <a:sym typeface="Calibri"/>
              </a:rPr>
              <a:t>Въздействието на дървообработващата промишленост върху околната среда</a:t>
            </a:r>
            <a:endParaRPr b="0" i="0" sz="5900" u="none" cap="none" strike="noStrike">
              <a:solidFill>
                <a:srgbClr val="056839"/>
              </a:solidFill>
              <a:latin typeface="Calibri"/>
              <a:ea typeface="Calibri"/>
              <a:cs typeface="Calibri"/>
              <a:sym typeface="Calibri"/>
            </a:endParaRPr>
          </a:p>
        </p:txBody>
      </p:sp>
      <p:sp>
        <p:nvSpPr>
          <p:cNvPr id="95" name="Google Shape;95;p13"/>
          <p:cNvSpPr txBox="1"/>
          <p:nvPr/>
        </p:nvSpPr>
        <p:spPr>
          <a:xfrm>
            <a:off x="474118" y="6937624"/>
            <a:ext cx="13709400" cy="24588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Ключови думи: дърводобивна промишленост, обезлесяване, строителство с дърво.</a:t>
            </a:r>
            <a:endParaRPr b="1" i="0" sz="4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96" name="Google Shape;96;p13"/>
          <p:cNvSpPr txBox="1"/>
          <p:nvPr/>
        </p:nvSpPr>
        <p:spPr>
          <a:xfrm>
            <a:off x="7582228" y="9021713"/>
            <a:ext cx="7821600" cy="842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1500"/>
              <a:buFont typeface="Arial"/>
              <a:buNone/>
            </a:pPr>
            <a:r>
              <a:rPr b="0" i="0" lang="ru-RU" sz="1500" u="none" cap="none" strike="noStrik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b="0" i="0" sz="1500" u="none" cap="none" strike="noStrike">
              <a:solidFill>
                <a:schemeClr val="dk1"/>
              </a:solidFill>
              <a:latin typeface="Calibri"/>
              <a:ea typeface="Calibri"/>
              <a:cs typeface="Calibri"/>
              <a:sym typeface="Calibri"/>
            </a:endParaRPr>
          </a:p>
        </p:txBody>
      </p:sp>
      <p:pic>
        <p:nvPicPr>
          <p:cNvPr id="97" name="Google Shape;97;p13"/>
          <p:cNvPicPr preferRelativeResize="0"/>
          <p:nvPr/>
        </p:nvPicPr>
        <p:blipFill rotWithShape="1">
          <a:blip r:embed="rId5">
            <a:alphaModFix/>
          </a:blip>
          <a:srcRect b="0" l="0" r="0" t="0"/>
          <a:stretch/>
        </p:blipFill>
        <p:spPr>
          <a:xfrm>
            <a:off x="13647047" y="1018962"/>
            <a:ext cx="4298854" cy="6453835"/>
          </a:xfrm>
          <a:prstGeom prst="rect">
            <a:avLst/>
          </a:prstGeom>
          <a:noFill/>
          <a:ln>
            <a:noFill/>
          </a:ln>
        </p:spPr>
      </p:pic>
      <p:sp>
        <p:nvSpPr>
          <p:cNvPr id="98" name="Google Shape;98;p13"/>
          <p:cNvSpPr/>
          <p:nvPr/>
        </p:nvSpPr>
        <p:spPr>
          <a:xfrm>
            <a:off x="13647047" y="7564911"/>
            <a:ext cx="4836300" cy="8310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Photo by Usplash: </a:t>
            </a:r>
            <a:r>
              <a:rPr b="0" i="0" lang="ru-RU" sz="1600" u="sng" cap="none" strike="noStrike">
                <a:solidFill>
                  <a:schemeClr val="hlink"/>
                </a:solidFill>
                <a:latin typeface="Calibri"/>
                <a:ea typeface="Calibri"/>
                <a:cs typeface="Calibri"/>
                <a:sym typeface="Calibri"/>
                <a:hlinkClick r:id="rId6"/>
              </a:rPr>
              <a:t>https://unsplash.com/photos/UNO4iJjbG9Q</a:t>
            </a:r>
            <a:endParaRPr b="0" i="0" sz="1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p22"/>
          <p:cNvSpPr txBox="1"/>
          <p:nvPr/>
        </p:nvSpPr>
        <p:spPr>
          <a:xfrm>
            <a:off x="914723" y="905157"/>
            <a:ext cx="13848900" cy="1504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ru-RU" sz="5900" u="none" cap="none" strike="noStrike">
                <a:solidFill>
                  <a:srgbClr val="056839"/>
                </a:solidFill>
                <a:latin typeface="Calibri"/>
                <a:ea typeface="Calibri"/>
                <a:cs typeface="Calibri"/>
                <a:sym typeface="Calibri"/>
              </a:rPr>
              <a:t>Въведение: видео материали.</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218" name="Google Shape;218;p22"/>
          <p:cNvSpPr txBox="1"/>
          <p:nvPr/>
        </p:nvSpPr>
        <p:spPr>
          <a:xfrm>
            <a:off x="1027689" y="2190452"/>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ru-RU"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219" name="Google Shape;219;p22"/>
          <p:cNvSpPr txBox="1"/>
          <p:nvPr/>
        </p:nvSpPr>
        <p:spPr>
          <a:xfrm>
            <a:off x="1027689" y="3990945"/>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ru-RU"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220" name="Google Shape;220;p22"/>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21" name="Google Shape;221;p22"/>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22" name="Google Shape;222;p22"/>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23" name="Google Shape;223;p22"/>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224" name="Google Shape;224;p22"/>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225" name="Google Shape;225;p22"/>
          <p:cNvSpPr/>
          <p:nvPr/>
        </p:nvSpPr>
        <p:spPr>
          <a:xfrm>
            <a:off x="1028700" y="2607609"/>
            <a:ext cx="16830600" cy="29085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900"/>
              <a:buFont typeface="Arial"/>
              <a:buNone/>
            </a:pPr>
            <a:r>
              <a:rPr b="0" i="0" lang="ru-RU" sz="3900" u="none" cap="none" strike="noStrike">
                <a:solidFill>
                  <a:srgbClr val="056839"/>
                </a:solidFill>
                <a:latin typeface="Calibri"/>
                <a:ea typeface="Calibri"/>
                <a:cs typeface="Calibri"/>
                <a:sym typeface="Calibri"/>
              </a:rPr>
              <a:t>Дървото намалява въздействието на сградите върху околната среда</a:t>
            </a:r>
            <a:endParaRPr sz="2300"/>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5"/>
              </a:rPr>
              <a:t>https://www.youtube.com/watch?v=UxANY2My6A0</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rPr b="0" i="0" lang="ru-RU" sz="3900" u="none" cap="none" strike="noStrike">
                <a:solidFill>
                  <a:srgbClr val="056839"/>
                </a:solidFill>
                <a:latin typeface="Calibri"/>
                <a:ea typeface="Calibri"/>
                <a:cs typeface="Calibri"/>
                <a:sym typeface="Calibri"/>
              </a:rPr>
              <a:t>Ефекти от обезлесяването върху климата:</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6"/>
              </a:rPr>
              <a:t>https://www.youtube.com/watch?v=Nc7f5563azs</a:t>
            </a:r>
            <a:endParaRPr b="0" i="0" sz="2900" u="none" cap="none" strike="noStrike">
              <a:solidFill>
                <a:srgbClr val="056839"/>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23"/>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5900" u="none" cap="none" strike="noStrike">
                <a:solidFill>
                  <a:srgbClr val="056839"/>
                </a:solidFill>
                <a:latin typeface="Calibri"/>
                <a:ea typeface="Calibri"/>
                <a:cs typeface="Calibri"/>
                <a:sym typeface="Calibri"/>
              </a:rPr>
              <a:t>ТЕМА 1 – Дървесината и околната среда</a:t>
            </a:r>
            <a:endParaRPr b="1" i="0" sz="3300" u="none" cap="none" strike="noStrike">
              <a:solidFill>
                <a:srgbClr val="C55A11"/>
              </a:solidFill>
              <a:latin typeface="Calibri"/>
              <a:ea typeface="Calibri"/>
              <a:cs typeface="Calibri"/>
              <a:sym typeface="Calibri"/>
            </a:endParaRPr>
          </a:p>
        </p:txBody>
      </p:sp>
      <p:sp>
        <p:nvSpPr>
          <p:cNvPr id="231" name="Google Shape;231;p23"/>
          <p:cNvSpPr txBox="1"/>
          <p:nvPr/>
        </p:nvSpPr>
        <p:spPr>
          <a:xfrm>
            <a:off x="1034203" y="2153488"/>
            <a:ext cx="12058500" cy="6245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Дървото е изиграло много важна роля в историята на човечеството. Ранните хора са го използвали като гориво, строителен материал, мебели, хартия, инструменти, оръжия и т.н. Търсенето на дървен материал се увеличава всяка година, причинявайки конфликти между съседни държави относно контрола върху този ресурс. Отношението на хората към дървесината остава непроменено през вековете, а методите за разработване и управление на горите са все още почти същите, както преди стотици години. Дървото е нещо, което хората приемат за даденост: дървеният материал беше част от живота ни дълго време и не можем да си представим да живеем по различни начини.</a:t>
            </a:r>
            <a:endParaRPr b="1" i="0" sz="3300" u="none" cap="none" strike="noStrike">
              <a:solidFill>
                <a:srgbClr val="056839"/>
              </a:solidFill>
              <a:latin typeface="Calibri"/>
              <a:ea typeface="Calibri"/>
              <a:cs typeface="Calibri"/>
              <a:sym typeface="Calibri"/>
            </a:endParaRPr>
          </a:p>
        </p:txBody>
      </p:sp>
      <p:sp>
        <p:nvSpPr>
          <p:cNvPr id="232" name="Google Shape;232;p23"/>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33" name="Google Shape;233;p23"/>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34" name="Google Shape;234;p23"/>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35" name="Google Shape;235;p23"/>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236" name="Google Shape;236;p23"/>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pic>
        <p:nvPicPr>
          <p:cNvPr id="237" name="Google Shape;237;p23"/>
          <p:cNvPicPr preferRelativeResize="0"/>
          <p:nvPr/>
        </p:nvPicPr>
        <p:blipFill rotWithShape="1">
          <a:blip r:embed="rId5">
            <a:alphaModFix/>
          </a:blip>
          <a:srcRect b="0" l="0" r="0" t="0"/>
          <a:stretch/>
        </p:blipFill>
        <p:spPr>
          <a:xfrm>
            <a:off x="14044219" y="2095618"/>
            <a:ext cx="4741503" cy="6322003"/>
          </a:xfrm>
          <a:prstGeom prst="rect">
            <a:avLst/>
          </a:prstGeom>
          <a:noFill/>
          <a:ln>
            <a:noFill/>
          </a:ln>
        </p:spPr>
      </p:pic>
      <p:sp>
        <p:nvSpPr>
          <p:cNvPr id="238" name="Google Shape;238;p23"/>
          <p:cNvSpPr/>
          <p:nvPr/>
        </p:nvSpPr>
        <p:spPr>
          <a:xfrm>
            <a:off x="14044219" y="8417622"/>
            <a:ext cx="5334300" cy="600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Picture by Unsplash: </a:t>
            </a:r>
            <a:r>
              <a:rPr b="0" i="0" lang="ru-RU" sz="1600" u="sng" cap="none" strike="noStrike">
                <a:solidFill>
                  <a:schemeClr val="hlink"/>
                </a:solidFill>
                <a:latin typeface="Calibri"/>
                <a:ea typeface="Calibri"/>
                <a:cs typeface="Calibri"/>
                <a:sym typeface="Calibri"/>
                <a:hlinkClick r:id="rId6"/>
              </a:rPr>
              <a:t>https://unsplash.com/photos/oKXlzHcwy2M</a:t>
            </a:r>
            <a:r>
              <a:rPr b="0" i="0" lang="ru-RU" sz="16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sp>
        <p:nvSpPr>
          <p:cNvPr id="239" name="Google Shape;239;p23"/>
          <p:cNvSpPr/>
          <p:nvPr/>
        </p:nvSpPr>
        <p:spPr>
          <a:xfrm>
            <a:off x="1034414" y="7855775"/>
            <a:ext cx="12754500" cy="13851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2900"/>
              <a:buFont typeface="Arial"/>
              <a:buNone/>
            </a:pPr>
            <a:r>
              <a:t/>
            </a:r>
            <a:endParaRPr b="0" i="0" sz="2900" u="sng" cap="none" strike="noStrike">
              <a:solidFill>
                <a:schemeClr val="hlink"/>
              </a:solidFill>
              <a:latin typeface="Calibri"/>
              <a:ea typeface="Calibri"/>
              <a:cs typeface="Calibri"/>
              <a:sym typeface="Calibri"/>
              <a:hlinkClick r:id="rId7"/>
            </a:endParaRPr>
          </a:p>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8"/>
              </a:rPr>
              <a:t>https://blogs.scientificamerican.com/anthropology-in-practice/a-story-of-wood/</a:t>
            </a:r>
            <a:r>
              <a:rPr b="0" i="0" lang="ru-RU"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24"/>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5900" u="none" cap="none" strike="noStrike">
                <a:solidFill>
                  <a:srgbClr val="056839"/>
                </a:solidFill>
                <a:latin typeface="Calibri"/>
                <a:ea typeface="Calibri"/>
                <a:cs typeface="Calibri"/>
                <a:sym typeface="Calibri"/>
              </a:rPr>
              <a:t>ТЕМА 1 – Дървесината и околната среда</a:t>
            </a:r>
            <a:endParaRPr b="1" i="0" sz="5900" u="none" cap="none" strike="noStrike">
              <a:solidFill>
                <a:srgbClr val="056839"/>
              </a:solidFill>
              <a:latin typeface="Calibri"/>
              <a:ea typeface="Calibri"/>
              <a:cs typeface="Calibri"/>
              <a:sym typeface="Calibri"/>
            </a:endParaRPr>
          </a:p>
        </p:txBody>
      </p:sp>
      <p:sp>
        <p:nvSpPr>
          <p:cNvPr id="245" name="Google Shape;245;p24"/>
          <p:cNvSpPr txBox="1"/>
          <p:nvPr/>
        </p:nvSpPr>
        <p:spPr>
          <a:xfrm>
            <a:off x="1034414" y="2526428"/>
            <a:ext cx="12058500" cy="6183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Смята се, че дървото е най-екологичният материал за изграждане на жилища или предприятия:</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 Продуктите от дърво се произвеждат от естествено възобновяеми ресурси. Всяка година в Съединените щати се отглежда повече дървесина, отколкото се сече.</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 Отпадъците са почти елиминирани, когато дърветата се използват за производството на дървени изделия. Дървесните отпадъци се използват като източник на енергия за захранване на различни производствени съоръжения. По-малко енергия е необходима за производството на дървени продукти, отколкото за производството на бетон и стомана.</a:t>
            </a:r>
            <a:endParaRPr sz="2300"/>
          </a:p>
          <a:p>
            <a:pPr indent="0" lvl="0" marL="74930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56839"/>
              </a:solidFill>
              <a:latin typeface="Calibri"/>
              <a:ea typeface="Calibri"/>
              <a:cs typeface="Calibri"/>
              <a:sym typeface="Calibri"/>
            </a:endParaRPr>
          </a:p>
        </p:txBody>
      </p:sp>
      <p:sp>
        <p:nvSpPr>
          <p:cNvPr id="246" name="Google Shape;246;p24"/>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7" name="Google Shape;247;p24"/>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48" name="Google Shape;248;p24"/>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49" name="Google Shape;249;p24"/>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250" name="Google Shape;250;p24"/>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pic>
        <p:nvPicPr>
          <p:cNvPr id="251" name="Google Shape;251;p24"/>
          <p:cNvPicPr preferRelativeResize="0"/>
          <p:nvPr/>
        </p:nvPicPr>
        <p:blipFill rotWithShape="1">
          <a:blip r:embed="rId5">
            <a:alphaModFix/>
          </a:blip>
          <a:srcRect b="0" l="0" r="0" t="0"/>
          <a:stretch/>
        </p:blipFill>
        <p:spPr>
          <a:xfrm>
            <a:off x="13435445" y="3442760"/>
            <a:ext cx="5823768" cy="3627722"/>
          </a:xfrm>
          <a:prstGeom prst="rect">
            <a:avLst/>
          </a:prstGeom>
          <a:noFill/>
          <a:ln>
            <a:noFill/>
          </a:ln>
        </p:spPr>
      </p:pic>
      <p:sp>
        <p:nvSpPr>
          <p:cNvPr id="252" name="Google Shape;252;p24"/>
          <p:cNvSpPr/>
          <p:nvPr/>
        </p:nvSpPr>
        <p:spPr>
          <a:xfrm>
            <a:off x="13435445" y="7070481"/>
            <a:ext cx="6551700" cy="600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Picture by Pixabay: </a:t>
            </a:r>
            <a:r>
              <a:rPr b="0" i="0" lang="ru-RU" sz="1600" u="sng" cap="none" strike="noStrike">
                <a:solidFill>
                  <a:schemeClr val="hlink"/>
                </a:solidFill>
                <a:latin typeface="Calibri"/>
                <a:ea typeface="Calibri"/>
                <a:cs typeface="Calibri"/>
                <a:sym typeface="Calibri"/>
                <a:hlinkClick r:id="rId6"/>
              </a:rPr>
              <a:t>https://pixabay.com/photos/nature-lawn-vista-outdoors-3033979/</a:t>
            </a:r>
            <a:r>
              <a:rPr b="0" i="0" lang="ru-RU"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sp>
        <p:nvSpPr>
          <p:cNvPr id="253" name="Google Shape;253;p24"/>
          <p:cNvSpPr/>
          <p:nvPr/>
        </p:nvSpPr>
        <p:spPr>
          <a:xfrm>
            <a:off x="7608590" y="8805266"/>
            <a:ext cx="8923800" cy="5541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7"/>
              </a:rPr>
              <a:t>https://sfpa.org/lumber-info/wood-the-environment/</a:t>
            </a:r>
            <a:r>
              <a:rPr b="0" i="0" lang="ru-RU"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pic>
        <p:nvPicPr>
          <p:cNvPr id="254" name="Google Shape;254;p24"/>
          <p:cNvPicPr preferRelativeResize="0"/>
          <p:nvPr/>
        </p:nvPicPr>
        <p:blipFill rotWithShape="1">
          <a:blip r:embed="rId8">
            <a:alphaModFix/>
          </a:blip>
          <a:srcRect b="0" l="0" r="0" t="0"/>
          <a:stretch/>
        </p:blipFill>
        <p:spPr>
          <a:xfrm>
            <a:off x="190807" y="2080588"/>
            <a:ext cx="749873" cy="15271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8" name="Shape 258"/>
        <p:cNvGrpSpPr/>
        <p:nvPr/>
      </p:nvGrpSpPr>
      <p:grpSpPr>
        <a:xfrm>
          <a:off x="0" y="0"/>
          <a:ext cx="0" cy="0"/>
          <a:chOff x="0" y="0"/>
          <a:chExt cx="0" cy="0"/>
        </a:xfrm>
      </p:grpSpPr>
      <p:sp>
        <p:nvSpPr>
          <p:cNvPr id="259" name="Google Shape;259;p25"/>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5900" u="none" cap="none" strike="noStrike">
                <a:solidFill>
                  <a:srgbClr val="056839"/>
                </a:solidFill>
                <a:latin typeface="Calibri"/>
                <a:ea typeface="Calibri"/>
                <a:cs typeface="Calibri"/>
                <a:sym typeface="Calibri"/>
              </a:rPr>
              <a:t>ТЕМА 1 – Дървесината и околната среда</a:t>
            </a:r>
            <a:endParaRPr b="1" i="0" sz="5900" u="none" cap="none" strike="noStrike">
              <a:solidFill>
                <a:srgbClr val="056839"/>
              </a:solidFill>
              <a:latin typeface="Calibri"/>
              <a:ea typeface="Calibri"/>
              <a:cs typeface="Calibri"/>
              <a:sym typeface="Calibri"/>
            </a:endParaRPr>
          </a:p>
        </p:txBody>
      </p:sp>
      <p:sp>
        <p:nvSpPr>
          <p:cNvPr id="260" name="Google Shape;260;p25"/>
          <p:cNvSpPr txBox="1"/>
          <p:nvPr/>
        </p:nvSpPr>
        <p:spPr>
          <a:xfrm>
            <a:off x="951979" y="2073680"/>
            <a:ext cx="12058500" cy="6753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Изгарянето на дървен материал в домовете създава замърсяване на закрито, тъй като дървесината и въглищата отделят дим при изгаряне. Степента на този проблем зависи от вида на дървесината и качеството на дървените въглища, като и двете стават с по-лошо качество. Потребителите на дървесина страдат от дихателни и очни проблеми.</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Катастрофалните последици, причинени от изсичането на дървета и дърводобива, включват загуба на видове растения и животни, ерозия на почвата, разширяване на пустинята и т.н. Изсичането на дървета влияе върху популацията на видовете, които живеят в гората. Ако подготовката на дървен материал е извън контрол, това може да доведе до изчезване на биоразнообразието.</a:t>
            </a:r>
            <a:endParaRPr b="0" i="0" sz="3300" u="none" cap="none" strike="noStrike">
              <a:solidFill>
                <a:srgbClr val="056839"/>
              </a:solidFill>
              <a:latin typeface="Calibri"/>
              <a:ea typeface="Calibri"/>
              <a:cs typeface="Calibri"/>
              <a:sym typeface="Calibri"/>
            </a:endParaRPr>
          </a:p>
        </p:txBody>
      </p:sp>
      <p:sp>
        <p:nvSpPr>
          <p:cNvPr id="261" name="Google Shape;261;p25"/>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62" name="Google Shape;262;p25"/>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63" name="Google Shape;263;p25"/>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64" name="Google Shape;264;p25"/>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265" name="Google Shape;265;p25"/>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266" name="Google Shape;266;p25"/>
          <p:cNvSpPr/>
          <p:nvPr/>
        </p:nvSpPr>
        <p:spPr>
          <a:xfrm>
            <a:off x="13643534" y="6686313"/>
            <a:ext cx="6551700" cy="600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Picture by Unsplash: </a:t>
            </a:r>
            <a:r>
              <a:rPr b="0" i="0" lang="ru-RU" sz="1600" u="sng" cap="none" strike="noStrike">
                <a:solidFill>
                  <a:schemeClr val="hlink"/>
                </a:solidFill>
                <a:latin typeface="Calibri"/>
                <a:ea typeface="Calibri"/>
                <a:cs typeface="Calibri"/>
                <a:sym typeface="Calibri"/>
                <a:hlinkClick r:id="rId5"/>
              </a:rPr>
              <a:t>https://unsplash.com/photos/AIklyC7dudQ</a:t>
            </a:r>
            <a:endParaRPr b="0" i="0" sz="1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pic>
        <p:nvPicPr>
          <p:cNvPr id="267" name="Google Shape;267;p25"/>
          <p:cNvPicPr preferRelativeResize="0"/>
          <p:nvPr/>
        </p:nvPicPr>
        <p:blipFill rotWithShape="1">
          <a:blip r:embed="rId6">
            <a:alphaModFix/>
          </a:blip>
          <a:srcRect b="0" l="0" r="0" t="0"/>
          <a:stretch/>
        </p:blipFill>
        <p:spPr>
          <a:xfrm>
            <a:off x="13643534" y="2926653"/>
            <a:ext cx="5320145" cy="3546763"/>
          </a:xfrm>
          <a:prstGeom prst="rect">
            <a:avLst/>
          </a:prstGeom>
          <a:noFill/>
          <a:ln>
            <a:noFill/>
          </a:ln>
        </p:spPr>
      </p:pic>
      <p:sp>
        <p:nvSpPr>
          <p:cNvPr id="268" name="Google Shape;268;p25"/>
          <p:cNvSpPr/>
          <p:nvPr/>
        </p:nvSpPr>
        <p:spPr>
          <a:xfrm>
            <a:off x="4711163" y="7922475"/>
            <a:ext cx="11802600" cy="969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7"/>
              </a:rPr>
              <a:t>http://globetamk.weebly.com/blog/wood-production-its-environmental-impacts-and-what-the-finnish-think-about-the-matter</a:t>
            </a:r>
            <a:r>
              <a:rPr b="0" i="0" lang="ru-RU"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26"/>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5900" u="none" cap="none" strike="noStrike">
                <a:solidFill>
                  <a:srgbClr val="056839"/>
                </a:solidFill>
                <a:latin typeface="Calibri"/>
                <a:ea typeface="Calibri"/>
                <a:cs typeface="Calibri"/>
                <a:sym typeface="Calibri"/>
              </a:rPr>
              <a:t>ТЕМА 1 – Дървесината и околната среда</a:t>
            </a:r>
            <a:endParaRPr b="1" i="0" sz="5900" u="none" cap="none" strike="noStrike">
              <a:solidFill>
                <a:srgbClr val="056839"/>
              </a:solidFill>
              <a:latin typeface="Calibri"/>
              <a:ea typeface="Calibri"/>
              <a:cs typeface="Calibri"/>
              <a:sym typeface="Calibri"/>
            </a:endParaRPr>
          </a:p>
        </p:txBody>
      </p:sp>
      <p:sp>
        <p:nvSpPr>
          <p:cNvPr id="274" name="Google Shape;274;p26"/>
          <p:cNvSpPr txBox="1"/>
          <p:nvPr/>
        </p:nvSpPr>
        <p:spPr>
          <a:xfrm>
            <a:off x="1034394" y="1928963"/>
            <a:ext cx="13431900" cy="7969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2600" u="none" cap="none" strike="noStrike">
                <a:solidFill>
                  <a:srgbClr val="056839"/>
                </a:solidFill>
                <a:latin typeface="Calibri"/>
                <a:ea typeface="Calibri"/>
                <a:cs typeface="Calibri"/>
                <a:sym typeface="Calibri"/>
              </a:rPr>
              <a:t>Причини за обезлесяването:</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Селско стопанство;</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Нови строежи;</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Урбанизация.</a:t>
            </a:r>
            <a:endParaRPr sz="2300"/>
          </a:p>
          <a:p>
            <a:pPr indent="0" lvl="0" marL="0" marR="0" rtl="0" algn="l">
              <a:lnSpc>
                <a:spcPct val="100000"/>
              </a:lnSpc>
              <a:spcBef>
                <a:spcPts val="0"/>
              </a:spcBef>
              <a:spcAft>
                <a:spcPts val="0"/>
              </a:spcAft>
              <a:buNone/>
            </a:pPr>
            <a:r>
              <a:rPr b="1" i="0" lang="ru-RU" sz="2600" u="none" cap="none" strike="noStrike">
                <a:solidFill>
                  <a:srgbClr val="056839"/>
                </a:solidFill>
                <a:latin typeface="Calibri"/>
                <a:ea typeface="Calibri"/>
                <a:cs typeface="Calibri"/>
                <a:sym typeface="Calibri"/>
              </a:rPr>
              <a:t>Ефекти от обезлесяването:</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Ефекти от обезлесяването върху животни и растения;</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Ефекти от обезлесяването върху местните хора;</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Обезлесяването за производство на храна може да причини проблеми, свързани с хранителната несигурност;</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Ерозията на почвата е един от основните проблеми на обезлесяването;</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Обезлесяването оказва голямо влияние върху изменението на климата. </a:t>
            </a:r>
            <a:endParaRPr sz="2300"/>
          </a:p>
          <a:p>
            <a:pPr indent="0" lvl="0" marL="0" marR="0" rtl="0" algn="l">
              <a:lnSpc>
                <a:spcPct val="100000"/>
              </a:lnSpc>
              <a:spcBef>
                <a:spcPts val="0"/>
              </a:spcBef>
              <a:spcAft>
                <a:spcPts val="0"/>
              </a:spcAft>
              <a:buNone/>
            </a:pPr>
            <a:r>
              <a:rPr b="1" i="0" lang="ru-RU" sz="2600" u="none" cap="none" strike="noStrike">
                <a:solidFill>
                  <a:srgbClr val="056839"/>
                </a:solidFill>
                <a:latin typeface="Calibri"/>
                <a:ea typeface="Calibri"/>
                <a:cs typeface="Calibri"/>
                <a:sym typeface="Calibri"/>
              </a:rPr>
              <a:t>Решения за обезлесяването:</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Да се ядат по-малко месни продукти;</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Да се  консумира по-малко и по-съзнателно;</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Намаляване на потреблението чрез повече повторна употреба;</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Да не се използват изкопаеми горива и палмово масло;</a:t>
            </a:r>
            <a:endParaRPr sz="2300"/>
          </a:p>
          <a:p>
            <a:pPr indent="0" lvl="0" marL="0" marR="0" rtl="0" algn="l">
              <a:lnSpc>
                <a:spcPct val="100000"/>
              </a:lnSpc>
              <a:spcBef>
                <a:spcPts val="0"/>
              </a:spcBef>
              <a:spcAft>
                <a:spcPts val="0"/>
              </a:spcAft>
              <a:buNone/>
            </a:pPr>
            <a:r>
              <a:rPr b="0" i="0" lang="ru-RU" sz="2600" u="none" cap="none" strike="noStrike">
                <a:solidFill>
                  <a:srgbClr val="056839"/>
                </a:solidFill>
                <a:latin typeface="Calibri"/>
                <a:ea typeface="Calibri"/>
                <a:cs typeface="Calibri"/>
                <a:sym typeface="Calibri"/>
              </a:rPr>
              <a:t>● Да се показват добри примери и да се повишава осведомеността на общностите.</a:t>
            </a:r>
            <a:endParaRPr sz="2300"/>
          </a:p>
          <a:p>
            <a:pPr indent="0" lvl="0" marL="0" marR="0" rtl="0" algn="l">
              <a:lnSpc>
                <a:spcPct val="100000"/>
              </a:lnSpc>
              <a:spcBef>
                <a:spcPts val="0"/>
              </a:spcBef>
              <a:spcAft>
                <a:spcPts val="0"/>
              </a:spcAft>
              <a:buClr>
                <a:srgbClr val="000000"/>
              </a:buClr>
              <a:buSzPts val="3300"/>
              <a:buFont typeface="Arial"/>
              <a:buNone/>
            </a:pPr>
            <a:r>
              <a:t/>
            </a:r>
            <a:endParaRPr b="1" i="0" sz="3300" u="none" cap="none" strike="noStrike">
              <a:solidFill>
                <a:srgbClr val="056839"/>
              </a:solidFill>
              <a:latin typeface="Calibri"/>
              <a:ea typeface="Calibri"/>
              <a:cs typeface="Calibri"/>
              <a:sym typeface="Calibri"/>
            </a:endParaRPr>
          </a:p>
          <a:p>
            <a:pPr indent="-546100" lvl="0" marL="749300" marR="0" rtl="0" algn="l">
              <a:lnSpc>
                <a:spcPct val="100000"/>
              </a:lnSpc>
              <a:spcBef>
                <a:spcPts val="0"/>
              </a:spcBef>
              <a:spcAft>
                <a:spcPts val="0"/>
              </a:spcAft>
              <a:buClr>
                <a:schemeClr val="dk1"/>
              </a:buClr>
              <a:buSzPts val="3300"/>
              <a:buFont typeface="Calibri"/>
              <a:buNone/>
            </a:pPr>
            <a:r>
              <a:t/>
            </a:r>
            <a:endParaRPr b="0" i="0" sz="3300" u="none" cap="none" strike="noStrike">
              <a:solidFill>
                <a:srgbClr val="056839"/>
              </a:solidFill>
              <a:latin typeface="Calibri"/>
              <a:ea typeface="Calibri"/>
              <a:cs typeface="Calibri"/>
              <a:sym typeface="Calibri"/>
            </a:endParaRPr>
          </a:p>
        </p:txBody>
      </p:sp>
      <p:sp>
        <p:nvSpPr>
          <p:cNvPr id="275" name="Google Shape;275;p26"/>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76" name="Google Shape;276;p26"/>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77" name="Google Shape;277;p26"/>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278" name="Google Shape;278;p26"/>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279" name="Google Shape;279;p26"/>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280" name="Google Shape;280;p26"/>
          <p:cNvSpPr/>
          <p:nvPr/>
        </p:nvSpPr>
        <p:spPr>
          <a:xfrm>
            <a:off x="7608600" y="9327770"/>
            <a:ext cx="12014700" cy="5541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5"/>
              </a:rPr>
              <a:t>https://youmatter.world/en/definition/definitions-what-is-definition-deforestation-causes-effects/</a:t>
            </a:r>
            <a:r>
              <a:rPr b="0" i="0" lang="ru-RU" sz="2900" u="none" cap="none" strike="noStrike">
                <a:solidFill>
                  <a:schemeClr val="dk1"/>
                </a:solidFill>
                <a:latin typeface="Calibri"/>
                <a:ea typeface="Calibri"/>
                <a:cs typeface="Calibri"/>
                <a:sym typeface="Calibri"/>
              </a:rPr>
              <a:t> </a:t>
            </a:r>
            <a:endParaRPr b="0" i="0" sz="2900" u="none" cap="none" strike="noStrike">
              <a:solidFill>
                <a:schemeClr val="dk1"/>
              </a:solidFill>
              <a:latin typeface="Calibri"/>
              <a:ea typeface="Calibri"/>
              <a:cs typeface="Calibri"/>
              <a:sym typeface="Calibri"/>
            </a:endParaRPr>
          </a:p>
        </p:txBody>
      </p:sp>
      <p:pic>
        <p:nvPicPr>
          <p:cNvPr id="281" name="Google Shape;281;p26"/>
          <p:cNvPicPr preferRelativeResize="0"/>
          <p:nvPr/>
        </p:nvPicPr>
        <p:blipFill rotWithShape="1">
          <a:blip r:embed="rId6">
            <a:alphaModFix/>
          </a:blip>
          <a:srcRect b="0" l="0" r="0" t="0"/>
          <a:stretch/>
        </p:blipFill>
        <p:spPr>
          <a:xfrm>
            <a:off x="14663665" y="956451"/>
            <a:ext cx="4452498" cy="6667271"/>
          </a:xfrm>
          <a:prstGeom prst="rect">
            <a:avLst/>
          </a:prstGeom>
          <a:noFill/>
          <a:ln>
            <a:noFill/>
          </a:ln>
        </p:spPr>
      </p:pic>
      <p:sp>
        <p:nvSpPr>
          <p:cNvPr id="282" name="Google Shape;282;p26"/>
          <p:cNvSpPr/>
          <p:nvPr/>
        </p:nvSpPr>
        <p:spPr>
          <a:xfrm>
            <a:off x="14664761" y="7734560"/>
            <a:ext cx="5007900" cy="600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Picture by Unsplash: </a:t>
            </a:r>
            <a:r>
              <a:rPr b="0" i="0" lang="ru-RU" sz="1600" u="sng" cap="none" strike="noStrike">
                <a:solidFill>
                  <a:schemeClr val="hlink"/>
                </a:solidFill>
                <a:latin typeface="Calibri"/>
                <a:ea typeface="Calibri"/>
                <a:cs typeface="Calibri"/>
                <a:sym typeface="Calibri"/>
                <a:hlinkClick r:id="rId7"/>
              </a:rPr>
              <a:t>https://unsplash.com/photos/Y4pW7n5FnsQ</a:t>
            </a:r>
            <a:r>
              <a:rPr b="0" i="0" lang="ru-RU" sz="1600" u="none" cap="none" strike="noStrike">
                <a:solidFill>
                  <a:srgbClr val="000000"/>
                </a:solidFill>
                <a:latin typeface="Calibri"/>
                <a:ea typeface="Calibri"/>
                <a:cs typeface="Calibri"/>
                <a:sym typeface="Calibri"/>
              </a:rPr>
              <a:t>  </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27"/>
          <p:cNvSpPr txBox="1"/>
          <p:nvPr/>
        </p:nvSpPr>
        <p:spPr>
          <a:xfrm>
            <a:off x="914723" y="2260223"/>
            <a:ext cx="17898000" cy="7261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3300" u="none" cap="none" strike="noStrike">
                <a:solidFill>
                  <a:srgbClr val="056839"/>
                </a:solidFill>
                <a:latin typeface="Calibri"/>
                <a:ea typeface="Calibri"/>
                <a:cs typeface="Calibri"/>
                <a:sym typeface="Calibri"/>
              </a:rPr>
              <a:t>1. Обезлесяването е втората водеща причина за глобалното затопляне в света.</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а) истина</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б) неистина</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1" i="0" lang="ru-RU" sz="3300" u="none" cap="none" strike="noStrike">
                <a:solidFill>
                  <a:srgbClr val="056839"/>
                </a:solidFill>
                <a:latin typeface="Calibri"/>
                <a:ea typeface="Calibri"/>
                <a:cs typeface="Calibri"/>
                <a:sym typeface="Calibri"/>
              </a:rPr>
              <a:t>2. Залесяването увеличава:</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а) Ерозия на почвата</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б) Улавяне на въглерод</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в) Глобално затопляне</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1" i="0" lang="ru-RU" sz="3300" u="none" cap="none" strike="noStrike">
                <a:solidFill>
                  <a:srgbClr val="056839"/>
                </a:solidFill>
                <a:latin typeface="Calibri"/>
                <a:ea typeface="Calibri"/>
                <a:cs typeface="Calibri"/>
                <a:sym typeface="Calibri"/>
              </a:rPr>
              <a:t>3. Защо изсичането на дървета увеличава глобалното затопляне?</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а) Дърветата поглъщат въглероден диоксид</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б) Дърветата осигуряват сянка, която противодейства на глобалното затопляне</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в) Дърветата абсорбират слънчевата енергия, без да я излъчват обратно в атмосферата</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p:txBody>
      </p:sp>
      <p:sp>
        <p:nvSpPr>
          <p:cNvPr id="288" name="Google Shape;288;p27"/>
          <p:cNvSpPr txBox="1"/>
          <p:nvPr/>
        </p:nvSpPr>
        <p:spPr>
          <a:xfrm>
            <a:off x="314648" y="794840"/>
            <a:ext cx="19721700" cy="950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5200" u="none" cap="none" strike="noStrike">
                <a:solidFill>
                  <a:srgbClr val="056839"/>
                </a:solidFill>
                <a:latin typeface="Calibri"/>
                <a:ea typeface="Calibri"/>
                <a:cs typeface="Calibri"/>
                <a:sym typeface="Calibri"/>
              </a:rPr>
              <a:t>ТЕМА 1 – Дървесината и околната среда: въпроси </a:t>
            </a:r>
            <a:endParaRPr b="0" i="0" sz="5200" u="none" cap="none" strike="noStrike">
              <a:solidFill>
                <a:schemeClr val="dk1"/>
              </a:solidFill>
              <a:latin typeface="Calibri"/>
              <a:ea typeface="Calibri"/>
              <a:cs typeface="Calibri"/>
              <a:sym typeface="Calibri"/>
            </a:endParaRPr>
          </a:p>
        </p:txBody>
      </p:sp>
      <p:pic>
        <p:nvPicPr>
          <p:cNvPr id="289" name="Google Shape;289;p27"/>
          <p:cNvPicPr preferRelativeResize="0"/>
          <p:nvPr/>
        </p:nvPicPr>
        <p:blipFill rotWithShape="1">
          <a:blip r:embed="rId3">
            <a:alphaModFix/>
          </a:blip>
          <a:srcRect b="0" l="0" r="0" t="0"/>
          <a:stretch/>
        </p:blipFill>
        <p:spPr>
          <a:xfrm>
            <a:off x="1070585" y="1628361"/>
            <a:ext cx="5322271" cy="118882"/>
          </a:xfrm>
          <a:prstGeom prst="rect">
            <a:avLst/>
          </a:prstGeom>
          <a:noFill/>
          <a:ln>
            <a:noFill/>
          </a:ln>
        </p:spPr>
      </p:pic>
      <p:pic>
        <p:nvPicPr>
          <p:cNvPr id="290" name="Google Shape;290;p27"/>
          <p:cNvPicPr preferRelativeResize="0"/>
          <p:nvPr/>
        </p:nvPicPr>
        <p:blipFill rotWithShape="1">
          <a:blip r:embed="rId4">
            <a:alphaModFix/>
          </a:blip>
          <a:srcRect b="0" l="0" r="0" t="0"/>
          <a:stretch/>
        </p:blipFill>
        <p:spPr>
          <a:xfrm>
            <a:off x="314648" y="2392640"/>
            <a:ext cx="533400" cy="889463"/>
          </a:xfrm>
          <a:prstGeom prst="rect">
            <a:avLst/>
          </a:prstGeom>
          <a:noFill/>
          <a:ln>
            <a:noFill/>
          </a:ln>
        </p:spPr>
      </p:pic>
      <p:pic>
        <p:nvPicPr>
          <p:cNvPr id="291" name="Google Shape;291;p27"/>
          <p:cNvPicPr preferRelativeResize="0"/>
          <p:nvPr/>
        </p:nvPicPr>
        <p:blipFill rotWithShape="1">
          <a:blip r:embed="rId4">
            <a:alphaModFix/>
          </a:blip>
          <a:srcRect b="0" l="0" r="0" t="0"/>
          <a:stretch/>
        </p:blipFill>
        <p:spPr>
          <a:xfrm>
            <a:off x="314648" y="4207584"/>
            <a:ext cx="533400" cy="889463"/>
          </a:xfrm>
          <a:prstGeom prst="rect">
            <a:avLst/>
          </a:prstGeom>
          <a:noFill/>
          <a:ln>
            <a:noFill/>
          </a:ln>
        </p:spPr>
      </p:pic>
      <p:pic>
        <p:nvPicPr>
          <p:cNvPr id="292" name="Google Shape;292;p27"/>
          <p:cNvPicPr preferRelativeResize="0"/>
          <p:nvPr/>
        </p:nvPicPr>
        <p:blipFill rotWithShape="1">
          <a:blip r:embed="rId4">
            <a:alphaModFix/>
          </a:blip>
          <a:srcRect b="0" l="0" r="0" t="0"/>
          <a:stretch/>
        </p:blipFill>
        <p:spPr>
          <a:xfrm>
            <a:off x="314648" y="6521293"/>
            <a:ext cx="533400" cy="889463"/>
          </a:xfrm>
          <a:prstGeom prst="rect">
            <a:avLst/>
          </a:prstGeom>
          <a:noFill/>
          <a:ln>
            <a:noFill/>
          </a:ln>
        </p:spPr>
      </p:pic>
      <p:sp>
        <p:nvSpPr>
          <p:cNvPr id="293" name="Google Shape;293;p27"/>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94" name="Google Shape;294;p27"/>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pic>
        <p:nvPicPr>
          <p:cNvPr id="299" name="Google Shape;299;p28"/>
          <p:cNvPicPr preferRelativeResize="0"/>
          <p:nvPr/>
        </p:nvPicPr>
        <p:blipFill rotWithShape="1">
          <a:blip r:embed="rId3">
            <a:alphaModFix/>
          </a:blip>
          <a:srcRect b="0" l="0" r="0" t="0"/>
          <a:stretch/>
        </p:blipFill>
        <p:spPr>
          <a:xfrm>
            <a:off x="938073" y="2306289"/>
            <a:ext cx="1907322" cy="1979801"/>
          </a:xfrm>
          <a:prstGeom prst="rect">
            <a:avLst/>
          </a:prstGeom>
          <a:noFill/>
          <a:ln>
            <a:noFill/>
          </a:ln>
        </p:spPr>
      </p:pic>
      <p:sp>
        <p:nvSpPr>
          <p:cNvPr id="300" name="Google Shape;300;p28"/>
          <p:cNvSpPr/>
          <p:nvPr/>
        </p:nvSpPr>
        <p:spPr>
          <a:xfrm>
            <a:off x="938073" y="502458"/>
            <a:ext cx="18389100" cy="16158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1 – Дървесината и околната среда: полезни връзки</a:t>
            </a:r>
            <a:endParaRPr b="0" i="0" sz="4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Calibri"/>
              <a:ea typeface="Calibri"/>
              <a:cs typeface="Calibri"/>
              <a:sym typeface="Calibri"/>
            </a:endParaRPr>
          </a:p>
        </p:txBody>
      </p:sp>
      <p:sp>
        <p:nvSpPr>
          <p:cNvPr id="301" name="Google Shape;301;p28"/>
          <p:cNvSpPr/>
          <p:nvPr/>
        </p:nvSpPr>
        <p:spPr>
          <a:xfrm>
            <a:off x="938073" y="1439790"/>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id="302" name="Google Shape;302;p28"/>
          <p:cNvPicPr preferRelativeResize="0"/>
          <p:nvPr/>
        </p:nvPicPr>
        <p:blipFill rotWithShape="1">
          <a:blip r:embed="rId4">
            <a:alphaModFix/>
          </a:blip>
          <a:srcRect b="0" l="0" r="0" t="0"/>
          <a:stretch/>
        </p:blipFill>
        <p:spPr>
          <a:xfrm>
            <a:off x="933641" y="4704926"/>
            <a:ext cx="1911261" cy="1984421"/>
          </a:xfrm>
          <a:prstGeom prst="rect">
            <a:avLst/>
          </a:prstGeom>
          <a:noFill/>
          <a:ln>
            <a:noFill/>
          </a:ln>
        </p:spPr>
      </p:pic>
      <p:pic>
        <p:nvPicPr>
          <p:cNvPr id="303" name="Google Shape;303;p28"/>
          <p:cNvPicPr preferRelativeResize="0"/>
          <p:nvPr/>
        </p:nvPicPr>
        <p:blipFill rotWithShape="1">
          <a:blip r:embed="rId4">
            <a:alphaModFix/>
          </a:blip>
          <a:srcRect b="0" l="0" r="0" t="0"/>
          <a:stretch/>
        </p:blipFill>
        <p:spPr>
          <a:xfrm>
            <a:off x="933641" y="7103562"/>
            <a:ext cx="1911261" cy="1984421"/>
          </a:xfrm>
          <a:prstGeom prst="rect">
            <a:avLst/>
          </a:prstGeom>
          <a:noFill/>
          <a:ln>
            <a:noFill/>
          </a:ln>
        </p:spPr>
      </p:pic>
      <p:sp>
        <p:nvSpPr>
          <p:cNvPr id="304" name="Google Shape;304;p28"/>
          <p:cNvSpPr/>
          <p:nvPr/>
        </p:nvSpPr>
        <p:spPr>
          <a:xfrm>
            <a:off x="3257548" y="2589860"/>
            <a:ext cx="16506000" cy="15234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300"/>
              <a:buFont typeface="Arial"/>
              <a:buNone/>
            </a:pPr>
            <a:r>
              <a:rPr b="0" i="0" lang="ru-RU" sz="3300" u="none" cap="none" strike="noStrike">
                <a:solidFill>
                  <a:srgbClr val="056839"/>
                </a:solidFill>
                <a:latin typeface="Calibri"/>
                <a:ea typeface="Calibri"/>
                <a:cs typeface="Calibri"/>
                <a:sym typeface="Calibri"/>
              </a:rPr>
              <a:t>Hill C., Zimmer K. (2018). The environmental impacts of wood compared to other building materials. </a:t>
            </a:r>
            <a:r>
              <a:rPr b="0" i="0" lang="ru-RU" sz="3300" u="sng" cap="none" strike="noStrike">
                <a:solidFill>
                  <a:schemeClr val="hlink"/>
                </a:solidFill>
                <a:latin typeface="Calibri"/>
                <a:ea typeface="Calibri"/>
                <a:cs typeface="Calibri"/>
                <a:sym typeface="Calibri"/>
                <a:hlinkClick r:id="rId5"/>
              </a:rPr>
              <a:t>https://propopulus.eu/en/the-wood-industry-has-a-key-role-to-play-in-building-a-bio-economy/</a:t>
            </a:r>
            <a:r>
              <a:rPr b="0" i="0" lang="ru-RU" sz="3300" u="none" cap="none" strike="noStrike">
                <a:solidFill>
                  <a:srgbClr val="000000"/>
                </a:solidFill>
                <a:latin typeface="Calibri"/>
                <a:ea typeface="Calibri"/>
                <a:cs typeface="Calibri"/>
                <a:sym typeface="Calibri"/>
              </a:rPr>
              <a:t> </a:t>
            </a:r>
            <a:endParaRPr b="0" i="0" sz="3300" u="none" cap="none" strike="noStrike">
              <a:solidFill>
                <a:srgbClr val="000000"/>
              </a:solidFill>
              <a:latin typeface="Calibri"/>
              <a:ea typeface="Calibri"/>
              <a:cs typeface="Calibri"/>
              <a:sym typeface="Calibri"/>
            </a:endParaRPr>
          </a:p>
        </p:txBody>
      </p:sp>
      <p:sp>
        <p:nvSpPr>
          <p:cNvPr id="305" name="Google Shape;305;p28"/>
          <p:cNvSpPr/>
          <p:nvPr/>
        </p:nvSpPr>
        <p:spPr>
          <a:xfrm>
            <a:off x="3257548" y="7334024"/>
            <a:ext cx="16350000" cy="15234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300"/>
              <a:buFont typeface="Arial"/>
              <a:buNone/>
            </a:pPr>
            <a:r>
              <a:rPr b="0" i="0" lang="ru-RU" sz="3300" u="none" cap="none" strike="noStrike">
                <a:solidFill>
                  <a:srgbClr val="056839"/>
                </a:solidFill>
                <a:latin typeface="Calibri"/>
                <a:ea typeface="Calibri"/>
                <a:cs typeface="Calibri"/>
                <a:sym typeface="Calibri"/>
              </a:rPr>
              <a:t>Cudby S. (2014). Everything you should know about sustainable wood.</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ru-RU" sz="3300" u="sng" cap="none" strike="noStrike">
                <a:solidFill>
                  <a:schemeClr val="hlink"/>
                </a:solidFill>
                <a:latin typeface="Calibri"/>
                <a:ea typeface="Calibri"/>
                <a:cs typeface="Calibri"/>
                <a:sym typeface="Calibri"/>
                <a:hlinkClick r:id="rId6"/>
              </a:rPr>
              <a:t>https://www.wood-finishes-direct.com/blog/everything-you-should-know-about-sustainable-wood/</a:t>
            </a:r>
            <a:r>
              <a:rPr b="0" i="0" lang="ru-RU" sz="3300" u="none" cap="none" strike="noStrike">
                <a:solidFill>
                  <a:srgbClr val="056839"/>
                </a:solidFill>
                <a:latin typeface="Calibri"/>
                <a:ea typeface="Calibri"/>
                <a:cs typeface="Calibri"/>
                <a:sym typeface="Calibri"/>
              </a:rPr>
              <a:t> </a:t>
            </a:r>
            <a:endParaRPr b="0" i="0" sz="3300" u="none" cap="none" strike="noStrike">
              <a:solidFill>
                <a:srgbClr val="056839"/>
              </a:solidFill>
              <a:latin typeface="Calibri"/>
              <a:ea typeface="Calibri"/>
              <a:cs typeface="Calibri"/>
              <a:sym typeface="Calibri"/>
            </a:endParaRPr>
          </a:p>
        </p:txBody>
      </p:sp>
      <p:sp>
        <p:nvSpPr>
          <p:cNvPr id="306" name="Google Shape;306;p28"/>
          <p:cNvSpPr/>
          <p:nvPr/>
        </p:nvSpPr>
        <p:spPr>
          <a:xfrm>
            <a:off x="3257548" y="5166221"/>
            <a:ext cx="15648600" cy="10617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300"/>
              <a:buFont typeface="Arial"/>
              <a:buNone/>
            </a:pPr>
            <a:r>
              <a:rPr b="0" i="0" lang="ru-RU" sz="3300" u="none" cap="none" strike="noStrike">
                <a:solidFill>
                  <a:srgbClr val="056839"/>
                </a:solidFill>
                <a:latin typeface="Calibri"/>
                <a:ea typeface="Calibri"/>
                <a:cs typeface="Calibri"/>
                <a:sym typeface="Calibri"/>
              </a:rPr>
              <a:t>Butler R. A. (2019). Consequences of Deforestation.</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ru-RU" sz="3300" u="sng" cap="none" strike="noStrike">
                <a:solidFill>
                  <a:schemeClr val="hlink"/>
                </a:solidFill>
                <a:latin typeface="Calibri"/>
                <a:ea typeface="Calibri"/>
                <a:cs typeface="Calibri"/>
                <a:sym typeface="Calibri"/>
                <a:hlinkClick r:id="rId7"/>
              </a:rPr>
              <a:t>https://rainforests.mongabay.com/09-consequences-of-deforestation.html</a:t>
            </a:r>
            <a:r>
              <a:rPr b="0" i="0" lang="ru-RU" sz="3300" u="none" cap="none" strike="noStrike">
                <a:solidFill>
                  <a:schemeClr val="dk1"/>
                </a:solidFill>
                <a:latin typeface="Calibri"/>
                <a:ea typeface="Calibri"/>
                <a:cs typeface="Calibri"/>
                <a:sym typeface="Calibri"/>
              </a:rPr>
              <a:t>  </a:t>
            </a:r>
            <a:endParaRPr b="0" i="0" sz="3300" u="none" cap="none" strike="noStrike">
              <a:solidFill>
                <a:schemeClr val="dk1"/>
              </a:solidFill>
              <a:latin typeface="Calibri"/>
              <a:ea typeface="Calibri"/>
              <a:cs typeface="Calibri"/>
              <a:sym typeface="Calibri"/>
            </a:endParaRPr>
          </a:p>
        </p:txBody>
      </p:sp>
      <p:sp>
        <p:nvSpPr>
          <p:cNvPr id="307" name="Google Shape;307;p28"/>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08" name="Google Shape;308;p28"/>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29"/>
          <p:cNvSpPr txBox="1"/>
          <p:nvPr/>
        </p:nvSpPr>
        <p:spPr>
          <a:xfrm>
            <a:off x="914723" y="905157"/>
            <a:ext cx="18973500" cy="1304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1 – Дървесината и околната среда: видео материали</a:t>
            </a:r>
            <a:endParaRPr b="1" i="0" sz="4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14" name="Google Shape;314;p29"/>
          <p:cNvSpPr txBox="1"/>
          <p:nvPr/>
        </p:nvSpPr>
        <p:spPr>
          <a:xfrm>
            <a:off x="1027689" y="2190452"/>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ru-RU"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315" name="Google Shape;315;p29"/>
          <p:cNvSpPr txBox="1"/>
          <p:nvPr/>
        </p:nvSpPr>
        <p:spPr>
          <a:xfrm>
            <a:off x="1027689" y="3990945"/>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ru-RU"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316" name="Google Shape;316;p29"/>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17" name="Google Shape;317;p29"/>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18" name="Google Shape;318;p29"/>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19" name="Google Shape;319;p29"/>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320" name="Google Shape;320;p29"/>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321" name="Google Shape;321;p29"/>
          <p:cNvSpPr/>
          <p:nvPr/>
        </p:nvSpPr>
        <p:spPr>
          <a:xfrm>
            <a:off x="1028700" y="2607609"/>
            <a:ext cx="14448600" cy="58170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900"/>
              <a:buFont typeface="Arial"/>
              <a:buNone/>
            </a:pPr>
            <a:r>
              <a:rPr b="0" i="0" lang="ru-RU" sz="3900" u="none" cap="none" strike="noStrike">
                <a:solidFill>
                  <a:srgbClr val="056839"/>
                </a:solidFill>
                <a:latin typeface="Calibri"/>
                <a:ea typeface="Calibri"/>
                <a:cs typeface="Calibri"/>
                <a:sym typeface="Calibri"/>
              </a:rPr>
              <a:t>Какво се случва, ако изсечете всички дървета в града?</a:t>
            </a:r>
            <a:endParaRPr sz="2300"/>
          </a:p>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5"/>
              </a:rPr>
              <a:t>https://www.youtube.com/watch?v=zarll9bx6FI</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rPr b="0" i="0" lang="ru-RU" sz="3900" u="none" cap="none" strike="noStrike">
                <a:solidFill>
                  <a:srgbClr val="056839"/>
                </a:solidFill>
                <a:latin typeface="Calibri"/>
                <a:ea typeface="Calibri"/>
                <a:cs typeface="Calibri"/>
                <a:sym typeface="Calibri"/>
              </a:rPr>
              <a:t>Грешката в изчислението - или: Защо горящата дървесина не е въглеродно неутрална</a:t>
            </a:r>
            <a:endParaRPr b="0" i="0" sz="3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6"/>
              </a:rPr>
              <a:t>https://www.youtube.com/watch?v=YC4tqu8-oSo</a:t>
            </a:r>
            <a:r>
              <a:rPr b="0" i="0" lang="ru-RU" sz="2900" u="none" cap="none" strike="noStrike">
                <a:solidFill>
                  <a:srgbClr val="056839"/>
                </a:solidFill>
                <a:latin typeface="Calibri"/>
                <a:ea typeface="Calibri"/>
                <a:cs typeface="Calibri"/>
                <a:sym typeface="Calibri"/>
              </a:rPr>
              <a:t> </a:t>
            </a:r>
            <a:endParaRPr b="0" i="0" sz="2300" u="none" cap="none" strike="noStrike">
              <a:solidFill>
                <a:srgbClr val="05683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rPr b="0" i="0" lang="ru-RU" sz="3900" u="none" cap="none" strike="noStrike">
                <a:solidFill>
                  <a:srgbClr val="056839"/>
                </a:solidFill>
                <a:latin typeface="Calibri"/>
                <a:ea typeface="Calibri"/>
                <a:cs typeface="Calibri"/>
                <a:sym typeface="Calibri"/>
              </a:rPr>
              <a:t>Климат 101: Обезлесяване | National Geographic</a:t>
            </a:r>
            <a:endParaRPr b="0" i="0" sz="3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ru-RU" sz="3300" u="sng" cap="none" strike="noStrike">
                <a:solidFill>
                  <a:schemeClr val="hlink"/>
                </a:solidFill>
                <a:latin typeface="Calibri"/>
                <a:ea typeface="Calibri"/>
                <a:cs typeface="Calibri"/>
                <a:sym typeface="Calibri"/>
                <a:hlinkClick r:id="rId7"/>
              </a:rPr>
              <a:t>https://www.youtube.com/watch?v=Ic-J6hcSKa8&amp;t=34s</a:t>
            </a:r>
            <a:r>
              <a:rPr b="0" i="0" lang="ru-RU" sz="3300" u="none" cap="none" strike="noStrike">
                <a:solidFill>
                  <a:srgbClr val="056839"/>
                </a:solidFill>
                <a:latin typeface="Calibri"/>
                <a:ea typeface="Calibri"/>
                <a:cs typeface="Calibri"/>
                <a:sym typeface="Calibri"/>
              </a:rPr>
              <a:t> </a:t>
            </a:r>
            <a:r>
              <a:rPr b="0" i="0" lang="ru-RU" sz="3300" u="none" cap="none" strike="noStrike">
                <a:solidFill>
                  <a:srgbClr val="000000"/>
                </a:solidFill>
                <a:latin typeface="Calibri"/>
                <a:ea typeface="Calibri"/>
                <a:cs typeface="Calibri"/>
                <a:sym typeface="Calibri"/>
              </a:rPr>
              <a:t>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p30"/>
          <p:cNvSpPr txBox="1"/>
          <p:nvPr/>
        </p:nvSpPr>
        <p:spPr>
          <a:xfrm>
            <a:off x="883847" y="845615"/>
            <a:ext cx="18755100" cy="950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5200" u="none" cap="none" strike="noStrike">
                <a:solidFill>
                  <a:srgbClr val="056839"/>
                </a:solidFill>
                <a:latin typeface="Calibri"/>
                <a:ea typeface="Calibri"/>
                <a:cs typeface="Calibri"/>
                <a:sym typeface="Calibri"/>
              </a:rPr>
              <a:t>ТЕМА 2 – Строителство с дърво: ползите за околната среда</a:t>
            </a:r>
            <a:endParaRPr b="1" i="0" sz="5200" u="none" cap="none" strike="noStrike">
              <a:solidFill>
                <a:srgbClr val="C55A11"/>
              </a:solidFill>
              <a:latin typeface="Calibri"/>
              <a:ea typeface="Calibri"/>
              <a:cs typeface="Calibri"/>
              <a:sym typeface="Calibri"/>
            </a:endParaRPr>
          </a:p>
        </p:txBody>
      </p:sp>
      <p:sp>
        <p:nvSpPr>
          <p:cNvPr id="327" name="Google Shape;327;p30"/>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28" name="Google Shape;328;p30"/>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29" name="Google Shape;329;p30"/>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30" name="Google Shape;330;p30"/>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331" name="Google Shape;331;p30"/>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332" name="Google Shape;332;p30"/>
          <p:cNvSpPr/>
          <p:nvPr/>
        </p:nvSpPr>
        <p:spPr>
          <a:xfrm>
            <a:off x="930351" y="2057860"/>
            <a:ext cx="10151700" cy="66018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Дървото е един от най-старите строителни материали, използвани от хората. Използван е за изграждане на такива сгради като: неолитни дълги къщи, храмове на Йерусалим, кедрите на Ливан и т.н. Голям брой пожари, най-значимият от тях е Големият пожар в Чикаго през 1871 г., накара строителните работници да мислят за по-високи сгради които могат да бъдат построени близо една до друга. В края на 19-ти и в началото на 20-ти век бетонът и стоманата се използват за изграждане на по-високи сгради. Дървото се използва само за интериорни детайли, а понякога и за външна декорация. Дървото беше е поддържащ материал за изграждане на къщи от бетон и стомана.</a:t>
            </a:r>
            <a:endParaRPr b="0" i="0" sz="3300" u="none" cap="none" strike="noStrike">
              <a:solidFill>
                <a:srgbClr val="056839"/>
              </a:solidFill>
              <a:latin typeface="Calibri"/>
              <a:ea typeface="Calibri"/>
              <a:cs typeface="Calibri"/>
              <a:sym typeface="Calibri"/>
            </a:endParaRPr>
          </a:p>
        </p:txBody>
      </p:sp>
      <p:pic>
        <p:nvPicPr>
          <p:cNvPr id="333" name="Google Shape;333;p30"/>
          <p:cNvPicPr preferRelativeResize="0"/>
          <p:nvPr/>
        </p:nvPicPr>
        <p:blipFill rotWithShape="1">
          <a:blip r:embed="rId5">
            <a:alphaModFix/>
          </a:blip>
          <a:srcRect b="0" l="0" r="0" t="0"/>
          <a:stretch/>
        </p:blipFill>
        <p:spPr>
          <a:xfrm>
            <a:off x="11596255" y="2299854"/>
            <a:ext cx="6696941" cy="4464627"/>
          </a:xfrm>
          <a:prstGeom prst="rect">
            <a:avLst/>
          </a:prstGeom>
          <a:noFill/>
          <a:ln>
            <a:noFill/>
          </a:ln>
        </p:spPr>
      </p:pic>
      <p:sp>
        <p:nvSpPr>
          <p:cNvPr id="334" name="Google Shape;334;p30"/>
          <p:cNvSpPr/>
          <p:nvPr/>
        </p:nvSpPr>
        <p:spPr>
          <a:xfrm>
            <a:off x="11455977" y="6889335"/>
            <a:ext cx="7674300" cy="600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Picture by Pixabay: </a:t>
            </a:r>
            <a:r>
              <a:rPr b="0" i="0" lang="ru-RU" sz="1600" u="sng" cap="none" strike="noStrike">
                <a:solidFill>
                  <a:schemeClr val="hlink"/>
                </a:solidFill>
                <a:latin typeface="Calibri"/>
                <a:ea typeface="Calibri"/>
                <a:cs typeface="Calibri"/>
                <a:sym typeface="Calibri"/>
                <a:hlinkClick r:id="rId6"/>
              </a:rPr>
              <a:t>https://pixabay.com/photos/shed-countryside-farm-wildflowers-1587802/</a:t>
            </a:r>
            <a:r>
              <a:rPr b="0" i="0" lang="ru-RU"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sp>
        <p:nvSpPr>
          <p:cNvPr id="335" name="Google Shape;335;p30"/>
          <p:cNvSpPr/>
          <p:nvPr/>
        </p:nvSpPr>
        <p:spPr>
          <a:xfrm>
            <a:off x="9701902" y="8108288"/>
            <a:ext cx="9754800" cy="5541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7"/>
              </a:rPr>
              <a:t>https://mtcopeland.com/blog/all-about-wood-construction-advantages-disadvantages/</a:t>
            </a:r>
            <a:r>
              <a:rPr b="0" i="0" lang="ru-RU"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pic>
        <p:nvPicPr>
          <p:cNvPr id="336" name="Google Shape;336;p30"/>
          <p:cNvPicPr preferRelativeResize="0"/>
          <p:nvPr/>
        </p:nvPicPr>
        <p:blipFill rotWithShape="1">
          <a:blip r:embed="rId8">
            <a:alphaModFix/>
          </a:blip>
          <a:srcRect b="0" l="0" r="0" t="0"/>
          <a:stretch/>
        </p:blipFill>
        <p:spPr>
          <a:xfrm>
            <a:off x="215031" y="2095116"/>
            <a:ext cx="749403" cy="15239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0" name="Shape 340"/>
        <p:cNvGrpSpPr/>
        <p:nvPr/>
      </p:nvGrpSpPr>
      <p:grpSpPr>
        <a:xfrm>
          <a:off x="0" y="0"/>
          <a:ext cx="0" cy="0"/>
          <a:chOff x="0" y="0"/>
          <a:chExt cx="0" cy="0"/>
        </a:xfrm>
      </p:grpSpPr>
      <p:sp>
        <p:nvSpPr>
          <p:cNvPr id="341" name="Google Shape;341;p31"/>
          <p:cNvSpPr txBox="1"/>
          <p:nvPr/>
        </p:nvSpPr>
        <p:spPr>
          <a:xfrm>
            <a:off x="883847" y="845615"/>
            <a:ext cx="19035600" cy="858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 Строителство с дърво: ползите за околната среда</a:t>
            </a:r>
            <a:endParaRPr b="1" i="0" sz="4600" u="none" cap="none" strike="noStrike">
              <a:solidFill>
                <a:srgbClr val="056839"/>
              </a:solidFill>
              <a:latin typeface="Calibri"/>
              <a:ea typeface="Calibri"/>
              <a:cs typeface="Calibri"/>
              <a:sym typeface="Calibri"/>
            </a:endParaRPr>
          </a:p>
        </p:txBody>
      </p:sp>
      <p:sp>
        <p:nvSpPr>
          <p:cNvPr id="342" name="Google Shape;342;p31"/>
          <p:cNvSpPr txBox="1"/>
          <p:nvPr/>
        </p:nvSpPr>
        <p:spPr>
          <a:xfrm>
            <a:off x="1034395" y="1882050"/>
            <a:ext cx="18885300" cy="7292100"/>
          </a:xfrm>
          <a:prstGeom prst="rect">
            <a:avLst/>
          </a:prstGeom>
          <a:noFill/>
          <a:ln>
            <a:noFill/>
          </a:ln>
        </p:spPr>
        <p:txBody>
          <a:bodyPr anchorCtr="0" anchor="t" bIns="74275" lIns="148575" spcFirstLastPara="1" rIns="148575" wrap="square" tIns="74275">
            <a:spAutoFit/>
          </a:bodyPr>
          <a:lstStyle/>
          <a:p>
            <a:pPr indent="0" lvl="0" marL="749300" marR="0" rtl="0" algn="ctr">
              <a:lnSpc>
                <a:spcPct val="100000"/>
              </a:lnSpc>
              <a:spcBef>
                <a:spcPts val="0"/>
              </a:spcBef>
              <a:spcAft>
                <a:spcPts val="0"/>
              </a:spcAft>
              <a:buNone/>
            </a:pPr>
            <a:r>
              <a:rPr b="1" i="1" lang="ru-RU" sz="2900" u="none" cap="none" strike="noStrike">
                <a:solidFill>
                  <a:srgbClr val="056839"/>
                </a:solidFill>
                <a:latin typeface="Arial"/>
                <a:ea typeface="Arial"/>
                <a:cs typeface="Arial"/>
                <a:sym typeface="Arial"/>
              </a:rPr>
              <a:t>Предимства на дървената конструкция</a:t>
            </a:r>
            <a:r>
              <a:rPr b="0" i="1" lang="ru-RU" sz="2900" u="none" cap="none" strike="noStrike">
                <a:solidFill>
                  <a:srgbClr val="056839"/>
                </a:solidFill>
                <a:latin typeface="Arial"/>
                <a:ea typeface="Arial"/>
                <a:cs typeface="Arial"/>
                <a:sym typeface="Arial"/>
              </a:rPr>
              <a:t>:</a:t>
            </a:r>
            <a:endParaRPr sz="2300"/>
          </a:p>
          <a:p>
            <a:pPr indent="0" lvl="0" marL="749300" marR="0" rtl="0" algn="just">
              <a:lnSpc>
                <a:spcPct val="100000"/>
              </a:lnSpc>
              <a:spcBef>
                <a:spcPts val="0"/>
              </a:spcBef>
              <a:spcAft>
                <a:spcPts val="0"/>
              </a:spcAft>
              <a:buNone/>
            </a:pPr>
            <a:r>
              <a:rPr b="0" i="0" lang="ru-RU" sz="2900" u="none" cap="none" strike="noStrike">
                <a:solidFill>
                  <a:srgbClr val="056839"/>
                </a:solidFill>
                <a:latin typeface="Arial"/>
                <a:ea typeface="Arial"/>
                <a:cs typeface="Arial"/>
                <a:sym typeface="Arial"/>
              </a:rPr>
              <a:t>● </a:t>
            </a:r>
            <a:r>
              <a:rPr b="1" i="0" lang="ru-RU" sz="2900" u="none" cap="none" strike="noStrike">
                <a:solidFill>
                  <a:srgbClr val="056839"/>
                </a:solidFill>
                <a:latin typeface="Arial"/>
                <a:ea typeface="Arial"/>
                <a:cs typeface="Arial"/>
                <a:sym typeface="Arial"/>
              </a:rPr>
              <a:t>Дървото произвежда CO2. </a:t>
            </a:r>
            <a:r>
              <a:rPr b="0" i="0" lang="ru-RU" sz="2900" u="none" cap="none" strike="noStrike">
                <a:solidFill>
                  <a:srgbClr val="056839"/>
                </a:solidFill>
                <a:latin typeface="Arial"/>
                <a:ea typeface="Arial"/>
                <a:cs typeface="Arial"/>
                <a:sym typeface="Arial"/>
              </a:rPr>
              <a:t>Намалява консумацията на енергия, както и емисиите на CO2 в атмосферата. Когато дърветата растат, CO2 също се задържа вътре в тях.</a:t>
            </a:r>
            <a:endParaRPr sz="2300"/>
          </a:p>
          <a:p>
            <a:pPr indent="0" lvl="0" marL="749300" marR="0" rtl="0" algn="just">
              <a:lnSpc>
                <a:spcPct val="100000"/>
              </a:lnSpc>
              <a:spcBef>
                <a:spcPts val="0"/>
              </a:spcBef>
              <a:spcAft>
                <a:spcPts val="0"/>
              </a:spcAft>
              <a:buNone/>
            </a:pPr>
            <a:r>
              <a:rPr b="0" i="0" lang="ru-RU" sz="2900" u="none" cap="none" strike="noStrike">
                <a:solidFill>
                  <a:srgbClr val="056839"/>
                </a:solidFill>
                <a:latin typeface="Arial"/>
                <a:ea typeface="Arial"/>
                <a:cs typeface="Arial"/>
                <a:sym typeface="Arial"/>
              </a:rPr>
              <a:t>● </a:t>
            </a:r>
            <a:r>
              <a:rPr b="1" i="0" lang="ru-RU" sz="2900" u="none" cap="none" strike="noStrike">
                <a:solidFill>
                  <a:srgbClr val="056839"/>
                </a:solidFill>
                <a:latin typeface="Arial"/>
                <a:ea typeface="Arial"/>
                <a:cs typeface="Arial"/>
                <a:sym typeface="Arial"/>
              </a:rPr>
              <a:t>Дървото е много по-леко от бетона. </a:t>
            </a:r>
            <a:r>
              <a:rPr b="0" i="0" lang="ru-RU" sz="2900" u="none" cap="none" strike="noStrike">
                <a:solidFill>
                  <a:srgbClr val="056839"/>
                </a:solidFill>
                <a:latin typeface="Arial"/>
                <a:ea typeface="Arial"/>
                <a:cs typeface="Arial"/>
                <a:sym typeface="Arial"/>
              </a:rPr>
              <a:t>Тежи около една пета от теглото на бетона и трябва да се изсуши, когато се използва в строителството на сгради. Дървото също е по-евтино и по-лесно за транспортиране.</a:t>
            </a:r>
            <a:endParaRPr sz="2300"/>
          </a:p>
          <a:p>
            <a:pPr indent="0" lvl="0" marL="749300" marR="0" rtl="0" algn="just">
              <a:lnSpc>
                <a:spcPct val="100000"/>
              </a:lnSpc>
              <a:spcBef>
                <a:spcPts val="0"/>
              </a:spcBef>
              <a:spcAft>
                <a:spcPts val="0"/>
              </a:spcAft>
              <a:buNone/>
            </a:pPr>
            <a:r>
              <a:rPr b="0" i="0" lang="ru-RU" sz="2900" u="none" cap="none" strike="noStrike">
                <a:solidFill>
                  <a:srgbClr val="056839"/>
                </a:solidFill>
                <a:latin typeface="Arial"/>
                <a:ea typeface="Arial"/>
                <a:cs typeface="Arial"/>
                <a:sym typeface="Arial"/>
              </a:rPr>
              <a:t>● </a:t>
            </a:r>
            <a:r>
              <a:rPr b="1" i="0" lang="ru-RU" sz="2900" u="none" cap="none" strike="noStrike">
                <a:solidFill>
                  <a:srgbClr val="056839"/>
                </a:solidFill>
                <a:latin typeface="Arial"/>
                <a:ea typeface="Arial"/>
                <a:cs typeface="Arial"/>
                <a:sym typeface="Arial"/>
              </a:rPr>
              <a:t>По-лесно за повторна употреба</a:t>
            </a:r>
            <a:r>
              <a:rPr b="0" i="0" lang="ru-RU" sz="2900" u="none" cap="none" strike="noStrike">
                <a:solidFill>
                  <a:srgbClr val="056839"/>
                </a:solidFill>
                <a:latin typeface="Arial"/>
                <a:ea typeface="Arial"/>
                <a:cs typeface="Arial"/>
                <a:sym typeface="Arial"/>
              </a:rPr>
              <a:t>. Дървесината може да се използва като конструкция в сграда повече от 100 години. След това може да се случи повторно използване. По-специално, големите елементи могат да се използват повторно. След няколко пъти може да се преработи и в други дървени продукти, като ПДЧ и т.н. Може да се изгори като биомаса.</a:t>
            </a:r>
            <a:endParaRPr sz="2300"/>
          </a:p>
          <a:p>
            <a:pPr indent="0" lvl="0" marL="749300" marR="0" rtl="0" algn="just">
              <a:lnSpc>
                <a:spcPct val="100000"/>
              </a:lnSpc>
              <a:spcBef>
                <a:spcPts val="0"/>
              </a:spcBef>
              <a:spcAft>
                <a:spcPts val="0"/>
              </a:spcAft>
              <a:buNone/>
            </a:pPr>
            <a:r>
              <a:rPr b="0" i="0" lang="ru-RU" sz="2900" u="none" cap="none" strike="noStrike">
                <a:solidFill>
                  <a:srgbClr val="056839"/>
                </a:solidFill>
                <a:latin typeface="Arial"/>
                <a:ea typeface="Arial"/>
                <a:cs typeface="Arial"/>
                <a:sym typeface="Arial"/>
              </a:rPr>
              <a:t>● </a:t>
            </a:r>
            <a:r>
              <a:rPr b="1" i="0" lang="ru-RU" sz="2900" u="none" cap="none" strike="noStrike">
                <a:solidFill>
                  <a:srgbClr val="056839"/>
                </a:solidFill>
                <a:latin typeface="Arial"/>
                <a:ea typeface="Arial"/>
                <a:cs typeface="Arial"/>
                <a:sym typeface="Arial"/>
              </a:rPr>
              <a:t>По-приятен въздух на закрито и по-малко щети при земетресение</a:t>
            </a:r>
            <a:r>
              <a:rPr b="0" i="0" lang="ru-RU" sz="2900" u="none" cap="none" strike="noStrike">
                <a:solidFill>
                  <a:srgbClr val="056839"/>
                </a:solidFill>
                <a:latin typeface="Arial"/>
                <a:ea typeface="Arial"/>
                <a:cs typeface="Arial"/>
                <a:sym typeface="Arial"/>
              </a:rPr>
              <a:t>. По-добрият вътрешен климат е гарантиран, тъй като регулира влагата и топлината, създавайки комфортен и стабилен вътрешен климат. Акустиката също е по-добра в дървена сграда, тъй като има по-малко ехо. Дървените конструкции могат да издържат по-добре на земетресения, тъй като могат да абсорбират удари по-добре от тухли и бетон.</a:t>
            </a:r>
            <a:endParaRPr sz="2300"/>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rgbClr val="056839"/>
              </a:solidFill>
              <a:latin typeface="Arial"/>
              <a:ea typeface="Arial"/>
              <a:cs typeface="Arial"/>
              <a:sym typeface="Arial"/>
            </a:endParaRPr>
          </a:p>
        </p:txBody>
      </p:sp>
      <p:sp>
        <p:nvSpPr>
          <p:cNvPr id="343" name="Google Shape;343;p31"/>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44" name="Google Shape;344;p31"/>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45" name="Google Shape;345;p31"/>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46" name="Google Shape;346;p31"/>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347" name="Google Shape;347;p31"/>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348" name="Google Shape;348;p31"/>
          <p:cNvSpPr/>
          <p:nvPr/>
        </p:nvSpPr>
        <p:spPr>
          <a:xfrm>
            <a:off x="7703480" y="8900700"/>
            <a:ext cx="11957700" cy="5541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5"/>
              </a:rPr>
              <a:t>https://think.ing.com/articles/benefits-of-building-with-wood-environmentally-friendly-reusable-light</a:t>
            </a:r>
            <a:r>
              <a:rPr b="0" i="0" lang="ru-RU" sz="2900" u="none" cap="none" strike="noStrike">
                <a:solidFill>
                  <a:schemeClr val="dk1"/>
                </a:solidFill>
                <a:latin typeface="Calibri"/>
                <a:ea typeface="Calibri"/>
                <a:cs typeface="Calibri"/>
                <a:sym typeface="Calibri"/>
              </a:rPr>
              <a:t> </a:t>
            </a:r>
            <a:endParaRPr b="0" i="0" sz="29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pic>
        <p:nvPicPr>
          <p:cNvPr descr="Graphical user interface, text&#10;&#10;Description automatically generated" id="103" name="Google Shape;103;p14"/>
          <p:cNvPicPr preferRelativeResize="0"/>
          <p:nvPr/>
        </p:nvPicPr>
        <p:blipFill rotWithShape="1">
          <a:blip r:embed="rId3">
            <a:alphaModFix/>
          </a:blip>
          <a:srcRect b="0" l="0" r="0" t="0"/>
          <a:stretch/>
        </p:blipFill>
        <p:spPr>
          <a:xfrm>
            <a:off x="159219" y="9064877"/>
            <a:ext cx="5165967" cy="1083795"/>
          </a:xfrm>
          <a:prstGeom prst="rect">
            <a:avLst/>
          </a:prstGeom>
          <a:noFill/>
          <a:ln>
            <a:noFill/>
          </a:ln>
        </p:spPr>
      </p:pic>
      <p:pic>
        <p:nvPicPr>
          <p:cNvPr descr="Logo&#10;&#10;Description automatically generated" id="104" name="Google Shape;104;p14"/>
          <p:cNvPicPr preferRelativeResize="0"/>
          <p:nvPr/>
        </p:nvPicPr>
        <p:blipFill rotWithShape="1">
          <a:blip r:embed="rId4">
            <a:alphaModFix/>
          </a:blip>
          <a:srcRect b="0" l="0" r="0" t="0"/>
          <a:stretch/>
        </p:blipFill>
        <p:spPr>
          <a:xfrm>
            <a:off x="15232290" y="8150586"/>
            <a:ext cx="3931188" cy="1934692"/>
          </a:xfrm>
          <a:prstGeom prst="rect">
            <a:avLst/>
          </a:prstGeom>
          <a:noFill/>
          <a:ln>
            <a:noFill/>
          </a:ln>
        </p:spPr>
      </p:pic>
      <p:sp>
        <p:nvSpPr>
          <p:cNvPr id="105" name="Google Shape;105;p14"/>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6" name="Google Shape;106;p14"/>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7" name="Google Shape;107;p14"/>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8" name="Google Shape;108;p14"/>
          <p:cNvSpPr/>
          <p:nvPr/>
        </p:nvSpPr>
        <p:spPr>
          <a:xfrm>
            <a:off x="0" y="8809997"/>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09" name="Google Shape;109;p14"/>
          <p:cNvSpPr txBox="1"/>
          <p:nvPr/>
        </p:nvSpPr>
        <p:spPr>
          <a:xfrm>
            <a:off x="1104081" y="949332"/>
            <a:ext cx="70899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ru-RU" sz="5900" u="none" cap="none" strike="noStrike">
                <a:solidFill>
                  <a:srgbClr val="056839"/>
                </a:solidFill>
                <a:latin typeface="Calibri"/>
                <a:ea typeface="Calibri"/>
                <a:cs typeface="Calibri"/>
                <a:sym typeface="Calibri"/>
              </a:rPr>
              <a:t>Определения</a:t>
            </a:r>
            <a:endParaRPr b="1"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10" name="Google Shape;110;p14"/>
          <p:cNvSpPr txBox="1"/>
          <p:nvPr/>
        </p:nvSpPr>
        <p:spPr>
          <a:xfrm>
            <a:off x="1274051" y="2024996"/>
            <a:ext cx="13329000" cy="3197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3300" u="none" cap="none" strike="noStrike">
                <a:solidFill>
                  <a:srgbClr val="056839"/>
                </a:solidFill>
                <a:latin typeface="Calibri"/>
                <a:ea typeface="Calibri"/>
                <a:cs typeface="Calibri"/>
                <a:sym typeface="Calibri"/>
              </a:rPr>
              <a:t>Дървообработващата промишленост </a:t>
            </a:r>
            <a:r>
              <a:rPr b="0" i="0" lang="ru-RU" sz="3300" u="none" cap="none" strike="noStrike">
                <a:solidFill>
                  <a:srgbClr val="056839"/>
                </a:solidFill>
                <a:latin typeface="Calibri"/>
                <a:ea typeface="Calibri"/>
                <a:cs typeface="Calibri"/>
                <a:sym typeface="Calibri"/>
              </a:rPr>
              <a:t>или </a:t>
            </a:r>
            <a:r>
              <a:rPr b="1" i="0" lang="ru-RU" sz="3300" u="none" cap="none" strike="noStrike">
                <a:solidFill>
                  <a:srgbClr val="056839"/>
                </a:solidFill>
                <a:latin typeface="Calibri"/>
                <a:ea typeface="Calibri"/>
                <a:cs typeface="Calibri"/>
                <a:sym typeface="Calibri"/>
              </a:rPr>
              <a:t>дърводобивната промишленост </a:t>
            </a:r>
            <a:r>
              <a:rPr b="0" i="0" lang="ru-RU" sz="3300" u="none" cap="none" strike="noStrike">
                <a:solidFill>
                  <a:srgbClr val="056839"/>
                </a:solidFill>
                <a:latin typeface="Calibri"/>
                <a:ea typeface="Calibri"/>
                <a:cs typeface="Calibri"/>
                <a:sym typeface="Calibri"/>
              </a:rPr>
              <a:t>е индустрията, която се занимава с горско стопанство, дърводобив, търговия с дървен материал и производството на първични горски продукти и дървени продукти (напр. мебели) и вторични продукти като дървесна маса за целулозно-хартиената промишленост.</a:t>
            </a:r>
            <a:r>
              <a:rPr b="1" i="0" lang="ru-RU" sz="3300" u="none" cap="none" strike="noStrike">
                <a:solidFill>
                  <a:srgbClr val="056839"/>
                </a:solidFill>
                <a:latin typeface="Calibri"/>
                <a:ea typeface="Calibri"/>
                <a:cs typeface="Calibri"/>
                <a:sym typeface="Calibri"/>
              </a:rPr>
              <a:t> </a:t>
            </a:r>
            <a:endParaRPr b="0" i="0" sz="3300" u="none" cap="none" strike="noStrike">
              <a:solidFill>
                <a:srgbClr val="056839"/>
              </a:solidFill>
              <a:latin typeface="Calibri"/>
              <a:ea typeface="Calibri"/>
              <a:cs typeface="Calibri"/>
              <a:sym typeface="Calibri"/>
            </a:endParaRPr>
          </a:p>
        </p:txBody>
      </p:sp>
      <p:sp>
        <p:nvSpPr>
          <p:cNvPr id="111" name="Google Shape;111;p14"/>
          <p:cNvSpPr txBox="1"/>
          <p:nvPr/>
        </p:nvSpPr>
        <p:spPr>
          <a:xfrm>
            <a:off x="1314449" y="6246572"/>
            <a:ext cx="13288500" cy="750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3900" u="none" cap="none" strike="noStrike">
                <a:solidFill>
                  <a:srgbClr val="056839"/>
                </a:solidFill>
                <a:latin typeface="Calibri"/>
                <a:ea typeface="Calibri"/>
                <a:cs typeface="Calibri"/>
                <a:sym typeface="Calibri"/>
              </a:rPr>
              <a:t>Обезлесяването </a:t>
            </a:r>
            <a:r>
              <a:rPr b="0" i="0" lang="ru-RU" sz="3900" u="none" cap="none" strike="noStrike">
                <a:solidFill>
                  <a:srgbClr val="056839"/>
                </a:solidFill>
                <a:latin typeface="Calibri"/>
                <a:ea typeface="Calibri"/>
                <a:cs typeface="Calibri"/>
                <a:sym typeface="Calibri"/>
              </a:rPr>
              <a:t>е умишлено изсичане на залесена земя.</a:t>
            </a:r>
            <a:endParaRPr b="0" i="0" sz="3900" u="none" cap="none" strike="noStrike">
              <a:solidFill>
                <a:srgbClr val="056839"/>
              </a:solidFill>
              <a:latin typeface="Calibri"/>
              <a:ea typeface="Calibri"/>
              <a:cs typeface="Calibri"/>
              <a:sym typeface="Calibri"/>
            </a:endParaRPr>
          </a:p>
        </p:txBody>
      </p:sp>
      <p:sp>
        <p:nvSpPr>
          <p:cNvPr id="112" name="Google Shape;112;p14"/>
          <p:cNvSpPr txBox="1"/>
          <p:nvPr/>
        </p:nvSpPr>
        <p:spPr>
          <a:xfrm>
            <a:off x="1465206" y="7176813"/>
            <a:ext cx="117936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5"/>
              </a:rPr>
              <a:t>https://education.nationalgeographic.org/resource/deforestation</a:t>
            </a:r>
            <a:r>
              <a:rPr b="0" i="0" lang="ru-RU" sz="2900" u="none" cap="none" strike="noStrike">
                <a:solidFill>
                  <a:srgbClr val="C55A11"/>
                </a:solidFill>
                <a:latin typeface="Calibri"/>
                <a:ea typeface="Calibri"/>
                <a:cs typeface="Calibri"/>
                <a:sym typeface="Calibri"/>
              </a:rPr>
              <a:t> </a:t>
            </a:r>
            <a:endParaRPr b="0" i="0" sz="2900" u="none" cap="none" strike="noStrike">
              <a:solidFill>
                <a:srgbClr val="C55A11"/>
              </a:solidFill>
              <a:latin typeface="Calibri"/>
              <a:ea typeface="Calibri"/>
              <a:cs typeface="Calibri"/>
              <a:sym typeface="Calibri"/>
            </a:endParaRPr>
          </a:p>
        </p:txBody>
      </p:sp>
      <p:sp>
        <p:nvSpPr>
          <p:cNvPr id="113" name="Google Shape;113;p14"/>
          <p:cNvSpPr txBox="1"/>
          <p:nvPr/>
        </p:nvSpPr>
        <p:spPr>
          <a:xfrm>
            <a:off x="1450921" y="5538513"/>
            <a:ext cx="118506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6"/>
              </a:rPr>
              <a:t>https://en.wikipedia.org/wiki/Wood_industry</a:t>
            </a:r>
            <a:r>
              <a:rPr b="0" i="0" lang="ru-RU"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sp>
        <p:nvSpPr>
          <p:cNvPr id="114" name="Google Shape;114;p14"/>
          <p:cNvSpPr/>
          <p:nvPr/>
        </p:nvSpPr>
        <p:spPr>
          <a:xfrm>
            <a:off x="15494161" y="3662213"/>
            <a:ext cx="4773900" cy="600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Photo by Pixabay: </a:t>
            </a:r>
            <a:r>
              <a:rPr b="0" i="0" lang="ru-RU" sz="1600" u="sng" cap="none" strike="noStrike">
                <a:solidFill>
                  <a:schemeClr val="hlink"/>
                </a:solidFill>
                <a:latin typeface="Calibri"/>
                <a:ea typeface="Calibri"/>
                <a:cs typeface="Calibri"/>
                <a:sym typeface="Calibri"/>
                <a:hlinkClick r:id="rId7"/>
              </a:rPr>
              <a:t>https://pixabay.com/photos/forest-spruce-forest-trees-spruce-348995/</a:t>
            </a:r>
            <a:r>
              <a:rPr b="0" i="0" lang="ru-RU"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pic>
        <p:nvPicPr>
          <p:cNvPr id="115" name="Google Shape;115;p14"/>
          <p:cNvPicPr preferRelativeResize="0"/>
          <p:nvPr/>
        </p:nvPicPr>
        <p:blipFill rotWithShape="1">
          <a:blip r:embed="rId8">
            <a:alphaModFix/>
          </a:blip>
          <a:srcRect b="0" l="0" r="0" t="0"/>
          <a:stretch/>
        </p:blipFill>
        <p:spPr>
          <a:xfrm>
            <a:off x="15494288" y="748764"/>
            <a:ext cx="4243274" cy="2828851"/>
          </a:xfrm>
          <a:prstGeom prst="rect">
            <a:avLst/>
          </a:prstGeom>
          <a:noFill/>
          <a:ln>
            <a:noFill/>
          </a:ln>
        </p:spPr>
      </p:pic>
      <p:pic>
        <p:nvPicPr>
          <p:cNvPr descr="Wood, Timber Industry, Forest" id="116" name="Google Shape;116;p14"/>
          <p:cNvPicPr preferRelativeResize="0"/>
          <p:nvPr/>
        </p:nvPicPr>
        <p:blipFill rotWithShape="1">
          <a:blip r:embed="rId9">
            <a:alphaModFix/>
          </a:blip>
          <a:srcRect b="0" l="0" r="0" t="0"/>
          <a:stretch/>
        </p:blipFill>
        <p:spPr>
          <a:xfrm>
            <a:off x="15494286" y="4449693"/>
            <a:ext cx="4243275" cy="2828826"/>
          </a:xfrm>
          <a:prstGeom prst="rect">
            <a:avLst/>
          </a:prstGeom>
          <a:noFill/>
          <a:ln>
            <a:noFill/>
          </a:ln>
        </p:spPr>
      </p:pic>
      <p:sp>
        <p:nvSpPr>
          <p:cNvPr id="117" name="Google Shape;117;p14"/>
          <p:cNvSpPr/>
          <p:nvPr/>
        </p:nvSpPr>
        <p:spPr>
          <a:xfrm>
            <a:off x="15494161" y="7414463"/>
            <a:ext cx="4817100" cy="600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Photo by Pixabay: </a:t>
            </a:r>
            <a:r>
              <a:rPr b="0" i="0" lang="ru-RU" sz="1600" u="sng" cap="none" strike="noStrike">
                <a:solidFill>
                  <a:schemeClr val="hlink"/>
                </a:solidFill>
                <a:latin typeface="Calibri"/>
                <a:ea typeface="Calibri"/>
                <a:cs typeface="Calibri"/>
                <a:sym typeface="Calibri"/>
                <a:hlinkClick r:id="rId10"/>
              </a:rPr>
              <a:t>https://pixabay.com/photos/wood-timber-industry-forest-5311290/</a:t>
            </a:r>
            <a:r>
              <a:rPr b="0" i="0" lang="ru-RU"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pic>
        <p:nvPicPr>
          <p:cNvPr id="118" name="Google Shape;118;p14"/>
          <p:cNvPicPr preferRelativeResize="0"/>
          <p:nvPr/>
        </p:nvPicPr>
        <p:blipFill rotWithShape="1">
          <a:blip r:embed="rId11">
            <a:alphaModFix/>
          </a:blip>
          <a:srcRect b="0" l="0" r="0" t="0"/>
          <a:stretch/>
        </p:blipFill>
        <p:spPr>
          <a:xfrm>
            <a:off x="1274051" y="1806254"/>
            <a:ext cx="5322271" cy="1188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sp>
        <p:nvSpPr>
          <p:cNvPr id="353" name="Google Shape;353;p32"/>
          <p:cNvSpPr txBox="1"/>
          <p:nvPr/>
        </p:nvSpPr>
        <p:spPr>
          <a:xfrm>
            <a:off x="883847" y="845615"/>
            <a:ext cx="18755100" cy="858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4600" u="none" cap="none" strike="noStrike">
                <a:solidFill>
                  <a:srgbClr val="056839"/>
                </a:solidFill>
                <a:latin typeface="Calibri"/>
                <a:ea typeface="Calibri"/>
                <a:cs typeface="Calibri"/>
                <a:sym typeface="Calibri"/>
              </a:rPr>
              <a:t>ТЕМА 2 – Строителство с дърво: ползите за околната среда</a:t>
            </a:r>
            <a:endParaRPr b="1" i="0" sz="4600" u="none" cap="none" strike="noStrike">
              <a:solidFill>
                <a:srgbClr val="056839"/>
              </a:solidFill>
              <a:latin typeface="Calibri"/>
              <a:ea typeface="Calibri"/>
              <a:cs typeface="Calibri"/>
              <a:sym typeface="Calibri"/>
            </a:endParaRPr>
          </a:p>
        </p:txBody>
      </p:sp>
      <p:sp>
        <p:nvSpPr>
          <p:cNvPr id="354" name="Google Shape;354;p32"/>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55" name="Google Shape;355;p32"/>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56" name="Google Shape;356;p32"/>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57" name="Google Shape;357;p32"/>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358" name="Google Shape;358;p32"/>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359" name="Google Shape;359;p32"/>
          <p:cNvSpPr/>
          <p:nvPr/>
        </p:nvSpPr>
        <p:spPr>
          <a:xfrm>
            <a:off x="1034410" y="2051037"/>
            <a:ext cx="18869400" cy="5678400"/>
          </a:xfrm>
          <a:prstGeom prst="rect">
            <a:avLst/>
          </a:prstGeom>
          <a:noFill/>
          <a:ln>
            <a:noFill/>
          </a:ln>
        </p:spPr>
        <p:txBody>
          <a:bodyPr anchorCtr="0" anchor="t" bIns="74275" lIns="148575" spcFirstLastPara="1" rIns="148575" wrap="square" tIns="74275">
            <a:noAutofit/>
          </a:bodyPr>
          <a:lstStyle/>
          <a:p>
            <a:pPr indent="0" lvl="0" marL="0" marR="0" rtl="0" algn="ctr">
              <a:lnSpc>
                <a:spcPct val="100000"/>
              </a:lnSpc>
              <a:spcBef>
                <a:spcPts val="0"/>
              </a:spcBef>
              <a:spcAft>
                <a:spcPts val="0"/>
              </a:spcAft>
              <a:buNone/>
            </a:pPr>
            <a:r>
              <a:rPr b="1" i="1" lang="ru-RU" sz="3300" u="none" cap="none" strike="noStrike">
                <a:solidFill>
                  <a:srgbClr val="056839"/>
                </a:solidFill>
                <a:latin typeface="Calibri"/>
                <a:ea typeface="Calibri"/>
                <a:cs typeface="Calibri"/>
                <a:sym typeface="Calibri"/>
              </a:rPr>
              <a:t>Недостатъци на дървената конструкция:</a:t>
            </a:r>
            <a:endParaRPr sz="2300"/>
          </a:p>
          <a:p>
            <a:pPr indent="0" lvl="0" marL="0" marR="0" rtl="0" algn="just">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 </a:t>
            </a:r>
            <a:r>
              <a:rPr b="1" i="0" lang="ru-RU" sz="3300" u="none" cap="none" strike="noStrike">
                <a:solidFill>
                  <a:srgbClr val="056839"/>
                </a:solidFill>
                <a:latin typeface="Calibri"/>
                <a:ea typeface="Calibri"/>
                <a:cs typeface="Calibri"/>
                <a:sym typeface="Calibri"/>
              </a:rPr>
              <a:t>Дървесината гние</a:t>
            </a:r>
            <a:r>
              <a:rPr b="0" i="0" lang="ru-RU" sz="3300" u="none" cap="none" strike="noStrike">
                <a:solidFill>
                  <a:srgbClr val="056839"/>
                </a:solidFill>
                <a:latin typeface="Calibri"/>
                <a:ea typeface="Calibri"/>
                <a:cs typeface="Calibri"/>
                <a:sym typeface="Calibri"/>
              </a:rPr>
              <a:t>. Мухълът и плесента също могат да бъдат проблеми, когато се извършват дървени конструкции, въпреки че проблемите могат да бъдат решени, ако се контролира появата на влага, прозорците се уплътняват правилно и се вземат други превантивни мерки.</a:t>
            </a:r>
            <a:endParaRPr sz="2300"/>
          </a:p>
          <a:p>
            <a:pPr indent="0" lvl="0" marL="0" marR="0" rtl="0" algn="just">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 </a:t>
            </a:r>
            <a:r>
              <a:rPr b="1" i="0" lang="ru-RU" sz="3300" u="none" cap="none" strike="noStrike">
                <a:solidFill>
                  <a:srgbClr val="056839"/>
                </a:solidFill>
                <a:latin typeface="Calibri"/>
                <a:ea typeface="Calibri"/>
                <a:cs typeface="Calibri"/>
                <a:sym typeface="Calibri"/>
              </a:rPr>
              <a:t>Структурни ограничения</a:t>
            </a:r>
            <a:r>
              <a:rPr b="0" i="0" lang="ru-RU" sz="3300" u="none" cap="none" strike="noStrike">
                <a:solidFill>
                  <a:srgbClr val="056839"/>
                </a:solidFill>
                <a:latin typeface="Calibri"/>
                <a:ea typeface="Calibri"/>
                <a:cs typeface="Calibri"/>
                <a:sym typeface="Calibri"/>
              </a:rPr>
              <a:t>. Дървото често се избира за традиционни къщи, особено тези в стил дървена рамка. Някои проекти са трудни, когато се разчита на конструкция от дървена рамка.</a:t>
            </a:r>
            <a:endParaRPr sz="2300"/>
          </a:p>
          <a:p>
            <a:pPr indent="0" lvl="0" marL="0" marR="0" rtl="0" algn="just">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 </a:t>
            </a:r>
            <a:r>
              <a:rPr b="1" i="0" lang="ru-RU" sz="3300" u="none" cap="none" strike="noStrike">
                <a:solidFill>
                  <a:srgbClr val="056839"/>
                </a:solidFill>
                <a:latin typeface="Calibri"/>
                <a:ea typeface="Calibri"/>
                <a:cs typeface="Calibri"/>
                <a:sym typeface="Calibri"/>
              </a:rPr>
              <a:t>Риск от пожар</a:t>
            </a:r>
            <a:r>
              <a:rPr b="0" i="0" lang="ru-RU" sz="3300" u="none" cap="none" strike="noStrike">
                <a:solidFill>
                  <a:srgbClr val="056839"/>
                </a:solidFill>
                <a:latin typeface="Calibri"/>
                <a:ea typeface="Calibri"/>
                <a:cs typeface="Calibri"/>
                <a:sym typeface="Calibri"/>
              </a:rPr>
              <a:t>. Мерки като прилагането на забавители на огъня и инсталирането на спринклерни системи могат да ограничат риска от пожар в дървена сграда, но рискът от пожар в ранния етап на строителството трябва да бъде въпрос на внимание.</a:t>
            </a:r>
            <a:endParaRPr sz="2300"/>
          </a:p>
          <a:p>
            <a:pPr indent="0" lvl="0" marL="0" marR="0" rtl="0" algn="just">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 </a:t>
            </a:r>
            <a:r>
              <a:rPr b="1" i="0" lang="ru-RU" sz="3300" u="none" cap="none" strike="noStrike">
                <a:solidFill>
                  <a:srgbClr val="056839"/>
                </a:solidFill>
                <a:latin typeface="Calibri"/>
                <a:ea typeface="Calibri"/>
                <a:cs typeface="Calibri"/>
                <a:sym typeface="Calibri"/>
              </a:rPr>
              <a:t>Ограничения на сградата</a:t>
            </a:r>
            <a:r>
              <a:rPr b="0" i="0" lang="ru-RU" sz="3300" u="none" cap="none" strike="noStrike">
                <a:solidFill>
                  <a:srgbClr val="056839"/>
                </a:solidFill>
                <a:latin typeface="Calibri"/>
                <a:ea typeface="Calibri"/>
                <a:cs typeface="Calibri"/>
                <a:sym typeface="Calibri"/>
              </a:rPr>
              <a:t>. Въпреки че Съветът по международни кодекси вече приема по-добре дървените конструкции, все пак дървените сгради не могат да бъдат по-високи от другите.</a:t>
            </a:r>
            <a:endParaRPr sz="2300"/>
          </a:p>
          <a:p>
            <a:pPr indent="0" lvl="0" marL="0" marR="0" rtl="0" algn="l">
              <a:lnSpc>
                <a:spcPct val="100000"/>
              </a:lnSpc>
              <a:spcBef>
                <a:spcPts val="0"/>
              </a:spcBef>
              <a:spcAft>
                <a:spcPts val="0"/>
              </a:spcAft>
              <a:buClr>
                <a:srgbClr val="000000"/>
              </a:buClr>
              <a:buSzPts val="3300"/>
              <a:buFont typeface="Arial"/>
              <a:buNone/>
            </a:pPr>
            <a:r>
              <a:t/>
            </a:r>
            <a:endParaRPr b="1" i="0" sz="3300" u="none" cap="none" strike="noStrike">
              <a:solidFill>
                <a:srgbClr val="056839"/>
              </a:solidFill>
              <a:latin typeface="Calibri"/>
              <a:ea typeface="Calibri"/>
              <a:cs typeface="Calibri"/>
              <a:sym typeface="Calibri"/>
            </a:endParaRPr>
          </a:p>
        </p:txBody>
      </p:sp>
      <p:sp>
        <p:nvSpPr>
          <p:cNvPr id="360" name="Google Shape;360;p32"/>
          <p:cNvSpPr/>
          <p:nvPr/>
        </p:nvSpPr>
        <p:spPr>
          <a:xfrm>
            <a:off x="1034410" y="7928126"/>
            <a:ext cx="18604500" cy="5541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5"/>
              </a:rPr>
              <a:t>https://mtcopeland.com/blog/all-about-wood-construction-advantages-disadvantages/</a:t>
            </a:r>
            <a:r>
              <a:rPr b="0" i="0" lang="ru-RU" sz="2900" u="none" cap="none" strike="noStrike">
                <a:solidFill>
                  <a:schemeClr val="dk1"/>
                </a:solidFill>
                <a:latin typeface="Calibri"/>
                <a:ea typeface="Calibri"/>
                <a:cs typeface="Calibri"/>
                <a:sym typeface="Calibri"/>
              </a:rPr>
              <a:t> </a:t>
            </a:r>
            <a:endParaRPr b="0" i="0" sz="29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4" name="Shape 364"/>
        <p:cNvGrpSpPr/>
        <p:nvPr/>
      </p:nvGrpSpPr>
      <p:grpSpPr>
        <a:xfrm>
          <a:off x="0" y="0"/>
          <a:ext cx="0" cy="0"/>
          <a:chOff x="0" y="0"/>
          <a:chExt cx="0" cy="0"/>
        </a:xfrm>
      </p:grpSpPr>
      <p:sp>
        <p:nvSpPr>
          <p:cNvPr id="365" name="Google Shape;365;p33"/>
          <p:cNvSpPr txBox="1"/>
          <p:nvPr/>
        </p:nvSpPr>
        <p:spPr>
          <a:xfrm>
            <a:off x="914721" y="2931662"/>
            <a:ext cx="15404100" cy="6753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3300" u="none" cap="none" strike="noStrike">
                <a:solidFill>
                  <a:srgbClr val="056839"/>
                </a:solidFill>
                <a:latin typeface="Calibri"/>
                <a:ea typeface="Calibri"/>
                <a:cs typeface="Calibri"/>
                <a:sym typeface="Calibri"/>
              </a:rPr>
              <a:t>1. Къщите с дървена конструкция намаляват въглеродния ви отпечатък.</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а) истина</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б) неистина</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1" i="0" lang="ru-RU" sz="3300" u="none" cap="none" strike="noStrike">
                <a:solidFill>
                  <a:srgbClr val="056839"/>
                </a:solidFill>
                <a:latin typeface="Calibri"/>
                <a:ea typeface="Calibri"/>
                <a:cs typeface="Calibri"/>
                <a:sym typeface="Calibri"/>
              </a:rPr>
              <a:t>2. Какви са предимствата на дървото като строителен материал?</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а) Той е лек и универсален</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б) Огнеупорен е</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в) Устойчив е на термити</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1" i="0" lang="ru-RU" sz="3300" u="none" cap="none" strike="noStrike">
                <a:solidFill>
                  <a:srgbClr val="056839"/>
                </a:solidFill>
                <a:latin typeface="Calibri"/>
                <a:ea typeface="Calibri"/>
                <a:cs typeface="Calibri"/>
                <a:sym typeface="Calibri"/>
              </a:rPr>
              <a:t>3. Какъв е недостатъкът на дървото като строителен материал?</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а) Уязвим е от пожар</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б) Уязвимо е от насекоми</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в) И двете </a:t>
            </a:r>
            <a:endParaRPr b="0" i="0" sz="3300" u="none" cap="none" strike="noStrike">
              <a:solidFill>
                <a:srgbClr val="056839"/>
              </a:solidFill>
              <a:latin typeface="Calibri"/>
              <a:ea typeface="Calibri"/>
              <a:cs typeface="Calibri"/>
              <a:sym typeface="Calibri"/>
            </a:endParaRPr>
          </a:p>
        </p:txBody>
      </p:sp>
      <p:sp>
        <p:nvSpPr>
          <p:cNvPr id="366" name="Google Shape;366;p33"/>
          <p:cNvSpPr txBox="1"/>
          <p:nvPr/>
        </p:nvSpPr>
        <p:spPr>
          <a:xfrm>
            <a:off x="914723" y="728114"/>
            <a:ext cx="18795000" cy="750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3900" u="none" cap="none" strike="noStrike">
                <a:solidFill>
                  <a:srgbClr val="056839"/>
                </a:solidFill>
                <a:latin typeface="Calibri"/>
                <a:ea typeface="Calibri"/>
                <a:cs typeface="Calibri"/>
                <a:sym typeface="Calibri"/>
              </a:rPr>
              <a:t>ТЕМА 2 – Строителство с дърво: ползите за околната среда – въпроси за размисъл</a:t>
            </a:r>
            <a:endParaRPr b="0" i="0" sz="3900" u="none" cap="none" strike="noStrike">
              <a:solidFill>
                <a:schemeClr val="dk1"/>
              </a:solidFill>
              <a:latin typeface="Calibri"/>
              <a:ea typeface="Calibri"/>
              <a:cs typeface="Calibri"/>
              <a:sym typeface="Calibri"/>
            </a:endParaRPr>
          </a:p>
        </p:txBody>
      </p:sp>
      <p:pic>
        <p:nvPicPr>
          <p:cNvPr id="367" name="Google Shape;367;p33"/>
          <p:cNvPicPr preferRelativeResize="0"/>
          <p:nvPr/>
        </p:nvPicPr>
        <p:blipFill rotWithShape="1">
          <a:blip r:embed="rId3">
            <a:alphaModFix/>
          </a:blip>
          <a:srcRect b="0" l="0" r="0" t="0"/>
          <a:stretch/>
        </p:blipFill>
        <p:spPr>
          <a:xfrm>
            <a:off x="1070585" y="1628361"/>
            <a:ext cx="5322271" cy="118882"/>
          </a:xfrm>
          <a:prstGeom prst="rect">
            <a:avLst/>
          </a:prstGeom>
          <a:noFill/>
          <a:ln>
            <a:noFill/>
          </a:ln>
        </p:spPr>
      </p:pic>
      <p:pic>
        <p:nvPicPr>
          <p:cNvPr id="368" name="Google Shape;368;p33"/>
          <p:cNvPicPr preferRelativeResize="0"/>
          <p:nvPr/>
        </p:nvPicPr>
        <p:blipFill rotWithShape="1">
          <a:blip r:embed="rId4">
            <a:alphaModFix/>
          </a:blip>
          <a:srcRect b="0" l="0" r="0" t="0"/>
          <a:stretch/>
        </p:blipFill>
        <p:spPr>
          <a:xfrm>
            <a:off x="318025" y="3162122"/>
            <a:ext cx="530399" cy="887044"/>
          </a:xfrm>
          <a:prstGeom prst="rect">
            <a:avLst/>
          </a:prstGeom>
          <a:noFill/>
          <a:ln>
            <a:noFill/>
          </a:ln>
        </p:spPr>
      </p:pic>
      <p:pic>
        <p:nvPicPr>
          <p:cNvPr id="369" name="Google Shape;369;p33"/>
          <p:cNvPicPr preferRelativeResize="0"/>
          <p:nvPr/>
        </p:nvPicPr>
        <p:blipFill rotWithShape="1">
          <a:blip r:embed="rId4">
            <a:alphaModFix/>
          </a:blip>
          <a:srcRect b="0" l="0" r="0" t="0"/>
          <a:stretch/>
        </p:blipFill>
        <p:spPr>
          <a:xfrm>
            <a:off x="318025" y="4963214"/>
            <a:ext cx="530399" cy="887044"/>
          </a:xfrm>
          <a:prstGeom prst="rect">
            <a:avLst/>
          </a:prstGeom>
          <a:noFill/>
          <a:ln>
            <a:noFill/>
          </a:ln>
        </p:spPr>
      </p:pic>
      <p:pic>
        <p:nvPicPr>
          <p:cNvPr id="370" name="Google Shape;370;p33"/>
          <p:cNvPicPr preferRelativeResize="0"/>
          <p:nvPr/>
        </p:nvPicPr>
        <p:blipFill rotWithShape="1">
          <a:blip r:embed="rId4">
            <a:alphaModFix/>
          </a:blip>
          <a:srcRect b="0" l="0" r="0" t="0"/>
          <a:stretch/>
        </p:blipFill>
        <p:spPr>
          <a:xfrm>
            <a:off x="318023" y="7706414"/>
            <a:ext cx="530399" cy="887044"/>
          </a:xfrm>
          <a:prstGeom prst="rect">
            <a:avLst/>
          </a:prstGeom>
          <a:noFill/>
          <a:ln>
            <a:noFill/>
          </a:ln>
        </p:spPr>
      </p:pic>
      <p:sp>
        <p:nvSpPr>
          <p:cNvPr id="371" name="Google Shape;371;p33"/>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72" name="Google Shape;372;p33"/>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sp>
        <p:nvSpPr>
          <p:cNvPr id="377" name="Google Shape;377;p34"/>
          <p:cNvSpPr txBox="1"/>
          <p:nvPr/>
        </p:nvSpPr>
        <p:spPr>
          <a:xfrm>
            <a:off x="914723" y="794840"/>
            <a:ext cx="18911100" cy="750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3900" u="none" cap="none" strike="noStrike">
                <a:solidFill>
                  <a:srgbClr val="056839"/>
                </a:solidFill>
                <a:latin typeface="Calibri"/>
                <a:ea typeface="Calibri"/>
                <a:cs typeface="Calibri"/>
                <a:sym typeface="Calibri"/>
              </a:rPr>
              <a:t>ТЕМА 2 – Строителство с дърво: ползите за околната среда : полезни връзки</a:t>
            </a:r>
            <a:endParaRPr b="0" i="0" sz="3900" u="none" cap="none" strike="noStrike">
              <a:solidFill>
                <a:srgbClr val="000000"/>
              </a:solidFill>
              <a:latin typeface="Arial"/>
              <a:ea typeface="Arial"/>
              <a:cs typeface="Arial"/>
              <a:sym typeface="Arial"/>
            </a:endParaRPr>
          </a:p>
        </p:txBody>
      </p:sp>
      <p:pic>
        <p:nvPicPr>
          <p:cNvPr id="378" name="Google Shape;378;p34"/>
          <p:cNvPicPr preferRelativeResize="0"/>
          <p:nvPr/>
        </p:nvPicPr>
        <p:blipFill rotWithShape="1">
          <a:blip r:embed="rId3">
            <a:alphaModFix/>
          </a:blip>
          <a:srcRect b="0" l="0" r="0" t="0"/>
          <a:stretch/>
        </p:blipFill>
        <p:spPr>
          <a:xfrm>
            <a:off x="914723" y="2707347"/>
            <a:ext cx="1406320" cy="1459761"/>
          </a:xfrm>
          <a:prstGeom prst="rect">
            <a:avLst/>
          </a:prstGeom>
          <a:noFill/>
          <a:ln>
            <a:noFill/>
          </a:ln>
        </p:spPr>
      </p:pic>
      <p:pic>
        <p:nvPicPr>
          <p:cNvPr id="379" name="Google Shape;379;p34"/>
          <p:cNvPicPr preferRelativeResize="0"/>
          <p:nvPr/>
        </p:nvPicPr>
        <p:blipFill rotWithShape="1">
          <a:blip r:embed="rId4">
            <a:alphaModFix/>
          </a:blip>
          <a:srcRect b="0" l="0" r="0" t="0"/>
          <a:stretch/>
        </p:blipFill>
        <p:spPr>
          <a:xfrm>
            <a:off x="912499" y="4370855"/>
            <a:ext cx="1408298" cy="1454022"/>
          </a:xfrm>
          <a:prstGeom prst="rect">
            <a:avLst/>
          </a:prstGeom>
          <a:noFill/>
          <a:ln>
            <a:noFill/>
          </a:ln>
        </p:spPr>
      </p:pic>
      <p:pic>
        <p:nvPicPr>
          <p:cNvPr id="380" name="Google Shape;380;p34"/>
          <p:cNvPicPr preferRelativeResize="0"/>
          <p:nvPr/>
        </p:nvPicPr>
        <p:blipFill rotWithShape="1">
          <a:blip r:embed="rId4">
            <a:alphaModFix/>
          </a:blip>
          <a:srcRect b="0" l="0" r="0" t="0"/>
          <a:stretch/>
        </p:blipFill>
        <p:spPr>
          <a:xfrm>
            <a:off x="912499" y="6076937"/>
            <a:ext cx="1408298" cy="1454022"/>
          </a:xfrm>
          <a:prstGeom prst="rect">
            <a:avLst/>
          </a:prstGeom>
          <a:noFill/>
          <a:ln>
            <a:noFill/>
          </a:ln>
        </p:spPr>
      </p:pic>
      <p:sp>
        <p:nvSpPr>
          <p:cNvPr id="381" name="Google Shape;381;p34"/>
          <p:cNvSpPr/>
          <p:nvPr/>
        </p:nvSpPr>
        <p:spPr>
          <a:xfrm>
            <a:off x="2821134" y="6273033"/>
            <a:ext cx="16490400" cy="15234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300"/>
              <a:buFont typeface="Arial"/>
              <a:buNone/>
            </a:pPr>
            <a:r>
              <a:rPr b="0" i="0" lang="ru-RU" sz="3300" u="none" cap="none" strike="noStrike">
                <a:solidFill>
                  <a:srgbClr val="056839"/>
                </a:solidFill>
                <a:latin typeface="Calibri"/>
                <a:ea typeface="Calibri"/>
                <a:cs typeface="Calibri"/>
                <a:sym typeface="Calibri"/>
              </a:rPr>
              <a:t>Adler V., Pecina-Lopez D. (2022). Wood as a housing construction material: what are its benefits? </a:t>
            </a:r>
            <a:r>
              <a:rPr b="0" i="0" lang="ru-RU" sz="3300" u="sng" cap="none" strike="noStrike">
                <a:solidFill>
                  <a:schemeClr val="hlink"/>
                </a:solidFill>
                <a:latin typeface="Calibri"/>
                <a:ea typeface="Calibri"/>
                <a:cs typeface="Calibri"/>
                <a:sym typeface="Calibri"/>
                <a:hlinkClick r:id="rId5"/>
              </a:rPr>
              <a:t>https://blogs.iadb.org/ciudades-sostenibles/en/wood-as-a-housing-construction-material-which-are-its-benefits/</a:t>
            </a:r>
            <a:r>
              <a:rPr b="0" i="0" lang="ru-RU" sz="3300" u="none" cap="none" strike="noStrike">
                <a:solidFill>
                  <a:schemeClr val="dk1"/>
                </a:solidFill>
                <a:latin typeface="Calibri"/>
                <a:ea typeface="Calibri"/>
                <a:cs typeface="Calibri"/>
                <a:sym typeface="Calibri"/>
              </a:rPr>
              <a:t> </a:t>
            </a:r>
            <a:endParaRPr b="0" i="0" sz="3300" u="none" cap="none" strike="noStrike">
              <a:solidFill>
                <a:schemeClr val="dk1"/>
              </a:solidFill>
              <a:latin typeface="Calibri"/>
              <a:ea typeface="Calibri"/>
              <a:cs typeface="Calibri"/>
              <a:sym typeface="Calibri"/>
            </a:endParaRPr>
          </a:p>
        </p:txBody>
      </p:sp>
      <p:sp>
        <p:nvSpPr>
          <p:cNvPr id="382" name="Google Shape;382;p34"/>
          <p:cNvSpPr/>
          <p:nvPr/>
        </p:nvSpPr>
        <p:spPr>
          <a:xfrm>
            <a:off x="912499" y="1670413"/>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83" name="Google Shape;383;p34"/>
          <p:cNvSpPr/>
          <p:nvPr/>
        </p:nvSpPr>
        <p:spPr>
          <a:xfrm>
            <a:off x="2821134" y="2619473"/>
            <a:ext cx="17004600" cy="15234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300"/>
              <a:buFont typeface="Arial"/>
              <a:buNone/>
            </a:pPr>
            <a:r>
              <a:rPr b="0" i="0" lang="ru-RU" sz="3300" u="none" cap="none" strike="noStrike">
                <a:solidFill>
                  <a:srgbClr val="056839"/>
                </a:solidFill>
                <a:latin typeface="Calibri"/>
                <a:ea typeface="Calibri"/>
                <a:cs typeface="Calibri"/>
                <a:sym typeface="Calibri"/>
              </a:rPr>
              <a:t>Hurmekoski E. (2017). How can wood construction reduce environmental degradation? </a:t>
            </a:r>
            <a:r>
              <a:rPr b="0" i="0" lang="ru-RU" sz="3300" u="sng" cap="none" strike="noStrike">
                <a:solidFill>
                  <a:schemeClr val="hlink"/>
                </a:solidFill>
                <a:latin typeface="Calibri"/>
                <a:ea typeface="Calibri"/>
                <a:cs typeface="Calibri"/>
                <a:sym typeface="Calibri"/>
                <a:hlinkClick r:id="rId6"/>
              </a:rPr>
              <a:t>https://efi.int/sites/default/files/files/publication-bank/2018/efi_hurmekoski_wood_construction_2017_0.pdf</a:t>
            </a:r>
            <a:r>
              <a:rPr b="0" i="0" lang="ru-RU" sz="3300" u="none" cap="none" strike="noStrike">
                <a:solidFill>
                  <a:srgbClr val="056839"/>
                </a:solidFill>
                <a:latin typeface="Calibri"/>
                <a:ea typeface="Calibri"/>
                <a:cs typeface="Calibri"/>
                <a:sym typeface="Calibri"/>
              </a:rPr>
              <a:t> </a:t>
            </a:r>
            <a:endParaRPr b="0" i="0" sz="3300" u="none" cap="none" strike="noStrike">
              <a:solidFill>
                <a:srgbClr val="056839"/>
              </a:solidFill>
              <a:latin typeface="Calibri"/>
              <a:ea typeface="Calibri"/>
              <a:cs typeface="Calibri"/>
              <a:sym typeface="Calibri"/>
            </a:endParaRPr>
          </a:p>
        </p:txBody>
      </p:sp>
      <p:sp>
        <p:nvSpPr>
          <p:cNvPr id="384" name="Google Shape;384;p34"/>
          <p:cNvSpPr/>
          <p:nvPr/>
        </p:nvSpPr>
        <p:spPr>
          <a:xfrm>
            <a:off x="2821134" y="4677086"/>
            <a:ext cx="15578700" cy="10617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300"/>
              <a:buFont typeface="Arial"/>
              <a:buNone/>
            </a:pPr>
            <a:r>
              <a:rPr b="0" i="0" lang="ru-RU" sz="3300" u="none" cap="none" strike="noStrike">
                <a:solidFill>
                  <a:srgbClr val="056839"/>
                </a:solidFill>
                <a:latin typeface="Calibri"/>
                <a:ea typeface="Calibri"/>
                <a:cs typeface="Calibri"/>
                <a:sym typeface="Calibri"/>
              </a:rPr>
              <a:t>Guiles J. (2022). Evaluating the Environmental Performance of Wood Building Materials.</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300"/>
              <a:buFont typeface="Arial"/>
              <a:buNone/>
            </a:pPr>
            <a:r>
              <a:rPr b="0" i="0" lang="ru-RU" sz="3300" u="sng" cap="none" strike="noStrike">
                <a:solidFill>
                  <a:schemeClr val="hlink"/>
                </a:solidFill>
                <a:latin typeface="Calibri"/>
                <a:ea typeface="Calibri"/>
                <a:cs typeface="Calibri"/>
                <a:sym typeface="Calibri"/>
                <a:hlinkClick r:id="rId7"/>
              </a:rPr>
              <a:t>https://www.esf.edu/ecenter/eis/woodmaterials.htm</a:t>
            </a:r>
            <a:endParaRPr b="0" i="0" sz="3300" u="none" cap="none" strike="noStrike">
              <a:solidFill>
                <a:srgbClr val="056839"/>
              </a:solidFill>
              <a:latin typeface="Calibri"/>
              <a:ea typeface="Calibri"/>
              <a:cs typeface="Calibri"/>
              <a:sym typeface="Calibri"/>
            </a:endParaRPr>
          </a:p>
        </p:txBody>
      </p:sp>
      <p:sp>
        <p:nvSpPr>
          <p:cNvPr id="385" name="Google Shape;385;p34"/>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86" name="Google Shape;386;p34"/>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sp>
        <p:nvSpPr>
          <p:cNvPr id="391" name="Google Shape;391;p35"/>
          <p:cNvSpPr txBox="1"/>
          <p:nvPr/>
        </p:nvSpPr>
        <p:spPr>
          <a:xfrm>
            <a:off x="914723" y="905157"/>
            <a:ext cx="18957900" cy="11967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3900" u="none" cap="none" strike="noStrike">
                <a:solidFill>
                  <a:srgbClr val="056839"/>
                </a:solidFill>
                <a:latin typeface="Calibri"/>
                <a:ea typeface="Calibri"/>
                <a:cs typeface="Calibri"/>
                <a:sym typeface="Calibri"/>
              </a:rPr>
              <a:t>ТЕМА 2 – Строителство с дърво: ползите за околната среда : видео материали</a:t>
            </a:r>
            <a:endParaRPr b="1" i="0" sz="3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392" name="Google Shape;392;p35"/>
          <p:cNvSpPr txBox="1"/>
          <p:nvPr/>
        </p:nvSpPr>
        <p:spPr>
          <a:xfrm>
            <a:off x="1027689" y="2190452"/>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ru-RU"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393" name="Google Shape;393;p35"/>
          <p:cNvSpPr txBox="1"/>
          <p:nvPr/>
        </p:nvSpPr>
        <p:spPr>
          <a:xfrm>
            <a:off x="1027689" y="3990945"/>
            <a:ext cx="169335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Clr>
                <a:srgbClr val="000000"/>
              </a:buClr>
              <a:buSzPts val="2900"/>
              <a:buFont typeface="Arial"/>
              <a:buNone/>
            </a:pPr>
            <a:r>
              <a:rPr b="0" i="0" lang="ru-RU" sz="2900" u="none" cap="none" strike="noStrike">
                <a:solidFill>
                  <a:srgbClr val="056839"/>
                </a:solidFill>
                <a:latin typeface="Calibri"/>
                <a:ea typeface="Calibri"/>
                <a:cs typeface="Calibri"/>
                <a:sym typeface="Calibri"/>
              </a:rPr>
              <a:t> </a:t>
            </a:r>
            <a:endParaRPr b="1" i="0" sz="2900" u="none" cap="none" strike="noStrike">
              <a:solidFill>
                <a:srgbClr val="056839"/>
              </a:solidFill>
              <a:latin typeface="Calibri"/>
              <a:ea typeface="Calibri"/>
              <a:cs typeface="Calibri"/>
              <a:sym typeface="Calibri"/>
            </a:endParaRPr>
          </a:p>
        </p:txBody>
      </p:sp>
      <p:sp>
        <p:nvSpPr>
          <p:cNvPr id="394" name="Google Shape;394;p35"/>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95" name="Google Shape;395;p35"/>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396" name="Google Shape;396;p35"/>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397" name="Google Shape;397;p35"/>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398" name="Google Shape;398;p35"/>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399" name="Google Shape;399;p35"/>
          <p:cNvSpPr/>
          <p:nvPr/>
        </p:nvSpPr>
        <p:spPr>
          <a:xfrm>
            <a:off x="914723" y="3367507"/>
            <a:ext cx="14448600" cy="3462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900"/>
              <a:buFont typeface="Arial"/>
              <a:buNone/>
            </a:pPr>
            <a:r>
              <a:rPr b="0" i="0" lang="ru-RU" sz="3900" u="none" cap="none" strike="noStrike">
                <a:solidFill>
                  <a:srgbClr val="056839"/>
                </a:solidFill>
                <a:latin typeface="Calibri"/>
                <a:ea typeface="Calibri"/>
                <a:cs typeface="Calibri"/>
                <a:sym typeface="Calibri"/>
              </a:rPr>
              <a:t>Защо всички сгради трябва да бъдат дървени</a:t>
            </a:r>
            <a:endParaRPr b="0" i="0" sz="3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5"/>
              </a:rPr>
              <a:t>https://www.youtube.com/watch?v=ieBVNgMkcpw</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t/>
            </a:r>
            <a:endParaRPr b="0" i="0" sz="3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900"/>
              <a:buFont typeface="Arial"/>
              <a:buNone/>
            </a:pPr>
            <a:r>
              <a:rPr b="0" i="0" lang="ru-RU" sz="3900" u="none" cap="none" strike="noStrike">
                <a:solidFill>
                  <a:srgbClr val="056839"/>
                </a:solidFill>
                <a:latin typeface="Calibri"/>
                <a:ea typeface="Calibri"/>
                <a:cs typeface="Calibri"/>
                <a:sym typeface="Calibri"/>
              </a:rPr>
              <a:t>Конструкция от дърво или стомана: Коя трябва да използвате?</a:t>
            </a:r>
            <a:endParaRPr sz="2300"/>
          </a:p>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6"/>
              </a:rPr>
              <a:t>https://www.youtube.com/watch?v=w5AM2_A2Hmc</a:t>
            </a:r>
            <a:endParaRPr b="0" i="0" sz="2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C55A1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pic>
        <p:nvPicPr>
          <p:cNvPr descr="Graphical user interface, text&#10;&#10;Description automatically generated" id="405" name="Google Shape;405;p36"/>
          <p:cNvPicPr preferRelativeResize="0"/>
          <p:nvPr/>
        </p:nvPicPr>
        <p:blipFill rotWithShape="1">
          <a:blip r:embed="rId3">
            <a:alphaModFix/>
          </a:blip>
          <a:srcRect b="0" l="0" r="0" t="0"/>
          <a:stretch/>
        </p:blipFill>
        <p:spPr>
          <a:xfrm>
            <a:off x="159219" y="9117932"/>
            <a:ext cx="5165967" cy="1083795"/>
          </a:xfrm>
          <a:prstGeom prst="rect">
            <a:avLst/>
          </a:prstGeom>
          <a:noFill/>
          <a:ln>
            <a:noFill/>
          </a:ln>
        </p:spPr>
      </p:pic>
      <p:pic>
        <p:nvPicPr>
          <p:cNvPr descr="Logo&#10;&#10;Description automatically generated" id="406" name="Google Shape;406;p36"/>
          <p:cNvPicPr preferRelativeResize="0"/>
          <p:nvPr/>
        </p:nvPicPr>
        <p:blipFill rotWithShape="1">
          <a:blip r:embed="rId4">
            <a:alphaModFix/>
          </a:blip>
          <a:srcRect b="0" l="0" r="0" t="0"/>
          <a:stretch/>
        </p:blipFill>
        <p:spPr>
          <a:xfrm>
            <a:off x="15232290" y="8150586"/>
            <a:ext cx="3931188" cy="1934692"/>
          </a:xfrm>
          <a:prstGeom prst="rect">
            <a:avLst/>
          </a:prstGeom>
          <a:noFill/>
          <a:ln>
            <a:noFill/>
          </a:ln>
        </p:spPr>
      </p:pic>
      <p:sp>
        <p:nvSpPr>
          <p:cNvPr id="407" name="Google Shape;407;p36"/>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08" name="Google Shape;408;p36"/>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09" name="Google Shape;409;p36"/>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10" name="Google Shape;410;p36"/>
          <p:cNvSpPr/>
          <p:nvPr/>
        </p:nvSpPr>
        <p:spPr>
          <a:xfrm>
            <a:off x="0" y="8877531"/>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411" name="Google Shape;411;p36"/>
          <p:cNvSpPr txBox="1"/>
          <p:nvPr/>
        </p:nvSpPr>
        <p:spPr>
          <a:xfrm>
            <a:off x="757259" y="839511"/>
            <a:ext cx="12889800" cy="28590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ru-RU" sz="5900" u="none" cap="none" strike="noStrike">
                <a:solidFill>
                  <a:srgbClr val="056839"/>
                </a:solidFill>
                <a:latin typeface="Calibri"/>
                <a:ea typeface="Calibri"/>
                <a:cs typeface="Calibri"/>
                <a:sym typeface="Calibri"/>
              </a:rPr>
              <a:t>Заключение</a:t>
            </a:r>
            <a:endParaRPr b="1" i="0" sz="59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900"/>
              <a:buFont typeface="Arial"/>
              <a:buNone/>
            </a:pPr>
            <a:r>
              <a:rPr b="1" i="0" lang="ru-RU" sz="5900" u="none" cap="none" strike="noStrike">
                <a:solidFill>
                  <a:srgbClr val="056839"/>
                </a:solidFill>
                <a:latin typeface="Calibri"/>
                <a:ea typeface="Calibri"/>
                <a:cs typeface="Calibri"/>
                <a:sym typeface="Calibri"/>
              </a:rPr>
              <a:t>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412" name="Google Shape;412;p36"/>
          <p:cNvSpPr txBox="1"/>
          <p:nvPr/>
        </p:nvSpPr>
        <p:spPr>
          <a:xfrm>
            <a:off x="757267" y="1986488"/>
            <a:ext cx="19037100" cy="60606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ru-RU" sz="3900" u="none" cap="none" strike="noStrike">
                <a:solidFill>
                  <a:srgbClr val="056839"/>
                </a:solidFill>
                <a:latin typeface="Calibri"/>
                <a:ea typeface="Calibri"/>
                <a:cs typeface="Calibri"/>
                <a:sym typeface="Calibri"/>
              </a:rPr>
              <a:t>Дървото е по-добро от много други материали, поне от гледна точка на въглеродна неутралност. Въпреки това, ако го използваме като гориво и контролът върху употребата изчезне, възникват проблеми със замърсяването на въздуха и обезлесяването. Но не можем да отсечем всички дървета: ако отсечете едно дърво от гора, това е различно от изсичането на цялата гора!</a:t>
            </a:r>
            <a:endParaRPr sz="2300"/>
          </a:p>
          <a:p>
            <a:pPr indent="0" lvl="0" marL="0" marR="0" rtl="0" algn="l">
              <a:lnSpc>
                <a:spcPct val="100000"/>
              </a:lnSpc>
              <a:spcBef>
                <a:spcPts val="0"/>
              </a:spcBef>
              <a:spcAft>
                <a:spcPts val="0"/>
              </a:spcAft>
              <a:buNone/>
            </a:pPr>
            <a:r>
              <a:rPr b="0" i="0" lang="ru-RU" sz="3900" u="none" cap="none" strike="noStrike">
                <a:solidFill>
                  <a:srgbClr val="056839"/>
                </a:solidFill>
                <a:latin typeface="Calibri"/>
                <a:ea typeface="Calibri"/>
                <a:cs typeface="Calibri"/>
                <a:sym typeface="Calibri"/>
              </a:rPr>
              <a:t>Хората трябва да бъдат по-отговорни към изсичането на горите. Съществуват много различни видове организации, които помагат в управлението, обучението, контрола и сертифицирането на производителите. Различни видове дървета – също както животни и екосистеми, също могат да бъдат застрашени или изложени на риск.</a:t>
            </a:r>
            <a:endParaRPr sz="2300"/>
          </a:p>
          <a:p>
            <a:pPr indent="0" lvl="0" marL="0" marR="0" rtl="0" algn="l">
              <a:lnSpc>
                <a:spcPct val="15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p:txBody>
      </p:sp>
      <p:sp>
        <p:nvSpPr>
          <p:cNvPr id="413" name="Google Shape;413;p36"/>
          <p:cNvSpPr/>
          <p:nvPr/>
        </p:nvSpPr>
        <p:spPr>
          <a:xfrm>
            <a:off x="827430" y="7591277"/>
            <a:ext cx="14899200" cy="5541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5"/>
              </a:rPr>
              <a:t>https://www.branchingoutwood.com/blog/environmental-impact-of-wood</a:t>
            </a:r>
            <a:r>
              <a:rPr b="0" i="0" lang="ru-RU" sz="2900" u="none" cap="none" strike="noStrike">
                <a:solidFill>
                  <a:srgbClr val="056839"/>
                </a:solidFill>
                <a:latin typeface="Calibri"/>
                <a:ea typeface="Calibri"/>
                <a:cs typeface="Calibri"/>
                <a:sym typeface="Calibri"/>
              </a:rPr>
              <a:t> </a:t>
            </a:r>
            <a:endParaRPr b="0" i="0" sz="2900" u="none" cap="none" strike="noStrike">
              <a:solidFill>
                <a:srgbClr val="056839"/>
              </a:solidFill>
              <a:latin typeface="Calibri"/>
              <a:ea typeface="Calibri"/>
              <a:cs typeface="Calibri"/>
              <a:sym typeface="Calibri"/>
            </a:endParaRPr>
          </a:p>
        </p:txBody>
      </p:sp>
      <p:sp>
        <p:nvSpPr>
          <p:cNvPr id="414" name="Google Shape;414;p36"/>
          <p:cNvSpPr/>
          <p:nvPr/>
        </p:nvSpPr>
        <p:spPr>
          <a:xfrm>
            <a:off x="827430" y="1773206"/>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pic>
        <p:nvPicPr>
          <p:cNvPr descr="Graphical user interface, text&#10;&#10;Description automatically generated" id="123" name="Google Shape;123;p15"/>
          <p:cNvPicPr preferRelativeResize="0"/>
          <p:nvPr/>
        </p:nvPicPr>
        <p:blipFill rotWithShape="1">
          <a:blip r:embed="rId3">
            <a:alphaModFix/>
          </a:blip>
          <a:srcRect b="0" l="0" r="0" t="0"/>
          <a:stretch/>
        </p:blipFill>
        <p:spPr>
          <a:xfrm>
            <a:off x="159219" y="9117953"/>
            <a:ext cx="5165967" cy="1083795"/>
          </a:xfrm>
          <a:prstGeom prst="rect">
            <a:avLst/>
          </a:prstGeom>
          <a:noFill/>
          <a:ln>
            <a:noFill/>
          </a:ln>
        </p:spPr>
      </p:pic>
      <p:pic>
        <p:nvPicPr>
          <p:cNvPr descr="Logo&#10;&#10;Description automatically generated" id="124" name="Google Shape;124;p15"/>
          <p:cNvPicPr preferRelativeResize="0"/>
          <p:nvPr/>
        </p:nvPicPr>
        <p:blipFill rotWithShape="1">
          <a:blip r:embed="rId4">
            <a:alphaModFix/>
          </a:blip>
          <a:srcRect b="0" l="0" r="0" t="0"/>
          <a:stretch/>
        </p:blipFill>
        <p:spPr>
          <a:xfrm>
            <a:off x="15232290" y="8150586"/>
            <a:ext cx="3931188" cy="1934692"/>
          </a:xfrm>
          <a:prstGeom prst="rect">
            <a:avLst/>
          </a:prstGeom>
          <a:noFill/>
          <a:ln>
            <a:noFill/>
          </a:ln>
        </p:spPr>
      </p:pic>
      <p:sp>
        <p:nvSpPr>
          <p:cNvPr id="125" name="Google Shape;125;p15"/>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26" name="Google Shape;126;p15"/>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27" name="Google Shape;127;p15"/>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28" name="Google Shape;128;p15"/>
          <p:cNvSpPr/>
          <p:nvPr/>
        </p:nvSpPr>
        <p:spPr>
          <a:xfrm>
            <a:off x="0" y="8986878"/>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29" name="Google Shape;129;p15"/>
          <p:cNvSpPr txBox="1"/>
          <p:nvPr/>
        </p:nvSpPr>
        <p:spPr>
          <a:xfrm>
            <a:off x="1104081" y="949332"/>
            <a:ext cx="152331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ru-RU" sz="5900" u="none" cap="none" strike="noStrike">
                <a:solidFill>
                  <a:srgbClr val="056839"/>
                </a:solidFill>
                <a:latin typeface="Calibri"/>
                <a:ea typeface="Calibri"/>
                <a:cs typeface="Calibri"/>
                <a:sym typeface="Calibri"/>
              </a:rPr>
              <a:t>Конкретни учебни цели</a:t>
            </a:r>
            <a:endParaRPr b="0" i="0" sz="2900" u="none" cap="none" strike="noStrike">
              <a:solidFill>
                <a:schemeClr val="dk1"/>
              </a:solidFill>
              <a:latin typeface="Calibri"/>
              <a:ea typeface="Calibri"/>
              <a:cs typeface="Calibri"/>
              <a:sym typeface="Calibri"/>
            </a:endParaRPr>
          </a:p>
        </p:txBody>
      </p:sp>
      <p:sp>
        <p:nvSpPr>
          <p:cNvPr id="130" name="Google Shape;130;p15"/>
          <p:cNvSpPr txBox="1"/>
          <p:nvPr/>
        </p:nvSpPr>
        <p:spPr>
          <a:xfrm>
            <a:off x="1104081" y="3234962"/>
            <a:ext cx="16933500" cy="5106300"/>
          </a:xfrm>
          <a:prstGeom prst="rect">
            <a:avLst/>
          </a:prstGeom>
          <a:noFill/>
          <a:ln>
            <a:noFill/>
          </a:ln>
        </p:spPr>
        <p:txBody>
          <a:bodyPr anchorCtr="0" anchor="t" bIns="74275" lIns="148575" spcFirstLastPara="1" rIns="148575" wrap="square" tIns="74275">
            <a:spAutoFit/>
          </a:bodyPr>
          <a:lstStyle/>
          <a:p>
            <a:pPr indent="-749300" lvl="0" marL="749300" marR="0" rtl="0" algn="l">
              <a:lnSpc>
                <a:spcPct val="100000"/>
              </a:lnSpc>
              <a:spcBef>
                <a:spcPts val="0"/>
              </a:spcBef>
              <a:spcAft>
                <a:spcPts val="0"/>
              </a:spcAft>
              <a:buClr>
                <a:srgbClr val="056839"/>
              </a:buClr>
              <a:buSzPts val="4600"/>
              <a:buFont typeface="Arial"/>
              <a:buChar char="•"/>
            </a:pPr>
            <a:r>
              <a:rPr b="0" i="0" lang="ru-RU" sz="4600" u="none" cap="none" strike="noStrike">
                <a:solidFill>
                  <a:srgbClr val="056839"/>
                </a:solidFill>
                <a:latin typeface="Calibri"/>
                <a:ea typeface="Calibri"/>
                <a:cs typeface="Calibri"/>
                <a:sym typeface="Calibri"/>
              </a:rPr>
              <a:t>Да разберат въздействието на производството на дървен материал върху околната среда;</a:t>
            </a:r>
            <a:endParaRPr sz="2300"/>
          </a:p>
          <a:p>
            <a:pPr indent="-749300" lvl="0" marL="749300" marR="0" rtl="0" algn="l">
              <a:lnSpc>
                <a:spcPct val="100000"/>
              </a:lnSpc>
              <a:spcBef>
                <a:spcPts val="0"/>
              </a:spcBef>
              <a:spcAft>
                <a:spcPts val="0"/>
              </a:spcAft>
              <a:buClr>
                <a:srgbClr val="056839"/>
              </a:buClr>
              <a:buSzPts val="4600"/>
              <a:buFont typeface="Arial"/>
              <a:buChar char="•"/>
            </a:pPr>
            <a:r>
              <a:rPr b="0" i="0" lang="ru-RU" sz="4600" u="none" cap="none" strike="noStrike">
                <a:solidFill>
                  <a:srgbClr val="056839"/>
                </a:solidFill>
                <a:latin typeface="Calibri"/>
                <a:ea typeface="Calibri"/>
                <a:cs typeface="Calibri"/>
                <a:sym typeface="Calibri"/>
              </a:rPr>
              <a:t>Да се запознаят с предимствата и недостатъците на строителството с дърво;</a:t>
            </a:r>
            <a:endParaRPr sz="2300"/>
          </a:p>
          <a:p>
            <a:pPr indent="-749300" lvl="0" marL="749300" marR="0" rtl="0" algn="l">
              <a:lnSpc>
                <a:spcPct val="100000"/>
              </a:lnSpc>
              <a:spcBef>
                <a:spcPts val="0"/>
              </a:spcBef>
              <a:spcAft>
                <a:spcPts val="0"/>
              </a:spcAft>
              <a:buClr>
                <a:srgbClr val="056839"/>
              </a:buClr>
              <a:buSzPts val="4600"/>
              <a:buFont typeface="Arial"/>
              <a:buChar char="•"/>
            </a:pPr>
            <a:r>
              <a:rPr b="0" i="0" lang="ru-RU" sz="4600" u="none" cap="none" strike="noStrike">
                <a:solidFill>
                  <a:srgbClr val="056839"/>
                </a:solidFill>
                <a:latin typeface="Calibri"/>
                <a:ea typeface="Calibri"/>
                <a:cs typeface="Calibri"/>
                <a:sym typeface="Calibri"/>
              </a:rPr>
              <a:t>Да научат за въздействието на обезлесяването върху планетата Земя.</a:t>
            </a:r>
            <a:endParaRPr sz="2300"/>
          </a:p>
          <a:p>
            <a:pPr indent="0" lvl="0" marL="0" marR="0" rtl="0" algn="l">
              <a:lnSpc>
                <a:spcPct val="100000"/>
              </a:lnSpc>
              <a:spcBef>
                <a:spcPts val="0"/>
              </a:spcBef>
              <a:spcAft>
                <a:spcPts val="0"/>
              </a:spcAft>
              <a:buClr>
                <a:srgbClr val="000000"/>
              </a:buClr>
              <a:buSzPts val="4600"/>
              <a:buFont typeface="Arial"/>
              <a:buNone/>
            </a:pPr>
            <a:r>
              <a:t/>
            </a:r>
            <a:endParaRPr b="1" i="0" sz="4600" u="none" cap="none" strike="noStrike">
              <a:solidFill>
                <a:srgbClr val="056839"/>
              </a:solidFill>
              <a:latin typeface="Calibri"/>
              <a:ea typeface="Calibri"/>
              <a:cs typeface="Calibri"/>
              <a:sym typeface="Calibri"/>
            </a:endParaRPr>
          </a:p>
        </p:txBody>
      </p:sp>
      <p:pic>
        <p:nvPicPr>
          <p:cNvPr id="131" name="Google Shape;131;p15"/>
          <p:cNvPicPr preferRelativeResize="0"/>
          <p:nvPr/>
        </p:nvPicPr>
        <p:blipFill rotWithShape="1">
          <a:blip r:embed="rId5">
            <a:alphaModFix/>
          </a:blip>
          <a:srcRect b="0" l="0" r="0" t="0"/>
          <a:stretch/>
        </p:blipFill>
        <p:spPr>
          <a:xfrm>
            <a:off x="1245714" y="1859387"/>
            <a:ext cx="5322271" cy="1188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16"/>
          <p:cNvSpPr/>
          <p:nvPr/>
        </p:nvSpPr>
        <p:spPr>
          <a:xfrm>
            <a:off x="0" y="0"/>
            <a:ext cx="20574000" cy="10287000"/>
          </a:xfrm>
          <a:prstGeom prst="rect">
            <a:avLst/>
          </a:prstGeom>
          <a:gradFill>
            <a:gsLst>
              <a:gs pos="0">
                <a:srgbClr val="F5F7FC"/>
              </a:gs>
              <a:gs pos="100000">
                <a:srgbClr val="7AC99A">
                  <a:alpha val="77254"/>
                </a:srgbClr>
              </a:gs>
            </a:gsLst>
            <a:lin ang="21593999" scaled="0"/>
          </a:gra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37" name="Google Shape;137;p16"/>
          <p:cNvSpPr txBox="1"/>
          <p:nvPr/>
        </p:nvSpPr>
        <p:spPr>
          <a:xfrm>
            <a:off x="895634" y="641955"/>
            <a:ext cx="13848900" cy="1504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5900" u="none" cap="none" strike="noStrike">
                <a:solidFill>
                  <a:srgbClr val="056839"/>
                </a:solidFill>
                <a:latin typeface="Calibri"/>
                <a:ea typeface="Calibri"/>
                <a:cs typeface="Calibri"/>
                <a:sym typeface="Calibri"/>
              </a:rPr>
              <a:t>Засегнати зелени умения</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38" name="Google Shape;138;p16"/>
          <p:cNvSpPr txBox="1"/>
          <p:nvPr/>
        </p:nvSpPr>
        <p:spPr>
          <a:xfrm>
            <a:off x="11497857" y="1221369"/>
            <a:ext cx="7993800" cy="8854500"/>
          </a:xfrm>
          <a:prstGeom prst="rect">
            <a:avLst/>
          </a:prstGeom>
          <a:noFill/>
          <a:ln>
            <a:noFill/>
          </a:ln>
        </p:spPr>
        <p:txBody>
          <a:bodyPr anchorCtr="0" anchor="t" bIns="74275" lIns="148575" spcFirstLastPara="1" rIns="148575" wrap="square" tIns="74275">
            <a:spAutoFit/>
          </a:bodyPr>
          <a:lstStyle/>
          <a:p>
            <a:pPr indent="-552450" lvl="0" marL="558800" marR="0" rtl="0" algn="l">
              <a:lnSpc>
                <a:spcPct val="150000"/>
              </a:lnSpc>
              <a:spcBef>
                <a:spcPts val="0"/>
              </a:spcBef>
              <a:spcAft>
                <a:spcPts val="0"/>
              </a:spcAft>
              <a:buClr>
                <a:srgbClr val="056839"/>
              </a:buClr>
              <a:buSzPts val="3900"/>
              <a:buFont typeface="Arial"/>
              <a:buChar char="•"/>
            </a:pPr>
            <a:r>
              <a:rPr b="0" i="0" lang="ru-RU" sz="3900" u="none" cap="none" strike="noStrike">
                <a:solidFill>
                  <a:srgbClr val="056839"/>
                </a:solidFill>
                <a:latin typeface="Calibri"/>
                <a:ea typeface="Calibri"/>
                <a:cs typeface="Calibri"/>
                <a:sym typeface="Calibri"/>
              </a:rPr>
              <a:t>напредничаво мислене</a:t>
            </a:r>
            <a:endParaRPr b="0" i="0" sz="3900" u="none" cap="none" strike="noStrike">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b="0" i="0" lang="ru-RU" sz="3900" u="none" cap="none" strike="noStrike">
                <a:solidFill>
                  <a:srgbClr val="056839"/>
                </a:solidFill>
                <a:latin typeface="Calibri"/>
                <a:ea typeface="Calibri"/>
                <a:cs typeface="Calibri"/>
                <a:sym typeface="Calibri"/>
              </a:rPr>
              <a:t>аналитични умения</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ru-RU" sz="3900" u="none" cap="none" strike="noStrike">
                <a:solidFill>
                  <a:srgbClr val="056839"/>
                </a:solidFill>
                <a:latin typeface="Calibri"/>
                <a:ea typeface="Calibri"/>
                <a:cs typeface="Calibri"/>
                <a:sym typeface="Calibri"/>
              </a:rPr>
              <a:t>икономично производство</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ru-RU" sz="3900" u="none" cap="none" strike="noStrike">
                <a:solidFill>
                  <a:srgbClr val="056839"/>
                </a:solidFill>
                <a:latin typeface="Calibri"/>
                <a:ea typeface="Calibri"/>
                <a:cs typeface="Calibri"/>
                <a:sym typeface="Calibri"/>
              </a:rPr>
              <a:t>предотвратяване на замърсяването</a:t>
            </a:r>
            <a:endParaRPr b="0" i="0" sz="3900" u="none" cap="none" strike="noStrike">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b="0" i="0" lang="ru-RU" sz="3900" u="none" cap="none" strike="noStrike">
                <a:solidFill>
                  <a:srgbClr val="056839"/>
                </a:solidFill>
                <a:latin typeface="Calibri"/>
                <a:ea typeface="Calibri"/>
                <a:cs typeface="Calibri"/>
                <a:sym typeface="Calibri"/>
              </a:rPr>
              <a:t>еко дизайн</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ru-RU" sz="3900" u="none" cap="none" strike="noStrike">
                <a:solidFill>
                  <a:srgbClr val="056839"/>
                </a:solidFill>
                <a:latin typeface="Calibri"/>
                <a:ea typeface="Calibri"/>
                <a:cs typeface="Calibri"/>
                <a:sym typeface="Calibri"/>
              </a:rPr>
              <a:t>управленчески умения</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ru-RU" sz="3900" u="none" cap="none" strike="noStrike">
                <a:solidFill>
                  <a:srgbClr val="056839"/>
                </a:solidFill>
                <a:latin typeface="Calibri"/>
                <a:ea typeface="Calibri"/>
                <a:cs typeface="Calibri"/>
                <a:sym typeface="Calibri"/>
              </a:rPr>
              <a:t>управление на продължителността на живот</a:t>
            </a:r>
            <a:endParaRPr sz="2300"/>
          </a:p>
          <a:p>
            <a:pPr indent="-552450" lvl="0" marL="558800" marR="0" rtl="0" algn="l">
              <a:lnSpc>
                <a:spcPct val="150000"/>
              </a:lnSpc>
              <a:spcBef>
                <a:spcPts val="0"/>
              </a:spcBef>
              <a:spcAft>
                <a:spcPts val="0"/>
              </a:spcAft>
              <a:buClr>
                <a:srgbClr val="056839"/>
              </a:buClr>
              <a:buSzPts val="3900"/>
              <a:buFont typeface="Arial"/>
              <a:buChar char="•"/>
            </a:pPr>
            <a:r>
              <a:rPr b="0" i="0" lang="ru-RU" sz="3900" u="none" cap="none" strike="noStrike">
                <a:solidFill>
                  <a:srgbClr val="056839"/>
                </a:solidFill>
                <a:latin typeface="Calibri"/>
                <a:ea typeface="Calibri"/>
                <a:cs typeface="Calibri"/>
                <a:sym typeface="Calibri"/>
              </a:rPr>
              <a:t>управление на екосистемите</a:t>
            </a:r>
            <a:endParaRPr b="0" i="0" sz="3900" u="none" cap="none" strike="noStrike">
              <a:solidFill>
                <a:srgbClr val="056839"/>
              </a:solidFill>
              <a:latin typeface="Calibri"/>
              <a:ea typeface="Calibri"/>
              <a:cs typeface="Calibri"/>
              <a:sym typeface="Calibri"/>
            </a:endParaRPr>
          </a:p>
        </p:txBody>
      </p:sp>
      <p:pic>
        <p:nvPicPr>
          <p:cNvPr id="139" name="Google Shape;139;p16"/>
          <p:cNvPicPr preferRelativeResize="0"/>
          <p:nvPr/>
        </p:nvPicPr>
        <p:blipFill rotWithShape="1">
          <a:blip r:embed="rId3">
            <a:alphaModFix/>
          </a:blip>
          <a:srcRect b="0" l="0" r="0" t="0"/>
          <a:stretch/>
        </p:blipFill>
        <p:spPr>
          <a:xfrm>
            <a:off x="4933278" y="3702477"/>
            <a:ext cx="1801371" cy="3003811"/>
          </a:xfrm>
          <a:prstGeom prst="rect">
            <a:avLst/>
          </a:prstGeom>
          <a:noFill/>
          <a:ln>
            <a:noFill/>
          </a:ln>
        </p:spPr>
      </p:pic>
      <p:pic>
        <p:nvPicPr>
          <p:cNvPr descr="Logo&#10;&#10;Description automatically generated" id="140" name="Google Shape;140;p16"/>
          <p:cNvPicPr preferRelativeResize="0"/>
          <p:nvPr/>
        </p:nvPicPr>
        <p:blipFill rotWithShape="1">
          <a:blip r:embed="rId4">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141" name="Google Shape;141;p16"/>
          <p:cNvPicPr preferRelativeResize="0"/>
          <p:nvPr/>
        </p:nvPicPr>
        <p:blipFill rotWithShape="1">
          <a:blip r:embed="rId5">
            <a:alphaModFix/>
          </a:blip>
          <a:srcRect b="0" l="0" r="0" t="0"/>
          <a:stretch/>
        </p:blipFill>
        <p:spPr>
          <a:xfrm>
            <a:off x="3131911" y="9240848"/>
            <a:ext cx="3468961" cy="727772"/>
          </a:xfrm>
          <a:prstGeom prst="rect">
            <a:avLst/>
          </a:prstGeom>
          <a:noFill/>
          <a:ln>
            <a:noFill/>
          </a:ln>
        </p:spPr>
      </p:pic>
      <p:pic>
        <p:nvPicPr>
          <p:cNvPr id="142" name="Google Shape;142;p16"/>
          <p:cNvPicPr preferRelativeResize="0"/>
          <p:nvPr/>
        </p:nvPicPr>
        <p:blipFill rotWithShape="1">
          <a:blip r:embed="rId6">
            <a:alphaModFix/>
          </a:blip>
          <a:srcRect b="0" l="0" r="0" t="0"/>
          <a:stretch/>
        </p:blipFill>
        <p:spPr>
          <a:xfrm>
            <a:off x="1046939" y="1542201"/>
            <a:ext cx="5322271" cy="1188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17"/>
          <p:cNvSpPr txBox="1"/>
          <p:nvPr/>
        </p:nvSpPr>
        <p:spPr>
          <a:xfrm>
            <a:off x="891245" y="863161"/>
            <a:ext cx="79149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ru-RU" sz="5900" u="none" cap="none" strike="noStrike">
                <a:solidFill>
                  <a:srgbClr val="056839"/>
                </a:solidFill>
                <a:latin typeface="Calibri"/>
                <a:ea typeface="Calibri"/>
                <a:cs typeface="Calibri"/>
                <a:sym typeface="Calibri"/>
              </a:rPr>
              <a:t>Въведение</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48" name="Google Shape;148;p17"/>
          <p:cNvSpPr txBox="1"/>
          <p:nvPr/>
        </p:nvSpPr>
        <p:spPr>
          <a:xfrm>
            <a:off x="1023003" y="2535615"/>
            <a:ext cx="11067000" cy="5229600"/>
          </a:xfrm>
          <a:prstGeom prst="rect">
            <a:avLst/>
          </a:prstGeom>
          <a:noFill/>
          <a:ln>
            <a:noFill/>
          </a:ln>
        </p:spPr>
        <p:txBody>
          <a:bodyPr anchorCtr="0" anchor="t" bIns="74275" lIns="148575" spcFirstLastPara="1" rIns="148575" wrap="square" tIns="74275">
            <a:spAutoFit/>
          </a:bodyPr>
          <a:lstStyle/>
          <a:p>
            <a:pPr indent="0" lvl="0" marL="0" marR="0" rtl="0" algn="just">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Нарастващото търсене на евтино производство на дървесина дава възможност за многомилиарден бизнес с незаконен и неустойчив дърводобив в горите по целия свят. Според някои оценки нарушението на законите в дървообработващия сектор представлява 8-10% от световното производство. 40-50% от целия дърводобив се извършва в някои от най-ценните гори на земята. Потреблението на тропическа дървесина от САЩ и други индустриални страни е една от основните причини за обезлесяването на тропическите гори.</a:t>
            </a:r>
            <a:endParaRPr b="1" i="0" sz="3300" u="none" cap="none" strike="noStrike">
              <a:solidFill>
                <a:srgbClr val="056839"/>
              </a:solidFill>
              <a:latin typeface="Calibri"/>
              <a:ea typeface="Calibri"/>
              <a:cs typeface="Calibri"/>
              <a:sym typeface="Calibri"/>
            </a:endParaRPr>
          </a:p>
        </p:txBody>
      </p:sp>
      <p:sp>
        <p:nvSpPr>
          <p:cNvPr id="149" name="Google Shape;149;p17"/>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50" name="Google Shape;150;p17"/>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51" name="Google Shape;151;p17"/>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52" name="Google Shape;152;p17"/>
          <p:cNvPicPr preferRelativeResize="0"/>
          <p:nvPr/>
        </p:nvPicPr>
        <p:blipFill rotWithShape="1">
          <a:blip r:embed="rId3">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153" name="Google Shape;153;p17"/>
          <p:cNvPicPr preferRelativeResize="0"/>
          <p:nvPr/>
        </p:nvPicPr>
        <p:blipFill rotWithShape="1">
          <a:blip r:embed="rId4">
            <a:alphaModFix/>
          </a:blip>
          <a:srcRect b="0" l="0" r="0" t="0"/>
          <a:stretch/>
        </p:blipFill>
        <p:spPr>
          <a:xfrm>
            <a:off x="3131911" y="9240848"/>
            <a:ext cx="3468961" cy="727772"/>
          </a:xfrm>
          <a:prstGeom prst="rect">
            <a:avLst/>
          </a:prstGeom>
          <a:noFill/>
          <a:ln>
            <a:noFill/>
          </a:ln>
        </p:spPr>
      </p:pic>
      <p:sp>
        <p:nvSpPr>
          <p:cNvPr id="154" name="Google Shape;154;p17"/>
          <p:cNvSpPr/>
          <p:nvPr/>
        </p:nvSpPr>
        <p:spPr>
          <a:xfrm>
            <a:off x="12779006" y="6280004"/>
            <a:ext cx="6873600" cy="600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Photo by Pixabay: </a:t>
            </a:r>
            <a:r>
              <a:rPr b="0" i="0" lang="ru-RU" sz="1600" u="sng" cap="none" strike="noStrike">
                <a:solidFill>
                  <a:schemeClr val="hlink"/>
                </a:solidFill>
                <a:latin typeface="Calibri"/>
                <a:ea typeface="Calibri"/>
                <a:cs typeface="Calibri"/>
                <a:sym typeface="Calibri"/>
                <a:hlinkClick r:id="rId5"/>
              </a:rPr>
              <a:t>https://pixabay.com/photos/wood-tribe-tree-wooden-nature-3308800/</a:t>
            </a:r>
            <a:r>
              <a:rPr b="0" i="0" lang="ru-RU" sz="1600" u="none" cap="none" strike="noStrike">
                <a:solidFill>
                  <a:schemeClr val="dk1"/>
                </a:solidFill>
                <a:latin typeface="Calibri"/>
                <a:ea typeface="Calibri"/>
                <a:cs typeface="Calibri"/>
                <a:sym typeface="Calibri"/>
              </a:rPr>
              <a:t> </a:t>
            </a:r>
            <a:endParaRPr b="0" i="0" sz="1600" u="none" cap="none" strike="noStrike">
              <a:solidFill>
                <a:schemeClr val="dk1"/>
              </a:solidFill>
              <a:latin typeface="Calibri"/>
              <a:ea typeface="Calibri"/>
              <a:cs typeface="Calibri"/>
              <a:sym typeface="Calibri"/>
            </a:endParaRPr>
          </a:p>
        </p:txBody>
      </p:sp>
      <p:pic>
        <p:nvPicPr>
          <p:cNvPr id="155" name="Google Shape;155;p17"/>
          <p:cNvPicPr preferRelativeResize="0"/>
          <p:nvPr/>
        </p:nvPicPr>
        <p:blipFill rotWithShape="1">
          <a:blip r:embed="rId6">
            <a:alphaModFix/>
          </a:blip>
          <a:srcRect b="0" l="0" r="0" t="0"/>
          <a:stretch/>
        </p:blipFill>
        <p:spPr>
          <a:xfrm>
            <a:off x="12779006" y="2194038"/>
            <a:ext cx="6109855" cy="4085966"/>
          </a:xfrm>
          <a:prstGeom prst="rect">
            <a:avLst/>
          </a:prstGeom>
          <a:noFill/>
          <a:ln>
            <a:noFill/>
          </a:ln>
        </p:spPr>
      </p:pic>
      <p:sp>
        <p:nvSpPr>
          <p:cNvPr id="156" name="Google Shape;156;p17"/>
          <p:cNvSpPr txBox="1"/>
          <p:nvPr/>
        </p:nvSpPr>
        <p:spPr>
          <a:xfrm>
            <a:off x="1156678" y="7765225"/>
            <a:ext cx="11259600" cy="654000"/>
          </a:xfrm>
          <a:prstGeom prst="rect">
            <a:avLst/>
          </a:prstGeom>
          <a:noFill/>
          <a:ln>
            <a:noFill/>
          </a:ln>
        </p:spPr>
        <p:txBody>
          <a:bodyPr anchorCtr="0" anchor="t" bIns="148575" lIns="148575" spcFirstLastPara="1" rIns="148575" wrap="square" tIns="148575">
            <a:spAutoFit/>
          </a:bodyPr>
          <a:lstStyle/>
          <a:p>
            <a:pPr indent="0" lvl="0" marL="0" marR="0" rtl="0" algn="l">
              <a:lnSpc>
                <a:spcPct val="100000"/>
              </a:lnSpc>
              <a:spcBef>
                <a:spcPts val="0"/>
              </a:spcBef>
              <a:spcAft>
                <a:spcPts val="0"/>
              </a:spcAft>
              <a:buClr>
                <a:srgbClr val="000000"/>
              </a:buClr>
              <a:buSzPts val="2300"/>
              <a:buFont typeface="Arial"/>
              <a:buNone/>
            </a:pPr>
            <a:r>
              <a:rPr b="0" i="0" lang="ru-RU" sz="2300" u="sng" cap="none" strike="noStrike">
                <a:solidFill>
                  <a:schemeClr val="hlink"/>
                </a:solidFill>
                <a:latin typeface="Arial"/>
                <a:ea typeface="Arial"/>
                <a:cs typeface="Arial"/>
                <a:sym typeface="Arial"/>
                <a:hlinkClick r:id="rId7"/>
              </a:rPr>
              <a:t>https://www.worldwildlife.org/industries/timber</a:t>
            </a:r>
            <a:r>
              <a:rPr b="0" i="0" lang="ru-RU" sz="2300" u="none" cap="none" strike="noStrike">
                <a:solidFill>
                  <a:srgbClr val="056839"/>
                </a:solidFill>
                <a:latin typeface="Arial"/>
                <a:ea typeface="Arial"/>
                <a:cs typeface="Arial"/>
                <a:sym typeface="Arial"/>
              </a:rPr>
              <a:t> </a:t>
            </a:r>
            <a:endParaRPr b="0" i="0" sz="2300" u="none" cap="none" strike="noStrike">
              <a:solidFill>
                <a:srgbClr val="056839"/>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p18"/>
          <p:cNvSpPr txBox="1"/>
          <p:nvPr/>
        </p:nvSpPr>
        <p:spPr>
          <a:xfrm>
            <a:off x="891245" y="863161"/>
            <a:ext cx="79149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ru-RU" sz="5900" u="none" cap="none" strike="noStrike">
                <a:solidFill>
                  <a:srgbClr val="056839"/>
                </a:solidFill>
                <a:latin typeface="Calibri"/>
                <a:ea typeface="Calibri"/>
                <a:cs typeface="Calibri"/>
                <a:sym typeface="Calibri"/>
              </a:rPr>
              <a:t>Въведение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62" name="Google Shape;162;p18"/>
          <p:cNvSpPr txBox="1"/>
          <p:nvPr/>
        </p:nvSpPr>
        <p:spPr>
          <a:xfrm>
            <a:off x="898732" y="2253702"/>
            <a:ext cx="13739100" cy="57375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Пазарът на продукти от дървен материал се състои от продажби на продукти от дърво от организации, еднолични търговци и партньорства, които произвеждат продукти, получени от дърво. Предприятията, които произвеждат дървен материал, шперплат, фурнири, дървени контейнери, дървени подови настилки, сглобяеми дървени сгради и др., са включени в тази индустрия.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Производството на дървесина включва рязане, рендосване, оформяне, ламиниране и сглобяване на дървени продукти в болтове или дървен материал.</a:t>
            </a:r>
            <a:endParaRPr b="0" i="0" sz="3300" u="none" cap="none" strike="noStrike">
              <a:solidFill>
                <a:schemeClr val="hlink"/>
              </a:solidFill>
              <a:uFill>
                <a:noFill/>
              </a:uFill>
              <a:latin typeface="Roboto"/>
              <a:ea typeface="Roboto"/>
              <a:cs typeface="Roboto"/>
              <a:sym typeface="Roboto"/>
              <a:hlinkClick r:id="rId3"/>
            </a:endParaRPr>
          </a:p>
          <a:p>
            <a:pPr indent="0" lvl="0" marL="0" marR="0" rtl="0" algn="l">
              <a:lnSpc>
                <a:spcPct val="100000"/>
              </a:lnSpc>
              <a:spcBef>
                <a:spcPts val="0"/>
              </a:spcBef>
              <a:spcAft>
                <a:spcPts val="0"/>
              </a:spcAft>
              <a:buClr>
                <a:srgbClr val="000000"/>
              </a:buClr>
              <a:buSzPts val="3300"/>
              <a:buFont typeface="Arial"/>
              <a:buNone/>
            </a:pPr>
            <a:r>
              <a:rPr b="0" i="0" lang="ru-RU" sz="3300" u="sng" cap="none" strike="noStrike">
                <a:solidFill>
                  <a:schemeClr val="hlink"/>
                </a:solidFill>
                <a:latin typeface="Calibri"/>
                <a:ea typeface="Calibri"/>
                <a:cs typeface="Calibri"/>
                <a:sym typeface="Calibri"/>
                <a:hlinkClick r:id="rId4"/>
              </a:rPr>
              <a:t>https://www.thebusinessresearchcompany.com/report/wood-products-global-market-report</a:t>
            </a:r>
            <a:endParaRPr b="1" i="0" sz="2300" u="none" cap="none" strike="noStrike">
              <a:solidFill>
                <a:srgbClr val="056839"/>
              </a:solidFill>
              <a:latin typeface="Calibri"/>
              <a:ea typeface="Calibri"/>
              <a:cs typeface="Calibri"/>
              <a:sym typeface="Calibri"/>
            </a:endParaRPr>
          </a:p>
        </p:txBody>
      </p:sp>
      <p:sp>
        <p:nvSpPr>
          <p:cNvPr id="163" name="Google Shape;163;p18"/>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64" name="Google Shape;164;p18"/>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65" name="Google Shape;165;p18"/>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66" name="Google Shape;166;p18"/>
          <p:cNvPicPr preferRelativeResize="0"/>
          <p:nvPr/>
        </p:nvPicPr>
        <p:blipFill rotWithShape="1">
          <a:blip r:embed="rId5">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167" name="Google Shape;167;p18"/>
          <p:cNvPicPr preferRelativeResize="0"/>
          <p:nvPr/>
        </p:nvPicPr>
        <p:blipFill rotWithShape="1">
          <a:blip r:embed="rId6">
            <a:alphaModFix/>
          </a:blip>
          <a:srcRect b="0" l="0" r="0" t="0"/>
          <a:stretch/>
        </p:blipFill>
        <p:spPr>
          <a:xfrm>
            <a:off x="3131911" y="9240848"/>
            <a:ext cx="3468961" cy="727772"/>
          </a:xfrm>
          <a:prstGeom prst="rect">
            <a:avLst/>
          </a:prstGeom>
          <a:noFill/>
          <a:ln>
            <a:noFill/>
          </a:ln>
        </p:spPr>
      </p:pic>
      <p:pic>
        <p:nvPicPr>
          <p:cNvPr id="168" name="Google Shape;168;p18"/>
          <p:cNvPicPr preferRelativeResize="0"/>
          <p:nvPr/>
        </p:nvPicPr>
        <p:blipFill rotWithShape="1">
          <a:blip r:embed="rId7">
            <a:alphaModFix/>
          </a:blip>
          <a:srcRect b="0" l="0" r="0" t="0"/>
          <a:stretch/>
        </p:blipFill>
        <p:spPr>
          <a:xfrm>
            <a:off x="14858308" y="863161"/>
            <a:ext cx="4471879" cy="6696294"/>
          </a:xfrm>
          <a:prstGeom prst="rect">
            <a:avLst/>
          </a:prstGeom>
          <a:noFill/>
          <a:ln>
            <a:noFill/>
          </a:ln>
        </p:spPr>
      </p:pic>
      <p:sp>
        <p:nvSpPr>
          <p:cNvPr id="169" name="Google Shape;169;p18"/>
          <p:cNvSpPr/>
          <p:nvPr/>
        </p:nvSpPr>
        <p:spPr>
          <a:xfrm>
            <a:off x="14858306" y="7710122"/>
            <a:ext cx="5031000" cy="10158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Photo by Usplash:</a:t>
            </a:r>
            <a:endParaRPr b="0" i="0" sz="2300" u="none" cap="none" strike="noStrike">
              <a:solidFill>
                <a:srgbClr val="05683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ru-RU" sz="1600" u="sng" cap="none" strike="noStrike">
                <a:solidFill>
                  <a:schemeClr val="hlink"/>
                </a:solidFill>
                <a:latin typeface="Calibri"/>
                <a:ea typeface="Calibri"/>
                <a:cs typeface="Calibri"/>
                <a:sym typeface="Calibri"/>
                <a:hlinkClick r:id="rId8"/>
              </a:rPr>
              <a:t>https://unsplash.com/photos/XAlV3NaS7uY</a:t>
            </a:r>
            <a:endParaRPr b="0" i="0" sz="1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pic>
        <p:nvPicPr>
          <p:cNvPr id="170" name="Google Shape;170;p18"/>
          <p:cNvPicPr preferRelativeResize="0"/>
          <p:nvPr/>
        </p:nvPicPr>
        <p:blipFill rotWithShape="1">
          <a:blip r:embed="rId9">
            <a:alphaModFix/>
          </a:blip>
          <a:srcRect b="0" l="0" r="0" t="0"/>
          <a:stretch/>
        </p:blipFill>
        <p:spPr>
          <a:xfrm>
            <a:off x="191312" y="4862079"/>
            <a:ext cx="749403" cy="15239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p19"/>
          <p:cNvSpPr txBox="1"/>
          <p:nvPr/>
        </p:nvSpPr>
        <p:spPr>
          <a:xfrm>
            <a:off x="891245" y="863161"/>
            <a:ext cx="7914900" cy="19509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ru-RU" sz="5900" u="none" cap="none" strike="noStrike">
                <a:solidFill>
                  <a:srgbClr val="056839"/>
                </a:solidFill>
                <a:latin typeface="Calibri"/>
                <a:ea typeface="Calibri"/>
                <a:cs typeface="Calibri"/>
                <a:sym typeface="Calibri"/>
              </a:rPr>
              <a:t>Въведение </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900"/>
              <a:buFont typeface="Arial"/>
              <a:buNone/>
            </a:pPr>
            <a:r>
              <a:t/>
            </a:r>
            <a:endParaRPr b="1" i="0" sz="2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Calibri"/>
              <a:ea typeface="Calibri"/>
              <a:cs typeface="Calibri"/>
              <a:sym typeface="Calibri"/>
            </a:endParaRPr>
          </a:p>
        </p:txBody>
      </p:sp>
      <p:sp>
        <p:nvSpPr>
          <p:cNvPr id="176" name="Google Shape;176;p19"/>
          <p:cNvSpPr txBox="1"/>
          <p:nvPr/>
        </p:nvSpPr>
        <p:spPr>
          <a:xfrm>
            <a:off x="678491" y="1999796"/>
            <a:ext cx="11256600" cy="7646100"/>
          </a:xfrm>
          <a:prstGeom prst="rect">
            <a:avLst/>
          </a:prstGeom>
          <a:noFill/>
          <a:ln>
            <a:noFill/>
          </a:ln>
        </p:spPr>
        <p:txBody>
          <a:bodyPr anchorCtr="0" anchor="t" bIns="74275" lIns="148575" spcFirstLastPara="1" rIns="148575" wrap="square" tIns="74275">
            <a:spAutoFit/>
          </a:bodyPr>
          <a:lstStyle/>
          <a:p>
            <a:pPr indent="0" lvl="0" marL="0" marR="0" rtl="0" algn="just">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Азиатско-тихоокеанският регион беше най-големият регион на пазара за производство на дървен материал през 2021 г. Северна Америка беше вторият по големина регион в производството на дървен материал.</a:t>
            </a:r>
            <a:endParaRPr sz="2300"/>
          </a:p>
          <a:p>
            <a:pPr indent="0" lvl="0" marL="0" marR="0" rtl="0" algn="just">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Другите страни с най-голямо производство на дървесина са: Аржентина, Австралия, Австрия, Бразилия, Канада, Чили, Китай, Дания, Финландия, Франция, Германия, Индия, Индонезия, Италия, Япония, Малайзия, Мексико, Холандия, Перу, Филипините, Полша, Русия, Саудитска Арабия, Сингапур, Южна Африка, Южна Корея, Испания, Швеция, Швейцария, Тайланд, Турция, Великобритания, САЩ.</a:t>
            </a:r>
            <a:endParaRPr sz="2300"/>
          </a:p>
          <a:p>
            <a:pPr indent="0" lvl="0" marL="0" marR="0" rtl="0" algn="just">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rPr b="0" i="0" lang="ru-RU" sz="2900" u="sng" cap="none" strike="noStrike">
                <a:solidFill>
                  <a:schemeClr val="hlink"/>
                </a:solidFill>
                <a:latin typeface="Calibri"/>
                <a:ea typeface="Calibri"/>
                <a:cs typeface="Calibri"/>
                <a:sym typeface="Calibri"/>
                <a:hlinkClick r:id="rId3"/>
              </a:rPr>
              <a:t>https://www.thebusinessresearchcompany.com/report/wood-products-global-market-report</a:t>
            </a:r>
            <a:endParaRPr b="0" i="0" sz="23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300"/>
              <a:buFont typeface="Arial"/>
              <a:buNone/>
            </a:pPr>
            <a:r>
              <a:t/>
            </a:r>
            <a:endParaRPr b="0" i="0" sz="3300" u="none" cap="none" strike="noStrike">
              <a:solidFill>
                <a:srgbClr val="056839"/>
              </a:solidFill>
              <a:latin typeface="Calibri"/>
              <a:ea typeface="Calibri"/>
              <a:cs typeface="Calibri"/>
              <a:sym typeface="Calibri"/>
            </a:endParaRPr>
          </a:p>
        </p:txBody>
      </p:sp>
      <p:sp>
        <p:nvSpPr>
          <p:cNvPr id="177" name="Google Shape;177;p19"/>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78" name="Google Shape;178;p19"/>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79" name="Google Shape;179;p19"/>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pic>
        <p:nvPicPr>
          <p:cNvPr descr="Logo&#10;&#10;Description automatically generated" id="180" name="Google Shape;180;p19"/>
          <p:cNvPicPr preferRelativeResize="0"/>
          <p:nvPr/>
        </p:nvPicPr>
        <p:blipFill rotWithShape="1">
          <a:blip r:embed="rId4">
            <a:alphaModFix/>
          </a:blip>
          <a:srcRect b="0" l="0" r="0" t="0"/>
          <a:stretch/>
        </p:blipFill>
        <p:spPr>
          <a:xfrm>
            <a:off x="279021" y="9106292"/>
            <a:ext cx="2025615" cy="996885"/>
          </a:xfrm>
          <a:prstGeom prst="rect">
            <a:avLst/>
          </a:prstGeom>
          <a:noFill/>
          <a:ln>
            <a:noFill/>
          </a:ln>
        </p:spPr>
      </p:pic>
      <p:pic>
        <p:nvPicPr>
          <p:cNvPr descr="Graphical user interface, text&#10;&#10;Description automatically generated" id="181" name="Google Shape;181;p19"/>
          <p:cNvPicPr preferRelativeResize="0"/>
          <p:nvPr/>
        </p:nvPicPr>
        <p:blipFill rotWithShape="1">
          <a:blip r:embed="rId5">
            <a:alphaModFix/>
          </a:blip>
          <a:srcRect b="0" l="0" r="0" t="0"/>
          <a:stretch/>
        </p:blipFill>
        <p:spPr>
          <a:xfrm>
            <a:off x="3131911" y="9240848"/>
            <a:ext cx="3468961" cy="727772"/>
          </a:xfrm>
          <a:prstGeom prst="rect">
            <a:avLst/>
          </a:prstGeom>
          <a:noFill/>
          <a:ln>
            <a:noFill/>
          </a:ln>
        </p:spPr>
      </p:pic>
      <p:pic>
        <p:nvPicPr>
          <p:cNvPr id="182" name="Google Shape;182;p19"/>
          <p:cNvPicPr preferRelativeResize="0"/>
          <p:nvPr/>
        </p:nvPicPr>
        <p:blipFill rotWithShape="1">
          <a:blip r:embed="rId6">
            <a:alphaModFix/>
          </a:blip>
          <a:srcRect b="0" l="0" r="0" t="0"/>
          <a:stretch/>
        </p:blipFill>
        <p:spPr>
          <a:xfrm>
            <a:off x="12334580" y="2247899"/>
            <a:ext cx="6816437" cy="4544291"/>
          </a:xfrm>
          <a:prstGeom prst="rect">
            <a:avLst/>
          </a:prstGeom>
          <a:noFill/>
          <a:ln>
            <a:noFill/>
          </a:ln>
        </p:spPr>
      </p:pic>
      <p:sp>
        <p:nvSpPr>
          <p:cNvPr id="183" name="Google Shape;183;p19"/>
          <p:cNvSpPr/>
          <p:nvPr/>
        </p:nvSpPr>
        <p:spPr>
          <a:xfrm>
            <a:off x="12298293" y="6986193"/>
            <a:ext cx="7668600" cy="600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Photo by Pixabay: </a:t>
            </a:r>
            <a:r>
              <a:rPr b="0" i="0" lang="ru-RU" sz="1600" u="sng" cap="none" strike="noStrike">
                <a:solidFill>
                  <a:schemeClr val="hlink"/>
                </a:solidFill>
                <a:latin typeface="Calibri"/>
                <a:ea typeface="Calibri"/>
                <a:cs typeface="Calibri"/>
                <a:sym typeface="Calibri"/>
                <a:hlinkClick r:id="rId7"/>
              </a:rPr>
              <a:t>https://pixabay.com/photos/forest-forestry-harvester-machine-5441466/</a:t>
            </a:r>
            <a:r>
              <a:rPr b="0" i="0" lang="ru-RU" sz="1600" u="none" cap="none" strike="noStrike">
                <a:solidFill>
                  <a:srgbClr val="056839"/>
                </a:solidFill>
                <a:latin typeface="Calibri"/>
                <a:ea typeface="Calibri"/>
                <a:cs typeface="Calibri"/>
                <a:sym typeface="Calibri"/>
              </a:rPr>
              <a:t> </a:t>
            </a:r>
            <a:endParaRPr b="0" i="0" sz="1600" u="none" cap="none" strike="noStrike">
              <a:solidFill>
                <a:srgbClr val="056839"/>
              </a:solidFill>
              <a:latin typeface="Calibri"/>
              <a:ea typeface="Calibri"/>
              <a:cs typeface="Calibri"/>
              <a:sym typeface="Calibri"/>
            </a:endParaRPr>
          </a:p>
        </p:txBody>
      </p:sp>
      <p:pic>
        <p:nvPicPr>
          <p:cNvPr id="184" name="Google Shape;184;p19"/>
          <p:cNvPicPr preferRelativeResize="0"/>
          <p:nvPr/>
        </p:nvPicPr>
        <p:blipFill rotWithShape="1">
          <a:blip r:embed="rId8">
            <a:alphaModFix/>
          </a:blip>
          <a:srcRect b="0" l="0" r="0" t="0"/>
          <a:stretch/>
        </p:blipFill>
        <p:spPr>
          <a:xfrm>
            <a:off x="0" y="2045834"/>
            <a:ext cx="749403" cy="15239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20"/>
          <p:cNvSpPr txBox="1"/>
          <p:nvPr/>
        </p:nvSpPr>
        <p:spPr>
          <a:xfrm>
            <a:off x="914723" y="2260223"/>
            <a:ext cx="11632200" cy="82773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None/>
            </a:pPr>
            <a:r>
              <a:rPr b="1" i="0" lang="ru-RU" sz="3300" u="none" cap="none" strike="noStrike">
                <a:solidFill>
                  <a:srgbClr val="056839"/>
                </a:solidFill>
                <a:latin typeface="Calibri"/>
                <a:ea typeface="Calibri"/>
                <a:cs typeface="Calibri"/>
                <a:sym typeface="Calibri"/>
              </a:rPr>
              <a:t>1. Каква част от планетата е залесена?</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а) 30 процента</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б) 15 процента</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в) 44 процента</a:t>
            </a:r>
            <a:endParaRPr sz="2300"/>
          </a:p>
          <a:p>
            <a:pPr indent="0" lvl="0" marL="0" marR="0" rtl="0" algn="l">
              <a:lnSpc>
                <a:spcPct val="100000"/>
              </a:lnSpc>
              <a:spcBef>
                <a:spcPts val="0"/>
              </a:spcBef>
              <a:spcAft>
                <a:spcPts val="0"/>
              </a:spcAft>
              <a:buNone/>
            </a:pPr>
            <a:r>
              <a:rPr b="1" i="0" lang="ru-RU" sz="3300" u="none" cap="none" strike="noStrike">
                <a:solidFill>
                  <a:srgbClr val="056839"/>
                </a:solidFill>
                <a:latin typeface="Calibri"/>
                <a:ea typeface="Calibri"/>
                <a:cs typeface="Calibri"/>
                <a:sym typeface="Calibri"/>
              </a:rPr>
              <a:t>2. Защо изсичането на дървета увеличава глобалното затопляне?</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а) Дърветата поглъщат въглероден диоксид</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б) Дърветата осигуряват сянка, която противодейства на глобалното затопляне</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в) Дърветата абсорбират слънчевата енергия, без да я излъчват обратно в атмосферата</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1" i="0" lang="ru-RU" sz="3300" u="none" cap="none" strike="noStrike">
                <a:solidFill>
                  <a:srgbClr val="056839"/>
                </a:solidFill>
                <a:latin typeface="Calibri"/>
                <a:ea typeface="Calibri"/>
                <a:cs typeface="Calibri"/>
                <a:sym typeface="Calibri"/>
              </a:rPr>
              <a:t>3. Какъв е недостатъкът на дървото като строителен материал?</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а) Уязвим е от пожар</a:t>
            </a:r>
            <a:endParaRPr sz="2300"/>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б) Уязвим е от насекоми</a:t>
            </a:r>
            <a:endParaRPr b="0" i="0" sz="33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None/>
            </a:pPr>
            <a:r>
              <a:rPr b="0" i="0" lang="ru-RU" sz="3300" u="none" cap="none" strike="noStrike">
                <a:solidFill>
                  <a:srgbClr val="056839"/>
                </a:solidFill>
                <a:latin typeface="Calibri"/>
                <a:ea typeface="Calibri"/>
                <a:cs typeface="Calibri"/>
                <a:sym typeface="Calibri"/>
              </a:rPr>
              <a:t>в) И двете </a:t>
            </a:r>
            <a:endParaRPr b="0" i="0" sz="3300" u="none" cap="none" strike="noStrike">
              <a:solidFill>
                <a:srgbClr val="056839"/>
              </a:solidFill>
              <a:latin typeface="Calibri"/>
              <a:ea typeface="Calibri"/>
              <a:cs typeface="Calibri"/>
              <a:sym typeface="Calibri"/>
            </a:endParaRPr>
          </a:p>
        </p:txBody>
      </p:sp>
      <p:sp>
        <p:nvSpPr>
          <p:cNvPr id="190" name="Google Shape;190;p20"/>
          <p:cNvSpPr txBox="1"/>
          <p:nvPr/>
        </p:nvSpPr>
        <p:spPr>
          <a:xfrm>
            <a:off x="914723" y="794840"/>
            <a:ext cx="13848900" cy="10581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ru-RU" sz="5900" u="none" cap="none" strike="noStrike">
                <a:solidFill>
                  <a:srgbClr val="056839"/>
                </a:solidFill>
                <a:latin typeface="Calibri"/>
                <a:ea typeface="Calibri"/>
                <a:cs typeface="Calibri"/>
                <a:sym typeface="Calibri"/>
              </a:rPr>
              <a:t>Въведение: въпроси за размисъл</a:t>
            </a:r>
            <a:endParaRPr b="0" i="0" sz="2900" u="none" cap="none" strike="noStrike">
              <a:solidFill>
                <a:schemeClr val="dk1"/>
              </a:solidFill>
              <a:latin typeface="Calibri"/>
              <a:ea typeface="Calibri"/>
              <a:cs typeface="Calibri"/>
              <a:sym typeface="Calibri"/>
            </a:endParaRPr>
          </a:p>
        </p:txBody>
      </p:sp>
      <p:pic>
        <p:nvPicPr>
          <p:cNvPr id="191" name="Google Shape;191;p20"/>
          <p:cNvPicPr preferRelativeResize="0"/>
          <p:nvPr/>
        </p:nvPicPr>
        <p:blipFill rotWithShape="1">
          <a:blip r:embed="rId3">
            <a:alphaModFix/>
          </a:blip>
          <a:srcRect b="0" l="0" r="0" t="0"/>
          <a:stretch/>
        </p:blipFill>
        <p:spPr>
          <a:xfrm>
            <a:off x="13489267" y="560993"/>
            <a:ext cx="5529263" cy="8301038"/>
          </a:xfrm>
          <a:prstGeom prst="rect">
            <a:avLst/>
          </a:prstGeom>
          <a:noFill/>
          <a:ln>
            <a:noFill/>
          </a:ln>
        </p:spPr>
      </p:pic>
      <p:sp>
        <p:nvSpPr>
          <p:cNvPr id="192" name="Google Shape;192;p20"/>
          <p:cNvSpPr/>
          <p:nvPr/>
        </p:nvSpPr>
        <p:spPr>
          <a:xfrm>
            <a:off x="13489266" y="9095877"/>
            <a:ext cx="6220500" cy="6003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56839"/>
                </a:solidFill>
                <a:latin typeface="Calibri"/>
                <a:ea typeface="Calibri"/>
                <a:cs typeface="Calibri"/>
                <a:sym typeface="Calibri"/>
              </a:rPr>
              <a:t>Photo by Unsplash: </a:t>
            </a:r>
            <a:r>
              <a:rPr b="0" i="0" lang="ru-RU" sz="1600" u="sng" cap="none" strike="noStrike">
                <a:solidFill>
                  <a:schemeClr val="hlink"/>
                </a:solidFill>
                <a:latin typeface="Calibri"/>
                <a:ea typeface="Calibri"/>
                <a:cs typeface="Calibri"/>
                <a:sym typeface="Calibri"/>
                <a:hlinkClick r:id="rId4"/>
              </a:rPr>
              <a:t>https://unsplash.com/photos/nhj_L2RabYo</a:t>
            </a:r>
            <a:endParaRPr b="0" i="0" sz="1600" u="none" cap="none" strike="noStrike">
              <a:solidFill>
                <a:srgbClr val="05683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ru-RU" sz="1600" u="none" cap="none" strike="noStrike">
                <a:solidFill>
                  <a:srgbClr val="000000"/>
                </a:solidFill>
                <a:latin typeface="Calibri"/>
                <a:ea typeface="Calibri"/>
                <a:cs typeface="Calibri"/>
                <a:sym typeface="Calibri"/>
              </a:rPr>
              <a:t> </a:t>
            </a:r>
            <a:endParaRPr b="0" i="0" sz="2900" u="none" cap="none" strike="noStrike">
              <a:solidFill>
                <a:schemeClr val="dk1"/>
              </a:solidFill>
              <a:latin typeface="Calibri"/>
              <a:ea typeface="Calibri"/>
              <a:cs typeface="Calibri"/>
              <a:sym typeface="Calibri"/>
            </a:endParaRPr>
          </a:p>
        </p:txBody>
      </p:sp>
      <p:pic>
        <p:nvPicPr>
          <p:cNvPr id="193" name="Google Shape;193;p20"/>
          <p:cNvPicPr preferRelativeResize="0"/>
          <p:nvPr/>
        </p:nvPicPr>
        <p:blipFill rotWithShape="1">
          <a:blip r:embed="rId5">
            <a:alphaModFix/>
          </a:blip>
          <a:srcRect b="0" l="0" r="0" t="0"/>
          <a:stretch/>
        </p:blipFill>
        <p:spPr>
          <a:xfrm>
            <a:off x="1070585" y="1628361"/>
            <a:ext cx="5322271" cy="118882"/>
          </a:xfrm>
          <a:prstGeom prst="rect">
            <a:avLst/>
          </a:prstGeom>
          <a:noFill/>
          <a:ln>
            <a:noFill/>
          </a:ln>
        </p:spPr>
      </p:pic>
      <p:pic>
        <p:nvPicPr>
          <p:cNvPr id="194" name="Google Shape;194;p20"/>
          <p:cNvPicPr preferRelativeResize="0"/>
          <p:nvPr/>
        </p:nvPicPr>
        <p:blipFill rotWithShape="1">
          <a:blip r:embed="rId6">
            <a:alphaModFix/>
          </a:blip>
          <a:srcRect b="0" l="0" r="0" t="0"/>
          <a:stretch/>
        </p:blipFill>
        <p:spPr>
          <a:xfrm>
            <a:off x="314648" y="2448057"/>
            <a:ext cx="533400" cy="889463"/>
          </a:xfrm>
          <a:prstGeom prst="rect">
            <a:avLst/>
          </a:prstGeom>
          <a:noFill/>
          <a:ln>
            <a:noFill/>
          </a:ln>
        </p:spPr>
      </p:pic>
      <p:pic>
        <p:nvPicPr>
          <p:cNvPr id="195" name="Google Shape;195;p20"/>
          <p:cNvPicPr preferRelativeResize="0"/>
          <p:nvPr/>
        </p:nvPicPr>
        <p:blipFill rotWithShape="1">
          <a:blip r:embed="rId6">
            <a:alphaModFix/>
          </a:blip>
          <a:srcRect b="0" l="0" r="0" t="0"/>
          <a:stretch/>
        </p:blipFill>
        <p:spPr>
          <a:xfrm>
            <a:off x="314648" y="4711511"/>
            <a:ext cx="533400" cy="889463"/>
          </a:xfrm>
          <a:prstGeom prst="rect">
            <a:avLst/>
          </a:prstGeom>
          <a:noFill/>
          <a:ln>
            <a:noFill/>
          </a:ln>
        </p:spPr>
      </p:pic>
      <p:pic>
        <p:nvPicPr>
          <p:cNvPr id="196" name="Google Shape;196;p20"/>
          <p:cNvPicPr preferRelativeResize="0"/>
          <p:nvPr/>
        </p:nvPicPr>
        <p:blipFill rotWithShape="1">
          <a:blip r:embed="rId6">
            <a:alphaModFix/>
          </a:blip>
          <a:srcRect b="0" l="0" r="0" t="0"/>
          <a:stretch/>
        </p:blipFill>
        <p:spPr>
          <a:xfrm>
            <a:off x="314648" y="6974964"/>
            <a:ext cx="533400" cy="889463"/>
          </a:xfrm>
          <a:prstGeom prst="rect">
            <a:avLst/>
          </a:prstGeom>
          <a:noFill/>
          <a:ln>
            <a:noFill/>
          </a:ln>
        </p:spPr>
      </p:pic>
      <p:sp>
        <p:nvSpPr>
          <p:cNvPr id="197" name="Google Shape;197;p20"/>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198" name="Google Shape;198;p20"/>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21"/>
          <p:cNvSpPr txBox="1"/>
          <p:nvPr/>
        </p:nvSpPr>
        <p:spPr>
          <a:xfrm>
            <a:off x="914723" y="794840"/>
            <a:ext cx="13848900" cy="1966200"/>
          </a:xfrm>
          <a:prstGeom prst="rect">
            <a:avLst/>
          </a:prstGeom>
          <a:noFill/>
          <a:ln>
            <a:noFill/>
          </a:ln>
        </p:spPr>
        <p:txBody>
          <a:bodyPr anchorCtr="0" anchor="t" bIns="74275" lIns="148575" spcFirstLastPara="1" rIns="148575" wrap="square" tIns="74275">
            <a:spAutoFit/>
          </a:bodyPr>
          <a:lstStyle/>
          <a:p>
            <a:pPr indent="0" lvl="0" marL="0" marR="0" rtl="0" algn="l">
              <a:lnSpc>
                <a:spcPct val="100000"/>
              </a:lnSpc>
              <a:spcBef>
                <a:spcPts val="0"/>
              </a:spcBef>
              <a:spcAft>
                <a:spcPts val="0"/>
              </a:spcAft>
              <a:buClr>
                <a:srgbClr val="000000"/>
              </a:buClr>
              <a:buSzPts val="5900"/>
              <a:buFont typeface="Arial"/>
              <a:buNone/>
            </a:pPr>
            <a:r>
              <a:rPr b="1" i="0" lang="ru-RU" sz="5900" u="none" cap="none" strike="noStrike">
                <a:solidFill>
                  <a:srgbClr val="056839"/>
                </a:solidFill>
                <a:latin typeface="Calibri"/>
                <a:ea typeface="Calibri"/>
                <a:cs typeface="Calibri"/>
                <a:sym typeface="Calibri"/>
              </a:rPr>
              <a:t>Въведение: полезни връзки</a:t>
            </a:r>
            <a:endParaRPr b="0"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900"/>
              <a:buFont typeface="Arial"/>
              <a:buNone/>
            </a:pPr>
            <a:r>
              <a:t/>
            </a:r>
            <a:endParaRPr b="1" i="0" sz="5900" u="none" cap="none" strike="noStrike">
              <a:solidFill>
                <a:srgbClr val="056839"/>
              </a:solidFill>
              <a:latin typeface="Calibri"/>
              <a:ea typeface="Calibri"/>
              <a:cs typeface="Calibri"/>
              <a:sym typeface="Calibri"/>
            </a:endParaRPr>
          </a:p>
        </p:txBody>
      </p:sp>
      <p:pic>
        <p:nvPicPr>
          <p:cNvPr id="204" name="Google Shape;204;p21"/>
          <p:cNvPicPr preferRelativeResize="0"/>
          <p:nvPr/>
        </p:nvPicPr>
        <p:blipFill rotWithShape="1">
          <a:blip r:embed="rId3">
            <a:alphaModFix/>
          </a:blip>
          <a:srcRect b="0" l="0" r="0" t="0"/>
          <a:stretch/>
        </p:blipFill>
        <p:spPr>
          <a:xfrm>
            <a:off x="914723" y="2299854"/>
            <a:ext cx="1406320" cy="1459761"/>
          </a:xfrm>
          <a:prstGeom prst="rect">
            <a:avLst/>
          </a:prstGeom>
          <a:noFill/>
          <a:ln>
            <a:noFill/>
          </a:ln>
        </p:spPr>
      </p:pic>
      <p:pic>
        <p:nvPicPr>
          <p:cNvPr id="205" name="Google Shape;205;p21"/>
          <p:cNvPicPr preferRelativeResize="0"/>
          <p:nvPr/>
        </p:nvPicPr>
        <p:blipFill rotWithShape="1">
          <a:blip r:embed="rId4">
            <a:alphaModFix/>
          </a:blip>
          <a:srcRect b="0" l="0" r="0" t="0"/>
          <a:stretch/>
        </p:blipFill>
        <p:spPr>
          <a:xfrm>
            <a:off x="912499" y="4167108"/>
            <a:ext cx="1408298" cy="1454022"/>
          </a:xfrm>
          <a:prstGeom prst="rect">
            <a:avLst/>
          </a:prstGeom>
          <a:noFill/>
          <a:ln>
            <a:noFill/>
          </a:ln>
        </p:spPr>
      </p:pic>
      <p:pic>
        <p:nvPicPr>
          <p:cNvPr id="206" name="Google Shape;206;p21"/>
          <p:cNvPicPr preferRelativeResize="0"/>
          <p:nvPr/>
        </p:nvPicPr>
        <p:blipFill rotWithShape="1">
          <a:blip r:embed="rId4">
            <a:alphaModFix/>
          </a:blip>
          <a:srcRect b="0" l="0" r="0" t="0"/>
          <a:stretch/>
        </p:blipFill>
        <p:spPr>
          <a:xfrm>
            <a:off x="912499" y="6028623"/>
            <a:ext cx="1408298" cy="1454022"/>
          </a:xfrm>
          <a:prstGeom prst="rect">
            <a:avLst/>
          </a:prstGeom>
          <a:noFill/>
          <a:ln>
            <a:noFill/>
          </a:ln>
        </p:spPr>
      </p:pic>
      <p:sp>
        <p:nvSpPr>
          <p:cNvPr id="207" name="Google Shape;207;p21"/>
          <p:cNvSpPr/>
          <p:nvPr/>
        </p:nvSpPr>
        <p:spPr>
          <a:xfrm>
            <a:off x="2695655" y="2273225"/>
            <a:ext cx="17301600" cy="15234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300"/>
              <a:buFont typeface="Arial"/>
              <a:buNone/>
            </a:pPr>
            <a:r>
              <a:rPr b="0" i="0" lang="ru-RU" sz="3300" u="none" cap="none" strike="noStrike">
                <a:solidFill>
                  <a:srgbClr val="056839"/>
                </a:solidFill>
                <a:latin typeface="Calibri"/>
                <a:ea typeface="Calibri"/>
                <a:cs typeface="Calibri"/>
                <a:sym typeface="Calibri"/>
              </a:rPr>
              <a:t>Better Factory (2021). Furniture and Wood Industry: The forests and the obligation of taking care of the oxygen source of Europe. </a:t>
            </a:r>
            <a:r>
              <a:rPr b="0" i="0" lang="ru-RU" sz="3300" u="sng" cap="none" strike="noStrike">
                <a:solidFill>
                  <a:schemeClr val="hlink"/>
                </a:solidFill>
                <a:latin typeface="Calibri"/>
                <a:ea typeface="Calibri"/>
                <a:cs typeface="Calibri"/>
                <a:sym typeface="Calibri"/>
                <a:hlinkClick r:id="rId5"/>
              </a:rPr>
              <a:t>https://betterfactory.eu/furniture-and-wood-industry-the-forests-and-the-obligation-of-taking-care-of-the-oxygen-source-of-europe/</a:t>
            </a:r>
            <a:r>
              <a:rPr b="0" i="0" lang="ru-RU" sz="3300" u="none" cap="none" strike="noStrike">
                <a:solidFill>
                  <a:srgbClr val="056839"/>
                </a:solidFill>
                <a:latin typeface="Calibri"/>
                <a:ea typeface="Calibri"/>
                <a:cs typeface="Calibri"/>
                <a:sym typeface="Calibri"/>
              </a:rPr>
              <a:t> </a:t>
            </a:r>
            <a:endParaRPr b="0" i="0" sz="3300" u="none" cap="none" strike="noStrike">
              <a:solidFill>
                <a:srgbClr val="056839"/>
              </a:solidFill>
              <a:latin typeface="Calibri"/>
              <a:ea typeface="Calibri"/>
              <a:cs typeface="Calibri"/>
              <a:sym typeface="Calibri"/>
            </a:endParaRPr>
          </a:p>
        </p:txBody>
      </p:sp>
      <p:sp>
        <p:nvSpPr>
          <p:cNvPr id="208" name="Google Shape;208;p21"/>
          <p:cNvSpPr/>
          <p:nvPr/>
        </p:nvSpPr>
        <p:spPr>
          <a:xfrm>
            <a:off x="2821134" y="4340121"/>
            <a:ext cx="17176200" cy="10617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300"/>
              <a:buFont typeface="Arial"/>
              <a:buNone/>
            </a:pPr>
            <a:r>
              <a:rPr b="0" i="0" lang="ru-RU" sz="3300" u="none" cap="none" strike="noStrike">
                <a:solidFill>
                  <a:srgbClr val="056839"/>
                </a:solidFill>
                <a:latin typeface="Calibri"/>
                <a:ea typeface="Calibri"/>
                <a:cs typeface="Calibri"/>
                <a:sym typeface="Calibri"/>
              </a:rPr>
              <a:t>Propopulus (2018). The wood industry has a key role to play in building a bio-economy. </a:t>
            </a:r>
            <a:r>
              <a:rPr b="0" i="0" lang="ru-RU" sz="3300" u="sng" cap="none" strike="noStrike">
                <a:solidFill>
                  <a:schemeClr val="hlink"/>
                </a:solidFill>
                <a:latin typeface="Calibri"/>
                <a:ea typeface="Calibri"/>
                <a:cs typeface="Calibri"/>
                <a:sym typeface="Calibri"/>
                <a:hlinkClick r:id="rId6"/>
              </a:rPr>
              <a:t>https://propopulus.eu/en/the-wood-industry-has-a-key-role-to-play-in-building-a-bio-economy/</a:t>
            </a:r>
            <a:r>
              <a:rPr b="0" i="0" lang="ru-RU" sz="3300" u="none" cap="none" strike="noStrike">
                <a:solidFill>
                  <a:schemeClr val="dk1"/>
                </a:solidFill>
                <a:latin typeface="Calibri"/>
                <a:ea typeface="Calibri"/>
                <a:cs typeface="Calibri"/>
                <a:sym typeface="Calibri"/>
              </a:rPr>
              <a:t> </a:t>
            </a:r>
            <a:endParaRPr b="0" i="0" sz="3300" u="none" cap="none" strike="noStrike">
              <a:solidFill>
                <a:schemeClr val="dk1"/>
              </a:solidFill>
              <a:latin typeface="Calibri"/>
              <a:ea typeface="Calibri"/>
              <a:cs typeface="Calibri"/>
              <a:sym typeface="Calibri"/>
            </a:endParaRPr>
          </a:p>
        </p:txBody>
      </p:sp>
      <p:sp>
        <p:nvSpPr>
          <p:cNvPr id="209" name="Google Shape;209;p21"/>
          <p:cNvSpPr/>
          <p:nvPr/>
        </p:nvSpPr>
        <p:spPr>
          <a:xfrm>
            <a:off x="2821134" y="6224720"/>
            <a:ext cx="16490400" cy="1061700"/>
          </a:xfrm>
          <a:prstGeom prst="rect">
            <a:avLst/>
          </a:prstGeom>
          <a:noFill/>
          <a:ln>
            <a:noFill/>
          </a:ln>
        </p:spPr>
        <p:txBody>
          <a:bodyPr anchorCtr="0" anchor="t" bIns="74275" lIns="148575" spcFirstLastPara="1" rIns="148575" wrap="square" tIns="74275">
            <a:noAutofit/>
          </a:bodyPr>
          <a:lstStyle/>
          <a:p>
            <a:pPr indent="0" lvl="0" marL="0" marR="0" rtl="0" algn="l">
              <a:lnSpc>
                <a:spcPct val="100000"/>
              </a:lnSpc>
              <a:spcBef>
                <a:spcPts val="0"/>
              </a:spcBef>
              <a:spcAft>
                <a:spcPts val="0"/>
              </a:spcAft>
              <a:buClr>
                <a:srgbClr val="000000"/>
              </a:buClr>
              <a:buSzPts val="3300"/>
              <a:buFont typeface="Arial"/>
              <a:buNone/>
            </a:pPr>
            <a:r>
              <a:rPr b="0" i="0" lang="ru-RU" sz="3300" u="none" cap="none" strike="noStrike">
                <a:solidFill>
                  <a:srgbClr val="056839"/>
                </a:solidFill>
                <a:latin typeface="Calibri"/>
                <a:ea typeface="Calibri"/>
                <a:cs typeface="Calibri"/>
                <a:sym typeface="Calibri"/>
              </a:rPr>
              <a:t>Fowler T.  (2011). Supply and demand of wood and wood industry </a:t>
            </a:r>
            <a:r>
              <a:rPr b="0" i="0" lang="ru-RU" sz="3300" u="sng" cap="none" strike="noStrike">
                <a:solidFill>
                  <a:schemeClr val="hlink"/>
                </a:solidFill>
                <a:latin typeface="Calibri"/>
                <a:ea typeface="Calibri"/>
                <a:cs typeface="Calibri"/>
                <a:sym typeface="Calibri"/>
                <a:hlinkClick r:id="rId7"/>
              </a:rPr>
              <a:t>https://wsri.org/supply-and-demand-of-wood-and-wood-industry/</a:t>
            </a:r>
            <a:r>
              <a:rPr b="0" i="0" lang="ru-RU" sz="3300" u="none" cap="none" strike="noStrike">
                <a:solidFill>
                  <a:srgbClr val="056839"/>
                </a:solidFill>
                <a:latin typeface="Calibri"/>
                <a:ea typeface="Calibri"/>
                <a:cs typeface="Calibri"/>
                <a:sym typeface="Calibri"/>
              </a:rPr>
              <a:t> </a:t>
            </a:r>
            <a:endParaRPr b="0" i="0" sz="3300" u="none" cap="none" strike="noStrike">
              <a:solidFill>
                <a:srgbClr val="056839"/>
              </a:solidFill>
              <a:latin typeface="Calibri"/>
              <a:ea typeface="Calibri"/>
              <a:cs typeface="Calibri"/>
              <a:sym typeface="Calibri"/>
            </a:endParaRPr>
          </a:p>
        </p:txBody>
      </p:sp>
      <p:sp>
        <p:nvSpPr>
          <p:cNvPr id="210" name="Google Shape;210;p21"/>
          <p:cNvSpPr/>
          <p:nvPr/>
        </p:nvSpPr>
        <p:spPr>
          <a:xfrm>
            <a:off x="1081173" y="1635900"/>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11" name="Google Shape;211;p21"/>
          <p:cNvSpPr/>
          <p:nvPr/>
        </p:nvSpPr>
        <p:spPr>
          <a:xfrm rot="-5400000">
            <a:off x="15308835" y="5021849"/>
            <a:ext cx="102864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
        <p:nvSpPr>
          <p:cNvPr id="212" name="Google Shape;212;p21"/>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