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gEddnsmYHp029ZfZoshTW3DnIXG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 Tsvetkova" userId="1f83aca625e0483c" providerId="LiveId" clId="{861D7F66-648A-4BEF-BD9B-DA8F8E79652D}"/>
    <pc:docChg chg="undo redo custSel modSld">
      <pc:chgData name="Iv Tsvetkova" userId="1f83aca625e0483c" providerId="LiveId" clId="{861D7F66-648A-4BEF-BD9B-DA8F8E79652D}" dt="2022-11-11T10:39:56.271" v="567" actId="20577"/>
      <pc:docMkLst>
        <pc:docMk/>
      </pc:docMkLst>
      <pc:sldChg chg="modSp mod">
        <pc:chgData name="Iv Tsvetkova" userId="1f83aca625e0483c" providerId="LiveId" clId="{861D7F66-648A-4BEF-BD9B-DA8F8E79652D}" dt="2022-11-11T10:14:16.173" v="82" actId="20577"/>
        <pc:sldMkLst>
          <pc:docMk/>
          <pc:sldMk cId="0" sldId="256"/>
        </pc:sldMkLst>
        <pc:spChg chg="mod">
          <ac:chgData name="Iv Tsvetkova" userId="1f83aca625e0483c" providerId="LiveId" clId="{861D7F66-648A-4BEF-BD9B-DA8F8E79652D}" dt="2022-11-11T10:13:33.657" v="12" actId="14100"/>
          <ac:spMkLst>
            <pc:docMk/>
            <pc:sldMk cId="0" sldId="256"/>
            <ac:spMk id="94" creationId="{00000000-0000-0000-0000-000000000000}"/>
          </ac:spMkLst>
        </pc:spChg>
        <pc:spChg chg="mod">
          <ac:chgData name="Iv Tsvetkova" userId="1f83aca625e0483c" providerId="LiveId" clId="{861D7F66-648A-4BEF-BD9B-DA8F8E79652D}" dt="2022-11-11T10:14:16.173" v="82" actId="20577"/>
          <ac:spMkLst>
            <pc:docMk/>
            <pc:sldMk cId="0" sldId="256"/>
            <ac:spMk id="95" creationId="{00000000-0000-0000-0000-000000000000}"/>
          </ac:spMkLst>
        </pc:spChg>
        <pc:spChg chg="mod">
          <ac:chgData name="Iv Tsvetkova" userId="1f83aca625e0483c" providerId="LiveId" clId="{861D7F66-648A-4BEF-BD9B-DA8F8E79652D}" dt="2022-11-11T10:13:39.190" v="14" actId="1076"/>
          <ac:spMkLst>
            <pc:docMk/>
            <pc:sldMk cId="0" sldId="256"/>
            <ac:spMk id="98" creationId="{00000000-0000-0000-0000-000000000000}"/>
          </ac:spMkLst>
        </pc:spChg>
        <pc:picChg chg="mod">
          <ac:chgData name="Iv Tsvetkova" userId="1f83aca625e0483c" providerId="LiveId" clId="{861D7F66-648A-4BEF-BD9B-DA8F8E79652D}" dt="2022-11-11T10:13:36.214" v="13" actId="1076"/>
          <ac:picMkLst>
            <pc:docMk/>
            <pc:sldMk cId="0" sldId="256"/>
            <ac:picMk id="97" creationId="{00000000-0000-0000-0000-000000000000}"/>
          </ac:picMkLst>
        </pc:picChg>
      </pc:sldChg>
      <pc:sldChg chg="addSp delSp modSp mod">
        <pc:chgData name="Iv Tsvetkova" userId="1f83aca625e0483c" providerId="LiveId" clId="{861D7F66-648A-4BEF-BD9B-DA8F8E79652D}" dt="2022-11-11T10:15:16.328" v="116" actId="14100"/>
        <pc:sldMkLst>
          <pc:docMk/>
          <pc:sldMk cId="0" sldId="257"/>
        </pc:sldMkLst>
        <pc:spChg chg="mod">
          <ac:chgData name="Iv Tsvetkova" userId="1f83aca625e0483c" providerId="LiveId" clId="{861D7F66-648A-4BEF-BD9B-DA8F8E79652D}" dt="2022-11-11T10:14:29.208" v="107" actId="20577"/>
          <ac:spMkLst>
            <pc:docMk/>
            <pc:sldMk cId="0" sldId="257"/>
            <ac:spMk id="104" creationId="{00000000-0000-0000-0000-000000000000}"/>
          </ac:spMkLst>
        </pc:spChg>
        <pc:spChg chg="mod">
          <ac:chgData name="Iv Tsvetkova" userId="1f83aca625e0483c" providerId="LiveId" clId="{861D7F66-648A-4BEF-BD9B-DA8F8E79652D}" dt="2022-11-11T10:15:16.328" v="116" actId="14100"/>
          <ac:spMkLst>
            <pc:docMk/>
            <pc:sldMk cId="0" sldId="257"/>
            <ac:spMk id="105" creationId="{00000000-0000-0000-0000-000000000000}"/>
          </ac:spMkLst>
        </pc:spChg>
        <pc:graphicFrameChg chg="add del mod">
          <ac:chgData name="Iv Tsvetkova" userId="1f83aca625e0483c" providerId="LiveId" clId="{861D7F66-648A-4BEF-BD9B-DA8F8E79652D}" dt="2022-11-11T10:14:49.210" v="109"/>
          <ac:graphicFrameMkLst>
            <pc:docMk/>
            <pc:sldMk cId="0" sldId="257"/>
            <ac:graphicFrameMk id="2" creationId="{613A68B0-5840-FEE8-198F-3E783B51E198}"/>
          </ac:graphicFrameMkLst>
        </pc:graphicFrameChg>
      </pc:sldChg>
      <pc:sldChg chg="modSp mod">
        <pc:chgData name="Iv Tsvetkova" userId="1f83aca625e0483c" providerId="LiveId" clId="{861D7F66-648A-4BEF-BD9B-DA8F8E79652D}" dt="2022-11-11T10:16:02.073" v="149" actId="20577"/>
        <pc:sldMkLst>
          <pc:docMk/>
          <pc:sldMk cId="0" sldId="258"/>
        </pc:sldMkLst>
        <pc:spChg chg="mod">
          <ac:chgData name="Iv Tsvetkova" userId="1f83aca625e0483c" providerId="LiveId" clId="{861D7F66-648A-4BEF-BD9B-DA8F8E79652D}" dt="2022-11-11T10:16:02.073" v="149" actId="20577"/>
          <ac:spMkLst>
            <pc:docMk/>
            <pc:sldMk cId="0" sldId="258"/>
            <ac:spMk id="119" creationId="{00000000-0000-0000-0000-000000000000}"/>
          </ac:spMkLst>
        </pc:spChg>
        <pc:spChg chg="mod">
          <ac:chgData name="Iv Tsvetkova" userId="1f83aca625e0483c" providerId="LiveId" clId="{861D7F66-648A-4BEF-BD9B-DA8F8E79652D}" dt="2022-11-11T10:15:51.912" v="131" actId="20577"/>
          <ac:spMkLst>
            <pc:docMk/>
            <pc:sldMk cId="0" sldId="258"/>
            <ac:spMk id="120" creationId="{00000000-0000-0000-0000-000000000000}"/>
          </ac:spMkLst>
        </pc:spChg>
      </pc:sldChg>
      <pc:sldChg chg="modSp mod">
        <pc:chgData name="Iv Tsvetkova" userId="1f83aca625e0483c" providerId="LiveId" clId="{861D7F66-648A-4BEF-BD9B-DA8F8E79652D}" dt="2022-11-11T10:37:47.648" v="536" actId="113"/>
        <pc:sldMkLst>
          <pc:docMk/>
          <pc:sldMk cId="0" sldId="259"/>
        </pc:sldMkLst>
        <pc:spChg chg="mod">
          <ac:chgData name="Iv Tsvetkova" userId="1f83aca625e0483c" providerId="LiveId" clId="{861D7F66-648A-4BEF-BD9B-DA8F8E79652D}" dt="2022-11-11T10:16:08.525" v="160" actId="20577"/>
          <ac:spMkLst>
            <pc:docMk/>
            <pc:sldMk cId="0" sldId="259"/>
            <ac:spMk id="131" creationId="{00000000-0000-0000-0000-000000000000}"/>
          </ac:spMkLst>
        </pc:spChg>
        <pc:spChg chg="mod">
          <ac:chgData name="Iv Tsvetkova" userId="1f83aca625e0483c" providerId="LiveId" clId="{861D7F66-648A-4BEF-BD9B-DA8F8E79652D}" dt="2022-11-11T10:37:47.648" v="536" actId="113"/>
          <ac:spMkLst>
            <pc:docMk/>
            <pc:sldMk cId="0" sldId="259"/>
            <ac:spMk id="132" creationId="{00000000-0000-0000-0000-000000000000}"/>
          </ac:spMkLst>
        </pc:spChg>
      </pc:sldChg>
      <pc:sldChg chg="modSp mod">
        <pc:chgData name="Iv Tsvetkova" userId="1f83aca625e0483c" providerId="LiveId" clId="{861D7F66-648A-4BEF-BD9B-DA8F8E79652D}" dt="2022-11-11T10:38:21.203" v="542" actId="113"/>
        <pc:sldMkLst>
          <pc:docMk/>
          <pc:sldMk cId="0" sldId="260"/>
        </pc:sldMkLst>
        <pc:spChg chg="mod">
          <ac:chgData name="Iv Tsvetkova" userId="1f83aca625e0483c" providerId="LiveId" clId="{861D7F66-648A-4BEF-BD9B-DA8F8E79652D}" dt="2022-11-11T10:16:28.771" v="165" actId="20577"/>
          <ac:spMkLst>
            <pc:docMk/>
            <pc:sldMk cId="0" sldId="260"/>
            <ac:spMk id="143" creationId="{00000000-0000-0000-0000-000000000000}"/>
          </ac:spMkLst>
        </pc:spChg>
        <pc:spChg chg="mod">
          <ac:chgData name="Iv Tsvetkova" userId="1f83aca625e0483c" providerId="LiveId" clId="{861D7F66-648A-4BEF-BD9B-DA8F8E79652D}" dt="2022-11-11T10:38:21.203" v="542" actId="113"/>
          <ac:spMkLst>
            <pc:docMk/>
            <pc:sldMk cId="0" sldId="260"/>
            <ac:spMk id="144" creationId="{00000000-0000-0000-0000-000000000000}"/>
          </ac:spMkLst>
        </pc:spChg>
      </pc:sldChg>
      <pc:sldChg chg="modSp mod">
        <pc:chgData name="Iv Tsvetkova" userId="1f83aca625e0483c" providerId="LiveId" clId="{861D7F66-648A-4BEF-BD9B-DA8F8E79652D}" dt="2022-11-11T10:39:18.701" v="556" actId="14100"/>
        <pc:sldMkLst>
          <pc:docMk/>
          <pc:sldMk cId="0" sldId="261"/>
        </pc:sldMkLst>
        <pc:spChg chg="mod">
          <ac:chgData name="Iv Tsvetkova" userId="1f83aca625e0483c" providerId="LiveId" clId="{861D7F66-648A-4BEF-BD9B-DA8F8E79652D}" dt="2022-11-11T10:16:34.436" v="167" actId="20577"/>
          <ac:spMkLst>
            <pc:docMk/>
            <pc:sldMk cId="0" sldId="261"/>
            <ac:spMk id="155" creationId="{00000000-0000-0000-0000-000000000000}"/>
          </ac:spMkLst>
        </pc:spChg>
        <pc:spChg chg="mod">
          <ac:chgData name="Iv Tsvetkova" userId="1f83aca625e0483c" providerId="LiveId" clId="{861D7F66-648A-4BEF-BD9B-DA8F8E79652D}" dt="2022-11-11T10:39:18.701" v="556" actId="14100"/>
          <ac:spMkLst>
            <pc:docMk/>
            <pc:sldMk cId="0" sldId="261"/>
            <ac:spMk id="156" creationId="{00000000-0000-0000-0000-000000000000}"/>
          </ac:spMkLst>
        </pc:spChg>
      </pc:sldChg>
      <pc:sldChg chg="modSp mod">
        <pc:chgData name="Iv Tsvetkova" userId="1f83aca625e0483c" providerId="LiveId" clId="{861D7F66-648A-4BEF-BD9B-DA8F8E79652D}" dt="2022-11-11T10:39:56.271" v="567" actId="20577"/>
        <pc:sldMkLst>
          <pc:docMk/>
          <pc:sldMk cId="0" sldId="262"/>
        </pc:sldMkLst>
        <pc:spChg chg="mod">
          <ac:chgData name="Iv Tsvetkova" userId="1f83aca625e0483c" providerId="LiveId" clId="{861D7F66-648A-4BEF-BD9B-DA8F8E79652D}" dt="2022-11-11T10:16:39.565" v="169" actId="20577"/>
          <ac:spMkLst>
            <pc:docMk/>
            <pc:sldMk cId="0" sldId="262"/>
            <ac:spMk id="167" creationId="{00000000-0000-0000-0000-000000000000}"/>
          </ac:spMkLst>
        </pc:spChg>
        <pc:spChg chg="mod">
          <ac:chgData name="Iv Tsvetkova" userId="1f83aca625e0483c" providerId="LiveId" clId="{861D7F66-648A-4BEF-BD9B-DA8F8E79652D}" dt="2022-11-11T10:39:56.271" v="567" actId="20577"/>
          <ac:spMkLst>
            <pc:docMk/>
            <pc:sldMk cId="0" sldId="262"/>
            <ac:spMk id="168" creationId="{00000000-0000-0000-0000-000000000000}"/>
          </ac:spMkLst>
        </pc:spChg>
      </pc:sldChg>
      <pc:sldChg chg="modSp mod">
        <pc:chgData name="Iv Tsvetkova" userId="1f83aca625e0483c" providerId="LiveId" clId="{861D7F66-648A-4BEF-BD9B-DA8F8E79652D}" dt="2022-11-11T10:17:24.016" v="182" actId="20577"/>
        <pc:sldMkLst>
          <pc:docMk/>
          <pc:sldMk cId="0" sldId="263"/>
        </pc:sldMkLst>
        <pc:spChg chg="mod">
          <ac:chgData name="Iv Tsvetkova" userId="1f83aca625e0483c" providerId="LiveId" clId="{861D7F66-648A-4BEF-BD9B-DA8F8E79652D}" dt="2022-11-11T10:17:04.352" v="178" actId="14100"/>
          <ac:spMkLst>
            <pc:docMk/>
            <pc:sldMk cId="0" sldId="263"/>
            <ac:spMk id="173" creationId="{00000000-0000-0000-0000-000000000000}"/>
          </ac:spMkLst>
        </pc:spChg>
        <pc:spChg chg="mod">
          <ac:chgData name="Iv Tsvetkova" userId="1f83aca625e0483c" providerId="LiveId" clId="{861D7F66-648A-4BEF-BD9B-DA8F8E79652D}" dt="2022-11-11T10:17:24.016" v="182" actId="20577"/>
          <ac:spMkLst>
            <pc:docMk/>
            <pc:sldMk cId="0" sldId="263"/>
            <ac:spMk id="174" creationId="{00000000-0000-0000-0000-000000000000}"/>
          </ac:spMkLst>
        </pc:spChg>
      </pc:sldChg>
      <pc:sldChg chg="modSp mod">
        <pc:chgData name="Iv Tsvetkova" userId="1f83aca625e0483c" providerId="LiveId" clId="{861D7F66-648A-4BEF-BD9B-DA8F8E79652D}" dt="2022-11-11T10:18:19.961" v="192" actId="113"/>
        <pc:sldMkLst>
          <pc:docMk/>
          <pc:sldMk cId="0" sldId="264"/>
        </pc:sldMkLst>
        <pc:spChg chg="mod">
          <ac:chgData name="Iv Tsvetkova" userId="1f83aca625e0483c" providerId="LiveId" clId="{861D7F66-648A-4BEF-BD9B-DA8F8E79652D}" dt="2022-11-11T10:17:47.217" v="188" actId="14100"/>
          <ac:spMkLst>
            <pc:docMk/>
            <pc:sldMk cId="0" sldId="264"/>
            <ac:spMk id="184" creationId="{00000000-0000-0000-0000-000000000000}"/>
          </ac:spMkLst>
        </pc:spChg>
        <pc:spChg chg="mod">
          <ac:chgData name="Iv Tsvetkova" userId="1f83aca625e0483c" providerId="LiveId" clId="{861D7F66-648A-4BEF-BD9B-DA8F8E79652D}" dt="2022-11-11T10:18:19.961" v="192" actId="113"/>
          <ac:spMkLst>
            <pc:docMk/>
            <pc:sldMk cId="0" sldId="264"/>
            <ac:spMk id="185" creationId="{00000000-0000-0000-0000-000000000000}"/>
          </ac:spMkLst>
        </pc:spChg>
      </pc:sldChg>
      <pc:sldChg chg="modSp mod">
        <pc:chgData name="Iv Tsvetkova" userId="1f83aca625e0483c" providerId="LiveId" clId="{861D7F66-648A-4BEF-BD9B-DA8F8E79652D}" dt="2022-11-11T10:18:32.890" v="193" actId="20577"/>
        <pc:sldMkLst>
          <pc:docMk/>
          <pc:sldMk cId="0" sldId="265"/>
        </pc:sldMkLst>
        <pc:spChg chg="mod">
          <ac:chgData name="Iv Tsvetkova" userId="1f83aca625e0483c" providerId="LiveId" clId="{861D7F66-648A-4BEF-BD9B-DA8F8E79652D}" dt="2022-11-11T10:18:32.890" v="193" actId="20577"/>
          <ac:spMkLst>
            <pc:docMk/>
            <pc:sldMk cId="0" sldId="265"/>
            <ac:spMk id="196" creationId="{00000000-0000-0000-0000-000000000000}"/>
          </ac:spMkLst>
        </pc:spChg>
      </pc:sldChg>
      <pc:sldChg chg="modSp mod">
        <pc:chgData name="Iv Tsvetkova" userId="1f83aca625e0483c" providerId="LiveId" clId="{861D7F66-648A-4BEF-BD9B-DA8F8E79652D}" dt="2022-11-11T10:20:12.944" v="223" actId="1076"/>
        <pc:sldMkLst>
          <pc:docMk/>
          <pc:sldMk cId="0" sldId="266"/>
        </pc:sldMkLst>
        <pc:spChg chg="mod">
          <ac:chgData name="Iv Tsvetkova" userId="1f83aca625e0483c" providerId="LiveId" clId="{861D7F66-648A-4BEF-BD9B-DA8F8E79652D}" dt="2022-11-11T10:19:01.077" v="201"/>
          <ac:spMkLst>
            <pc:docMk/>
            <pc:sldMk cId="0" sldId="266"/>
            <ac:spMk id="205" creationId="{00000000-0000-0000-0000-000000000000}"/>
          </ac:spMkLst>
        </pc:spChg>
        <pc:spChg chg="mod">
          <ac:chgData name="Iv Tsvetkova" userId="1f83aca625e0483c" providerId="LiveId" clId="{861D7F66-648A-4BEF-BD9B-DA8F8E79652D}" dt="2022-11-11T10:20:12.944" v="223" actId="1076"/>
          <ac:spMkLst>
            <pc:docMk/>
            <pc:sldMk cId="0" sldId="266"/>
            <ac:spMk id="206" creationId="{00000000-0000-0000-0000-000000000000}"/>
          </ac:spMkLst>
        </pc:spChg>
        <pc:spChg chg="mod">
          <ac:chgData name="Iv Tsvetkova" userId="1f83aca625e0483c" providerId="LiveId" clId="{861D7F66-648A-4BEF-BD9B-DA8F8E79652D}" dt="2022-11-11T10:19:05.455" v="202" actId="1076"/>
          <ac:spMkLst>
            <pc:docMk/>
            <pc:sldMk cId="0" sldId="266"/>
            <ac:spMk id="209" creationId="{00000000-0000-0000-0000-000000000000}"/>
          </ac:spMkLst>
        </pc:spChg>
      </pc:sldChg>
      <pc:sldChg chg="modSp mod">
        <pc:chgData name="Iv Tsvetkova" userId="1f83aca625e0483c" providerId="LiveId" clId="{861D7F66-648A-4BEF-BD9B-DA8F8E79652D}" dt="2022-11-11T10:20:43.866" v="226"/>
        <pc:sldMkLst>
          <pc:docMk/>
          <pc:sldMk cId="0" sldId="267"/>
        </pc:sldMkLst>
        <pc:spChg chg="mod">
          <ac:chgData name="Iv Tsvetkova" userId="1f83aca625e0483c" providerId="LiveId" clId="{861D7F66-648A-4BEF-BD9B-DA8F8E79652D}" dt="2022-11-11T10:19:16.862" v="206" actId="14100"/>
          <ac:spMkLst>
            <pc:docMk/>
            <pc:sldMk cId="0" sldId="267"/>
            <ac:spMk id="216" creationId="{00000000-0000-0000-0000-000000000000}"/>
          </ac:spMkLst>
        </pc:spChg>
        <pc:spChg chg="mod">
          <ac:chgData name="Iv Tsvetkova" userId="1f83aca625e0483c" providerId="LiveId" clId="{861D7F66-648A-4BEF-BD9B-DA8F8E79652D}" dt="2022-11-11T10:20:43.866" v="226"/>
          <ac:spMkLst>
            <pc:docMk/>
            <pc:sldMk cId="0" sldId="267"/>
            <ac:spMk id="217" creationId="{00000000-0000-0000-0000-000000000000}"/>
          </ac:spMkLst>
        </pc:spChg>
        <pc:spChg chg="mod">
          <ac:chgData name="Iv Tsvetkova" userId="1f83aca625e0483c" providerId="LiveId" clId="{861D7F66-648A-4BEF-BD9B-DA8F8E79652D}" dt="2022-11-11T10:19:18.901" v="207" actId="1076"/>
          <ac:spMkLst>
            <pc:docMk/>
            <pc:sldMk cId="0" sldId="267"/>
            <ac:spMk id="220" creationId="{00000000-0000-0000-0000-000000000000}"/>
          </ac:spMkLst>
        </pc:spChg>
      </pc:sldChg>
      <pc:sldChg chg="modSp mod">
        <pc:chgData name="Iv Tsvetkova" userId="1f83aca625e0483c" providerId="LiveId" clId="{861D7F66-648A-4BEF-BD9B-DA8F8E79652D}" dt="2022-11-11T10:21:45.198" v="232"/>
        <pc:sldMkLst>
          <pc:docMk/>
          <pc:sldMk cId="0" sldId="268"/>
        </pc:sldMkLst>
        <pc:spChg chg="mod">
          <ac:chgData name="Iv Tsvetkova" userId="1f83aca625e0483c" providerId="LiveId" clId="{861D7F66-648A-4BEF-BD9B-DA8F8E79652D}" dt="2022-11-11T10:19:30.311" v="211" actId="14100"/>
          <ac:spMkLst>
            <pc:docMk/>
            <pc:sldMk cId="0" sldId="268"/>
            <ac:spMk id="227" creationId="{00000000-0000-0000-0000-000000000000}"/>
          </ac:spMkLst>
        </pc:spChg>
        <pc:spChg chg="mod">
          <ac:chgData name="Iv Tsvetkova" userId="1f83aca625e0483c" providerId="LiveId" clId="{861D7F66-648A-4BEF-BD9B-DA8F8E79652D}" dt="2022-11-11T10:21:45.198" v="232"/>
          <ac:spMkLst>
            <pc:docMk/>
            <pc:sldMk cId="0" sldId="268"/>
            <ac:spMk id="228" creationId="{00000000-0000-0000-0000-000000000000}"/>
          </ac:spMkLst>
        </pc:spChg>
        <pc:spChg chg="mod">
          <ac:chgData name="Iv Tsvetkova" userId="1f83aca625e0483c" providerId="LiveId" clId="{861D7F66-648A-4BEF-BD9B-DA8F8E79652D}" dt="2022-11-11T10:19:32.492" v="212" actId="1076"/>
          <ac:spMkLst>
            <pc:docMk/>
            <pc:sldMk cId="0" sldId="268"/>
            <ac:spMk id="231" creationId="{00000000-0000-0000-0000-000000000000}"/>
          </ac:spMkLst>
        </pc:spChg>
      </pc:sldChg>
      <pc:sldChg chg="modSp mod">
        <pc:chgData name="Iv Tsvetkova" userId="1f83aca625e0483c" providerId="LiveId" clId="{861D7F66-648A-4BEF-BD9B-DA8F8E79652D}" dt="2022-11-11T10:23:03.910" v="249" actId="115"/>
        <pc:sldMkLst>
          <pc:docMk/>
          <pc:sldMk cId="0" sldId="269"/>
        </pc:sldMkLst>
        <pc:spChg chg="mod">
          <ac:chgData name="Iv Tsvetkova" userId="1f83aca625e0483c" providerId="LiveId" clId="{861D7F66-648A-4BEF-BD9B-DA8F8E79652D}" dt="2022-11-11T10:22:14.654" v="239"/>
          <ac:spMkLst>
            <pc:docMk/>
            <pc:sldMk cId="0" sldId="269"/>
            <ac:spMk id="238" creationId="{00000000-0000-0000-0000-000000000000}"/>
          </ac:spMkLst>
        </pc:spChg>
        <pc:spChg chg="mod">
          <ac:chgData name="Iv Tsvetkova" userId="1f83aca625e0483c" providerId="LiveId" clId="{861D7F66-648A-4BEF-BD9B-DA8F8E79652D}" dt="2022-11-11T10:23:03.910" v="249" actId="115"/>
          <ac:spMkLst>
            <pc:docMk/>
            <pc:sldMk cId="0" sldId="269"/>
            <ac:spMk id="239" creationId="{00000000-0000-0000-0000-000000000000}"/>
          </ac:spMkLst>
        </pc:spChg>
      </pc:sldChg>
      <pc:sldChg chg="modSp mod">
        <pc:chgData name="Iv Tsvetkova" userId="1f83aca625e0483c" providerId="LiveId" clId="{861D7F66-648A-4BEF-BD9B-DA8F8E79652D}" dt="2022-11-11T10:23:54.766" v="257"/>
        <pc:sldMkLst>
          <pc:docMk/>
          <pc:sldMk cId="0" sldId="270"/>
        </pc:sldMkLst>
        <pc:spChg chg="mod">
          <ac:chgData name="Iv Tsvetkova" userId="1f83aca625e0483c" providerId="LiveId" clId="{861D7F66-648A-4BEF-BD9B-DA8F8E79652D}" dt="2022-11-11T10:23:21.064" v="254" actId="20577"/>
          <ac:spMkLst>
            <pc:docMk/>
            <pc:sldMk cId="0" sldId="270"/>
            <ac:spMk id="249" creationId="{00000000-0000-0000-0000-000000000000}"/>
          </ac:spMkLst>
        </pc:spChg>
        <pc:spChg chg="mod">
          <ac:chgData name="Iv Tsvetkova" userId="1f83aca625e0483c" providerId="LiveId" clId="{861D7F66-648A-4BEF-BD9B-DA8F8E79652D}" dt="2022-11-11T10:23:54.766" v="257"/>
          <ac:spMkLst>
            <pc:docMk/>
            <pc:sldMk cId="0" sldId="270"/>
            <ac:spMk id="250" creationId="{00000000-0000-0000-0000-000000000000}"/>
          </ac:spMkLst>
        </pc:spChg>
      </pc:sldChg>
      <pc:sldChg chg="modSp mod">
        <pc:chgData name="Iv Tsvetkova" userId="1f83aca625e0483c" providerId="LiveId" clId="{861D7F66-648A-4BEF-BD9B-DA8F8E79652D}" dt="2022-11-11T10:25:47.013" v="282" actId="113"/>
        <pc:sldMkLst>
          <pc:docMk/>
          <pc:sldMk cId="0" sldId="271"/>
        </pc:sldMkLst>
        <pc:spChg chg="mod">
          <ac:chgData name="Iv Tsvetkova" userId="1f83aca625e0483c" providerId="LiveId" clId="{861D7F66-648A-4BEF-BD9B-DA8F8E79652D}" dt="2022-11-11T10:24:18.118" v="264"/>
          <ac:spMkLst>
            <pc:docMk/>
            <pc:sldMk cId="0" sldId="271"/>
            <ac:spMk id="260" creationId="{00000000-0000-0000-0000-000000000000}"/>
          </ac:spMkLst>
        </pc:spChg>
        <pc:spChg chg="mod">
          <ac:chgData name="Iv Tsvetkova" userId="1f83aca625e0483c" providerId="LiveId" clId="{861D7F66-648A-4BEF-BD9B-DA8F8E79652D}" dt="2022-11-11T10:25:47.013" v="282" actId="113"/>
          <ac:spMkLst>
            <pc:docMk/>
            <pc:sldMk cId="0" sldId="271"/>
            <ac:spMk id="261" creationId="{00000000-0000-0000-0000-000000000000}"/>
          </ac:spMkLst>
        </pc:spChg>
      </pc:sldChg>
      <pc:sldChg chg="modSp mod">
        <pc:chgData name="Iv Tsvetkova" userId="1f83aca625e0483c" providerId="LiveId" clId="{861D7F66-648A-4BEF-BD9B-DA8F8E79652D}" dt="2022-11-11T10:26:40.296" v="292" actId="403"/>
        <pc:sldMkLst>
          <pc:docMk/>
          <pc:sldMk cId="0" sldId="272"/>
        </pc:sldMkLst>
        <pc:spChg chg="mod">
          <ac:chgData name="Iv Tsvetkova" userId="1f83aca625e0483c" providerId="LiveId" clId="{861D7F66-648A-4BEF-BD9B-DA8F8E79652D}" dt="2022-11-11T10:24:30.874" v="268" actId="20577"/>
          <ac:spMkLst>
            <pc:docMk/>
            <pc:sldMk cId="0" sldId="272"/>
            <ac:spMk id="271" creationId="{00000000-0000-0000-0000-000000000000}"/>
          </ac:spMkLst>
        </pc:spChg>
        <pc:spChg chg="mod">
          <ac:chgData name="Iv Tsvetkova" userId="1f83aca625e0483c" providerId="LiveId" clId="{861D7F66-648A-4BEF-BD9B-DA8F8E79652D}" dt="2022-11-11T10:26:40.296" v="292" actId="403"/>
          <ac:spMkLst>
            <pc:docMk/>
            <pc:sldMk cId="0" sldId="272"/>
            <ac:spMk id="272" creationId="{00000000-0000-0000-0000-000000000000}"/>
          </ac:spMkLst>
        </pc:spChg>
      </pc:sldChg>
      <pc:sldChg chg="addSp delSp modSp mod">
        <pc:chgData name="Iv Tsvetkova" userId="1f83aca625e0483c" providerId="LiveId" clId="{861D7F66-648A-4BEF-BD9B-DA8F8E79652D}" dt="2022-11-11T10:36:25.625" v="527" actId="20577"/>
        <pc:sldMkLst>
          <pc:docMk/>
          <pc:sldMk cId="0" sldId="273"/>
        </pc:sldMkLst>
        <pc:spChg chg="add del">
          <ac:chgData name="Iv Tsvetkova" userId="1f83aca625e0483c" providerId="LiveId" clId="{861D7F66-648A-4BEF-BD9B-DA8F8E79652D}" dt="2022-11-11T10:32:51.725" v="496"/>
          <ac:spMkLst>
            <pc:docMk/>
            <pc:sldMk cId="0" sldId="273"/>
            <ac:spMk id="2" creationId="{C368A6F7-2A69-B9BA-2A5C-30A66B3FE6E7}"/>
          </ac:spMkLst>
        </pc:spChg>
        <pc:spChg chg="add del">
          <ac:chgData name="Iv Tsvetkova" userId="1f83aca625e0483c" providerId="LiveId" clId="{861D7F66-648A-4BEF-BD9B-DA8F8E79652D}" dt="2022-11-11T10:34:37.932" v="498"/>
          <ac:spMkLst>
            <pc:docMk/>
            <pc:sldMk cId="0" sldId="273"/>
            <ac:spMk id="3" creationId="{6030AEB1-B307-6A9D-0A20-482D8F6585D3}"/>
          </ac:spMkLst>
        </pc:spChg>
        <pc:spChg chg="add del">
          <ac:chgData name="Iv Tsvetkova" userId="1f83aca625e0483c" providerId="LiveId" clId="{861D7F66-648A-4BEF-BD9B-DA8F8E79652D}" dt="2022-11-11T10:34:55.514" v="501"/>
          <ac:spMkLst>
            <pc:docMk/>
            <pc:sldMk cId="0" sldId="273"/>
            <ac:spMk id="4" creationId="{262468F3-9F2F-9E13-2873-75269A74E788}"/>
          </ac:spMkLst>
        </pc:spChg>
        <pc:spChg chg="mod">
          <ac:chgData name="Iv Tsvetkova" userId="1f83aca625e0483c" providerId="LiveId" clId="{861D7F66-648A-4BEF-BD9B-DA8F8E79652D}" dt="2022-11-11T10:31:59.271" v="494" actId="20577"/>
          <ac:spMkLst>
            <pc:docMk/>
            <pc:sldMk cId="0" sldId="273"/>
            <ac:spMk id="282" creationId="{00000000-0000-0000-0000-000000000000}"/>
          </ac:spMkLst>
        </pc:spChg>
        <pc:spChg chg="mod">
          <ac:chgData name="Iv Tsvetkova" userId="1f83aca625e0483c" providerId="LiveId" clId="{861D7F66-648A-4BEF-BD9B-DA8F8E79652D}" dt="2022-11-11T10:36:25.625" v="527" actId="20577"/>
          <ac:spMkLst>
            <pc:docMk/>
            <pc:sldMk cId="0" sldId="273"/>
            <ac:spMk id="283" creationId="{00000000-0000-0000-0000-000000000000}"/>
          </ac:spMkLst>
        </pc:spChg>
      </pc:sldChg>
      <pc:sldChg chg="modSp mod">
        <pc:chgData name="Iv Tsvetkova" userId="1f83aca625e0483c" providerId="LiveId" clId="{861D7F66-648A-4BEF-BD9B-DA8F8E79652D}" dt="2022-11-11T10:27:20.912" v="311" actId="20577"/>
        <pc:sldMkLst>
          <pc:docMk/>
          <pc:sldMk cId="0" sldId="274"/>
        </pc:sldMkLst>
        <pc:spChg chg="mod">
          <ac:chgData name="Iv Tsvetkova" userId="1f83aca625e0483c" providerId="LiveId" clId="{861D7F66-648A-4BEF-BD9B-DA8F8E79652D}" dt="2022-11-11T10:27:20.912" v="311" actId="20577"/>
          <ac:spMkLst>
            <pc:docMk/>
            <pc:sldMk cId="0" sldId="274"/>
            <ac:spMk id="293" creationId="{00000000-0000-0000-0000-000000000000}"/>
          </ac:spMkLst>
        </pc:spChg>
        <pc:spChg chg="mod">
          <ac:chgData name="Iv Tsvetkova" userId="1f83aca625e0483c" providerId="LiveId" clId="{861D7F66-648A-4BEF-BD9B-DA8F8E79652D}" dt="2022-11-11T10:27:12.669" v="299"/>
          <ac:spMkLst>
            <pc:docMk/>
            <pc:sldMk cId="0" sldId="274"/>
            <ac:spMk id="294" creationId="{00000000-0000-0000-0000-000000000000}"/>
          </ac:spMkLst>
        </pc:spChg>
      </pc:sldChg>
      <pc:sldChg chg="modSp mod">
        <pc:chgData name="Iv Tsvetkova" userId="1f83aca625e0483c" providerId="LiveId" clId="{861D7F66-648A-4BEF-BD9B-DA8F8E79652D}" dt="2022-11-11T10:27:30.917" v="328" actId="20577"/>
        <pc:sldMkLst>
          <pc:docMk/>
          <pc:sldMk cId="0" sldId="275"/>
        </pc:sldMkLst>
        <pc:spChg chg="mod">
          <ac:chgData name="Iv Tsvetkova" userId="1f83aca625e0483c" providerId="LiveId" clId="{861D7F66-648A-4BEF-BD9B-DA8F8E79652D}" dt="2022-11-11T10:27:30.917" v="328" actId="20577"/>
          <ac:spMkLst>
            <pc:docMk/>
            <pc:sldMk cId="0" sldId="275"/>
            <ac:spMk id="304" creationId="{00000000-0000-0000-0000-000000000000}"/>
          </ac:spMkLst>
        </pc:spChg>
      </pc:sldChg>
      <pc:sldChg chg="modSp mod">
        <pc:chgData name="Iv Tsvetkova" userId="1f83aca625e0483c" providerId="LiveId" clId="{861D7F66-648A-4BEF-BD9B-DA8F8E79652D}" dt="2022-11-11T10:28:48.851" v="366" actId="20577"/>
        <pc:sldMkLst>
          <pc:docMk/>
          <pc:sldMk cId="0" sldId="276"/>
        </pc:sldMkLst>
        <pc:spChg chg="mod">
          <ac:chgData name="Iv Tsvetkova" userId="1f83aca625e0483c" providerId="LiveId" clId="{861D7F66-648A-4BEF-BD9B-DA8F8E79652D}" dt="2022-11-11T10:27:43.071" v="348" actId="20577"/>
          <ac:spMkLst>
            <pc:docMk/>
            <pc:sldMk cId="0" sldId="276"/>
            <ac:spMk id="316" creationId="{00000000-0000-0000-0000-000000000000}"/>
          </ac:spMkLst>
        </pc:spChg>
        <pc:spChg chg="mod">
          <ac:chgData name="Iv Tsvetkova" userId="1f83aca625e0483c" providerId="LiveId" clId="{861D7F66-648A-4BEF-BD9B-DA8F8E79652D}" dt="2022-11-11T10:28:48.851" v="366" actId="20577"/>
          <ac:spMkLst>
            <pc:docMk/>
            <pc:sldMk cId="0" sldId="276"/>
            <ac:spMk id="317" creationId="{00000000-0000-0000-0000-000000000000}"/>
          </ac:spMkLst>
        </pc:spChg>
      </pc:sldChg>
      <pc:sldChg chg="modSp mod">
        <pc:chgData name="Iv Tsvetkova" userId="1f83aca625e0483c" providerId="LiveId" clId="{861D7F66-648A-4BEF-BD9B-DA8F8E79652D}" dt="2022-11-11T10:31:21.541" v="458" actId="20577"/>
        <pc:sldMkLst>
          <pc:docMk/>
          <pc:sldMk cId="0" sldId="277"/>
        </pc:sldMkLst>
        <pc:spChg chg="mod">
          <ac:chgData name="Iv Tsvetkova" userId="1f83aca625e0483c" providerId="LiveId" clId="{861D7F66-648A-4BEF-BD9B-DA8F8E79652D}" dt="2022-11-11T10:29:01.386" v="375" actId="20577"/>
          <ac:spMkLst>
            <pc:docMk/>
            <pc:sldMk cId="0" sldId="277"/>
            <ac:spMk id="333" creationId="{00000000-0000-0000-0000-000000000000}"/>
          </ac:spMkLst>
        </pc:spChg>
        <pc:spChg chg="mod">
          <ac:chgData name="Iv Tsvetkova" userId="1f83aca625e0483c" providerId="LiveId" clId="{861D7F66-648A-4BEF-BD9B-DA8F8E79652D}" dt="2022-11-11T10:31:21.541" v="458" actId="20577"/>
          <ac:spMkLst>
            <pc:docMk/>
            <pc:sldMk cId="0" sldId="277"/>
            <ac:spMk id="33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15bca75287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g15bca75287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13f68c8deea_0_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g13f68c8deea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3f68c8deea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g13f68c8deea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2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3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1"/>
          <p:cNvSpPr>
            <a:spLocks noGrp="1"/>
          </p:cNvSpPr>
          <p:nvPr>
            <p:ph type="pic" idx="2"/>
          </p:nvPr>
        </p:nvSpPr>
        <p:spPr>
          <a:xfrm>
            <a:off x="5183188" y="987425"/>
            <a:ext cx="6172200" cy="4873625"/>
          </a:xfrm>
          <a:prstGeom prst="rect">
            <a:avLst/>
          </a:prstGeom>
          <a:noFill/>
          <a:ln>
            <a:noFill/>
          </a:ln>
        </p:spPr>
      </p:sp>
      <p:sp>
        <p:nvSpPr>
          <p:cNvPr id="68" name="Google Shape;68;p3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ec.europa.eu/eurostat/statistics-explained/index.php?title=File:Final_energy_consumption_by_fuel,_EU,_1990-2020_Petajoule_(PJ).png" TargetMode="Externa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hyperlink" Target="http://www.unece.org/forests/welcome.html" TargetMode="External"/><Relationship Id="rId13" Type="http://schemas.openxmlformats.org/officeDocument/2006/relationships/hyperlink" Target="https://ec.europa.eu/eurostat/statistics-explained/index.php?title=Glossary:Joint_forest_sector_questionnaire_(JFSQ)" TargetMode="External"/><Relationship Id="rId3" Type="http://schemas.openxmlformats.org/officeDocument/2006/relationships/hyperlink" Target="https://yearbook.enerdata.net/total-energy/world-consumption-statistics.html" TargetMode="External"/><Relationship Id="rId7" Type="http://schemas.openxmlformats.org/officeDocument/2006/relationships/hyperlink" Target="https://www.intechopen.com/chapters/48973" TargetMode="External"/><Relationship Id="rId12" Type="http://schemas.openxmlformats.org/officeDocument/2006/relationships/hyperlink" Target="http://www.itto.int/" TargetMode="External"/><Relationship Id="rId2" Type="http://schemas.openxmlformats.org/officeDocument/2006/relationships/notesSlide" Target="../notesSlides/notesSlide20.xml"/><Relationship Id="rId16"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s://www.iea.org/reports/world-energy-balances-overview" TargetMode="External"/><Relationship Id="rId11" Type="http://schemas.openxmlformats.org/officeDocument/2006/relationships/hyperlink" Target="https://ec.europa.eu/eurostat/statistics-explained/index.php?title=Glossary:Food_and_Agriculture_Organization_(FAO)" TargetMode="External"/><Relationship Id="rId5" Type="http://schemas.openxmlformats.org/officeDocument/2006/relationships/hyperlink" Target="https://www.iea.org/reports/world-energy-balances-overview/oecd#abstract" TargetMode="External"/><Relationship Id="rId15" Type="http://schemas.openxmlformats.org/officeDocument/2006/relationships/image" Target="../media/image5.png"/><Relationship Id="rId10" Type="http://schemas.openxmlformats.org/officeDocument/2006/relationships/hyperlink" Target="http://www.fao.org/forestry/en/" TargetMode="External"/><Relationship Id="rId4" Type="http://schemas.openxmlformats.org/officeDocument/2006/relationships/hyperlink" Target="https://yearbook.enerdata.net/total-energy/world-energy-production.html" TargetMode="External"/><Relationship Id="rId9" Type="http://schemas.openxmlformats.org/officeDocument/2006/relationships/hyperlink" Target="https://ec.europa.eu/eurostat/statistics-explained/index.php?title=Glossary:United_Nations_Economic_Commission_for_Europe_(UNECE)" TargetMode="External"/><Relationship Id="rId14" Type="http://schemas.openxmlformats.org/officeDocument/2006/relationships/hyperlink" Target="https://ec.europa.eu/eurostat/statistics-explained/index.php?title=Glossary:European_Free_Trade_Association_(EFTA)"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Text&#10;&#10;Description automatically generated with medium confidence"/>
          <p:cNvPicPr preferRelativeResize="0"/>
          <p:nvPr/>
        </p:nvPicPr>
        <p:blipFill rotWithShape="1">
          <a:blip r:embed="rId3">
            <a:alphaModFix/>
          </a:blip>
          <a:srcRect/>
          <a:stretch/>
        </p:blipFill>
        <p:spPr>
          <a:xfrm>
            <a:off x="280959" y="679308"/>
            <a:ext cx="3360875" cy="1614829"/>
          </a:xfrm>
          <a:prstGeom prst="rect">
            <a:avLst/>
          </a:prstGeom>
          <a:noFill/>
          <a:ln>
            <a:noFill/>
          </a:ln>
        </p:spPr>
      </p:pic>
      <p:pic>
        <p:nvPicPr>
          <p:cNvPr id="89" name="Google Shape;89;p1" descr="Graphical user interface, text&#10;&#10;Description automatically generated"/>
          <p:cNvPicPr preferRelativeResize="0"/>
          <p:nvPr/>
        </p:nvPicPr>
        <p:blipFill rotWithShape="1">
          <a:blip r:embed="rId4">
            <a:alphaModFix/>
          </a:blip>
          <a:srcRect/>
          <a:stretch/>
        </p:blipFill>
        <p:spPr>
          <a:xfrm>
            <a:off x="730458" y="6014475"/>
            <a:ext cx="3443977" cy="722530"/>
          </a:xfrm>
          <a:prstGeom prst="rect">
            <a:avLst/>
          </a:prstGeom>
          <a:noFill/>
          <a:ln>
            <a:noFill/>
          </a:ln>
        </p:spPr>
      </p:pic>
      <p:sp>
        <p:nvSpPr>
          <p:cNvPr id="90" name="Google Shape;90;p1"/>
          <p:cNvSpPr/>
          <p:nvPr/>
        </p:nvSpPr>
        <p:spPr>
          <a:xfrm>
            <a:off x="0" y="5658678"/>
            <a:ext cx="12192000" cy="11927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Google Shape;91;p1"/>
          <p:cNvSpPr/>
          <p:nvPr/>
        </p:nvSpPr>
        <p:spPr>
          <a:xfrm>
            <a:off x="0" y="323511"/>
            <a:ext cx="3538329" cy="11927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 name="Google Shape;92;p1"/>
          <p:cNvSpPr/>
          <p:nvPr/>
        </p:nvSpPr>
        <p:spPr>
          <a:xfrm>
            <a:off x="4104862" y="323511"/>
            <a:ext cx="3982277" cy="11927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 name="Google Shape;93;p1"/>
          <p:cNvSpPr/>
          <p:nvPr/>
        </p:nvSpPr>
        <p:spPr>
          <a:xfrm>
            <a:off x="8653673" y="323511"/>
            <a:ext cx="3538329" cy="11927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 name="Google Shape;94;p1"/>
          <p:cNvSpPr txBox="1"/>
          <p:nvPr/>
        </p:nvSpPr>
        <p:spPr>
          <a:xfrm>
            <a:off x="812684" y="2098224"/>
            <a:ext cx="7115258" cy="28007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u-RU" sz="4400" b="1" i="0" u="none" strike="noStrike" cap="none" dirty="0">
                <a:solidFill>
                  <a:srgbClr val="056839"/>
                </a:solidFill>
                <a:latin typeface="Calibri"/>
                <a:ea typeface="Calibri"/>
                <a:cs typeface="Calibri"/>
                <a:sym typeface="Calibri"/>
              </a:rPr>
              <a:t>Производство и потребление на енергия Енергийна ефективност на дървесина</a:t>
            </a:r>
            <a:endParaRPr lang="en-US" sz="4400" i="1" dirty="0">
              <a:solidFill>
                <a:srgbClr val="056839"/>
              </a:solidFill>
              <a:latin typeface="Calibri"/>
              <a:ea typeface="Calibri"/>
              <a:cs typeface="Calibri"/>
              <a:sym typeface="Calibri"/>
            </a:endParaRPr>
          </a:p>
        </p:txBody>
      </p:sp>
      <p:sp>
        <p:nvSpPr>
          <p:cNvPr id="95" name="Google Shape;95;p1"/>
          <p:cNvSpPr txBox="1"/>
          <p:nvPr/>
        </p:nvSpPr>
        <p:spPr>
          <a:xfrm>
            <a:off x="730448" y="4898950"/>
            <a:ext cx="11364141"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2800" b="1" dirty="0">
                <a:solidFill>
                  <a:srgbClr val="056839"/>
                </a:solidFill>
                <a:latin typeface="Calibri"/>
                <a:ea typeface="Calibri"/>
                <a:cs typeface="Calibri"/>
                <a:sym typeface="Calibri"/>
              </a:rPr>
              <a:t>Ключови думи</a:t>
            </a:r>
            <a:r>
              <a:rPr lang="en-GB" sz="2800" b="1" dirty="0">
                <a:solidFill>
                  <a:srgbClr val="056839"/>
                </a:solidFill>
                <a:latin typeface="Calibri"/>
                <a:ea typeface="Calibri"/>
                <a:cs typeface="Calibri"/>
                <a:sym typeface="Calibri"/>
              </a:rPr>
              <a:t>: </a:t>
            </a:r>
            <a:r>
              <a:rPr lang="bg-BG" sz="2800" b="1" dirty="0">
                <a:solidFill>
                  <a:srgbClr val="056839"/>
                </a:solidFill>
                <a:latin typeface="Calibri"/>
                <a:ea typeface="Calibri"/>
                <a:cs typeface="Calibri"/>
                <a:sym typeface="Calibri"/>
              </a:rPr>
              <a:t>енергийна ефективност, производство, потребление</a:t>
            </a:r>
            <a:endParaRPr sz="1800" dirty="0">
              <a:solidFill>
                <a:schemeClr val="dk1"/>
              </a:solidFill>
              <a:latin typeface="Calibri"/>
              <a:ea typeface="Calibri"/>
              <a:cs typeface="Calibri"/>
              <a:sym typeface="Calibri"/>
            </a:endParaRPr>
          </a:p>
        </p:txBody>
      </p:sp>
      <p:sp>
        <p:nvSpPr>
          <p:cNvPr id="96" name="Google Shape;96;p1"/>
          <p:cNvSpPr txBox="1"/>
          <p:nvPr/>
        </p:nvSpPr>
        <p:spPr>
          <a:xfrm>
            <a:off x="4493172" y="6014475"/>
            <a:ext cx="4635062"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Calibri"/>
              <a:ea typeface="Calibri"/>
              <a:cs typeface="Calibri"/>
              <a:sym typeface="Calibri"/>
            </a:endParaRPr>
          </a:p>
        </p:txBody>
      </p:sp>
      <p:pic>
        <p:nvPicPr>
          <p:cNvPr id="97" name="Google Shape;97;p1"/>
          <p:cNvPicPr preferRelativeResize="0"/>
          <p:nvPr/>
        </p:nvPicPr>
        <p:blipFill>
          <a:blip r:embed="rId5">
            <a:alphaModFix/>
          </a:blip>
          <a:stretch>
            <a:fillRect/>
          </a:stretch>
        </p:blipFill>
        <p:spPr>
          <a:xfrm>
            <a:off x="6252892" y="1176065"/>
            <a:ext cx="5658149" cy="1414537"/>
          </a:xfrm>
          <a:prstGeom prst="rect">
            <a:avLst/>
          </a:prstGeom>
          <a:noFill/>
          <a:ln>
            <a:noFill/>
          </a:ln>
        </p:spPr>
      </p:pic>
      <p:sp>
        <p:nvSpPr>
          <p:cNvPr id="98" name="Google Shape;98;p1"/>
          <p:cNvSpPr txBox="1"/>
          <p:nvPr/>
        </p:nvSpPr>
        <p:spPr>
          <a:xfrm>
            <a:off x="7927942" y="3047330"/>
            <a:ext cx="42969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000">
                <a:latin typeface="Calibri"/>
                <a:ea typeface="Calibri"/>
                <a:cs typeface="Calibri"/>
                <a:sym typeface="Calibri"/>
              </a:rPr>
              <a:t>FAO (2022), Wood energy, as seen at: https://www.fao.org/forestry/energy/en/</a:t>
            </a:r>
            <a:endParaRPr sz="10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Google Shape;195;p9"/>
          <p:cNvSpPr/>
          <p:nvPr/>
        </p:nvSpPr>
        <p:spPr>
          <a:xfrm>
            <a:off x="0" y="0"/>
            <a:ext cx="12192000" cy="6857999"/>
          </a:xfrm>
          <a:prstGeom prst="rect">
            <a:avLst/>
          </a:prstGeom>
          <a:gradFill>
            <a:gsLst>
              <a:gs pos="0">
                <a:srgbClr val="F5F7FC"/>
              </a:gs>
              <a:gs pos="100000">
                <a:srgbClr val="25AAE1">
                  <a:alpha val="4705"/>
                </a:srgbClr>
              </a:gs>
            </a:gsLst>
            <a:lin ang="21593999"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6" name="Google Shape;196;p9"/>
          <p:cNvSpPr txBox="1"/>
          <p:nvPr/>
        </p:nvSpPr>
        <p:spPr>
          <a:xfrm>
            <a:off x="542058" y="529893"/>
            <a:ext cx="8206735"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pic>
        <p:nvPicPr>
          <p:cNvPr id="197" name="Google Shape;197;p9"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198" name="Google Shape;198;p9"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
        <p:nvSpPr>
          <p:cNvPr id="199" name="Google Shape;199;p9"/>
          <p:cNvSpPr/>
          <p:nvPr/>
        </p:nvSpPr>
        <p:spPr>
          <a:xfrm rot="-5400000" flipH="1">
            <a:off x="8695441" y="3361440"/>
            <a:ext cx="6858000" cy="135118"/>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0" name="Google Shape;200;p9">
            <a:hlinkClick r:id="rId5"/>
          </p:cNvPr>
          <p:cNvPicPr preferRelativeResize="0"/>
          <p:nvPr/>
        </p:nvPicPr>
        <p:blipFill rotWithShape="1">
          <a:blip r:embed="rId6">
            <a:alphaModFix/>
          </a:blip>
          <a:srcRect/>
          <a:stretch/>
        </p:blipFill>
        <p:spPr>
          <a:xfrm>
            <a:off x="1931173" y="1278875"/>
            <a:ext cx="7125575" cy="4103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10"/>
          <p:cNvSpPr txBox="1"/>
          <p:nvPr/>
        </p:nvSpPr>
        <p:spPr>
          <a:xfrm>
            <a:off x="523760" y="563743"/>
            <a:ext cx="11668239" cy="9848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dirty="0" err="1">
                <a:solidFill>
                  <a:srgbClr val="056839"/>
                </a:solidFill>
                <a:latin typeface="Calibri"/>
                <a:ea typeface="Calibri"/>
                <a:cs typeface="Calibri"/>
                <a:sym typeface="Calibri"/>
              </a:rPr>
              <a:t>Тема</a:t>
            </a:r>
            <a:r>
              <a:rPr lang="en-US" sz="3600" b="1" dirty="0">
                <a:solidFill>
                  <a:srgbClr val="056839"/>
                </a:solidFill>
                <a:latin typeface="Calibri"/>
                <a:ea typeface="Calibri"/>
                <a:cs typeface="Calibri"/>
                <a:sym typeface="Calibri"/>
              </a:rPr>
              <a:t> 2: </a:t>
            </a:r>
            <a:r>
              <a:rPr lang="ru-RU" sz="2200" b="1" dirty="0">
                <a:solidFill>
                  <a:srgbClr val="C55A1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Основни видове енергия от дървен материал и свързаните производство/ потребление </a:t>
            </a:r>
            <a:endParaRPr lang="en-US" sz="1600" dirty="0"/>
          </a:p>
        </p:txBody>
      </p:sp>
      <p:sp>
        <p:nvSpPr>
          <p:cNvPr id="206" name="Google Shape;206;p10"/>
          <p:cNvSpPr txBox="1"/>
          <p:nvPr/>
        </p:nvSpPr>
        <p:spPr>
          <a:xfrm>
            <a:off x="523750" y="1548036"/>
            <a:ext cx="11523707" cy="470278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ru-RU" sz="2000" dirty="0">
                <a:solidFill>
                  <a:srgbClr val="056839"/>
                </a:solidFill>
                <a:latin typeface="Calibri"/>
                <a:ea typeface="Calibri"/>
                <a:cs typeface="Calibri"/>
                <a:sym typeface="Calibri"/>
              </a:rPr>
              <a:t>Според СЗО повече от два милиарда души зависят от енергията от дървесина за готвене и/или отопление, особено в домакинствата в развиващите се страни. Този източник привлича все повече внимание поради целите за възобновяема енергия, съчетани с модернизацията на добива, изгарянето и използването. </a:t>
            </a:r>
          </a:p>
          <a:p>
            <a:pPr marL="0" marR="0" lvl="0" indent="0" algn="l" rtl="0">
              <a:lnSpc>
                <a:spcPct val="107000"/>
              </a:lnSpc>
              <a:spcBef>
                <a:spcPts val="0"/>
              </a:spcBef>
              <a:spcAft>
                <a:spcPts val="0"/>
              </a:spcAft>
              <a:buNone/>
            </a:pPr>
            <a:endParaRPr lang="ru-RU" sz="2000" dirty="0">
              <a:solidFill>
                <a:srgbClr val="056839"/>
              </a:solidFill>
              <a:latin typeface="Calibri"/>
              <a:ea typeface="Calibri"/>
              <a:cs typeface="Calibri"/>
              <a:sym typeface="Calibri"/>
            </a:endParaRPr>
          </a:p>
          <a:p>
            <a:pPr marL="0" marR="0" lvl="0" indent="0" algn="l" rtl="0">
              <a:lnSpc>
                <a:spcPct val="107000"/>
              </a:lnSpc>
              <a:spcBef>
                <a:spcPts val="0"/>
              </a:spcBef>
              <a:spcAft>
                <a:spcPts val="0"/>
              </a:spcAft>
              <a:buNone/>
            </a:pPr>
            <a:r>
              <a:rPr lang="ru-RU" sz="2000" dirty="0">
                <a:solidFill>
                  <a:srgbClr val="056839"/>
                </a:solidFill>
                <a:latin typeface="Calibri"/>
                <a:ea typeface="Calibri"/>
                <a:cs typeface="Calibri"/>
                <a:sym typeface="Calibri"/>
              </a:rPr>
              <a:t>Всъщност „дървесината и продуктите от дървесина представляват 6% от общото потребление на енергия в ЕС през 2016 г.“ Използването на дървесина и продукти от дървесина варира между държавите-членки. Например, според статистиката, през 2016 г. тя варира от над 20 % в Латвия и Финландия до по-малко от 1 % в Кипър и Малта. </a:t>
            </a:r>
          </a:p>
          <a:p>
            <a:pPr marL="0" marR="0" lvl="0" indent="0" algn="l" rtl="0">
              <a:lnSpc>
                <a:spcPct val="107000"/>
              </a:lnSpc>
              <a:spcBef>
                <a:spcPts val="0"/>
              </a:spcBef>
              <a:spcAft>
                <a:spcPts val="0"/>
              </a:spcAft>
              <a:buNone/>
            </a:pPr>
            <a:endParaRPr lang="ru-RU" sz="2000" dirty="0">
              <a:solidFill>
                <a:srgbClr val="056839"/>
              </a:solidFill>
              <a:latin typeface="Calibri"/>
              <a:ea typeface="Calibri"/>
              <a:cs typeface="Calibri"/>
              <a:sym typeface="Calibri"/>
            </a:endParaRPr>
          </a:p>
          <a:p>
            <a:pPr marL="0" marR="0" lvl="0" indent="0" algn="l" rtl="0">
              <a:lnSpc>
                <a:spcPct val="107000"/>
              </a:lnSpc>
              <a:spcBef>
                <a:spcPts val="0"/>
              </a:spcBef>
              <a:spcAft>
                <a:spcPts val="0"/>
              </a:spcAft>
              <a:buNone/>
            </a:pPr>
            <a:r>
              <a:rPr lang="ru-RU" sz="2000" dirty="0">
                <a:solidFill>
                  <a:srgbClr val="056839"/>
                </a:solidFill>
                <a:latin typeface="Calibri"/>
                <a:ea typeface="Calibri"/>
                <a:cs typeface="Calibri"/>
                <a:sym typeface="Calibri"/>
              </a:rPr>
              <a:t>Дървесината е източникът на повече от три четвърти от възобновяемата енергия, консумирана в Естония, Литва, Унгария, Латвия, Финландия и Полша. За разлика от това, делът на дървесината в комбинацията от възобновяеми източници на енергия е сравнително нисък в Кипър и Малта (където е отчетен най-ниският дял, 4,5 %); такъв е и случаят в Норвегия (6,4 %).“</a:t>
            </a:r>
            <a:endParaRPr lang="en-US" sz="2000" dirty="0">
              <a:solidFill>
                <a:srgbClr val="056839"/>
              </a:solidFill>
              <a:latin typeface="Calibri"/>
              <a:ea typeface="Calibri"/>
              <a:cs typeface="Calibri"/>
              <a:sym typeface="Calibri"/>
            </a:endParaRPr>
          </a:p>
        </p:txBody>
      </p:sp>
      <p:sp>
        <p:nvSpPr>
          <p:cNvPr id="207" name="Google Shape;207;p10"/>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10"/>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10"/>
          <p:cNvSpPr/>
          <p:nvPr/>
        </p:nvSpPr>
        <p:spPr>
          <a:xfrm>
            <a:off x="630259" y="1495399"/>
            <a:ext cx="3538329" cy="62615"/>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10" name="Google Shape;210;p10"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11" name="Google Shape;211;p10"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sp>
        <p:nvSpPr>
          <p:cNvPr id="216" name="Google Shape;216;p11"/>
          <p:cNvSpPr txBox="1"/>
          <p:nvPr/>
        </p:nvSpPr>
        <p:spPr>
          <a:xfrm>
            <a:off x="523761" y="563743"/>
            <a:ext cx="10976940" cy="9848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dirty="0">
                <a:solidFill>
                  <a:srgbClr val="056839"/>
                </a:solidFill>
                <a:latin typeface="Calibri"/>
                <a:ea typeface="Calibri"/>
                <a:cs typeface="Calibri"/>
                <a:sym typeface="Calibri"/>
              </a:rPr>
              <a:t>Topic 2: </a:t>
            </a:r>
            <a:r>
              <a:rPr lang="ru-RU" sz="2200" b="1" dirty="0">
                <a:solidFill>
                  <a:srgbClr val="C55A11"/>
                </a:solidFill>
                <a:latin typeface="Calibri"/>
                <a:ea typeface="Calibri"/>
                <a:cs typeface="Calibri"/>
                <a:sym typeface="Calibri"/>
              </a:rPr>
              <a:t>Основни видове енергия от дървен материал и свързаните производство/ потребление </a:t>
            </a:r>
            <a:endParaRPr lang="en-US" sz="1600" dirty="0"/>
          </a:p>
        </p:txBody>
      </p:sp>
      <p:sp>
        <p:nvSpPr>
          <p:cNvPr id="217" name="Google Shape;217;p11"/>
          <p:cNvSpPr txBox="1"/>
          <p:nvPr/>
        </p:nvSpPr>
        <p:spPr>
          <a:xfrm>
            <a:off x="663624" y="1776200"/>
            <a:ext cx="10720200" cy="415924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ru-RU" sz="1900" dirty="0">
                <a:solidFill>
                  <a:srgbClr val="056839"/>
                </a:solidFill>
                <a:latin typeface="Calibri"/>
                <a:ea typeface="Calibri"/>
                <a:cs typeface="Calibri"/>
                <a:sym typeface="Calibri"/>
              </a:rPr>
              <a:t>„Енергията от дървесина се отнася до всеки източник на енергия, който идва от дървесна биомаса, включително, наред с други, дърва за огрев, дървени въглища, индустриални дървесни остатъци, дървесни пелети, целулозен етанол и други съвременни форми на биоенергия.“ (Сеп, 2014)</a:t>
            </a:r>
          </a:p>
          <a:p>
            <a:pPr marL="0" marR="0" lvl="0" indent="0" algn="just" rtl="0">
              <a:lnSpc>
                <a:spcPct val="107000"/>
              </a:lnSpc>
              <a:spcBef>
                <a:spcPts val="0"/>
              </a:spcBef>
              <a:spcAft>
                <a:spcPts val="0"/>
              </a:spcAft>
              <a:buNone/>
            </a:pPr>
            <a:r>
              <a:rPr lang="ru-RU" sz="1900" dirty="0">
                <a:solidFill>
                  <a:srgbClr val="056839"/>
                </a:solidFill>
                <a:latin typeface="Calibri"/>
                <a:ea typeface="Calibri"/>
                <a:cs typeface="Calibri"/>
                <a:sym typeface="Calibri"/>
              </a:rPr>
              <a:t>Дървесината за огрев се добива и използва директно, без по-нататъшно преобразуване, като основният източник е прясна дървесина от малки дървета. Използва се предимно от домакинствата за готвене и/или отопление на помещения.</a:t>
            </a:r>
          </a:p>
          <a:p>
            <a:pPr marL="0" marR="0" lvl="0" indent="0" algn="just" rtl="0">
              <a:lnSpc>
                <a:spcPct val="107000"/>
              </a:lnSpc>
              <a:spcBef>
                <a:spcPts val="0"/>
              </a:spcBef>
              <a:spcAft>
                <a:spcPts val="0"/>
              </a:spcAft>
              <a:buNone/>
            </a:pPr>
            <a:r>
              <a:rPr lang="ru-RU" sz="1900" dirty="0">
                <a:solidFill>
                  <a:srgbClr val="056839"/>
                </a:solidFill>
                <a:latin typeface="Calibri"/>
                <a:ea typeface="Calibri"/>
                <a:cs typeface="Calibri"/>
                <a:sym typeface="Calibri"/>
              </a:rPr>
              <a:t>Горивото от дървесина идва от различни системи за използване на гори и земеделски земи. Те могат да включват, но не се ограничават до дървесни или земеделски насаждения и гори. Според експерти, когато се разглежда устойчивото производство на дървесни горива, то има две форми. То може да бъде или пряка цел за производство, или може да бъде получен като страничен продукт. Поради натиска от необходимостта от увеличаване на възобновяемите източници, както и незаконната сеч, естествените гори пострадаха. Това доведе до появата на все повече горски насаждения, които имат специфичната роля да задоволят търсенето на този енергиен ресурс.</a:t>
            </a:r>
          </a:p>
        </p:txBody>
      </p:sp>
      <p:sp>
        <p:nvSpPr>
          <p:cNvPr id="218" name="Google Shape;218;p11"/>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9" name="Google Shape;219;p11"/>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0" name="Google Shape;220;p11"/>
          <p:cNvSpPr/>
          <p:nvPr/>
        </p:nvSpPr>
        <p:spPr>
          <a:xfrm>
            <a:off x="630259" y="1517280"/>
            <a:ext cx="3538329" cy="62615"/>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21" name="Google Shape;221;p11"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22" name="Google Shape;222;p11"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6"/>
        <p:cNvGrpSpPr/>
        <p:nvPr/>
      </p:nvGrpSpPr>
      <p:grpSpPr>
        <a:xfrm>
          <a:off x="0" y="0"/>
          <a:ext cx="0" cy="0"/>
          <a:chOff x="0" y="0"/>
          <a:chExt cx="0" cy="0"/>
        </a:xfrm>
      </p:grpSpPr>
      <p:sp>
        <p:nvSpPr>
          <p:cNvPr id="227" name="Google Shape;227;p12"/>
          <p:cNvSpPr txBox="1"/>
          <p:nvPr/>
        </p:nvSpPr>
        <p:spPr>
          <a:xfrm>
            <a:off x="523760" y="563743"/>
            <a:ext cx="11055253" cy="9848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dirty="0">
                <a:solidFill>
                  <a:srgbClr val="056839"/>
                </a:solidFill>
                <a:latin typeface="Calibri"/>
                <a:ea typeface="Calibri"/>
                <a:cs typeface="Calibri"/>
                <a:sym typeface="Calibri"/>
              </a:rPr>
              <a:t>Topic 2: </a:t>
            </a:r>
            <a:r>
              <a:rPr lang="ru-RU" sz="2200" b="1" dirty="0">
                <a:solidFill>
                  <a:srgbClr val="C55A11"/>
                </a:solidFill>
                <a:latin typeface="Calibri"/>
                <a:ea typeface="Calibri"/>
                <a:cs typeface="Calibri"/>
                <a:sym typeface="Calibri"/>
              </a:rPr>
              <a:t>Основни видове енергия от дървен материал и свързаните производство/ потребление </a:t>
            </a:r>
            <a:endParaRPr lang="en-US" sz="1600" dirty="0"/>
          </a:p>
        </p:txBody>
      </p:sp>
      <p:sp>
        <p:nvSpPr>
          <p:cNvPr id="228" name="Google Shape;228;p12"/>
          <p:cNvSpPr txBox="1"/>
          <p:nvPr/>
        </p:nvSpPr>
        <p:spPr>
          <a:xfrm>
            <a:off x="539125" y="1786125"/>
            <a:ext cx="10969200" cy="4344482"/>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ru-RU" sz="2100" dirty="0">
                <a:solidFill>
                  <a:srgbClr val="056839"/>
                </a:solidFill>
                <a:latin typeface="Calibri"/>
                <a:ea typeface="Calibri"/>
                <a:cs typeface="Calibri"/>
                <a:sym typeface="Calibri"/>
              </a:rPr>
              <a:t>Отпадъчната дървесина или промишлените дървесни остатъци също са важна категория, особено в ЕС. Изгарянето на отпадъчна дървесина, отчасти при съвместно изгаряне с дървесен чипс и индустриални пелети, се превърна в обичайна практика в много държави-членки на ЕС (Lamers, et al. 2012), като остатъците от дървесина имат най-голям потенциал за по-нататъшно развитие и инвестиции (de Gouvello et al. 2008).</a:t>
            </a:r>
            <a:endParaRPr sz="2100" dirty="0">
              <a:solidFill>
                <a:srgbClr val="056839"/>
              </a:solidFill>
              <a:latin typeface="Calibri"/>
              <a:ea typeface="Calibri"/>
              <a:cs typeface="Calibri"/>
              <a:sym typeface="Calibri"/>
            </a:endParaRPr>
          </a:p>
          <a:p>
            <a:pPr marL="0" marR="0" lvl="0" indent="0" algn="just" rtl="0">
              <a:lnSpc>
                <a:spcPct val="107000"/>
              </a:lnSpc>
              <a:spcBef>
                <a:spcPts val="800"/>
              </a:spcBef>
              <a:spcAft>
                <a:spcPts val="0"/>
              </a:spcAft>
              <a:buNone/>
            </a:pPr>
            <a:r>
              <a:rPr lang="ru-RU" sz="2100" dirty="0">
                <a:solidFill>
                  <a:srgbClr val="056839"/>
                </a:solidFill>
                <a:latin typeface="Calibri"/>
                <a:ea typeface="Calibri"/>
                <a:cs typeface="Calibri"/>
                <a:sym typeface="Calibri"/>
              </a:rPr>
              <a:t>За производството на пелетни горива се използват дървесни пелети или дървесен чипс. „Пелетните горива се произвеждат от компресирана биомаса и тяхната висока плътност позволява компактно съхранение и рационален транспорт на дълги разстояния. Уплътняването увеличава енергийната плътност на биомасата с приблизително 10 до 15 процента в сравнение със суровата дървесина. Те са по-евтини от дървесните пелети и са по-енергийно ефективни, тъй като се изисква по-малко енергия за производството и преработката. “</a:t>
            </a:r>
            <a:endParaRPr lang="en-US" sz="2100" dirty="0">
              <a:solidFill>
                <a:srgbClr val="056839"/>
              </a:solidFill>
              <a:latin typeface="Calibri"/>
              <a:ea typeface="Calibri"/>
              <a:cs typeface="Calibri"/>
              <a:sym typeface="Calibri"/>
            </a:endParaRPr>
          </a:p>
        </p:txBody>
      </p:sp>
      <p:sp>
        <p:nvSpPr>
          <p:cNvPr id="229" name="Google Shape;229;p12"/>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0" name="Google Shape;230;p12"/>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1" name="Google Shape;231;p12"/>
          <p:cNvSpPr/>
          <p:nvPr/>
        </p:nvSpPr>
        <p:spPr>
          <a:xfrm>
            <a:off x="612987" y="1548588"/>
            <a:ext cx="3538329" cy="62615"/>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32" name="Google Shape;232;p12"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33" name="Google Shape;233;p12"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sp>
        <p:nvSpPr>
          <p:cNvPr id="238" name="Google Shape;238;p13"/>
          <p:cNvSpPr txBox="1"/>
          <p:nvPr/>
        </p:nvSpPr>
        <p:spPr>
          <a:xfrm>
            <a:off x="523761" y="563743"/>
            <a:ext cx="110553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Тема</a:t>
            </a:r>
            <a:r>
              <a:rPr lang="en-GB" sz="3600" b="1" dirty="0">
                <a:solidFill>
                  <a:srgbClr val="056839"/>
                </a:solidFill>
                <a:latin typeface="Calibri"/>
                <a:ea typeface="Calibri"/>
                <a:cs typeface="Calibri"/>
                <a:sym typeface="Calibri"/>
              </a:rPr>
              <a:t> 3: </a:t>
            </a:r>
            <a:r>
              <a:rPr lang="ru-RU" sz="2200" b="1" dirty="0">
                <a:solidFill>
                  <a:srgbClr val="C55A11"/>
                </a:solidFill>
                <a:latin typeface="Calibri"/>
                <a:ea typeface="Calibri"/>
                <a:cs typeface="Calibri"/>
                <a:sym typeface="Calibri"/>
              </a:rPr>
              <a:t>Организации и допълнителна информация, свързани със сектора </a:t>
            </a:r>
            <a:endParaRPr sz="2000" b="1" dirty="0">
              <a:solidFill>
                <a:srgbClr val="C55A11"/>
              </a:solidFill>
              <a:latin typeface="Calibri"/>
              <a:ea typeface="Calibri"/>
              <a:cs typeface="Calibri"/>
              <a:sym typeface="Calibri"/>
            </a:endParaRPr>
          </a:p>
        </p:txBody>
      </p:sp>
      <p:sp>
        <p:nvSpPr>
          <p:cNvPr id="239" name="Google Shape;239;p13"/>
          <p:cNvSpPr txBox="1"/>
          <p:nvPr/>
        </p:nvSpPr>
        <p:spPr>
          <a:xfrm>
            <a:off x="612986" y="1412948"/>
            <a:ext cx="11274300" cy="4936696"/>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ru-RU" sz="1800" dirty="0">
                <a:solidFill>
                  <a:srgbClr val="056839"/>
                </a:solidFill>
                <a:latin typeface="Calibri"/>
                <a:ea typeface="Calibri"/>
                <a:cs typeface="Calibri"/>
                <a:sym typeface="Calibri"/>
              </a:rPr>
              <a:t>Поради ролята си на водещ източник на възобновяема енергия в ЕС и амбициозната цел на Съюза за 20% от потреблението на енергия от възобновяеми източници до 2020 г., потреблението и следователно производството на енергия от дървесина се очаква да продължи да нараства и след упоменатия период. Поради значението му за региона на ИКЕ на ООН, наблюдението на употребата му е важна част от работата на секция по горско стопанство и дървен материал на </a:t>
            </a:r>
            <a:r>
              <a:rPr lang="ru-RU" sz="1800" u="sng" dirty="0">
                <a:solidFill>
                  <a:srgbClr val="056839"/>
                </a:solidFill>
                <a:latin typeface="Calibri"/>
                <a:ea typeface="Calibri"/>
                <a:cs typeface="Calibri"/>
                <a:sym typeface="Calibri"/>
              </a:rPr>
              <a:t>ИКЕ на ООН/ФАО</a:t>
            </a:r>
            <a:r>
              <a:rPr lang="ru-RU" sz="1800" dirty="0">
                <a:solidFill>
                  <a:srgbClr val="056839"/>
                </a:solidFill>
                <a:latin typeface="Calibri"/>
                <a:ea typeface="Calibri"/>
                <a:cs typeface="Calibri"/>
                <a:sym typeface="Calibri"/>
              </a:rPr>
              <a:t>. Проследяването се извършва чрез редица дейности, като </a:t>
            </a:r>
            <a:r>
              <a:rPr lang="ru-RU" sz="1800" u="sng" dirty="0">
                <a:solidFill>
                  <a:srgbClr val="056839"/>
                </a:solidFill>
                <a:latin typeface="Calibri"/>
                <a:ea typeface="Calibri"/>
                <a:cs typeface="Calibri"/>
                <a:sym typeface="Calibri"/>
              </a:rPr>
              <a:t>Съвместното проучване за енергия от дървесина (СПЕД) </a:t>
            </a:r>
            <a:r>
              <a:rPr lang="ru-RU" sz="1800" dirty="0">
                <a:solidFill>
                  <a:srgbClr val="056839"/>
                </a:solidFill>
                <a:latin typeface="Calibri"/>
                <a:ea typeface="Calibri"/>
                <a:cs typeface="Calibri"/>
                <a:sym typeface="Calibri"/>
              </a:rPr>
              <a:t>има може би най-важната роля.</a:t>
            </a:r>
          </a:p>
          <a:p>
            <a:pPr marL="0" marR="0" lvl="0" indent="0" algn="just" rtl="0">
              <a:lnSpc>
                <a:spcPct val="107000"/>
              </a:lnSpc>
              <a:spcBef>
                <a:spcPts val="0"/>
              </a:spcBef>
              <a:spcAft>
                <a:spcPts val="0"/>
              </a:spcAft>
              <a:buNone/>
            </a:pPr>
            <a:endParaRPr lang="ru-RU" sz="1800" dirty="0">
              <a:solidFill>
                <a:srgbClr val="056839"/>
              </a:solidFill>
              <a:latin typeface="Calibri"/>
              <a:ea typeface="Calibri"/>
              <a:cs typeface="Calibri"/>
              <a:sym typeface="Calibri"/>
            </a:endParaRPr>
          </a:p>
          <a:p>
            <a:pPr marL="0" marR="0" lvl="0" indent="0" algn="just" rtl="0">
              <a:lnSpc>
                <a:spcPct val="107000"/>
              </a:lnSpc>
              <a:spcBef>
                <a:spcPts val="0"/>
              </a:spcBef>
              <a:spcAft>
                <a:spcPts val="0"/>
              </a:spcAft>
              <a:buNone/>
            </a:pPr>
            <a:r>
              <a:rPr lang="ru-RU" sz="1800" dirty="0">
                <a:solidFill>
                  <a:srgbClr val="056839"/>
                </a:solidFill>
                <a:latin typeface="Calibri"/>
                <a:ea typeface="Calibri"/>
                <a:cs typeface="Calibri"/>
                <a:sym typeface="Calibri"/>
              </a:rPr>
              <a:t>Освен това работата на отдела се подпомага от екипа от специалисти на ИКЕ/ФАО по енергия от дървесина и се ръководи </a:t>
            </a:r>
            <a:r>
              <a:rPr lang="ru-RU" sz="1800" u="sng" dirty="0">
                <a:solidFill>
                  <a:srgbClr val="056839"/>
                </a:solidFill>
                <a:latin typeface="Calibri"/>
                <a:ea typeface="Calibri"/>
                <a:cs typeface="Calibri"/>
                <a:sym typeface="Calibri"/>
              </a:rPr>
              <a:t>от Съвместната работна група на ИКЕ/ФАО </a:t>
            </a:r>
            <a:r>
              <a:rPr lang="ru-RU" sz="1800" dirty="0">
                <a:solidFill>
                  <a:srgbClr val="056839"/>
                </a:solidFill>
                <a:latin typeface="Calibri"/>
                <a:ea typeface="Calibri"/>
                <a:cs typeface="Calibri"/>
                <a:sym typeface="Calibri"/>
              </a:rPr>
              <a:t>по статистика, икономика и управление на горите.</a:t>
            </a:r>
          </a:p>
          <a:p>
            <a:pPr marL="0" marR="0" lvl="0" indent="0" algn="just" rtl="0">
              <a:lnSpc>
                <a:spcPct val="107000"/>
              </a:lnSpc>
              <a:spcBef>
                <a:spcPts val="0"/>
              </a:spcBef>
              <a:spcAft>
                <a:spcPts val="0"/>
              </a:spcAft>
              <a:buNone/>
            </a:pPr>
            <a:r>
              <a:rPr lang="ru-RU" sz="1800" dirty="0">
                <a:solidFill>
                  <a:srgbClr val="056839"/>
                </a:solidFill>
                <a:latin typeface="Calibri"/>
                <a:ea typeface="Calibri"/>
                <a:cs typeface="Calibri"/>
                <a:sym typeface="Calibri"/>
              </a:rPr>
              <a:t>Допълнителна информация относно наличието на енергия от дървесина в региона на ИКЕ на ООН може да бъде намерена и в други публикации на ИКЕ/ФАО :</a:t>
            </a:r>
          </a:p>
          <a:p>
            <a:pPr marL="0" marR="0" lvl="0" indent="0" algn="just" rtl="0">
              <a:lnSpc>
                <a:spcPct val="107000"/>
              </a:lnSpc>
              <a:spcBef>
                <a:spcPts val="0"/>
              </a:spcBef>
              <a:spcAft>
                <a:spcPts val="0"/>
              </a:spcAft>
              <a:buNone/>
            </a:pPr>
            <a:endParaRPr lang="ru-RU" sz="1800" dirty="0">
              <a:solidFill>
                <a:srgbClr val="056839"/>
              </a:solidFill>
              <a:latin typeface="Calibri"/>
              <a:ea typeface="Calibri"/>
              <a:cs typeface="Calibri"/>
              <a:sym typeface="Calibri"/>
            </a:endParaRPr>
          </a:p>
          <a:p>
            <a:pPr marL="0" marR="0" lvl="0" indent="0" algn="just" rtl="0">
              <a:lnSpc>
                <a:spcPct val="107000"/>
              </a:lnSpc>
              <a:spcBef>
                <a:spcPts val="0"/>
              </a:spcBef>
              <a:spcAft>
                <a:spcPts val="0"/>
              </a:spcAft>
              <a:buNone/>
            </a:pPr>
            <a:r>
              <a:rPr lang="ru-RU" sz="1800" u="sng" dirty="0">
                <a:solidFill>
                  <a:srgbClr val="056839"/>
                </a:solidFill>
                <a:latin typeface="Calibri"/>
                <a:ea typeface="Calibri"/>
                <a:cs typeface="Calibri"/>
                <a:sym typeface="Calibri"/>
              </a:rPr>
              <a:t>● Състояние на горите в Европа</a:t>
            </a:r>
          </a:p>
          <a:p>
            <a:pPr marL="0" marR="0" lvl="0" indent="0" algn="just" rtl="0">
              <a:lnSpc>
                <a:spcPct val="107000"/>
              </a:lnSpc>
              <a:spcBef>
                <a:spcPts val="0"/>
              </a:spcBef>
              <a:spcAft>
                <a:spcPts val="0"/>
              </a:spcAft>
              <a:buNone/>
            </a:pPr>
            <a:r>
              <a:rPr lang="ru-RU" sz="1800" u="sng" dirty="0">
                <a:solidFill>
                  <a:srgbClr val="056839"/>
                </a:solidFill>
                <a:latin typeface="Calibri"/>
                <a:ea typeface="Calibri"/>
                <a:cs typeface="Calibri"/>
                <a:sym typeface="Calibri"/>
              </a:rPr>
              <a:t>● Проучване на перспективите за европейския горски сектор</a:t>
            </a:r>
          </a:p>
          <a:p>
            <a:pPr marL="0" marR="0" lvl="0" indent="0" algn="just" rtl="0">
              <a:lnSpc>
                <a:spcPct val="107000"/>
              </a:lnSpc>
              <a:spcBef>
                <a:spcPts val="0"/>
              </a:spcBef>
              <a:spcAft>
                <a:spcPts val="0"/>
              </a:spcAft>
              <a:buNone/>
            </a:pPr>
            <a:r>
              <a:rPr lang="ru-RU" sz="1800" u="sng" dirty="0">
                <a:solidFill>
                  <a:srgbClr val="056839"/>
                </a:solidFill>
                <a:latin typeface="Calibri"/>
                <a:ea typeface="Calibri"/>
                <a:cs typeface="Calibri"/>
                <a:sym typeface="Calibri"/>
              </a:rPr>
              <a:t>● Преглед на пазара на горски продукти</a:t>
            </a:r>
          </a:p>
          <a:p>
            <a:pPr marL="0" marR="0" lvl="0" indent="0" algn="just" rtl="0">
              <a:lnSpc>
                <a:spcPct val="107000"/>
              </a:lnSpc>
              <a:spcBef>
                <a:spcPts val="800"/>
              </a:spcBef>
              <a:spcAft>
                <a:spcPts val="0"/>
              </a:spcAft>
              <a:buNone/>
            </a:pPr>
            <a:endParaRPr sz="1800" dirty="0">
              <a:solidFill>
                <a:schemeClr val="dk1"/>
              </a:solidFill>
              <a:latin typeface="Calibri"/>
              <a:ea typeface="Calibri"/>
              <a:cs typeface="Calibri"/>
              <a:sym typeface="Calibri"/>
            </a:endParaRPr>
          </a:p>
        </p:txBody>
      </p:sp>
      <p:sp>
        <p:nvSpPr>
          <p:cNvPr id="240" name="Google Shape;240;p13"/>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1" name="Google Shape;241;p13"/>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2" name="Google Shape;242;p13"/>
          <p:cNvSpPr/>
          <p:nvPr/>
        </p:nvSpPr>
        <p:spPr>
          <a:xfrm>
            <a:off x="612986" y="1172296"/>
            <a:ext cx="3538329" cy="62615"/>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43" name="Google Shape;243;p13"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44" name="Google Shape;244;p13"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8"/>
        <p:cNvGrpSpPr/>
        <p:nvPr/>
      </p:nvGrpSpPr>
      <p:grpSpPr>
        <a:xfrm>
          <a:off x="0" y="0"/>
          <a:ext cx="0" cy="0"/>
          <a:chOff x="0" y="0"/>
          <a:chExt cx="0" cy="0"/>
        </a:xfrm>
      </p:grpSpPr>
      <p:sp>
        <p:nvSpPr>
          <p:cNvPr id="249" name="Google Shape;249;p15"/>
          <p:cNvSpPr txBox="1"/>
          <p:nvPr/>
        </p:nvSpPr>
        <p:spPr>
          <a:xfrm>
            <a:off x="523761" y="563743"/>
            <a:ext cx="110553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Тема</a:t>
            </a:r>
            <a:r>
              <a:rPr lang="en-GB" sz="3600" b="1" dirty="0">
                <a:solidFill>
                  <a:srgbClr val="056839"/>
                </a:solidFill>
                <a:latin typeface="Calibri"/>
                <a:ea typeface="Calibri"/>
                <a:cs typeface="Calibri"/>
                <a:sym typeface="Calibri"/>
              </a:rPr>
              <a:t> 3: </a:t>
            </a:r>
            <a:r>
              <a:rPr lang="ru-RU" sz="2200" b="1" dirty="0">
                <a:solidFill>
                  <a:srgbClr val="C55A11"/>
                </a:solidFill>
                <a:latin typeface="Calibri"/>
                <a:ea typeface="Calibri"/>
                <a:cs typeface="Calibri"/>
                <a:sym typeface="Calibri"/>
              </a:rPr>
              <a:t>Организации и допълнителна информация, свързани със сектора </a:t>
            </a:r>
            <a:endParaRPr sz="2000" b="1" dirty="0">
              <a:solidFill>
                <a:srgbClr val="C55A11"/>
              </a:solidFill>
              <a:latin typeface="Calibri"/>
              <a:ea typeface="Calibri"/>
              <a:cs typeface="Calibri"/>
              <a:sym typeface="Calibri"/>
            </a:endParaRPr>
          </a:p>
        </p:txBody>
      </p:sp>
      <p:sp>
        <p:nvSpPr>
          <p:cNvPr id="250" name="Google Shape;250;p15"/>
          <p:cNvSpPr txBox="1"/>
          <p:nvPr/>
        </p:nvSpPr>
        <p:spPr>
          <a:xfrm>
            <a:off x="368475" y="2305500"/>
            <a:ext cx="10892100" cy="2400617"/>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ru-RU" sz="2000" dirty="0">
                <a:solidFill>
                  <a:srgbClr val="056839"/>
                </a:solidFill>
                <a:latin typeface="Calibri"/>
                <a:ea typeface="Calibri"/>
                <a:cs typeface="Calibri"/>
                <a:sym typeface="Calibri"/>
              </a:rPr>
              <a:t>Ролята на Комитета на ИКЕ на ООН по горите и горската промишленост, който е основен спомагателен орган на ИКЕ на ООН (Икономическата комисия за Европа на ООН), базиран в Женева, трябва да бъде оценена . Всички страни от Европа, Общността на независимите държави, Съединените американски щати, Канада и Израел са членове на ИКЕ на ООН и участват в нейната работа. </a:t>
            </a:r>
            <a:endParaRPr lang="en-US" sz="2000" b="1" dirty="0">
              <a:solidFill>
                <a:srgbClr val="056839"/>
              </a:solidFill>
              <a:latin typeface="Calibri"/>
              <a:ea typeface="Calibri"/>
              <a:cs typeface="Calibri"/>
              <a:sym typeface="Calibri"/>
            </a:endParaRPr>
          </a:p>
        </p:txBody>
      </p:sp>
      <p:sp>
        <p:nvSpPr>
          <p:cNvPr id="251" name="Google Shape;251;p15"/>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2" name="Google Shape;252;p15"/>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3" name="Google Shape;253;p15"/>
          <p:cNvSpPr/>
          <p:nvPr/>
        </p:nvSpPr>
        <p:spPr>
          <a:xfrm>
            <a:off x="612986" y="1172296"/>
            <a:ext cx="3538329" cy="62615"/>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54" name="Google Shape;254;p15"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55" name="Google Shape;255;p15"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9"/>
        <p:cNvGrpSpPr/>
        <p:nvPr/>
      </p:nvGrpSpPr>
      <p:grpSpPr>
        <a:xfrm>
          <a:off x="0" y="0"/>
          <a:ext cx="0" cy="0"/>
          <a:chOff x="0" y="0"/>
          <a:chExt cx="0" cy="0"/>
        </a:xfrm>
      </p:grpSpPr>
      <p:sp>
        <p:nvSpPr>
          <p:cNvPr id="260" name="Google Shape;260;p16"/>
          <p:cNvSpPr txBox="1"/>
          <p:nvPr/>
        </p:nvSpPr>
        <p:spPr>
          <a:xfrm>
            <a:off x="523761" y="563743"/>
            <a:ext cx="111939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Тема</a:t>
            </a:r>
            <a:r>
              <a:rPr lang="en-GB" sz="3600" b="1" dirty="0">
                <a:solidFill>
                  <a:srgbClr val="056839"/>
                </a:solidFill>
                <a:latin typeface="Calibri"/>
                <a:ea typeface="Calibri"/>
                <a:cs typeface="Calibri"/>
                <a:sym typeface="Calibri"/>
              </a:rPr>
              <a:t> 4: </a:t>
            </a:r>
            <a:r>
              <a:rPr lang="ru-RU" sz="2200" b="1" dirty="0">
                <a:solidFill>
                  <a:srgbClr val="C55A11"/>
                </a:solidFill>
                <a:latin typeface="Calibri"/>
                <a:ea typeface="Calibri"/>
                <a:cs typeface="Calibri"/>
                <a:sym typeface="Calibri"/>
              </a:rPr>
              <a:t>Енергийна ефективност: производство и потребление в сектора </a:t>
            </a:r>
            <a:endParaRPr sz="2000" b="1" dirty="0">
              <a:solidFill>
                <a:srgbClr val="C55A11"/>
              </a:solidFill>
              <a:latin typeface="Calibri"/>
              <a:ea typeface="Calibri"/>
              <a:cs typeface="Calibri"/>
              <a:sym typeface="Calibri"/>
            </a:endParaRPr>
          </a:p>
        </p:txBody>
      </p:sp>
      <p:sp>
        <p:nvSpPr>
          <p:cNvPr id="261" name="Google Shape;261;p16"/>
          <p:cNvSpPr txBox="1"/>
          <p:nvPr/>
        </p:nvSpPr>
        <p:spPr>
          <a:xfrm>
            <a:off x="630259" y="1515569"/>
            <a:ext cx="11457425" cy="470894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ru-RU" sz="2000" dirty="0">
                <a:solidFill>
                  <a:srgbClr val="056839"/>
                </a:solidFill>
                <a:latin typeface="Calibri"/>
                <a:ea typeface="Calibri"/>
                <a:cs typeface="Calibri"/>
                <a:sym typeface="Calibri"/>
              </a:rPr>
              <a:t>Енергията от дървесина се счита за един от най-важните източници на възобновяема енергия, като представлява 46% от всички възобновяеми източници в </a:t>
            </a:r>
            <a:r>
              <a:rPr lang="ru-RU" sz="2000" b="1" dirty="0">
                <a:solidFill>
                  <a:srgbClr val="056839"/>
                </a:solidFill>
                <a:latin typeface="Calibri"/>
                <a:ea typeface="Calibri"/>
                <a:cs typeface="Calibri"/>
                <a:sym typeface="Calibri"/>
              </a:rPr>
              <a:t>27-те държави от ИКЕ на ООН</a:t>
            </a:r>
            <a:r>
              <a:rPr lang="ru-RU" sz="2000" dirty="0">
                <a:solidFill>
                  <a:srgbClr val="056839"/>
                </a:solidFill>
                <a:latin typeface="Calibri"/>
                <a:ea typeface="Calibri"/>
                <a:cs typeface="Calibri"/>
                <a:sym typeface="Calibri"/>
              </a:rPr>
              <a:t>, които отговориха на Съвместното проучване за енергия от дървесина (СПЕД) през 2013 г. В страни със значителни горски индустрии, като Финландия и Швеция, голям дял от горската енергия идва от промишлени и горски отпадъци.</a:t>
            </a:r>
          </a:p>
          <a:p>
            <a:pPr marL="0" marR="0" lvl="0" indent="0" algn="l" rtl="0">
              <a:lnSpc>
                <a:spcPct val="150000"/>
              </a:lnSpc>
              <a:spcBef>
                <a:spcPts val="0"/>
              </a:spcBef>
              <a:spcAft>
                <a:spcPts val="0"/>
              </a:spcAft>
              <a:buNone/>
            </a:pPr>
            <a:endParaRPr lang="en-US" sz="2000" b="1" dirty="0">
              <a:solidFill>
                <a:srgbClr val="056839"/>
              </a:solidFill>
              <a:latin typeface="Calibri"/>
              <a:ea typeface="Calibri"/>
              <a:cs typeface="Calibri"/>
              <a:sym typeface="Calibri"/>
            </a:endParaRPr>
          </a:p>
          <a:p>
            <a:pPr marL="0" marR="0" lvl="0" indent="0" algn="l" rtl="0">
              <a:lnSpc>
                <a:spcPct val="150000"/>
              </a:lnSpc>
              <a:spcBef>
                <a:spcPts val="0"/>
              </a:spcBef>
              <a:spcAft>
                <a:spcPts val="0"/>
              </a:spcAft>
              <a:buNone/>
            </a:pPr>
            <a:r>
              <a:rPr lang="ru-RU" sz="2000" dirty="0">
                <a:solidFill>
                  <a:srgbClr val="056839"/>
                </a:solidFill>
                <a:latin typeface="Calibri"/>
                <a:ea typeface="Calibri"/>
                <a:cs typeface="Calibri"/>
                <a:sym typeface="Calibri"/>
              </a:rPr>
              <a:t>Количествата са се увеличили с приблизително </a:t>
            </a:r>
            <a:r>
              <a:rPr lang="ru-RU" sz="2000" b="1" dirty="0">
                <a:solidFill>
                  <a:srgbClr val="056839"/>
                </a:solidFill>
                <a:latin typeface="Calibri"/>
                <a:ea typeface="Calibri"/>
                <a:cs typeface="Calibri"/>
                <a:sym typeface="Calibri"/>
              </a:rPr>
              <a:t>13 % до 41 милиона тона</a:t>
            </a:r>
            <a:r>
              <a:rPr lang="ru-RU" sz="2000" dirty="0">
                <a:solidFill>
                  <a:srgbClr val="056839"/>
                </a:solidFill>
                <a:latin typeface="Calibri"/>
                <a:ea typeface="Calibri"/>
                <a:cs typeface="Calibri"/>
                <a:sym typeface="Calibri"/>
              </a:rPr>
              <a:t>, докато стойността им се е увеличила с 50 % до 12600 милиона евро. Увеличението е ясно видимо в статията Изделия от дърво – производство и търговия.” Според публикуваните данни общата цена на този внос е нараснала от 234 евро на тон до 310 евро на тон за същия период.</a:t>
            </a:r>
            <a:endParaRPr lang="en-US" sz="2000" b="1" dirty="0">
              <a:solidFill>
                <a:srgbClr val="056839"/>
              </a:solidFill>
              <a:latin typeface="Calibri"/>
              <a:ea typeface="Calibri"/>
              <a:cs typeface="Calibri"/>
              <a:sym typeface="Calibri"/>
            </a:endParaRPr>
          </a:p>
        </p:txBody>
      </p:sp>
      <p:sp>
        <p:nvSpPr>
          <p:cNvPr id="262" name="Google Shape;262;p16"/>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3" name="Google Shape;263;p16"/>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4" name="Google Shape;264;p16"/>
          <p:cNvSpPr/>
          <p:nvPr/>
        </p:nvSpPr>
        <p:spPr>
          <a:xfrm>
            <a:off x="630259" y="1301192"/>
            <a:ext cx="3538200" cy="627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65" name="Google Shape;265;p16"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66" name="Google Shape;266;p16"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0"/>
        <p:cNvGrpSpPr/>
        <p:nvPr/>
      </p:nvGrpSpPr>
      <p:grpSpPr>
        <a:xfrm>
          <a:off x="0" y="0"/>
          <a:ext cx="0" cy="0"/>
          <a:chOff x="0" y="0"/>
          <a:chExt cx="0" cy="0"/>
        </a:xfrm>
      </p:grpSpPr>
      <p:sp>
        <p:nvSpPr>
          <p:cNvPr id="271" name="Google Shape;271;p17"/>
          <p:cNvSpPr txBox="1"/>
          <p:nvPr/>
        </p:nvSpPr>
        <p:spPr>
          <a:xfrm>
            <a:off x="523761" y="563743"/>
            <a:ext cx="111939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b="1" dirty="0">
                <a:solidFill>
                  <a:srgbClr val="056839"/>
                </a:solidFill>
                <a:latin typeface="Calibri"/>
                <a:ea typeface="Calibri"/>
                <a:cs typeface="Calibri"/>
                <a:sym typeface="Calibri"/>
              </a:rPr>
              <a:t>T</a:t>
            </a:r>
            <a:r>
              <a:rPr lang="bg-BG" sz="3600" b="1" dirty="0">
                <a:solidFill>
                  <a:srgbClr val="056839"/>
                </a:solidFill>
                <a:latin typeface="Calibri"/>
                <a:ea typeface="Calibri"/>
                <a:cs typeface="Calibri"/>
                <a:sym typeface="Calibri"/>
              </a:rPr>
              <a:t>ема</a:t>
            </a:r>
            <a:r>
              <a:rPr lang="en-GB" sz="3600" b="1" dirty="0">
                <a:solidFill>
                  <a:srgbClr val="056839"/>
                </a:solidFill>
                <a:latin typeface="Calibri"/>
                <a:ea typeface="Calibri"/>
                <a:cs typeface="Calibri"/>
                <a:sym typeface="Calibri"/>
              </a:rPr>
              <a:t> 4 </a:t>
            </a:r>
            <a:r>
              <a:rPr lang="ru-RU" sz="2200" b="1" dirty="0">
                <a:solidFill>
                  <a:srgbClr val="C55A11"/>
                </a:solidFill>
                <a:latin typeface="Calibri"/>
                <a:ea typeface="Calibri"/>
                <a:cs typeface="Calibri"/>
                <a:sym typeface="Calibri"/>
              </a:rPr>
              <a:t>Енергийна ефективност: производство и потребление в сектора </a:t>
            </a:r>
            <a:endParaRPr sz="2000" b="1" dirty="0">
              <a:solidFill>
                <a:srgbClr val="C55A11"/>
              </a:solidFill>
              <a:latin typeface="Calibri"/>
              <a:ea typeface="Calibri"/>
              <a:cs typeface="Calibri"/>
              <a:sym typeface="Calibri"/>
            </a:endParaRPr>
          </a:p>
        </p:txBody>
      </p:sp>
      <p:sp>
        <p:nvSpPr>
          <p:cNvPr id="272" name="Google Shape;272;p17"/>
          <p:cNvSpPr txBox="1"/>
          <p:nvPr/>
        </p:nvSpPr>
        <p:spPr>
          <a:xfrm>
            <a:off x="523751" y="1740837"/>
            <a:ext cx="11423700" cy="40973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ru-RU" sz="2000" b="1" dirty="0">
                <a:solidFill>
                  <a:srgbClr val="056839"/>
                </a:solidFill>
                <a:latin typeface="Calibri"/>
                <a:ea typeface="Calibri"/>
                <a:cs typeface="Calibri"/>
                <a:sym typeface="Calibri"/>
              </a:rPr>
              <a:t>Някои ключови изводи от проучването</a:t>
            </a:r>
          </a:p>
          <a:p>
            <a:pPr marL="0" marR="0" lvl="0" indent="0" algn="l" rtl="0">
              <a:lnSpc>
                <a:spcPct val="107000"/>
              </a:lnSpc>
              <a:spcBef>
                <a:spcPts val="0"/>
              </a:spcBef>
              <a:spcAft>
                <a:spcPts val="0"/>
              </a:spcAft>
              <a:buNone/>
            </a:pPr>
            <a:endParaRPr lang="ru-RU" sz="1900" b="1" dirty="0">
              <a:solidFill>
                <a:srgbClr val="056839"/>
              </a:solidFill>
              <a:latin typeface="Calibri"/>
              <a:ea typeface="Calibri"/>
              <a:cs typeface="Calibri"/>
              <a:sym typeface="Calibri"/>
            </a:endParaRPr>
          </a:p>
          <a:p>
            <a:pPr marL="342900" marR="0" lvl="0" indent="-342900" algn="l" rtl="0">
              <a:lnSpc>
                <a:spcPct val="107000"/>
              </a:lnSpc>
              <a:spcBef>
                <a:spcPts val="0"/>
              </a:spcBef>
              <a:spcAft>
                <a:spcPts val="0"/>
              </a:spcAft>
              <a:buFont typeface="Arial" panose="020B0604020202020204" pitchFamily="34" charset="0"/>
              <a:buChar char="•"/>
            </a:pPr>
            <a:r>
              <a:rPr lang="ru-RU" sz="2000" dirty="0">
                <a:solidFill>
                  <a:srgbClr val="056839"/>
                </a:solidFill>
                <a:latin typeface="Calibri"/>
                <a:ea typeface="Calibri"/>
                <a:cs typeface="Calibri"/>
                <a:sym typeface="Calibri"/>
              </a:rPr>
              <a:t>Дървесината е най-разпространеният възобновяем източник на енергия</a:t>
            </a:r>
          </a:p>
          <a:p>
            <a:pPr marL="342900" marR="0" lvl="0" indent="-342900" algn="l" rtl="0">
              <a:lnSpc>
                <a:spcPct val="107000"/>
              </a:lnSpc>
              <a:spcBef>
                <a:spcPts val="0"/>
              </a:spcBef>
              <a:spcAft>
                <a:spcPts val="0"/>
              </a:spcAft>
              <a:buFont typeface="Arial" panose="020B0604020202020204" pitchFamily="34" charset="0"/>
              <a:buChar char="•"/>
            </a:pPr>
            <a:r>
              <a:rPr lang="ru-RU" sz="2000" dirty="0">
                <a:solidFill>
                  <a:srgbClr val="056839"/>
                </a:solidFill>
                <a:latin typeface="Calibri"/>
                <a:ea typeface="Calibri"/>
                <a:cs typeface="Calibri"/>
                <a:sym typeface="Calibri"/>
              </a:rPr>
              <a:t>Възобновяемата енергия (ВЕ) представлява 18% от световното енергийно снабдяване; близо 13% от това може да се отдаде на традиционната биомаса.</a:t>
            </a:r>
          </a:p>
          <a:p>
            <a:pPr marL="342900" marR="0" lvl="0" indent="-342900" algn="l" rtl="0">
              <a:lnSpc>
                <a:spcPct val="107000"/>
              </a:lnSpc>
              <a:spcBef>
                <a:spcPts val="0"/>
              </a:spcBef>
              <a:spcAft>
                <a:spcPts val="0"/>
              </a:spcAft>
              <a:buFont typeface="Arial" panose="020B0604020202020204" pitchFamily="34" charset="0"/>
              <a:buChar char="•"/>
            </a:pPr>
            <a:r>
              <a:rPr lang="ru-RU" sz="2000" dirty="0">
                <a:solidFill>
                  <a:srgbClr val="056839"/>
                </a:solidFill>
                <a:latin typeface="Calibri"/>
                <a:ea typeface="Calibri"/>
                <a:cs typeface="Calibri"/>
                <a:sym typeface="Calibri"/>
              </a:rPr>
              <a:t>Енергията от дървесина представлява повече от 80% от потреблението на енергия в домакинствата в много развиващи се страни</a:t>
            </a:r>
          </a:p>
          <a:p>
            <a:pPr marL="342900" marR="0" lvl="0" indent="-342900" algn="l" rtl="0">
              <a:lnSpc>
                <a:spcPct val="107000"/>
              </a:lnSpc>
              <a:spcBef>
                <a:spcPts val="0"/>
              </a:spcBef>
              <a:spcAft>
                <a:spcPts val="0"/>
              </a:spcAft>
              <a:buFont typeface="Arial" panose="020B0604020202020204" pitchFamily="34" charset="0"/>
              <a:buChar char="•"/>
            </a:pPr>
            <a:r>
              <a:rPr lang="ru-RU" sz="2000" dirty="0">
                <a:solidFill>
                  <a:srgbClr val="056839"/>
                </a:solidFill>
                <a:latin typeface="Calibri"/>
                <a:ea typeface="Calibri"/>
                <a:cs typeface="Calibri"/>
                <a:sym typeface="Calibri"/>
              </a:rPr>
              <a:t>До 2030 г. приблизително 2,7 милиарда души в развиващите се страни ще зависят от дървесината като гориво</a:t>
            </a:r>
          </a:p>
          <a:p>
            <a:pPr marL="342900" marR="0" lvl="0" indent="-342900" algn="l" rtl="0">
              <a:lnSpc>
                <a:spcPct val="107000"/>
              </a:lnSpc>
              <a:spcBef>
                <a:spcPts val="0"/>
              </a:spcBef>
              <a:spcAft>
                <a:spcPts val="0"/>
              </a:spcAft>
              <a:buFont typeface="Arial" panose="020B0604020202020204" pitchFamily="34" charset="0"/>
              <a:buChar char="•"/>
            </a:pPr>
            <a:r>
              <a:rPr lang="ru-RU" sz="2000" dirty="0">
                <a:solidFill>
                  <a:srgbClr val="056839"/>
                </a:solidFill>
                <a:latin typeface="Calibri"/>
                <a:ea typeface="Calibri"/>
                <a:cs typeface="Calibri"/>
                <a:sym typeface="Calibri"/>
              </a:rPr>
              <a:t>Природата произвежда около 170 милиарда тона биомаса годишно, което се равнява на 25 пъти годишното производство на суров петрол.</a:t>
            </a:r>
          </a:p>
          <a:p>
            <a:pPr marL="457200" marR="0" lvl="0" indent="0" algn="l" rtl="0">
              <a:lnSpc>
                <a:spcPct val="107000"/>
              </a:lnSpc>
              <a:spcBef>
                <a:spcPts val="800"/>
              </a:spcBef>
              <a:spcAft>
                <a:spcPts val="0"/>
              </a:spcAft>
              <a:buNone/>
            </a:pPr>
            <a:endParaRPr sz="1900" dirty="0">
              <a:solidFill>
                <a:srgbClr val="056839"/>
              </a:solidFill>
              <a:latin typeface="Calibri"/>
              <a:ea typeface="Calibri"/>
              <a:cs typeface="Calibri"/>
              <a:sym typeface="Calibri"/>
            </a:endParaRPr>
          </a:p>
        </p:txBody>
      </p:sp>
      <p:sp>
        <p:nvSpPr>
          <p:cNvPr id="273" name="Google Shape;273;p17"/>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4" name="Google Shape;274;p17"/>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5" name="Google Shape;275;p17"/>
          <p:cNvSpPr/>
          <p:nvPr/>
        </p:nvSpPr>
        <p:spPr>
          <a:xfrm>
            <a:off x="523759" y="1315717"/>
            <a:ext cx="3538200" cy="627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76" name="Google Shape;276;p17"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77" name="Google Shape;277;p17"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1"/>
        <p:cNvGrpSpPr/>
        <p:nvPr/>
      </p:nvGrpSpPr>
      <p:grpSpPr>
        <a:xfrm>
          <a:off x="0" y="0"/>
          <a:ext cx="0" cy="0"/>
          <a:chOff x="0" y="0"/>
          <a:chExt cx="0" cy="0"/>
        </a:xfrm>
      </p:grpSpPr>
      <p:sp>
        <p:nvSpPr>
          <p:cNvPr id="282" name="Google Shape;282;p18"/>
          <p:cNvSpPr txBox="1"/>
          <p:nvPr/>
        </p:nvSpPr>
        <p:spPr>
          <a:xfrm>
            <a:off x="523761" y="563743"/>
            <a:ext cx="111939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Тема</a:t>
            </a:r>
            <a:r>
              <a:rPr lang="en-GB" sz="3600" b="1" dirty="0">
                <a:solidFill>
                  <a:srgbClr val="056839"/>
                </a:solidFill>
                <a:latin typeface="Calibri"/>
                <a:ea typeface="Calibri"/>
                <a:cs typeface="Calibri"/>
                <a:sym typeface="Calibri"/>
              </a:rPr>
              <a:t> 5: </a:t>
            </a:r>
            <a:r>
              <a:rPr lang="ru-RU" sz="2200" b="1" dirty="0">
                <a:solidFill>
                  <a:srgbClr val="C55A11"/>
                </a:solidFill>
                <a:latin typeface="Calibri"/>
                <a:ea typeface="Calibri"/>
                <a:cs typeface="Calibri"/>
                <a:sym typeface="Calibri"/>
              </a:rPr>
              <a:t>Енергия от дървесина и бъдещето </a:t>
            </a:r>
            <a:r>
              <a:rPr lang="bg-BG" sz="2200" b="1" dirty="0">
                <a:solidFill>
                  <a:srgbClr val="C55A11"/>
                </a:solidFill>
                <a:latin typeface="Calibri"/>
                <a:ea typeface="Calibri"/>
                <a:cs typeface="Calibri"/>
                <a:sym typeface="Calibri"/>
              </a:rPr>
              <a:t>енергийната ефективност</a:t>
            </a:r>
            <a:r>
              <a:rPr lang="en-GB" sz="2200" b="1" dirty="0">
                <a:solidFill>
                  <a:srgbClr val="C55A11"/>
                </a:solidFill>
                <a:latin typeface="Calibri"/>
                <a:ea typeface="Calibri"/>
                <a:cs typeface="Calibri"/>
                <a:sym typeface="Calibri"/>
              </a:rPr>
              <a:t>: </a:t>
            </a:r>
            <a:endParaRPr sz="2000" b="1" dirty="0">
              <a:solidFill>
                <a:srgbClr val="C55A11"/>
              </a:solidFill>
              <a:latin typeface="Calibri"/>
              <a:ea typeface="Calibri"/>
              <a:cs typeface="Calibri"/>
              <a:sym typeface="Calibri"/>
            </a:endParaRPr>
          </a:p>
        </p:txBody>
      </p:sp>
      <p:sp>
        <p:nvSpPr>
          <p:cNvPr id="283" name="Google Shape;283;p18"/>
          <p:cNvSpPr txBox="1"/>
          <p:nvPr/>
        </p:nvSpPr>
        <p:spPr>
          <a:xfrm>
            <a:off x="408861" y="1623157"/>
            <a:ext cx="11423700" cy="4417707"/>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ru-RU" sz="2300" dirty="0">
                <a:solidFill>
                  <a:srgbClr val="056839"/>
                </a:solidFill>
                <a:latin typeface="Calibri"/>
                <a:ea typeface="Calibri"/>
                <a:cs typeface="Calibri"/>
                <a:sym typeface="Calibri"/>
              </a:rPr>
              <a:t>Използването на енергия от дървесина, подобно на други възобновяеми източници, се очаква да продължи да нараства в бъдеще. </a:t>
            </a:r>
          </a:p>
          <a:p>
            <a:pPr marL="342900" marR="0" lvl="0" indent="-342900" algn="l" rtl="0">
              <a:lnSpc>
                <a:spcPct val="107000"/>
              </a:lnSpc>
              <a:spcBef>
                <a:spcPts val="0"/>
              </a:spcBef>
              <a:spcAft>
                <a:spcPts val="0"/>
              </a:spcAft>
              <a:buFont typeface="Arial" panose="020B0604020202020204" pitchFamily="34" charset="0"/>
              <a:buChar char="•"/>
            </a:pPr>
            <a:r>
              <a:rPr lang="bg-BG" sz="2000" dirty="0">
                <a:solidFill>
                  <a:srgbClr val="056839"/>
                </a:solidFill>
                <a:latin typeface="Calibri"/>
                <a:ea typeface="Calibri"/>
                <a:cs typeface="Calibri"/>
                <a:sym typeface="Calibri"/>
              </a:rPr>
              <a:t>Относно социални ползи: производството и потреблението на биоенергия може да доведе до увеличаване на „зелените работни места“ и устойчивите местни практики.</a:t>
            </a:r>
          </a:p>
          <a:p>
            <a:pPr marL="285750" marR="0" lvl="0" indent="-317500" algn="l" rtl="0">
              <a:lnSpc>
                <a:spcPct val="107000"/>
              </a:lnSpc>
              <a:spcBef>
                <a:spcPts val="800"/>
              </a:spcBef>
              <a:spcAft>
                <a:spcPts val="0"/>
              </a:spcAft>
              <a:buClr>
                <a:srgbClr val="056839"/>
              </a:buClr>
              <a:buSzPts val="2300"/>
              <a:buFont typeface="Calibri"/>
              <a:buChar char="•"/>
            </a:pPr>
            <a:r>
              <a:rPr lang="ru-RU" sz="2000" dirty="0">
                <a:solidFill>
                  <a:srgbClr val="056839"/>
                </a:solidFill>
                <a:latin typeface="Calibri"/>
                <a:ea typeface="Calibri"/>
                <a:cs typeface="Calibri"/>
                <a:sym typeface="Calibri"/>
              </a:rPr>
              <a:t>по отношение на околната среда наличието на редовни оценки на нуждите от добив спрямо устойчивото снабдяване ще доведе до по-добро управление на горите и ще гарантира защитата на биоразнообразието. Разбира се, използването на възобновяеми енергийни ресурси ще има безспорно положително въздействие върху околната среда</a:t>
            </a:r>
          </a:p>
          <a:p>
            <a:pPr marL="285750" marR="0" lvl="0" indent="-317500" algn="l" rtl="0">
              <a:lnSpc>
                <a:spcPct val="107000"/>
              </a:lnSpc>
              <a:spcBef>
                <a:spcPts val="800"/>
              </a:spcBef>
              <a:spcAft>
                <a:spcPts val="0"/>
              </a:spcAft>
              <a:buClr>
                <a:srgbClr val="056839"/>
              </a:buClr>
              <a:buSzPts val="2300"/>
              <a:buFont typeface="Calibri"/>
              <a:buChar char="•"/>
            </a:pPr>
            <a:r>
              <a:rPr lang="ru-RU" sz="2000" dirty="0">
                <a:solidFill>
                  <a:srgbClr val="056839"/>
                </a:solidFill>
                <a:latin typeface="Calibri"/>
                <a:ea typeface="Calibri"/>
                <a:cs typeface="Calibri"/>
                <a:sym typeface="Calibri"/>
              </a:rPr>
              <a:t>По отношение на икономиката, в допълнение към новите възможности за работа, разходите за горива и източници на дървесина все още остават по-ниски в сравнение с други и изискват по-малко инвестиции.</a:t>
            </a:r>
          </a:p>
          <a:p>
            <a:pPr marL="0" marR="0" lvl="0" indent="0" algn="l" rtl="0">
              <a:lnSpc>
                <a:spcPct val="107000"/>
              </a:lnSpc>
              <a:spcBef>
                <a:spcPts val="800"/>
              </a:spcBef>
              <a:spcAft>
                <a:spcPts val="0"/>
              </a:spcAft>
              <a:buNone/>
            </a:pPr>
            <a:endParaRPr sz="1800" dirty="0">
              <a:solidFill>
                <a:schemeClr val="dk1"/>
              </a:solidFill>
              <a:latin typeface="Calibri"/>
              <a:ea typeface="Calibri"/>
              <a:cs typeface="Calibri"/>
              <a:sym typeface="Calibri"/>
            </a:endParaRPr>
          </a:p>
        </p:txBody>
      </p:sp>
      <p:sp>
        <p:nvSpPr>
          <p:cNvPr id="284" name="Google Shape;284;p18"/>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5" name="Google Shape;285;p18"/>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6" name="Google Shape;286;p18"/>
          <p:cNvSpPr/>
          <p:nvPr/>
        </p:nvSpPr>
        <p:spPr>
          <a:xfrm>
            <a:off x="630259" y="1318876"/>
            <a:ext cx="3538329" cy="62615"/>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87" name="Google Shape;287;p18"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88" name="Google Shape;288;p18"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2"/>
        <p:cNvGrpSpPr/>
        <p:nvPr/>
      </p:nvGrpSpPr>
      <p:grpSpPr>
        <a:xfrm>
          <a:off x="0" y="0"/>
          <a:ext cx="0" cy="0"/>
          <a:chOff x="0" y="0"/>
          <a:chExt cx="0" cy="0"/>
        </a:xfrm>
      </p:grpSpPr>
      <p:sp>
        <p:nvSpPr>
          <p:cNvPr id="293" name="Google Shape;293;g15bca75287d_0_0"/>
          <p:cNvSpPr txBox="1"/>
          <p:nvPr/>
        </p:nvSpPr>
        <p:spPr>
          <a:xfrm>
            <a:off x="523761" y="563743"/>
            <a:ext cx="111939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Заключения</a:t>
            </a:r>
            <a:r>
              <a:rPr lang="en-GB" sz="3600" b="1" dirty="0">
                <a:solidFill>
                  <a:srgbClr val="056839"/>
                </a:solidFill>
                <a:latin typeface="Calibri"/>
                <a:ea typeface="Calibri"/>
                <a:cs typeface="Calibri"/>
                <a:sym typeface="Calibri"/>
              </a:rPr>
              <a:t> </a:t>
            </a:r>
            <a:endParaRPr sz="2000" b="1" dirty="0">
              <a:solidFill>
                <a:srgbClr val="C55A11"/>
              </a:solidFill>
              <a:latin typeface="Calibri"/>
              <a:ea typeface="Calibri"/>
              <a:cs typeface="Calibri"/>
              <a:sym typeface="Calibri"/>
            </a:endParaRPr>
          </a:p>
        </p:txBody>
      </p:sp>
      <p:sp>
        <p:nvSpPr>
          <p:cNvPr id="294" name="Google Shape;294;g15bca75287d_0_0"/>
          <p:cNvSpPr txBox="1"/>
          <p:nvPr/>
        </p:nvSpPr>
        <p:spPr>
          <a:xfrm>
            <a:off x="408851" y="2490949"/>
            <a:ext cx="11423700" cy="2299200"/>
          </a:xfrm>
          <a:prstGeom prst="rect">
            <a:avLst/>
          </a:prstGeom>
          <a:noFill/>
          <a:ln>
            <a:noFill/>
          </a:ln>
        </p:spPr>
        <p:txBody>
          <a:bodyPr spcFirstLastPara="1" wrap="square" lIns="91425" tIns="45700" rIns="91425" bIns="45700" anchor="t" anchorCtr="0">
            <a:spAutoFit/>
          </a:bodyPr>
          <a:lstStyle/>
          <a:p>
            <a:pPr marL="53339" lvl="0" indent="0" algn="l" rtl="0">
              <a:lnSpc>
                <a:spcPct val="107916"/>
              </a:lnSpc>
              <a:spcBef>
                <a:spcPts val="0"/>
              </a:spcBef>
              <a:spcAft>
                <a:spcPts val="0"/>
              </a:spcAft>
              <a:buClr>
                <a:schemeClr val="dk1"/>
              </a:buClr>
              <a:buSzPts val="1100"/>
              <a:buFont typeface="Arial"/>
              <a:buNone/>
            </a:pPr>
            <a:r>
              <a:rPr lang="ru-RU" sz="2200" dirty="0">
                <a:solidFill>
                  <a:srgbClr val="056839"/>
                </a:solidFill>
                <a:latin typeface="Calibri"/>
                <a:ea typeface="Calibri"/>
                <a:cs typeface="Calibri"/>
                <a:sym typeface="Calibri"/>
              </a:rPr>
              <a:t>Секторът за енергия от дървесина е сложен и е белязан от предизвикателства. Въпреки това, енергията от дървесина, поради разнообразието, което има по отношение на продуктите, сравнително ниската цена и възобновяемия си характер, ще продължи да бъде един от основните енергийни източници. Важното е да се използва по устойчив начин, с контролирано снабдяване и производство, непрекъснат мониторинг и потребление, което отчита както нуждите, така и отговорността.</a:t>
            </a:r>
            <a:endParaRPr lang="en-US" sz="1800" dirty="0">
              <a:solidFill>
                <a:schemeClr val="dk1"/>
              </a:solidFill>
              <a:latin typeface="Calibri"/>
              <a:ea typeface="Calibri"/>
              <a:cs typeface="Calibri"/>
              <a:sym typeface="Calibri"/>
            </a:endParaRPr>
          </a:p>
        </p:txBody>
      </p:sp>
      <p:sp>
        <p:nvSpPr>
          <p:cNvPr id="295" name="Google Shape;295;g15bca75287d_0_0"/>
          <p:cNvSpPr/>
          <p:nvPr/>
        </p:nvSpPr>
        <p:spPr>
          <a:xfrm>
            <a:off x="0" y="297"/>
            <a:ext cx="12047400" cy="1506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6" name="Google Shape;296;g15bca75287d_0_0"/>
          <p:cNvSpPr/>
          <p:nvPr/>
        </p:nvSpPr>
        <p:spPr>
          <a:xfrm rot="-5400000">
            <a:off x="8690908" y="3356849"/>
            <a:ext cx="6857700" cy="14460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7" name="Google Shape;297;g15bca75287d_0_0"/>
          <p:cNvSpPr/>
          <p:nvPr/>
        </p:nvSpPr>
        <p:spPr>
          <a:xfrm>
            <a:off x="630259" y="1318876"/>
            <a:ext cx="3538200" cy="627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98" name="Google Shape;298;g15bca75287d_0_0"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299" name="Google Shape;299;g15bca75287d_0_0"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6"/>
          <p:cNvSpPr/>
          <p:nvPr/>
        </p:nvSpPr>
        <p:spPr>
          <a:xfrm>
            <a:off x="0" y="0"/>
            <a:ext cx="12192000" cy="6857999"/>
          </a:xfrm>
          <a:prstGeom prst="rect">
            <a:avLst/>
          </a:prstGeom>
          <a:gradFill>
            <a:gsLst>
              <a:gs pos="0">
                <a:srgbClr val="F5F7FC"/>
              </a:gs>
              <a:gs pos="100000">
                <a:srgbClr val="7AC99A">
                  <a:alpha val="77647"/>
                </a:srgbClr>
              </a:gs>
            </a:gsLst>
            <a:lin ang="21593999"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 name="Google Shape;104;p6"/>
          <p:cNvSpPr txBox="1"/>
          <p:nvPr/>
        </p:nvSpPr>
        <p:spPr>
          <a:xfrm>
            <a:off x="530746" y="427970"/>
            <a:ext cx="8206735"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Засегнати зелени умения</a:t>
            </a:r>
            <a:endParaRPr sz="3600" b="1" dirty="0">
              <a:solidFill>
                <a:srgbClr val="056839"/>
              </a:solidFill>
              <a:latin typeface="Calibri"/>
              <a:ea typeface="Calibri"/>
              <a:cs typeface="Calibri"/>
              <a:sym typeface="Calibri"/>
            </a:endParaRPr>
          </a:p>
          <a:p>
            <a:pPr marL="0" marR="0" lvl="0" indent="0" algn="l"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05" name="Google Shape;105;p6"/>
          <p:cNvSpPr txBox="1"/>
          <p:nvPr/>
        </p:nvSpPr>
        <p:spPr>
          <a:xfrm>
            <a:off x="3148243" y="1628299"/>
            <a:ext cx="7098693" cy="452427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056839"/>
              </a:buClr>
              <a:buSzPts val="2400"/>
              <a:buFont typeface="Arial"/>
              <a:buChar char="•"/>
            </a:pPr>
            <a:r>
              <a:rPr lang="ru-RU" sz="2400" dirty="0">
                <a:solidFill>
                  <a:srgbClr val="056839"/>
                </a:solidFill>
                <a:latin typeface="Calibri"/>
                <a:ea typeface="Calibri"/>
                <a:cs typeface="Calibri"/>
                <a:sym typeface="Calibri"/>
              </a:rPr>
              <a:t>Умения за наблюдение</a:t>
            </a:r>
          </a:p>
          <a:p>
            <a:pPr marL="342900" marR="0" lvl="0" indent="-342900" algn="l" rtl="0">
              <a:lnSpc>
                <a:spcPct val="150000"/>
              </a:lnSpc>
              <a:spcBef>
                <a:spcPts val="0"/>
              </a:spcBef>
              <a:spcAft>
                <a:spcPts val="0"/>
              </a:spcAft>
              <a:buClr>
                <a:srgbClr val="056839"/>
              </a:buClr>
              <a:buSzPts val="2400"/>
              <a:buFont typeface="Arial"/>
              <a:buChar char="•"/>
            </a:pPr>
            <a:r>
              <a:rPr lang="ru-RU" sz="2400" dirty="0">
                <a:solidFill>
                  <a:srgbClr val="056839"/>
                </a:solidFill>
                <a:latin typeface="Calibri"/>
                <a:ea typeface="Calibri"/>
                <a:cs typeface="Calibri"/>
                <a:sym typeface="Calibri"/>
              </a:rPr>
              <a:t>X Аналитични умения</a:t>
            </a:r>
          </a:p>
          <a:p>
            <a:pPr marL="342900" marR="0" lvl="0" indent="-342900" algn="l" rtl="0">
              <a:lnSpc>
                <a:spcPct val="150000"/>
              </a:lnSpc>
              <a:spcBef>
                <a:spcPts val="0"/>
              </a:spcBef>
              <a:spcAft>
                <a:spcPts val="0"/>
              </a:spcAft>
              <a:buClr>
                <a:srgbClr val="056839"/>
              </a:buClr>
              <a:buSzPts val="2400"/>
              <a:buFont typeface="Arial"/>
              <a:buChar char="•"/>
            </a:pPr>
            <a:r>
              <a:rPr lang="ru-RU" sz="2400" dirty="0">
                <a:solidFill>
                  <a:srgbClr val="056839"/>
                </a:solidFill>
                <a:latin typeface="Calibri"/>
                <a:ea typeface="Calibri"/>
                <a:cs typeface="Calibri"/>
                <a:sym typeface="Calibri"/>
              </a:rPr>
              <a:t>X Предотвратяване на замърсяването</a:t>
            </a:r>
          </a:p>
          <a:p>
            <a:pPr marL="342900" marR="0" lvl="0" indent="-342900" algn="l" rtl="0">
              <a:lnSpc>
                <a:spcPct val="150000"/>
              </a:lnSpc>
              <a:spcBef>
                <a:spcPts val="0"/>
              </a:spcBef>
              <a:spcAft>
                <a:spcPts val="0"/>
              </a:spcAft>
              <a:buClr>
                <a:srgbClr val="056839"/>
              </a:buClr>
              <a:buSzPts val="2400"/>
              <a:buFont typeface="Arial"/>
              <a:buChar char="•"/>
            </a:pPr>
            <a:r>
              <a:rPr lang="ru-RU" sz="2400" dirty="0">
                <a:solidFill>
                  <a:srgbClr val="056839"/>
                </a:solidFill>
                <a:latin typeface="Calibri"/>
                <a:ea typeface="Calibri"/>
                <a:cs typeface="Calibri"/>
                <a:sym typeface="Calibri"/>
              </a:rPr>
              <a:t>X Количествено определяне на въздействието</a:t>
            </a:r>
          </a:p>
          <a:p>
            <a:pPr marL="342900" marR="0" lvl="0" indent="-342900" algn="l" rtl="0">
              <a:lnSpc>
                <a:spcPct val="150000"/>
              </a:lnSpc>
              <a:spcBef>
                <a:spcPts val="0"/>
              </a:spcBef>
              <a:spcAft>
                <a:spcPts val="0"/>
              </a:spcAft>
              <a:buClr>
                <a:srgbClr val="056839"/>
              </a:buClr>
              <a:buSzPts val="2400"/>
              <a:buFont typeface="Arial"/>
              <a:buChar char="•"/>
            </a:pPr>
            <a:r>
              <a:rPr lang="ru-RU" sz="2400" dirty="0">
                <a:solidFill>
                  <a:srgbClr val="056839"/>
                </a:solidFill>
                <a:latin typeface="Calibri"/>
                <a:ea typeface="Calibri"/>
                <a:cs typeface="Calibri"/>
                <a:sym typeface="Calibri"/>
              </a:rPr>
              <a:t>X Управление на жизнения цикъл</a:t>
            </a:r>
          </a:p>
          <a:p>
            <a:pPr marL="342900" marR="0" lvl="0" indent="-342900" algn="l" rtl="0">
              <a:lnSpc>
                <a:spcPct val="150000"/>
              </a:lnSpc>
              <a:spcBef>
                <a:spcPts val="0"/>
              </a:spcBef>
              <a:spcAft>
                <a:spcPts val="0"/>
              </a:spcAft>
              <a:buClr>
                <a:srgbClr val="056839"/>
              </a:buClr>
              <a:buSzPts val="2400"/>
              <a:buFont typeface="Arial"/>
              <a:buChar char="•"/>
            </a:pPr>
            <a:r>
              <a:rPr lang="ru-RU" sz="2400" dirty="0">
                <a:solidFill>
                  <a:srgbClr val="056839"/>
                </a:solidFill>
                <a:latin typeface="Calibri"/>
                <a:ea typeface="Calibri"/>
                <a:cs typeface="Calibri"/>
                <a:sym typeface="Calibri"/>
              </a:rPr>
              <a:t>X Екологичен одит</a:t>
            </a:r>
          </a:p>
          <a:p>
            <a:pPr marL="342900" marR="0" lvl="0" indent="-342900" algn="l" rtl="0">
              <a:lnSpc>
                <a:spcPct val="150000"/>
              </a:lnSpc>
              <a:spcBef>
                <a:spcPts val="0"/>
              </a:spcBef>
              <a:spcAft>
                <a:spcPts val="0"/>
              </a:spcAft>
              <a:buClr>
                <a:srgbClr val="056839"/>
              </a:buClr>
              <a:buSzPts val="2400"/>
              <a:buFont typeface="Arial"/>
              <a:buChar char="•"/>
            </a:pPr>
            <a:r>
              <a:rPr lang="ru-RU" sz="2400" dirty="0">
                <a:solidFill>
                  <a:srgbClr val="056839"/>
                </a:solidFill>
                <a:latin typeface="Calibri"/>
                <a:ea typeface="Calibri"/>
                <a:cs typeface="Calibri"/>
                <a:sym typeface="Calibri"/>
              </a:rPr>
              <a:t>X Управление на екосистемата</a:t>
            </a:r>
          </a:p>
          <a:p>
            <a:pPr marL="342900" marR="0" lvl="0" indent="-342900" algn="l" rtl="0">
              <a:lnSpc>
                <a:spcPct val="150000"/>
              </a:lnSpc>
              <a:spcBef>
                <a:spcPts val="0"/>
              </a:spcBef>
              <a:spcAft>
                <a:spcPts val="0"/>
              </a:spcAft>
              <a:buClr>
                <a:srgbClr val="056839"/>
              </a:buClr>
              <a:buSzPts val="2400"/>
              <a:buFont typeface="Arial"/>
              <a:buChar char="•"/>
            </a:pPr>
            <a:endParaRPr lang="fr-FR" sz="2400" dirty="0">
              <a:solidFill>
                <a:srgbClr val="056839"/>
              </a:solidFill>
              <a:latin typeface="Calibri"/>
              <a:ea typeface="Calibri"/>
              <a:cs typeface="Calibri"/>
              <a:sym typeface="Calibri"/>
            </a:endParaRPr>
          </a:p>
        </p:txBody>
      </p:sp>
      <p:pic>
        <p:nvPicPr>
          <p:cNvPr id="106" name="Google Shape;106;p6"/>
          <p:cNvPicPr preferRelativeResize="0"/>
          <p:nvPr/>
        </p:nvPicPr>
        <p:blipFill rotWithShape="1">
          <a:blip r:embed="rId3">
            <a:alphaModFix/>
          </a:blip>
          <a:srcRect/>
          <a:stretch/>
        </p:blipFill>
        <p:spPr>
          <a:xfrm>
            <a:off x="1255490" y="2493718"/>
            <a:ext cx="1200914" cy="2002540"/>
          </a:xfrm>
          <a:prstGeom prst="rect">
            <a:avLst/>
          </a:prstGeom>
          <a:noFill/>
          <a:ln>
            <a:noFill/>
          </a:ln>
        </p:spPr>
      </p:pic>
      <p:pic>
        <p:nvPicPr>
          <p:cNvPr id="107" name="Google Shape;107;p6" descr="Logo&#10;&#10;Description automatically generated"/>
          <p:cNvPicPr preferRelativeResize="0"/>
          <p:nvPr/>
        </p:nvPicPr>
        <p:blipFill rotWithShape="1">
          <a:blip r:embed="rId4">
            <a:alphaModFix/>
          </a:blip>
          <a:srcRect/>
          <a:stretch/>
        </p:blipFill>
        <p:spPr>
          <a:xfrm>
            <a:off x="165346" y="6070861"/>
            <a:ext cx="1350410" cy="664590"/>
          </a:xfrm>
          <a:prstGeom prst="rect">
            <a:avLst/>
          </a:prstGeom>
          <a:noFill/>
          <a:ln>
            <a:noFill/>
          </a:ln>
        </p:spPr>
      </p:pic>
      <p:pic>
        <p:nvPicPr>
          <p:cNvPr id="108" name="Google Shape;108;p6" descr="Graphical user interface, text&#10;&#10;Description automatically generated"/>
          <p:cNvPicPr preferRelativeResize="0"/>
          <p:nvPr/>
        </p:nvPicPr>
        <p:blipFill rotWithShape="1">
          <a:blip r:embed="rId5">
            <a:alphaModFix/>
          </a:blip>
          <a:srcRect/>
          <a:stretch/>
        </p:blipFill>
        <p:spPr>
          <a:xfrm>
            <a:off x="1855947" y="6160565"/>
            <a:ext cx="2312641" cy="48518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3"/>
        <p:cNvGrpSpPr/>
        <p:nvPr/>
      </p:nvGrpSpPr>
      <p:grpSpPr>
        <a:xfrm>
          <a:off x="0" y="0"/>
          <a:ext cx="0" cy="0"/>
          <a:chOff x="0" y="0"/>
          <a:chExt cx="0" cy="0"/>
        </a:xfrm>
      </p:grpSpPr>
      <p:sp>
        <p:nvSpPr>
          <p:cNvPr id="304" name="Google Shape;304;p20"/>
          <p:cNvSpPr txBox="1"/>
          <p:nvPr/>
        </p:nvSpPr>
        <p:spPr>
          <a:xfrm>
            <a:off x="506017" y="623424"/>
            <a:ext cx="9717921"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Полезни източници</a:t>
            </a: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305" name="Google Shape;305;p20"/>
          <p:cNvSpPr txBox="1"/>
          <p:nvPr/>
        </p:nvSpPr>
        <p:spPr>
          <a:xfrm>
            <a:off x="609001" y="1460301"/>
            <a:ext cx="11583000" cy="42762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GB" sz="1400" u="sng">
                <a:solidFill>
                  <a:srgbClr val="056839"/>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https://yearbook.enerdata.net/total-energy/world-consumption-statistics.html</a:t>
            </a:r>
            <a:r>
              <a:rPr lang="en-GB" sz="1400">
                <a:solidFill>
                  <a:srgbClr val="056839"/>
                </a:solidFill>
                <a:latin typeface="Calibri"/>
                <a:ea typeface="Calibri"/>
                <a:cs typeface="Calibri"/>
                <a:sym typeface="Calibri"/>
              </a:rPr>
              <a:t>   Total Energy consumption Statistics (9pop up|)</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u="sng">
                <a:solidFill>
                  <a:srgbClr val="056839"/>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https://yearbook.enerdata.net/total-energy/world-energy-production.html</a:t>
            </a:r>
            <a:r>
              <a:rPr lang="en-GB" sz="1400">
                <a:solidFill>
                  <a:srgbClr val="056839"/>
                </a:solidFill>
                <a:latin typeface="Calibri"/>
                <a:ea typeface="Calibri"/>
                <a:cs typeface="Calibri"/>
                <a:sym typeface="Calibri"/>
              </a:rPr>
              <a:t> Total Energy production Statistics (9pop up|)</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a:solidFill>
                  <a:srgbClr val="056839"/>
                </a:solidFill>
                <a:latin typeface="Calibri"/>
                <a:ea typeface="Calibri"/>
                <a:cs typeface="Calibri"/>
                <a:sym typeface="Calibri"/>
              </a:rPr>
              <a:t>IEA (2021), World Energy Balances: Overview, IEA, Paris </a:t>
            </a:r>
            <a:r>
              <a:rPr lang="en-GB" sz="1400" u="sng">
                <a:solidFill>
                  <a:srgbClr val="056839"/>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https://www.iea.org/reports/world-energy-balances-overview/oecd#abstract</a:t>
            </a:r>
            <a:r>
              <a:rPr lang="en-GB" sz="1400">
                <a:solidFill>
                  <a:srgbClr val="056839"/>
                </a:solidFill>
                <a:latin typeface="Calibri"/>
                <a:ea typeface="Calibri"/>
                <a:cs typeface="Calibri"/>
                <a:sym typeface="Calibri"/>
              </a:rPr>
              <a:t> </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a:solidFill>
                  <a:srgbClr val="056839"/>
                </a:solidFill>
                <a:latin typeface="Calibri"/>
                <a:ea typeface="Calibri"/>
                <a:cs typeface="Calibri"/>
                <a:sym typeface="Calibri"/>
              </a:rPr>
              <a:t>IEA (2021), </a:t>
            </a:r>
            <a:r>
              <a:rPr lang="en-GB" sz="1400" i="1">
                <a:solidFill>
                  <a:srgbClr val="056839"/>
                </a:solidFill>
                <a:latin typeface="Calibri"/>
                <a:ea typeface="Calibri"/>
                <a:cs typeface="Calibri"/>
                <a:sym typeface="Calibri"/>
              </a:rPr>
              <a:t>World Energy Balances: Overview</a:t>
            </a:r>
            <a:r>
              <a:rPr lang="en-GB" sz="1400">
                <a:solidFill>
                  <a:srgbClr val="056839"/>
                </a:solidFill>
                <a:latin typeface="Calibri"/>
                <a:ea typeface="Calibri"/>
                <a:cs typeface="Calibri"/>
                <a:sym typeface="Calibri"/>
              </a:rPr>
              <a:t>, IEA, Paris </a:t>
            </a:r>
            <a:r>
              <a:rPr lang="en-GB" sz="1400" u="sng">
                <a:solidFill>
                  <a:srgbClr val="056839"/>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https://www.iea.org/reports/world-energy-balances-overview</a:t>
            </a:r>
            <a:r>
              <a:rPr lang="en-GB" sz="1400">
                <a:solidFill>
                  <a:srgbClr val="056839"/>
                </a:solidFill>
                <a:latin typeface="Calibri"/>
                <a:ea typeface="Calibri"/>
                <a:cs typeface="Calibri"/>
                <a:sym typeface="Calibri"/>
              </a:rPr>
              <a:t> </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a:solidFill>
                  <a:srgbClr val="056839"/>
                </a:solidFill>
                <a:latin typeface="Calibri"/>
                <a:ea typeface="Calibri"/>
                <a:cs typeface="Calibri"/>
                <a:sym typeface="Calibri"/>
              </a:rPr>
              <a:t>Energy Return on Investment (EROI) of Different Wood Products</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a:solidFill>
                  <a:srgbClr val="056839"/>
                </a:solidFill>
                <a:latin typeface="Calibri"/>
                <a:ea typeface="Calibri"/>
                <a:cs typeface="Calibri"/>
                <a:sym typeface="Calibri"/>
              </a:rPr>
              <a:t>Zdravko Pandur, Marijan Šušnjar, Marko Zorić, Hrvoje Nevečerel and Dubravko Horvat</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a:solidFill>
                  <a:srgbClr val="056839"/>
                </a:solidFill>
                <a:latin typeface="Calibri"/>
                <a:ea typeface="Calibri"/>
                <a:cs typeface="Calibri"/>
                <a:sym typeface="Calibri"/>
              </a:rPr>
              <a:t>Submitted: December 3rd, 2014 Reviewed: July 1st, 2015 Published: September 30th, 2015; DOI: 10.5772/61144</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u="sng">
                <a:solidFill>
                  <a:srgbClr val="056839"/>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https://www.intechopen.com/chapters/48973</a:t>
            </a:r>
            <a:endParaRPr sz="1400">
              <a:solidFill>
                <a:srgbClr val="056839"/>
              </a:solidFill>
              <a:latin typeface="Calibri"/>
              <a:ea typeface="Calibri"/>
              <a:cs typeface="Calibri"/>
              <a:sym typeface="Calibri"/>
            </a:endParaRPr>
          </a:p>
          <a:p>
            <a:pPr marL="0" marR="0" lvl="0" indent="0" algn="l" rtl="0">
              <a:lnSpc>
                <a:spcPct val="107000"/>
              </a:lnSpc>
              <a:spcBef>
                <a:spcPts val="800"/>
              </a:spcBef>
              <a:spcAft>
                <a:spcPts val="0"/>
              </a:spcAft>
              <a:buNone/>
            </a:pPr>
            <a:r>
              <a:rPr lang="en-GB" sz="1400">
                <a:solidFill>
                  <a:srgbClr val="056839"/>
                </a:solidFill>
                <a:latin typeface="Calibri"/>
                <a:ea typeface="Calibri"/>
                <a:cs typeface="Calibri"/>
                <a:sym typeface="Calibri"/>
              </a:rPr>
              <a:t>Source:(Bailis 2011) Figure 16: Potential impacts of climate change on the sustainable supply of wood energy</a:t>
            </a:r>
            <a:endParaRPr sz="1400">
              <a:solidFill>
                <a:srgbClr val="056839"/>
              </a:solidFill>
              <a:latin typeface="Calibri"/>
              <a:ea typeface="Calibri"/>
              <a:cs typeface="Calibri"/>
              <a:sym typeface="Calibri"/>
            </a:endParaRPr>
          </a:p>
          <a:p>
            <a:pPr marL="0" marR="0" lvl="0" indent="0" algn="l" rtl="0">
              <a:lnSpc>
                <a:spcPct val="150000"/>
              </a:lnSpc>
              <a:spcBef>
                <a:spcPts val="800"/>
              </a:spcBef>
              <a:spcAft>
                <a:spcPts val="0"/>
              </a:spcAft>
              <a:buNone/>
            </a:pPr>
            <a:r>
              <a:rPr lang="en-GB" sz="1400">
                <a:solidFill>
                  <a:srgbClr val="056839"/>
                </a:solidFill>
                <a:latin typeface="Calibri"/>
                <a:ea typeface="Calibri"/>
                <a:cs typeface="Calibri"/>
                <a:sym typeface="Calibri"/>
              </a:rPr>
              <a:t>Eurostat, the </a:t>
            </a:r>
            <a:r>
              <a:rPr lang="en-GB" sz="1400" u="sng">
                <a:solidFill>
                  <a:srgbClr val="056839"/>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Timber Committee</a:t>
            </a:r>
            <a:r>
              <a:rPr lang="en-GB" sz="1400">
                <a:solidFill>
                  <a:srgbClr val="056839"/>
                </a:solidFill>
                <a:latin typeface="Calibri"/>
                <a:ea typeface="Calibri"/>
                <a:cs typeface="Calibri"/>
                <a:sym typeface="Calibri"/>
              </a:rPr>
              <a:t> of the </a:t>
            </a:r>
            <a:r>
              <a:rPr lang="en-GB" sz="1400" u="sng">
                <a:solidFill>
                  <a:srgbClr val="056839"/>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United Nations Economic Commission for Europe (UNECE)</a:t>
            </a:r>
            <a:r>
              <a:rPr lang="en-GB" sz="1400">
                <a:solidFill>
                  <a:srgbClr val="056839"/>
                </a:solidFill>
                <a:latin typeface="Calibri"/>
                <a:ea typeface="Calibri"/>
                <a:cs typeface="Calibri"/>
                <a:sym typeface="Calibri"/>
              </a:rPr>
              <a:t>, </a:t>
            </a:r>
            <a:r>
              <a:rPr lang="en-GB" sz="1400" u="sng">
                <a:solidFill>
                  <a:srgbClr val="056839"/>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Forestry Section</a:t>
            </a:r>
            <a:r>
              <a:rPr lang="en-GB" sz="1400">
                <a:solidFill>
                  <a:srgbClr val="056839"/>
                </a:solidFill>
                <a:latin typeface="Calibri"/>
                <a:ea typeface="Calibri"/>
                <a:cs typeface="Calibri"/>
                <a:sym typeface="Calibri"/>
              </a:rPr>
              <a:t> of the United Nations </a:t>
            </a:r>
            <a:r>
              <a:rPr lang="en-GB" sz="1400" u="sng">
                <a:solidFill>
                  <a:srgbClr val="056839"/>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Food and Agriculture Organisation (FAO)</a:t>
            </a:r>
            <a:r>
              <a:rPr lang="en-GB" sz="1400">
                <a:solidFill>
                  <a:srgbClr val="056839"/>
                </a:solidFill>
                <a:latin typeface="Calibri"/>
                <a:ea typeface="Calibri"/>
                <a:cs typeface="Calibri"/>
                <a:sym typeface="Calibri"/>
              </a:rPr>
              <a:t> and the </a:t>
            </a:r>
            <a:r>
              <a:rPr lang="en-GB" sz="1400" u="sng">
                <a:solidFill>
                  <a:srgbClr val="056839"/>
                </a:solidFill>
                <a:latin typeface="Calibri"/>
                <a:ea typeface="Calibri"/>
                <a:cs typeface="Calibri"/>
                <a:sym typeface="Calibri"/>
                <a:hlinkClick r:id="rId12">
                  <a:extLst>
                    <a:ext uri="{A12FA001-AC4F-418D-AE19-62706E023703}">
                      <ahyp:hlinkClr xmlns:ahyp="http://schemas.microsoft.com/office/drawing/2018/hyperlinkcolor" val="tx"/>
                    </a:ext>
                  </a:extLst>
                </a:hlinkClick>
              </a:rPr>
              <a:t>International Tropical Timber Organisation (ITTO)</a:t>
            </a:r>
            <a:r>
              <a:rPr lang="en-GB" sz="1400">
                <a:solidFill>
                  <a:srgbClr val="056839"/>
                </a:solidFill>
                <a:latin typeface="Calibri"/>
                <a:ea typeface="Calibri"/>
                <a:cs typeface="Calibri"/>
                <a:sym typeface="Calibri"/>
              </a:rPr>
              <a:t> collect and collate statistics on the production and trade of wood through their </a:t>
            </a:r>
            <a:r>
              <a:rPr lang="en-GB" sz="1400" u="sng">
                <a:solidFill>
                  <a:srgbClr val="056839"/>
                </a:solidFill>
                <a:latin typeface="Calibri"/>
                <a:ea typeface="Calibri"/>
                <a:cs typeface="Calibri"/>
                <a:sym typeface="Calibri"/>
                <a:hlinkClick r:id="rId13">
                  <a:extLst>
                    <a:ext uri="{A12FA001-AC4F-418D-AE19-62706E023703}">
                      <ahyp:hlinkClr xmlns:ahyp="http://schemas.microsoft.com/office/drawing/2018/hyperlinkcolor" val="tx"/>
                    </a:ext>
                  </a:extLst>
                </a:hlinkClick>
              </a:rPr>
              <a:t>Joint Forest Sector Questionnaire</a:t>
            </a:r>
            <a:r>
              <a:rPr lang="en-GB" sz="1400">
                <a:solidFill>
                  <a:srgbClr val="056839"/>
                </a:solidFill>
                <a:latin typeface="Calibri"/>
                <a:ea typeface="Calibri"/>
                <a:cs typeface="Calibri"/>
                <a:sym typeface="Calibri"/>
              </a:rPr>
              <a:t>. Each partner collects data from a different part of the world; Eurostat is responsible for the data collection exercise pertaining to the EU Member States and </a:t>
            </a:r>
            <a:r>
              <a:rPr lang="en-GB" sz="1400" u="sng">
                <a:solidFill>
                  <a:srgbClr val="056839"/>
                </a:solidFill>
                <a:latin typeface="Calibri"/>
                <a:ea typeface="Calibri"/>
                <a:cs typeface="Calibri"/>
                <a:sym typeface="Calibri"/>
                <a:hlinkClick r:id="rId14">
                  <a:extLst>
                    <a:ext uri="{A12FA001-AC4F-418D-AE19-62706E023703}">
                      <ahyp:hlinkClr xmlns:ahyp="http://schemas.microsoft.com/office/drawing/2018/hyperlinkcolor" val="tx"/>
                    </a:ext>
                  </a:extLst>
                </a:hlinkClick>
              </a:rPr>
              <a:t>EFTA countries</a:t>
            </a:r>
            <a:r>
              <a:rPr lang="en-GB" sz="1400">
                <a:solidFill>
                  <a:srgbClr val="056839"/>
                </a:solidFill>
                <a:latin typeface="Calibri"/>
                <a:ea typeface="Calibri"/>
                <a:cs typeface="Calibri"/>
                <a:sym typeface="Calibri"/>
              </a:rPr>
              <a:t>.</a:t>
            </a:r>
            <a:endParaRPr sz="1400" b="1">
              <a:solidFill>
                <a:srgbClr val="056839"/>
              </a:solidFill>
              <a:latin typeface="Calibri"/>
              <a:ea typeface="Calibri"/>
              <a:cs typeface="Calibri"/>
              <a:sym typeface="Calibri"/>
            </a:endParaRPr>
          </a:p>
        </p:txBody>
      </p:sp>
      <p:sp>
        <p:nvSpPr>
          <p:cNvPr id="306" name="Google Shape;306;p20"/>
          <p:cNvSpPr txBox="1"/>
          <p:nvPr/>
        </p:nvSpPr>
        <p:spPr>
          <a:xfrm>
            <a:off x="609001" y="2638415"/>
            <a:ext cx="10034751" cy="46487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GB" sz="1800">
                <a:solidFill>
                  <a:srgbClr val="056839"/>
                </a:solidFill>
                <a:latin typeface="Calibri"/>
                <a:ea typeface="Calibri"/>
                <a:cs typeface="Calibri"/>
                <a:sym typeface="Calibri"/>
              </a:rPr>
              <a:t> </a:t>
            </a:r>
            <a:endParaRPr sz="1800" b="1">
              <a:solidFill>
                <a:srgbClr val="056839"/>
              </a:solidFill>
              <a:latin typeface="Calibri"/>
              <a:ea typeface="Calibri"/>
              <a:cs typeface="Calibri"/>
              <a:sym typeface="Calibri"/>
            </a:endParaRPr>
          </a:p>
        </p:txBody>
      </p:sp>
      <p:sp>
        <p:nvSpPr>
          <p:cNvPr id="307" name="Google Shape;307;p20"/>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8" name="Google Shape;308;p20"/>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9" name="Google Shape;309;p20"/>
          <p:cNvSpPr/>
          <p:nvPr/>
        </p:nvSpPr>
        <p:spPr>
          <a:xfrm>
            <a:off x="612986" y="1172296"/>
            <a:ext cx="3722531" cy="70194"/>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10" name="Google Shape;310;p20" descr="Logo&#10;&#10;Description automatically generated"/>
          <p:cNvPicPr preferRelativeResize="0"/>
          <p:nvPr/>
        </p:nvPicPr>
        <p:blipFill rotWithShape="1">
          <a:blip r:embed="rId15">
            <a:alphaModFix/>
          </a:blip>
          <a:srcRect/>
          <a:stretch/>
        </p:blipFill>
        <p:spPr>
          <a:xfrm>
            <a:off x="165346" y="6070861"/>
            <a:ext cx="1350410" cy="664590"/>
          </a:xfrm>
          <a:prstGeom prst="rect">
            <a:avLst/>
          </a:prstGeom>
          <a:noFill/>
          <a:ln>
            <a:noFill/>
          </a:ln>
        </p:spPr>
      </p:pic>
      <p:pic>
        <p:nvPicPr>
          <p:cNvPr id="311" name="Google Shape;311;p20" descr="Graphical user interface, text&#10;&#10;Description automatically generated"/>
          <p:cNvPicPr preferRelativeResize="0"/>
          <p:nvPr/>
        </p:nvPicPr>
        <p:blipFill rotWithShape="1">
          <a:blip r:embed="rId16">
            <a:alphaModFix/>
          </a:blip>
          <a:srcRect/>
          <a:stretch/>
        </p:blipFill>
        <p:spPr>
          <a:xfrm>
            <a:off x="1855947" y="6160565"/>
            <a:ext cx="2312641" cy="48518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5"/>
        <p:cNvGrpSpPr/>
        <p:nvPr/>
      </p:nvGrpSpPr>
      <p:grpSpPr>
        <a:xfrm>
          <a:off x="0" y="0"/>
          <a:ext cx="0" cy="0"/>
          <a:chOff x="0" y="0"/>
          <a:chExt cx="0" cy="0"/>
        </a:xfrm>
      </p:grpSpPr>
      <p:sp>
        <p:nvSpPr>
          <p:cNvPr id="316" name="Google Shape;316;g13f68c8deea_0_4"/>
          <p:cNvSpPr txBox="1"/>
          <p:nvPr/>
        </p:nvSpPr>
        <p:spPr>
          <a:xfrm>
            <a:off x="506017" y="623424"/>
            <a:ext cx="9717900" cy="923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Въпроси за обсъждане</a:t>
            </a: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317" name="Google Shape;317;g13f68c8deea_0_4"/>
          <p:cNvSpPr txBox="1"/>
          <p:nvPr/>
        </p:nvSpPr>
        <p:spPr>
          <a:xfrm>
            <a:off x="612976" y="1939776"/>
            <a:ext cx="10821737" cy="3259570"/>
          </a:xfrm>
          <a:prstGeom prst="rect">
            <a:avLst/>
          </a:prstGeom>
          <a:noFill/>
          <a:ln>
            <a:noFill/>
          </a:ln>
        </p:spPr>
        <p:txBody>
          <a:bodyPr spcFirstLastPara="1" wrap="square" lIns="91425" tIns="45700" rIns="91425" bIns="45700" anchor="t" anchorCtr="0">
            <a:spAutoFit/>
          </a:bodyPr>
          <a:lstStyle/>
          <a:p>
            <a:pPr marL="342900" lvl="0" indent="-374650" algn="just" rtl="0">
              <a:lnSpc>
                <a:spcPct val="107000"/>
              </a:lnSpc>
              <a:spcBef>
                <a:spcPts val="0"/>
              </a:spcBef>
              <a:spcAft>
                <a:spcPts val="0"/>
              </a:spcAft>
              <a:buClr>
                <a:srgbClr val="056839"/>
              </a:buClr>
              <a:buSzPts val="2300"/>
              <a:buFont typeface="Calibri"/>
              <a:buAutoNum type="arabicPeriod"/>
            </a:pPr>
            <a:r>
              <a:rPr lang="ru-RU" sz="2300" dirty="0">
                <a:solidFill>
                  <a:srgbClr val="056839"/>
                </a:solidFill>
                <a:latin typeface="Calibri"/>
                <a:ea typeface="Calibri"/>
                <a:cs typeface="Calibri"/>
                <a:sym typeface="Calibri"/>
              </a:rPr>
              <a:t>Помислете как виждате бъдещето на производството на енергия от дърво.</a:t>
            </a:r>
          </a:p>
          <a:p>
            <a:pPr marL="342900" lvl="0" indent="-374650" algn="just" rtl="0">
              <a:lnSpc>
                <a:spcPct val="107000"/>
              </a:lnSpc>
              <a:spcBef>
                <a:spcPts val="0"/>
              </a:spcBef>
              <a:spcAft>
                <a:spcPts val="0"/>
              </a:spcAft>
              <a:buClr>
                <a:srgbClr val="056839"/>
              </a:buClr>
              <a:buSzPts val="2300"/>
              <a:buFont typeface="Calibri"/>
              <a:buAutoNum type="arabicPeriod"/>
            </a:pPr>
            <a:endParaRPr lang="ru-RU" sz="2300" dirty="0">
              <a:solidFill>
                <a:srgbClr val="056839"/>
              </a:solidFill>
              <a:latin typeface="Calibri"/>
              <a:ea typeface="Calibri"/>
              <a:cs typeface="Calibri"/>
              <a:sym typeface="Calibri"/>
            </a:endParaRPr>
          </a:p>
          <a:p>
            <a:pPr marL="342900" lvl="0" indent="-374650" algn="just" rtl="0">
              <a:lnSpc>
                <a:spcPct val="107000"/>
              </a:lnSpc>
              <a:spcBef>
                <a:spcPts val="0"/>
              </a:spcBef>
              <a:spcAft>
                <a:spcPts val="0"/>
              </a:spcAft>
              <a:buClr>
                <a:srgbClr val="056839"/>
              </a:buClr>
              <a:buSzPts val="2300"/>
              <a:buFont typeface="Calibri"/>
              <a:buAutoNum type="arabicPeriod"/>
            </a:pPr>
            <a:r>
              <a:rPr lang="ru-RU" sz="2300" dirty="0">
                <a:solidFill>
                  <a:srgbClr val="056839"/>
                </a:solidFill>
                <a:latin typeface="Calibri"/>
                <a:ea typeface="Calibri"/>
                <a:cs typeface="Calibri"/>
                <a:sym typeface="Calibri"/>
              </a:rPr>
              <a:t> Помислете как виждате бъдещето на потреблението на енергия от дървесина.</a:t>
            </a:r>
          </a:p>
          <a:p>
            <a:pPr marL="342900" lvl="0" indent="-374650" algn="just" rtl="0">
              <a:lnSpc>
                <a:spcPct val="107000"/>
              </a:lnSpc>
              <a:spcBef>
                <a:spcPts val="0"/>
              </a:spcBef>
              <a:spcAft>
                <a:spcPts val="0"/>
              </a:spcAft>
              <a:buClr>
                <a:srgbClr val="056839"/>
              </a:buClr>
              <a:buSzPts val="2300"/>
              <a:buFont typeface="Calibri"/>
              <a:buAutoNum type="arabicPeriod"/>
            </a:pPr>
            <a:endParaRPr lang="ru-RU" sz="2300" dirty="0">
              <a:solidFill>
                <a:srgbClr val="056839"/>
              </a:solidFill>
              <a:latin typeface="Calibri"/>
              <a:ea typeface="Calibri"/>
              <a:cs typeface="Calibri"/>
              <a:sym typeface="Calibri"/>
            </a:endParaRPr>
          </a:p>
          <a:p>
            <a:pPr marL="342900" lvl="0" indent="-374650" algn="just" rtl="0">
              <a:lnSpc>
                <a:spcPct val="107000"/>
              </a:lnSpc>
              <a:spcBef>
                <a:spcPts val="0"/>
              </a:spcBef>
              <a:spcAft>
                <a:spcPts val="0"/>
              </a:spcAft>
              <a:buClr>
                <a:srgbClr val="056839"/>
              </a:buClr>
              <a:buSzPts val="2300"/>
              <a:buFont typeface="Calibri"/>
              <a:buAutoNum type="arabicPeriod"/>
            </a:pPr>
            <a:r>
              <a:rPr lang="ru-RU" sz="2300" dirty="0">
                <a:solidFill>
                  <a:srgbClr val="056839"/>
                </a:solidFill>
                <a:latin typeface="Calibri"/>
                <a:ea typeface="Calibri"/>
                <a:cs typeface="Calibri"/>
                <a:sym typeface="Calibri"/>
              </a:rPr>
              <a:t>Обсъждане по групи и провеждане на процеси за създаване на решения на съществуващи проблеми.</a:t>
            </a:r>
          </a:p>
          <a:p>
            <a:pPr marL="0" lvl="0" indent="0" algn="l" rtl="0">
              <a:spcBef>
                <a:spcPts val="0"/>
              </a:spcBef>
              <a:spcAft>
                <a:spcPts val="0"/>
              </a:spcAft>
              <a:buClr>
                <a:schemeClr val="dk1"/>
              </a:buClr>
              <a:buFont typeface="Arial"/>
              <a:buNone/>
            </a:pPr>
            <a:endParaRPr lang="en-US" sz="2300" dirty="0">
              <a:solidFill>
                <a:srgbClr val="056839"/>
              </a:solidFill>
              <a:latin typeface="Calibri"/>
              <a:ea typeface="Calibri"/>
              <a:cs typeface="Calibri"/>
              <a:sym typeface="Calibri"/>
            </a:endParaRPr>
          </a:p>
          <a:p>
            <a:pPr marL="0" marR="0" lvl="0" indent="0" algn="l" rtl="0">
              <a:lnSpc>
                <a:spcPct val="150000"/>
              </a:lnSpc>
              <a:spcBef>
                <a:spcPts val="800"/>
              </a:spcBef>
              <a:spcAft>
                <a:spcPts val="0"/>
              </a:spcAft>
              <a:buNone/>
            </a:pPr>
            <a:endParaRPr sz="1900" dirty="0">
              <a:solidFill>
                <a:srgbClr val="056839"/>
              </a:solidFill>
              <a:latin typeface="Calibri"/>
              <a:ea typeface="Calibri"/>
              <a:cs typeface="Calibri"/>
              <a:sym typeface="Calibri"/>
            </a:endParaRPr>
          </a:p>
        </p:txBody>
      </p:sp>
      <p:sp>
        <p:nvSpPr>
          <p:cNvPr id="318" name="Google Shape;318;g13f68c8deea_0_4"/>
          <p:cNvSpPr txBox="1"/>
          <p:nvPr/>
        </p:nvSpPr>
        <p:spPr>
          <a:xfrm>
            <a:off x="506026" y="2638415"/>
            <a:ext cx="100347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GB" sz="1800">
                <a:solidFill>
                  <a:srgbClr val="056839"/>
                </a:solidFill>
                <a:latin typeface="Calibri"/>
                <a:ea typeface="Calibri"/>
                <a:cs typeface="Calibri"/>
                <a:sym typeface="Calibri"/>
              </a:rPr>
              <a:t> </a:t>
            </a:r>
            <a:endParaRPr sz="1800" b="1">
              <a:solidFill>
                <a:srgbClr val="056839"/>
              </a:solidFill>
              <a:latin typeface="Calibri"/>
              <a:ea typeface="Calibri"/>
              <a:cs typeface="Calibri"/>
              <a:sym typeface="Calibri"/>
            </a:endParaRPr>
          </a:p>
        </p:txBody>
      </p:sp>
      <p:sp>
        <p:nvSpPr>
          <p:cNvPr id="319" name="Google Shape;319;g13f68c8deea_0_4"/>
          <p:cNvSpPr/>
          <p:nvPr/>
        </p:nvSpPr>
        <p:spPr>
          <a:xfrm>
            <a:off x="0" y="297"/>
            <a:ext cx="12047400" cy="1506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0" name="Google Shape;320;g13f68c8deea_0_4"/>
          <p:cNvSpPr/>
          <p:nvPr/>
        </p:nvSpPr>
        <p:spPr>
          <a:xfrm rot="-5400000">
            <a:off x="8690908" y="3356849"/>
            <a:ext cx="6857700" cy="14460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1" name="Google Shape;321;g13f68c8deea_0_4"/>
          <p:cNvSpPr/>
          <p:nvPr/>
        </p:nvSpPr>
        <p:spPr>
          <a:xfrm>
            <a:off x="612986" y="1172296"/>
            <a:ext cx="3722400" cy="702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22" name="Google Shape;322;g13f68c8deea_0_4"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323" name="Google Shape;323;g13f68c8deea_0_4"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8"/>
        <p:cNvGrpSpPr/>
        <p:nvPr/>
      </p:nvGrpSpPr>
      <p:grpSpPr>
        <a:xfrm>
          <a:off x="0" y="0"/>
          <a:ext cx="0" cy="0"/>
          <a:chOff x="0" y="0"/>
          <a:chExt cx="0" cy="0"/>
        </a:xfrm>
      </p:grpSpPr>
      <p:sp>
        <p:nvSpPr>
          <p:cNvPr id="329" name="Google Shape;329;p21"/>
          <p:cNvSpPr/>
          <p:nvPr/>
        </p:nvSpPr>
        <p:spPr>
          <a:xfrm>
            <a:off x="0" y="0"/>
            <a:ext cx="12192000" cy="6857999"/>
          </a:xfrm>
          <a:prstGeom prst="rect">
            <a:avLst/>
          </a:prstGeom>
          <a:gradFill>
            <a:gsLst>
              <a:gs pos="0">
                <a:srgbClr val="F5F7FC"/>
              </a:gs>
              <a:gs pos="100000">
                <a:srgbClr val="F8B241"/>
              </a:gs>
            </a:gsLst>
            <a:lin ang="21593999"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30" name="Google Shape;330;p21"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331" name="Google Shape;331;p21"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
        <p:nvSpPr>
          <p:cNvPr id="332" name="Google Shape;332;p21"/>
          <p:cNvSpPr/>
          <p:nvPr/>
        </p:nvSpPr>
        <p:spPr>
          <a:xfrm rot="-5400000" flipH="1">
            <a:off x="8714294" y="3352013"/>
            <a:ext cx="6876855" cy="135118"/>
          </a:xfrm>
          <a:prstGeom prst="rect">
            <a:avLst/>
          </a:prstGeom>
          <a:solidFill>
            <a:srgbClr val="25AAE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3" name="Google Shape;333;p21"/>
          <p:cNvSpPr txBox="1"/>
          <p:nvPr/>
        </p:nvSpPr>
        <p:spPr>
          <a:xfrm>
            <a:off x="448746" y="559674"/>
            <a:ext cx="763839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Въпроси</a:t>
            </a:r>
            <a:endParaRPr sz="3600" b="1" dirty="0">
              <a:solidFill>
                <a:srgbClr val="056839"/>
              </a:solidFill>
              <a:latin typeface="Calibri"/>
              <a:ea typeface="Calibri"/>
              <a:cs typeface="Calibri"/>
              <a:sym typeface="Calibri"/>
            </a:endParaRPr>
          </a:p>
          <a:p>
            <a:pPr marL="0" marR="0" lvl="0" indent="0" algn="l"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334" name="Google Shape;334;p21"/>
          <p:cNvSpPr txBox="1"/>
          <p:nvPr/>
        </p:nvSpPr>
        <p:spPr>
          <a:xfrm>
            <a:off x="345592" y="1653622"/>
            <a:ext cx="11500800" cy="3816389"/>
          </a:xfrm>
          <a:prstGeom prst="rect">
            <a:avLst/>
          </a:prstGeom>
          <a:noFill/>
          <a:ln>
            <a:noFill/>
          </a:ln>
        </p:spPr>
        <p:txBody>
          <a:bodyPr spcFirstLastPara="1" wrap="square" lIns="91425" tIns="45700" rIns="91425" bIns="45700" anchor="t" anchorCtr="0">
            <a:spAutoFit/>
          </a:bodyPr>
          <a:lstStyle/>
          <a:p>
            <a:pPr marL="342900" marR="0" lvl="0" indent="-349250" algn="just" rtl="0">
              <a:spcBef>
                <a:spcPts val="0"/>
              </a:spcBef>
              <a:spcAft>
                <a:spcPts val="0"/>
              </a:spcAft>
              <a:buClr>
                <a:srgbClr val="056839"/>
              </a:buClr>
              <a:buSzPts val="1900"/>
              <a:buFont typeface="Calibri"/>
              <a:buAutoNum type="arabicPeriod"/>
            </a:pPr>
            <a:r>
              <a:rPr lang="ru-RU" sz="1900" b="1" dirty="0">
                <a:solidFill>
                  <a:srgbClr val="056839"/>
                </a:solidFill>
                <a:latin typeface="Calibri"/>
                <a:ea typeface="Calibri"/>
                <a:cs typeface="Calibri"/>
                <a:sym typeface="Calibri"/>
              </a:rPr>
              <a:t>Кои от тези групи държави НЕ са част от ИКЕ на ООН</a:t>
            </a:r>
          </a:p>
          <a:p>
            <a:pPr marR="0" lvl="0" algn="just" rtl="0">
              <a:spcBef>
                <a:spcPts val="0"/>
              </a:spcBef>
              <a:spcAft>
                <a:spcPts val="0"/>
              </a:spcAft>
              <a:buClr>
                <a:srgbClr val="056839"/>
              </a:buClr>
              <a:buSzPts val="1900"/>
            </a:pPr>
            <a:r>
              <a:rPr lang="ru-RU" sz="1900" dirty="0">
                <a:solidFill>
                  <a:srgbClr val="056839"/>
                </a:solidFill>
                <a:latin typeface="Calibri"/>
                <a:ea typeface="Calibri"/>
                <a:cs typeface="Calibri"/>
                <a:sym typeface="Calibri"/>
              </a:rPr>
              <a:t>А) </a:t>
            </a:r>
            <a:r>
              <a:rPr lang="bg-BG" sz="1900" dirty="0">
                <a:solidFill>
                  <a:srgbClr val="056839"/>
                </a:solidFill>
                <a:latin typeface="Calibri"/>
                <a:ea typeface="Calibri"/>
                <a:cs typeface="Calibri"/>
                <a:sym typeface="Calibri"/>
              </a:rPr>
              <a:t>Канада и Съединените щати</a:t>
            </a:r>
          </a:p>
          <a:p>
            <a:pPr marR="0" lvl="0" algn="just" rtl="0">
              <a:spcBef>
                <a:spcPts val="0"/>
              </a:spcBef>
              <a:spcAft>
                <a:spcPts val="0"/>
              </a:spcAft>
              <a:buClr>
                <a:srgbClr val="056839"/>
              </a:buClr>
              <a:buSzPts val="1900"/>
            </a:pPr>
            <a:r>
              <a:rPr lang="en-US" sz="1900" dirty="0">
                <a:solidFill>
                  <a:srgbClr val="056839"/>
                </a:solidFill>
                <a:latin typeface="Calibri"/>
                <a:ea typeface="Calibri"/>
                <a:cs typeface="Calibri"/>
                <a:sym typeface="Calibri"/>
              </a:rPr>
              <a:t>B) </a:t>
            </a:r>
            <a:r>
              <a:rPr lang="bg-BG" sz="1900" dirty="0">
                <a:solidFill>
                  <a:srgbClr val="056839"/>
                </a:solidFill>
                <a:latin typeface="Calibri"/>
                <a:ea typeface="Calibri"/>
                <a:cs typeface="Calibri"/>
                <a:sym typeface="Calibri"/>
              </a:rPr>
              <a:t>Киргизстан и Таджикистан</a:t>
            </a:r>
            <a:endParaRPr lang="en-US" sz="1900" dirty="0">
              <a:solidFill>
                <a:srgbClr val="056839"/>
              </a:solidFill>
              <a:latin typeface="Calibri"/>
              <a:ea typeface="Calibri"/>
              <a:cs typeface="Calibri"/>
              <a:sym typeface="Calibri"/>
            </a:endParaRPr>
          </a:p>
          <a:p>
            <a:pPr marR="0" lvl="0" algn="just" rtl="0">
              <a:spcBef>
                <a:spcPts val="0"/>
              </a:spcBef>
              <a:spcAft>
                <a:spcPts val="0"/>
              </a:spcAft>
              <a:buClr>
                <a:srgbClr val="056839"/>
              </a:buClr>
              <a:buSzPts val="1900"/>
            </a:pPr>
            <a:r>
              <a:rPr lang="en-GB" sz="1900" u="sng" dirty="0">
                <a:solidFill>
                  <a:srgbClr val="056839"/>
                </a:solidFill>
                <a:latin typeface="Calibri"/>
                <a:ea typeface="Calibri"/>
                <a:cs typeface="Calibri"/>
                <a:sym typeface="Calibri"/>
              </a:rPr>
              <a:t>C) </a:t>
            </a:r>
            <a:r>
              <a:rPr lang="bg-BG" sz="1900" u="sng" dirty="0">
                <a:solidFill>
                  <a:srgbClr val="056839"/>
                </a:solidFill>
                <a:latin typeface="Calibri"/>
                <a:ea typeface="Calibri"/>
                <a:cs typeface="Calibri"/>
                <a:sym typeface="Calibri"/>
              </a:rPr>
              <a:t>Австралия и Бразилия</a:t>
            </a:r>
            <a:endParaRPr lang="bg-BG" sz="1900" dirty="0">
              <a:solidFill>
                <a:srgbClr val="056839"/>
              </a:solidFill>
              <a:latin typeface="Calibri"/>
              <a:ea typeface="Calibri"/>
              <a:cs typeface="Calibri"/>
              <a:sym typeface="Calibri"/>
            </a:endParaRPr>
          </a:p>
          <a:p>
            <a:pPr marL="342900" marR="0" lvl="0" indent="-228600" algn="just" rtl="0">
              <a:spcBef>
                <a:spcPts val="0"/>
              </a:spcBef>
              <a:spcAft>
                <a:spcPts val="0"/>
              </a:spcAft>
              <a:buClr>
                <a:schemeClr val="dk1"/>
              </a:buClr>
              <a:buSzPts val="1800"/>
              <a:buFont typeface="Calibri"/>
              <a:buNone/>
            </a:pPr>
            <a:endParaRPr sz="1900" dirty="0">
              <a:solidFill>
                <a:srgbClr val="056839"/>
              </a:solidFill>
              <a:latin typeface="Calibri"/>
              <a:ea typeface="Calibri"/>
              <a:cs typeface="Calibri"/>
              <a:sym typeface="Calibri"/>
            </a:endParaRPr>
          </a:p>
          <a:p>
            <a:pPr marL="0" marR="0" lvl="0" indent="0" algn="just" rtl="0">
              <a:spcBef>
                <a:spcPts val="0"/>
              </a:spcBef>
              <a:spcAft>
                <a:spcPts val="0"/>
              </a:spcAft>
              <a:buNone/>
            </a:pPr>
            <a:r>
              <a:rPr lang="en-GB" sz="1900" dirty="0">
                <a:solidFill>
                  <a:srgbClr val="056839"/>
                </a:solidFill>
                <a:latin typeface="Calibri"/>
                <a:ea typeface="Calibri"/>
                <a:cs typeface="Calibri"/>
                <a:sym typeface="Calibri"/>
              </a:rPr>
              <a:t>2. </a:t>
            </a:r>
            <a:r>
              <a:rPr lang="ru-RU" sz="1900" dirty="0">
                <a:solidFill>
                  <a:srgbClr val="056839"/>
                </a:solidFill>
                <a:latin typeface="Calibri"/>
                <a:ea typeface="Calibri"/>
                <a:cs typeface="Calibri"/>
                <a:sym typeface="Calibri"/>
              </a:rPr>
              <a:t>Използването на енергия от дървесина се очаква да се</a:t>
            </a:r>
            <a:r>
              <a:rPr lang="en-GB" sz="1900" dirty="0">
                <a:solidFill>
                  <a:srgbClr val="056839"/>
                </a:solidFill>
                <a:latin typeface="Calibri"/>
                <a:ea typeface="Calibri"/>
                <a:cs typeface="Calibri"/>
                <a:sym typeface="Calibri"/>
              </a:rPr>
              <a:t>:</a:t>
            </a:r>
            <a:endParaRPr sz="1900" dirty="0">
              <a:solidFill>
                <a:srgbClr val="056839"/>
              </a:solidFill>
              <a:latin typeface="Calibri"/>
              <a:ea typeface="Calibri"/>
              <a:cs typeface="Calibri"/>
              <a:sym typeface="Calibri"/>
            </a:endParaRPr>
          </a:p>
          <a:p>
            <a:pPr marL="342900" indent="-349250" algn="just">
              <a:buClr>
                <a:srgbClr val="056839"/>
              </a:buClr>
              <a:buSzPts val="1900"/>
              <a:buFont typeface="Calibri"/>
              <a:buAutoNum type="alphaLcParenR"/>
            </a:pPr>
            <a:r>
              <a:rPr lang="bg-BG" sz="1900" u="sng" dirty="0">
                <a:solidFill>
                  <a:srgbClr val="056839"/>
                </a:solidFill>
                <a:latin typeface="Calibri"/>
                <a:ea typeface="Calibri"/>
                <a:cs typeface="Calibri"/>
                <a:sym typeface="Calibri"/>
              </a:rPr>
              <a:t>Увеличи</a:t>
            </a:r>
            <a:r>
              <a:rPr lang="bg-BG" sz="1900" dirty="0">
                <a:solidFill>
                  <a:srgbClr val="056839"/>
                </a:solidFill>
                <a:latin typeface="Calibri"/>
                <a:ea typeface="Calibri"/>
                <a:cs typeface="Calibri"/>
                <a:sym typeface="Calibri"/>
              </a:rPr>
              <a:t> </a:t>
            </a:r>
          </a:p>
          <a:p>
            <a:pPr marL="342900" marR="0" lvl="0" indent="-349250" algn="just" rtl="0">
              <a:spcBef>
                <a:spcPts val="0"/>
              </a:spcBef>
              <a:spcAft>
                <a:spcPts val="0"/>
              </a:spcAft>
              <a:buClr>
                <a:srgbClr val="056839"/>
              </a:buClr>
              <a:buSzPts val="1900"/>
              <a:buFont typeface="Calibri"/>
              <a:buAutoNum type="alphaLcParenR"/>
            </a:pPr>
            <a:r>
              <a:rPr lang="bg-BG" sz="1900" dirty="0">
                <a:solidFill>
                  <a:srgbClr val="056839"/>
                </a:solidFill>
                <a:latin typeface="Calibri"/>
                <a:ea typeface="Calibri"/>
                <a:cs typeface="Calibri"/>
                <a:sym typeface="Calibri"/>
              </a:rPr>
              <a:t>Намали</a:t>
            </a:r>
            <a:endParaRPr sz="1900" dirty="0">
              <a:solidFill>
                <a:srgbClr val="056839"/>
              </a:solidFill>
              <a:latin typeface="Calibri"/>
              <a:ea typeface="Calibri"/>
              <a:cs typeface="Calibri"/>
              <a:sym typeface="Calibri"/>
            </a:endParaRPr>
          </a:p>
          <a:p>
            <a:pPr marL="0" marR="0" lvl="0" indent="0" algn="just" rtl="0">
              <a:spcBef>
                <a:spcPts val="0"/>
              </a:spcBef>
              <a:spcAft>
                <a:spcPts val="0"/>
              </a:spcAft>
              <a:buNone/>
            </a:pPr>
            <a:endParaRPr sz="1900" dirty="0">
              <a:solidFill>
                <a:srgbClr val="056839"/>
              </a:solidFill>
              <a:latin typeface="Calibri"/>
              <a:ea typeface="Calibri"/>
              <a:cs typeface="Calibri"/>
              <a:sym typeface="Calibri"/>
            </a:endParaRPr>
          </a:p>
          <a:p>
            <a:pPr marL="0" marR="0" lvl="0" indent="0" algn="just" rtl="0">
              <a:spcBef>
                <a:spcPts val="0"/>
              </a:spcBef>
              <a:spcAft>
                <a:spcPts val="0"/>
              </a:spcAft>
              <a:buNone/>
            </a:pPr>
            <a:r>
              <a:rPr lang="en-GB" sz="1900" dirty="0">
                <a:solidFill>
                  <a:srgbClr val="056839"/>
                </a:solidFill>
                <a:latin typeface="Calibri"/>
                <a:ea typeface="Calibri"/>
                <a:cs typeface="Calibri"/>
                <a:sym typeface="Calibri"/>
              </a:rPr>
              <a:t>3.</a:t>
            </a:r>
            <a:r>
              <a:rPr lang="ru-RU" sz="1900" dirty="0">
                <a:solidFill>
                  <a:srgbClr val="056839"/>
                </a:solidFill>
                <a:latin typeface="Calibri"/>
                <a:ea typeface="Calibri"/>
                <a:cs typeface="Calibri"/>
                <a:sym typeface="Calibri"/>
              </a:rPr>
              <a:t> Кои са основните видове енергия от дървесина</a:t>
            </a:r>
            <a:r>
              <a:rPr lang="en-GB" sz="1900" dirty="0">
                <a:solidFill>
                  <a:srgbClr val="056839"/>
                </a:solidFill>
                <a:latin typeface="Calibri"/>
                <a:ea typeface="Calibri"/>
                <a:cs typeface="Calibri"/>
                <a:sym typeface="Calibri"/>
              </a:rPr>
              <a:t>: …………………………………………………………………………………</a:t>
            </a:r>
            <a:endParaRPr sz="1900" dirty="0">
              <a:solidFill>
                <a:srgbClr val="056839"/>
              </a:solidFill>
              <a:latin typeface="Calibri"/>
              <a:ea typeface="Calibri"/>
              <a:cs typeface="Calibri"/>
              <a:sym typeface="Calibri"/>
            </a:endParaRPr>
          </a:p>
          <a:p>
            <a:pPr marL="0" marR="0" lvl="0" indent="0" algn="l" rtl="0">
              <a:spcBef>
                <a:spcPts val="600"/>
              </a:spcBef>
              <a:spcAft>
                <a:spcPts val="0"/>
              </a:spcAft>
              <a:buNone/>
            </a:pPr>
            <a:endParaRPr sz="1900" dirty="0">
              <a:solidFill>
                <a:srgbClr val="056839"/>
              </a:solidFill>
              <a:latin typeface="Calibri"/>
              <a:ea typeface="Calibri"/>
              <a:cs typeface="Calibri"/>
              <a:sym typeface="Calibri"/>
            </a:endParaRPr>
          </a:p>
          <a:p>
            <a:pPr marL="0" marR="0" lvl="0" indent="0" algn="l" rtl="0">
              <a:spcBef>
                <a:spcPts val="0"/>
              </a:spcBef>
              <a:spcAft>
                <a:spcPts val="0"/>
              </a:spcAft>
              <a:buNone/>
            </a:pPr>
            <a:r>
              <a:rPr lang="ru-RU" i="1" dirty="0">
                <a:solidFill>
                  <a:srgbClr val="056839"/>
                </a:solidFill>
                <a:latin typeface="Calibri"/>
                <a:ea typeface="Calibri"/>
                <a:cs typeface="Calibri"/>
                <a:sym typeface="Calibri"/>
              </a:rPr>
              <a:t>дърва за гориво, дървени въглища, индустриални дървесни остатъци или отпадъчна дървесина, дървесни пелети, целулозен етанол и други съвременни форми на биоенергия</a:t>
            </a:r>
            <a:endParaRPr i="1" dirty="0">
              <a:solidFill>
                <a:srgbClr val="056839"/>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pic>
        <p:nvPicPr>
          <p:cNvPr id="113" name="Google Shape;113;p5" descr="Graphical user interface, text&#10;&#10;Description automatically generated"/>
          <p:cNvPicPr preferRelativeResize="0"/>
          <p:nvPr/>
        </p:nvPicPr>
        <p:blipFill rotWithShape="1">
          <a:blip r:embed="rId3">
            <a:alphaModFix/>
          </a:blip>
          <a:srcRect/>
          <a:stretch/>
        </p:blipFill>
        <p:spPr>
          <a:xfrm>
            <a:off x="94352" y="6078635"/>
            <a:ext cx="3443977" cy="722530"/>
          </a:xfrm>
          <a:prstGeom prst="rect">
            <a:avLst/>
          </a:prstGeom>
          <a:noFill/>
          <a:ln>
            <a:noFill/>
          </a:ln>
        </p:spPr>
      </p:pic>
      <p:pic>
        <p:nvPicPr>
          <p:cNvPr id="114" name="Google Shape;114;p5" descr="Logo&#10;&#10;Description automatically generated"/>
          <p:cNvPicPr preferRelativeResize="0"/>
          <p:nvPr/>
        </p:nvPicPr>
        <p:blipFill rotWithShape="1">
          <a:blip r:embed="rId4">
            <a:alphaModFix/>
          </a:blip>
          <a:srcRect/>
          <a:stretch/>
        </p:blipFill>
        <p:spPr>
          <a:xfrm>
            <a:off x="9026542" y="5433724"/>
            <a:ext cx="2620792" cy="1289795"/>
          </a:xfrm>
          <a:prstGeom prst="rect">
            <a:avLst/>
          </a:prstGeom>
          <a:noFill/>
          <a:ln>
            <a:noFill/>
          </a:ln>
        </p:spPr>
      </p:pic>
      <p:sp>
        <p:nvSpPr>
          <p:cNvPr id="115" name="Google Shape;115;p5"/>
          <p:cNvSpPr/>
          <p:nvPr/>
        </p:nvSpPr>
        <p:spPr>
          <a:xfrm>
            <a:off x="0" y="323511"/>
            <a:ext cx="3538329" cy="11927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5"/>
          <p:cNvSpPr/>
          <p:nvPr/>
        </p:nvSpPr>
        <p:spPr>
          <a:xfrm>
            <a:off x="4104862" y="323511"/>
            <a:ext cx="3982277" cy="11927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 name="Google Shape;117;p5"/>
          <p:cNvSpPr/>
          <p:nvPr/>
        </p:nvSpPr>
        <p:spPr>
          <a:xfrm>
            <a:off x="8653673" y="323511"/>
            <a:ext cx="3538329" cy="11927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5"/>
          <p:cNvSpPr/>
          <p:nvPr/>
        </p:nvSpPr>
        <p:spPr>
          <a:xfrm>
            <a:off x="0" y="5991252"/>
            <a:ext cx="8748793" cy="6372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19;p5"/>
          <p:cNvSpPr txBox="1"/>
          <p:nvPr/>
        </p:nvSpPr>
        <p:spPr>
          <a:xfrm>
            <a:off x="654270" y="632888"/>
            <a:ext cx="90270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Цели на обучението</a:t>
            </a:r>
            <a:endParaRPr sz="1800" dirty="0">
              <a:solidFill>
                <a:schemeClr val="dk1"/>
              </a:solidFill>
              <a:latin typeface="Calibri"/>
              <a:ea typeface="Calibri"/>
              <a:cs typeface="Calibri"/>
              <a:sym typeface="Calibri"/>
            </a:endParaRPr>
          </a:p>
        </p:txBody>
      </p:sp>
      <p:sp>
        <p:nvSpPr>
          <p:cNvPr id="120" name="Google Shape;120;p5"/>
          <p:cNvSpPr txBox="1"/>
          <p:nvPr/>
        </p:nvSpPr>
        <p:spPr>
          <a:xfrm>
            <a:off x="758244" y="1599413"/>
            <a:ext cx="10034700" cy="3539390"/>
          </a:xfrm>
          <a:prstGeom prst="rect">
            <a:avLst/>
          </a:prstGeom>
          <a:noFill/>
          <a:ln>
            <a:noFill/>
          </a:ln>
        </p:spPr>
        <p:txBody>
          <a:bodyPr spcFirstLastPara="1" wrap="square" lIns="91425" tIns="45700" rIns="91425" bIns="45700" anchor="t" anchorCtr="0">
            <a:spAutoFit/>
          </a:bodyPr>
          <a:lstStyle/>
          <a:p>
            <a:pPr marL="457200" marR="0" lvl="0" indent="-406400" algn="l" rtl="0">
              <a:spcBef>
                <a:spcPts val="0"/>
              </a:spcBef>
              <a:spcAft>
                <a:spcPts val="0"/>
              </a:spcAft>
              <a:buClr>
                <a:srgbClr val="056839"/>
              </a:buClr>
              <a:buSzPts val="2800"/>
              <a:buFont typeface="Calibri"/>
              <a:buChar char="●"/>
            </a:pPr>
            <a:r>
              <a:rPr lang="ru-RU" sz="2800" dirty="0">
                <a:solidFill>
                  <a:srgbClr val="056839"/>
                </a:solidFill>
                <a:latin typeface="Calibri"/>
                <a:ea typeface="Calibri"/>
                <a:cs typeface="Calibri"/>
                <a:sym typeface="Calibri"/>
              </a:rPr>
              <a:t>Научете за производството и потреблението на енергия в ЕС</a:t>
            </a:r>
          </a:p>
          <a:p>
            <a:pPr marL="457200" marR="0" lvl="0" indent="-406400" algn="l" rtl="0">
              <a:spcBef>
                <a:spcPts val="0"/>
              </a:spcBef>
              <a:spcAft>
                <a:spcPts val="0"/>
              </a:spcAft>
              <a:buClr>
                <a:srgbClr val="056839"/>
              </a:buClr>
              <a:buSzPts val="2800"/>
              <a:buFont typeface="Calibri"/>
              <a:buChar char="●"/>
            </a:pPr>
            <a:r>
              <a:rPr lang="ru-RU" sz="2800" dirty="0">
                <a:solidFill>
                  <a:srgbClr val="056839"/>
                </a:solidFill>
                <a:latin typeface="Calibri"/>
                <a:ea typeface="Calibri"/>
                <a:cs typeface="Calibri"/>
                <a:sym typeface="Calibri"/>
              </a:rPr>
              <a:t>Научете за значението на енергията от дървесина</a:t>
            </a:r>
          </a:p>
          <a:p>
            <a:pPr marL="457200" marR="0" lvl="0" indent="-406400" algn="l" rtl="0">
              <a:spcBef>
                <a:spcPts val="0"/>
              </a:spcBef>
              <a:spcAft>
                <a:spcPts val="0"/>
              </a:spcAft>
              <a:buClr>
                <a:srgbClr val="056839"/>
              </a:buClr>
              <a:buSzPts val="2800"/>
              <a:buFont typeface="Calibri"/>
              <a:buChar char="●"/>
            </a:pPr>
            <a:r>
              <a:rPr lang="ru-RU" sz="2800" dirty="0">
                <a:solidFill>
                  <a:srgbClr val="056839"/>
                </a:solidFill>
                <a:latin typeface="Calibri"/>
                <a:ea typeface="Calibri"/>
                <a:cs typeface="Calibri"/>
                <a:sym typeface="Calibri"/>
              </a:rPr>
              <a:t>Научете за различните източници и видове енергия от дървесина</a:t>
            </a:r>
          </a:p>
          <a:p>
            <a:pPr marL="457200" marR="0" lvl="0" indent="-406400" algn="l" rtl="0">
              <a:spcBef>
                <a:spcPts val="0"/>
              </a:spcBef>
              <a:spcAft>
                <a:spcPts val="0"/>
              </a:spcAft>
              <a:buClr>
                <a:srgbClr val="056839"/>
              </a:buClr>
              <a:buSzPts val="2800"/>
              <a:buFont typeface="Calibri"/>
              <a:buChar char="●"/>
            </a:pPr>
            <a:r>
              <a:rPr lang="ru-RU" sz="2800" dirty="0">
                <a:solidFill>
                  <a:srgbClr val="056839"/>
                </a:solidFill>
                <a:latin typeface="Calibri"/>
                <a:ea typeface="Calibri"/>
                <a:cs typeface="Calibri"/>
                <a:sym typeface="Calibri"/>
              </a:rPr>
              <a:t>Разберете връзката между производството и потреблението и свързаните с тях модели</a:t>
            </a:r>
          </a:p>
          <a:p>
            <a:pPr marL="457200" marR="0" lvl="0" indent="-406400" algn="l" rtl="0">
              <a:spcBef>
                <a:spcPts val="0"/>
              </a:spcBef>
              <a:spcAft>
                <a:spcPts val="0"/>
              </a:spcAft>
              <a:buClr>
                <a:srgbClr val="056839"/>
              </a:buClr>
              <a:buSzPts val="2800"/>
              <a:buFont typeface="Calibri"/>
              <a:buChar char="●"/>
            </a:pPr>
            <a:r>
              <a:rPr lang="ru-RU" sz="2800" dirty="0">
                <a:solidFill>
                  <a:srgbClr val="056839"/>
                </a:solidFill>
                <a:latin typeface="Calibri"/>
                <a:ea typeface="Calibri"/>
                <a:cs typeface="Calibri"/>
                <a:sym typeface="Calibri"/>
              </a:rPr>
              <a:t>Оценете възможностите за бъдещето на енергията от дървесина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
        <p:cNvGrpSpPr/>
        <p:nvPr/>
      </p:nvGrpSpPr>
      <p:grpSpPr>
        <a:xfrm>
          <a:off x="0" y="0"/>
          <a:ext cx="0" cy="0"/>
          <a:chOff x="0" y="0"/>
          <a:chExt cx="0" cy="0"/>
        </a:xfrm>
      </p:grpSpPr>
      <p:pic>
        <p:nvPicPr>
          <p:cNvPr id="125" name="Google Shape;125;p2" descr="Graphical user interface, text&#10;&#10;Description automatically generated"/>
          <p:cNvPicPr preferRelativeResize="0"/>
          <p:nvPr/>
        </p:nvPicPr>
        <p:blipFill rotWithShape="1">
          <a:blip r:embed="rId3">
            <a:alphaModFix/>
          </a:blip>
          <a:srcRect/>
          <a:stretch/>
        </p:blipFill>
        <p:spPr>
          <a:xfrm>
            <a:off x="94352" y="6043251"/>
            <a:ext cx="3443977" cy="722530"/>
          </a:xfrm>
          <a:prstGeom prst="rect">
            <a:avLst/>
          </a:prstGeom>
          <a:noFill/>
          <a:ln>
            <a:noFill/>
          </a:ln>
        </p:spPr>
      </p:pic>
      <p:pic>
        <p:nvPicPr>
          <p:cNvPr id="126" name="Google Shape;126;p2" descr="Logo&#10;&#10;Description automatically generated"/>
          <p:cNvPicPr preferRelativeResize="0"/>
          <p:nvPr/>
        </p:nvPicPr>
        <p:blipFill rotWithShape="1">
          <a:blip r:embed="rId4">
            <a:alphaModFix/>
          </a:blip>
          <a:srcRect/>
          <a:stretch/>
        </p:blipFill>
        <p:spPr>
          <a:xfrm>
            <a:off x="9026542" y="5433724"/>
            <a:ext cx="2620792" cy="1289795"/>
          </a:xfrm>
          <a:prstGeom prst="rect">
            <a:avLst/>
          </a:prstGeom>
          <a:noFill/>
          <a:ln>
            <a:noFill/>
          </a:ln>
        </p:spPr>
      </p:pic>
      <p:sp>
        <p:nvSpPr>
          <p:cNvPr id="127" name="Google Shape;127;p2"/>
          <p:cNvSpPr/>
          <p:nvPr/>
        </p:nvSpPr>
        <p:spPr>
          <a:xfrm>
            <a:off x="0" y="323511"/>
            <a:ext cx="3538329" cy="11927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 name="Google Shape;128;p2"/>
          <p:cNvSpPr/>
          <p:nvPr/>
        </p:nvSpPr>
        <p:spPr>
          <a:xfrm>
            <a:off x="4104862" y="323511"/>
            <a:ext cx="3982277" cy="11927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 name="Google Shape;129;p2"/>
          <p:cNvSpPr/>
          <p:nvPr/>
        </p:nvSpPr>
        <p:spPr>
          <a:xfrm>
            <a:off x="8653673" y="323511"/>
            <a:ext cx="3538329" cy="11927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 name="Google Shape;130;p2"/>
          <p:cNvSpPr/>
          <p:nvPr/>
        </p:nvSpPr>
        <p:spPr>
          <a:xfrm>
            <a:off x="0" y="5873331"/>
            <a:ext cx="8748793" cy="6372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1" name="Google Shape;131;p2"/>
          <p:cNvSpPr txBox="1"/>
          <p:nvPr/>
        </p:nvSpPr>
        <p:spPr>
          <a:xfrm>
            <a:off x="654270" y="632888"/>
            <a:ext cx="4201509"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bg-BG" sz="3600" b="1" dirty="0">
                <a:solidFill>
                  <a:srgbClr val="056839"/>
                </a:solidFill>
                <a:latin typeface="Calibri"/>
                <a:ea typeface="Calibri"/>
                <a:cs typeface="Calibri"/>
                <a:sym typeface="Calibri"/>
              </a:rPr>
              <a:t>Определения</a:t>
            </a:r>
            <a:endParaRPr sz="1800" b="1" dirty="0">
              <a:solidFill>
                <a:srgbClr val="C55A11"/>
              </a:solidFill>
              <a:latin typeface="Calibri"/>
              <a:ea typeface="Calibri"/>
              <a:cs typeface="Calibri"/>
              <a:sym typeface="Calibri"/>
            </a:endParaRPr>
          </a:p>
          <a:p>
            <a:pPr marL="0" marR="0" lvl="0" indent="0" algn="l"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32" name="Google Shape;132;p2"/>
          <p:cNvSpPr txBox="1"/>
          <p:nvPr/>
        </p:nvSpPr>
        <p:spPr>
          <a:xfrm>
            <a:off x="-141777" y="1445792"/>
            <a:ext cx="12161100" cy="4232850"/>
          </a:xfrm>
          <a:prstGeom prst="rect">
            <a:avLst/>
          </a:prstGeom>
          <a:noFill/>
          <a:ln>
            <a:noFill/>
          </a:ln>
        </p:spPr>
        <p:txBody>
          <a:bodyPr spcFirstLastPara="1" wrap="square" lIns="91425" tIns="45700" rIns="91425" bIns="45700" anchor="t" anchorCtr="0">
            <a:spAutoFit/>
          </a:bodyPr>
          <a:lstStyle/>
          <a:p>
            <a:pPr marL="685800" marR="0" lvl="0" indent="0" algn="l" rtl="0">
              <a:lnSpc>
                <a:spcPct val="107000"/>
              </a:lnSpc>
              <a:spcBef>
                <a:spcPts val="0"/>
              </a:spcBef>
              <a:spcAft>
                <a:spcPts val="0"/>
              </a:spcAft>
              <a:buNone/>
            </a:pPr>
            <a:r>
              <a:rPr lang="ru-RU" sz="2000" b="1" dirty="0">
                <a:solidFill>
                  <a:srgbClr val="056839"/>
                </a:solidFill>
                <a:latin typeface="Calibri"/>
                <a:ea typeface="Calibri"/>
                <a:cs typeface="Calibri"/>
                <a:sym typeface="Calibri"/>
              </a:rPr>
              <a:t>биогоривото </a:t>
            </a:r>
            <a:r>
              <a:rPr lang="ru-RU" sz="2000" dirty="0">
                <a:solidFill>
                  <a:srgbClr val="056839"/>
                </a:solidFill>
                <a:latin typeface="Calibri"/>
                <a:ea typeface="Calibri"/>
                <a:cs typeface="Calibri"/>
                <a:sym typeface="Calibri"/>
              </a:rPr>
              <a:t>(в твърдо, течно или газообразно състояние) се произвежда пряко или косвено от биомаса и се използва за производство на биоенергия. Общата маса на твърдо биогориво включва сухо вещество (органично и неорганично) и влага (ISO 16559:2014; адаптирано от EN 14588:2010). биоенергия енергия, получена от биомаса</a:t>
            </a:r>
          </a:p>
          <a:p>
            <a:pPr marL="685800" marR="0" lvl="0" indent="0" algn="l" rtl="0">
              <a:lnSpc>
                <a:spcPct val="107000"/>
              </a:lnSpc>
              <a:spcBef>
                <a:spcPts val="0"/>
              </a:spcBef>
              <a:spcAft>
                <a:spcPts val="0"/>
              </a:spcAft>
              <a:buNone/>
            </a:pPr>
            <a:r>
              <a:rPr lang="ru-RU" sz="2000" b="1" dirty="0">
                <a:solidFill>
                  <a:srgbClr val="056839"/>
                </a:solidFill>
                <a:latin typeface="Calibri"/>
                <a:ea typeface="Calibri"/>
                <a:cs typeface="Calibri"/>
                <a:sym typeface="Calibri"/>
              </a:rPr>
              <a:t>Биомасата </a:t>
            </a:r>
            <a:r>
              <a:rPr lang="ru-RU" sz="2000" dirty="0">
                <a:solidFill>
                  <a:srgbClr val="056839"/>
                </a:solidFill>
                <a:latin typeface="Calibri"/>
                <a:ea typeface="Calibri"/>
                <a:cs typeface="Calibri"/>
                <a:sym typeface="Calibri"/>
              </a:rPr>
              <a:t>може да бъде директно преобразувана в енергия или преработена в твърди вещества, течности или газове. (ISO 16559:2014; адаптиран от EN 14588:2010) материал от биомаса от биологичен произход, с изключение на материал, вложен в геоложки образувания и/или вкаменен (адаптиран от EN 14588:2010)</a:t>
            </a:r>
          </a:p>
          <a:p>
            <a:pPr marL="685800" marR="0" lvl="0" indent="0" algn="l" rtl="0">
              <a:lnSpc>
                <a:spcPct val="107000"/>
              </a:lnSpc>
              <a:spcBef>
                <a:spcPts val="800"/>
              </a:spcBef>
              <a:spcAft>
                <a:spcPts val="0"/>
              </a:spcAft>
              <a:buNone/>
            </a:pPr>
            <a:r>
              <a:rPr lang="ru-RU" sz="2000" b="1" dirty="0">
                <a:solidFill>
                  <a:srgbClr val="056839"/>
                </a:solidFill>
                <a:latin typeface="Calibri"/>
                <a:ea typeface="Calibri"/>
                <a:cs typeface="Calibri"/>
                <a:sym typeface="Calibri"/>
              </a:rPr>
              <a:t>дървесна биомаса: </a:t>
            </a:r>
            <a:r>
              <a:rPr lang="ru-RU" sz="2000" dirty="0">
                <a:solidFill>
                  <a:srgbClr val="056839"/>
                </a:solidFill>
                <a:latin typeface="Calibri"/>
                <a:ea typeface="Calibri"/>
                <a:cs typeface="Calibri"/>
                <a:sym typeface="Calibri"/>
              </a:rPr>
              <a:t>биомаса, произхождаща от дървета, храсти и храсти. Това определение включва гора, плантации и друга необработена дървесина, странични продукти и остатъци от дървопреработвателната промишленост и използвана дървесина. (ISO 16559:2014; адаптиран от EN 14588:2010)</a:t>
            </a:r>
            <a:r>
              <a:rPr lang="en-GB" sz="1900" dirty="0">
                <a:solidFill>
                  <a:srgbClr val="056839"/>
                </a:solidFill>
                <a:latin typeface="Calibri"/>
                <a:ea typeface="Calibri"/>
                <a:cs typeface="Calibri"/>
                <a:sym typeface="Calibri"/>
              </a:rPr>
              <a:t> </a:t>
            </a:r>
            <a:endParaRPr sz="1900" dirty="0">
              <a:solidFill>
                <a:srgbClr val="056839"/>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6"/>
        <p:cNvGrpSpPr/>
        <p:nvPr/>
      </p:nvGrpSpPr>
      <p:grpSpPr>
        <a:xfrm>
          <a:off x="0" y="0"/>
          <a:ext cx="0" cy="0"/>
          <a:chOff x="0" y="0"/>
          <a:chExt cx="0" cy="0"/>
        </a:xfrm>
      </p:grpSpPr>
      <p:pic>
        <p:nvPicPr>
          <p:cNvPr id="137" name="Google Shape;137;g13f68c8deea_0_15" descr="Graphical user interface, text&#10;&#10;Description automatically generated"/>
          <p:cNvPicPr preferRelativeResize="0"/>
          <p:nvPr/>
        </p:nvPicPr>
        <p:blipFill rotWithShape="1">
          <a:blip r:embed="rId3">
            <a:alphaModFix/>
          </a:blip>
          <a:srcRect/>
          <a:stretch/>
        </p:blipFill>
        <p:spPr>
          <a:xfrm>
            <a:off x="94352" y="6043251"/>
            <a:ext cx="3443976" cy="722530"/>
          </a:xfrm>
          <a:prstGeom prst="rect">
            <a:avLst/>
          </a:prstGeom>
          <a:noFill/>
          <a:ln>
            <a:noFill/>
          </a:ln>
        </p:spPr>
      </p:pic>
      <p:pic>
        <p:nvPicPr>
          <p:cNvPr id="138" name="Google Shape;138;g13f68c8deea_0_15" descr="Logo&#10;&#10;Description automatically generated"/>
          <p:cNvPicPr preferRelativeResize="0"/>
          <p:nvPr/>
        </p:nvPicPr>
        <p:blipFill rotWithShape="1">
          <a:blip r:embed="rId4">
            <a:alphaModFix/>
          </a:blip>
          <a:srcRect/>
          <a:stretch/>
        </p:blipFill>
        <p:spPr>
          <a:xfrm>
            <a:off x="9026542" y="5433724"/>
            <a:ext cx="2620793" cy="1289795"/>
          </a:xfrm>
          <a:prstGeom prst="rect">
            <a:avLst/>
          </a:prstGeom>
          <a:noFill/>
          <a:ln>
            <a:noFill/>
          </a:ln>
        </p:spPr>
      </p:pic>
      <p:sp>
        <p:nvSpPr>
          <p:cNvPr id="139" name="Google Shape;139;g13f68c8deea_0_15"/>
          <p:cNvSpPr/>
          <p:nvPr/>
        </p:nvSpPr>
        <p:spPr>
          <a:xfrm>
            <a:off x="0" y="323511"/>
            <a:ext cx="3538200" cy="1194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 name="Google Shape;140;g13f68c8deea_0_15"/>
          <p:cNvSpPr/>
          <p:nvPr/>
        </p:nvSpPr>
        <p:spPr>
          <a:xfrm>
            <a:off x="4104862" y="323511"/>
            <a:ext cx="3982200" cy="11940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 name="Google Shape;141;g13f68c8deea_0_15"/>
          <p:cNvSpPr/>
          <p:nvPr/>
        </p:nvSpPr>
        <p:spPr>
          <a:xfrm>
            <a:off x="8653673" y="323511"/>
            <a:ext cx="3538200" cy="1194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2" name="Google Shape;142;g13f68c8deea_0_15"/>
          <p:cNvSpPr/>
          <p:nvPr/>
        </p:nvSpPr>
        <p:spPr>
          <a:xfrm>
            <a:off x="0" y="5873331"/>
            <a:ext cx="8748900" cy="636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3" name="Google Shape;143;g13f68c8deea_0_15"/>
          <p:cNvSpPr txBox="1"/>
          <p:nvPr/>
        </p:nvSpPr>
        <p:spPr>
          <a:xfrm>
            <a:off x="654269" y="632888"/>
            <a:ext cx="6133029" cy="1200288"/>
          </a:xfrm>
          <a:prstGeom prst="rect">
            <a:avLst/>
          </a:prstGeom>
          <a:noFill/>
          <a:ln>
            <a:noFill/>
          </a:ln>
        </p:spPr>
        <p:txBody>
          <a:bodyPr spcFirstLastPara="1" wrap="square" lIns="91425" tIns="45700" rIns="91425" bIns="45700" anchor="t" anchorCtr="0">
            <a:spAutoFit/>
          </a:bodyPr>
          <a:lstStyle/>
          <a:p>
            <a:r>
              <a:rPr lang="bg-BG" sz="3600" b="1" dirty="0">
                <a:solidFill>
                  <a:srgbClr val="056839"/>
                </a:solidFill>
                <a:latin typeface="Calibri"/>
                <a:ea typeface="Calibri"/>
                <a:cs typeface="Calibri"/>
                <a:sym typeface="Calibri"/>
              </a:rPr>
              <a:t>Определения</a:t>
            </a:r>
            <a:r>
              <a:rPr lang="bg-BG" sz="1800" b="1" dirty="0">
                <a:solidFill>
                  <a:srgbClr val="C55A11"/>
                </a:solidFill>
                <a:latin typeface="Calibri"/>
                <a:ea typeface="Calibri"/>
                <a:cs typeface="Calibri"/>
                <a:sym typeface="Calibri"/>
              </a:rPr>
              <a:t> </a:t>
            </a:r>
            <a:r>
              <a:rPr lang="en-GB" sz="3600" b="1" dirty="0">
                <a:solidFill>
                  <a:srgbClr val="056839"/>
                </a:solidFill>
                <a:latin typeface="Calibri"/>
                <a:ea typeface="Calibri"/>
                <a:cs typeface="Calibri"/>
                <a:sym typeface="Calibri"/>
              </a:rPr>
              <a:t>(2)</a:t>
            </a:r>
            <a:endParaRPr sz="1800" b="1" dirty="0">
              <a:solidFill>
                <a:srgbClr val="C55A11"/>
              </a:solidFill>
              <a:latin typeface="Calibri"/>
              <a:ea typeface="Calibri"/>
              <a:cs typeface="Calibri"/>
              <a:sym typeface="Calibri"/>
            </a:endParaRPr>
          </a:p>
          <a:p>
            <a:pPr marL="0" marR="0" lvl="0" indent="0" algn="l"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44" name="Google Shape;144;g13f68c8deea_0_15"/>
          <p:cNvSpPr txBox="1"/>
          <p:nvPr/>
        </p:nvSpPr>
        <p:spPr>
          <a:xfrm>
            <a:off x="-141777" y="1445792"/>
            <a:ext cx="12161100" cy="3347100"/>
          </a:xfrm>
          <a:prstGeom prst="rect">
            <a:avLst/>
          </a:prstGeom>
          <a:noFill/>
          <a:ln>
            <a:noFill/>
          </a:ln>
        </p:spPr>
        <p:txBody>
          <a:bodyPr spcFirstLastPara="1" wrap="square" lIns="91425" tIns="45700" rIns="91425" bIns="45700" anchor="t" anchorCtr="0">
            <a:spAutoFit/>
          </a:bodyPr>
          <a:lstStyle/>
          <a:p>
            <a:pPr marL="685800" marR="0" lvl="0" indent="0" algn="l" rtl="0">
              <a:lnSpc>
                <a:spcPct val="107000"/>
              </a:lnSpc>
              <a:spcBef>
                <a:spcPts val="800"/>
              </a:spcBef>
              <a:spcAft>
                <a:spcPts val="0"/>
              </a:spcAft>
              <a:buNone/>
            </a:pPr>
            <a:endParaRPr sz="1400" dirty="0">
              <a:solidFill>
                <a:srgbClr val="056839"/>
              </a:solidFill>
              <a:latin typeface="Calibri"/>
              <a:ea typeface="Calibri"/>
              <a:cs typeface="Calibri"/>
              <a:sym typeface="Calibri"/>
            </a:endParaRPr>
          </a:p>
          <a:p>
            <a:pPr marL="685800" marR="0" lvl="0" indent="0" algn="l" rtl="0">
              <a:lnSpc>
                <a:spcPct val="107000"/>
              </a:lnSpc>
              <a:spcBef>
                <a:spcPts val="800"/>
              </a:spcBef>
              <a:spcAft>
                <a:spcPts val="0"/>
              </a:spcAft>
              <a:buNone/>
            </a:pPr>
            <a:r>
              <a:rPr lang="ru-RU" sz="2000" b="1" dirty="0">
                <a:solidFill>
                  <a:srgbClr val="056839"/>
                </a:solidFill>
                <a:latin typeface="Calibri"/>
                <a:ea typeface="Calibri"/>
                <a:cs typeface="Calibri"/>
                <a:sym typeface="Calibri"/>
              </a:rPr>
              <a:t>пепел (съдържание на пепел): </a:t>
            </a:r>
            <a:r>
              <a:rPr lang="ru-RU" sz="2000" dirty="0">
                <a:solidFill>
                  <a:srgbClr val="056839"/>
                </a:solidFill>
                <a:latin typeface="Calibri"/>
                <a:ea typeface="Calibri"/>
                <a:cs typeface="Calibri"/>
                <a:sym typeface="Calibri"/>
              </a:rPr>
              <a:t>маса на неорганичен остатък, оставащ след изгаряне на гориво при определени условия, обикновено изразен като процент от масата на сухото вещество в горивото (ISO 16559:2014; адаптиран от ISO 1213-2:1992)</a:t>
            </a:r>
          </a:p>
          <a:p>
            <a:pPr marL="685800" marR="0" lvl="0" indent="0" algn="l" rtl="0">
              <a:lnSpc>
                <a:spcPct val="107000"/>
              </a:lnSpc>
              <a:spcBef>
                <a:spcPts val="800"/>
              </a:spcBef>
              <a:spcAft>
                <a:spcPts val="0"/>
              </a:spcAft>
              <a:buNone/>
            </a:pPr>
            <a:r>
              <a:rPr lang="ru-RU" sz="2000" b="1" dirty="0">
                <a:solidFill>
                  <a:srgbClr val="056839"/>
                </a:solidFill>
                <a:latin typeface="Calibri"/>
                <a:ea typeface="Calibri"/>
                <a:cs typeface="Calibri"/>
                <a:sym typeface="Calibri"/>
              </a:rPr>
              <a:t>дървесни горива </a:t>
            </a:r>
            <a:r>
              <a:rPr lang="ru-RU" sz="2000" dirty="0">
                <a:solidFill>
                  <a:srgbClr val="056839"/>
                </a:solidFill>
                <a:latin typeface="Calibri"/>
                <a:ea typeface="Calibri"/>
                <a:cs typeface="Calibri"/>
                <a:sym typeface="Calibri"/>
              </a:rPr>
              <a:t>(горива на основата на дървесина, биогорива, получени от дървесина): всички видове биогорива, произхождащи от дървесна биомаса (ISO 16559:2014; адаптирано от UBET, 2004)</a:t>
            </a:r>
          </a:p>
          <a:p>
            <a:pPr marL="685800" marR="0" lvl="0" indent="0" algn="l" rtl="0">
              <a:lnSpc>
                <a:spcPct val="107000"/>
              </a:lnSpc>
              <a:spcBef>
                <a:spcPts val="800"/>
              </a:spcBef>
              <a:spcAft>
                <a:spcPts val="0"/>
              </a:spcAft>
              <a:buNone/>
            </a:pPr>
            <a:r>
              <a:rPr lang="ru-RU" sz="2000" b="1" dirty="0">
                <a:solidFill>
                  <a:srgbClr val="056839"/>
                </a:solidFill>
                <a:latin typeface="Calibri"/>
                <a:ea typeface="Calibri"/>
                <a:cs typeface="Calibri"/>
                <a:sym typeface="Calibri"/>
              </a:rPr>
              <a:t>горски горива: </a:t>
            </a:r>
            <a:r>
              <a:rPr lang="ru-RU" sz="2000" dirty="0">
                <a:solidFill>
                  <a:srgbClr val="056839"/>
                </a:solidFill>
                <a:latin typeface="Calibri"/>
                <a:ea typeface="Calibri"/>
                <a:cs typeface="Calibri"/>
                <a:sym typeface="Calibri"/>
              </a:rPr>
              <a:t>горското гориво се произвежда директно от горска дървесина или плантационна дървесина чрез механичен процес, като суровината преди това не е имала друга употреба (ISO 16559:2014; адаптиран от EN 14588:2010)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pic>
        <p:nvPicPr>
          <p:cNvPr id="149" name="Google Shape;149;p3" descr="Graphical user interface, text&#10;&#10;Description automatically generated"/>
          <p:cNvPicPr preferRelativeResize="0"/>
          <p:nvPr/>
        </p:nvPicPr>
        <p:blipFill rotWithShape="1">
          <a:blip r:embed="rId3">
            <a:alphaModFix/>
          </a:blip>
          <a:srcRect/>
          <a:stretch/>
        </p:blipFill>
        <p:spPr>
          <a:xfrm>
            <a:off x="94352" y="6043251"/>
            <a:ext cx="3443977" cy="722530"/>
          </a:xfrm>
          <a:prstGeom prst="rect">
            <a:avLst/>
          </a:prstGeom>
          <a:noFill/>
          <a:ln>
            <a:noFill/>
          </a:ln>
        </p:spPr>
      </p:pic>
      <p:pic>
        <p:nvPicPr>
          <p:cNvPr id="150" name="Google Shape;150;p3" descr="Logo&#10;&#10;Description automatically generated"/>
          <p:cNvPicPr preferRelativeResize="0"/>
          <p:nvPr/>
        </p:nvPicPr>
        <p:blipFill rotWithShape="1">
          <a:blip r:embed="rId4">
            <a:alphaModFix/>
          </a:blip>
          <a:srcRect/>
          <a:stretch/>
        </p:blipFill>
        <p:spPr>
          <a:xfrm>
            <a:off x="9026542" y="5433724"/>
            <a:ext cx="2620792" cy="1289795"/>
          </a:xfrm>
          <a:prstGeom prst="rect">
            <a:avLst/>
          </a:prstGeom>
          <a:noFill/>
          <a:ln>
            <a:noFill/>
          </a:ln>
        </p:spPr>
      </p:pic>
      <p:sp>
        <p:nvSpPr>
          <p:cNvPr id="151" name="Google Shape;151;p3"/>
          <p:cNvSpPr/>
          <p:nvPr/>
        </p:nvSpPr>
        <p:spPr>
          <a:xfrm>
            <a:off x="0" y="323511"/>
            <a:ext cx="3538329" cy="11927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3"/>
          <p:cNvSpPr/>
          <p:nvPr/>
        </p:nvSpPr>
        <p:spPr>
          <a:xfrm>
            <a:off x="4104862" y="323511"/>
            <a:ext cx="3982277" cy="11927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 name="Google Shape;153;p3"/>
          <p:cNvSpPr/>
          <p:nvPr/>
        </p:nvSpPr>
        <p:spPr>
          <a:xfrm>
            <a:off x="8653673" y="323511"/>
            <a:ext cx="3538329" cy="11927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 name="Google Shape;154;p3"/>
          <p:cNvSpPr/>
          <p:nvPr/>
        </p:nvSpPr>
        <p:spPr>
          <a:xfrm>
            <a:off x="0" y="5873331"/>
            <a:ext cx="8748793" cy="6372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 name="Google Shape;155;p3"/>
          <p:cNvSpPr txBox="1"/>
          <p:nvPr/>
        </p:nvSpPr>
        <p:spPr>
          <a:xfrm>
            <a:off x="654270" y="632888"/>
            <a:ext cx="4201500" cy="1200288"/>
          </a:xfrm>
          <a:prstGeom prst="rect">
            <a:avLst/>
          </a:prstGeom>
          <a:noFill/>
          <a:ln>
            <a:noFill/>
          </a:ln>
        </p:spPr>
        <p:txBody>
          <a:bodyPr spcFirstLastPara="1" wrap="square" lIns="91425" tIns="45700" rIns="91425" bIns="45700" anchor="t" anchorCtr="0">
            <a:spAutoFit/>
          </a:bodyPr>
          <a:lstStyle/>
          <a:p>
            <a:r>
              <a:rPr lang="bg-BG" sz="3600" b="1" dirty="0">
                <a:solidFill>
                  <a:srgbClr val="056839"/>
                </a:solidFill>
                <a:latin typeface="Calibri"/>
                <a:ea typeface="Calibri"/>
                <a:cs typeface="Calibri"/>
                <a:sym typeface="Calibri"/>
              </a:rPr>
              <a:t>Определения</a:t>
            </a:r>
            <a:r>
              <a:rPr lang="en-GB" sz="3600" b="1" dirty="0">
                <a:solidFill>
                  <a:srgbClr val="056839"/>
                </a:solidFill>
                <a:latin typeface="Calibri"/>
                <a:ea typeface="Calibri"/>
                <a:cs typeface="Calibri"/>
                <a:sym typeface="Calibri"/>
              </a:rPr>
              <a:t> (3)</a:t>
            </a:r>
            <a:endParaRPr sz="1800" b="1" dirty="0">
              <a:solidFill>
                <a:srgbClr val="C55A11"/>
              </a:solidFill>
              <a:latin typeface="Calibri"/>
              <a:ea typeface="Calibri"/>
              <a:cs typeface="Calibri"/>
              <a:sym typeface="Calibri"/>
            </a:endParaRPr>
          </a:p>
          <a:p>
            <a:pPr marL="0" marR="0" lvl="0" indent="0" algn="l"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56" name="Google Shape;156;p3"/>
          <p:cNvSpPr txBox="1"/>
          <p:nvPr/>
        </p:nvSpPr>
        <p:spPr>
          <a:xfrm>
            <a:off x="-141778" y="1624901"/>
            <a:ext cx="12333777" cy="4772420"/>
          </a:xfrm>
          <a:prstGeom prst="rect">
            <a:avLst/>
          </a:prstGeom>
          <a:noFill/>
          <a:ln>
            <a:noFill/>
          </a:ln>
        </p:spPr>
        <p:txBody>
          <a:bodyPr spcFirstLastPara="1" wrap="square" lIns="91425" tIns="45700" rIns="91425" bIns="45700" anchor="t" anchorCtr="0">
            <a:spAutoFit/>
          </a:bodyPr>
          <a:lstStyle/>
          <a:p>
            <a:pPr marL="685800" marR="0" lvl="0" indent="0" algn="l" rtl="0">
              <a:lnSpc>
                <a:spcPct val="107000"/>
              </a:lnSpc>
              <a:spcBef>
                <a:spcPts val="0"/>
              </a:spcBef>
              <a:spcAft>
                <a:spcPts val="0"/>
              </a:spcAft>
              <a:buNone/>
            </a:pPr>
            <a:r>
              <a:rPr lang="ru-RU" sz="2000" b="1" dirty="0">
                <a:solidFill>
                  <a:srgbClr val="056839"/>
                </a:solidFill>
                <a:latin typeface="Calibri"/>
                <a:ea typeface="Calibri"/>
                <a:cs typeface="Calibri"/>
                <a:sym typeface="Calibri"/>
              </a:rPr>
              <a:t>черна луга: </a:t>
            </a:r>
            <a:r>
              <a:rPr lang="ru-RU" sz="2000" dirty="0">
                <a:solidFill>
                  <a:srgbClr val="056839"/>
                </a:solidFill>
                <a:latin typeface="Calibri"/>
                <a:ea typeface="Calibri"/>
                <a:cs typeface="Calibri"/>
                <a:sym typeface="Calibri"/>
              </a:rPr>
              <a:t>получена от дървесина по време на процеса на производство на целулоза, в която енергийното съдържание произтича главно от съдържанието на лигнин, отстранен от дървесината в процеса на пулпиране (ISO 16559:2014; адаптиран от EN 14588:2010)</a:t>
            </a:r>
          </a:p>
          <a:p>
            <a:pPr marL="685800" marR="0" lvl="0" indent="0" algn="l" rtl="0">
              <a:lnSpc>
                <a:spcPct val="107000"/>
              </a:lnSpc>
              <a:spcBef>
                <a:spcPts val="0"/>
              </a:spcBef>
              <a:spcAft>
                <a:spcPts val="0"/>
              </a:spcAft>
              <a:buNone/>
            </a:pPr>
            <a:r>
              <a:rPr lang="ru-RU" sz="2000" b="1" dirty="0">
                <a:solidFill>
                  <a:srgbClr val="056839"/>
                </a:solidFill>
                <a:latin typeface="Calibri"/>
                <a:ea typeface="Calibri"/>
                <a:cs typeface="Calibri"/>
                <a:sym typeface="Calibri"/>
              </a:rPr>
              <a:t>дървесен чипс: </a:t>
            </a:r>
            <a:r>
              <a:rPr lang="ru-RU" sz="2000" dirty="0">
                <a:solidFill>
                  <a:srgbClr val="056839"/>
                </a:solidFill>
                <a:latin typeface="Calibri"/>
                <a:ea typeface="Calibri"/>
                <a:cs typeface="Calibri"/>
                <a:sym typeface="Calibri"/>
              </a:rPr>
              <a:t>нарязана дървесна биомаса под формата на парчета с определен размер на частиците, произведени чрез механична обработка с остри инструменти като ножове (ISO 16559:2014; адаптиран от EN 14588:2010)</a:t>
            </a:r>
          </a:p>
          <a:p>
            <a:pPr marL="685800" marR="0" lvl="0" indent="0" algn="l" rtl="0">
              <a:lnSpc>
                <a:spcPct val="107000"/>
              </a:lnSpc>
              <a:spcBef>
                <a:spcPts val="0"/>
              </a:spcBef>
              <a:spcAft>
                <a:spcPts val="0"/>
              </a:spcAft>
              <a:buNone/>
            </a:pPr>
            <a:r>
              <a:rPr lang="ru-RU" sz="2000" b="1" dirty="0">
                <a:solidFill>
                  <a:srgbClr val="056839"/>
                </a:solidFill>
                <a:latin typeface="Calibri"/>
                <a:ea typeface="Calibri"/>
                <a:cs typeface="Calibri"/>
                <a:sym typeface="Calibri"/>
              </a:rPr>
              <a:t>режещи стърготини: </a:t>
            </a:r>
            <a:r>
              <a:rPr lang="ru-RU" sz="2000" dirty="0">
                <a:solidFill>
                  <a:srgbClr val="056839"/>
                </a:solidFill>
                <a:latin typeface="Calibri"/>
                <a:ea typeface="Calibri"/>
                <a:cs typeface="Calibri"/>
                <a:sym typeface="Calibri"/>
              </a:rPr>
              <a:t>дървесни стърготини, произведени като страничен продукт от дървообработващата промишленост, със или без кора (ISO 16559:2014; адаптиран от EN 14588:2010)</a:t>
            </a:r>
          </a:p>
          <a:p>
            <a:pPr marL="685800" marR="0" lvl="0" indent="0" algn="l" rtl="0">
              <a:lnSpc>
                <a:spcPct val="107000"/>
              </a:lnSpc>
              <a:spcBef>
                <a:spcPts val="0"/>
              </a:spcBef>
              <a:spcAft>
                <a:spcPts val="0"/>
              </a:spcAft>
              <a:buNone/>
            </a:pPr>
            <a:r>
              <a:rPr lang="ru-RU" sz="2000" b="1" dirty="0">
                <a:solidFill>
                  <a:srgbClr val="056839"/>
                </a:solidFill>
                <a:latin typeface="Calibri"/>
                <a:ea typeface="Calibri"/>
                <a:cs typeface="Calibri"/>
                <a:sym typeface="Calibri"/>
              </a:rPr>
              <a:t>горски стърготини: </a:t>
            </a:r>
            <a:r>
              <a:rPr lang="ru-RU" sz="2000" dirty="0">
                <a:solidFill>
                  <a:srgbClr val="056839"/>
                </a:solidFill>
                <a:latin typeface="Calibri"/>
                <a:ea typeface="Calibri"/>
                <a:cs typeface="Calibri"/>
                <a:sym typeface="Calibri"/>
              </a:rPr>
              <a:t>горска дървесина под формата на дървесни стърготини (ISO 16559:2014; адаптиран от EN 14588:2010) уплътнено биогориво, компресирано биогориво твърдо биогориво, произведено чрез механично компресиране на биомаса или термично обработена биомаса за формоване на твърдото биогориво в специфичен размер и форма като кубчета, пресовани трупи, пелети от биогорива или брикети от биогорива (ISO 16559:2014; адаптиран от EN 14588:2010</a:t>
            </a:r>
          </a:p>
          <a:p>
            <a:pPr marL="685800" marR="0" lvl="0" indent="0" algn="l" rtl="0">
              <a:lnSpc>
                <a:spcPct val="107000"/>
              </a:lnSpc>
              <a:spcBef>
                <a:spcPts val="8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0"/>
        <p:cNvGrpSpPr/>
        <p:nvPr/>
      </p:nvGrpSpPr>
      <p:grpSpPr>
        <a:xfrm>
          <a:off x="0" y="0"/>
          <a:ext cx="0" cy="0"/>
          <a:chOff x="0" y="0"/>
          <a:chExt cx="0" cy="0"/>
        </a:xfrm>
      </p:grpSpPr>
      <p:pic>
        <p:nvPicPr>
          <p:cNvPr id="161" name="Google Shape;161;p4" descr="Graphical user interface, text&#10;&#10;Description automatically generated"/>
          <p:cNvPicPr preferRelativeResize="0"/>
          <p:nvPr/>
        </p:nvPicPr>
        <p:blipFill rotWithShape="1">
          <a:blip r:embed="rId3">
            <a:alphaModFix/>
          </a:blip>
          <a:srcRect/>
          <a:stretch/>
        </p:blipFill>
        <p:spPr>
          <a:xfrm>
            <a:off x="94352" y="6043251"/>
            <a:ext cx="3443977" cy="722530"/>
          </a:xfrm>
          <a:prstGeom prst="rect">
            <a:avLst/>
          </a:prstGeom>
          <a:noFill/>
          <a:ln>
            <a:noFill/>
          </a:ln>
        </p:spPr>
      </p:pic>
      <p:pic>
        <p:nvPicPr>
          <p:cNvPr id="162" name="Google Shape;162;p4" descr="Logo&#10;&#10;Description automatically generated"/>
          <p:cNvPicPr preferRelativeResize="0"/>
          <p:nvPr/>
        </p:nvPicPr>
        <p:blipFill rotWithShape="1">
          <a:blip r:embed="rId4">
            <a:alphaModFix/>
          </a:blip>
          <a:srcRect/>
          <a:stretch/>
        </p:blipFill>
        <p:spPr>
          <a:xfrm>
            <a:off x="9026542" y="5433724"/>
            <a:ext cx="2620792" cy="1289795"/>
          </a:xfrm>
          <a:prstGeom prst="rect">
            <a:avLst/>
          </a:prstGeom>
          <a:noFill/>
          <a:ln>
            <a:noFill/>
          </a:ln>
        </p:spPr>
      </p:pic>
      <p:sp>
        <p:nvSpPr>
          <p:cNvPr id="163" name="Google Shape;163;p4"/>
          <p:cNvSpPr/>
          <p:nvPr/>
        </p:nvSpPr>
        <p:spPr>
          <a:xfrm>
            <a:off x="0" y="323511"/>
            <a:ext cx="3538329" cy="11927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4" name="Google Shape;164;p4"/>
          <p:cNvSpPr/>
          <p:nvPr/>
        </p:nvSpPr>
        <p:spPr>
          <a:xfrm>
            <a:off x="4104862" y="323511"/>
            <a:ext cx="3982277" cy="119270"/>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5" name="Google Shape;165;p4"/>
          <p:cNvSpPr/>
          <p:nvPr/>
        </p:nvSpPr>
        <p:spPr>
          <a:xfrm>
            <a:off x="8653673" y="323511"/>
            <a:ext cx="3538329" cy="11927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6" name="Google Shape;166;p4"/>
          <p:cNvSpPr/>
          <p:nvPr/>
        </p:nvSpPr>
        <p:spPr>
          <a:xfrm>
            <a:off x="0" y="5873331"/>
            <a:ext cx="8748793" cy="6372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7" name="Google Shape;167;p4"/>
          <p:cNvSpPr txBox="1"/>
          <p:nvPr/>
        </p:nvSpPr>
        <p:spPr>
          <a:xfrm>
            <a:off x="654270" y="632888"/>
            <a:ext cx="4201500" cy="1200288"/>
          </a:xfrm>
          <a:prstGeom prst="rect">
            <a:avLst/>
          </a:prstGeom>
          <a:noFill/>
          <a:ln>
            <a:noFill/>
          </a:ln>
        </p:spPr>
        <p:txBody>
          <a:bodyPr spcFirstLastPara="1" wrap="square" lIns="91425" tIns="45700" rIns="91425" bIns="45700" anchor="t" anchorCtr="0">
            <a:spAutoFit/>
          </a:bodyPr>
          <a:lstStyle/>
          <a:p>
            <a:r>
              <a:rPr lang="bg-BG" sz="3600" b="1" dirty="0">
                <a:solidFill>
                  <a:srgbClr val="056839"/>
                </a:solidFill>
                <a:latin typeface="Calibri"/>
                <a:ea typeface="Calibri"/>
                <a:cs typeface="Calibri"/>
                <a:sym typeface="Calibri"/>
              </a:rPr>
              <a:t>Определения</a:t>
            </a:r>
            <a:r>
              <a:rPr lang="en-GB" sz="3600" b="1" dirty="0">
                <a:solidFill>
                  <a:srgbClr val="056839"/>
                </a:solidFill>
                <a:latin typeface="Calibri"/>
                <a:ea typeface="Calibri"/>
                <a:cs typeface="Calibri"/>
                <a:sym typeface="Calibri"/>
              </a:rPr>
              <a:t> (4)</a:t>
            </a:r>
            <a:endParaRPr sz="1800" b="1" dirty="0">
              <a:solidFill>
                <a:srgbClr val="C55A11"/>
              </a:solidFill>
              <a:latin typeface="Calibri"/>
              <a:ea typeface="Calibri"/>
              <a:cs typeface="Calibri"/>
              <a:sym typeface="Calibri"/>
            </a:endParaRPr>
          </a:p>
          <a:p>
            <a:pPr marL="0" marR="0" lvl="0" indent="0" algn="l"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68" name="Google Shape;168;p4"/>
          <p:cNvSpPr txBox="1"/>
          <p:nvPr/>
        </p:nvSpPr>
        <p:spPr>
          <a:xfrm>
            <a:off x="-141777" y="1624901"/>
            <a:ext cx="11789100" cy="4558195"/>
          </a:xfrm>
          <a:prstGeom prst="rect">
            <a:avLst/>
          </a:prstGeom>
          <a:noFill/>
          <a:ln>
            <a:noFill/>
          </a:ln>
        </p:spPr>
        <p:txBody>
          <a:bodyPr spcFirstLastPara="1" wrap="square" lIns="91425" tIns="45700" rIns="91425" bIns="45700" anchor="t" anchorCtr="0">
            <a:spAutoFit/>
          </a:bodyPr>
          <a:lstStyle/>
          <a:p>
            <a:pPr marL="685800" marR="0" lvl="0" indent="0" algn="l" rtl="0">
              <a:lnSpc>
                <a:spcPct val="107000"/>
              </a:lnSpc>
              <a:spcBef>
                <a:spcPts val="0"/>
              </a:spcBef>
              <a:spcAft>
                <a:spcPts val="0"/>
              </a:spcAft>
              <a:buNone/>
            </a:pPr>
            <a:r>
              <a:rPr lang="ru-RU" sz="1900" b="1" dirty="0">
                <a:solidFill>
                  <a:srgbClr val="056839"/>
                </a:solidFill>
                <a:latin typeface="Calibri"/>
                <a:ea typeface="Calibri"/>
                <a:cs typeface="Calibri"/>
                <a:sym typeface="Calibri"/>
              </a:rPr>
              <a:t>биогориво от дървесни брикети: </a:t>
            </a:r>
            <a:r>
              <a:rPr lang="ru-RU" sz="1900" dirty="0">
                <a:solidFill>
                  <a:srgbClr val="056839"/>
                </a:solidFill>
                <a:latin typeface="Calibri"/>
                <a:ea typeface="Calibri"/>
                <a:cs typeface="Calibri"/>
                <a:sym typeface="Calibri"/>
              </a:rPr>
              <a:t>произведено със или без добавки под формата на кубовидни или цилиндрични единици и диаметър над 25 mm, произведено чрез компресиране на пулверизирана дървесна биомаса (ISO 16559:2014; адаптиран от EN 14588:2010)</a:t>
            </a:r>
          </a:p>
          <a:p>
            <a:pPr marL="685800" marR="0" lvl="0" indent="0" algn="l" rtl="0">
              <a:lnSpc>
                <a:spcPct val="107000"/>
              </a:lnSpc>
              <a:spcBef>
                <a:spcPts val="0"/>
              </a:spcBef>
              <a:spcAft>
                <a:spcPts val="0"/>
              </a:spcAft>
              <a:buNone/>
            </a:pPr>
            <a:endParaRPr lang="ru-RU" sz="1900" dirty="0">
              <a:solidFill>
                <a:srgbClr val="056839"/>
              </a:solidFill>
              <a:latin typeface="Calibri"/>
              <a:ea typeface="Calibri"/>
              <a:cs typeface="Calibri"/>
              <a:sym typeface="Calibri"/>
            </a:endParaRPr>
          </a:p>
          <a:p>
            <a:pPr marL="685800" marR="0" lvl="0" indent="0" algn="l" rtl="0">
              <a:lnSpc>
                <a:spcPct val="107000"/>
              </a:lnSpc>
              <a:spcBef>
                <a:spcPts val="0"/>
              </a:spcBef>
              <a:spcAft>
                <a:spcPts val="0"/>
              </a:spcAft>
              <a:buNone/>
            </a:pPr>
            <a:r>
              <a:rPr lang="ru-RU" sz="1900" b="1" dirty="0">
                <a:solidFill>
                  <a:srgbClr val="056839"/>
                </a:solidFill>
                <a:latin typeface="Calibri"/>
                <a:ea typeface="Calibri"/>
                <a:cs typeface="Calibri"/>
                <a:sym typeface="Calibri"/>
              </a:rPr>
              <a:t>биогориво от дървесни пелети: </a:t>
            </a:r>
            <a:r>
              <a:rPr lang="ru-RU" sz="1900" dirty="0">
                <a:solidFill>
                  <a:srgbClr val="056839"/>
                </a:solidFill>
                <a:latin typeface="Calibri"/>
                <a:ea typeface="Calibri"/>
                <a:cs typeface="Calibri"/>
                <a:sym typeface="Calibri"/>
              </a:rPr>
              <a:t>произведено от дървесна биомаса със или без добавки под формата на кубовидни, полиедрични, многовалентни или цилиндрични единици с произволна дължина (обикновено от 3,15 mm до 40 mm) със счупени краища и диаметър до 25 mm (ISO 16559: 2014; адаптиран от EN 14588:2010) термично обработен</a:t>
            </a:r>
          </a:p>
          <a:p>
            <a:pPr marL="685800" marR="0" lvl="0" indent="0" algn="l" rtl="0">
              <a:lnSpc>
                <a:spcPct val="107000"/>
              </a:lnSpc>
              <a:spcBef>
                <a:spcPts val="0"/>
              </a:spcBef>
              <a:spcAft>
                <a:spcPts val="0"/>
              </a:spcAft>
              <a:buNone/>
            </a:pPr>
            <a:endParaRPr lang="ru-RU" sz="1900" dirty="0">
              <a:solidFill>
                <a:srgbClr val="056839"/>
              </a:solidFill>
              <a:latin typeface="Calibri"/>
              <a:ea typeface="Calibri"/>
              <a:cs typeface="Calibri"/>
              <a:sym typeface="Calibri"/>
            </a:endParaRPr>
          </a:p>
          <a:p>
            <a:pPr marL="685800" marR="0" lvl="0" indent="0" algn="l" rtl="0">
              <a:lnSpc>
                <a:spcPct val="107000"/>
              </a:lnSpc>
              <a:spcBef>
                <a:spcPts val="0"/>
              </a:spcBef>
              <a:spcAft>
                <a:spcPts val="0"/>
              </a:spcAft>
              <a:buNone/>
            </a:pPr>
            <a:r>
              <a:rPr lang="ru-RU" sz="1900" b="1" dirty="0">
                <a:solidFill>
                  <a:srgbClr val="056839"/>
                </a:solidFill>
                <a:latin typeface="Calibri"/>
                <a:ea typeface="Calibri"/>
                <a:cs typeface="Calibri"/>
                <a:sym typeface="Calibri"/>
              </a:rPr>
              <a:t>биомаса, </a:t>
            </a:r>
            <a:r>
              <a:rPr lang="ru-RU" sz="1900" dirty="0">
                <a:solidFill>
                  <a:srgbClr val="056839"/>
                </a:solidFill>
                <a:latin typeface="Calibri"/>
                <a:ea typeface="Calibri"/>
                <a:cs typeface="Calibri"/>
                <a:sym typeface="Calibri"/>
              </a:rPr>
              <a:t>чийто химичен състав е променен от топлина (обикновено от температури от 200 до 300°C и по-високи) (ISO </a:t>
            </a:r>
            <a:r>
              <a:rPr lang="ru-RU" sz="1900">
                <a:solidFill>
                  <a:srgbClr val="056839"/>
                </a:solidFill>
                <a:latin typeface="Calibri"/>
                <a:ea typeface="Calibri"/>
                <a:cs typeface="Calibri"/>
                <a:sym typeface="Calibri"/>
              </a:rPr>
              <a:t>16559:2014)</a:t>
            </a:r>
            <a:endParaRPr lang="ru-RU" sz="1900" dirty="0">
              <a:solidFill>
                <a:srgbClr val="056839"/>
              </a:solidFill>
              <a:latin typeface="Calibri"/>
              <a:ea typeface="Calibri"/>
              <a:cs typeface="Calibri"/>
              <a:sym typeface="Calibri"/>
            </a:endParaRPr>
          </a:p>
          <a:p>
            <a:pPr marL="685800" marR="0" lvl="0" indent="0" algn="l" rtl="0">
              <a:lnSpc>
                <a:spcPct val="107000"/>
              </a:lnSpc>
              <a:spcBef>
                <a:spcPts val="0"/>
              </a:spcBef>
              <a:spcAft>
                <a:spcPts val="0"/>
              </a:spcAft>
              <a:buNone/>
            </a:pPr>
            <a:r>
              <a:rPr lang="ru-RU" sz="1900" b="1" dirty="0">
                <a:solidFill>
                  <a:srgbClr val="056839"/>
                </a:solidFill>
                <a:latin typeface="Calibri"/>
                <a:ea typeface="Calibri"/>
                <a:cs typeface="Calibri"/>
                <a:sym typeface="Calibri"/>
              </a:rPr>
              <a:t>твърдо биогориво от дървени въглища, </a:t>
            </a:r>
            <a:r>
              <a:rPr lang="ru-RU" sz="1900" dirty="0">
                <a:solidFill>
                  <a:srgbClr val="056839"/>
                </a:solidFill>
                <a:latin typeface="Calibri"/>
                <a:ea typeface="Calibri"/>
                <a:cs typeface="Calibri"/>
                <a:sym typeface="Calibri"/>
              </a:rPr>
              <a:t>получено от карбонизираща дестилация и пиролиза на биомаса (ISO 16559:2014, адаптиран от ANSI/ASABE S593)</a:t>
            </a:r>
          </a:p>
          <a:p>
            <a:pPr marL="685800" marR="0" lvl="0" indent="0" algn="l" rtl="0">
              <a:lnSpc>
                <a:spcPct val="107000"/>
              </a:lnSpc>
              <a:spcBef>
                <a:spcPts val="800"/>
              </a:spcBef>
              <a:spcAft>
                <a:spcPts val="0"/>
              </a:spcAft>
              <a:buNone/>
            </a:pPr>
            <a:endParaRPr lang="en-US" sz="18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2"/>
        <p:cNvGrpSpPr/>
        <p:nvPr/>
      </p:nvGrpSpPr>
      <p:grpSpPr>
        <a:xfrm>
          <a:off x="0" y="0"/>
          <a:ext cx="0" cy="0"/>
          <a:chOff x="0" y="0"/>
          <a:chExt cx="0" cy="0"/>
        </a:xfrm>
      </p:grpSpPr>
      <p:sp>
        <p:nvSpPr>
          <p:cNvPr id="173" name="Google Shape;173;p7"/>
          <p:cNvSpPr txBox="1"/>
          <p:nvPr/>
        </p:nvSpPr>
        <p:spPr>
          <a:xfrm>
            <a:off x="528144" y="575441"/>
            <a:ext cx="11663855" cy="92328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dirty="0" err="1">
                <a:solidFill>
                  <a:srgbClr val="056839"/>
                </a:solidFill>
                <a:latin typeface="Calibri"/>
                <a:ea typeface="Calibri"/>
                <a:cs typeface="Calibri"/>
                <a:sym typeface="Calibri"/>
              </a:rPr>
              <a:t>Тема</a:t>
            </a:r>
            <a:r>
              <a:rPr lang="en-US" sz="3600" b="1" dirty="0">
                <a:solidFill>
                  <a:srgbClr val="056839"/>
                </a:solidFill>
                <a:latin typeface="Calibri"/>
                <a:ea typeface="Calibri"/>
                <a:cs typeface="Calibri"/>
                <a:sym typeface="Calibri"/>
              </a:rPr>
              <a:t> 1 </a:t>
            </a:r>
            <a:r>
              <a:rPr lang="ru-RU" sz="2200" b="1" dirty="0">
                <a:solidFill>
                  <a:srgbClr val="C55A11"/>
                </a:solidFill>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Основи: ЕС и производството и потреблението на енергия – обща статистика</a:t>
            </a:r>
            <a:endParaRPr lang="en-US" sz="1800" b="1"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74" name="Google Shape;174;p7"/>
          <p:cNvSpPr txBox="1"/>
          <p:nvPr/>
        </p:nvSpPr>
        <p:spPr>
          <a:xfrm>
            <a:off x="657600" y="1896800"/>
            <a:ext cx="10581600" cy="3455136"/>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ru-RU" sz="2000" dirty="0">
                <a:solidFill>
                  <a:srgbClr val="056839"/>
                </a:solidFill>
                <a:latin typeface="Calibri"/>
                <a:ea typeface="Calibri"/>
                <a:cs typeface="Calibri"/>
                <a:sym typeface="Calibri"/>
              </a:rPr>
              <a:t>Страните-членки на ЕС използват и разчитат на различни енергийни ресурси. Енергийният микс и разпределението на количествата, както и зависимостта от внос се променят в зависимост от разглежданата страна.</a:t>
            </a:r>
          </a:p>
          <a:p>
            <a:pPr marL="0" marR="0" lvl="0" indent="0" algn="just" rtl="0">
              <a:lnSpc>
                <a:spcPct val="107000"/>
              </a:lnSpc>
              <a:spcBef>
                <a:spcPts val="0"/>
              </a:spcBef>
              <a:spcAft>
                <a:spcPts val="0"/>
              </a:spcAft>
              <a:buNone/>
            </a:pPr>
            <a:endParaRPr lang="ru-RU" sz="2000" dirty="0">
              <a:solidFill>
                <a:srgbClr val="056839"/>
              </a:solidFill>
              <a:latin typeface="Calibri"/>
              <a:ea typeface="Calibri"/>
              <a:cs typeface="Calibri"/>
              <a:sym typeface="Calibri"/>
            </a:endParaRPr>
          </a:p>
          <a:p>
            <a:pPr marL="0" marR="0" lvl="0" indent="0" algn="just" rtl="0">
              <a:lnSpc>
                <a:spcPct val="107000"/>
              </a:lnSpc>
              <a:spcBef>
                <a:spcPts val="0"/>
              </a:spcBef>
              <a:spcAft>
                <a:spcPts val="0"/>
              </a:spcAft>
              <a:buNone/>
            </a:pPr>
            <a:r>
              <a:rPr lang="ru-RU" sz="2000" dirty="0">
                <a:solidFill>
                  <a:srgbClr val="056839"/>
                </a:solidFill>
                <a:latin typeface="Calibri"/>
                <a:ea typeface="Calibri"/>
                <a:cs typeface="Calibri"/>
                <a:sym typeface="Calibri"/>
              </a:rPr>
              <a:t>Евростат предоставя актуализирана статистическа информация както за производството, така и за потреблението на енергия в рамките на Съюза, която включва разбивка на различните ресурси и категории. Изводите от най-новите статистики са, че степента на зависимост на ЕС от внос на енергия е била 57,5% през 2020 г., а брутната налична енергия в ЕС през 2020 г. е намаляла с 8,1% в сравнение с 2019 г.</a:t>
            </a:r>
          </a:p>
          <a:p>
            <a:pPr marL="0" marR="0" lvl="0" indent="0" algn="l" rtl="0">
              <a:lnSpc>
                <a:spcPct val="107000"/>
              </a:lnSpc>
              <a:spcBef>
                <a:spcPts val="800"/>
              </a:spcBef>
              <a:spcAft>
                <a:spcPts val="0"/>
              </a:spcAft>
              <a:buNone/>
            </a:pPr>
            <a:r>
              <a:rPr lang="en-GB" sz="1800" b="1" dirty="0">
                <a:solidFill>
                  <a:srgbClr val="333333"/>
                </a:solidFill>
                <a:latin typeface="Arial"/>
                <a:ea typeface="Arial"/>
                <a:cs typeface="Arial"/>
                <a:sym typeface="Arial"/>
              </a:rPr>
              <a:t> </a:t>
            </a:r>
            <a:endParaRPr sz="1800" dirty="0">
              <a:solidFill>
                <a:schemeClr val="dk1"/>
              </a:solidFill>
              <a:latin typeface="Calibri"/>
              <a:ea typeface="Calibri"/>
              <a:cs typeface="Calibri"/>
              <a:sym typeface="Calibri"/>
            </a:endParaRPr>
          </a:p>
        </p:txBody>
      </p:sp>
      <p:sp>
        <p:nvSpPr>
          <p:cNvPr id="175" name="Google Shape;175;p7"/>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6" name="Google Shape;176;p7"/>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7" name="Google Shape;177;p7"/>
          <p:cNvSpPr/>
          <p:nvPr/>
        </p:nvSpPr>
        <p:spPr>
          <a:xfrm>
            <a:off x="678984" y="1265155"/>
            <a:ext cx="3538200" cy="627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78" name="Google Shape;178;p7"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179" name="Google Shape;179;p7"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8"/>
          <p:cNvSpPr txBox="1"/>
          <p:nvPr/>
        </p:nvSpPr>
        <p:spPr>
          <a:xfrm>
            <a:off x="528149" y="575450"/>
            <a:ext cx="11415611"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dirty="0">
                <a:solidFill>
                  <a:srgbClr val="056839"/>
                </a:solidFill>
                <a:latin typeface="Calibri"/>
                <a:ea typeface="Calibri"/>
                <a:cs typeface="Calibri"/>
                <a:sym typeface="Calibri"/>
              </a:rPr>
              <a:t>Topic 1 </a:t>
            </a:r>
            <a:r>
              <a:rPr lang="ru-RU" sz="2200" b="1" dirty="0">
                <a:solidFill>
                  <a:srgbClr val="C55A11"/>
                </a:solidFill>
                <a:latin typeface="Calibri"/>
                <a:ea typeface="Calibri"/>
                <a:cs typeface="Calibri"/>
                <a:sym typeface="Calibri"/>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Основи: ЕС и производството и потреблението на енергия – обща статистика</a:t>
            </a:r>
            <a:r>
              <a:rPr lang="en-US" sz="2200" b="1" dirty="0">
                <a:solidFill>
                  <a:srgbClr val="C55A1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(2)</a:t>
            </a:r>
            <a:r>
              <a:rPr lang="en-US" sz="2000" b="1" dirty="0">
                <a:solidFill>
                  <a:srgbClr val="C55A1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 </a:t>
            </a:r>
            <a:endParaRPr lang="en-US" sz="1800" dirty="0">
              <a:solidFill>
                <a:schemeClr val="dk1"/>
              </a:solidFill>
              <a:latin typeface="Calibri"/>
              <a:ea typeface="Calibri"/>
              <a:cs typeface="Calibri"/>
              <a:sym typeface="Calibri"/>
            </a:endParaRPr>
          </a:p>
        </p:txBody>
      </p:sp>
      <p:sp>
        <p:nvSpPr>
          <p:cNvPr id="185" name="Google Shape;185;p8"/>
          <p:cNvSpPr txBox="1"/>
          <p:nvPr/>
        </p:nvSpPr>
        <p:spPr>
          <a:xfrm>
            <a:off x="603475" y="2151463"/>
            <a:ext cx="10840500" cy="272686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ru-RU" sz="2000" dirty="0">
                <a:solidFill>
                  <a:srgbClr val="056839"/>
                </a:solidFill>
                <a:highlight>
                  <a:srgbClr val="FFFFFF"/>
                </a:highlight>
                <a:latin typeface="Calibri"/>
                <a:ea typeface="Calibri"/>
                <a:cs typeface="Calibri"/>
                <a:sym typeface="Calibri"/>
              </a:rPr>
              <a:t>Първичното производство на енергия в рамките на ЕС през 2020 г. възлиза на 24 027 петаджаула (PJ), което според публикацията е със 7,1% по-ниско от 2019 г. Според изнесената информация се наблюдава низходяща тенденция в производството, свързано с изкопаеми горива , петрол и природен газ. Статистиката допълнително показва увеличение на използването на възобновяеми енергийни източници, което представлява най-висок дял в производството на първична енергия в ЕС през 2020 г. (40,8 %). По отношение на </a:t>
            </a:r>
            <a:r>
              <a:rPr lang="ru-RU" sz="2000" b="1" dirty="0">
                <a:solidFill>
                  <a:srgbClr val="056839"/>
                </a:solidFill>
                <a:highlight>
                  <a:srgbClr val="FFFFFF"/>
                </a:highlight>
                <a:latin typeface="Calibri"/>
                <a:ea typeface="Calibri"/>
                <a:cs typeface="Calibri"/>
                <a:sym typeface="Calibri"/>
              </a:rPr>
              <a:t>потреблението на енергия 2020 г. показва спад от 5,6% спрямо предходната година</a:t>
            </a:r>
            <a:r>
              <a:rPr lang="ru-RU" sz="2000" dirty="0">
                <a:solidFill>
                  <a:srgbClr val="056839"/>
                </a:solidFill>
                <a:highlight>
                  <a:srgbClr val="FFFFFF"/>
                </a:highlight>
                <a:latin typeface="Calibri"/>
                <a:ea typeface="Calibri"/>
                <a:cs typeface="Calibri"/>
                <a:sym typeface="Calibri"/>
              </a:rPr>
              <a:t>. Промените в потреблението, включително на основните видове ресурси, можете да видите в графиката по-долу, публикувана от Евростат.</a:t>
            </a:r>
            <a:r>
              <a:rPr lang="en-GB" sz="1800" b="1" dirty="0">
                <a:solidFill>
                  <a:srgbClr val="333333"/>
                </a:solidFill>
                <a:latin typeface="Arial"/>
                <a:ea typeface="Arial"/>
                <a:cs typeface="Arial"/>
                <a:sym typeface="Arial"/>
              </a:rPr>
              <a:t> </a:t>
            </a:r>
            <a:endParaRPr sz="1800" dirty="0">
              <a:solidFill>
                <a:schemeClr val="dk1"/>
              </a:solidFill>
              <a:latin typeface="Calibri"/>
              <a:ea typeface="Calibri"/>
              <a:cs typeface="Calibri"/>
              <a:sym typeface="Calibri"/>
            </a:endParaRPr>
          </a:p>
        </p:txBody>
      </p:sp>
      <p:sp>
        <p:nvSpPr>
          <p:cNvPr id="186" name="Google Shape;186;p8"/>
          <p:cNvSpPr/>
          <p:nvPr/>
        </p:nvSpPr>
        <p:spPr>
          <a:xfrm>
            <a:off x="0" y="297"/>
            <a:ext cx="12047457" cy="150532"/>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7" name="Google Shape;187;p8"/>
          <p:cNvSpPr/>
          <p:nvPr/>
        </p:nvSpPr>
        <p:spPr>
          <a:xfrm rot="-5400000">
            <a:off x="8690879" y="3356875"/>
            <a:ext cx="6857702" cy="144545"/>
          </a:xfrm>
          <a:prstGeom prst="rect">
            <a:avLst/>
          </a:prstGeom>
          <a:solidFill>
            <a:srgbClr val="25AA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8" name="Google Shape;188;p8"/>
          <p:cNvSpPr/>
          <p:nvPr/>
        </p:nvSpPr>
        <p:spPr>
          <a:xfrm>
            <a:off x="528159" y="1221942"/>
            <a:ext cx="3538200" cy="627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89" name="Google Shape;189;p8" descr="Logo&#10;&#10;Description automatically generated"/>
          <p:cNvPicPr preferRelativeResize="0"/>
          <p:nvPr/>
        </p:nvPicPr>
        <p:blipFill rotWithShape="1">
          <a:blip r:embed="rId3">
            <a:alphaModFix/>
          </a:blip>
          <a:srcRect/>
          <a:stretch/>
        </p:blipFill>
        <p:spPr>
          <a:xfrm>
            <a:off x="165346" y="6070861"/>
            <a:ext cx="1350410" cy="664590"/>
          </a:xfrm>
          <a:prstGeom prst="rect">
            <a:avLst/>
          </a:prstGeom>
          <a:noFill/>
          <a:ln>
            <a:noFill/>
          </a:ln>
        </p:spPr>
      </p:pic>
      <p:pic>
        <p:nvPicPr>
          <p:cNvPr id="190" name="Google Shape;190;p8" descr="Graphical user interface, text&#10;&#10;Description automatically generated"/>
          <p:cNvPicPr preferRelativeResize="0"/>
          <p:nvPr/>
        </p:nvPicPr>
        <p:blipFill rotWithShape="1">
          <a:blip r:embed="rId4">
            <a:alphaModFix/>
          </a:blip>
          <a:srcRect/>
          <a:stretch/>
        </p:blipFill>
        <p:spPr>
          <a:xfrm>
            <a:off x="1855947" y="6160565"/>
            <a:ext cx="2312641" cy="48518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2711</Words>
  <Application>Microsoft Office PowerPoint</Application>
  <PresentationFormat>Widescreen</PresentationFormat>
  <Paragraphs>122</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Carlotta Maria Crippa</dc:creator>
  <cp:lastModifiedBy>Iv Tsvetkova</cp:lastModifiedBy>
  <cp:revision>1</cp:revision>
  <dcterms:created xsi:type="dcterms:W3CDTF">2022-01-31T11:18:27Z</dcterms:created>
  <dcterms:modified xsi:type="dcterms:W3CDTF">2022-11-11T10:39:58Z</dcterms:modified>
</cp:coreProperties>
</file>