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y="6858000" cx="12192000"/>
  <p:notesSz cx="6858000" cy="9144000"/>
  <p:embeddedFontLst>
    <p:embeddedFont>
      <p:font typeface="Roboto"/>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0" roundtripDataSignature="AMtx7mi2MDQgYIG3slp6J63gq7OTcLHb1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Roboto-bold.fntdata"/><Relationship Id="rId14" Type="http://schemas.openxmlformats.org/officeDocument/2006/relationships/slide" Target="slides/slide10.xml"/><Relationship Id="rId36" Type="http://schemas.openxmlformats.org/officeDocument/2006/relationships/font" Target="fonts/Roboto-regular.fntdata"/><Relationship Id="rId17" Type="http://schemas.openxmlformats.org/officeDocument/2006/relationships/slide" Target="slides/slide13.xml"/><Relationship Id="rId39" Type="http://schemas.openxmlformats.org/officeDocument/2006/relationships/font" Target="fonts/Roboto-boldItalic.fntdata"/><Relationship Id="rId16" Type="http://schemas.openxmlformats.org/officeDocument/2006/relationships/slide" Target="slides/slide12.xml"/><Relationship Id="rId38" Type="http://schemas.openxmlformats.org/officeDocument/2006/relationships/font" Target="fonts/Roboto-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Всички продукти трябва да бъдат придружени от декларация за надлежна проверка, която ще бъде хоствана в цифрова информационна система за целия Съюз. Това ще позволи на държавите-членки (ДЧ) да прилагат регламента. Органите на държавите-членки ще трябва да извършват минимално ниво на проверки и ще има изискване за налагане на ефективни, пропорционални и възпиращи санкции. Първото преразглеждане на регламента, което предстои две години след влизането му в сила, ще обмисли разширяване към други екосистеми и стоки.</a:t>
            </a:r>
            <a:endParaRPr/>
          </a:p>
        </p:txBody>
      </p:sp>
      <p:sp>
        <p:nvSpPr>
          <p:cNvPr id="196" name="Google Shape;19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Леките строителни изделия са например врати, дограми, подови настилки, покривни и оградни стълбове, електрически стълбове и порти.</a:t>
            </a:r>
            <a:endParaRPr/>
          </a:p>
        </p:txBody>
      </p:sp>
      <p:sp>
        <p:nvSpPr>
          <p:cNvPr id="219" name="Google Shape;21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800"/>
              </a:spcBef>
              <a:spcAft>
                <a:spcPts val="0"/>
              </a:spcAft>
              <a:buClr>
                <a:schemeClr val="dk1"/>
              </a:buClr>
              <a:buSzPts val="1100"/>
              <a:buFont typeface="Arial"/>
              <a:buNone/>
            </a:pPr>
            <a:r>
              <a:rPr lang="en-US" sz="1800"/>
              <a:t>Други употреби</a:t>
            </a:r>
            <a:endParaRPr sz="1800"/>
          </a:p>
          <a:p>
            <a:pPr indent="0" lvl="0" marL="0" marR="0" rtl="0" algn="just">
              <a:lnSpc>
                <a:spcPct val="107000"/>
              </a:lnSpc>
              <a:spcBef>
                <a:spcPts val="800"/>
              </a:spcBef>
              <a:spcAft>
                <a:spcPts val="0"/>
              </a:spcAft>
              <a:buClr>
                <a:schemeClr val="dk1"/>
              </a:buClr>
              <a:buSzPts val="1100"/>
              <a:buFont typeface="Arial"/>
              <a:buNone/>
            </a:pPr>
            <a:r>
              <a:rPr lang="en-US"/>
              <a:t>Дървесината има широк спектър от приложения в различни индустрии като химическата промишленост и индустрията за производство на багрила. Дървесината е устойчив материал, който се използва и в производството на редица други предмети и части от оборудване като изкуствени крайници, вентилатори, тераси, палуби, балкони, кошери, облицовки, скулптури, дърворезби, сауни, скелета, вани, керемиди, различни спортни стоки и музикални инструменти, като градивни елементи за кораби, автобуси и влакове, за декоративни цели в домове и офиси под формата на витрини и мебели.</a:t>
            </a:r>
            <a:endParaRPr/>
          </a:p>
          <a:p>
            <a:pPr indent="0" lvl="0" marL="0" marR="0" rtl="0" algn="just">
              <a:lnSpc>
                <a:spcPct val="107000"/>
              </a:lnSpc>
              <a:spcBef>
                <a:spcPts val="800"/>
              </a:spcBef>
              <a:spcAft>
                <a:spcPts val="0"/>
              </a:spcAft>
              <a:buSzPts val="1400"/>
              <a:buNone/>
            </a:pPr>
            <a:r>
              <a:t/>
            </a:r>
            <a:endParaRPr sz="1800"/>
          </a:p>
        </p:txBody>
      </p:sp>
      <p:sp>
        <p:nvSpPr>
          <p:cNvPr id="231" name="Google Shape;23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В Япония например около 90% от жилищните сгради са направени от дърво, в Норвегия техният дял е 60%. Дървесината е здрава, евтина, възобновяема и в много области лесно достъпна.</a:t>
            </a:r>
            <a:endParaRPr/>
          </a:p>
        </p:txBody>
      </p:sp>
      <p:sp>
        <p:nvSpPr>
          <p:cNvPr id="269" name="Google Shape;26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49a5f9521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g149a5f95210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В Япония например около 90% от жилищните сгради са направени от дърво, в Норвегия техният дял е 60%. Дървесината е здрава, евтина, възобновяема и в много области лесно достъпна.</a:t>
            </a:r>
            <a:endParaRPr/>
          </a:p>
        </p:txBody>
      </p:sp>
      <p:sp>
        <p:nvSpPr>
          <p:cNvPr id="283" name="Google Shape;283;g149a5f95210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Дървесните горива включват брикети за барбекю, брикети от кора, дървесен чипс и дървесни пелети. При дървесните пелети отделянето на CO2 по време на изгарянето е приблизително равно на CO2, поет от дървото. В дърводобивната промишленост това се нарича неутрално съотношение. Изгарянето на дървесина, която е била близо до края на живота си, е най-добрият сценарий и има най-нисък въглероден отпечатък, поради факта, че дървесината отделя същото количество въглерод, независимо дали е изгорена или оставена да се разложи по естествен път. Освобождаването на въглерод не може да бъде избегнато, като се има предвид, че това е естествен процес при евентуалното му биоразграждане.</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297" name="Google Shape;29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8" name="Google Shape;30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8" name="Google Shape;31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 name="Google Shape;32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Веригата за доставка на панели от масивна дървесина се разширява и като се има предвид, че тяхното производство следва основни инженерни принципи и материалите са лесни за проектиране и специфициране в обикновени и относително прости сгради, масовата дървесина набира популярност. Тази популярност сред привържениците на кръговата икономика е свързана и с интуитивното усещане, че използването на материал, създаден от нещо, което расте, трябва да има по-малко въздействие върху околната среда, отколкото нещо, което е изкуствено създадено. Продуктите, които идват от установени и сертифицирани гори, имат присъщи по-ниски въглеродни диоксиди или енергийни въздействия, дори при определена степен на обработка и транспорт (Dangel, 2017) и са възобновяеми.</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Решенията за лесен демонтаж могат да се крият в определянето на стандартни зони за закрепване като препокриващи фуги или лагерни детайли като основа за изрязване на големи панелни или греди елементи от сградата, без да се удрят съединителите. Нови системи за фиксиране на дървен материал също се разработват от различни производители, което може да направи разрязването доста лесно (Campbell, 2019).</a:t>
            </a:r>
            <a:endParaRPr/>
          </a:p>
        </p:txBody>
      </p:sp>
      <p:sp>
        <p:nvSpPr>
          <p:cNvPr id="341" name="Google Shape;341;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2" name="Google Shape;35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5" name="Google Shape;36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5" name="Google Shape;37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7" name="Google Shape;387;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9" name="Google Shape;399;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0" name="Google Shape;410;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2" name="Google Shape;422;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800"/>
              <a:t>Пол Шортхаус, експерт по икономическо развитие, който е в челните редици на развитието на зелената и кръгова икономика повече от десетилетие. Работи като управляващ директор на Circular Economy Leadership Canada и ръководи завършването на неотдавнашния доклад Circular Economy &amp; The Built Environment Sector в Канада.</a:t>
            </a:r>
            <a:endParaRPr/>
          </a:p>
        </p:txBody>
      </p:sp>
      <p:sp>
        <p:nvSpPr>
          <p:cNvPr id="433" name="Google Shape;433;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149a5f95210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g149a5f95210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lang="en-US" sz="1800"/>
              <a:t>Пол Шортхаус, експерт по икономическо развитие, който е в челните редици на развитието на зелената и кръгова икономика повече от десетилетие. Работи като управляващ директор на Circular Economy Leadership Canada и ръководи завършването на неотдавнашния доклад Circular Economy &amp; The Built Environment Sector в Канада.</a:t>
            </a:r>
            <a:endParaRPr sz="18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sz="1200">
              <a:solidFill>
                <a:srgbClr val="056839"/>
              </a:solidFill>
            </a:endParaRPr>
          </a:p>
          <a:p>
            <a:pPr indent="0" lvl="0" marL="0" marR="0" rtl="0" algn="l">
              <a:lnSpc>
                <a:spcPct val="100000"/>
              </a:lnSpc>
              <a:spcBef>
                <a:spcPts val="0"/>
              </a:spcBef>
              <a:spcAft>
                <a:spcPts val="0"/>
              </a:spcAft>
              <a:buClr>
                <a:srgbClr val="056839"/>
              </a:buClr>
              <a:buSzPts val="1200"/>
              <a:buFont typeface="Calibri"/>
              <a:buNone/>
            </a:pPr>
            <a:r>
              <a:rPr lang="en-US">
                <a:solidFill>
                  <a:srgbClr val="056839"/>
                </a:solidFill>
              </a:rPr>
              <a:t>Дърво, слама, коноп, бамбук и други подобни видове влакна са естествено възобновяеми, многократно използвани и биоразградими. Това прави тези устойчиво събрани и естествено възобновяеми материали подходящи за кръговата икономика.</a:t>
            </a:r>
            <a:endParaRPr/>
          </a:p>
          <a:p>
            <a:pPr indent="0" lvl="0" marL="0" rtl="0" algn="l">
              <a:lnSpc>
                <a:spcPct val="100000"/>
              </a:lnSpc>
              <a:spcBef>
                <a:spcPts val="0"/>
              </a:spcBef>
              <a:spcAft>
                <a:spcPts val="0"/>
              </a:spcAft>
              <a:buSzPts val="1400"/>
              <a:buNone/>
            </a:pPr>
            <a:r>
              <a:t/>
            </a:r>
            <a:endParaRPr/>
          </a:p>
        </p:txBody>
      </p:sp>
      <p:sp>
        <p:nvSpPr>
          <p:cNvPr id="446" name="Google Shape;446;g149a5f95210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04040"/>
              </a:buClr>
              <a:buSzPts val="1200"/>
              <a:buFont typeface="Calibri"/>
              <a:buNone/>
            </a:pPr>
            <a:r>
              <a:rPr lang="en-US" sz="1200">
                <a:solidFill>
                  <a:srgbClr val="404040"/>
                </a:solidFill>
                <a:latin typeface="Calibri"/>
                <a:ea typeface="Calibri"/>
                <a:cs typeface="Calibri"/>
                <a:sym typeface="Calibri"/>
              </a:rPr>
              <a:t>The gap between the annual wood growth and the amount harvested explains why EU forests are both accumulating growing stock but also ageing. Harvesting is limited by several constraints, which make the calculations about how much more could safely and legally be harvested difficult.</a:t>
            </a:r>
            <a:endParaRPr sz="1200">
              <a:solidFill>
                <a:srgbClr val="404040"/>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149" name="Google Shape;14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en-US">
                <a:solidFill>
                  <a:srgbClr val="404040"/>
                </a:solidFill>
              </a:rPr>
              <a:t>Допълнително за корка: Отстраняването на корковия материал, който се състои от външната кора на дървото, обикновено започва от около 22-годишна възраст и се повтаря на интервали от около девет години, в зависимост от местните условия.</a:t>
            </a:r>
            <a:endParaRPr>
              <a:solidFill>
                <a:srgbClr val="404040"/>
              </a:solidFill>
            </a:endParaRPr>
          </a:p>
          <a:p>
            <a:pPr indent="0" lvl="0" marL="0" marR="0" rtl="0" algn="l">
              <a:lnSpc>
                <a:spcPct val="100000"/>
              </a:lnSpc>
              <a:spcBef>
                <a:spcPts val="0"/>
              </a:spcBef>
              <a:spcAft>
                <a:spcPts val="0"/>
              </a:spcAft>
              <a:buClr>
                <a:schemeClr val="dk1"/>
              </a:buClr>
              <a:buSzPts val="1100"/>
              <a:buFont typeface="Arial"/>
              <a:buNone/>
            </a:pPr>
            <a:r>
              <a:rPr lang="en-US">
                <a:solidFill>
                  <a:srgbClr val="404040"/>
                </a:solidFill>
              </a:rPr>
              <a:t>Незадължителна информация за добавяне: Вещества, извлечени от дървета се използват и за медицински цели. Така например Taxol е естествено лекарство, произведено от кората на тисови дървета (най-дълго живеещите дървета в Северна Европа), което има противоракови свойства.</a:t>
            </a:r>
            <a:endParaRPr>
              <a:solidFill>
                <a:srgbClr val="404040"/>
              </a:solidFill>
            </a:endParaRPr>
          </a:p>
          <a:p>
            <a:pPr indent="0" lvl="0" marL="0" marR="0" rtl="0" algn="l">
              <a:lnSpc>
                <a:spcPct val="100000"/>
              </a:lnSpc>
              <a:spcBef>
                <a:spcPts val="0"/>
              </a:spcBef>
              <a:spcAft>
                <a:spcPts val="0"/>
              </a:spcAft>
              <a:buClr>
                <a:schemeClr val="dk1"/>
              </a:buClr>
              <a:buSzPts val="1200"/>
              <a:buFont typeface="Calibri"/>
              <a:buNone/>
            </a:pPr>
            <a:r>
              <a:t/>
            </a:r>
            <a:endParaRPr>
              <a:solidFill>
                <a:srgbClr val="404040"/>
              </a:solidFill>
            </a:endParaRPr>
          </a:p>
          <a:p>
            <a:pPr indent="0" lvl="0" marL="0" rtl="0" algn="l">
              <a:lnSpc>
                <a:spcPct val="100000"/>
              </a:lnSpc>
              <a:spcBef>
                <a:spcPts val="0"/>
              </a:spcBef>
              <a:spcAft>
                <a:spcPts val="0"/>
              </a:spcAft>
              <a:buSzPts val="1400"/>
              <a:buNone/>
            </a:pPr>
            <a:r>
              <a:t/>
            </a:r>
            <a:endParaRPr/>
          </a:p>
        </p:txBody>
      </p:sp>
      <p:sp>
        <p:nvSpPr>
          <p:cNvPr id="161" name="Google Shape;16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11111"/>
              </a:buClr>
              <a:buSzPts val="1200"/>
              <a:buFont typeface="Roboto"/>
              <a:buNone/>
            </a:pPr>
            <a:r>
              <a:rPr lang="en-US">
                <a:solidFill>
                  <a:srgbClr val="111111"/>
                </a:solidFill>
                <a:latin typeface="Roboto"/>
                <a:ea typeface="Roboto"/>
                <a:cs typeface="Roboto"/>
                <a:sym typeface="Roboto"/>
              </a:rPr>
              <a:t>Горските ресурси покриват около една трета от европейския континент, предоставяйки разнообразни екосистемни услуги и подкрепяйки био-базираната икономика на европейските страни. Ако се вземат предвид и смесените ландшафти (доста често срещана категория земно покритие в сложния антропичен контекст на Европа), тогава обхватът на областите с непренебрежимо малък дял на горите доминира в няколко региона на континента. В зелено, площи с най-малко 5% залесено покритие.</a:t>
            </a:r>
            <a:endParaRPr/>
          </a:p>
        </p:txBody>
      </p:sp>
      <p:sp>
        <p:nvSpPr>
          <p:cNvPr id="173" name="Google Shape;17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3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3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9"/>
          <p:cNvSpPr/>
          <p:nvPr>
            <p:ph idx="2" type="pic"/>
          </p:nvPr>
        </p:nvSpPr>
        <p:spPr>
          <a:xfrm>
            <a:off x="5183188" y="987425"/>
            <a:ext cx="6172200" cy="4873625"/>
          </a:xfrm>
          <a:prstGeom prst="rect">
            <a:avLst/>
          </a:prstGeom>
          <a:noFill/>
          <a:ln>
            <a:noFill/>
          </a:ln>
        </p:spPr>
      </p:sp>
      <p:sp>
        <p:nvSpPr>
          <p:cNvPr id="68" name="Google Shape;68;p3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hyperlink" Target="https://pxhere.com/en/photo/1620003" TargetMode="External"/><Relationship Id="rId6" Type="http://schemas.openxmlformats.org/officeDocument/2006/relationships/image" Target="../media/image3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ec.europa.eu/environment/forests/timber_regulation.htm" TargetMode="External"/><Relationship Id="rId4" Type="http://schemas.openxmlformats.org/officeDocument/2006/relationships/hyperlink" Target="https://ec.europa.eu/environment/forests/finternational.htm" TargetMode="External"/><Relationship Id="rId5" Type="http://schemas.openxmlformats.org/officeDocument/2006/relationships/image" Target="../media/image14.png"/><Relationship Id="rId6"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23.png"/><Relationship Id="rId10" Type="http://schemas.openxmlformats.org/officeDocument/2006/relationships/hyperlink" Target="http://creativecommons.org/publicdomain/zero/1.0/" TargetMode="External"/><Relationship Id="rId9" Type="http://schemas.openxmlformats.org/officeDocument/2006/relationships/hyperlink" Target="https://www.publicdomainpictures.net/en/view-image.php?image=53362&amp;picture=stack-of-construction-lumber" TargetMode="External"/><Relationship Id="rId5" Type="http://schemas.openxmlformats.org/officeDocument/2006/relationships/image" Target="../media/image27.jpg"/><Relationship Id="rId6" Type="http://schemas.openxmlformats.org/officeDocument/2006/relationships/hyperlink" Target="https://commons.wikimedia.org/wiki/File:Timber_stacks_on_Beechen_Lane,_New_Forest_-_geograph.org.uk_-_210787.jpg" TargetMode="External"/><Relationship Id="rId7" Type="http://schemas.openxmlformats.org/officeDocument/2006/relationships/hyperlink" Target="https://creativecommons.org/licenses/by-sa/2.0/" TargetMode="External"/><Relationship Id="rId8" Type="http://schemas.openxmlformats.org/officeDocument/2006/relationships/image" Target="../media/image3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thomasnet.com/articles/other/what-is-timber/" TargetMode="External"/><Relationship Id="rId4" Type="http://schemas.openxmlformats.org/officeDocument/2006/relationships/hyperlink" Target="https://medium.com/treecoin/the-top-5-most-common-uses-of-timber-55133d5309e4" TargetMode="External"/><Relationship Id="rId5" Type="http://schemas.openxmlformats.org/officeDocument/2006/relationships/hyperlink" Target="https://civiltoday.com/civil-engineering-materials/timber/148-uses-of-wood" TargetMode="External"/><Relationship Id="rId6" Type="http://schemas.openxmlformats.org/officeDocument/2006/relationships/image" Target="../media/image14.png"/><Relationship Id="rId7"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23.png"/><Relationship Id="rId9" Type="http://schemas.openxmlformats.org/officeDocument/2006/relationships/hyperlink" Target="https://unsplash.com/s/photos/pine?utm_source=unsplash&amp;utm_medium=referral&amp;utm_content=creditCopyText" TargetMode="External"/><Relationship Id="rId5" Type="http://schemas.openxmlformats.org/officeDocument/2006/relationships/image" Target="../media/image24.jpg"/><Relationship Id="rId6" Type="http://schemas.openxmlformats.org/officeDocument/2006/relationships/hyperlink" Target="https://unsplash.com/es/@dwell_in?utm_source=unsplash&amp;utm_medium=referral&amp;utm_content=creditCopyText" TargetMode="External"/><Relationship Id="rId7" Type="http://schemas.openxmlformats.org/officeDocument/2006/relationships/hyperlink" Target="https://unsplash.com/es/@dwell_in?utm_source=unsplash&amp;utm_medium=referral&amp;utm_content=creditCopyText" TargetMode="External"/><Relationship Id="rId8" Type="http://schemas.openxmlformats.org/officeDocument/2006/relationships/hyperlink" Target="https://unsplash.com/s/photos/pine?utm_source=unsplash&amp;utm_medium=referral&amp;utm_content=creditCopyTex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23.png"/><Relationship Id="rId9" Type="http://schemas.openxmlformats.org/officeDocument/2006/relationships/hyperlink" Target="https://unsplash.com/s/photos/wood-construction?utm_source=unsplash&amp;utm_medium=referral&amp;utm_content=creditCopyText" TargetMode="External"/><Relationship Id="rId5" Type="http://schemas.openxmlformats.org/officeDocument/2006/relationships/image" Target="../media/image30.jpg"/><Relationship Id="rId6" Type="http://schemas.openxmlformats.org/officeDocument/2006/relationships/hyperlink" Target="https://unsplash.com/@yvced?utm_source=unsplash&amp;utm_medium=referral&amp;utm_content=creditCopyText" TargetMode="External"/><Relationship Id="rId7" Type="http://schemas.openxmlformats.org/officeDocument/2006/relationships/hyperlink" Target="https://unsplash.com/@yvced?utm_source=unsplash&amp;utm_medium=referral&amp;utm_content=creditCopyText" TargetMode="External"/><Relationship Id="rId8" Type="http://schemas.openxmlformats.org/officeDocument/2006/relationships/hyperlink" Target="https://unsplash.com/s/photos/wood-construction?utm_source=unsplash&amp;utm_medium=referral&amp;utm_content=creditCopyTex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hyperlink" Target="https://www.stockvault.net/photo/221255/wooden-texture" TargetMode="External"/><Relationship Id="rId6" Type="http://schemas.openxmlformats.org/officeDocument/2006/relationships/hyperlink" Target="https://www.stockvault.net/user/profile/161904" TargetMode="External"/><Relationship Id="rId7" Type="http://schemas.openxmlformats.org/officeDocument/2006/relationships/hyperlink" Target="https://creativecommons.org/publicdomain/zero/1.0/" TargetMode="External"/><Relationship Id="rId8"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www.bwf.org.uk/toolkit/environmental-waste-management/circular-economy/" TargetMode="External"/><Relationship Id="rId4" Type="http://schemas.openxmlformats.org/officeDocument/2006/relationships/image" Target="../media/image14.png"/><Relationship Id="rId5"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png"/><Relationship Id="rId4" Type="http://schemas.openxmlformats.org/officeDocument/2006/relationships/image" Target="../media/image23.png"/><Relationship Id="rId5"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info.thinkwood.com/masstimberdesignmanual" TargetMode="External"/><Relationship Id="rId4" Type="http://schemas.openxmlformats.org/officeDocument/2006/relationships/image" Target="../media/image14.png"/><Relationship Id="rId5"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2.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2.png"/><Relationship Id="rId4" Type="http://schemas.openxmlformats.org/officeDocument/2006/relationships/image" Target="../media/image29.png"/><Relationship Id="rId5" Type="http://schemas.openxmlformats.org/officeDocument/2006/relationships/hyperlink" Target="https://www.landmarkpro.com.au/timber-disadvantages-become-advantage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2.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2.png"/><Relationship Id="rId4" Type="http://schemas.openxmlformats.org/officeDocument/2006/relationships/image" Target="../media/image29.png"/><Relationship Id="rId5" Type="http://schemas.openxmlformats.org/officeDocument/2006/relationships/hyperlink" Target="https://ec.europa.eu/commission/presscorner/detail/en/qanda_21_5919"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researchgate.net/figure/Distribution-of-forest-areas-in-Europe-Forest-resources-cover-about-one-third-of-the_fig9_315458492" TargetMode="External"/><Relationship Id="rId4" Type="http://schemas.openxmlformats.org/officeDocument/2006/relationships/hyperlink" Target="https://www.researchgate.net/figure/Distribution-of-forest-areas-in-Europe-Forest-resources-cover-about-one-third-of-the_fig9_315458492" TargetMode="External"/><Relationship Id="rId5" Type="http://schemas.openxmlformats.org/officeDocument/2006/relationships/image" Target="../media/image14.png"/><Relationship Id="rId6" Type="http://schemas.openxmlformats.org/officeDocument/2006/relationships/image" Target="../media/image23.png"/><Relationship Id="rId7"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eur-lex.europa.eu/legal-content/EN/TXT/?uri=CELEX:52021DC0572" TargetMode="External"/><Relationship Id="rId4" Type="http://schemas.openxmlformats.org/officeDocument/2006/relationships/image" Target="../media/image14.png"/><Relationship Id="rId5"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Text&#10;&#10;Description automatically generated with medium confidence" id="88" name="Google Shape;88;p1"/>
          <p:cNvPicPr preferRelativeResize="0"/>
          <p:nvPr/>
        </p:nvPicPr>
        <p:blipFill rotWithShape="1">
          <a:blip r:embed="rId3">
            <a:alphaModFix/>
          </a:blip>
          <a:srcRect b="0" l="0" r="0" t="0"/>
          <a:stretch/>
        </p:blipFill>
        <p:spPr>
          <a:xfrm>
            <a:off x="280959" y="679308"/>
            <a:ext cx="3360875" cy="1614829"/>
          </a:xfrm>
          <a:prstGeom prst="rect">
            <a:avLst/>
          </a:prstGeom>
          <a:noFill/>
          <a:ln>
            <a:noFill/>
          </a:ln>
        </p:spPr>
      </p:pic>
      <p:pic>
        <p:nvPicPr>
          <p:cNvPr descr="Graphical user interface, text&#10;&#10;Description automatically generated" id="89" name="Google Shape;89;p1"/>
          <p:cNvPicPr preferRelativeResize="0"/>
          <p:nvPr/>
        </p:nvPicPr>
        <p:blipFill rotWithShape="1">
          <a:blip r:embed="rId4">
            <a:alphaModFix/>
          </a:blip>
          <a:srcRect b="0" l="0" r="0" t="0"/>
          <a:stretch/>
        </p:blipFill>
        <p:spPr>
          <a:xfrm>
            <a:off x="730458" y="6014475"/>
            <a:ext cx="3443977" cy="722530"/>
          </a:xfrm>
          <a:prstGeom prst="rect">
            <a:avLst/>
          </a:prstGeom>
          <a:noFill/>
          <a:ln>
            <a:noFill/>
          </a:ln>
        </p:spPr>
      </p:pic>
      <p:sp>
        <p:nvSpPr>
          <p:cNvPr id="90" name="Google Shape;90;p1"/>
          <p:cNvSpPr/>
          <p:nvPr/>
        </p:nvSpPr>
        <p:spPr>
          <a:xfrm>
            <a:off x="0" y="5658678"/>
            <a:ext cx="12192000" cy="11927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1"/>
          <p:cNvSpPr/>
          <p:nvPr/>
        </p:nvSpPr>
        <p:spPr>
          <a:xfrm>
            <a:off x="0" y="323511"/>
            <a:ext cx="3538329" cy="11927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 name="Google Shape;92;p1"/>
          <p:cNvSpPr/>
          <p:nvPr/>
        </p:nvSpPr>
        <p:spPr>
          <a:xfrm>
            <a:off x="4104862" y="323511"/>
            <a:ext cx="3982277" cy="11927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 name="Google Shape;93;p1"/>
          <p:cNvSpPr/>
          <p:nvPr/>
        </p:nvSpPr>
        <p:spPr>
          <a:xfrm>
            <a:off x="8653673" y="323511"/>
            <a:ext cx="3538329" cy="11927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1"/>
          <p:cNvSpPr txBox="1"/>
          <p:nvPr/>
        </p:nvSpPr>
        <p:spPr>
          <a:xfrm>
            <a:off x="730446" y="2321578"/>
            <a:ext cx="5549400" cy="1893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3900" u="none" cap="none" strike="noStrike">
                <a:solidFill>
                  <a:srgbClr val="056839"/>
                </a:solidFill>
                <a:latin typeface="Calibri"/>
                <a:ea typeface="Calibri"/>
                <a:cs typeface="Calibri"/>
                <a:sym typeface="Calibri"/>
              </a:rPr>
              <a:t>Ролята на дървения материал в преминаването към КИ</a:t>
            </a:r>
            <a:endParaRPr b="0" i="0" sz="3900" u="none" cap="none" strike="noStrike">
              <a:solidFill>
                <a:srgbClr val="056839"/>
              </a:solidFill>
              <a:latin typeface="Calibri"/>
              <a:ea typeface="Calibri"/>
              <a:cs typeface="Calibri"/>
              <a:sym typeface="Calibri"/>
            </a:endParaRPr>
          </a:p>
        </p:txBody>
      </p:sp>
      <p:sp>
        <p:nvSpPr>
          <p:cNvPr id="95" name="Google Shape;95;p1"/>
          <p:cNvSpPr txBox="1"/>
          <p:nvPr/>
        </p:nvSpPr>
        <p:spPr>
          <a:xfrm>
            <a:off x="730451" y="4594025"/>
            <a:ext cx="10017600" cy="144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600" u="none" cap="none" strike="noStrike">
                <a:solidFill>
                  <a:srgbClr val="056839"/>
                </a:solidFill>
                <a:latin typeface="Calibri"/>
                <a:ea typeface="Calibri"/>
                <a:cs typeface="Calibri"/>
                <a:sym typeface="Calibri"/>
              </a:rPr>
              <a:t>Ключови думи: Кръгова икономика, гори, панели от масивна дървесина, дървен материал</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6" name="Google Shape;96;p1"/>
          <p:cNvSpPr txBox="1"/>
          <p:nvPr/>
        </p:nvSpPr>
        <p:spPr>
          <a:xfrm>
            <a:off x="6953326" y="4004663"/>
            <a:ext cx="415500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Снимка от: </a:t>
            </a:r>
            <a:r>
              <a:rPr b="0" i="0" lang="en-US" sz="1000" u="sng" cap="none" strike="noStrike">
                <a:solidFill>
                  <a:schemeClr val="dk1"/>
                </a:solidFill>
                <a:latin typeface="Calibri"/>
                <a:ea typeface="Calibri"/>
                <a:cs typeface="Calibri"/>
                <a:sym typeface="Calibri"/>
                <a:hlinkClick r:id="rId5">
                  <a:extLst>
                    <a:ext uri="{A12FA001-AC4F-418D-AE19-62706E023703}">
                      <ahyp:hlinkClr val="tx"/>
                    </a:ext>
                  </a:extLst>
                </a:hlinkClick>
              </a:rPr>
              <a:t>https://pxhere.com/en/photo/1620003</a:t>
            </a:r>
            <a:r>
              <a:rPr b="0" i="0" lang="en-US" sz="1000" u="none" cap="none" strike="noStrike">
                <a:solidFill>
                  <a:schemeClr val="dk1"/>
                </a:solidFill>
                <a:latin typeface="Calibri"/>
                <a:ea typeface="Calibri"/>
                <a:cs typeface="Calibri"/>
                <a:sym typeface="Calibri"/>
              </a:rPr>
              <a:t> </a:t>
            </a:r>
            <a:endParaRPr b="0" i="0" sz="1000" u="none" cap="none" strike="noStrike">
              <a:solidFill>
                <a:schemeClr val="dk1"/>
              </a:solidFill>
              <a:latin typeface="Calibri"/>
              <a:ea typeface="Calibri"/>
              <a:cs typeface="Calibri"/>
              <a:sym typeface="Calibri"/>
            </a:endParaRPr>
          </a:p>
        </p:txBody>
      </p:sp>
      <p:sp>
        <p:nvSpPr>
          <p:cNvPr id="97" name="Google Shape;97;p1"/>
          <p:cNvSpPr txBox="1"/>
          <p:nvPr/>
        </p:nvSpPr>
        <p:spPr>
          <a:xfrm>
            <a:off x="4493172" y="6014475"/>
            <a:ext cx="4635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Calibri"/>
                <a:ea typeface="Calibri"/>
                <a:cs typeface="Calibri"/>
                <a:sym typeface="Calibri"/>
              </a:rPr>
              <a:t>Подкрепата на Европейската комисия за изготвянето на тази публикация не представлява одобрение на съдържанието, което отразява само възгледите на авторите, и Комисията не може да носи отговорност за каквото и да е използване на информацията, съдържаща се в него.</a:t>
            </a:r>
            <a:endParaRPr b="0" i="0" sz="900" u="none" cap="none" strike="noStrike">
              <a:solidFill>
                <a:schemeClr val="dk1"/>
              </a:solidFill>
              <a:latin typeface="Calibri"/>
              <a:ea typeface="Calibri"/>
              <a:cs typeface="Calibri"/>
              <a:sym typeface="Calibri"/>
            </a:endParaRPr>
          </a:p>
        </p:txBody>
      </p:sp>
      <p:pic>
        <p:nvPicPr>
          <p:cNvPr id="98" name="Google Shape;98;p1"/>
          <p:cNvPicPr preferRelativeResize="0"/>
          <p:nvPr/>
        </p:nvPicPr>
        <p:blipFill rotWithShape="1">
          <a:blip r:embed="rId6">
            <a:alphaModFix/>
          </a:blip>
          <a:srcRect b="0" l="0" r="0" t="0"/>
          <a:stretch/>
        </p:blipFill>
        <p:spPr>
          <a:xfrm>
            <a:off x="6953326" y="672513"/>
            <a:ext cx="4834062" cy="321873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 name="Shape 197"/>
        <p:cNvGrpSpPr/>
        <p:nvPr/>
      </p:nvGrpSpPr>
      <p:grpSpPr>
        <a:xfrm>
          <a:off x="0" y="0"/>
          <a:ext cx="0" cy="0"/>
          <a:chOff x="0" y="0"/>
          <a:chExt cx="0" cy="0"/>
        </a:xfrm>
      </p:grpSpPr>
      <p:sp>
        <p:nvSpPr>
          <p:cNvPr id="198" name="Google Shape;198;p10"/>
          <p:cNvSpPr txBox="1"/>
          <p:nvPr/>
        </p:nvSpPr>
        <p:spPr>
          <a:xfrm>
            <a:off x="523748" y="563750"/>
            <a:ext cx="10635900" cy="9528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en-US" sz="2600" u="none" cap="none" strike="noStrike">
                <a:solidFill>
                  <a:srgbClr val="056839"/>
                </a:solidFill>
                <a:latin typeface="Calibri"/>
                <a:ea typeface="Calibri"/>
                <a:cs typeface="Calibri"/>
                <a:sym typeface="Calibri"/>
              </a:rPr>
              <a:t>Тема 1: Действия на ЕС за защита и възстановяване на световните гори </a:t>
            </a:r>
            <a:endParaRPr b="1" i="0" sz="26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600"/>
              <a:buFont typeface="Arial"/>
              <a:buNone/>
            </a:pPr>
            <a:r>
              <a:t/>
            </a:r>
            <a:endParaRPr b="1" i="0" sz="2600" u="none" cap="none" strike="noStrike">
              <a:solidFill>
                <a:srgbClr val="056839"/>
              </a:solidFill>
              <a:latin typeface="Calibri"/>
              <a:ea typeface="Calibri"/>
              <a:cs typeface="Calibri"/>
              <a:sym typeface="Calibri"/>
            </a:endParaRPr>
          </a:p>
        </p:txBody>
      </p:sp>
      <p:sp>
        <p:nvSpPr>
          <p:cNvPr id="199" name="Google Shape;199;p10"/>
          <p:cNvSpPr txBox="1"/>
          <p:nvPr/>
        </p:nvSpPr>
        <p:spPr>
          <a:xfrm>
            <a:off x="555361" y="1308253"/>
            <a:ext cx="10817100" cy="46269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800"/>
              </a:spcBef>
              <a:spcAft>
                <a:spcPts val="0"/>
              </a:spcAft>
              <a:buClr>
                <a:schemeClr val="dk1"/>
              </a:buClr>
              <a:buSzPts val="1100"/>
              <a:buFont typeface="Arial"/>
              <a:buNone/>
            </a:pPr>
            <a:r>
              <a:rPr b="0" i="0" lang="en-US" sz="1600" u="none" cap="none" strike="noStrike">
                <a:solidFill>
                  <a:srgbClr val="056839"/>
                </a:solidFill>
                <a:latin typeface="Calibri"/>
                <a:ea typeface="Calibri"/>
                <a:cs typeface="Calibri"/>
                <a:sym typeface="Calibri"/>
              </a:rPr>
              <a:t>На 17 ноември 2021 г. Комисията прие </a:t>
            </a:r>
            <a:r>
              <a:rPr b="1" i="0" lang="en-US" sz="1600" u="none" cap="none" strike="noStrike">
                <a:solidFill>
                  <a:srgbClr val="056839"/>
                </a:solidFill>
                <a:latin typeface="Calibri"/>
                <a:ea typeface="Calibri"/>
                <a:cs typeface="Calibri"/>
                <a:sym typeface="Calibri"/>
              </a:rPr>
              <a:t>предложение за регламент за ограничаване на предизвиканото от ЕС обезлесяване и деградация на горите</a:t>
            </a:r>
            <a:r>
              <a:rPr b="0" i="0" lang="en-US" sz="1600" u="none" cap="none" strike="noStrike">
                <a:solidFill>
                  <a:srgbClr val="056839"/>
                </a:solidFill>
                <a:latin typeface="Calibri"/>
                <a:ea typeface="Calibri"/>
                <a:cs typeface="Calibri"/>
                <a:sym typeface="Calibri"/>
              </a:rPr>
              <a:t>. Възприемайки, че </a:t>
            </a:r>
            <a:r>
              <a:rPr b="1" i="0" lang="en-US" sz="1600" u="none" cap="none" strike="noStrike">
                <a:solidFill>
                  <a:srgbClr val="056839"/>
                </a:solidFill>
                <a:latin typeface="Calibri"/>
                <a:ea typeface="Calibri"/>
                <a:cs typeface="Calibri"/>
                <a:sym typeface="Calibri"/>
              </a:rPr>
              <a:t>основният двигател на обезлесяването и корупцията в горите е разширяването на земеделските площи</a:t>
            </a:r>
            <a:r>
              <a:rPr b="0" i="0" lang="en-US" sz="1600" u="none" cap="none" strike="noStrike">
                <a:solidFill>
                  <a:srgbClr val="056839"/>
                </a:solidFill>
                <a:latin typeface="Calibri"/>
                <a:ea typeface="Calibri"/>
                <a:cs typeface="Calibri"/>
                <a:sym typeface="Calibri"/>
              </a:rPr>
              <a:t>, предложеният регламент ще се прилага за вносни и местно произведени </a:t>
            </a:r>
            <a:r>
              <a:rPr b="1" i="0" lang="en-US" sz="1600" u="none" cap="none" strike="noStrike">
                <a:solidFill>
                  <a:srgbClr val="056839"/>
                </a:solidFill>
                <a:latin typeface="Calibri"/>
                <a:ea typeface="Calibri"/>
                <a:cs typeface="Calibri"/>
                <a:sym typeface="Calibri"/>
              </a:rPr>
              <a:t>едър рогат добитък, какао, кафе, палмово масло, соя и дървесина</a:t>
            </a:r>
            <a:r>
              <a:rPr b="0" i="0" lang="en-US" sz="1600" u="none" cap="none" strike="noStrike">
                <a:solidFill>
                  <a:srgbClr val="056839"/>
                </a:solidFill>
                <a:latin typeface="Calibri"/>
                <a:ea typeface="Calibri"/>
                <a:cs typeface="Calibri"/>
                <a:sym typeface="Calibri"/>
              </a:rPr>
              <a:t> (ключови стоки, свързани с обезлесяването и деградацията на горите) , както и някои продукти, получени от тези стоки.</a:t>
            </a:r>
            <a:endParaRPr b="0" i="0" sz="1600" u="none" cap="none" strike="noStrike">
              <a:solidFill>
                <a:srgbClr val="056839"/>
              </a:solidFill>
              <a:latin typeface="Calibri"/>
              <a:ea typeface="Calibri"/>
              <a:cs typeface="Calibri"/>
              <a:sym typeface="Calibri"/>
            </a:endParaRPr>
          </a:p>
          <a:p>
            <a:pPr indent="0" lvl="0" marL="0" marR="0" rtl="0" algn="just">
              <a:lnSpc>
                <a:spcPct val="115000"/>
              </a:lnSpc>
              <a:spcBef>
                <a:spcPts val="800"/>
              </a:spcBef>
              <a:spcAft>
                <a:spcPts val="0"/>
              </a:spcAft>
              <a:buClr>
                <a:schemeClr val="dk1"/>
              </a:buClr>
              <a:buSzPts val="1100"/>
              <a:buFont typeface="Arial"/>
              <a:buNone/>
            </a:pPr>
            <a:r>
              <a:rPr b="0" i="0" lang="en-US" sz="1600" u="none" cap="none" strike="noStrike">
                <a:solidFill>
                  <a:srgbClr val="056839"/>
                </a:solidFill>
                <a:latin typeface="Calibri"/>
                <a:ea typeface="Calibri"/>
                <a:cs typeface="Calibri"/>
                <a:sym typeface="Calibri"/>
              </a:rPr>
              <a:t>Това ще изисква задължителна надлежна проверка за всички администратори, които пускат стоки и артикули на пазара на ЕС (или ги изнасят от ЕС), за да се гарантира, че тези артикули са както законни според законите на страната на произход, така и не са произведени като резултат от обезлесяване съгласно определението, посочено в регламента (произведени върху земя, която не е създадена чрез обезлесяване или разрушаване на горите след 31 декември 2020 г.).</a:t>
            </a:r>
            <a:endParaRPr b="0" i="0" sz="1600" u="none" cap="none" strike="noStrike">
              <a:solidFill>
                <a:srgbClr val="056839"/>
              </a:solidFill>
              <a:latin typeface="Calibri"/>
              <a:ea typeface="Calibri"/>
              <a:cs typeface="Calibri"/>
              <a:sym typeface="Calibri"/>
            </a:endParaRPr>
          </a:p>
          <a:p>
            <a:pPr indent="0" lvl="0" marL="0" marR="0" rtl="0" algn="just">
              <a:lnSpc>
                <a:spcPct val="115000"/>
              </a:lnSpc>
              <a:spcBef>
                <a:spcPts val="800"/>
              </a:spcBef>
              <a:spcAft>
                <a:spcPts val="0"/>
              </a:spcAft>
              <a:buClr>
                <a:schemeClr val="dk1"/>
              </a:buClr>
              <a:buSzPts val="1100"/>
              <a:buFont typeface="Arial"/>
              <a:buNone/>
            </a:pPr>
            <a:r>
              <a:rPr b="0" i="0" lang="en-US" sz="1600" u="none" cap="none" strike="noStrike">
                <a:solidFill>
                  <a:srgbClr val="056839"/>
                </a:solidFill>
                <a:latin typeface="Calibri"/>
                <a:ea typeface="Calibri"/>
                <a:cs typeface="Calibri"/>
                <a:sym typeface="Calibri"/>
              </a:rPr>
              <a:t>Предложеният регламент има за цел да отмени </a:t>
            </a:r>
            <a:r>
              <a:rPr b="1" i="0" lang="en-US" sz="1600" u="none" cap="none" strike="noStrike">
                <a:solidFill>
                  <a:srgbClr val="056839"/>
                </a:solidFill>
                <a:latin typeface="Calibri"/>
                <a:ea typeface="Calibri"/>
                <a:cs typeface="Calibri"/>
                <a:sym typeface="Calibri"/>
              </a:rPr>
              <a:t>Регламента на ЕС за дървения материал (EUTR). Очаква се този нов регламент и неговите правила да намалят емисиите на парникови газове и загубата на биологично разнообразие</a:t>
            </a:r>
            <a:r>
              <a:rPr b="0" i="0" lang="en-US" sz="1600" u="none" cap="none" strike="noStrike">
                <a:solidFill>
                  <a:srgbClr val="056839"/>
                </a:solidFill>
                <a:latin typeface="Calibri"/>
                <a:ea typeface="Calibri"/>
                <a:cs typeface="Calibri"/>
                <a:sym typeface="Calibri"/>
              </a:rPr>
              <a:t>. Регламентът ще допълни и ще бъде приведен в съответствие с други съществуващи политически ангажименти на ЕС, сред които </a:t>
            </a:r>
            <a:r>
              <a:rPr b="1" i="0" lang="en-US" sz="1600" u="none" cap="none" strike="noStrike">
                <a:solidFill>
                  <a:srgbClr val="056839"/>
                </a:solidFill>
                <a:latin typeface="Calibri"/>
                <a:ea typeface="Calibri"/>
                <a:cs typeface="Calibri"/>
                <a:sym typeface="Calibri"/>
              </a:rPr>
              <a:t>Европейският зелен пакт, Стратегията на ЕС за биологичното разнообразие за 2030 г., новата Стратегия на ЕС за горите за 2030 г. и стратегията „От фермата до трапезата“.</a:t>
            </a:r>
            <a:endParaRPr b="1" i="0" sz="1600" u="none" cap="none" strike="noStrike">
              <a:solidFill>
                <a:srgbClr val="056839"/>
              </a:solidFill>
              <a:latin typeface="Calibri"/>
              <a:ea typeface="Calibri"/>
              <a:cs typeface="Calibri"/>
              <a:sym typeface="Calibri"/>
            </a:endParaRPr>
          </a:p>
          <a:p>
            <a:pPr indent="0" lvl="0" marL="0" marR="0" rtl="0" algn="just">
              <a:lnSpc>
                <a:spcPct val="115000"/>
              </a:lnSpc>
              <a:spcBef>
                <a:spcPts val="800"/>
              </a:spcBef>
              <a:spcAft>
                <a:spcPts val="0"/>
              </a:spcAft>
              <a:buClr>
                <a:srgbClr val="000000"/>
              </a:buClr>
              <a:buSzPts val="1700"/>
              <a:buFont typeface="Arial"/>
              <a:buNone/>
            </a:pPr>
            <a:r>
              <a:t/>
            </a:r>
            <a:endParaRPr b="0" i="0" sz="1700" u="none" cap="none" strike="noStrike">
              <a:solidFill>
                <a:srgbClr val="056839"/>
              </a:solidFill>
              <a:latin typeface="Calibri"/>
              <a:ea typeface="Calibri"/>
              <a:cs typeface="Calibri"/>
              <a:sym typeface="Calibri"/>
            </a:endParaRPr>
          </a:p>
        </p:txBody>
      </p:sp>
      <p:sp>
        <p:nvSpPr>
          <p:cNvPr id="200" name="Google Shape;200;p10"/>
          <p:cNvSpPr/>
          <p:nvPr/>
        </p:nvSpPr>
        <p:spPr>
          <a:xfrm>
            <a:off x="0" y="297"/>
            <a:ext cx="12047457" cy="150532"/>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1" name="Google Shape;201;p10"/>
          <p:cNvSpPr/>
          <p:nvPr/>
        </p:nvSpPr>
        <p:spPr>
          <a:xfrm rot="-5400000">
            <a:off x="8690879" y="3356875"/>
            <a:ext cx="6857702" cy="144545"/>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2" name="Google Shape;202;p10"/>
          <p:cNvSpPr/>
          <p:nvPr/>
        </p:nvSpPr>
        <p:spPr>
          <a:xfrm>
            <a:off x="630261" y="1100021"/>
            <a:ext cx="3538200" cy="627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203" name="Google Shape;203;p10"/>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204" name="Google Shape;204;p10"/>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p11"/>
          <p:cNvSpPr txBox="1"/>
          <p:nvPr/>
        </p:nvSpPr>
        <p:spPr>
          <a:xfrm>
            <a:off x="530626" y="319850"/>
            <a:ext cx="10773300" cy="12783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en-US" sz="2700" u="none" cap="none" strike="noStrike">
                <a:solidFill>
                  <a:srgbClr val="056839"/>
                </a:solidFill>
                <a:latin typeface="Calibri"/>
                <a:ea typeface="Calibri"/>
                <a:cs typeface="Calibri"/>
                <a:sym typeface="Calibri"/>
              </a:rPr>
              <a:t>Тема 1: Действия на ЕС за защита и възстановяване на световните гори</a:t>
            </a:r>
            <a:endParaRPr b="1" i="0" sz="27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56839"/>
                </a:solidFill>
                <a:latin typeface="Calibri"/>
                <a:ea typeface="Calibri"/>
                <a:cs typeface="Calibri"/>
                <a:sym typeface="Calibri"/>
              </a:rPr>
              <a:t> полезни връзки</a:t>
            </a:r>
            <a:endParaRPr b="1"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0" name="Google Shape;210;p11"/>
          <p:cNvSpPr txBox="1"/>
          <p:nvPr/>
        </p:nvSpPr>
        <p:spPr>
          <a:xfrm>
            <a:off x="609001" y="1460301"/>
            <a:ext cx="10034700" cy="17604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Регламент на ЕС относно дървения материал: </a:t>
            </a:r>
            <a:r>
              <a:rPr b="0" i="0" lang="en-US" sz="1800" u="sng" cap="none" strike="noStrike">
                <a:solidFill>
                  <a:srgbClr val="0563C1"/>
                </a:solidFill>
                <a:latin typeface="Calibri"/>
                <a:ea typeface="Calibri"/>
                <a:cs typeface="Calibri"/>
                <a:sym typeface="Calibri"/>
                <a:hlinkClick r:id="rId3">
                  <a:extLst>
                    <a:ext uri="{A12FA001-AC4F-418D-AE19-62706E023703}">
                      <ahyp:hlinkClr val="tx"/>
                    </a:ext>
                  </a:extLst>
                </a:hlinkClick>
              </a:rPr>
              <a:t>https://ec.europa.eu/environment/forests/timber_regulation.htm</a:t>
            </a: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Многостранни екологични споразумения и процеси, свързани с горското стопанство: </a:t>
            </a:r>
            <a:r>
              <a:rPr b="0" i="0" lang="en-US" sz="1800" u="sng" cap="none" strike="noStrike">
                <a:solidFill>
                  <a:srgbClr val="0563C1"/>
                </a:solidFill>
                <a:latin typeface="Calibri"/>
                <a:ea typeface="Calibri"/>
                <a:cs typeface="Calibri"/>
                <a:sym typeface="Calibri"/>
                <a:hlinkClick r:id="rId4">
                  <a:extLst>
                    <a:ext uri="{A12FA001-AC4F-418D-AE19-62706E023703}">
                      <ahyp:hlinkClr val="tx"/>
                    </a:ext>
                  </a:extLst>
                </a:hlinkClick>
              </a:rPr>
              <a:t>https://ec.europa.eu/environment/forests/finternational.htm</a:t>
            </a: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800"/>
              </a:spcBef>
              <a:spcAft>
                <a:spcPts val="0"/>
              </a:spcAft>
              <a:buClr>
                <a:srgbClr val="000000"/>
              </a:buClr>
              <a:buSzPts val="1800"/>
              <a:buFont typeface="Arial"/>
              <a:buNone/>
            </a:pPr>
            <a:r>
              <a:rPr b="0" i="0" lang="en-US" sz="1800" u="none" cap="none" strike="noStrike">
                <a:solidFill>
                  <a:srgbClr val="056839"/>
                </a:solidFill>
                <a:latin typeface="Calibri"/>
                <a:ea typeface="Calibri"/>
                <a:cs typeface="Calibri"/>
                <a:sym typeface="Calibri"/>
              </a:rPr>
              <a:t> </a:t>
            </a:r>
            <a:endParaRPr b="1" i="0" sz="1800" u="none" cap="none" strike="noStrike">
              <a:solidFill>
                <a:srgbClr val="056839"/>
              </a:solidFill>
              <a:latin typeface="Calibri"/>
              <a:ea typeface="Calibri"/>
              <a:cs typeface="Calibri"/>
              <a:sym typeface="Calibri"/>
            </a:endParaRPr>
          </a:p>
        </p:txBody>
      </p:sp>
      <p:sp>
        <p:nvSpPr>
          <p:cNvPr id="211" name="Google Shape;211;p11"/>
          <p:cNvSpPr/>
          <p:nvPr/>
        </p:nvSpPr>
        <p:spPr>
          <a:xfrm>
            <a:off x="0" y="297"/>
            <a:ext cx="12047457" cy="150532"/>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2" name="Google Shape;212;p11"/>
          <p:cNvSpPr/>
          <p:nvPr/>
        </p:nvSpPr>
        <p:spPr>
          <a:xfrm rot="-5400000">
            <a:off x="8690879" y="3356875"/>
            <a:ext cx="6857702" cy="144545"/>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3" name="Google Shape;213;p11"/>
          <p:cNvSpPr/>
          <p:nvPr/>
        </p:nvSpPr>
        <p:spPr>
          <a:xfrm>
            <a:off x="732086" y="1319996"/>
            <a:ext cx="3722400" cy="702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214" name="Google Shape;214;p11"/>
          <p:cNvPicPr preferRelativeResize="0"/>
          <p:nvPr/>
        </p:nvPicPr>
        <p:blipFill rotWithShape="1">
          <a:blip r:embed="rId5">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215" name="Google Shape;215;p11"/>
          <p:cNvPicPr preferRelativeResize="0"/>
          <p:nvPr/>
        </p:nvPicPr>
        <p:blipFill rotWithShape="1">
          <a:blip r:embed="rId6">
            <a:alphaModFix/>
          </a:blip>
          <a:srcRect b="0" l="0" r="0" t="0"/>
          <a:stretch/>
        </p:blipFill>
        <p:spPr>
          <a:xfrm>
            <a:off x="1855947" y="6160565"/>
            <a:ext cx="2312641" cy="48518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2"/>
          <p:cNvSpPr txBox="1"/>
          <p:nvPr/>
        </p:nvSpPr>
        <p:spPr>
          <a:xfrm>
            <a:off x="516586" y="285743"/>
            <a:ext cx="92622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000" u="none" cap="none" strike="noStrike">
                <a:solidFill>
                  <a:srgbClr val="056839"/>
                </a:solidFill>
                <a:latin typeface="Calibri"/>
                <a:ea typeface="Calibri"/>
                <a:cs typeface="Calibri"/>
                <a:sym typeface="Calibri"/>
              </a:rPr>
              <a:t>Тема 2: Различни приложения на дървения материал</a:t>
            </a:r>
            <a:endParaRPr b="1" i="0" sz="1400" u="none" cap="none" strike="noStrike">
              <a:solidFill>
                <a:srgbClr val="C55A11"/>
              </a:solidFill>
              <a:latin typeface="Calibri"/>
              <a:ea typeface="Calibri"/>
              <a:cs typeface="Calibri"/>
              <a:sym typeface="Calibri"/>
            </a:endParaRPr>
          </a:p>
        </p:txBody>
      </p:sp>
      <p:sp>
        <p:nvSpPr>
          <p:cNvPr id="222" name="Google Shape;222;p12"/>
          <p:cNvSpPr/>
          <p:nvPr/>
        </p:nvSpPr>
        <p:spPr>
          <a:xfrm>
            <a:off x="0" y="297"/>
            <a:ext cx="12047457" cy="150532"/>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3" name="Google Shape;223;p12"/>
          <p:cNvSpPr/>
          <p:nvPr/>
        </p:nvSpPr>
        <p:spPr>
          <a:xfrm rot="-5400000">
            <a:off x="8690879" y="3356875"/>
            <a:ext cx="6857702" cy="144545"/>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4" name="Google Shape;224;p12"/>
          <p:cNvSpPr/>
          <p:nvPr/>
        </p:nvSpPr>
        <p:spPr>
          <a:xfrm>
            <a:off x="670511" y="932246"/>
            <a:ext cx="3538200" cy="627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225" name="Google Shape;225;p12"/>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226" name="Google Shape;226;p12"/>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
        <p:nvSpPr>
          <p:cNvPr id="227" name="Google Shape;227;p12"/>
          <p:cNvSpPr txBox="1"/>
          <p:nvPr/>
        </p:nvSpPr>
        <p:spPr>
          <a:xfrm>
            <a:off x="627349" y="1168550"/>
            <a:ext cx="10600800" cy="5079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700"/>
              <a:buFont typeface="Arial"/>
              <a:buNone/>
            </a:pPr>
            <a:r>
              <a:rPr b="1" i="0" lang="en-US" sz="1700" u="none" cap="none" strike="noStrike">
                <a:solidFill>
                  <a:srgbClr val="056839"/>
                </a:solidFill>
                <a:latin typeface="Calibri"/>
                <a:ea typeface="Calibri"/>
                <a:cs typeface="Calibri"/>
                <a:sym typeface="Calibri"/>
              </a:rPr>
              <a:t>Гориво</a:t>
            </a:r>
            <a:endParaRPr b="1" i="0" sz="1700" u="none" cap="none" strike="noStrike">
              <a:solidFill>
                <a:srgbClr val="056839"/>
              </a:solidFill>
              <a:latin typeface="Calibri"/>
              <a:ea typeface="Calibri"/>
              <a:cs typeface="Calibri"/>
              <a:sym typeface="Calibri"/>
            </a:endParaRPr>
          </a:p>
          <a:p>
            <a:pPr indent="0" lvl="0" marL="0" marR="0" rtl="0" algn="just">
              <a:lnSpc>
                <a:spcPct val="115000"/>
              </a:lnSpc>
              <a:spcBef>
                <a:spcPts val="800"/>
              </a:spcBef>
              <a:spcAft>
                <a:spcPts val="0"/>
              </a:spcAft>
              <a:buClr>
                <a:srgbClr val="000000"/>
              </a:buClr>
              <a:buSzPts val="1700"/>
              <a:buFont typeface="Arial"/>
              <a:buNone/>
            </a:pPr>
            <a:r>
              <a:rPr b="1" i="0" lang="en-US" sz="1700" u="none" cap="none" strike="noStrike">
                <a:solidFill>
                  <a:srgbClr val="056839"/>
                </a:solidFill>
                <a:latin typeface="Calibri"/>
                <a:ea typeface="Calibri"/>
                <a:cs typeface="Calibri"/>
                <a:sym typeface="Calibri"/>
              </a:rPr>
              <a:t>Основната употреба на дървен материал в световен мащаб е за гориво. </a:t>
            </a:r>
            <a:r>
              <a:rPr b="0" i="0" lang="en-US" sz="1700" u="none" cap="none" strike="noStrike">
                <a:solidFill>
                  <a:srgbClr val="056839"/>
                </a:solidFill>
                <a:latin typeface="Calibri"/>
                <a:ea typeface="Calibri"/>
                <a:cs typeface="Calibri"/>
                <a:sym typeface="Calibri"/>
              </a:rPr>
              <a:t>Дори ако за Европа този дял е двойно по-малък, около 40% от дървесината по света се използва като гориво. Африканските и латиноамериканските страни досега са консумирали по-значителна част от дървен материал като гориво както за търговски, така и за домашни цели.</a:t>
            </a:r>
            <a:endParaRPr b="0" i="0" sz="1700" u="none" cap="none" strike="noStrike">
              <a:solidFill>
                <a:srgbClr val="056839"/>
              </a:solidFill>
              <a:latin typeface="Calibri"/>
              <a:ea typeface="Calibri"/>
              <a:cs typeface="Calibri"/>
              <a:sym typeface="Calibri"/>
            </a:endParaRPr>
          </a:p>
          <a:p>
            <a:pPr indent="0" lvl="0" marL="0" marR="0" rtl="0" algn="just">
              <a:lnSpc>
                <a:spcPct val="115000"/>
              </a:lnSpc>
              <a:spcBef>
                <a:spcPts val="800"/>
              </a:spcBef>
              <a:spcAft>
                <a:spcPts val="0"/>
              </a:spcAft>
              <a:buClr>
                <a:schemeClr val="dk1"/>
              </a:buClr>
              <a:buSzPts val="1100"/>
              <a:buFont typeface="Arial"/>
              <a:buNone/>
            </a:pPr>
            <a:r>
              <a:rPr b="1" i="0" lang="en-US" sz="1700" u="none" cap="none" strike="noStrike">
                <a:solidFill>
                  <a:srgbClr val="056839"/>
                </a:solidFill>
                <a:latin typeface="Calibri"/>
                <a:ea typeface="Calibri"/>
                <a:cs typeface="Calibri"/>
                <a:sym typeface="Calibri"/>
              </a:rPr>
              <a:t>Строителство</a:t>
            </a:r>
            <a:endParaRPr b="1" i="0" sz="1700" u="none" cap="none" strike="noStrike">
              <a:solidFill>
                <a:srgbClr val="056839"/>
              </a:solidFill>
              <a:latin typeface="Calibri"/>
              <a:ea typeface="Calibri"/>
              <a:cs typeface="Calibri"/>
              <a:sym typeface="Calibri"/>
            </a:endParaRPr>
          </a:p>
          <a:p>
            <a:pPr indent="0" lvl="0" marL="0" marR="0" rtl="0" algn="just">
              <a:lnSpc>
                <a:spcPct val="115000"/>
              </a:lnSpc>
              <a:spcBef>
                <a:spcPts val="800"/>
              </a:spcBef>
              <a:spcAft>
                <a:spcPts val="0"/>
              </a:spcAft>
              <a:buClr>
                <a:schemeClr val="dk1"/>
              </a:buClr>
              <a:buSzPts val="1100"/>
              <a:buFont typeface="Arial"/>
              <a:buNone/>
            </a:pPr>
            <a:r>
              <a:rPr b="0" i="0" lang="en-US" sz="1700" u="none" cap="none" strike="noStrike">
                <a:solidFill>
                  <a:srgbClr val="056839"/>
                </a:solidFill>
                <a:latin typeface="Calibri"/>
                <a:ea typeface="Calibri"/>
                <a:cs typeface="Calibri"/>
                <a:sym typeface="Calibri"/>
              </a:rPr>
              <a:t>Следващата най-важна употреба на дървен материал, освен за гориво, е в строителната индустрия.</a:t>
            </a:r>
            <a:r>
              <a:rPr b="1" i="0" lang="en-US" sz="1700" u="none" cap="none" strike="noStrike">
                <a:solidFill>
                  <a:srgbClr val="056839"/>
                </a:solidFill>
                <a:latin typeface="Calibri"/>
                <a:ea typeface="Calibri"/>
                <a:cs typeface="Calibri"/>
                <a:sym typeface="Calibri"/>
              </a:rPr>
              <a:t> Както ще </a:t>
            </a:r>
            <a:r>
              <a:rPr b="0" i="0" lang="en-US" sz="1700" u="none" cap="none" strike="noStrike">
                <a:solidFill>
                  <a:srgbClr val="056839"/>
                </a:solidFill>
                <a:latin typeface="Calibri"/>
                <a:ea typeface="Calibri"/>
                <a:cs typeface="Calibri"/>
                <a:sym typeface="Calibri"/>
              </a:rPr>
              <a:t>стане по-ясно в следващите</a:t>
            </a:r>
            <a:r>
              <a:rPr b="1" i="0" lang="en-US" sz="1700" u="none" cap="none" strike="noStrike">
                <a:solidFill>
                  <a:srgbClr val="056839"/>
                </a:solidFill>
                <a:latin typeface="Calibri"/>
                <a:ea typeface="Calibri"/>
                <a:cs typeface="Calibri"/>
                <a:sym typeface="Calibri"/>
              </a:rPr>
              <a:t> </a:t>
            </a:r>
            <a:r>
              <a:rPr b="0" i="0" lang="en-US" sz="1700" u="none" cap="none" strike="noStrike">
                <a:solidFill>
                  <a:srgbClr val="056839"/>
                </a:solidFill>
                <a:latin typeface="Calibri"/>
                <a:ea typeface="Calibri"/>
                <a:cs typeface="Calibri"/>
                <a:sym typeface="Calibri"/>
              </a:rPr>
              <a:t>теми</a:t>
            </a:r>
            <a:r>
              <a:rPr b="1" i="0" lang="en-US" sz="1700" u="none" cap="none" strike="noStrike">
                <a:solidFill>
                  <a:srgbClr val="056839"/>
                </a:solidFill>
                <a:latin typeface="Calibri"/>
                <a:ea typeface="Calibri"/>
                <a:cs typeface="Calibri"/>
                <a:sym typeface="Calibri"/>
              </a:rPr>
              <a:t>, дървеното строителство може значително да допринесе за кръговата икономика, </a:t>
            </a:r>
            <a:r>
              <a:rPr b="0" i="0" lang="en-US" sz="1700" u="none" cap="none" strike="noStrike">
                <a:solidFill>
                  <a:srgbClr val="056839"/>
                </a:solidFill>
                <a:latin typeface="Calibri"/>
                <a:ea typeface="Calibri"/>
                <a:cs typeface="Calibri"/>
                <a:sym typeface="Calibri"/>
              </a:rPr>
              <a:t>не само в областта на</a:t>
            </a:r>
            <a:r>
              <a:rPr b="1" i="0" lang="en-US" sz="1700" u="none" cap="none" strike="noStrike">
                <a:solidFill>
                  <a:srgbClr val="056839"/>
                </a:solidFill>
                <a:latin typeface="Calibri"/>
                <a:ea typeface="Calibri"/>
                <a:cs typeface="Calibri"/>
                <a:sym typeface="Calibri"/>
              </a:rPr>
              <a:t> леките строителни изделия, </a:t>
            </a:r>
            <a:r>
              <a:rPr b="0" i="0" lang="en-US" sz="1700" u="none" cap="none" strike="noStrike">
                <a:solidFill>
                  <a:srgbClr val="056839"/>
                </a:solidFill>
                <a:latin typeface="Calibri"/>
                <a:ea typeface="Calibri"/>
                <a:cs typeface="Calibri"/>
                <a:sym typeface="Calibri"/>
              </a:rPr>
              <a:t>частни жилища или мостове, но също и </a:t>
            </a:r>
            <a:r>
              <a:rPr b="1" i="0" lang="en-US" sz="1700" u="none" cap="none" strike="noStrike">
                <a:solidFill>
                  <a:srgbClr val="056839"/>
                </a:solidFill>
                <a:latin typeface="Calibri"/>
                <a:ea typeface="Calibri"/>
                <a:cs typeface="Calibri"/>
                <a:sym typeface="Calibri"/>
              </a:rPr>
              <a:t>големи обществени сгради.</a:t>
            </a:r>
            <a:endParaRPr b="1" i="0" sz="1700" u="none" cap="none" strike="noStrike">
              <a:solidFill>
                <a:srgbClr val="056839"/>
              </a:solidFill>
              <a:latin typeface="Calibri"/>
              <a:ea typeface="Calibri"/>
              <a:cs typeface="Calibri"/>
              <a:sym typeface="Calibri"/>
            </a:endParaRPr>
          </a:p>
          <a:p>
            <a:pPr indent="0" lvl="0" marL="0" marR="0" rtl="0" algn="just">
              <a:lnSpc>
                <a:spcPct val="115000"/>
              </a:lnSpc>
              <a:spcBef>
                <a:spcPts val="800"/>
              </a:spcBef>
              <a:spcAft>
                <a:spcPts val="0"/>
              </a:spcAft>
              <a:buClr>
                <a:schemeClr val="dk1"/>
              </a:buClr>
              <a:buSzPts val="1100"/>
              <a:buFont typeface="Arial"/>
              <a:buNone/>
            </a:pPr>
            <a:r>
              <a:rPr b="0" i="0" lang="en-US" sz="1700" u="none" cap="none" strike="noStrike">
                <a:solidFill>
                  <a:srgbClr val="056839"/>
                </a:solidFill>
                <a:latin typeface="Calibri"/>
                <a:ea typeface="Calibri"/>
                <a:cs typeface="Calibri"/>
                <a:sym typeface="Calibri"/>
              </a:rPr>
              <a:t>С увеличаването на населението нуждата от строителство непрекъснато нараства.</a:t>
            </a:r>
            <a:r>
              <a:rPr b="1" i="0" lang="en-US" sz="1700" u="none" cap="none" strike="noStrike">
                <a:solidFill>
                  <a:srgbClr val="056839"/>
                </a:solidFill>
                <a:latin typeface="Calibri"/>
                <a:ea typeface="Calibri"/>
                <a:cs typeface="Calibri"/>
                <a:sym typeface="Calibri"/>
              </a:rPr>
              <a:t> Досега дървеният материал е бил широко използван за производство на кутии, мебели, кибрит и щайги и в строителството - като нарязан дървен материал, фурнири и шперплат и плоскости от дървесни влакна. </a:t>
            </a:r>
            <a:r>
              <a:rPr b="0" i="0" lang="en-US" sz="1700" u="none" cap="none" strike="noStrike">
                <a:solidFill>
                  <a:srgbClr val="056839"/>
                </a:solidFill>
                <a:latin typeface="Calibri"/>
                <a:ea typeface="Calibri"/>
                <a:cs typeface="Calibri"/>
                <a:sym typeface="Calibri"/>
              </a:rPr>
              <a:t>Напоследък обаче, както се обсъжда в тема 4, той се използва и под формата на панели от масивна дървесина.</a:t>
            </a:r>
            <a:endParaRPr b="0" i="0" sz="1700" u="none" cap="none" strike="noStrike">
              <a:solidFill>
                <a:srgbClr val="056839"/>
              </a:solidFill>
              <a:latin typeface="Calibri"/>
              <a:ea typeface="Calibri"/>
              <a:cs typeface="Calibri"/>
              <a:sym typeface="Calibri"/>
            </a:endParaRPr>
          </a:p>
          <a:p>
            <a:pPr indent="0" lvl="0" marL="0" marR="0" rtl="0" algn="just">
              <a:lnSpc>
                <a:spcPct val="115000"/>
              </a:lnSpc>
              <a:spcBef>
                <a:spcPts val="800"/>
              </a:spcBef>
              <a:spcAft>
                <a:spcPts val="0"/>
              </a:spcAft>
              <a:buClr>
                <a:srgbClr val="000000"/>
              </a:buClr>
              <a:buSzPts val="1700"/>
              <a:buFont typeface="Arial"/>
              <a:buNone/>
            </a:pPr>
            <a:r>
              <a:t/>
            </a:r>
            <a:endParaRPr b="1" i="0" sz="1700" u="none" cap="none" strike="noStrike">
              <a:solidFill>
                <a:srgbClr val="056839"/>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3"/>
          <p:cNvSpPr txBox="1"/>
          <p:nvPr/>
        </p:nvSpPr>
        <p:spPr>
          <a:xfrm>
            <a:off x="523761" y="563743"/>
            <a:ext cx="92622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56839"/>
                </a:solidFill>
                <a:latin typeface="Calibri"/>
                <a:ea typeface="Calibri"/>
                <a:cs typeface="Calibri"/>
                <a:sym typeface="Calibri"/>
              </a:rPr>
              <a:t>Тема 2: Различни приложения на дървен материал</a:t>
            </a:r>
            <a:endParaRPr b="1" i="0" sz="2800" u="none" cap="none" strike="noStrike">
              <a:solidFill>
                <a:srgbClr val="C55A11"/>
              </a:solidFill>
              <a:latin typeface="Calibri"/>
              <a:ea typeface="Calibri"/>
              <a:cs typeface="Calibri"/>
              <a:sym typeface="Calibri"/>
            </a:endParaRPr>
          </a:p>
        </p:txBody>
      </p:sp>
      <p:sp>
        <p:nvSpPr>
          <p:cNvPr id="234" name="Google Shape;234;p13"/>
          <p:cNvSpPr/>
          <p:nvPr/>
        </p:nvSpPr>
        <p:spPr>
          <a:xfrm>
            <a:off x="0" y="297"/>
            <a:ext cx="12047457" cy="150532"/>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5" name="Google Shape;235;p13"/>
          <p:cNvSpPr/>
          <p:nvPr/>
        </p:nvSpPr>
        <p:spPr>
          <a:xfrm rot="-5400000">
            <a:off x="8690879" y="3356875"/>
            <a:ext cx="6857702" cy="144545"/>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6" name="Google Shape;236;p13"/>
          <p:cNvSpPr/>
          <p:nvPr/>
        </p:nvSpPr>
        <p:spPr>
          <a:xfrm>
            <a:off x="612986" y="1172296"/>
            <a:ext cx="3538329" cy="62615"/>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237" name="Google Shape;237;p13"/>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238" name="Google Shape;238;p13"/>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
        <p:nvSpPr>
          <p:cNvPr id="239" name="Google Shape;239;p13"/>
          <p:cNvSpPr txBox="1"/>
          <p:nvPr/>
        </p:nvSpPr>
        <p:spPr>
          <a:xfrm>
            <a:off x="612986" y="1412948"/>
            <a:ext cx="10034700" cy="450690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800"/>
              </a:spcBef>
              <a:spcAft>
                <a:spcPts val="0"/>
              </a:spcAft>
              <a:buClr>
                <a:schemeClr val="dk1"/>
              </a:buClr>
              <a:buSzPts val="1100"/>
              <a:buFont typeface="Arial"/>
              <a:buNone/>
            </a:pPr>
            <a:r>
              <a:rPr b="1" i="0" lang="en-US" sz="1700" u="none" cap="none" strike="noStrike">
                <a:solidFill>
                  <a:srgbClr val="056839"/>
                </a:solidFill>
                <a:latin typeface="Calibri"/>
                <a:ea typeface="Calibri"/>
                <a:cs typeface="Calibri"/>
                <a:sym typeface="Calibri"/>
              </a:rPr>
              <a:t>Целулоза и хартия</a:t>
            </a:r>
            <a:endParaRPr b="1" i="0" sz="1700" u="none" cap="none" strike="noStrike">
              <a:solidFill>
                <a:srgbClr val="056839"/>
              </a:solidFill>
              <a:latin typeface="Calibri"/>
              <a:ea typeface="Calibri"/>
              <a:cs typeface="Calibri"/>
              <a:sym typeface="Calibri"/>
            </a:endParaRPr>
          </a:p>
          <a:p>
            <a:pPr indent="0" lvl="0" marL="0" marR="0" rtl="0" algn="just">
              <a:lnSpc>
                <a:spcPct val="107000"/>
              </a:lnSpc>
              <a:spcBef>
                <a:spcPts val="800"/>
              </a:spcBef>
              <a:spcAft>
                <a:spcPts val="0"/>
              </a:spcAft>
              <a:buClr>
                <a:schemeClr val="dk1"/>
              </a:buClr>
              <a:buSzPts val="1100"/>
              <a:buFont typeface="Arial"/>
              <a:buNone/>
            </a:pPr>
            <a:r>
              <a:rPr b="0" i="0" lang="en-US" sz="1700" u="none" cap="none" strike="noStrike">
                <a:solidFill>
                  <a:srgbClr val="056839"/>
                </a:solidFill>
                <a:latin typeface="Calibri"/>
                <a:ea typeface="Calibri"/>
                <a:cs typeface="Calibri"/>
                <a:sym typeface="Calibri"/>
              </a:rPr>
              <a:t>Има непрекъснато нарастващо търсене на дървен материал в индустрията за производство на хартия и целулоза. Дори дървеният материал да не е единственото вещество, от което се произвежда хартия</a:t>
            </a:r>
            <a:r>
              <a:rPr b="1" i="0" lang="en-US" sz="1700" u="none" cap="none" strike="noStrike">
                <a:solidFill>
                  <a:srgbClr val="056839"/>
                </a:solidFill>
                <a:latin typeface="Calibri"/>
                <a:ea typeface="Calibri"/>
                <a:cs typeface="Calibri"/>
                <a:sym typeface="Calibri"/>
              </a:rPr>
              <a:t> (съдържаща целулоза и лигнин), </a:t>
            </a:r>
            <a:r>
              <a:rPr b="0" i="0" lang="en-US" sz="1700" u="none" cap="none" strike="noStrike">
                <a:solidFill>
                  <a:srgbClr val="056839"/>
                </a:solidFill>
                <a:latin typeface="Calibri"/>
                <a:ea typeface="Calibri"/>
                <a:cs typeface="Calibri"/>
                <a:sym typeface="Calibri"/>
              </a:rPr>
              <a:t>той е най-популярният сред съществуващото разнообразие от растителни влакна, които също могат да направят хартия.</a:t>
            </a:r>
            <a:endParaRPr b="0" i="0" sz="1700" u="none" cap="none" strike="noStrike">
              <a:solidFill>
                <a:srgbClr val="056839"/>
              </a:solidFill>
              <a:latin typeface="Calibri"/>
              <a:ea typeface="Calibri"/>
              <a:cs typeface="Calibri"/>
              <a:sym typeface="Calibri"/>
            </a:endParaRPr>
          </a:p>
          <a:p>
            <a:pPr indent="0" lvl="0" marL="0" marR="0" rtl="0" algn="just">
              <a:lnSpc>
                <a:spcPct val="107000"/>
              </a:lnSpc>
              <a:spcBef>
                <a:spcPts val="800"/>
              </a:spcBef>
              <a:spcAft>
                <a:spcPts val="0"/>
              </a:spcAft>
              <a:buClr>
                <a:schemeClr val="dk1"/>
              </a:buClr>
              <a:buSzPts val="1100"/>
              <a:buFont typeface="Arial"/>
              <a:buNone/>
            </a:pPr>
            <a:r>
              <a:rPr b="0" i="0" lang="en-US" sz="1700" u="none" cap="none" strike="noStrike">
                <a:solidFill>
                  <a:srgbClr val="056839"/>
                </a:solidFill>
                <a:latin typeface="Calibri"/>
                <a:ea typeface="Calibri"/>
                <a:cs typeface="Calibri"/>
                <a:sym typeface="Calibri"/>
              </a:rPr>
              <a:t>Хартията не е единственият продукт на целулозната промишленост. Използването на други продукти като вече споменатите</a:t>
            </a:r>
            <a:r>
              <a:rPr b="1" i="0" lang="en-US" sz="1700" u="none" cap="none" strike="noStrike">
                <a:solidFill>
                  <a:srgbClr val="056839"/>
                </a:solidFill>
                <a:latin typeface="Calibri"/>
                <a:ea typeface="Calibri"/>
                <a:cs typeface="Calibri"/>
                <a:sym typeface="Calibri"/>
              </a:rPr>
              <a:t> плочи от дървесни влакна </a:t>
            </a:r>
            <a:r>
              <a:rPr b="0" i="0" lang="en-US" sz="1700" u="none" cap="none" strike="noStrike">
                <a:solidFill>
                  <a:srgbClr val="056839"/>
                </a:solidFill>
                <a:latin typeface="Calibri"/>
                <a:ea typeface="Calibri"/>
                <a:cs typeface="Calibri"/>
                <a:sym typeface="Calibri"/>
              </a:rPr>
              <a:t>и плочи от дървесни частици е също обичайно за строителните работи. Голяма част от горските отпадъци също намират своето приложение в производството на смолисти материали, от които се произвеждат дъски.</a:t>
            </a:r>
            <a:endParaRPr b="1" i="0" sz="1700" u="none" cap="none" strike="noStrike">
              <a:solidFill>
                <a:srgbClr val="056839"/>
              </a:solidFill>
              <a:latin typeface="Calibri"/>
              <a:ea typeface="Calibri"/>
              <a:cs typeface="Calibri"/>
              <a:sym typeface="Calibri"/>
            </a:endParaRPr>
          </a:p>
          <a:p>
            <a:pPr indent="0" lvl="0" marL="0" marR="0" rtl="0" algn="just">
              <a:lnSpc>
                <a:spcPct val="107000"/>
              </a:lnSpc>
              <a:spcBef>
                <a:spcPts val="800"/>
              </a:spcBef>
              <a:spcAft>
                <a:spcPts val="0"/>
              </a:spcAft>
              <a:buClr>
                <a:schemeClr val="dk1"/>
              </a:buClr>
              <a:buSzPts val="1100"/>
              <a:buFont typeface="Arial"/>
              <a:buNone/>
            </a:pPr>
            <a:r>
              <a:rPr b="1" i="0" lang="en-US" sz="1700" u="none" cap="none" strike="noStrike">
                <a:solidFill>
                  <a:srgbClr val="056839"/>
                </a:solidFill>
                <a:latin typeface="Calibri"/>
                <a:ea typeface="Calibri"/>
                <a:cs typeface="Calibri"/>
                <a:sym typeface="Calibri"/>
              </a:rPr>
              <a:t>Синтетичен текстил</a:t>
            </a:r>
            <a:endParaRPr b="1" i="0" sz="1700" u="none" cap="none" strike="noStrike">
              <a:solidFill>
                <a:srgbClr val="056839"/>
              </a:solidFill>
              <a:latin typeface="Calibri"/>
              <a:ea typeface="Calibri"/>
              <a:cs typeface="Calibri"/>
              <a:sym typeface="Calibri"/>
            </a:endParaRPr>
          </a:p>
          <a:p>
            <a:pPr indent="0" lvl="0" marL="0" marR="0" rtl="0" algn="just">
              <a:lnSpc>
                <a:spcPct val="107000"/>
              </a:lnSpc>
              <a:spcBef>
                <a:spcPts val="800"/>
              </a:spcBef>
              <a:spcAft>
                <a:spcPts val="0"/>
              </a:spcAft>
              <a:buClr>
                <a:schemeClr val="dk1"/>
              </a:buClr>
              <a:buSzPts val="1100"/>
              <a:buFont typeface="Arial"/>
              <a:buNone/>
            </a:pPr>
            <a:r>
              <a:rPr b="1" i="0" lang="en-US" sz="1700" u="none" cap="none" strike="noStrike">
                <a:solidFill>
                  <a:srgbClr val="056839"/>
                </a:solidFill>
                <a:latin typeface="Calibri"/>
                <a:ea typeface="Calibri"/>
                <a:cs typeface="Calibri"/>
                <a:sym typeface="Calibri"/>
              </a:rPr>
              <a:t>Вискозата е вид дървесна целулоза, която формира основата на синтетичния текстил</a:t>
            </a:r>
            <a:r>
              <a:rPr b="0" i="0" lang="en-US" sz="1700" u="none" cap="none" strike="noStrike">
                <a:solidFill>
                  <a:srgbClr val="056839"/>
                </a:solidFill>
                <a:latin typeface="Calibri"/>
                <a:ea typeface="Calibri"/>
                <a:cs typeface="Calibri"/>
                <a:sym typeface="Calibri"/>
              </a:rPr>
              <a:t>. Вискозата може да се използва за производството на „изкуствена коприна“, която се преде, боядисва, тъче и завършва. Водещите производители на коприна са Япония, САЩ и някои европейски страни като Италия.</a:t>
            </a:r>
            <a:endParaRPr b="0" i="0" sz="1700" u="none" cap="none" strike="noStrike">
              <a:solidFill>
                <a:srgbClr val="056839"/>
              </a:solidFill>
              <a:latin typeface="Calibri"/>
              <a:ea typeface="Calibri"/>
              <a:cs typeface="Calibri"/>
              <a:sym typeface="Calibri"/>
            </a:endParaRPr>
          </a:p>
          <a:p>
            <a:pPr indent="0" lvl="0" marL="0" marR="0" rtl="0" algn="just">
              <a:lnSpc>
                <a:spcPct val="107000"/>
              </a:lnSpc>
              <a:spcBef>
                <a:spcPts val="800"/>
              </a:spcBef>
              <a:spcAft>
                <a:spcPts val="0"/>
              </a:spcAft>
              <a:buClr>
                <a:srgbClr val="000000"/>
              </a:buClr>
              <a:buSzPts val="1700"/>
              <a:buFont typeface="Arial"/>
              <a:buNone/>
            </a:pPr>
            <a:r>
              <a:t/>
            </a:r>
            <a:endParaRPr b="1" i="0" sz="1700" u="none" cap="none" strike="noStrike">
              <a:solidFill>
                <a:srgbClr val="056839"/>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4"/>
          <p:cNvSpPr/>
          <p:nvPr/>
        </p:nvSpPr>
        <p:spPr>
          <a:xfrm>
            <a:off x="0" y="0"/>
            <a:ext cx="12192000" cy="6857999"/>
          </a:xfrm>
          <a:prstGeom prst="rect">
            <a:avLst/>
          </a:prstGeom>
          <a:gradFill>
            <a:gsLst>
              <a:gs pos="0">
                <a:srgbClr val="F5F7FC"/>
              </a:gs>
              <a:gs pos="100000">
                <a:srgbClr val="25AAE1">
                  <a:alpha val="3921"/>
                </a:srgbClr>
              </a:gs>
            </a:gsLst>
            <a:lin ang="21593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5" name="Google Shape;245;p14"/>
          <p:cNvSpPr txBox="1"/>
          <p:nvPr/>
        </p:nvSpPr>
        <p:spPr>
          <a:xfrm>
            <a:off x="238773" y="289094"/>
            <a:ext cx="9717900" cy="78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1" i="0" lang="en-US" sz="2800" u="none" cap="none" strike="noStrike">
                <a:solidFill>
                  <a:srgbClr val="056839"/>
                </a:solidFill>
                <a:latin typeface="Calibri"/>
                <a:ea typeface="Calibri"/>
                <a:cs typeface="Calibri"/>
                <a:sym typeface="Calibri"/>
              </a:rPr>
              <a:t>Тема 2: </a:t>
            </a:r>
            <a:r>
              <a:rPr b="1" i="0" lang="en-US" sz="1800" u="none" cap="none" strike="noStrike">
                <a:solidFill>
                  <a:srgbClr val="056839"/>
                </a:solidFill>
                <a:latin typeface="Calibri"/>
                <a:ea typeface="Calibri"/>
                <a:cs typeface="Calibri"/>
                <a:sym typeface="Calibri"/>
              </a:rPr>
              <a:t>Различни приложения на дървения материал</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dk1"/>
              </a:solidFill>
              <a:latin typeface="Calibri"/>
              <a:ea typeface="Calibri"/>
              <a:cs typeface="Calibri"/>
              <a:sym typeface="Calibri"/>
            </a:endParaRPr>
          </a:p>
        </p:txBody>
      </p:sp>
      <p:sp>
        <p:nvSpPr>
          <p:cNvPr id="246" name="Google Shape;246;p14"/>
          <p:cNvSpPr txBox="1"/>
          <p:nvPr/>
        </p:nvSpPr>
        <p:spPr>
          <a:xfrm>
            <a:off x="816697" y="1267008"/>
            <a:ext cx="4146600" cy="4283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rgbClr val="056839"/>
                </a:solidFill>
                <a:latin typeface="Calibri"/>
                <a:ea typeface="Calibri"/>
                <a:cs typeface="Calibri"/>
                <a:sym typeface="Calibri"/>
              </a:rPr>
              <a:t>Какво е дървесина и какво е дървен материал?</a:t>
            </a:r>
            <a:endParaRPr b="0" i="0" sz="1600" u="none" cap="none" strike="noStrike">
              <a:solidFill>
                <a:srgbClr val="056839"/>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5683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000"/>
              <a:buFont typeface="Arial"/>
              <a:buNone/>
            </a:pPr>
            <a:r>
              <a:rPr b="1" i="0" lang="en-US" sz="1700" u="none" cap="none" strike="noStrike">
                <a:solidFill>
                  <a:srgbClr val="056839"/>
                </a:solidFill>
                <a:latin typeface="Calibri"/>
                <a:ea typeface="Calibri"/>
                <a:cs typeface="Calibri"/>
                <a:sym typeface="Calibri"/>
              </a:rPr>
              <a:t>Дървесина</a:t>
            </a:r>
            <a:r>
              <a:rPr b="1" i="0" lang="en-US" sz="2000" u="none" cap="none" strike="noStrike">
                <a:solidFill>
                  <a:srgbClr val="056839"/>
                </a:solidFill>
                <a:latin typeface="Calibri"/>
                <a:ea typeface="Calibri"/>
                <a:cs typeface="Calibri"/>
                <a:sym typeface="Calibri"/>
              </a:rPr>
              <a:t> </a:t>
            </a:r>
            <a:r>
              <a:rPr b="0" i="0" lang="en-US" sz="1700" u="none" cap="none" strike="noStrike">
                <a:solidFill>
                  <a:srgbClr val="056839"/>
                </a:solidFill>
                <a:latin typeface="Calibri"/>
                <a:ea typeface="Calibri"/>
                <a:cs typeface="Calibri"/>
                <a:sym typeface="Calibri"/>
              </a:rPr>
              <a:t>се използва главно за дървета, които все още не са отсечени или дървета, които са били отсечени, но които са по-близо до първоначалната си форма и структура.</a:t>
            </a:r>
            <a:endParaRPr b="0" i="0" sz="1300" u="none" cap="none" strike="noStrike">
              <a:solidFill>
                <a:srgbClr val="056839"/>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5683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000"/>
              <a:buFont typeface="Arial"/>
              <a:buNone/>
            </a:pPr>
            <a:r>
              <a:rPr b="1" i="0" lang="en-US" sz="1700" u="none" cap="none" strike="noStrike">
                <a:solidFill>
                  <a:srgbClr val="056839"/>
                </a:solidFill>
                <a:latin typeface="Calibri"/>
                <a:ea typeface="Calibri"/>
                <a:cs typeface="Calibri"/>
                <a:sym typeface="Calibri"/>
              </a:rPr>
              <a:t>Дървеният материал</a:t>
            </a:r>
            <a:r>
              <a:rPr b="1" i="0" lang="en-US" sz="2000" u="none" cap="none" strike="noStrike">
                <a:solidFill>
                  <a:srgbClr val="056839"/>
                </a:solidFill>
                <a:latin typeface="Calibri"/>
                <a:ea typeface="Calibri"/>
                <a:cs typeface="Calibri"/>
                <a:sym typeface="Calibri"/>
              </a:rPr>
              <a:t> </a:t>
            </a:r>
            <a:r>
              <a:rPr b="0" i="0" lang="en-US" sz="1700" u="none" cap="none" strike="noStrike">
                <a:solidFill>
                  <a:srgbClr val="056839"/>
                </a:solidFill>
                <a:latin typeface="Calibri"/>
                <a:ea typeface="Calibri"/>
                <a:cs typeface="Calibri"/>
                <a:sym typeface="Calibri"/>
              </a:rPr>
              <a:t>(нарязан дървен материал) е дървен материал, който е обработен и е готов за използване за строителни работи.</a:t>
            </a:r>
            <a:endParaRPr b="0" i="0" sz="1700" u="none" cap="none" strike="noStrike">
              <a:solidFill>
                <a:srgbClr val="056839"/>
              </a:solidFill>
              <a:latin typeface="Arial"/>
              <a:ea typeface="Arial"/>
              <a:cs typeface="Arial"/>
              <a:sym typeface="Arial"/>
            </a:endParaRPr>
          </a:p>
        </p:txBody>
      </p:sp>
      <p:pic>
        <p:nvPicPr>
          <p:cNvPr descr="Logo&#10;&#10;Description automatically generated" id="247" name="Google Shape;247;p14"/>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248" name="Google Shape;248;p14"/>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
        <p:nvSpPr>
          <p:cNvPr id="249" name="Google Shape;249;p14"/>
          <p:cNvSpPr/>
          <p:nvPr/>
        </p:nvSpPr>
        <p:spPr>
          <a:xfrm flipH="1" rot="-5400000">
            <a:off x="8695441" y="3361440"/>
            <a:ext cx="6858000" cy="135118"/>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0" name="Google Shape;250;p14"/>
          <p:cNvPicPr preferRelativeResize="0"/>
          <p:nvPr/>
        </p:nvPicPr>
        <p:blipFill rotWithShape="1">
          <a:blip r:embed="rId5">
            <a:alphaModFix/>
          </a:blip>
          <a:srcRect b="0" l="0" r="0" t="0"/>
          <a:stretch/>
        </p:blipFill>
        <p:spPr>
          <a:xfrm>
            <a:off x="6155703" y="289099"/>
            <a:ext cx="4090738" cy="3068053"/>
          </a:xfrm>
          <a:prstGeom prst="rect">
            <a:avLst/>
          </a:prstGeom>
          <a:noFill/>
          <a:ln>
            <a:noFill/>
          </a:ln>
        </p:spPr>
      </p:pic>
      <p:sp>
        <p:nvSpPr>
          <p:cNvPr id="251" name="Google Shape;251;p14"/>
          <p:cNvSpPr txBox="1"/>
          <p:nvPr/>
        </p:nvSpPr>
        <p:spPr>
          <a:xfrm>
            <a:off x="10463079" y="289100"/>
            <a:ext cx="1167900" cy="1893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sng" cap="none" strike="noStrike">
                <a:solidFill>
                  <a:srgbClr val="202122"/>
                </a:solidFill>
                <a:latin typeface="Arial"/>
                <a:ea typeface="Arial"/>
                <a:cs typeface="Arial"/>
                <a:sym typeface="Arial"/>
                <a:hlinkClick r:id="rId6">
                  <a:extLst>
                    <a:ext uri="{A12FA001-AC4F-418D-AE19-62706E023703}">
                      <ahyp:hlinkClr val="tx"/>
                    </a:ext>
                  </a:extLst>
                </a:hlinkClick>
              </a:rPr>
              <a:t>https://commons.wikimedia.org/wiki/File:Timber_stacks_on_Beechen_Lane,_New_Forest_-_geograph.org.uk_-_210787.jpg</a:t>
            </a:r>
            <a:endParaRPr b="0" i="0" sz="900" u="none" cap="none" strike="noStrike">
              <a:solidFill>
                <a:srgbClr val="20212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202122"/>
                </a:solidFill>
                <a:latin typeface="Arial"/>
                <a:ea typeface="Arial"/>
                <a:cs typeface="Arial"/>
                <a:sym typeface="Arial"/>
              </a:rPr>
              <a:t>Jim Champion / </a:t>
            </a:r>
            <a:r>
              <a:rPr b="0" i="1" lang="en-US" sz="900" u="none" cap="none" strike="noStrike">
                <a:solidFill>
                  <a:srgbClr val="202122"/>
                </a:solidFill>
                <a:latin typeface="Arial"/>
                <a:ea typeface="Arial"/>
                <a:cs typeface="Arial"/>
                <a:sym typeface="Arial"/>
              </a:rPr>
              <a:t>Timber stacks on Beechen Lane, New Forest</a:t>
            </a:r>
            <a:r>
              <a:rPr b="0" i="0" lang="en-US" sz="900" u="none" cap="none" strike="noStrike">
                <a:solidFill>
                  <a:srgbClr val="202122"/>
                </a:solidFill>
                <a:latin typeface="Arial"/>
                <a:ea typeface="Arial"/>
                <a:cs typeface="Arial"/>
                <a:sym typeface="Arial"/>
              </a:rPr>
              <a:t> / </a:t>
            </a:r>
            <a:r>
              <a:rPr b="0" i="0" lang="en-US" sz="900" u="sng" cap="none" strike="noStrike">
                <a:solidFill>
                  <a:srgbClr val="3366BB"/>
                </a:solidFill>
                <a:latin typeface="Arial"/>
                <a:ea typeface="Arial"/>
                <a:cs typeface="Arial"/>
                <a:sym typeface="Arial"/>
                <a:hlinkClick r:id="rId7">
                  <a:extLst>
                    <a:ext uri="{A12FA001-AC4F-418D-AE19-62706E023703}">
                      <ahyp:hlinkClr val="tx"/>
                    </a:ext>
                  </a:extLst>
                </a:hlinkClick>
              </a:rPr>
              <a:t>CC BY-SA 2.0</a:t>
            </a:r>
            <a:endParaRPr b="0" i="0" sz="900" u="none" cap="none" strike="noStrike">
              <a:solidFill>
                <a:srgbClr val="C55A11"/>
              </a:solidFill>
              <a:latin typeface="Calibri"/>
              <a:ea typeface="Calibri"/>
              <a:cs typeface="Calibri"/>
              <a:sym typeface="Calibri"/>
            </a:endParaRPr>
          </a:p>
        </p:txBody>
      </p:sp>
      <p:pic>
        <p:nvPicPr>
          <p:cNvPr descr="Stack Of Construction Lumber" id="252" name="Google Shape;252;p14"/>
          <p:cNvPicPr preferRelativeResize="0"/>
          <p:nvPr/>
        </p:nvPicPr>
        <p:blipFill rotWithShape="1">
          <a:blip r:embed="rId8">
            <a:alphaModFix/>
          </a:blip>
          <a:srcRect b="0" l="0" r="0" t="0"/>
          <a:stretch/>
        </p:blipFill>
        <p:spPr>
          <a:xfrm>
            <a:off x="6155703" y="3541949"/>
            <a:ext cx="4090738" cy="2716678"/>
          </a:xfrm>
          <a:prstGeom prst="rect">
            <a:avLst/>
          </a:prstGeom>
          <a:noFill/>
          <a:ln>
            <a:noFill/>
          </a:ln>
        </p:spPr>
      </p:pic>
      <p:sp>
        <p:nvSpPr>
          <p:cNvPr id="253" name="Google Shape;253;p14"/>
          <p:cNvSpPr txBox="1"/>
          <p:nvPr/>
        </p:nvSpPr>
        <p:spPr>
          <a:xfrm>
            <a:off x="10512854" y="3818050"/>
            <a:ext cx="1167900" cy="1985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sng" cap="none" strike="noStrike">
                <a:solidFill>
                  <a:srgbClr val="202122"/>
                </a:solidFill>
                <a:latin typeface="Arial"/>
                <a:ea typeface="Arial"/>
                <a:cs typeface="Arial"/>
                <a:sym typeface="Arial"/>
                <a:hlinkClick r:id="rId9">
                  <a:extLst>
                    <a:ext uri="{A12FA001-AC4F-418D-AE19-62706E023703}">
                      <ahyp:hlinkClr val="tx"/>
                    </a:ext>
                  </a:extLst>
                </a:hlinkClick>
              </a:rPr>
              <a:t>https://www.publicdomainpictures.net/en/view-image.php?image=53362&amp;picture=stack-of-construction-lumber</a:t>
            </a:r>
            <a:r>
              <a:rPr b="0" i="0" lang="en-US" sz="900" u="none" cap="none" strike="noStrike">
                <a:solidFill>
                  <a:srgbClr val="202122"/>
                </a:solidFill>
                <a:latin typeface="Arial"/>
                <a:ea typeface="Arial"/>
                <a:cs typeface="Arial"/>
                <a:sym typeface="Arial"/>
              </a:rPr>
              <a:t> </a:t>
            </a:r>
            <a:r>
              <a:rPr b="0" i="0" lang="en-US" sz="900" u="none" cap="none" strike="noStrike">
                <a:solidFill>
                  <a:srgbClr val="454545"/>
                </a:solidFill>
                <a:latin typeface="Arial"/>
                <a:ea typeface="Arial"/>
                <a:cs typeface="Arial"/>
                <a:sym typeface="Arial"/>
              </a:rPr>
              <a:t>alex grichenko / </a:t>
            </a:r>
            <a:r>
              <a:rPr b="0" i="0" lang="en-US" sz="900" u="none" cap="none" strike="noStrike">
                <a:solidFill>
                  <a:srgbClr val="202122"/>
                </a:solidFill>
                <a:latin typeface="Arial"/>
                <a:ea typeface="Arial"/>
                <a:cs typeface="Arial"/>
                <a:sym typeface="Arial"/>
              </a:rPr>
              <a:t>Stack Of Construction Lumber</a:t>
            </a:r>
            <a:endParaRPr b="0"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56839"/>
                </a:solidFill>
                <a:latin typeface="Arial"/>
                <a:ea typeface="Arial"/>
                <a:cs typeface="Arial"/>
                <a:sym typeface="Arial"/>
              </a:rPr>
              <a:t>License:</a:t>
            </a:r>
            <a:r>
              <a:rPr b="0" i="0" lang="en-US" sz="900" u="none" cap="none" strike="noStrike">
                <a:solidFill>
                  <a:srgbClr val="F5F5F5"/>
                </a:solidFill>
                <a:latin typeface="Arial"/>
                <a:ea typeface="Arial"/>
                <a:cs typeface="Arial"/>
                <a:sym typeface="Arial"/>
              </a:rPr>
              <a:t> </a:t>
            </a:r>
            <a:r>
              <a:rPr b="0" i="0" lang="en-US" sz="1400" u="sng" cap="none" strike="noStrike">
                <a:solidFill>
                  <a:srgbClr val="F5F5F5"/>
                </a:solidFill>
                <a:latin typeface="Arial"/>
                <a:ea typeface="Arial"/>
                <a:cs typeface="Arial"/>
                <a:sym typeface="Arial"/>
                <a:hlinkClick r:id="rId10">
                  <a:extLst>
                    <a:ext uri="{A12FA001-AC4F-418D-AE19-62706E023703}">
                      <ahyp:hlinkClr val="tx"/>
                    </a:ext>
                  </a:extLst>
                </a:hlinkClick>
              </a:rPr>
              <a:t>CC0 Public Domain</a:t>
            </a:r>
            <a:endParaRPr b="0" i="0" sz="1400" u="none" cap="none" strike="noStrike">
              <a:solidFill>
                <a:srgbClr val="C55A1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5"/>
          <p:cNvSpPr txBox="1"/>
          <p:nvPr/>
        </p:nvSpPr>
        <p:spPr>
          <a:xfrm>
            <a:off x="578667" y="589149"/>
            <a:ext cx="9717900" cy="1231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56839"/>
                </a:solidFill>
                <a:latin typeface="Calibri"/>
                <a:ea typeface="Calibri"/>
                <a:cs typeface="Calibri"/>
                <a:sym typeface="Calibri"/>
              </a:rPr>
              <a:t>Тема 2: Различни приложения на дървен материал</a:t>
            </a:r>
            <a:endParaRPr b="1" i="0" sz="28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56839"/>
                </a:solidFill>
                <a:latin typeface="Calibri"/>
                <a:ea typeface="Calibri"/>
                <a:cs typeface="Calibri"/>
                <a:sym typeface="Calibri"/>
              </a:rPr>
              <a:t>полезни връзки</a:t>
            </a:r>
            <a:endParaRPr b="1"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9" name="Google Shape;259;p15"/>
          <p:cNvSpPr txBox="1"/>
          <p:nvPr/>
        </p:nvSpPr>
        <p:spPr>
          <a:xfrm>
            <a:off x="578676" y="2037576"/>
            <a:ext cx="10034700" cy="8619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00334D"/>
              </a:buClr>
              <a:buSzPts val="2000"/>
              <a:buFont typeface="Arial"/>
              <a:buChar char="•"/>
            </a:pPr>
            <a:r>
              <a:rPr b="0" i="0" lang="en-US" sz="2000" u="none" cap="none" strike="noStrike">
                <a:solidFill>
                  <a:srgbClr val="00334D"/>
                </a:solidFill>
                <a:latin typeface="Arial"/>
                <a:ea typeface="Arial"/>
                <a:cs typeface="Arial"/>
                <a:sym typeface="Arial"/>
              </a:rPr>
              <a:t>Какво е дървен материал и за какво се използва? </a:t>
            </a:r>
            <a:r>
              <a:rPr b="0" i="0" lang="en-US" sz="2000" u="sng" cap="none" strike="noStrike">
                <a:solidFill>
                  <a:srgbClr val="056839"/>
                </a:solidFill>
                <a:latin typeface="Calibri"/>
                <a:ea typeface="Calibri"/>
                <a:cs typeface="Calibri"/>
                <a:sym typeface="Calibri"/>
                <a:hlinkClick r:id="rId3">
                  <a:extLst>
                    <a:ext uri="{A12FA001-AC4F-418D-AE19-62706E023703}">
                      <ahyp:hlinkClr val="tx"/>
                    </a:ext>
                  </a:extLst>
                </a:hlinkClick>
              </a:rPr>
              <a:t>https://www.thomasnet.com/articles/other/what-is-timber/</a:t>
            </a:r>
            <a:r>
              <a:rPr b="0" i="0" lang="en-US" sz="2000" u="none" cap="none" strike="noStrike">
                <a:solidFill>
                  <a:srgbClr val="056839"/>
                </a:solidFill>
                <a:latin typeface="Calibri"/>
                <a:ea typeface="Calibri"/>
                <a:cs typeface="Calibri"/>
                <a:sym typeface="Calibri"/>
              </a:rPr>
              <a:t>  </a:t>
            </a:r>
            <a:endParaRPr b="1" i="0" sz="2000" u="none" cap="none" strike="noStrike">
              <a:solidFill>
                <a:srgbClr val="056839"/>
              </a:solidFill>
              <a:latin typeface="Calibri"/>
              <a:ea typeface="Calibri"/>
              <a:cs typeface="Calibri"/>
              <a:sym typeface="Calibri"/>
            </a:endParaRPr>
          </a:p>
        </p:txBody>
      </p:sp>
      <p:sp>
        <p:nvSpPr>
          <p:cNvPr id="260" name="Google Shape;260;p15"/>
          <p:cNvSpPr txBox="1"/>
          <p:nvPr/>
        </p:nvSpPr>
        <p:spPr>
          <a:xfrm>
            <a:off x="578676" y="3215690"/>
            <a:ext cx="10034700" cy="22473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292929"/>
              </a:buClr>
              <a:buSzPts val="2000"/>
              <a:buFont typeface="Arial"/>
              <a:buChar char="•"/>
            </a:pPr>
            <a:r>
              <a:rPr b="0" i="0" lang="en-US" sz="2000" u="none" cap="none" strike="noStrike">
                <a:solidFill>
                  <a:srgbClr val="292929"/>
                </a:solidFill>
                <a:latin typeface="Arial"/>
                <a:ea typeface="Arial"/>
                <a:cs typeface="Arial"/>
                <a:sym typeface="Arial"/>
              </a:rPr>
              <a:t>Топ 5 на най-честите приложения на дървен материал:</a:t>
            </a:r>
            <a:r>
              <a:rPr b="1" i="0" lang="en-US" sz="2000" u="none" cap="none" strike="noStrike">
                <a:solidFill>
                  <a:srgbClr val="292929"/>
                </a:solidFill>
                <a:latin typeface="Arial"/>
                <a:ea typeface="Arial"/>
                <a:cs typeface="Arial"/>
                <a:sym typeface="Arial"/>
              </a:rPr>
              <a:t> </a:t>
            </a:r>
            <a:r>
              <a:rPr b="0" i="0" lang="en-US" sz="2000" u="sng" cap="none" strike="noStrike">
                <a:solidFill>
                  <a:srgbClr val="056839"/>
                </a:solidFill>
                <a:latin typeface="Calibri"/>
                <a:ea typeface="Calibri"/>
                <a:cs typeface="Calibri"/>
                <a:sym typeface="Calibri"/>
                <a:hlinkClick r:id="rId4">
                  <a:extLst>
                    <a:ext uri="{A12FA001-AC4F-418D-AE19-62706E023703}">
                      <ahyp:hlinkClr val="tx"/>
                    </a:ext>
                  </a:extLst>
                </a:hlinkClick>
              </a:rPr>
              <a:t>https://medium.com/treecoin/the-top-5-most-common-uses-of-timber-55133d5309e4</a:t>
            </a:r>
            <a:endParaRPr b="0" i="0" sz="2000" u="none" cap="none" strike="noStrike">
              <a:solidFill>
                <a:srgbClr val="056839"/>
              </a:solidFill>
              <a:latin typeface="Calibri"/>
              <a:ea typeface="Calibri"/>
              <a:cs typeface="Calibri"/>
              <a:sym typeface="Calibri"/>
            </a:endParaRPr>
          </a:p>
          <a:p>
            <a:pPr indent="-158750" lvl="0" marL="285750" marR="0" rtl="0" algn="l">
              <a:lnSpc>
                <a:spcPct val="150000"/>
              </a:lnSpc>
              <a:spcBef>
                <a:spcPts val="0"/>
              </a:spcBef>
              <a:spcAft>
                <a:spcPts val="0"/>
              </a:spcAft>
              <a:buClr>
                <a:schemeClr val="dk1"/>
              </a:buClr>
              <a:buSzPts val="2000"/>
              <a:buFont typeface="Arial"/>
              <a:buNone/>
            </a:pPr>
            <a:r>
              <a:t/>
            </a:r>
            <a:endParaRPr b="1" i="0" sz="2000" u="none" cap="none" strike="noStrike">
              <a:solidFill>
                <a:srgbClr val="056839"/>
              </a:solidFill>
              <a:latin typeface="Calibri"/>
              <a:ea typeface="Calibri"/>
              <a:cs typeface="Calibri"/>
              <a:sym typeface="Calibri"/>
            </a:endParaRPr>
          </a:p>
          <a:p>
            <a:pPr indent="-285750" lvl="0" marL="285750" marR="0" rtl="0" algn="l">
              <a:lnSpc>
                <a:spcPct val="150000"/>
              </a:lnSpc>
              <a:spcBef>
                <a:spcPts val="0"/>
              </a:spcBef>
              <a:spcAft>
                <a:spcPts val="0"/>
              </a:spcAft>
              <a:buClr>
                <a:srgbClr val="056839"/>
              </a:buClr>
              <a:buSzPts val="2000"/>
              <a:buFont typeface="Arial"/>
              <a:buChar char="•"/>
            </a:pPr>
            <a:r>
              <a:rPr b="0" i="0" lang="en-US" sz="2000" u="none" cap="none" strike="noStrike">
                <a:solidFill>
                  <a:srgbClr val="056839"/>
                </a:solidFill>
                <a:latin typeface="Calibri"/>
                <a:ea typeface="Calibri"/>
                <a:cs typeface="Calibri"/>
                <a:sym typeface="Calibri"/>
              </a:rPr>
              <a:t>Използване на дървесина: </a:t>
            </a:r>
            <a:endParaRPr b="0" i="0" sz="2000" u="none" cap="none" strike="noStrike">
              <a:solidFill>
                <a:srgbClr val="056839"/>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000"/>
              <a:buFont typeface="Arial"/>
              <a:buNone/>
            </a:pPr>
            <a:r>
              <a:rPr b="0" i="0" lang="en-US" sz="2000" u="none" cap="none" strike="noStrike">
                <a:solidFill>
                  <a:srgbClr val="056839"/>
                </a:solidFill>
                <a:latin typeface="Calibri"/>
                <a:ea typeface="Calibri"/>
                <a:cs typeface="Calibri"/>
                <a:sym typeface="Calibri"/>
              </a:rPr>
              <a:t>     </a:t>
            </a:r>
            <a:r>
              <a:rPr b="0" i="0" lang="en-US" sz="2000" u="sng" cap="none" strike="noStrike">
                <a:solidFill>
                  <a:srgbClr val="056839"/>
                </a:solidFill>
                <a:latin typeface="Calibri"/>
                <a:ea typeface="Calibri"/>
                <a:cs typeface="Calibri"/>
                <a:sym typeface="Calibri"/>
                <a:hlinkClick r:id="rId5">
                  <a:extLst>
                    <a:ext uri="{A12FA001-AC4F-418D-AE19-62706E023703}">
                      <ahyp:hlinkClr val="tx"/>
                    </a:ext>
                  </a:extLst>
                </a:hlinkClick>
              </a:rPr>
              <a:t>https://civiltoday.com/civil-engineering-materials/timber/148-uses-of-wood</a:t>
            </a:r>
            <a:r>
              <a:rPr b="0" i="0" lang="en-US" sz="2000" u="none" cap="none" strike="noStrike">
                <a:solidFill>
                  <a:srgbClr val="056839"/>
                </a:solidFill>
                <a:latin typeface="Calibri"/>
                <a:ea typeface="Calibri"/>
                <a:cs typeface="Calibri"/>
                <a:sym typeface="Calibri"/>
              </a:rPr>
              <a:t>   </a:t>
            </a:r>
            <a:endParaRPr b="0" i="0" sz="2000" u="none" cap="none" strike="noStrike">
              <a:solidFill>
                <a:srgbClr val="056839"/>
              </a:solidFill>
              <a:latin typeface="Calibri"/>
              <a:ea typeface="Calibri"/>
              <a:cs typeface="Calibri"/>
              <a:sym typeface="Calibri"/>
            </a:endParaRPr>
          </a:p>
        </p:txBody>
      </p:sp>
      <p:sp>
        <p:nvSpPr>
          <p:cNvPr id="261" name="Google Shape;261;p15"/>
          <p:cNvSpPr/>
          <p:nvPr/>
        </p:nvSpPr>
        <p:spPr>
          <a:xfrm>
            <a:off x="0" y="297"/>
            <a:ext cx="12047457" cy="150532"/>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2" name="Google Shape;262;p15"/>
          <p:cNvSpPr/>
          <p:nvPr/>
        </p:nvSpPr>
        <p:spPr>
          <a:xfrm rot="-5400000">
            <a:off x="8690879" y="3356875"/>
            <a:ext cx="6857702" cy="144545"/>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3" name="Google Shape;263;p15"/>
          <p:cNvSpPr/>
          <p:nvPr/>
        </p:nvSpPr>
        <p:spPr>
          <a:xfrm>
            <a:off x="578686" y="1517246"/>
            <a:ext cx="3722400" cy="702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264" name="Google Shape;264;p15"/>
          <p:cNvPicPr preferRelativeResize="0"/>
          <p:nvPr/>
        </p:nvPicPr>
        <p:blipFill rotWithShape="1">
          <a:blip r:embed="rId6">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265" name="Google Shape;265;p15"/>
          <p:cNvPicPr preferRelativeResize="0"/>
          <p:nvPr/>
        </p:nvPicPr>
        <p:blipFill rotWithShape="1">
          <a:blip r:embed="rId7">
            <a:alphaModFix/>
          </a:blip>
          <a:srcRect b="0" l="0" r="0" t="0"/>
          <a:stretch/>
        </p:blipFill>
        <p:spPr>
          <a:xfrm>
            <a:off x="1855947" y="6160565"/>
            <a:ext cx="2312641" cy="48518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6"/>
          <p:cNvSpPr txBox="1"/>
          <p:nvPr/>
        </p:nvSpPr>
        <p:spPr>
          <a:xfrm>
            <a:off x="612986" y="430731"/>
            <a:ext cx="104262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700"/>
              <a:buFont typeface="Arial"/>
              <a:buNone/>
            </a:pPr>
            <a:r>
              <a:rPr b="1" i="0" lang="en-US" sz="2000" u="none" cap="none" strike="noStrike">
                <a:solidFill>
                  <a:srgbClr val="056839"/>
                </a:solidFill>
                <a:latin typeface="Calibri"/>
                <a:ea typeface="Calibri"/>
                <a:cs typeface="Calibri"/>
                <a:sym typeface="Calibri"/>
              </a:rPr>
              <a:t>Как използването на дървен материал съответства на принципите на кръговата икономика</a:t>
            </a:r>
            <a:endParaRPr b="1" i="0" sz="1000" u="none" cap="none" strike="noStrike">
              <a:solidFill>
                <a:srgbClr val="C55A11"/>
              </a:solidFill>
              <a:latin typeface="Calibri"/>
              <a:ea typeface="Calibri"/>
              <a:cs typeface="Calibri"/>
              <a:sym typeface="Calibri"/>
            </a:endParaRPr>
          </a:p>
        </p:txBody>
      </p:sp>
      <p:sp>
        <p:nvSpPr>
          <p:cNvPr id="272" name="Google Shape;272;p16"/>
          <p:cNvSpPr/>
          <p:nvPr/>
        </p:nvSpPr>
        <p:spPr>
          <a:xfrm>
            <a:off x="0" y="297"/>
            <a:ext cx="12047457" cy="150532"/>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3" name="Google Shape;273;p16"/>
          <p:cNvSpPr/>
          <p:nvPr/>
        </p:nvSpPr>
        <p:spPr>
          <a:xfrm rot="-5400000">
            <a:off x="8690879" y="3356875"/>
            <a:ext cx="6857702" cy="144545"/>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4" name="Google Shape;274;p16"/>
          <p:cNvSpPr/>
          <p:nvPr/>
        </p:nvSpPr>
        <p:spPr>
          <a:xfrm>
            <a:off x="698186" y="966396"/>
            <a:ext cx="3538200" cy="627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275" name="Google Shape;275;p16"/>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276" name="Google Shape;276;p16"/>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
        <p:nvSpPr>
          <p:cNvPr id="277" name="Google Shape;277;p16"/>
          <p:cNvSpPr txBox="1"/>
          <p:nvPr/>
        </p:nvSpPr>
        <p:spPr>
          <a:xfrm>
            <a:off x="741956" y="1218525"/>
            <a:ext cx="4911000" cy="43209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800"/>
              </a:spcBef>
              <a:spcAft>
                <a:spcPts val="0"/>
              </a:spcAft>
              <a:buClr>
                <a:schemeClr val="dk1"/>
              </a:buClr>
              <a:buSzPts val="1100"/>
              <a:buFont typeface="Arial"/>
              <a:buNone/>
            </a:pPr>
            <a:r>
              <a:rPr b="0" i="0" lang="en-US" sz="1700" u="none" cap="none" strike="noStrike">
                <a:solidFill>
                  <a:srgbClr val="056839"/>
                </a:solidFill>
                <a:latin typeface="Calibri"/>
                <a:ea typeface="Calibri"/>
                <a:cs typeface="Calibri"/>
                <a:sym typeface="Calibri"/>
              </a:rPr>
              <a:t>Има многобройни ползи от използването на дървен материал, който е възобновяем и екологично безопасен ресурс, и също така има огромна естествена естетическа стойност. </a:t>
            </a:r>
            <a:r>
              <a:rPr b="1" i="0" lang="en-US" sz="1700" u="none" cap="none" strike="noStrike">
                <a:solidFill>
                  <a:srgbClr val="056839"/>
                </a:solidFill>
                <a:latin typeface="Calibri"/>
                <a:ea typeface="Calibri"/>
                <a:cs typeface="Calibri"/>
                <a:sym typeface="Calibri"/>
              </a:rPr>
              <a:t>Използването на дървен материал също помага за намаляване на емисиите на парникови газове.</a:t>
            </a:r>
            <a:endParaRPr b="1" i="0" sz="1700" u="none" cap="none" strike="noStrike">
              <a:solidFill>
                <a:srgbClr val="056839"/>
              </a:solidFill>
              <a:latin typeface="Calibri"/>
              <a:ea typeface="Calibri"/>
              <a:cs typeface="Calibri"/>
              <a:sym typeface="Calibri"/>
            </a:endParaRPr>
          </a:p>
          <a:p>
            <a:pPr indent="0" lvl="0" marL="0" marR="0" rtl="0" algn="just">
              <a:lnSpc>
                <a:spcPct val="115000"/>
              </a:lnSpc>
              <a:spcBef>
                <a:spcPts val="800"/>
              </a:spcBef>
              <a:spcAft>
                <a:spcPts val="0"/>
              </a:spcAft>
              <a:buClr>
                <a:schemeClr val="dk1"/>
              </a:buClr>
              <a:buSzPts val="1100"/>
              <a:buFont typeface="Arial"/>
              <a:buNone/>
            </a:pPr>
            <a:r>
              <a:rPr b="1" i="0" lang="en-US" sz="1700" u="none" cap="none" strike="noStrike">
                <a:solidFill>
                  <a:srgbClr val="056839"/>
                </a:solidFill>
                <a:latin typeface="Calibri"/>
                <a:ea typeface="Calibri"/>
                <a:cs typeface="Calibri"/>
                <a:sym typeface="Calibri"/>
              </a:rPr>
              <a:t>Жилища: </a:t>
            </a:r>
            <a:r>
              <a:rPr b="0" i="0" lang="en-US" sz="1700" u="none" cap="none" strike="noStrike">
                <a:solidFill>
                  <a:srgbClr val="056839"/>
                </a:solidFill>
                <a:latin typeface="Calibri"/>
                <a:ea typeface="Calibri"/>
                <a:cs typeface="Calibri"/>
                <a:sym typeface="Calibri"/>
              </a:rPr>
              <a:t>дървен материал срещу тухла!</a:t>
            </a:r>
            <a:endParaRPr b="0" i="0" sz="1700" u="none" cap="none" strike="noStrike">
              <a:solidFill>
                <a:srgbClr val="056839"/>
              </a:solidFill>
              <a:latin typeface="Calibri"/>
              <a:ea typeface="Calibri"/>
              <a:cs typeface="Calibri"/>
              <a:sym typeface="Calibri"/>
            </a:endParaRPr>
          </a:p>
          <a:p>
            <a:pPr indent="0" lvl="0" marL="0" marR="0" rtl="0" algn="just">
              <a:lnSpc>
                <a:spcPct val="115000"/>
              </a:lnSpc>
              <a:spcBef>
                <a:spcPts val="800"/>
              </a:spcBef>
              <a:spcAft>
                <a:spcPts val="0"/>
              </a:spcAft>
              <a:buClr>
                <a:schemeClr val="dk1"/>
              </a:buClr>
              <a:buSzPts val="1100"/>
              <a:buFont typeface="Arial"/>
              <a:buNone/>
            </a:pPr>
            <a:r>
              <a:rPr b="1" i="0" lang="en-US" sz="1700" u="none" cap="none" strike="noStrike">
                <a:solidFill>
                  <a:srgbClr val="056839"/>
                </a:solidFill>
                <a:latin typeface="Calibri"/>
                <a:ea typeface="Calibri"/>
                <a:cs typeface="Calibri"/>
                <a:sym typeface="Calibri"/>
              </a:rPr>
              <a:t>Висококачествен дървен материал, например от борови и смърчови дървета, се използва като строителен материал за изграждане не само на отделни елементи, но и на цели къщи.</a:t>
            </a:r>
            <a:endParaRPr b="1" i="0" sz="1700" u="none" cap="none" strike="noStrike">
              <a:solidFill>
                <a:srgbClr val="056839"/>
              </a:solidFill>
              <a:latin typeface="Calibri"/>
              <a:ea typeface="Calibri"/>
              <a:cs typeface="Calibri"/>
              <a:sym typeface="Calibri"/>
            </a:endParaRPr>
          </a:p>
          <a:p>
            <a:pPr indent="0" lvl="0" marL="0" marR="0" rtl="0" algn="just">
              <a:lnSpc>
                <a:spcPct val="115000"/>
              </a:lnSpc>
              <a:spcBef>
                <a:spcPts val="800"/>
              </a:spcBef>
              <a:spcAft>
                <a:spcPts val="0"/>
              </a:spcAft>
              <a:buClr>
                <a:srgbClr val="000000"/>
              </a:buClr>
              <a:buSzPts val="2000"/>
              <a:buFont typeface="Arial"/>
              <a:buNone/>
            </a:pPr>
            <a:r>
              <a:t/>
            </a:r>
            <a:endParaRPr b="0" i="0" sz="2000" u="none" cap="none" strike="noStrike">
              <a:solidFill>
                <a:srgbClr val="056839"/>
              </a:solidFill>
              <a:latin typeface="Calibri"/>
              <a:ea typeface="Calibri"/>
              <a:cs typeface="Calibri"/>
              <a:sym typeface="Calibri"/>
            </a:endParaRPr>
          </a:p>
          <a:p>
            <a:pPr indent="0" lvl="0" marL="0" marR="0" rtl="0" algn="just">
              <a:lnSpc>
                <a:spcPct val="115000"/>
              </a:lnSpc>
              <a:spcBef>
                <a:spcPts val="800"/>
              </a:spcBef>
              <a:spcAft>
                <a:spcPts val="0"/>
              </a:spcAft>
              <a:buClr>
                <a:srgbClr val="000000"/>
              </a:buClr>
              <a:buSzPts val="1000"/>
              <a:buFont typeface="Arial"/>
              <a:buNone/>
            </a:pPr>
            <a:r>
              <a:t/>
            </a:r>
            <a:endParaRPr b="0" i="0" sz="1000" u="none" cap="none" strike="noStrike">
              <a:solidFill>
                <a:srgbClr val="056839"/>
              </a:solidFill>
              <a:latin typeface="Calibri"/>
              <a:ea typeface="Calibri"/>
              <a:cs typeface="Calibri"/>
              <a:sym typeface="Calibri"/>
            </a:endParaRPr>
          </a:p>
        </p:txBody>
      </p:sp>
      <p:pic>
        <p:nvPicPr>
          <p:cNvPr id="278" name="Google Shape;278;p16"/>
          <p:cNvPicPr preferRelativeResize="0"/>
          <p:nvPr/>
        </p:nvPicPr>
        <p:blipFill rotWithShape="1">
          <a:blip r:embed="rId5">
            <a:alphaModFix/>
          </a:blip>
          <a:srcRect b="0" l="0" r="0" t="0"/>
          <a:stretch/>
        </p:blipFill>
        <p:spPr>
          <a:xfrm>
            <a:off x="6930450" y="1083850"/>
            <a:ext cx="3121474" cy="4351775"/>
          </a:xfrm>
          <a:prstGeom prst="rect">
            <a:avLst/>
          </a:prstGeom>
          <a:noFill/>
          <a:ln>
            <a:noFill/>
          </a:ln>
        </p:spPr>
      </p:pic>
      <p:sp>
        <p:nvSpPr>
          <p:cNvPr id="279" name="Google Shape;279;p16"/>
          <p:cNvSpPr txBox="1"/>
          <p:nvPr/>
        </p:nvSpPr>
        <p:spPr>
          <a:xfrm>
            <a:off x="6972025" y="5550275"/>
            <a:ext cx="30798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chemeClr val="dk1"/>
                </a:solidFill>
                <a:latin typeface="Arial"/>
                <a:ea typeface="Arial"/>
                <a:cs typeface="Arial"/>
                <a:sym typeface="Arial"/>
              </a:rPr>
              <a:t>Фото</a:t>
            </a:r>
            <a:r>
              <a:rPr b="0" i="0" lang="en-US" sz="800" u="none" cap="none" strike="noStrike">
                <a:solidFill>
                  <a:schemeClr val="dk1"/>
                </a:solidFill>
                <a:uFill>
                  <a:noFill/>
                </a:uFill>
                <a:latin typeface="Arial"/>
                <a:ea typeface="Arial"/>
                <a:cs typeface="Arial"/>
                <a:sym typeface="Arial"/>
                <a:hlinkClick r:id="rId6">
                  <a:extLst>
                    <a:ext uri="{A12FA001-AC4F-418D-AE19-62706E023703}">
                      <ahyp:hlinkClr val="tx"/>
                    </a:ext>
                  </a:extLst>
                </a:hlinkClick>
              </a:rPr>
              <a:t> </a:t>
            </a:r>
            <a:r>
              <a:rPr b="0" i="0" lang="en-US" sz="800" u="sng" cap="none" strike="noStrike">
                <a:solidFill>
                  <a:schemeClr val="hlink"/>
                </a:solidFill>
                <a:latin typeface="Arial"/>
                <a:ea typeface="Arial"/>
                <a:cs typeface="Arial"/>
                <a:sym typeface="Arial"/>
                <a:hlinkClick r:id="rId7"/>
              </a:rPr>
              <a:t>daniel james</a:t>
            </a:r>
            <a:r>
              <a:rPr b="0" i="0" lang="en-US" sz="800" u="none" cap="none" strike="noStrike">
                <a:solidFill>
                  <a:schemeClr val="dk1"/>
                </a:solidFill>
                <a:latin typeface="Arial"/>
                <a:ea typeface="Arial"/>
                <a:cs typeface="Arial"/>
                <a:sym typeface="Arial"/>
              </a:rPr>
              <a:t> on</a:t>
            </a:r>
            <a:r>
              <a:rPr b="0" i="0" lang="en-US" sz="800" u="none" cap="none" strike="noStrike">
                <a:solidFill>
                  <a:schemeClr val="dk1"/>
                </a:solidFill>
                <a:uFill>
                  <a:noFill/>
                </a:uFill>
                <a:latin typeface="Arial"/>
                <a:ea typeface="Arial"/>
                <a:cs typeface="Arial"/>
                <a:sym typeface="Arial"/>
                <a:hlinkClick r:id="rId8">
                  <a:extLst>
                    <a:ext uri="{A12FA001-AC4F-418D-AE19-62706E023703}">
                      <ahyp:hlinkClr val="tx"/>
                    </a:ext>
                  </a:extLst>
                </a:hlinkClick>
              </a:rPr>
              <a:t> </a:t>
            </a:r>
            <a:r>
              <a:rPr b="0" i="0" lang="en-US" sz="800" u="sng" cap="none" strike="noStrike">
                <a:solidFill>
                  <a:schemeClr val="hlink"/>
                </a:solidFill>
                <a:latin typeface="Arial"/>
                <a:ea typeface="Arial"/>
                <a:cs typeface="Arial"/>
                <a:sym typeface="Arial"/>
                <a:hlinkClick r:id="rId9"/>
              </a:rPr>
              <a:t>Unsplash</a:t>
            </a:r>
            <a:endParaRPr b="0" i="0" sz="1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Calibri"/>
                <a:ea typeface="Calibri"/>
                <a:cs typeface="Calibri"/>
                <a:sym typeface="Calibri"/>
              </a:rPr>
              <a:t>https://unsplash.com/photos/nXgivuqiZHs</a:t>
            </a:r>
            <a:endParaRPr b="0" i="0" sz="800" u="none" cap="none" strike="noStrik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149a5f95210_0_0"/>
          <p:cNvSpPr txBox="1"/>
          <p:nvPr/>
        </p:nvSpPr>
        <p:spPr>
          <a:xfrm>
            <a:off x="612975" y="430725"/>
            <a:ext cx="11186700" cy="50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700"/>
              <a:buFont typeface="Arial"/>
              <a:buNone/>
            </a:pPr>
            <a:r>
              <a:rPr b="1" i="0" lang="en-US" sz="1900" u="none" cap="none" strike="noStrike">
                <a:solidFill>
                  <a:srgbClr val="056839"/>
                </a:solidFill>
                <a:latin typeface="Calibri"/>
                <a:ea typeface="Calibri"/>
                <a:cs typeface="Calibri"/>
                <a:sym typeface="Calibri"/>
              </a:rPr>
              <a:t>Tема 3</a:t>
            </a:r>
            <a:r>
              <a:rPr b="1" i="0" lang="en-US" sz="2600" u="none" cap="none" strike="noStrike">
                <a:solidFill>
                  <a:srgbClr val="056839"/>
                </a:solidFill>
                <a:latin typeface="Calibri"/>
                <a:ea typeface="Calibri"/>
                <a:cs typeface="Calibri"/>
                <a:sym typeface="Calibri"/>
              </a:rPr>
              <a:t>:</a:t>
            </a:r>
            <a:r>
              <a:rPr b="1" i="0" lang="en-US" sz="2700" u="none" cap="none" strike="noStrike">
                <a:solidFill>
                  <a:srgbClr val="056839"/>
                </a:solidFill>
                <a:latin typeface="Calibri"/>
                <a:ea typeface="Calibri"/>
                <a:cs typeface="Calibri"/>
                <a:sym typeface="Calibri"/>
              </a:rPr>
              <a:t> </a:t>
            </a:r>
            <a:r>
              <a:rPr b="1" i="0" lang="en-US" sz="1900" u="none" cap="none" strike="noStrike">
                <a:solidFill>
                  <a:srgbClr val="056839"/>
                </a:solidFill>
                <a:latin typeface="Calibri"/>
                <a:ea typeface="Calibri"/>
                <a:cs typeface="Calibri"/>
                <a:sym typeface="Calibri"/>
              </a:rPr>
              <a:t>Как използването на дървен материал съответства на принципите на кръговата икономика</a:t>
            </a:r>
            <a:endParaRPr b="1" i="0" sz="900" u="none" cap="none" strike="noStrike">
              <a:solidFill>
                <a:srgbClr val="C55A11"/>
              </a:solidFill>
              <a:latin typeface="Calibri"/>
              <a:ea typeface="Calibri"/>
              <a:cs typeface="Calibri"/>
              <a:sym typeface="Calibri"/>
            </a:endParaRPr>
          </a:p>
        </p:txBody>
      </p:sp>
      <p:sp>
        <p:nvSpPr>
          <p:cNvPr id="286" name="Google Shape;286;g149a5f95210_0_0"/>
          <p:cNvSpPr/>
          <p:nvPr/>
        </p:nvSpPr>
        <p:spPr>
          <a:xfrm>
            <a:off x="0" y="297"/>
            <a:ext cx="12047400" cy="1506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7" name="Google Shape;287;g149a5f95210_0_0"/>
          <p:cNvSpPr/>
          <p:nvPr/>
        </p:nvSpPr>
        <p:spPr>
          <a:xfrm rot="-5400000">
            <a:off x="8690908" y="3356849"/>
            <a:ext cx="6857700" cy="14460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8" name="Google Shape;288;g149a5f95210_0_0"/>
          <p:cNvSpPr/>
          <p:nvPr/>
        </p:nvSpPr>
        <p:spPr>
          <a:xfrm>
            <a:off x="698186" y="966396"/>
            <a:ext cx="3538200" cy="627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289" name="Google Shape;289;g149a5f95210_0_0"/>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290" name="Google Shape;290;g149a5f95210_0_0"/>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
        <p:nvSpPr>
          <p:cNvPr id="291" name="Google Shape;291;g149a5f95210_0_0"/>
          <p:cNvSpPr txBox="1"/>
          <p:nvPr/>
        </p:nvSpPr>
        <p:spPr>
          <a:xfrm>
            <a:off x="735126" y="1218450"/>
            <a:ext cx="5091300" cy="36147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800"/>
              </a:spcBef>
              <a:spcAft>
                <a:spcPts val="0"/>
              </a:spcAft>
              <a:buClr>
                <a:schemeClr val="dk1"/>
              </a:buClr>
              <a:buSzPts val="1100"/>
              <a:buFont typeface="Arial"/>
              <a:buNone/>
            </a:pPr>
            <a:r>
              <a:rPr b="0" i="0" lang="en-US" sz="1700" u="none" cap="none" strike="noStrike">
                <a:solidFill>
                  <a:srgbClr val="056839"/>
                </a:solidFill>
                <a:latin typeface="Calibri"/>
                <a:ea typeface="Calibri"/>
                <a:cs typeface="Calibri"/>
                <a:sym typeface="Calibri"/>
              </a:rPr>
              <a:t>Поради факта, че в Канада, Финландия, Япония, Норвегия, Швеция, САЩ и Евразия има богати на гори региони, голям брой такива къщи могат да бъдат открити в тези страни. </a:t>
            </a:r>
            <a:r>
              <a:rPr b="1" i="0" lang="en-US" sz="1700" u="none" cap="none" strike="noStrike">
                <a:solidFill>
                  <a:srgbClr val="056839"/>
                </a:solidFill>
                <a:latin typeface="Calibri"/>
                <a:ea typeface="Calibri"/>
                <a:cs typeface="Calibri"/>
                <a:sym typeface="Calibri"/>
              </a:rPr>
              <a:t>Дървесината е много по-добра при земетресения от тухлата.</a:t>
            </a:r>
            <a:endParaRPr b="1" i="0" sz="1700" u="none" cap="none" strike="noStrike">
              <a:solidFill>
                <a:srgbClr val="056839"/>
              </a:solidFill>
              <a:latin typeface="Calibri"/>
              <a:ea typeface="Calibri"/>
              <a:cs typeface="Calibri"/>
              <a:sym typeface="Calibri"/>
            </a:endParaRPr>
          </a:p>
          <a:p>
            <a:pPr indent="0" lvl="0" marL="0" marR="0" rtl="0" algn="just">
              <a:lnSpc>
                <a:spcPct val="115000"/>
              </a:lnSpc>
              <a:spcBef>
                <a:spcPts val="800"/>
              </a:spcBef>
              <a:spcAft>
                <a:spcPts val="0"/>
              </a:spcAft>
              <a:buClr>
                <a:schemeClr val="dk1"/>
              </a:buClr>
              <a:buSzPts val="1100"/>
              <a:buFont typeface="Arial"/>
              <a:buNone/>
            </a:pPr>
            <a:r>
              <a:rPr b="0" i="0" lang="en-US" sz="1700" u="none" cap="none" strike="noStrike">
                <a:solidFill>
                  <a:srgbClr val="056839"/>
                </a:solidFill>
                <a:latin typeface="Calibri"/>
                <a:ea typeface="Calibri"/>
                <a:cs typeface="Calibri"/>
                <a:sym typeface="Calibri"/>
              </a:rPr>
              <a:t>Дървените конструкции са много по-гъвкави от тухлените конструкции, те могат да се движат със земетресението, което ограничава структурните щети и не се срутват, както се случва с тухлените конструкции.</a:t>
            </a:r>
            <a:endParaRPr b="0" i="0" sz="1700" u="none" cap="none" strike="noStrike">
              <a:solidFill>
                <a:srgbClr val="056839"/>
              </a:solidFill>
              <a:latin typeface="Calibri"/>
              <a:ea typeface="Calibri"/>
              <a:cs typeface="Calibri"/>
              <a:sym typeface="Calibri"/>
            </a:endParaRPr>
          </a:p>
          <a:p>
            <a:pPr indent="0" lvl="0" marL="0" marR="0" rtl="0" algn="just">
              <a:lnSpc>
                <a:spcPct val="115000"/>
              </a:lnSpc>
              <a:spcBef>
                <a:spcPts val="800"/>
              </a:spcBef>
              <a:spcAft>
                <a:spcPts val="0"/>
              </a:spcAft>
              <a:buClr>
                <a:srgbClr val="000000"/>
              </a:buClr>
              <a:buSzPts val="2000"/>
              <a:buFont typeface="Arial"/>
              <a:buNone/>
            </a:pPr>
            <a:r>
              <a:t/>
            </a:r>
            <a:endParaRPr b="0" i="0" sz="2000" u="none" cap="none" strike="noStrike">
              <a:solidFill>
                <a:srgbClr val="056839"/>
              </a:solidFill>
              <a:latin typeface="Calibri"/>
              <a:ea typeface="Calibri"/>
              <a:cs typeface="Calibri"/>
              <a:sym typeface="Calibri"/>
            </a:endParaRPr>
          </a:p>
        </p:txBody>
      </p:sp>
      <p:pic>
        <p:nvPicPr>
          <p:cNvPr id="292" name="Google Shape;292;g149a5f95210_0_0"/>
          <p:cNvPicPr preferRelativeResize="0"/>
          <p:nvPr/>
        </p:nvPicPr>
        <p:blipFill rotWithShape="1">
          <a:blip r:embed="rId5">
            <a:alphaModFix/>
          </a:blip>
          <a:srcRect b="0" l="0" r="0" t="0"/>
          <a:stretch/>
        </p:blipFill>
        <p:spPr>
          <a:xfrm>
            <a:off x="6774825" y="1136725"/>
            <a:ext cx="2905652" cy="4359526"/>
          </a:xfrm>
          <a:prstGeom prst="rect">
            <a:avLst/>
          </a:prstGeom>
          <a:noFill/>
          <a:ln>
            <a:noFill/>
          </a:ln>
        </p:spPr>
      </p:pic>
      <p:sp>
        <p:nvSpPr>
          <p:cNvPr id="293" name="Google Shape;293;g149a5f95210_0_0"/>
          <p:cNvSpPr txBox="1"/>
          <p:nvPr/>
        </p:nvSpPr>
        <p:spPr>
          <a:xfrm>
            <a:off x="6788375" y="5606675"/>
            <a:ext cx="29928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Arial"/>
                <a:ea typeface="Arial"/>
                <a:cs typeface="Arial"/>
                <a:sym typeface="Arial"/>
              </a:rPr>
              <a:t>Photo by</a:t>
            </a:r>
            <a:r>
              <a:rPr b="0" i="0" lang="en-US" sz="900" u="none" cap="none" strike="noStrike">
                <a:solidFill>
                  <a:schemeClr val="dk1"/>
                </a:solidFill>
                <a:uFill>
                  <a:noFill/>
                </a:uFill>
                <a:latin typeface="Arial"/>
                <a:ea typeface="Arial"/>
                <a:cs typeface="Arial"/>
                <a:sym typeface="Arial"/>
                <a:hlinkClick r:id="rId6">
                  <a:extLst>
                    <a:ext uri="{A12FA001-AC4F-418D-AE19-62706E023703}">
                      <ahyp:hlinkClr val="tx"/>
                    </a:ext>
                  </a:extLst>
                </a:hlinkClick>
              </a:rPr>
              <a:t> </a:t>
            </a:r>
            <a:r>
              <a:rPr b="0" i="0" lang="en-US" sz="900" u="sng" cap="none" strike="noStrike">
                <a:solidFill>
                  <a:schemeClr val="hlink"/>
                </a:solidFill>
                <a:latin typeface="Arial"/>
                <a:ea typeface="Arial"/>
                <a:cs typeface="Arial"/>
                <a:sym typeface="Arial"/>
                <a:hlinkClick r:id="rId7"/>
              </a:rPr>
              <a:t>Yves Cedric Schulze</a:t>
            </a:r>
            <a:r>
              <a:rPr b="0" i="0" lang="en-US" sz="900" u="none" cap="none" strike="noStrike">
                <a:solidFill>
                  <a:schemeClr val="dk1"/>
                </a:solidFill>
                <a:latin typeface="Arial"/>
                <a:ea typeface="Arial"/>
                <a:cs typeface="Arial"/>
                <a:sym typeface="Arial"/>
              </a:rPr>
              <a:t> on</a:t>
            </a:r>
            <a:r>
              <a:rPr b="0" i="0" lang="en-US" sz="900" u="none" cap="none" strike="noStrike">
                <a:solidFill>
                  <a:schemeClr val="dk1"/>
                </a:solidFill>
                <a:uFill>
                  <a:noFill/>
                </a:uFill>
                <a:latin typeface="Arial"/>
                <a:ea typeface="Arial"/>
                <a:cs typeface="Arial"/>
                <a:sym typeface="Arial"/>
                <a:hlinkClick r:id="rId8">
                  <a:extLst>
                    <a:ext uri="{A12FA001-AC4F-418D-AE19-62706E023703}">
                      <ahyp:hlinkClr val="tx"/>
                    </a:ext>
                  </a:extLst>
                </a:hlinkClick>
              </a:rPr>
              <a:t> </a:t>
            </a:r>
            <a:r>
              <a:rPr b="0" i="0" lang="en-US" sz="900" u="sng" cap="none" strike="noStrike">
                <a:solidFill>
                  <a:schemeClr val="hlink"/>
                </a:solidFill>
                <a:latin typeface="Arial"/>
                <a:ea typeface="Arial"/>
                <a:cs typeface="Arial"/>
                <a:sym typeface="Arial"/>
                <a:hlinkClick r:id="rId9"/>
              </a:rPr>
              <a:t>Unsplash</a:t>
            </a:r>
            <a:endParaRPr b="0" i="0" sz="12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alibri"/>
                <a:ea typeface="Calibri"/>
                <a:cs typeface="Calibri"/>
                <a:sym typeface="Calibri"/>
              </a:rPr>
              <a:t>https://unsplash.com/photos/o-ANXY28n_w</a:t>
            </a:r>
            <a:endParaRPr b="0" i="0" sz="1000" u="none" cap="none" strike="noStrik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7"/>
          <p:cNvSpPr txBox="1"/>
          <p:nvPr/>
        </p:nvSpPr>
        <p:spPr>
          <a:xfrm>
            <a:off x="523750" y="563750"/>
            <a:ext cx="113322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700"/>
              <a:buFont typeface="Arial"/>
              <a:buNone/>
            </a:pPr>
            <a:r>
              <a:rPr b="1" i="0" lang="en-US" sz="1900" u="none" cap="none" strike="noStrike">
                <a:solidFill>
                  <a:srgbClr val="056839"/>
                </a:solidFill>
                <a:latin typeface="Calibri"/>
                <a:ea typeface="Calibri"/>
                <a:cs typeface="Calibri"/>
                <a:sym typeface="Calibri"/>
              </a:rPr>
              <a:t>Тема 3: Как използването на дървен материал съответства на принципите на кръговата икономика</a:t>
            </a:r>
            <a:endParaRPr b="1" i="0" sz="600" u="none" cap="none" strike="noStrike">
              <a:solidFill>
                <a:srgbClr val="C55A11"/>
              </a:solidFill>
              <a:latin typeface="Calibri"/>
              <a:ea typeface="Calibri"/>
              <a:cs typeface="Calibri"/>
              <a:sym typeface="Calibri"/>
            </a:endParaRPr>
          </a:p>
        </p:txBody>
      </p:sp>
      <p:sp>
        <p:nvSpPr>
          <p:cNvPr id="300" name="Google Shape;300;p17"/>
          <p:cNvSpPr/>
          <p:nvPr/>
        </p:nvSpPr>
        <p:spPr>
          <a:xfrm>
            <a:off x="0" y="297"/>
            <a:ext cx="12047457" cy="150532"/>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1" name="Google Shape;301;p17"/>
          <p:cNvSpPr/>
          <p:nvPr/>
        </p:nvSpPr>
        <p:spPr>
          <a:xfrm rot="-5400000">
            <a:off x="8690879" y="3356875"/>
            <a:ext cx="6857702" cy="144545"/>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2" name="Google Shape;302;p17"/>
          <p:cNvSpPr/>
          <p:nvPr/>
        </p:nvSpPr>
        <p:spPr>
          <a:xfrm>
            <a:off x="612986" y="1172296"/>
            <a:ext cx="3538329" cy="62615"/>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303" name="Google Shape;303;p17"/>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304" name="Google Shape;304;p17"/>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
        <p:nvSpPr>
          <p:cNvPr id="305" name="Google Shape;305;p17"/>
          <p:cNvSpPr txBox="1"/>
          <p:nvPr/>
        </p:nvSpPr>
        <p:spPr>
          <a:xfrm>
            <a:off x="612986" y="1412948"/>
            <a:ext cx="10034700" cy="3924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800"/>
              </a:spcBef>
              <a:spcAft>
                <a:spcPts val="0"/>
              </a:spcAft>
              <a:buClr>
                <a:schemeClr val="dk1"/>
              </a:buClr>
              <a:buSzPts val="1100"/>
              <a:buFont typeface="Arial"/>
              <a:buNone/>
            </a:pPr>
            <a:r>
              <a:rPr b="1" i="0" lang="en-US" sz="1700" u="none" cap="none" strike="noStrike">
                <a:solidFill>
                  <a:srgbClr val="056839"/>
                </a:solidFill>
                <a:latin typeface="Calibri"/>
                <a:ea typeface="Calibri"/>
                <a:cs typeface="Calibri"/>
                <a:sym typeface="Calibri"/>
              </a:rPr>
              <a:t>Отоплението</a:t>
            </a:r>
            <a:r>
              <a:rPr b="1" i="0" lang="en-US" sz="2200" u="none" cap="none" strike="noStrike">
                <a:solidFill>
                  <a:srgbClr val="056839"/>
                </a:solidFill>
                <a:latin typeface="Calibri"/>
                <a:ea typeface="Calibri"/>
                <a:cs typeface="Calibri"/>
                <a:sym typeface="Calibri"/>
              </a:rPr>
              <a:t> </a:t>
            </a:r>
            <a:r>
              <a:rPr b="0" i="0" lang="en-US" sz="1700" u="none" cap="none" strike="noStrike">
                <a:solidFill>
                  <a:srgbClr val="056839"/>
                </a:solidFill>
                <a:latin typeface="Calibri"/>
                <a:ea typeface="Calibri"/>
                <a:cs typeface="Calibri"/>
                <a:sym typeface="Calibri"/>
              </a:rPr>
              <a:t>с дърва става все по-актуално поради икономическите предимства. Ако темпът на обезлесяване се управлява добре и растежът и повторният растеж не са компрометирани, ресурсът никога няма да бъде изчерпан, за разлика от изкопаемите горива като нефт или природен газ, които поради ограничената си наличност вече са оскъдни. Да не говорим за глобалните конфликти, които ги правят още по-оскъдни и цените им по-високи.</a:t>
            </a:r>
            <a:endParaRPr b="0" i="0" sz="1700" u="none" cap="none" strike="noStrike">
              <a:solidFill>
                <a:srgbClr val="056839"/>
              </a:solidFill>
              <a:latin typeface="Calibri"/>
              <a:ea typeface="Calibri"/>
              <a:cs typeface="Calibri"/>
              <a:sym typeface="Calibri"/>
            </a:endParaRPr>
          </a:p>
          <a:p>
            <a:pPr indent="0" lvl="0" marL="0" marR="0" rtl="0" algn="l">
              <a:lnSpc>
                <a:spcPct val="115000"/>
              </a:lnSpc>
              <a:spcBef>
                <a:spcPts val="800"/>
              </a:spcBef>
              <a:spcAft>
                <a:spcPts val="0"/>
              </a:spcAft>
              <a:buClr>
                <a:schemeClr val="dk1"/>
              </a:buClr>
              <a:buSzPts val="1100"/>
              <a:buFont typeface="Arial"/>
              <a:buNone/>
            </a:pPr>
            <a:r>
              <a:t/>
            </a:r>
            <a:endParaRPr b="1" i="0" sz="2200" u="none" cap="none" strike="noStrike">
              <a:solidFill>
                <a:srgbClr val="056839"/>
              </a:solidFill>
              <a:latin typeface="Calibri"/>
              <a:ea typeface="Calibri"/>
              <a:cs typeface="Calibri"/>
              <a:sym typeface="Calibri"/>
            </a:endParaRPr>
          </a:p>
          <a:p>
            <a:pPr indent="0" lvl="0" marL="0" marR="0" rtl="0" algn="l">
              <a:lnSpc>
                <a:spcPct val="115000"/>
              </a:lnSpc>
              <a:spcBef>
                <a:spcPts val="800"/>
              </a:spcBef>
              <a:spcAft>
                <a:spcPts val="0"/>
              </a:spcAft>
              <a:buClr>
                <a:schemeClr val="dk1"/>
              </a:buClr>
              <a:buSzPts val="1100"/>
              <a:buFont typeface="Arial"/>
              <a:buNone/>
            </a:pPr>
            <a:r>
              <a:rPr b="1" i="0" lang="en-US" sz="1700" u="none" cap="none" strike="noStrike">
                <a:solidFill>
                  <a:srgbClr val="056839"/>
                </a:solidFill>
                <a:latin typeface="Calibri"/>
                <a:ea typeface="Calibri"/>
                <a:cs typeface="Calibri"/>
                <a:sym typeface="Calibri"/>
              </a:rPr>
              <a:t>Без отпадъци! </a:t>
            </a:r>
            <a:r>
              <a:rPr b="0" i="0" lang="en-US" sz="1700" u="none" cap="none" strike="noStrike">
                <a:solidFill>
                  <a:srgbClr val="056839"/>
                </a:solidFill>
                <a:latin typeface="Calibri"/>
                <a:ea typeface="Calibri"/>
                <a:cs typeface="Calibri"/>
                <a:sym typeface="Calibri"/>
              </a:rPr>
              <a:t>За разлика от други материали, </a:t>
            </a:r>
            <a:r>
              <a:rPr b="1" i="0" lang="en-US" sz="1700" u="none" cap="none" strike="noStrike">
                <a:solidFill>
                  <a:srgbClr val="056839"/>
                </a:solidFill>
                <a:latin typeface="Calibri"/>
                <a:ea typeface="Calibri"/>
                <a:cs typeface="Calibri"/>
                <a:sym typeface="Calibri"/>
              </a:rPr>
              <a:t>дървото почти не създава</a:t>
            </a:r>
            <a:r>
              <a:rPr b="0" i="0" lang="en-US" sz="1700" u="none" cap="none" strike="noStrike">
                <a:solidFill>
                  <a:srgbClr val="056839"/>
                </a:solidFill>
                <a:latin typeface="Calibri"/>
                <a:ea typeface="Calibri"/>
                <a:cs typeface="Calibri"/>
                <a:sym typeface="Calibri"/>
              </a:rPr>
              <a:t> </a:t>
            </a:r>
            <a:r>
              <a:rPr b="1" i="0" lang="en-US" sz="1700" u="none" cap="none" strike="noStrike">
                <a:solidFill>
                  <a:srgbClr val="056839"/>
                </a:solidFill>
                <a:latin typeface="Calibri"/>
                <a:ea typeface="Calibri"/>
                <a:cs typeface="Calibri"/>
                <a:sym typeface="Calibri"/>
              </a:rPr>
              <a:t>никакви отпадъци, което е съществена полза за околната среда. </a:t>
            </a:r>
            <a:r>
              <a:rPr b="0" i="0" lang="en-US" sz="1700" u="none" cap="none" strike="noStrike">
                <a:solidFill>
                  <a:srgbClr val="056839"/>
                </a:solidFill>
                <a:latin typeface="Calibri"/>
                <a:ea typeface="Calibri"/>
                <a:cs typeface="Calibri"/>
                <a:sym typeface="Calibri"/>
              </a:rPr>
              <a:t>Страничните продукти като </a:t>
            </a:r>
            <a:r>
              <a:rPr b="1" i="0" lang="en-US" sz="1700" u="none" cap="none" strike="noStrike">
                <a:solidFill>
                  <a:srgbClr val="056839"/>
                </a:solidFill>
                <a:latin typeface="Calibri"/>
                <a:ea typeface="Calibri"/>
                <a:cs typeface="Calibri"/>
                <a:sym typeface="Calibri"/>
              </a:rPr>
              <a:t>дървени стърготини и дървен чипс </a:t>
            </a:r>
            <a:r>
              <a:rPr b="0" i="0" lang="en-US" sz="1700" u="none" cap="none" strike="noStrike">
                <a:solidFill>
                  <a:srgbClr val="056839"/>
                </a:solidFill>
                <a:latin typeface="Calibri"/>
                <a:ea typeface="Calibri"/>
                <a:cs typeface="Calibri"/>
                <a:sym typeface="Calibri"/>
              </a:rPr>
              <a:t>могат да се използват например за производството на мебели или за модерни отоплителни системи. Те дори могат да се използват за производство на хартия.</a:t>
            </a:r>
            <a:endParaRPr b="0" i="0" sz="1700" u="none" cap="none" strike="noStrike">
              <a:solidFill>
                <a:srgbClr val="056839"/>
              </a:solidFill>
              <a:latin typeface="Calibri"/>
              <a:ea typeface="Calibri"/>
              <a:cs typeface="Calibri"/>
              <a:sym typeface="Calibri"/>
            </a:endParaRPr>
          </a:p>
          <a:p>
            <a:pPr indent="0" lvl="0" marL="0" marR="0" rtl="0" algn="l">
              <a:lnSpc>
                <a:spcPct val="115000"/>
              </a:lnSpc>
              <a:spcBef>
                <a:spcPts val="800"/>
              </a:spcBef>
              <a:spcAft>
                <a:spcPts val="0"/>
              </a:spcAft>
              <a:buClr>
                <a:srgbClr val="000000"/>
              </a:buClr>
              <a:buSzPts val="2200"/>
              <a:buFont typeface="Arial"/>
              <a:buNone/>
            </a:pPr>
            <a:r>
              <a:t/>
            </a:r>
            <a:endParaRPr b="1" i="0" sz="2200" u="none" cap="none" strike="noStrike">
              <a:solidFill>
                <a:srgbClr val="056839"/>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8"/>
          <p:cNvSpPr txBox="1"/>
          <p:nvPr/>
        </p:nvSpPr>
        <p:spPr>
          <a:xfrm>
            <a:off x="3030653" y="1229386"/>
            <a:ext cx="5976600" cy="378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2400" u="none" cap="none" strike="noStrike">
                <a:solidFill>
                  <a:srgbClr val="056839"/>
                </a:solidFill>
                <a:latin typeface="Calibri"/>
                <a:ea typeface="Calibri"/>
                <a:cs typeface="Calibri"/>
                <a:sym typeface="Calibri"/>
              </a:rPr>
              <a:t>Интерактивен въпрос:</a:t>
            </a:r>
            <a:endParaRPr b="0" i="0" sz="24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24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en-US" sz="2400" u="none" cap="none" strike="noStrike">
                <a:solidFill>
                  <a:srgbClr val="056839"/>
                </a:solidFill>
                <a:latin typeface="Calibri"/>
                <a:ea typeface="Calibri"/>
                <a:cs typeface="Calibri"/>
                <a:sym typeface="Calibri"/>
              </a:rPr>
              <a:t>Дървесината, оставена да се разлага, естествено отделя толкова въглерод, колкото количеството, което би отделила, ако се използва за отопление.</a:t>
            </a:r>
            <a:endParaRPr b="1" i="0" sz="24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24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en-US" sz="2400" u="none" cap="none" strike="noStrike">
                <a:solidFill>
                  <a:srgbClr val="056839"/>
                </a:solidFill>
                <a:latin typeface="Calibri"/>
                <a:ea typeface="Calibri"/>
                <a:cs typeface="Calibri"/>
                <a:sym typeface="Calibri"/>
              </a:rPr>
              <a:t>Вярно</a:t>
            </a:r>
            <a:endParaRPr b="1" i="0" sz="24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2400" u="none" cap="none" strike="noStrike">
                <a:solidFill>
                  <a:srgbClr val="056839"/>
                </a:solidFill>
                <a:latin typeface="Calibri"/>
                <a:ea typeface="Calibri"/>
                <a:cs typeface="Calibri"/>
                <a:sym typeface="Calibri"/>
              </a:rPr>
              <a:t>Невярно</a:t>
            </a:r>
            <a:endParaRPr b="0" i="0" sz="24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56839"/>
              </a:solidFill>
              <a:latin typeface="Calibri"/>
              <a:ea typeface="Calibri"/>
              <a:cs typeface="Calibri"/>
              <a:sym typeface="Calibri"/>
            </a:endParaRPr>
          </a:p>
        </p:txBody>
      </p:sp>
      <p:sp>
        <p:nvSpPr>
          <p:cNvPr id="311" name="Google Shape;311;p18"/>
          <p:cNvSpPr/>
          <p:nvPr/>
        </p:nvSpPr>
        <p:spPr>
          <a:xfrm>
            <a:off x="0" y="297"/>
            <a:ext cx="12047400" cy="1506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2" name="Google Shape;312;p18"/>
          <p:cNvSpPr/>
          <p:nvPr/>
        </p:nvSpPr>
        <p:spPr>
          <a:xfrm rot="-5400000">
            <a:off x="8690908" y="3356849"/>
            <a:ext cx="6857700" cy="14460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313" name="Google Shape;313;p18"/>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314" name="Google Shape;314;p18"/>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
        <p:nvSpPr>
          <p:cNvPr id="315" name="Google Shape;315;p18"/>
          <p:cNvSpPr txBox="1"/>
          <p:nvPr/>
        </p:nvSpPr>
        <p:spPr>
          <a:xfrm>
            <a:off x="430350" y="363050"/>
            <a:ext cx="111867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700"/>
              <a:buFont typeface="Arial"/>
              <a:buNone/>
            </a:pPr>
            <a:r>
              <a:rPr b="1" i="0" lang="en-US" sz="1900" u="none" cap="none" strike="noStrike">
                <a:solidFill>
                  <a:srgbClr val="056839"/>
                </a:solidFill>
                <a:latin typeface="Calibri"/>
                <a:ea typeface="Calibri"/>
                <a:cs typeface="Calibri"/>
                <a:sym typeface="Calibri"/>
              </a:rPr>
              <a:t>Тема 3: Как използването на дървен материал съответства на принципите на кръговата икономика</a:t>
            </a:r>
            <a:endParaRPr b="1" i="0" sz="1700" u="none" cap="none" strike="noStrike">
              <a:solidFill>
                <a:srgbClr val="C55A1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pic>
        <p:nvPicPr>
          <p:cNvPr descr="Graphical user interface, text&#10;&#10;Description automatically generated" id="103" name="Google Shape;103;p2"/>
          <p:cNvPicPr preferRelativeResize="0"/>
          <p:nvPr/>
        </p:nvPicPr>
        <p:blipFill rotWithShape="1">
          <a:blip r:embed="rId3">
            <a:alphaModFix/>
          </a:blip>
          <a:srcRect b="0" l="0" r="0" t="0"/>
          <a:stretch/>
        </p:blipFill>
        <p:spPr>
          <a:xfrm>
            <a:off x="94352" y="6043251"/>
            <a:ext cx="3443977" cy="722530"/>
          </a:xfrm>
          <a:prstGeom prst="rect">
            <a:avLst/>
          </a:prstGeom>
          <a:noFill/>
          <a:ln>
            <a:noFill/>
          </a:ln>
        </p:spPr>
      </p:pic>
      <p:pic>
        <p:nvPicPr>
          <p:cNvPr descr="Logo&#10;&#10;Description automatically generated" id="104" name="Google Shape;104;p2"/>
          <p:cNvPicPr preferRelativeResize="0"/>
          <p:nvPr/>
        </p:nvPicPr>
        <p:blipFill rotWithShape="1">
          <a:blip r:embed="rId4">
            <a:alphaModFix/>
          </a:blip>
          <a:srcRect b="0" l="0" r="0" t="0"/>
          <a:stretch/>
        </p:blipFill>
        <p:spPr>
          <a:xfrm>
            <a:off x="9026542" y="5433724"/>
            <a:ext cx="2620792" cy="1289795"/>
          </a:xfrm>
          <a:prstGeom prst="rect">
            <a:avLst/>
          </a:prstGeom>
          <a:noFill/>
          <a:ln>
            <a:noFill/>
          </a:ln>
        </p:spPr>
      </p:pic>
      <p:sp>
        <p:nvSpPr>
          <p:cNvPr id="105" name="Google Shape;105;p2"/>
          <p:cNvSpPr/>
          <p:nvPr/>
        </p:nvSpPr>
        <p:spPr>
          <a:xfrm>
            <a:off x="0" y="323511"/>
            <a:ext cx="3538329" cy="11927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 name="Google Shape;106;p2"/>
          <p:cNvSpPr/>
          <p:nvPr/>
        </p:nvSpPr>
        <p:spPr>
          <a:xfrm>
            <a:off x="4104862" y="323511"/>
            <a:ext cx="3982277" cy="11927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7" name="Google Shape;107;p2"/>
          <p:cNvSpPr/>
          <p:nvPr/>
        </p:nvSpPr>
        <p:spPr>
          <a:xfrm>
            <a:off x="8653673" y="323511"/>
            <a:ext cx="3538329" cy="11927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8" name="Google Shape;108;p2"/>
          <p:cNvSpPr/>
          <p:nvPr/>
        </p:nvSpPr>
        <p:spPr>
          <a:xfrm>
            <a:off x="0" y="5873331"/>
            <a:ext cx="8748793" cy="6372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9" name="Google Shape;109;p2"/>
          <p:cNvSpPr txBox="1"/>
          <p:nvPr/>
        </p:nvSpPr>
        <p:spPr>
          <a:xfrm>
            <a:off x="1124050" y="1593425"/>
            <a:ext cx="4101300" cy="349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rgbClr val="056839"/>
                </a:solidFill>
                <a:latin typeface="Calibri"/>
                <a:ea typeface="Calibri"/>
                <a:cs typeface="Calibri"/>
                <a:sym typeface="Calibri"/>
              </a:rPr>
              <a:t>Европейските </a:t>
            </a:r>
            <a:r>
              <a:rPr b="1" i="0" lang="en-US" sz="2700" u="none" cap="none" strike="noStrike">
                <a:solidFill>
                  <a:srgbClr val="056839"/>
                </a:solidFill>
                <a:latin typeface="Calibri"/>
                <a:ea typeface="Calibri"/>
                <a:cs typeface="Calibri"/>
                <a:sym typeface="Calibri"/>
              </a:rPr>
              <a:t>гори</a:t>
            </a:r>
            <a:r>
              <a:rPr b="0" i="0" lang="en-US" sz="2700" u="none" cap="none" strike="noStrike">
                <a:solidFill>
                  <a:srgbClr val="056839"/>
                </a:solidFill>
                <a:latin typeface="Calibri"/>
                <a:ea typeface="Calibri"/>
                <a:cs typeface="Calibri"/>
                <a:sym typeface="Calibri"/>
              </a:rPr>
              <a:t> са важен фактор за </a:t>
            </a:r>
            <a:r>
              <a:rPr b="1" i="0" lang="en-US" sz="2700" u="none" cap="none" strike="noStrike">
                <a:solidFill>
                  <a:srgbClr val="056839"/>
                </a:solidFill>
                <a:latin typeface="Calibri"/>
                <a:ea typeface="Calibri"/>
                <a:cs typeface="Calibri"/>
                <a:sym typeface="Calibri"/>
              </a:rPr>
              <a:t>смекчаване на изменението на климата</a:t>
            </a:r>
            <a:r>
              <a:rPr b="0" i="0" lang="en-US" sz="2700" u="none" cap="none" strike="noStrike">
                <a:solidFill>
                  <a:srgbClr val="056839"/>
                </a:solidFill>
                <a:latin typeface="Calibri"/>
                <a:ea typeface="Calibri"/>
                <a:cs typeface="Calibri"/>
                <a:sym typeface="Calibri"/>
              </a:rPr>
              <a:t> и предоставят широк спектър от </a:t>
            </a:r>
            <a:r>
              <a:rPr b="1" i="0" lang="en-US" sz="2700" u="none" cap="none" strike="noStrike">
                <a:solidFill>
                  <a:srgbClr val="056839"/>
                </a:solidFill>
                <a:latin typeface="Calibri"/>
                <a:ea typeface="Calibri"/>
                <a:cs typeface="Calibri"/>
                <a:sym typeface="Calibri"/>
              </a:rPr>
              <a:t>екосистемни</a:t>
            </a:r>
            <a:r>
              <a:rPr b="0" i="0" lang="en-US" sz="2700" u="none" cap="none" strike="noStrike">
                <a:solidFill>
                  <a:srgbClr val="056839"/>
                </a:solidFill>
                <a:latin typeface="Calibri"/>
                <a:ea typeface="Calibri"/>
                <a:cs typeface="Calibri"/>
                <a:sym typeface="Calibri"/>
              </a:rPr>
              <a:t> услуги.</a:t>
            </a:r>
            <a:endParaRPr b="0" i="0" sz="27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700"/>
              <a:buFont typeface="Arial"/>
              <a:buNone/>
            </a:pPr>
            <a:r>
              <a:t/>
            </a:r>
            <a:endParaRPr b="1" i="0" sz="3200" u="none" cap="none" strike="noStrike">
              <a:solidFill>
                <a:srgbClr val="056839"/>
              </a:solidFill>
              <a:latin typeface="Calibri"/>
              <a:ea typeface="Calibri"/>
              <a:cs typeface="Calibri"/>
              <a:sym typeface="Calibri"/>
            </a:endParaRPr>
          </a:p>
        </p:txBody>
      </p:sp>
      <p:sp>
        <p:nvSpPr>
          <p:cNvPr id="110" name="Google Shape;110;p2"/>
          <p:cNvSpPr txBox="1"/>
          <p:nvPr/>
        </p:nvSpPr>
        <p:spPr>
          <a:xfrm>
            <a:off x="6148025" y="4525913"/>
            <a:ext cx="5076300" cy="87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C55A11"/>
                </a:solidFill>
                <a:latin typeface="Calibri"/>
                <a:ea typeface="Calibri"/>
                <a:cs typeface="Calibri"/>
                <a:sym typeface="Calibri"/>
              </a:rPr>
              <a:t>Снимка от: </a:t>
            </a:r>
            <a:r>
              <a:rPr b="0" i="0" lang="en-US" sz="1100" u="sng" cap="none" strike="noStrike">
                <a:solidFill>
                  <a:srgbClr val="C55A11"/>
                </a:solidFill>
                <a:latin typeface="Calibri"/>
                <a:ea typeface="Calibri"/>
                <a:cs typeface="Calibri"/>
                <a:sym typeface="Calibri"/>
                <a:hlinkClick r:id="rId5">
                  <a:extLst>
                    <a:ext uri="{A12FA001-AC4F-418D-AE19-62706E023703}">
                      <ahyp:hlinkClr val="tx"/>
                    </a:ext>
                  </a:extLst>
                </a:hlinkClick>
              </a:rPr>
              <a:t>https://www.stockvault.net/photo/221255/wooden-texture</a:t>
            </a:r>
            <a:r>
              <a:rPr b="0" i="0" lang="en-US" sz="1100" u="none" cap="none" strike="noStrike">
                <a:solidFill>
                  <a:srgbClr val="C55A11"/>
                </a:solidFill>
                <a:latin typeface="Calibri"/>
                <a:ea typeface="Calibri"/>
                <a:cs typeface="Calibri"/>
                <a:sym typeface="Calibri"/>
              </a:rPr>
              <a:t>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US" sz="1100" u="sng" cap="none" strike="noStrike">
                <a:solidFill>
                  <a:srgbClr val="171717"/>
                </a:solidFill>
                <a:latin typeface="Calibri"/>
                <a:ea typeface="Calibri"/>
                <a:cs typeface="Calibri"/>
                <a:sym typeface="Calibri"/>
                <a:hlinkClick r:id="rId6">
                  <a:extLst>
                    <a:ext uri="{A12FA001-AC4F-418D-AE19-62706E023703}">
                      <ahyp:hlinkClr val="tx"/>
                    </a:ext>
                  </a:extLst>
                </a:hlinkClick>
              </a:rPr>
              <a:t>Pixabay</a:t>
            </a:r>
            <a:endParaRPr b="0" i="0" sz="1100" u="none" cap="none" strike="noStrike">
              <a:solidFill>
                <a:srgbClr val="66666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333333"/>
                </a:solidFill>
                <a:latin typeface="Calibri"/>
                <a:ea typeface="Calibri"/>
                <a:cs typeface="Calibri"/>
                <a:sym typeface="Calibri"/>
              </a:rPr>
              <a:t>Разрешение:</a:t>
            </a:r>
            <a:r>
              <a:rPr b="0" i="0" lang="en-US" sz="1100" u="none" cap="none" strike="noStrike">
                <a:solidFill>
                  <a:srgbClr val="666666"/>
                </a:solidFill>
                <a:latin typeface="Calibri"/>
                <a:ea typeface="Calibri"/>
                <a:cs typeface="Calibri"/>
                <a:sym typeface="Calibri"/>
              </a:rPr>
              <a:t> </a:t>
            </a:r>
            <a:r>
              <a:rPr b="0" i="0" lang="en-US" sz="1100" u="sng" cap="none" strike="noStrike">
                <a:solidFill>
                  <a:srgbClr val="171717"/>
                </a:solidFill>
                <a:latin typeface="Calibri"/>
                <a:ea typeface="Calibri"/>
                <a:cs typeface="Calibri"/>
                <a:sym typeface="Calibri"/>
                <a:hlinkClick r:id="rId7">
                  <a:extLst>
                    <a:ext uri="{A12FA001-AC4F-418D-AE19-62706E023703}">
                      <ahyp:hlinkClr val="tx"/>
                    </a:ext>
                  </a:extLst>
                </a:hlinkClick>
              </a:rPr>
              <a:t>Creative Commons - CC0</a:t>
            </a:r>
            <a:endParaRPr b="0" i="0" sz="1100" u="none" cap="none" strike="noStrike">
              <a:solidFill>
                <a:srgbClr val="66666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C55A11"/>
              </a:solidFill>
              <a:latin typeface="Calibri"/>
              <a:ea typeface="Calibri"/>
              <a:cs typeface="Calibri"/>
              <a:sym typeface="Calibri"/>
            </a:endParaRPr>
          </a:p>
        </p:txBody>
      </p:sp>
      <p:pic>
        <p:nvPicPr>
          <p:cNvPr descr="Free stock image of Wooden Texture created by Pixabay" id="111" name="Google Shape;111;p2"/>
          <p:cNvPicPr preferRelativeResize="0"/>
          <p:nvPr/>
        </p:nvPicPr>
        <p:blipFill rotWithShape="1">
          <a:blip r:embed="rId8">
            <a:alphaModFix/>
          </a:blip>
          <a:srcRect b="0" l="0" r="0" t="0"/>
          <a:stretch/>
        </p:blipFill>
        <p:spPr>
          <a:xfrm>
            <a:off x="6113925" y="1111051"/>
            <a:ext cx="5076375" cy="33842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9"/>
          <p:cNvSpPr txBox="1"/>
          <p:nvPr/>
        </p:nvSpPr>
        <p:spPr>
          <a:xfrm>
            <a:off x="2394153" y="959125"/>
            <a:ext cx="7574700" cy="4463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2000" u="none" cap="none" strike="noStrike">
                <a:solidFill>
                  <a:srgbClr val="056839"/>
                </a:solidFill>
                <a:latin typeface="Calibri"/>
                <a:ea typeface="Calibri"/>
                <a:cs typeface="Calibri"/>
                <a:sym typeface="Calibri"/>
              </a:rPr>
              <a:t>Интерактивен въпрос:</a:t>
            </a:r>
            <a:endParaRPr b="0" i="0" sz="20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20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en-US" sz="2000" u="none" cap="none" strike="noStrike">
                <a:solidFill>
                  <a:srgbClr val="056839"/>
                </a:solidFill>
                <a:latin typeface="Calibri"/>
                <a:ea typeface="Calibri"/>
                <a:cs typeface="Calibri"/>
                <a:sym typeface="Calibri"/>
              </a:rPr>
              <a:t>Когато обсъждаме кръговата икономика и използването на дървен материал в строителството:</a:t>
            </a:r>
            <a:endParaRPr b="1" i="0" sz="20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20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en-US" sz="2000" u="none" cap="none" strike="noStrike">
                <a:solidFill>
                  <a:srgbClr val="056839"/>
                </a:solidFill>
                <a:latin typeface="Calibri"/>
                <a:ea typeface="Calibri"/>
                <a:cs typeface="Calibri"/>
                <a:sym typeface="Calibri"/>
              </a:rPr>
              <a:t>Експертите считат дървения материал за уместен както по отношение на влагането, така и по отношение на производството</a:t>
            </a:r>
            <a:endParaRPr b="1" i="0" sz="20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2000" u="none" cap="none" strike="noStrike">
                <a:solidFill>
                  <a:srgbClr val="056839"/>
                </a:solidFill>
                <a:latin typeface="Calibri"/>
                <a:ea typeface="Calibri"/>
                <a:cs typeface="Calibri"/>
                <a:sym typeface="Calibri"/>
              </a:rPr>
              <a:t>Експертите приемат само релевантността на влагането за КИ</a:t>
            </a:r>
            <a:endParaRPr b="0" i="0" sz="20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2000" u="none" cap="none" strike="noStrike">
                <a:solidFill>
                  <a:srgbClr val="056839"/>
                </a:solidFill>
                <a:latin typeface="Calibri"/>
                <a:ea typeface="Calibri"/>
                <a:cs typeface="Calibri"/>
                <a:sym typeface="Calibri"/>
              </a:rPr>
              <a:t>Експертите отказват да приемат каквото и да е значение на използването на дървен материал като фактор, допринасящ за КИ</a:t>
            </a:r>
            <a:endParaRPr b="0" i="0" sz="20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C55A1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C55A1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C55A11"/>
              </a:solidFill>
              <a:latin typeface="Calibri"/>
              <a:ea typeface="Calibri"/>
              <a:cs typeface="Calibri"/>
              <a:sym typeface="Calibri"/>
            </a:endParaRPr>
          </a:p>
        </p:txBody>
      </p:sp>
      <p:sp>
        <p:nvSpPr>
          <p:cNvPr id="321" name="Google Shape;321;p19"/>
          <p:cNvSpPr/>
          <p:nvPr/>
        </p:nvSpPr>
        <p:spPr>
          <a:xfrm>
            <a:off x="0" y="297"/>
            <a:ext cx="12047400" cy="1506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2" name="Google Shape;322;p19"/>
          <p:cNvSpPr/>
          <p:nvPr/>
        </p:nvSpPr>
        <p:spPr>
          <a:xfrm rot="-5400000">
            <a:off x="8690908" y="3356849"/>
            <a:ext cx="6857700" cy="14460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323" name="Google Shape;323;p19"/>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324" name="Google Shape;324;p19"/>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
        <p:nvSpPr>
          <p:cNvPr id="325" name="Google Shape;325;p19"/>
          <p:cNvSpPr txBox="1"/>
          <p:nvPr/>
        </p:nvSpPr>
        <p:spPr>
          <a:xfrm>
            <a:off x="299300" y="171900"/>
            <a:ext cx="111867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700"/>
              <a:buFont typeface="Arial"/>
              <a:buNone/>
            </a:pPr>
            <a:r>
              <a:rPr b="1" i="0" lang="en-US" sz="1900" u="none" cap="none" strike="noStrike">
                <a:solidFill>
                  <a:srgbClr val="056839"/>
                </a:solidFill>
                <a:latin typeface="Calibri"/>
                <a:ea typeface="Calibri"/>
                <a:cs typeface="Calibri"/>
                <a:sym typeface="Calibri"/>
              </a:rPr>
              <a:t>Тема 3: Как използването на дървен материал съответства на принципите на кръговата икономика</a:t>
            </a:r>
            <a:endParaRPr b="1" i="0" sz="1700" u="none" cap="none" strike="noStrike">
              <a:solidFill>
                <a:srgbClr val="C55A1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0"/>
          <p:cNvSpPr txBox="1"/>
          <p:nvPr/>
        </p:nvSpPr>
        <p:spPr>
          <a:xfrm>
            <a:off x="484900" y="413013"/>
            <a:ext cx="113112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700"/>
              <a:buFont typeface="Arial"/>
              <a:buNone/>
            </a:pPr>
            <a:r>
              <a:rPr b="1" i="0" lang="en-US" sz="2000" u="none" cap="none" strike="noStrike">
                <a:solidFill>
                  <a:srgbClr val="056839"/>
                </a:solidFill>
                <a:latin typeface="Calibri"/>
                <a:ea typeface="Calibri"/>
                <a:cs typeface="Calibri"/>
                <a:sym typeface="Calibri"/>
              </a:rPr>
              <a:t>Тема 3: Как използването на дървен материал съответства на принципите на кръговата икономика</a:t>
            </a:r>
            <a:endParaRPr b="0" i="0" sz="1900" u="none" cap="none" strike="noStrike">
              <a:solidFill>
                <a:schemeClr val="dk1"/>
              </a:solidFill>
              <a:latin typeface="Calibri"/>
              <a:ea typeface="Calibri"/>
              <a:cs typeface="Calibri"/>
              <a:sym typeface="Calibri"/>
            </a:endParaRPr>
          </a:p>
        </p:txBody>
      </p:sp>
      <p:sp>
        <p:nvSpPr>
          <p:cNvPr id="331" name="Google Shape;331;p20"/>
          <p:cNvSpPr txBox="1"/>
          <p:nvPr/>
        </p:nvSpPr>
        <p:spPr>
          <a:xfrm>
            <a:off x="609001" y="1460301"/>
            <a:ext cx="10034700" cy="7851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056839"/>
              </a:buClr>
              <a:buSzPts val="1800"/>
              <a:buFont typeface="Arial"/>
              <a:buChar char="•"/>
            </a:pPr>
            <a:r>
              <a:rPr b="0" i="0" lang="en-US" sz="1800" u="none" cap="none" strike="noStrike">
                <a:solidFill>
                  <a:srgbClr val="056839"/>
                </a:solidFill>
                <a:latin typeface="Calibri"/>
                <a:ea typeface="Calibri"/>
                <a:cs typeface="Calibri"/>
                <a:sym typeface="Calibri"/>
              </a:rPr>
              <a:t>ВСИЧКО ЗА КРЪГОВАТА ИКОНОМИКА: https://woodforgood.com/news-and-views/2020/07/29/encompassing-the-circular-economy/ </a:t>
            </a:r>
            <a:endParaRPr b="1" i="0" sz="1800" u="none" cap="none" strike="noStrike">
              <a:solidFill>
                <a:srgbClr val="056839"/>
              </a:solidFill>
              <a:latin typeface="Calibri"/>
              <a:ea typeface="Calibri"/>
              <a:cs typeface="Calibri"/>
              <a:sym typeface="Calibri"/>
            </a:endParaRPr>
          </a:p>
        </p:txBody>
      </p:sp>
      <p:sp>
        <p:nvSpPr>
          <p:cNvPr id="332" name="Google Shape;332;p20"/>
          <p:cNvSpPr txBox="1"/>
          <p:nvPr/>
        </p:nvSpPr>
        <p:spPr>
          <a:xfrm>
            <a:off x="609000" y="2638428"/>
            <a:ext cx="10174800" cy="12006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056839"/>
              </a:buClr>
              <a:buSzPts val="1800"/>
              <a:buFont typeface="Arial"/>
              <a:buChar char="•"/>
            </a:pPr>
            <a:r>
              <a:rPr b="0" i="0" lang="en-US" sz="1800" u="none" cap="none" strike="noStrike">
                <a:solidFill>
                  <a:srgbClr val="056839"/>
                </a:solidFill>
                <a:latin typeface="Calibri"/>
                <a:ea typeface="Calibri"/>
                <a:cs typeface="Calibri"/>
                <a:sym typeface="Calibri"/>
              </a:rPr>
              <a:t>Групата на Британската дървообработваща федерация: „Какво е кръговата икономика?“ и „Защо дървото е изборът на материал за кръговата икономика?“:</a:t>
            </a:r>
            <a:r>
              <a:rPr b="0" i="0" lang="en-US" sz="1800" u="sng" cap="none" strike="noStrike">
                <a:solidFill>
                  <a:srgbClr val="056839"/>
                </a:solidFill>
                <a:latin typeface="Calibri"/>
                <a:ea typeface="Calibri"/>
                <a:cs typeface="Calibri"/>
                <a:sym typeface="Calibri"/>
                <a:hlinkClick r:id="rId3">
                  <a:extLst>
                    <a:ext uri="{A12FA001-AC4F-418D-AE19-62706E023703}">
                      <ahyp:hlinkClr val="tx"/>
                    </a:ext>
                  </a:extLst>
                </a:hlinkClick>
              </a:rPr>
              <a:t>https://www.bwf.org.uk/toolkit/environmental-waste-management/circular-economy/</a:t>
            </a:r>
            <a:r>
              <a:rPr b="0" i="0" lang="en-US" sz="1800" u="none" cap="none" strike="noStrike">
                <a:solidFill>
                  <a:srgbClr val="056839"/>
                </a:solidFill>
                <a:latin typeface="Calibri"/>
                <a:ea typeface="Calibri"/>
                <a:cs typeface="Calibri"/>
                <a:sym typeface="Calibri"/>
              </a:rPr>
              <a:t>   </a:t>
            </a:r>
            <a:endParaRPr b="1" i="0" sz="1800" u="none" cap="none" strike="noStrike">
              <a:solidFill>
                <a:srgbClr val="056839"/>
              </a:solidFill>
              <a:latin typeface="Calibri"/>
              <a:ea typeface="Calibri"/>
              <a:cs typeface="Calibri"/>
              <a:sym typeface="Calibri"/>
            </a:endParaRPr>
          </a:p>
        </p:txBody>
      </p:sp>
      <p:sp>
        <p:nvSpPr>
          <p:cNvPr id="333" name="Google Shape;333;p20"/>
          <p:cNvSpPr/>
          <p:nvPr/>
        </p:nvSpPr>
        <p:spPr>
          <a:xfrm>
            <a:off x="0" y="297"/>
            <a:ext cx="12047457" cy="150532"/>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4" name="Google Shape;334;p20"/>
          <p:cNvSpPr/>
          <p:nvPr/>
        </p:nvSpPr>
        <p:spPr>
          <a:xfrm rot="-5400000">
            <a:off x="8690879" y="3356875"/>
            <a:ext cx="6857702" cy="144545"/>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5" name="Google Shape;335;p20"/>
          <p:cNvSpPr/>
          <p:nvPr/>
        </p:nvSpPr>
        <p:spPr>
          <a:xfrm>
            <a:off x="609011" y="926271"/>
            <a:ext cx="3722400" cy="702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336" name="Google Shape;336;p20"/>
          <p:cNvPicPr preferRelativeResize="0"/>
          <p:nvPr/>
        </p:nvPicPr>
        <p:blipFill rotWithShape="1">
          <a:blip r:embed="rId4">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337" name="Google Shape;337;p20"/>
          <p:cNvPicPr preferRelativeResize="0"/>
          <p:nvPr/>
        </p:nvPicPr>
        <p:blipFill rotWithShape="1">
          <a:blip r:embed="rId5">
            <a:alphaModFix/>
          </a:blip>
          <a:srcRect b="0" l="0" r="0" t="0"/>
          <a:stretch/>
        </p:blipFill>
        <p:spPr>
          <a:xfrm>
            <a:off x="1855947" y="6160565"/>
            <a:ext cx="2312641" cy="48518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1"/>
          <p:cNvSpPr txBox="1"/>
          <p:nvPr/>
        </p:nvSpPr>
        <p:spPr>
          <a:xfrm>
            <a:off x="523761" y="338306"/>
            <a:ext cx="92622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rgbClr val="056839"/>
                </a:solidFill>
                <a:latin typeface="Calibri"/>
                <a:ea typeface="Calibri"/>
                <a:cs typeface="Calibri"/>
                <a:sym typeface="Calibri"/>
              </a:rPr>
              <a:t>Тема 4: Панели от масивна дървесина</a:t>
            </a:r>
            <a:endParaRPr b="1" i="0" sz="1400" u="none" cap="none" strike="noStrike">
              <a:solidFill>
                <a:srgbClr val="C55A11"/>
              </a:solidFill>
              <a:latin typeface="Calibri"/>
              <a:ea typeface="Calibri"/>
              <a:cs typeface="Calibri"/>
              <a:sym typeface="Calibri"/>
            </a:endParaRPr>
          </a:p>
        </p:txBody>
      </p:sp>
      <p:sp>
        <p:nvSpPr>
          <p:cNvPr id="344" name="Google Shape;344;p21"/>
          <p:cNvSpPr/>
          <p:nvPr/>
        </p:nvSpPr>
        <p:spPr>
          <a:xfrm>
            <a:off x="0" y="297"/>
            <a:ext cx="12047457" cy="150532"/>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5" name="Google Shape;345;p21"/>
          <p:cNvSpPr/>
          <p:nvPr/>
        </p:nvSpPr>
        <p:spPr>
          <a:xfrm rot="-5400000">
            <a:off x="8690879" y="3356875"/>
            <a:ext cx="6857702" cy="144545"/>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6" name="Google Shape;346;p21"/>
          <p:cNvSpPr/>
          <p:nvPr/>
        </p:nvSpPr>
        <p:spPr>
          <a:xfrm>
            <a:off x="630261" y="922196"/>
            <a:ext cx="3538200" cy="627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347" name="Google Shape;347;p21"/>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348" name="Google Shape;348;p21"/>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
        <p:nvSpPr>
          <p:cNvPr id="349" name="Google Shape;349;p21"/>
          <p:cNvSpPr txBox="1"/>
          <p:nvPr/>
        </p:nvSpPr>
        <p:spPr>
          <a:xfrm>
            <a:off x="739025" y="1206750"/>
            <a:ext cx="10189200" cy="38097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1000"/>
              </a:spcBef>
              <a:spcAft>
                <a:spcPts val="0"/>
              </a:spcAft>
              <a:buClr>
                <a:schemeClr val="dk1"/>
              </a:buClr>
              <a:buSzPts val="1100"/>
              <a:buFont typeface="Arial"/>
              <a:buNone/>
            </a:pPr>
            <a:r>
              <a:rPr b="1" i="0" lang="en-US" sz="1700" u="none" cap="none" strike="noStrike">
                <a:solidFill>
                  <a:srgbClr val="056839"/>
                </a:solidFill>
                <a:latin typeface="Calibri"/>
                <a:ea typeface="Calibri"/>
                <a:cs typeface="Calibri"/>
                <a:sym typeface="Calibri"/>
              </a:rPr>
              <a:t>Панели от масивна дървесина </a:t>
            </a:r>
            <a:r>
              <a:rPr b="0" i="0" lang="en-US" sz="1700" u="none" cap="none" strike="noStrike">
                <a:solidFill>
                  <a:srgbClr val="056839"/>
                </a:solidFill>
                <a:latin typeface="Calibri"/>
                <a:ea typeface="Calibri"/>
                <a:cs typeface="Calibri"/>
                <a:sym typeface="Calibri"/>
              </a:rPr>
              <a:t>се използва като термин за по-големи панели или продукти от греди, направени</a:t>
            </a:r>
            <a:r>
              <a:rPr b="1" i="0" lang="en-US" sz="1700" u="none" cap="none" strike="noStrike">
                <a:solidFill>
                  <a:srgbClr val="056839"/>
                </a:solidFill>
                <a:latin typeface="Calibri"/>
                <a:ea typeface="Calibri"/>
                <a:cs typeface="Calibri"/>
                <a:sym typeface="Calibri"/>
              </a:rPr>
              <a:t> чрез свързване на поредица от по-малки дървени елементи заедно.</a:t>
            </a:r>
            <a:endParaRPr b="1" i="0" sz="1700" u="none" cap="none" strike="noStrike">
              <a:solidFill>
                <a:srgbClr val="056839"/>
              </a:solidFill>
              <a:latin typeface="Calibri"/>
              <a:ea typeface="Calibri"/>
              <a:cs typeface="Calibri"/>
              <a:sym typeface="Calibri"/>
            </a:endParaRPr>
          </a:p>
          <a:p>
            <a:pPr indent="0" lvl="0" marL="0" marR="0" rtl="0" algn="l">
              <a:lnSpc>
                <a:spcPct val="115000"/>
              </a:lnSpc>
              <a:spcBef>
                <a:spcPts val="1000"/>
              </a:spcBef>
              <a:spcAft>
                <a:spcPts val="0"/>
              </a:spcAft>
              <a:buClr>
                <a:schemeClr val="dk1"/>
              </a:buClr>
              <a:buSzPts val="1100"/>
              <a:buFont typeface="Arial"/>
              <a:buNone/>
            </a:pPr>
            <a:r>
              <a:rPr b="0" i="0" lang="en-US" sz="1700" u="none" cap="none" strike="noStrike">
                <a:solidFill>
                  <a:srgbClr val="056839"/>
                </a:solidFill>
                <a:latin typeface="Calibri"/>
                <a:ea typeface="Calibri"/>
                <a:cs typeface="Calibri"/>
                <a:sym typeface="Calibri"/>
              </a:rPr>
              <a:t>Връзката не трябва да се осъществява само с лепило, но и чрез пирони, дюбели или блокировка.</a:t>
            </a:r>
            <a:r>
              <a:rPr b="1" i="0" lang="en-US" sz="1700" u="none" cap="none" strike="noStrike">
                <a:solidFill>
                  <a:srgbClr val="056839"/>
                </a:solidFill>
                <a:latin typeface="Calibri"/>
                <a:ea typeface="Calibri"/>
                <a:cs typeface="Calibri"/>
                <a:sym typeface="Calibri"/>
              </a:rPr>
              <a:t> Панелите от масивна дървесина не трябва да се бъркат с леки строителни елементи </a:t>
            </a:r>
            <a:r>
              <a:rPr b="0" i="0" lang="en-US" sz="1700" u="none" cap="none" strike="noStrike">
                <a:solidFill>
                  <a:srgbClr val="056839"/>
                </a:solidFill>
                <a:latin typeface="Calibri"/>
                <a:ea typeface="Calibri"/>
                <a:cs typeface="Calibri"/>
                <a:sym typeface="Calibri"/>
              </a:rPr>
              <a:t>като шперплат или с масивна дървесина, която е например части от нарязан дървен материал (дървен материал).</a:t>
            </a:r>
            <a:endParaRPr b="0" i="0" sz="1700" u="none" cap="none" strike="noStrike">
              <a:solidFill>
                <a:srgbClr val="056839"/>
              </a:solidFill>
              <a:latin typeface="Calibri"/>
              <a:ea typeface="Calibri"/>
              <a:cs typeface="Calibri"/>
              <a:sym typeface="Calibri"/>
            </a:endParaRPr>
          </a:p>
          <a:p>
            <a:pPr indent="0" lvl="0" marL="0" marR="0" rtl="0" algn="l">
              <a:lnSpc>
                <a:spcPct val="115000"/>
              </a:lnSpc>
              <a:spcBef>
                <a:spcPts val="1000"/>
              </a:spcBef>
              <a:spcAft>
                <a:spcPts val="0"/>
              </a:spcAft>
              <a:buClr>
                <a:schemeClr val="dk1"/>
              </a:buClr>
              <a:buSzPts val="1100"/>
              <a:buFont typeface="Arial"/>
              <a:buNone/>
            </a:pPr>
            <a:r>
              <a:rPr b="1" i="0" lang="en-US" sz="1700" u="none" cap="none" strike="noStrike">
                <a:solidFill>
                  <a:srgbClr val="056839"/>
                </a:solidFill>
                <a:latin typeface="Calibri"/>
                <a:ea typeface="Calibri"/>
                <a:cs typeface="Calibri"/>
                <a:sym typeface="Calibri"/>
              </a:rPr>
              <a:t>Един от ключовите елементи на кръговата икономика е кръговият поток от материали, който също се изразява в поддържане на стойността на продукта на възможно най-високо ниво по всяко време. </a:t>
            </a:r>
            <a:r>
              <a:rPr b="0" i="0" lang="en-US" sz="1700" u="none" cap="none" strike="noStrike">
                <a:solidFill>
                  <a:srgbClr val="056839"/>
                </a:solidFill>
                <a:latin typeface="Calibri"/>
                <a:ea typeface="Calibri"/>
                <a:cs typeface="Calibri"/>
                <a:sym typeface="Calibri"/>
              </a:rPr>
              <a:t>Панелите от масивна дървесина са сравнително нов продукт, с малко прецеденти на повторна употреба или изхвърляне от сгради, които са достигнали края на живота си, което означава, че не всички предизвикателства пред ефективното разглобяване в по-голям мащаб са известни.</a:t>
            </a:r>
            <a:endParaRPr b="0" i="0" sz="1700" u="none" cap="none" strike="noStrike">
              <a:solidFill>
                <a:srgbClr val="056839"/>
              </a:solidFill>
              <a:latin typeface="Calibri"/>
              <a:ea typeface="Calibri"/>
              <a:cs typeface="Calibri"/>
              <a:sym typeface="Calibri"/>
            </a:endParaRPr>
          </a:p>
          <a:p>
            <a:pPr indent="0" lvl="0" marL="0" marR="0" rtl="0" algn="l">
              <a:lnSpc>
                <a:spcPct val="115000"/>
              </a:lnSpc>
              <a:spcBef>
                <a:spcPts val="1000"/>
              </a:spcBef>
              <a:spcAft>
                <a:spcPts val="1000"/>
              </a:spcAft>
              <a:buClr>
                <a:srgbClr val="000000"/>
              </a:buClr>
              <a:buSzPts val="2100"/>
              <a:buFont typeface="Arial"/>
              <a:buNone/>
            </a:pPr>
            <a:r>
              <a:t/>
            </a:r>
            <a:endParaRPr b="1" i="0" sz="2100" u="none" cap="none" strike="noStrike">
              <a:solidFill>
                <a:srgbClr val="056839"/>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22"/>
          <p:cNvSpPr/>
          <p:nvPr/>
        </p:nvSpPr>
        <p:spPr>
          <a:xfrm>
            <a:off x="0" y="0"/>
            <a:ext cx="12192000" cy="6857999"/>
          </a:xfrm>
          <a:prstGeom prst="rect">
            <a:avLst/>
          </a:prstGeom>
          <a:gradFill>
            <a:gsLst>
              <a:gs pos="0">
                <a:srgbClr val="F5F7FC"/>
              </a:gs>
              <a:gs pos="100000">
                <a:srgbClr val="25AAE1">
                  <a:alpha val="3921"/>
                </a:srgbClr>
              </a:gs>
            </a:gsLst>
            <a:lin ang="21593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5" name="Google Shape;355;p22"/>
          <p:cNvSpPr txBox="1"/>
          <p:nvPr/>
        </p:nvSpPr>
        <p:spPr>
          <a:xfrm>
            <a:off x="522373" y="264544"/>
            <a:ext cx="97179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000"/>
              <a:buFont typeface="Arial"/>
              <a:buNone/>
            </a:pPr>
            <a:r>
              <a:rPr b="1" i="0" lang="en-US" sz="3000" u="none" cap="none" strike="noStrike">
                <a:solidFill>
                  <a:srgbClr val="056839"/>
                </a:solidFill>
                <a:latin typeface="Calibri"/>
                <a:ea typeface="Calibri"/>
                <a:cs typeface="Calibri"/>
                <a:sym typeface="Calibri"/>
              </a:rPr>
              <a:t>Тема 4: Панели от масивна дървесина</a:t>
            </a:r>
            <a:endParaRPr b="1" i="0" sz="2000" u="none" cap="none" strike="noStrike">
              <a:solidFill>
                <a:srgbClr val="C55A1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6" name="Google Shape;356;p22"/>
          <p:cNvSpPr txBox="1"/>
          <p:nvPr/>
        </p:nvSpPr>
        <p:spPr>
          <a:xfrm>
            <a:off x="751574" y="1560800"/>
            <a:ext cx="2934600" cy="26922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2400"/>
              <a:buFont typeface="Arial"/>
              <a:buNone/>
            </a:pPr>
            <a:r>
              <a:rPr b="1" i="0" lang="en-US" sz="2100" u="none" cap="none" strike="noStrike">
                <a:solidFill>
                  <a:srgbClr val="056839"/>
                </a:solidFill>
                <a:latin typeface="Arial"/>
                <a:ea typeface="Arial"/>
                <a:cs typeface="Arial"/>
                <a:sym typeface="Arial"/>
              </a:rPr>
              <a:t>“4-ма експерти по устойчиви панели от масивна дървесина и зеленото бъдеще на строителството”:</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C55A11"/>
                </a:solidFill>
                <a:latin typeface="Calibri"/>
                <a:ea typeface="Calibri"/>
                <a:cs typeface="Calibri"/>
                <a:sym typeface="Calibri"/>
              </a:rPr>
              <a:t>https://www.weforum.org/agenda/2021/11/sustainable-mass-timber-green-building/</a:t>
            </a:r>
            <a:endParaRPr b="0" i="0" sz="200" u="none" cap="none" strike="noStrike">
              <a:solidFill>
                <a:srgbClr val="000000"/>
              </a:solidFill>
              <a:latin typeface="Calibri"/>
              <a:ea typeface="Calibri"/>
              <a:cs typeface="Calibri"/>
              <a:sym typeface="Calibri"/>
            </a:endParaRPr>
          </a:p>
        </p:txBody>
      </p:sp>
      <p:pic>
        <p:nvPicPr>
          <p:cNvPr descr="Logo&#10;&#10;Description automatically generated" id="357" name="Google Shape;357;p22"/>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358" name="Google Shape;358;p22"/>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
        <p:nvSpPr>
          <p:cNvPr id="359" name="Google Shape;359;p22"/>
          <p:cNvSpPr/>
          <p:nvPr/>
        </p:nvSpPr>
        <p:spPr>
          <a:xfrm flipH="1" rot="-5400000">
            <a:off x="8695441" y="3361440"/>
            <a:ext cx="6858000" cy="135118"/>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60" name="Google Shape;360;p22"/>
          <p:cNvPicPr preferRelativeResize="0"/>
          <p:nvPr/>
        </p:nvPicPr>
        <p:blipFill rotWithShape="1">
          <a:blip r:embed="rId5">
            <a:alphaModFix/>
          </a:blip>
          <a:srcRect b="16841" l="29704" r="6250" t="18948"/>
          <a:stretch/>
        </p:blipFill>
        <p:spPr>
          <a:xfrm>
            <a:off x="4042610" y="902368"/>
            <a:ext cx="7808496" cy="4403557"/>
          </a:xfrm>
          <a:prstGeom prst="rect">
            <a:avLst/>
          </a:prstGeom>
          <a:noFill/>
          <a:ln>
            <a:noFill/>
          </a:ln>
        </p:spPr>
      </p:pic>
      <p:sp>
        <p:nvSpPr>
          <p:cNvPr id="361" name="Google Shape;361;p22"/>
          <p:cNvSpPr/>
          <p:nvPr/>
        </p:nvSpPr>
        <p:spPr>
          <a:xfrm>
            <a:off x="0" y="297"/>
            <a:ext cx="12047400" cy="1506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2" name="Google Shape;362;p22"/>
          <p:cNvSpPr/>
          <p:nvPr/>
        </p:nvSpPr>
        <p:spPr>
          <a:xfrm rot="-5400000">
            <a:off x="8690908" y="3356849"/>
            <a:ext cx="6857700" cy="14460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23"/>
          <p:cNvSpPr txBox="1"/>
          <p:nvPr/>
        </p:nvSpPr>
        <p:spPr>
          <a:xfrm>
            <a:off x="2822189" y="1363922"/>
            <a:ext cx="5976600" cy="390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2400" u="none" cap="none" strike="noStrike">
                <a:solidFill>
                  <a:srgbClr val="056839"/>
                </a:solidFill>
                <a:latin typeface="Calibri"/>
                <a:ea typeface="Calibri"/>
                <a:cs typeface="Calibri"/>
                <a:sym typeface="Calibri"/>
              </a:rPr>
              <a:t>Интерактивен въпрос:</a:t>
            </a:r>
            <a:endParaRPr b="0" i="0" sz="24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24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2400" u="none" cap="none" strike="noStrike">
                <a:solidFill>
                  <a:srgbClr val="056839"/>
                </a:solidFill>
                <a:latin typeface="Calibri"/>
                <a:ea typeface="Calibri"/>
                <a:cs typeface="Calibri"/>
                <a:sym typeface="Calibri"/>
              </a:rPr>
              <a:t>Панелите от масивна дървесина се произвеждат от нарязан дървен материал:</a:t>
            </a:r>
            <a:endParaRPr b="0" i="0" sz="24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0" i="0" sz="24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2400" u="none" cap="none" strike="noStrike">
                <a:solidFill>
                  <a:srgbClr val="056839"/>
                </a:solidFill>
                <a:latin typeface="Calibri"/>
                <a:ea typeface="Calibri"/>
                <a:cs typeface="Calibri"/>
                <a:sym typeface="Calibri"/>
              </a:rPr>
              <a:t>Вярно</a:t>
            </a:r>
            <a:endParaRPr b="0" i="0" sz="24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en-US" sz="2400" u="none" cap="none" strike="noStrike">
                <a:solidFill>
                  <a:srgbClr val="056839"/>
                </a:solidFill>
                <a:latin typeface="Calibri"/>
                <a:ea typeface="Calibri"/>
                <a:cs typeface="Calibri"/>
                <a:sym typeface="Calibri"/>
              </a:rPr>
              <a:t>Невярно</a:t>
            </a:r>
            <a:endParaRPr b="1" i="0" sz="24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4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C55A1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C55A11"/>
              </a:solidFill>
              <a:latin typeface="Calibri"/>
              <a:ea typeface="Calibri"/>
              <a:cs typeface="Calibri"/>
              <a:sym typeface="Calibri"/>
            </a:endParaRPr>
          </a:p>
        </p:txBody>
      </p:sp>
      <p:sp>
        <p:nvSpPr>
          <p:cNvPr id="368" name="Google Shape;368;p23"/>
          <p:cNvSpPr/>
          <p:nvPr/>
        </p:nvSpPr>
        <p:spPr>
          <a:xfrm>
            <a:off x="0" y="297"/>
            <a:ext cx="12047400" cy="1506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9" name="Google Shape;369;p23"/>
          <p:cNvSpPr/>
          <p:nvPr/>
        </p:nvSpPr>
        <p:spPr>
          <a:xfrm rot="-5400000">
            <a:off x="8690908" y="3356849"/>
            <a:ext cx="6857700" cy="14460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370" name="Google Shape;370;p23"/>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371" name="Google Shape;371;p23"/>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
        <p:nvSpPr>
          <p:cNvPr id="372" name="Google Shape;372;p23"/>
          <p:cNvSpPr txBox="1"/>
          <p:nvPr/>
        </p:nvSpPr>
        <p:spPr>
          <a:xfrm>
            <a:off x="522800" y="307525"/>
            <a:ext cx="82761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3000"/>
              <a:buFont typeface="Arial"/>
              <a:buNone/>
            </a:pPr>
            <a:r>
              <a:rPr b="1" i="0" lang="en-US" sz="3000" u="none" cap="none" strike="noStrike">
                <a:solidFill>
                  <a:srgbClr val="056839"/>
                </a:solidFill>
                <a:latin typeface="Calibri"/>
                <a:ea typeface="Calibri"/>
                <a:cs typeface="Calibri"/>
                <a:sym typeface="Calibri"/>
              </a:rPr>
              <a:t>Тема 4: Панели от масивна дървесина</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24"/>
          <p:cNvSpPr txBox="1"/>
          <p:nvPr/>
        </p:nvSpPr>
        <p:spPr>
          <a:xfrm>
            <a:off x="506017" y="623424"/>
            <a:ext cx="9717900" cy="1262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000"/>
              <a:buFont typeface="Arial"/>
              <a:buNone/>
            </a:pPr>
            <a:r>
              <a:rPr b="1" i="0" lang="en-US" sz="3000" u="none" cap="none" strike="noStrike">
                <a:solidFill>
                  <a:srgbClr val="056839"/>
                </a:solidFill>
                <a:latin typeface="Calibri"/>
                <a:ea typeface="Calibri"/>
                <a:cs typeface="Calibri"/>
                <a:sym typeface="Calibri"/>
              </a:rPr>
              <a:t>Тема 4: Панели от масивна дървесина</a:t>
            </a:r>
            <a:endParaRPr b="1" i="0" sz="28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56839"/>
                </a:solidFill>
                <a:latin typeface="Calibri"/>
                <a:ea typeface="Calibri"/>
                <a:cs typeface="Calibri"/>
                <a:sym typeface="Calibri"/>
              </a:rPr>
              <a:t> полезни връзки</a:t>
            </a:r>
            <a:endParaRPr b="1"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8" name="Google Shape;378;p24"/>
          <p:cNvSpPr txBox="1"/>
          <p:nvPr/>
        </p:nvSpPr>
        <p:spPr>
          <a:xfrm>
            <a:off x="658201" y="2075376"/>
            <a:ext cx="100347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000"/>
              <a:buFont typeface="Arial"/>
              <a:buNone/>
            </a:pPr>
            <a:r>
              <a:rPr b="0" i="0" lang="en-US" sz="2000" u="none" cap="none" strike="noStrike">
                <a:solidFill>
                  <a:srgbClr val="056839"/>
                </a:solidFill>
                <a:latin typeface="Calibri"/>
                <a:ea typeface="Calibri"/>
                <a:cs typeface="Calibri"/>
                <a:sym typeface="Calibri"/>
              </a:rPr>
              <a:t>Ръководство за производство на панели от масивна дървесина: </a:t>
            </a:r>
            <a:r>
              <a:rPr b="0" i="0" lang="en-US" sz="2000" u="sng" cap="none" strike="noStrike">
                <a:solidFill>
                  <a:srgbClr val="056839"/>
                </a:solidFill>
                <a:latin typeface="Calibri"/>
                <a:ea typeface="Calibri"/>
                <a:cs typeface="Calibri"/>
                <a:sym typeface="Calibri"/>
                <a:hlinkClick r:id="rId3">
                  <a:extLst>
                    <a:ext uri="{A12FA001-AC4F-418D-AE19-62706E023703}">
                      <ahyp:hlinkClr val="tx"/>
                    </a:ext>
                  </a:extLst>
                </a:hlinkClick>
              </a:rPr>
              <a:t>https://info.thinkwood.com/masstimberdesignmanual</a:t>
            </a:r>
            <a:r>
              <a:rPr b="0" i="0" lang="en-US" sz="2000" u="none" cap="none" strike="noStrike">
                <a:solidFill>
                  <a:srgbClr val="056839"/>
                </a:solidFill>
                <a:latin typeface="Calibri"/>
                <a:ea typeface="Calibri"/>
                <a:cs typeface="Calibri"/>
                <a:sym typeface="Calibri"/>
              </a:rPr>
              <a:t> </a:t>
            </a:r>
            <a:endParaRPr b="0" i="0" sz="2000" u="none" cap="none" strike="noStrike">
              <a:solidFill>
                <a:srgbClr val="056839"/>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000"/>
              <a:buFont typeface="Arial"/>
              <a:buNone/>
            </a:pPr>
            <a:r>
              <a:rPr b="0" i="0" lang="en-US" sz="2000" u="none" cap="none" strike="noStrike">
                <a:solidFill>
                  <a:srgbClr val="056839"/>
                </a:solidFill>
                <a:latin typeface="Calibri"/>
                <a:ea typeface="Calibri"/>
                <a:cs typeface="Calibri"/>
                <a:sym typeface="Calibri"/>
              </a:rPr>
              <a:t> </a:t>
            </a:r>
            <a:endParaRPr b="1" i="0" sz="2000" u="none" cap="none" strike="noStrike">
              <a:solidFill>
                <a:srgbClr val="056839"/>
              </a:solidFill>
              <a:latin typeface="Calibri"/>
              <a:ea typeface="Calibri"/>
              <a:cs typeface="Calibri"/>
              <a:sym typeface="Calibri"/>
            </a:endParaRPr>
          </a:p>
        </p:txBody>
      </p:sp>
      <p:sp>
        <p:nvSpPr>
          <p:cNvPr id="379" name="Google Shape;379;p24"/>
          <p:cNvSpPr/>
          <p:nvPr/>
        </p:nvSpPr>
        <p:spPr>
          <a:xfrm>
            <a:off x="0" y="297"/>
            <a:ext cx="12047457" cy="150532"/>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0" name="Google Shape;380;p24"/>
          <p:cNvSpPr/>
          <p:nvPr/>
        </p:nvSpPr>
        <p:spPr>
          <a:xfrm rot="-5400000">
            <a:off x="8690879" y="3356875"/>
            <a:ext cx="6857702" cy="144545"/>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1" name="Google Shape;381;p24"/>
          <p:cNvSpPr/>
          <p:nvPr/>
        </p:nvSpPr>
        <p:spPr>
          <a:xfrm>
            <a:off x="612986" y="1565946"/>
            <a:ext cx="3722400" cy="702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382" name="Google Shape;382;p24"/>
          <p:cNvPicPr preferRelativeResize="0"/>
          <p:nvPr/>
        </p:nvPicPr>
        <p:blipFill rotWithShape="1">
          <a:blip r:embed="rId4">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383" name="Google Shape;383;p24"/>
          <p:cNvPicPr preferRelativeResize="0"/>
          <p:nvPr/>
        </p:nvPicPr>
        <p:blipFill rotWithShape="1">
          <a:blip r:embed="rId5">
            <a:alphaModFix/>
          </a:blip>
          <a:srcRect b="0" l="0" r="0" t="0"/>
          <a:stretch/>
        </p:blipFill>
        <p:spPr>
          <a:xfrm>
            <a:off x="1855947" y="6160565"/>
            <a:ext cx="2312641" cy="48518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25"/>
          <p:cNvSpPr txBox="1"/>
          <p:nvPr/>
        </p:nvSpPr>
        <p:spPr>
          <a:xfrm>
            <a:off x="527573" y="311051"/>
            <a:ext cx="10287600" cy="53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2900" u="none" cap="none" strike="noStrike">
                <a:solidFill>
                  <a:srgbClr val="056839"/>
                </a:solidFill>
                <a:latin typeface="Calibri"/>
                <a:ea typeface="Calibri"/>
                <a:cs typeface="Calibri"/>
                <a:sym typeface="Calibri"/>
              </a:rPr>
              <a:t>Въпрос за формиране на бъдещи професионални навици</a:t>
            </a:r>
            <a:endParaRPr b="1" i="0" sz="2900" u="none" cap="none" strike="noStrike">
              <a:solidFill>
                <a:srgbClr val="056839"/>
              </a:solidFill>
              <a:latin typeface="Calibri"/>
              <a:ea typeface="Calibri"/>
              <a:cs typeface="Calibri"/>
              <a:sym typeface="Calibri"/>
            </a:endParaRPr>
          </a:p>
        </p:txBody>
      </p:sp>
      <p:sp>
        <p:nvSpPr>
          <p:cNvPr id="390" name="Google Shape;390;p25"/>
          <p:cNvSpPr txBox="1"/>
          <p:nvPr/>
        </p:nvSpPr>
        <p:spPr>
          <a:xfrm>
            <a:off x="1078650" y="1547775"/>
            <a:ext cx="9769200" cy="2678100"/>
          </a:xfrm>
          <a:prstGeom prst="rect">
            <a:avLst/>
          </a:prstGeom>
          <a:noFill/>
          <a:ln>
            <a:noFill/>
          </a:ln>
        </p:spPr>
        <p:txBody>
          <a:bodyPr anchorCtr="0" anchor="t" bIns="45700" lIns="91425" spcFirstLastPara="1" rIns="91425" wrap="square" tIns="45700">
            <a:spAutoFit/>
          </a:bodyPr>
          <a:lstStyle/>
          <a:p>
            <a:pPr indent="-381000" lvl="0" marL="457200" marR="0" rtl="0" algn="l">
              <a:lnSpc>
                <a:spcPct val="115000"/>
              </a:lnSpc>
              <a:spcBef>
                <a:spcPts val="1000"/>
              </a:spcBef>
              <a:spcAft>
                <a:spcPts val="0"/>
              </a:spcAft>
              <a:buClr>
                <a:srgbClr val="056839"/>
              </a:buClr>
              <a:buSzPts val="2400"/>
              <a:buFont typeface="Calibri"/>
              <a:buChar char="●"/>
            </a:pPr>
            <a:r>
              <a:rPr b="0" i="0" lang="en-US" sz="2400" u="none" cap="none" strike="noStrike">
                <a:solidFill>
                  <a:srgbClr val="056839"/>
                </a:solidFill>
                <a:latin typeface="Calibri"/>
                <a:ea typeface="Calibri"/>
                <a:cs typeface="Calibri"/>
                <a:sym typeface="Calibri"/>
              </a:rPr>
              <a:t>Интересувате ли се да научите повече за възможните недостатъци от използването на дървен материал в строителството?</a:t>
            </a:r>
            <a:endParaRPr b="0" i="0" sz="2400" u="none" cap="none" strike="noStrike">
              <a:solidFill>
                <a:srgbClr val="056839"/>
              </a:solidFill>
              <a:latin typeface="Calibri"/>
              <a:ea typeface="Calibri"/>
              <a:cs typeface="Calibri"/>
              <a:sym typeface="Calibri"/>
            </a:endParaRPr>
          </a:p>
          <a:p>
            <a:pPr indent="-381000" lvl="0" marL="457200" marR="0" rtl="0" algn="l">
              <a:lnSpc>
                <a:spcPct val="115000"/>
              </a:lnSpc>
              <a:spcBef>
                <a:spcPts val="1000"/>
              </a:spcBef>
              <a:spcAft>
                <a:spcPts val="0"/>
              </a:spcAft>
              <a:buClr>
                <a:srgbClr val="056839"/>
              </a:buClr>
              <a:buSzPts val="2400"/>
              <a:buFont typeface="Calibri"/>
              <a:buChar char="●"/>
            </a:pPr>
            <a:r>
              <a:rPr b="0" i="0" lang="en-US" sz="2400" u="none" cap="none" strike="noStrike">
                <a:solidFill>
                  <a:srgbClr val="056839"/>
                </a:solidFill>
                <a:latin typeface="Calibri"/>
                <a:ea typeface="Calibri"/>
                <a:cs typeface="Calibri"/>
                <a:sym typeface="Calibri"/>
              </a:rPr>
              <a:t>Направете изследването, предложено на следващия слайд.</a:t>
            </a:r>
            <a:endParaRPr b="0" i="0" sz="2400" u="none" cap="none" strike="noStrike">
              <a:solidFill>
                <a:srgbClr val="056839"/>
              </a:solidFill>
              <a:latin typeface="Calibri"/>
              <a:ea typeface="Calibri"/>
              <a:cs typeface="Calibri"/>
              <a:sym typeface="Calibri"/>
            </a:endParaRPr>
          </a:p>
          <a:p>
            <a:pPr indent="0" lvl="0" marL="0" marR="0" rtl="0" algn="l">
              <a:lnSpc>
                <a:spcPct val="115000"/>
              </a:lnSpc>
              <a:spcBef>
                <a:spcPts val="1000"/>
              </a:spcBef>
              <a:spcAft>
                <a:spcPts val="0"/>
              </a:spcAft>
              <a:buClr>
                <a:srgbClr val="000000"/>
              </a:buClr>
              <a:buSzPts val="2800"/>
              <a:buFont typeface="Arial"/>
              <a:buNone/>
            </a:pPr>
            <a:r>
              <a:t/>
            </a:r>
            <a:endParaRPr b="0" i="0" sz="2800" u="none" cap="none" strike="noStrike">
              <a:solidFill>
                <a:srgbClr val="056839"/>
              </a:solidFill>
              <a:latin typeface="Calibri"/>
              <a:ea typeface="Calibri"/>
              <a:cs typeface="Calibri"/>
              <a:sym typeface="Calibri"/>
            </a:endParaRPr>
          </a:p>
          <a:p>
            <a:pPr indent="0" lvl="0" marL="0" marR="0" rtl="0" algn="l">
              <a:lnSpc>
                <a:spcPct val="150000"/>
              </a:lnSpc>
              <a:spcBef>
                <a:spcPts val="1000"/>
              </a:spcBef>
              <a:spcAft>
                <a:spcPts val="0"/>
              </a:spcAft>
              <a:buClr>
                <a:srgbClr val="000000"/>
              </a:buClr>
              <a:buSzPts val="2800"/>
              <a:buFont typeface="Arial"/>
              <a:buNone/>
            </a:pPr>
            <a:r>
              <a:t/>
            </a:r>
            <a:endParaRPr b="1" i="0" sz="2800" u="none" cap="none" strike="noStrike">
              <a:solidFill>
                <a:srgbClr val="056839"/>
              </a:solidFill>
              <a:latin typeface="Calibri"/>
              <a:ea typeface="Calibri"/>
              <a:cs typeface="Calibri"/>
              <a:sym typeface="Calibri"/>
            </a:endParaRPr>
          </a:p>
        </p:txBody>
      </p:sp>
      <p:sp>
        <p:nvSpPr>
          <p:cNvPr id="391" name="Google Shape;391;p25"/>
          <p:cNvSpPr/>
          <p:nvPr/>
        </p:nvSpPr>
        <p:spPr>
          <a:xfrm>
            <a:off x="0" y="297"/>
            <a:ext cx="12047457" cy="150532"/>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2" name="Google Shape;392;p25"/>
          <p:cNvSpPr/>
          <p:nvPr/>
        </p:nvSpPr>
        <p:spPr>
          <a:xfrm rot="-5400000">
            <a:off x="8690879" y="3356875"/>
            <a:ext cx="6857702" cy="144545"/>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3" name="Google Shape;393;p25"/>
          <p:cNvSpPr/>
          <p:nvPr/>
        </p:nvSpPr>
        <p:spPr>
          <a:xfrm>
            <a:off x="612986" y="1172296"/>
            <a:ext cx="3538329" cy="62615"/>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394" name="Google Shape;394;p25"/>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395" name="Google Shape;395;p25"/>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26"/>
          <p:cNvSpPr/>
          <p:nvPr/>
        </p:nvSpPr>
        <p:spPr>
          <a:xfrm>
            <a:off x="0" y="0"/>
            <a:ext cx="12192000" cy="6857999"/>
          </a:xfrm>
          <a:prstGeom prst="rect">
            <a:avLst/>
          </a:prstGeom>
          <a:gradFill>
            <a:gsLst>
              <a:gs pos="0">
                <a:srgbClr val="F5F7FC"/>
              </a:gs>
              <a:gs pos="100000">
                <a:srgbClr val="7AC99A">
                  <a:alpha val="76862"/>
                </a:srgbClr>
              </a:gs>
            </a:gsLst>
            <a:lin ang="21593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402" name="Google Shape;402;p26"/>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403" name="Google Shape;403;p26"/>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
        <p:nvSpPr>
          <p:cNvPr id="404" name="Google Shape;404;p26"/>
          <p:cNvSpPr/>
          <p:nvPr/>
        </p:nvSpPr>
        <p:spPr>
          <a:xfrm flipH="1" rot="-5400000">
            <a:off x="8695441" y="3361440"/>
            <a:ext cx="6858000" cy="135118"/>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5" name="Google Shape;405;p26"/>
          <p:cNvSpPr txBox="1"/>
          <p:nvPr/>
        </p:nvSpPr>
        <p:spPr>
          <a:xfrm>
            <a:off x="448746" y="559674"/>
            <a:ext cx="7638300" cy="800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600"/>
              <a:buFont typeface="Arial"/>
              <a:buNone/>
            </a:pPr>
            <a:r>
              <a:rPr b="1" i="0" lang="en-US" sz="2800" u="none" cap="none" strike="noStrike">
                <a:solidFill>
                  <a:srgbClr val="056839"/>
                </a:solidFill>
                <a:latin typeface="Calibri"/>
                <a:ea typeface="Calibri"/>
                <a:cs typeface="Calibri"/>
                <a:sym typeface="Calibri"/>
              </a:rPr>
              <a:t>Формиране на бъдещи професионални навици</a:t>
            </a:r>
            <a:endParaRPr b="1" i="0" sz="17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6" name="Google Shape;406;p26"/>
          <p:cNvSpPr txBox="1"/>
          <p:nvPr/>
        </p:nvSpPr>
        <p:spPr>
          <a:xfrm>
            <a:off x="1515749" y="1857575"/>
            <a:ext cx="8285100" cy="18378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2600"/>
              <a:buFont typeface="Arial"/>
              <a:buNone/>
            </a:pPr>
            <a:r>
              <a:rPr b="0" i="0" lang="en-US" sz="2500" u="none" cap="none" strike="noStrike">
                <a:solidFill>
                  <a:srgbClr val="056839"/>
                </a:solidFill>
                <a:latin typeface="Calibri"/>
                <a:ea typeface="Calibri"/>
                <a:cs typeface="Calibri"/>
                <a:sym typeface="Calibri"/>
              </a:rPr>
              <a:t>Можете да обсъдите статията за превръщането на недостатъците на дървения материал в предимства:</a:t>
            </a:r>
            <a:endParaRPr b="0" i="0" sz="2500" u="none" cap="none" strike="noStrike">
              <a:solidFill>
                <a:srgbClr val="056839"/>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2600"/>
              <a:buFont typeface="Arial"/>
              <a:buNone/>
            </a:pPr>
            <a:r>
              <a:rPr b="0" i="0" lang="en-US" sz="2600" u="sng" cap="none" strike="noStrike">
                <a:solidFill>
                  <a:srgbClr val="056839"/>
                </a:solidFill>
                <a:latin typeface="Calibri"/>
                <a:ea typeface="Calibri"/>
                <a:cs typeface="Calibri"/>
                <a:sym typeface="Calibri"/>
                <a:hlinkClick r:id="rId5">
                  <a:extLst>
                    <a:ext uri="{A12FA001-AC4F-418D-AE19-62706E023703}">
                      <ahyp:hlinkClr val="tx"/>
                    </a:ext>
                  </a:extLst>
                </a:hlinkClick>
              </a:rPr>
              <a:t>https://www.landmarkpro.com.au/timber-disadvantages-become-advantages/</a:t>
            </a:r>
            <a:r>
              <a:rPr b="0" i="0" lang="en-US" sz="2600" u="none" cap="none" strike="noStrike">
                <a:solidFill>
                  <a:srgbClr val="C55A11"/>
                </a:solidFill>
                <a:latin typeface="Calibri"/>
                <a:ea typeface="Calibri"/>
                <a:cs typeface="Calibri"/>
                <a:sym typeface="Calibri"/>
              </a:rPr>
              <a:t> </a:t>
            </a:r>
            <a:endParaRPr b="0" i="0" sz="2600" u="none" cap="none" strike="noStrike">
              <a:solidFill>
                <a:srgbClr val="C55A1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27"/>
          <p:cNvSpPr txBox="1"/>
          <p:nvPr/>
        </p:nvSpPr>
        <p:spPr>
          <a:xfrm>
            <a:off x="527573" y="311051"/>
            <a:ext cx="10287600" cy="53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600"/>
              <a:buFont typeface="Arial"/>
              <a:buNone/>
            </a:pPr>
            <a:r>
              <a:rPr b="1" i="0" lang="en-US" sz="2900" u="none" cap="none" strike="noStrike">
                <a:solidFill>
                  <a:srgbClr val="056839"/>
                </a:solidFill>
                <a:latin typeface="Calibri"/>
                <a:ea typeface="Calibri"/>
                <a:cs typeface="Calibri"/>
                <a:sym typeface="Calibri"/>
              </a:rPr>
              <a:t>Въпрос за формиране на бъдещи професионални навици</a:t>
            </a:r>
            <a:endParaRPr b="1" i="0" sz="3600" u="none" cap="none" strike="noStrike">
              <a:solidFill>
                <a:srgbClr val="056839"/>
              </a:solidFill>
              <a:latin typeface="Calibri"/>
              <a:ea typeface="Calibri"/>
              <a:cs typeface="Calibri"/>
              <a:sym typeface="Calibri"/>
            </a:endParaRPr>
          </a:p>
        </p:txBody>
      </p:sp>
      <p:sp>
        <p:nvSpPr>
          <p:cNvPr id="413" name="Google Shape;413;p27"/>
          <p:cNvSpPr txBox="1"/>
          <p:nvPr/>
        </p:nvSpPr>
        <p:spPr>
          <a:xfrm>
            <a:off x="868973" y="1482256"/>
            <a:ext cx="10034700" cy="3244800"/>
          </a:xfrm>
          <a:prstGeom prst="rect">
            <a:avLst/>
          </a:prstGeom>
          <a:noFill/>
          <a:ln>
            <a:noFill/>
          </a:ln>
        </p:spPr>
        <p:txBody>
          <a:bodyPr anchorCtr="0" anchor="t" bIns="45700" lIns="91425" spcFirstLastPara="1" rIns="91425" wrap="square" tIns="45700">
            <a:spAutoFit/>
          </a:bodyPr>
          <a:lstStyle/>
          <a:p>
            <a:pPr indent="-393700" lvl="0" marL="457200" marR="0" rtl="0" algn="l">
              <a:lnSpc>
                <a:spcPct val="115000"/>
              </a:lnSpc>
              <a:spcBef>
                <a:spcPts val="1000"/>
              </a:spcBef>
              <a:spcAft>
                <a:spcPts val="0"/>
              </a:spcAft>
              <a:buClr>
                <a:srgbClr val="056839"/>
              </a:buClr>
              <a:buSzPts val="2600"/>
              <a:buFont typeface="Calibri"/>
              <a:buChar char="●"/>
            </a:pPr>
            <a:r>
              <a:rPr b="0" i="0" lang="en-US" sz="2600" u="none" cap="none" strike="noStrike">
                <a:solidFill>
                  <a:srgbClr val="056839"/>
                </a:solidFill>
                <a:latin typeface="Calibri"/>
                <a:ea typeface="Calibri"/>
                <a:cs typeface="Calibri"/>
                <a:sym typeface="Calibri"/>
              </a:rPr>
              <a:t>Интересувате ли се да научите повече за новия регламент на ЕС, забраняващ вноса и износа на продукти и артикули, произведени с цената на обезлесяването?</a:t>
            </a:r>
            <a:endParaRPr b="0" i="0" sz="2600" u="none" cap="none" strike="noStrike">
              <a:solidFill>
                <a:srgbClr val="056839"/>
              </a:solidFill>
              <a:latin typeface="Calibri"/>
              <a:ea typeface="Calibri"/>
              <a:cs typeface="Calibri"/>
              <a:sym typeface="Calibri"/>
            </a:endParaRPr>
          </a:p>
          <a:p>
            <a:pPr indent="-393700" lvl="0" marL="457200" marR="0" rtl="0" algn="l">
              <a:lnSpc>
                <a:spcPct val="115000"/>
              </a:lnSpc>
              <a:spcBef>
                <a:spcPts val="1000"/>
              </a:spcBef>
              <a:spcAft>
                <a:spcPts val="0"/>
              </a:spcAft>
              <a:buClr>
                <a:srgbClr val="056839"/>
              </a:buClr>
              <a:buSzPts val="2600"/>
              <a:buFont typeface="Calibri"/>
              <a:buChar char="●"/>
            </a:pPr>
            <a:r>
              <a:rPr b="0" i="0" lang="en-US" sz="2600" u="none" cap="none" strike="noStrike">
                <a:solidFill>
                  <a:srgbClr val="056839"/>
                </a:solidFill>
                <a:latin typeface="Calibri"/>
                <a:ea typeface="Calibri"/>
                <a:cs typeface="Calibri"/>
                <a:sym typeface="Calibri"/>
              </a:rPr>
              <a:t>Направете изследването, предложено на следващия слайд.</a:t>
            </a:r>
            <a:endParaRPr b="0" i="0" sz="2600" u="none" cap="none" strike="noStrike">
              <a:solidFill>
                <a:srgbClr val="056839"/>
              </a:solidFill>
              <a:latin typeface="Calibri"/>
              <a:ea typeface="Calibri"/>
              <a:cs typeface="Calibri"/>
              <a:sym typeface="Calibri"/>
            </a:endParaRPr>
          </a:p>
          <a:p>
            <a:pPr indent="0" lvl="0" marL="0" marR="0" rtl="0" algn="l">
              <a:lnSpc>
                <a:spcPct val="115000"/>
              </a:lnSpc>
              <a:spcBef>
                <a:spcPts val="1000"/>
              </a:spcBef>
              <a:spcAft>
                <a:spcPts val="0"/>
              </a:spcAft>
              <a:buClr>
                <a:srgbClr val="000000"/>
              </a:buClr>
              <a:buSzPts val="2800"/>
              <a:buFont typeface="Arial"/>
              <a:buNone/>
            </a:pPr>
            <a:r>
              <a:t/>
            </a:r>
            <a:endParaRPr b="0" i="0" sz="2800" u="none" cap="none" strike="noStrike">
              <a:solidFill>
                <a:srgbClr val="056839"/>
              </a:solidFill>
              <a:latin typeface="Calibri"/>
              <a:ea typeface="Calibri"/>
              <a:cs typeface="Calibri"/>
              <a:sym typeface="Calibri"/>
            </a:endParaRPr>
          </a:p>
          <a:p>
            <a:pPr indent="0" lvl="0" marL="0" marR="0" rtl="0" algn="l">
              <a:lnSpc>
                <a:spcPct val="150000"/>
              </a:lnSpc>
              <a:spcBef>
                <a:spcPts val="1000"/>
              </a:spcBef>
              <a:spcAft>
                <a:spcPts val="0"/>
              </a:spcAft>
              <a:buClr>
                <a:srgbClr val="000000"/>
              </a:buClr>
              <a:buSzPts val="2800"/>
              <a:buFont typeface="Arial"/>
              <a:buNone/>
            </a:pPr>
            <a:r>
              <a:t/>
            </a:r>
            <a:endParaRPr b="1" i="0" sz="2800" u="none" cap="none" strike="noStrike">
              <a:solidFill>
                <a:srgbClr val="056839"/>
              </a:solidFill>
              <a:latin typeface="Calibri"/>
              <a:ea typeface="Calibri"/>
              <a:cs typeface="Calibri"/>
              <a:sym typeface="Calibri"/>
            </a:endParaRPr>
          </a:p>
        </p:txBody>
      </p:sp>
      <p:sp>
        <p:nvSpPr>
          <p:cNvPr id="414" name="Google Shape;414;p27"/>
          <p:cNvSpPr/>
          <p:nvPr/>
        </p:nvSpPr>
        <p:spPr>
          <a:xfrm>
            <a:off x="0" y="297"/>
            <a:ext cx="12047457" cy="150532"/>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5" name="Google Shape;415;p27"/>
          <p:cNvSpPr/>
          <p:nvPr/>
        </p:nvSpPr>
        <p:spPr>
          <a:xfrm rot="-5400000">
            <a:off x="8690879" y="3356875"/>
            <a:ext cx="6857702" cy="144545"/>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6" name="Google Shape;416;p27"/>
          <p:cNvSpPr/>
          <p:nvPr/>
        </p:nvSpPr>
        <p:spPr>
          <a:xfrm>
            <a:off x="612986" y="1172296"/>
            <a:ext cx="3538329" cy="62615"/>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417" name="Google Shape;417;p27"/>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418" name="Google Shape;418;p27"/>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28"/>
          <p:cNvSpPr/>
          <p:nvPr/>
        </p:nvSpPr>
        <p:spPr>
          <a:xfrm>
            <a:off x="0" y="0"/>
            <a:ext cx="12192000" cy="6857999"/>
          </a:xfrm>
          <a:prstGeom prst="rect">
            <a:avLst/>
          </a:prstGeom>
          <a:gradFill>
            <a:gsLst>
              <a:gs pos="0">
                <a:srgbClr val="F5F7FC"/>
              </a:gs>
              <a:gs pos="100000">
                <a:srgbClr val="7AC99A">
                  <a:alpha val="76862"/>
                </a:srgbClr>
              </a:gs>
            </a:gsLst>
            <a:lin ang="21593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425" name="Google Shape;425;p28"/>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426" name="Google Shape;426;p28"/>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
        <p:nvSpPr>
          <p:cNvPr id="427" name="Google Shape;427;p28"/>
          <p:cNvSpPr/>
          <p:nvPr/>
        </p:nvSpPr>
        <p:spPr>
          <a:xfrm flipH="1" rot="-5400000">
            <a:off x="8695441" y="3361440"/>
            <a:ext cx="6858000" cy="135118"/>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8" name="Google Shape;428;p28"/>
          <p:cNvSpPr txBox="1"/>
          <p:nvPr/>
        </p:nvSpPr>
        <p:spPr>
          <a:xfrm>
            <a:off x="486696" y="370024"/>
            <a:ext cx="7638300" cy="800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600"/>
              <a:buFont typeface="Arial"/>
              <a:buNone/>
            </a:pPr>
            <a:r>
              <a:rPr b="1" i="0" lang="en-US" sz="2800" u="none" cap="none" strike="noStrike">
                <a:solidFill>
                  <a:srgbClr val="056839"/>
                </a:solidFill>
                <a:latin typeface="Calibri"/>
                <a:ea typeface="Calibri"/>
                <a:cs typeface="Calibri"/>
                <a:sym typeface="Calibri"/>
              </a:rPr>
              <a:t>Формиране на бъдещи професионални навици</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9" name="Google Shape;429;p28"/>
          <p:cNvSpPr txBox="1"/>
          <p:nvPr/>
        </p:nvSpPr>
        <p:spPr>
          <a:xfrm>
            <a:off x="1168425" y="1293425"/>
            <a:ext cx="9072300" cy="3362400"/>
          </a:xfrm>
          <a:prstGeom prst="rect">
            <a:avLst/>
          </a:prstGeom>
          <a:noFill/>
          <a:ln>
            <a:noFill/>
          </a:ln>
        </p:spPr>
        <p:txBody>
          <a:bodyPr anchorCtr="0" anchor="t" bIns="45700" lIns="91425" spcFirstLastPara="1" rIns="91425" wrap="square" tIns="45700">
            <a:spAutoFit/>
          </a:bodyPr>
          <a:lstStyle/>
          <a:p>
            <a:pPr indent="-355600" lvl="0" marL="457200" marR="0" rtl="0" algn="l">
              <a:lnSpc>
                <a:spcPct val="115000"/>
              </a:lnSpc>
              <a:spcBef>
                <a:spcPts val="1000"/>
              </a:spcBef>
              <a:spcAft>
                <a:spcPts val="0"/>
              </a:spcAft>
              <a:buClr>
                <a:srgbClr val="056839"/>
              </a:buClr>
              <a:buSzPts val="2000"/>
              <a:buFont typeface="Calibri"/>
              <a:buChar char="●"/>
            </a:pPr>
            <a:r>
              <a:rPr b="0" i="0" lang="en-US" sz="2000" u="none" cap="none" strike="noStrike">
                <a:solidFill>
                  <a:srgbClr val="056839"/>
                </a:solidFill>
                <a:latin typeface="Calibri"/>
                <a:ea typeface="Calibri"/>
                <a:cs typeface="Calibri"/>
                <a:sym typeface="Calibri"/>
              </a:rPr>
              <a:t>Разровете се по-дълбоко в административните проверки, които съответните служители на ЕС ще трябва да извършат, за да счетат определен елемент за приемлив.</a:t>
            </a:r>
            <a:endParaRPr b="0" i="0" sz="2000" u="none" cap="none" strike="noStrike">
              <a:solidFill>
                <a:srgbClr val="056839"/>
              </a:solidFill>
              <a:latin typeface="Calibri"/>
              <a:ea typeface="Calibri"/>
              <a:cs typeface="Calibri"/>
              <a:sym typeface="Calibri"/>
            </a:endParaRPr>
          </a:p>
          <a:p>
            <a:pPr indent="-355600" lvl="0" marL="457200" marR="0" rtl="0" algn="l">
              <a:lnSpc>
                <a:spcPct val="115000"/>
              </a:lnSpc>
              <a:spcBef>
                <a:spcPts val="1000"/>
              </a:spcBef>
              <a:spcAft>
                <a:spcPts val="0"/>
              </a:spcAft>
              <a:buClr>
                <a:srgbClr val="056839"/>
              </a:buClr>
              <a:buSzPts val="2000"/>
              <a:buFont typeface="Calibri"/>
              <a:buChar char="●"/>
            </a:pPr>
            <a:r>
              <a:rPr b="0" i="0" lang="en-US" sz="2000" u="none" cap="none" strike="noStrike">
                <a:solidFill>
                  <a:srgbClr val="056839"/>
                </a:solidFill>
                <a:latin typeface="Calibri"/>
                <a:ea typeface="Calibri"/>
                <a:cs typeface="Calibri"/>
                <a:sym typeface="Calibri"/>
              </a:rPr>
              <a:t>Класът смята ли наказателните мерки за реалистични и изпълними?</a:t>
            </a:r>
            <a:endParaRPr b="0" i="0" sz="2000" u="none" cap="none" strike="noStrike">
              <a:solidFill>
                <a:srgbClr val="056839"/>
              </a:solidFill>
              <a:latin typeface="Calibri"/>
              <a:ea typeface="Calibri"/>
              <a:cs typeface="Calibri"/>
              <a:sym typeface="Calibri"/>
            </a:endParaRPr>
          </a:p>
          <a:p>
            <a:pPr indent="-355600" lvl="0" marL="457200" marR="0" rtl="0" algn="l">
              <a:lnSpc>
                <a:spcPct val="115000"/>
              </a:lnSpc>
              <a:spcBef>
                <a:spcPts val="1000"/>
              </a:spcBef>
              <a:spcAft>
                <a:spcPts val="0"/>
              </a:spcAft>
              <a:buClr>
                <a:srgbClr val="056839"/>
              </a:buClr>
              <a:buSzPts val="2000"/>
              <a:buFont typeface="Calibri"/>
              <a:buChar char="●"/>
            </a:pPr>
            <a:r>
              <a:rPr b="0" i="0" lang="en-US" sz="2000" u="none" cap="none" strike="noStrike">
                <a:solidFill>
                  <a:srgbClr val="056839"/>
                </a:solidFill>
                <a:latin typeface="Calibri"/>
                <a:ea typeface="Calibri"/>
                <a:cs typeface="Calibri"/>
                <a:sym typeface="Calibri"/>
              </a:rPr>
              <a:t>Прочетете повече за новия регламент на ЕС, забраняващ вноса и износа на продукти и артикули, които са произведени с цената на обезлесяването:</a:t>
            </a:r>
            <a:endParaRPr b="0" i="0" sz="2000" u="none" cap="none" strike="noStrike">
              <a:solidFill>
                <a:srgbClr val="056839"/>
              </a:solidFill>
              <a:latin typeface="Calibri"/>
              <a:ea typeface="Calibri"/>
              <a:cs typeface="Calibri"/>
              <a:sym typeface="Calibri"/>
            </a:endParaRPr>
          </a:p>
          <a:p>
            <a:pPr indent="0" lvl="0" marL="457200" marR="0" rtl="0" algn="l">
              <a:lnSpc>
                <a:spcPct val="115000"/>
              </a:lnSpc>
              <a:spcBef>
                <a:spcPts val="1000"/>
              </a:spcBef>
              <a:spcAft>
                <a:spcPts val="1000"/>
              </a:spcAft>
              <a:buClr>
                <a:srgbClr val="000000"/>
              </a:buClr>
              <a:buSzPts val="2300"/>
              <a:buFont typeface="Arial"/>
              <a:buNone/>
            </a:pPr>
            <a:r>
              <a:rPr b="0" i="0" lang="en-US" sz="2300" u="none" cap="none" strike="noStrike">
                <a:solidFill>
                  <a:srgbClr val="056839"/>
                </a:solidFill>
                <a:uFill>
                  <a:noFill/>
                </a:uFill>
                <a:latin typeface="Calibri"/>
                <a:ea typeface="Calibri"/>
                <a:cs typeface="Calibri"/>
                <a:sym typeface="Calibri"/>
                <a:hlinkClick r:id="rId5">
                  <a:extLst>
                    <a:ext uri="{A12FA001-AC4F-418D-AE19-62706E023703}">
                      <ahyp:hlinkClr val="tx"/>
                    </a:ext>
                  </a:extLst>
                </a:hlinkClick>
              </a:rPr>
              <a:t>https://ec.europa.eu/commission/presscorner/detail/en/qanda_21_5919</a:t>
            </a:r>
            <a:r>
              <a:rPr b="0" i="0" lang="en-US" sz="2300" u="none" cap="none" strike="noStrike">
                <a:solidFill>
                  <a:srgbClr val="056839"/>
                </a:solidFill>
                <a:latin typeface="Calibri"/>
                <a:ea typeface="Calibri"/>
                <a:cs typeface="Calibri"/>
                <a:sym typeface="Calibri"/>
              </a:rPr>
              <a:t> </a:t>
            </a:r>
            <a:endParaRPr b="0" i="0" sz="2300" u="none" cap="none" strike="noStrike">
              <a:solidFill>
                <a:srgbClr val="056839"/>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pic>
        <p:nvPicPr>
          <p:cNvPr descr="Graphical user interface, text&#10;&#10;Description automatically generated" id="116" name="Google Shape;116;p3"/>
          <p:cNvPicPr preferRelativeResize="0"/>
          <p:nvPr/>
        </p:nvPicPr>
        <p:blipFill rotWithShape="1">
          <a:blip r:embed="rId3">
            <a:alphaModFix/>
          </a:blip>
          <a:srcRect b="0" l="0" r="0" t="0"/>
          <a:stretch/>
        </p:blipFill>
        <p:spPr>
          <a:xfrm>
            <a:off x="94352" y="6078635"/>
            <a:ext cx="3443977" cy="722530"/>
          </a:xfrm>
          <a:prstGeom prst="rect">
            <a:avLst/>
          </a:prstGeom>
          <a:noFill/>
          <a:ln>
            <a:noFill/>
          </a:ln>
        </p:spPr>
      </p:pic>
      <p:pic>
        <p:nvPicPr>
          <p:cNvPr descr="Logo&#10;&#10;Description automatically generated" id="117" name="Google Shape;117;p3"/>
          <p:cNvPicPr preferRelativeResize="0"/>
          <p:nvPr/>
        </p:nvPicPr>
        <p:blipFill rotWithShape="1">
          <a:blip r:embed="rId4">
            <a:alphaModFix/>
          </a:blip>
          <a:srcRect b="0" l="0" r="0" t="0"/>
          <a:stretch/>
        </p:blipFill>
        <p:spPr>
          <a:xfrm>
            <a:off x="9026542" y="5433724"/>
            <a:ext cx="2620792" cy="1289795"/>
          </a:xfrm>
          <a:prstGeom prst="rect">
            <a:avLst/>
          </a:prstGeom>
          <a:noFill/>
          <a:ln>
            <a:noFill/>
          </a:ln>
        </p:spPr>
      </p:pic>
      <p:sp>
        <p:nvSpPr>
          <p:cNvPr id="118" name="Google Shape;118;p3"/>
          <p:cNvSpPr/>
          <p:nvPr/>
        </p:nvSpPr>
        <p:spPr>
          <a:xfrm>
            <a:off x="0" y="323511"/>
            <a:ext cx="3538329" cy="11927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9" name="Google Shape;119;p3"/>
          <p:cNvSpPr/>
          <p:nvPr/>
        </p:nvSpPr>
        <p:spPr>
          <a:xfrm>
            <a:off x="4104862" y="323511"/>
            <a:ext cx="3982277" cy="11927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 name="Google Shape;120;p3"/>
          <p:cNvSpPr/>
          <p:nvPr/>
        </p:nvSpPr>
        <p:spPr>
          <a:xfrm>
            <a:off x="8653673" y="323511"/>
            <a:ext cx="3538329" cy="11927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 name="Google Shape;121;p3"/>
          <p:cNvSpPr/>
          <p:nvPr/>
        </p:nvSpPr>
        <p:spPr>
          <a:xfrm>
            <a:off x="0" y="5991252"/>
            <a:ext cx="8748793" cy="6372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2" name="Google Shape;122;p3"/>
          <p:cNvSpPr txBox="1"/>
          <p:nvPr/>
        </p:nvSpPr>
        <p:spPr>
          <a:xfrm>
            <a:off x="920600" y="681467"/>
            <a:ext cx="9027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56839"/>
                </a:solidFill>
                <a:latin typeface="Calibri"/>
                <a:ea typeface="Calibri"/>
                <a:cs typeface="Calibri"/>
                <a:sym typeface="Calibri"/>
              </a:rPr>
              <a:t>Резултати от обучението</a:t>
            </a:r>
            <a:endParaRPr b="0" i="0" sz="1800" u="none" cap="none" strike="noStrike">
              <a:solidFill>
                <a:schemeClr val="dk1"/>
              </a:solidFill>
              <a:latin typeface="Calibri"/>
              <a:ea typeface="Calibri"/>
              <a:cs typeface="Calibri"/>
              <a:sym typeface="Calibri"/>
            </a:endParaRPr>
          </a:p>
        </p:txBody>
      </p:sp>
      <p:sp>
        <p:nvSpPr>
          <p:cNvPr id="123" name="Google Shape;123;p3"/>
          <p:cNvSpPr txBox="1"/>
          <p:nvPr/>
        </p:nvSpPr>
        <p:spPr>
          <a:xfrm>
            <a:off x="1078644" y="1566488"/>
            <a:ext cx="10034700" cy="2986200"/>
          </a:xfrm>
          <a:prstGeom prst="rect">
            <a:avLst/>
          </a:prstGeom>
          <a:noFill/>
          <a:ln>
            <a:noFill/>
          </a:ln>
        </p:spPr>
        <p:txBody>
          <a:bodyPr anchorCtr="0" anchor="t" bIns="45700" lIns="91425" spcFirstLastPara="1" rIns="91425" wrap="square" tIns="45700">
            <a:spAutoFit/>
          </a:bodyPr>
          <a:lstStyle/>
          <a:p>
            <a:pPr indent="-355600" lvl="0" marL="457200" marR="0" rtl="0" algn="l">
              <a:lnSpc>
                <a:spcPct val="115000"/>
              </a:lnSpc>
              <a:spcBef>
                <a:spcPts val="1000"/>
              </a:spcBef>
              <a:spcAft>
                <a:spcPts val="0"/>
              </a:spcAft>
              <a:buClr>
                <a:srgbClr val="056839"/>
              </a:buClr>
              <a:buSzPts val="2000"/>
              <a:buFont typeface="Calibri"/>
              <a:buChar char="●"/>
            </a:pPr>
            <a:r>
              <a:rPr b="0" i="0" lang="en-US" sz="2000" u="none" cap="none" strike="noStrike">
                <a:solidFill>
                  <a:srgbClr val="056839"/>
                </a:solidFill>
                <a:latin typeface="Calibri"/>
                <a:ea typeface="Calibri"/>
                <a:cs typeface="Calibri"/>
                <a:sym typeface="Calibri"/>
              </a:rPr>
              <a:t>Да разберете какво прави ЕС за целите на защитата и възстановяването на световните гори.</a:t>
            </a:r>
            <a:endParaRPr b="0" i="0" sz="2000" u="none" cap="none" strike="noStrike">
              <a:solidFill>
                <a:srgbClr val="056839"/>
              </a:solidFill>
              <a:latin typeface="Calibri"/>
              <a:ea typeface="Calibri"/>
              <a:cs typeface="Calibri"/>
              <a:sym typeface="Calibri"/>
            </a:endParaRPr>
          </a:p>
          <a:p>
            <a:pPr indent="-355600" lvl="0" marL="457200" marR="0" rtl="0" algn="l">
              <a:lnSpc>
                <a:spcPct val="115000"/>
              </a:lnSpc>
              <a:spcBef>
                <a:spcPts val="1000"/>
              </a:spcBef>
              <a:spcAft>
                <a:spcPts val="0"/>
              </a:spcAft>
              <a:buClr>
                <a:srgbClr val="056839"/>
              </a:buClr>
              <a:buSzPts val="2000"/>
              <a:buFont typeface="Calibri"/>
              <a:buChar char="●"/>
            </a:pPr>
            <a:r>
              <a:rPr b="0" i="0" lang="en-US" sz="2000" u="none" cap="none" strike="noStrike">
                <a:solidFill>
                  <a:srgbClr val="056839"/>
                </a:solidFill>
                <a:latin typeface="Calibri"/>
                <a:ea typeface="Calibri"/>
                <a:cs typeface="Calibri"/>
                <a:sym typeface="Calibri"/>
              </a:rPr>
              <a:t>Да разберете различните цели, за които може да се използва дървен материал.</a:t>
            </a:r>
            <a:endParaRPr b="0" i="0" sz="2000" u="none" cap="none" strike="noStrike">
              <a:solidFill>
                <a:srgbClr val="056839"/>
              </a:solidFill>
              <a:latin typeface="Calibri"/>
              <a:ea typeface="Calibri"/>
              <a:cs typeface="Calibri"/>
              <a:sym typeface="Calibri"/>
            </a:endParaRPr>
          </a:p>
          <a:p>
            <a:pPr indent="-355600" lvl="0" marL="457200" marR="0" rtl="0" algn="l">
              <a:lnSpc>
                <a:spcPct val="115000"/>
              </a:lnSpc>
              <a:spcBef>
                <a:spcPts val="1000"/>
              </a:spcBef>
              <a:spcAft>
                <a:spcPts val="0"/>
              </a:spcAft>
              <a:buClr>
                <a:srgbClr val="056839"/>
              </a:buClr>
              <a:buSzPts val="2000"/>
              <a:buFont typeface="Calibri"/>
              <a:buChar char="●"/>
            </a:pPr>
            <a:r>
              <a:rPr b="0" i="0" lang="en-US" sz="2000" u="none" cap="none" strike="noStrike">
                <a:solidFill>
                  <a:srgbClr val="056839"/>
                </a:solidFill>
                <a:latin typeface="Calibri"/>
                <a:ea typeface="Calibri"/>
                <a:cs typeface="Calibri"/>
                <a:sym typeface="Calibri"/>
              </a:rPr>
              <a:t>Да можете да оцените как различните употреби и главно строителството отговарят или имат потенциала да отговарят на изискванията на кръговата икономика.</a:t>
            </a:r>
            <a:endParaRPr b="0" i="0" sz="2000" u="none" cap="none" strike="noStrike">
              <a:solidFill>
                <a:srgbClr val="056839"/>
              </a:solidFill>
              <a:latin typeface="Calibri"/>
              <a:ea typeface="Calibri"/>
              <a:cs typeface="Calibri"/>
              <a:sym typeface="Calibri"/>
            </a:endParaRPr>
          </a:p>
          <a:p>
            <a:pPr indent="0" lvl="0" marL="457200" marR="0" rtl="0" algn="l">
              <a:lnSpc>
                <a:spcPct val="100000"/>
              </a:lnSpc>
              <a:spcBef>
                <a:spcPts val="1000"/>
              </a:spcBef>
              <a:spcAft>
                <a:spcPts val="0"/>
              </a:spcAft>
              <a:buClr>
                <a:srgbClr val="000000"/>
              </a:buClr>
              <a:buSzPts val="2400"/>
              <a:buFont typeface="Arial"/>
              <a:buNone/>
            </a:pPr>
            <a:r>
              <a:t/>
            </a:r>
            <a:endParaRPr b="0" i="0" sz="2400" u="none" cap="none" strike="noStrike">
              <a:solidFill>
                <a:srgbClr val="056839"/>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56839"/>
              </a:solidFill>
              <a:latin typeface="Calibri"/>
              <a:ea typeface="Calibri"/>
              <a:cs typeface="Calibri"/>
              <a:sym typeface="Calibri"/>
            </a:endParaRPr>
          </a:p>
        </p:txBody>
      </p:sp>
      <p:sp>
        <p:nvSpPr>
          <p:cNvPr id="124" name="Google Shape;124;p3"/>
          <p:cNvSpPr txBox="1"/>
          <p:nvPr/>
        </p:nvSpPr>
        <p:spPr>
          <a:xfrm>
            <a:off x="1008993" y="2991706"/>
            <a:ext cx="100347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56839"/>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4" name="Shape 434"/>
        <p:cNvGrpSpPr/>
        <p:nvPr/>
      </p:nvGrpSpPr>
      <p:grpSpPr>
        <a:xfrm>
          <a:off x="0" y="0"/>
          <a:ext cx="0" cy="0"/>
          <a:chOff x="0" y="0"/>
          <a:chExt cx="0" cy="0"/>
        </a:xfrm>
      </p:grpSpPr>
      <p:pic>
        <p:nvPicPr>
          <p:cNvPr descr="Graphical user interface, text&#10;&#10;Description automatically generated" id="435" name="Google Shape;435;p29"/>
          <p:cNvPicPr preferRelativeResize="0"/>
          <p:nvPr/>
        </p:nvPicPr>
        <p:blipFill rotWithShape="1">
          <a:blip r:embed="rId3">
            <a:alphaModFix/>
          </a:blip>
          <a:srcRect b="0" l="0" r="0" t="0"/>
          <a:stretch/>
        </p:blipFill>
        <p:spPr>
          <a:xfrm>
            <a:off x="94352" y="6078621"/>
            <a:ext cx="3443977" cy="722530"/>
          </a:xfrm>
          <a:prstGeom prst="rect">
            <a:avLst/>
          </a:prstGeom>
          <a:noFill/>
          <a:ln>
            <a:noFill/>
          </a:ln>
        </p:spPr>
      </p:pic>
      <p:pic>
        <p:nvPicPr>
          <p:cNvPr descr="Logo&#10;&#10;Description automatically generated" id="436" name="Google Shape;436;p29"/>
          <p:cNvPicPr preferRelativeResize="0"/>
          <p:nvPr/>
        </p:nvPicPr>
        <p:blipFill rotWithShape="1">
          <a:blip r:embed="rId4">
            <a:alphaModFix/>
          </a:blip>
          <a:srcRect b="0" l="0" r="0" t="0"/>
          <a:stretch/>
        </p:blipFill>
        <p:spPr>
          <a:xfrm>
            <a:off x="9026542" y="5433724"/>
            <a:ext cx="2620792" cy="1289795"/>
          </a:xfrm>
          <a:prstGeom prst="rect">
            <a:avLst/>
          </a:prstGeom>
          <a:noFill/>
          <a:ln>
            <a:noFill/>
          </a:ln>
        </p:spPr>
      </p:pic>
      <p:sp>
        <p:nvSpPr>
          <p:cNvPr id="437" name="Google Shape;437;p29"/>
          <p:cNvSpPr/>
          <p:nvPr/>
        </p:nvSpPr>
        <p:spPr>
          <a:xfrm>
            <a:off x="0" y="323511"/>
            <a:ext cx="3538329" cy="11927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8" name="Google Shape;438;p29"/>
          <p:cNvSpPr/>
          <p:nvPr/>
        </p:nvSpPr>
        <p:spPr>
          <a:xfrm>
            <a:off x="4104862" y="323511"/>
            <a:ext cx="3982277" cy="11927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9" name="Google Shape;439;p29"/>
          <p:cNvSpPr/>
          <p:nvPr/>
        </p:nvSpPr>
        <p:spPr>
          <a:xfrm>
            <a:off x="8653673" y="323511"/>
            <a:ext cx="3538329" cy="11927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0" name="Google Shape;440;p29"/>
          <p:cNvSpPr/>
          <p:nvPr/>
        </p:nvSpPr>
        <p:spPr>
          <a:xfrm>
            <a:off x="0" y="5918354"/>
            <a:ext cx="8748793" cy="6372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1" name="Google Shape;441;p29"/>
          <p:cNvSpPr txBox="1"/>
          <p:nvPr/>
        </p:nvSpPr>
        <p:spPr>
          <a:xfrm>
            <a:off x="448746" y="559674"/>
            <a:ext cx="7638300" cy="175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56839"/>
                </a:solidFill>
                <a:latin typeface="Calibri"/>
                <a:ea typeface="Calibri"/>
                <a:cs typeface="Calibri"/>
                <a:sym typeface="Calibri"/>
              </a:rPr>
              <a:t>Заключение</a:t>
            </a:r>
            <a:endParaRPr b="1" i="0" sz="36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56839"/>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2" name="Google Shape;442;p29"/>
          <p:cNvSpPr txBox="1"/>
          <p:nvPr/>
        </p:nvSpPr>
        <p:spPr>
          <a:xfrm>
            <a:off x="1230325" y="1321900"/>
            <a:ext cx="9473400" cy="42945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100"/>
              <a:buFont typeface="Arial"/>
              <a:buNone/>
            </a:pPr>
            <a:r>
              <a:rPr b="0" i="0" lang="en-US" sz="1700" u="none" cap="none" strike="noStrike">
                <a:solidFill>
                  <a:srgbClr val="056839"/>
                </a:solidFill>
                <a:latin typeface="Calibri"/>
                <a:ea typeface="Calibri"/>
                <a:cs typeface="Calibri"/>
                <a:sym typeface="Calibri"/>
              </a:rPr>
              <a:t>„Кръговата икономика е свързана с отдалечаване от линейния модел на вложения  и резултати. Става въпрос за извличане на суровини с оглед на целия жизнен цикъл.</a:t>
            </a:r>
            <a:endParaRPr b="0" i="0" sz="1700" u="none" cap="none" strike="noStrike">
              <a:solidFill>
                <a:srgbClr val="056839"/>
              </a:solidFill>
              <a:latin typeface="Calibri"/>
              <a:ea typeface="Calibri"/>
              <a:cs typeface="Calibri"/>
              <a:sym typeface="Calibri"/>
            </a:endParaRPr>
          </a:p>
          <a:p>
            <a:pPr indent="0" lvl="0" marL="0" marR="0" rtl="0" algn="l">
              <a:lnSpc>
                <a:spcPct val="150000"/>
              </a:lnSpc>
              <a:spcBef>
                <a:spcPts val="0"/>
              </a:spcBef>
              <a:spcAft>
                <a:spcPts val="0"/>
              </a:spcAft>
              <a:buClr>
                <a:schemeClr val="dk1"/>
              </a:buClr>
              <a:buSzPts val="1100"/>
              <a:buFont typeface="Arial"/>
              <a:buNone/>
            </a:pPr>
            <a:r>
              <a:t/>
            </a:r>
            <a:endParaRPr b="0" i="0" sz="1700" u="none" cap="none" strike="noStrike">
              <a:solidFill>
                <a:srgbClr val="056839"/>
              </a:solidFill>
              <a:latin typeface="Calibri"/>
              <a:ea typeface="Calibri"/>
              <a:cs typeface="Calibri"/>
              <a:sym typeface="Calibri"/>
            </a:endParaRPr>
          </a:p>
          <a:p>
            <a:pPr indent="0" lvl="0" marL="0" marR="0" rtl="0" algn="l">
              <a:lnSpc>
                <a:spcPct val="150000"/>
              </a:lnSpc>
              <a:spcBef>
                <a:spcPts val="0"/>
              </a:spcBef>
              <a:spcAft>
                <a:spcPts val="0"/>
              </a:spcAft>
              <a:buClr>
                <a:schemeClr val="dk1"/>
              </a:buClr>
              <a:buSzPts val="1100"/>
              <a:buFont typeface="Arial"/>
              <a:buNone/>
            </a:pPr>
            <a:r>
              <a:rPr b="0" i="0" lang="en-US" sz="1700" u="none" cap="none" strike="noStrike">
                <a:solidFill>
                  <a:srgbClr val="056839"/>
                </a:solidFill>
                <a:latin typeface="Calibri"/>
                <a:ea typeface="Calibri"/>
                <a:cs typeface="Calibri"/>
                <a:sym typeface="Calibri"/>
              </a:rPr>
              <a:t>Това е мислене </a:t>
            </a:r>
            <a:r>
              <a:rPr b="1" i="0" lang="en-US" sz="1700" u="none" cap="none" strike="noStrike">
                <a:solidFill>
                  <a:srgbClr val="056839"/>
                </a:solidFill>
                <a:latin typeface="Calibri"/>
                <a:ea typeface="Calibri"/>
                <a:cs typeface="Calibri"/>
                <a:sym typeface="Calibri"/>
              </a:rPr>
              <a:t>по по-регенеративен начин</a:t>
            </a:r>
            <a:r>
              <a:rPr b="0" i="0" lang="en-US" sz="1700" u="none" cap="none" strike="noStrike">
                <a:solidFill>
                  <a:srgbClr val="056839"/>
                </a:solidFill>
                <a:latin typeface="Calibri"/>
                <a:ea typeface="Calibri"/>
                <a:cs typeface="Calibri"/>
                <a:sym typeface="Calibri"/>
              </a:rPr>
              <a:t> </a:t>
            </a:r>
            <a:r>
              <a:rPr b="1" i="0" lang="en-US" sz="1700" u="none" cap="none" strike="noStrike">
                <a:solidFill>
                  <a:srgbClr val="056839"/>
                </a:solidFill>
                <a:latin typeface="Calibri"/>
                <a:ea typeface="Calibri"/>
                <a:cs typeface="Calibri"/>
                <a:sym typeface="Calibri"/>
              </a:rPr>
              <a:t>за това как могат да се създават продукти и активи, така че да издържат по-дълго, да са по-издръжливи и поправими с течение на времето.</a:t>
            </a:r>
            <a:endParaRPr b="1" i="0" sz="1700" u="none" cap="none" strike="noStrike">
              <a:solidFill>
                <a:srgbClr val="056839"/>
              </a:solidFill>
              <a:latin typeface="Calibri"/>
              <a:ea typeface="Calibri"/>
              <a:cs typeface="Calibri"/>
              <a:sym typeface="Calibri"/>
            </a:endParaRPr>
          </a:p>
          <a:p>
            <a:pPr indent="0" lvl="0" marL="0" marR="0" rtl="0" algn="l">
              <a:lnSpc>
                <a:spcPct val="150000"/>
              </a:lnSpc>
              <a:spcBef>
                <a:spcPts val="0"/>
              </a:spcBef>
              <a:spcAft>
                <a:spcPts val="0"/>
              </a:spcAft>
              <a:buClr>
                <a:schemeClr val="dk1"/>
              </a:buClr>
              <a:buSzPts val="1100"/>
              <a:buFont typeface="Arial"/>
              <a:buNone/>
            </a:pPr>
            <a:r>
              <a:t/>
            </a:r>
            <a:endParaRPr b="0" i="0" sz="1700" u="none" cap="none" strike="noStrike">
              <a:solidFill>
                <a:srgbClr val="056839"/>
              </a:solidFill>
              <a:latin typeface="Calibri"/>
              <a:ea typeface="Calibri"/>
              <a:cs typeface="Calibri"/>
              <a:sym typeface="Calibri"/>
            </a:endParaRPr>
          </a:p>
          <a:p>
            <a:pPr indent="0" lvl="0" marL="0" marR="0" rtl="0" algn="l">
              <a:lnSpc>
                <a:spcPct val="150000"/>
              </a:lnSpc>
              <a:spcBef>
                <a:spcPts val="0"/>
              </a:spcBef>
              <a:spcAft>
                <a:spcPts val="0"/>
              </a:spcAft>
              <a:buClr>
                <a:schemeClr val="dk1"/>
              </a:buClr>
              <a:buSzPts val="1100"/>
              <a:buFont typeface="Arial"/>
              <a:buNone/>
            </a:pPr>
            <a:r>
              <a:rPr b="0" i="0" lang="en-US" sz="1700" u="none" cap="none" strike="noStrike">
                <a:solidFill>
                  <a:srgbClr val="056839"/>
                </a:solidFill>
                <a:latin typeface="Calibri"/>
                <a:ea typeface="Calibri"/>
                <a:cs typeface="Calibri"/>
                <a:sym typeface="Calibri"/>
              </a:rPr>
              <a:t>Това гарантира, </a:t>
            </a:r>
            <a:r>
              <a:rPr b="1" i="0" lang="en-US" sz="1700" u="none" cap="none" strike="noStrike">
                <a:solidFill>
                  <a:srgbClr val="056839"/>
                </a:solidFill>
                <a:latin typeface="Calibri"/>
                <a:ea typeface="Calibri"/>
                <a:cs typeface="Calibri"/>
                <a:sym typeface="Calibri"/>
              </a:rPr>
              <a:t>че получаваме пълната стойност от тези ресурси в края на живота им. Става въпрос за преминаване на пълен кръг и връщане на материали във веригата за доставки за вторична или третична употреба“</a:t>
            </a:r>
            <a:r>
              <a:rPr b="0" i="0" lang="en-US" sz="1700" u="none" cap="none" strike="noStrike">
                <a:solidFill>
                  <a:srgbClr val="056839"/>
                </a:solidFill>
                <a:latin typeface="Calibri"/>
                <a:ea typeface="Calibri"/>
                <a:cs typeface="Calibri"/>
                <a:sym typeface="Calibri"/>
              </a:rPr>
              <a:t>, обяснява Пол Шортхаус.</a:t>
            </a:r>
            <a:endParaRPr b="0" i="0" sz="1700" u="none" cap="none" strike="noStrike">
              <a:solidFill>
                <a:srgbClr val="056839"/>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900"/>
              <a:buFont typeface="Arial"/>
              <a:buNone/>
            </a:pPr>
            <a:r>
              <a:t/>
            </a:r>
            <a:endParaRPr b="0" i="0" sz="1900" u="none" cap="none" strike="noStrike">
              <a:solidFill>
                <a:srgbClr val="056839"/>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7" name="Shape 447"/>
        <p:cNvGrpSpPr/>
        <p:nvPr/>
      </p:nvGrpSpPr>
      <p:grpSpPr>
        <a:xfrm>
          <a:off x="0" y="0"/>
          <a:ext cx="0" cy="0"/>
          <a:chOff x="0" y="0"/>
          <a:chExt cx="0" cy="0"/>
        </a:xfrm>
      </p:grpSpPr>
      <p:pic>
        <p:nvPicPr>
          <p:cNvPr descr="Graphical user interface, text&#10;&#10;Description automatically generated" id="448" name="Google Shape;448;g149a5f95210_0_19"/>
          <p:cNvPicPr preferRelativeResize="0"/>
          <p:nvPr/>
        </p:nvPicPr>
        <p:blipFill rotWithShape="1">
          <a:blip r:embed="rId3">
            <a:alphaModFix/>
          </a:blip>
          <a:srcRect b="0" l="0" r="0" t="0"/>
          <a:stretch/>
        </p:blipFill>
        <p:spPr>
          <a:xfrm>
            <a:off x="94352" y="6078621"/>
            <a:ext cx="3443976" cy="722530"/>
          </a:xfrm>
          <a:prstGeom prst="rect">
            <a:avLst/>
          </a:prstGeom>
          <a:noFill/>
          <a:ln>
            <a:noFill/>
          </a:ln>
        </p:spPr>
      </p:pic>
      <p:pic>
        <p:nvPicPr>
          <p:cNvPr descr="Logo&#10;&#10;Description automatically generated" id="449" name="Google Shape;449;g149a5f95210_0_19"/>
          <p:cNvPicPr preferRelativeResize="0"/>
          <p:nvPr/>
        </p:nvPicPr>
        <p:blipFill rotWithShape="1">
          <a:blip r:embed="rId4">
            <a:alphaModFix/>
          </a:blip>
          <a:srcRect b="0" l="0" r="0" t="0"/>
          <a:stretch/>
        </p:blipFill>
        <p:spPr>
          <a:xfrm>
            <a:off x="9026542" y="5433724"/>
            <a:ext cx="2620793" cy="1289795"/>
          </a:xfrm>
          <a:prstGeom prst="rect">
            <a:avLst/>
          </a:prstGeom>
          <a:noFill/>
          <a:ln>
            <a:noFill/>
          </a:ln>
        </p:spPr>
      </p:pic>
      <p:sp>
        <p:nvSpPr>
          <p:cNvPr id="450" name="Google Shape;450;g149a5f95210_0_19"/>
          <p:cNvSpPr/>
          <p:nvPr/>
        </p:nvSpPr>
        <p:spPr>
          <a:xfrm>
            <a:off x="0" y="323511"/>
            <a:ext cx="3538200" cy="1194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1" name="Google Shape;451;g149a5f95210_0_19"/>
          <p:cNvSpPr/>
          <p:nvPr/>
        </p:nvSpPr>
        <p:spPr>
          <a:xfrm>
            <a:off x="4104862" y="323511"/>
            <a:ext cx="3982200" cy="119400"/>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2" name="Google Shape;452;g149a5f95210_0_19"/>
          <p:cNvSpPr/>
          <p:nvPr/>
        </p:nvSpPr>
        <p:spPr>
          <a:xfrm>
            <a:off x="8653673" y="323511"/>
            <a:ext cx="3538200" cy="1194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3" name="Google Shape;453;g149a5f95210_0_19"/>
          <p:cNvSpPr/>
          <p:nvPr/>
        </p:nvSpPr>
        <p:spPr>
          <a:xfrm>
            <a:off x="0" y="5918354"/>
            <a:ext cx="8748900" cy="63600"/>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54" name="Google Shape;454;g149a5f95210_0_19"/>
          <p:cNvSpPr txBox="1"/>
          <p:nvPr/>
        </p:nvSpPr>
        <p:spPr>
          <a:xfrm>
            <a:off x="448746" y="559674"/>
            <a:ext cx="7638300" cy="175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56839"/>
                </a:solidFill>
                <a:latin typeface="Calibri"/>
                <a:ea typeface="Calibri"/>
                <a:cs typeface="Calibri"/>
                <a:sym typeface="Calibri"/>
              </a:rPr>
              <a:t>Заключение</a:t>
            </a:r>
            <a:endParaRPr b="1" i="0" sz="36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56839"/>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5" name="Google Shape;455;g149a5f95210_0_19"/>
          <p:cNvSpPr txBox="1"/>
          <p:nvPr/>
        </p:nvSpPr>
        <p:spPr>
          <a:xfrm>
            <a:off x="1797325" y="1429900"/>
            <a:ext cx="8147700" cy="31014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900"/>
              <a:buFont typeface="Arial"/>
              <a:buNone/>
            </a:pPr>
            <a:r>
              <a:rPr b="0" i="0" lang="en-US" sz="1700" u="none" cap="none" strike="noStrike">
                <a:solidFill>
                  <a:srgbClr val="056839"/>
                </a:solidFill>
                <a:latin typeface="Calibri"/>
                <a:ea typeface="Calibri"/>
                <a:cs typeface="Calibri"/>
                <a:sym typeface="Calibri"/>
              </a:rPr>
              <a:t>Когато се прилагат в строителния сектор, регенеративните икономически принципи могат да намалят отпадъците, да възстановят загубената стойност и да генерират нови икономически, социални и екологични ползи. </a:t>
            </a:r>
            <a:r>
              <a:rPr b="1" i="0" lang="en-US" sz="1700" u="none" cap="none" strike="noStrike">
                <a:solidFill>
                  <a:srgbClr val="056839"/>
                </a:solidFill>
                <a:latin typeface="Calibri"/>
                <a:ea typeface="Calibri"/>
                <a:cs typeface="Calibri"/>
                <a:sym typeface="Calibri"/>
              </a:rPr>
              <a:t>За да допринесе за КИ, строителната индустрия трябва да търси повече кръгови вложения, които имат по-малко въздействие върху околната среда.</a:t>
            </a:r>
            <a:r>
              <a:rPr b="0" i="0" lang="en-US" sz="1700" u="none" cap="none" strike="noStrike">
                <a:solidFill>
                  <a:srgbClr val="056839"/>
                </a:solidFill>
                <a:latin typeface="Calibri"/>
                <a:ea typeface="Calibri"/>
                <a:cs typeface="Calibri"/>
                <a:sym typeface="Calibri"/>
              </a:rPr>
              <a:t> Естествено възобновяемите материали са такива. Когато става въпрос за резултати, подкрепата на CE ще се прояви чрез максимизиране на ползите и минимизиране на отрицателното въздействие на продуктите през целия им живот.</a:t>
            </a:r>
            <a:endParaRPr b="0" i="0" sz="13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sp>
        <p:nvSpPr>
          <p:cNvPr id="129" name="Google Shape;129;p4"/>
          <p:cNvSpPr/>
          <p:nvPr/>
        </p:nvSpPr>
        <p:spPr>
          <a:xfrm>
            <a:off x="0" y="0"/>
            <a:ext cx="12192000" cy="6857999"/>
          </a:xfrm>
          <a:prstGeom prst="rect">
            <a:avLst/>
          </a:prstGeom>
          <a:gradFill>
            <a:gsLst>
              <a:gs pos="0">
                <a:srgbClr val="F5F7FC"/>
              </a:gs>
              <a:gs pos="100000">
                <a:srgbClr val="7AC99A">
                  <a:alpha val="76862"/>
                </a:srgbClr>
              </a:gs>
            </a:gsLst>
            <a:lin ang="21593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0" name="Google Shape;130;p4"/>
          <p:cNvSpPr txBox="1"/>
          <p:nvPr/>
        </p:nvSpPr>
        <p:spPr>
          <a:xfrm>
            <a:off x="530746" y="289195"/>
            <a:ext cx="82068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56839"/>
                </a:solidFill>
                <a:latin typeface="Calibri"/>
                <a:ea typeface="Calibri"/>
                <a:cs typeface="Calibri"/>
                <a:sym typeface="Calibri"/>
              </a:rPr>
              <a:t>Разгледани са екологични умения</a:t>
            </a:r>
            <a:endParaRPr b="1" i="0" sz="36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1" name="Google Shape;131;p4"/>
          <p:cNvSpPr txBox="1"/>
          <p:nvPr/>
        </p:nvSpPr>
        <p:spPr>
          <a:xfrm>
            <a:off x="4000555" y="1181696"/>
            <a:ext cx="4737000" cy="5510400"/>
          </a:xfrm>
          <a:prstGeom prst="rect">
            <a:avLst/>
          </a:prstGeom>
          <a:noFill/>
          <a:ln>
            <a:noFill/>
          </a:ln>
        </p:spPr>
        <p:txBody>
          <a:bodyPr anchorCtr="0" anchor="t" bIns="45700" lIns="91425" spcFirstLastPara="1" rIns="91425" wrap="square" tIns="45700">
            <a:spAutoFit/>
          </a:bodyPr>
          <a:lstStyle/>
          <a:p>
            <a:pPr indent="-330200" lvl="0" marL="342900" marR="0" rtl="0" algn="l">
              <a:lnSpc>
                <a:spcPct val="150000"/>
              </a:lnSpc>
              <a:spcBef>
                <a:spcPts val="0"/>
              </a:spcBef>
              <a:spcAft>
                <a:spcPts val="0"/>
              </a:spcAft>
              <a:buClr>
                <a:srgbClr val="056839"/>
              </a:buClr>
              <a:buSzPts val="2200"/>
              <a:buFont typeface="Arial"/>
              <a:buChar char="•"/>
            </a:pPr>
            <a:r>
              <a:rPr b="0" i="0" lang="en-US" sz="2200" u="none" cap="none" strike="noStrike">
                <a:solidFill>
                  <a:srgbClr val="056839"/>
                </a:solidFill>
                <a:latin typeface="Calibri"/>
                <a:ea typeface="Calibri"/>
                <a:cs typeface="Calibri"/>
                <a:sym typeface="Calibri"/>
              </a:rPr>
              <a:t>Творческо решаване на проблеми</a:t>
            </a:r>
            <a:endParaRPr b="0" i="0" sz="2200" u="none" cap="none" strike="noStrike">
              <a:solidFill>
                <a:srgbClr val="056839"/>
              </a:solidFill>
              <a:latin typeface="Calibri"/>
              <a:ea typeface="Calibri"/>
              <a:cs typeface="Calibri"/>
              <a:sym typeface="Calibri"/>
            </a:endParaRPr>
          </a:p>
          <a:p>
            <a:pPr indent="-330200" lvl="0" marL="342900" marR="0" rtl="0" algn="l">
              <a:lnSpc>
                <a:spcPct val="150000"/>
              </a:lnSpc>
              <a:spcBef>
                <a:spcPts val="0"/>
              </a:spcBef>
              <a:spcAft>
                <a:spcPts val="0"/>
              </a:spcAft>
              <a:buClr>
                <a:srgbClr val="056839"/>
              </a:buClr>
              <a:buSzPts val="2200"/>
              <a:buFont typeface="Arial"/>
              <a:buChar char="•"/>
            </a:pPr>
            <a:r>
              <a:rPr b="0" i="0" lang="en-US" sz="2200" u="none" cap="none" strike="noStrike">
                <a:solidFill>
                  <a:srgbClr val="056839"/>
                </a:solidFill>
                <a:latin typeface="Calibri"/>
                <a:ea typeface="Calibri"/>
                <a:cs typeface="Calibri"/>
                <a:sym typeface="Calibri"/>
              </a:rPr>
              <a:t>Модерно мислене</a:t>
            </a:r>
            <a:endParaRPr b="0" i="0" sz="2200" u="none" cap="none" strike="noStrike">
              <a:solidFill>
                <a:srgbClr val="056839"/>
              </a:solidFill>
              <a:latin typeface="Calibri"/>
              <a:ea typeface="Calibri"/>
              <a:cs typeface="Calibri"/>
              <a:sym typeface="Calibri"/>
            </a:endParaRPr>
          </a:p>
          <a:p>
            <a:pPr indent="-330200" lvl="0" marL="342900" marR="0" rtl="0" algn="l">
              <a:lnSpc>
                <a:spcPct val="150000"/>
              </a:lnSpc>
              <a:spcBef>
                <a:spcPts val="0"/>
              </a:spcBef>
              <a:spcAft>
                <a:spcPts val="0"/>
              </a:spcAft>
              <a:buClr>
                <a:srgbClr val="056839"/>
              </a:buClr>
              <a:buSzPts val="2200"/>
              <a:buFont typeface="Arial"/>
              <a:buChar char="•"/>
            </a:pPr>
            <a:r>
              <a:rPr b="0" i="0" lang="en-US" sz="2200" u="none" cap="none" strike="noStrike">
                <a:solidFill>
                  <a:srgbClr val="056839"/>
                </a:solidFill>
                <a:latin typeface="Calibri"/>
                <a:ea typeface="Calibri"/>
                <a:cs typeface="Calibri"/>
                <a:sym typeface="Calibri"/>
              </a:rPr>
              <a:t>Щадящо производство</a:t>
            </a:r>
            <a:endParaRPr b="0" i="0" sz="2200" u="none" cap="none" strike="noStrike">
              <a:solidFill>
                <a:srgbClr val="056839"/>
              </a:solidFill>
              <a:latin typeface="Calibri"/>
              <a:ea typeface="Calibri"/>
              <a:cs typeface="Calibri"/>
              <a:sym typeface="Calibri"/>
            </a:endParaRPr>
          </a:p>
          <a:p>
            <a:pPr indent="-330200" lvl="0" marL="342900" marR="0" rtl="0" algn="l">
              <a:lnSpc>
                <a:spcPct val="150000"/>
              </a:lnSpc>
              <a:spcBef>
                <a:spcPts val="0"/>
              </a:spcBef>
              <a:spcAft>
                <a:spcPts val="0"/>
              </a:spcAft>
              <a:buClr>
                <a:srgbClr val="056839"/>
              </a:buClr>
              <a:buSzPts val="2200"/>
              <a:buFont typeface="Arial"/>
              <a:buChar char="•"/>
            </a:pPr>
            <a:r>
              <a:rPr b="0" i="0" lang="en-US" sz="2200" u="none" cap="none" strike="noStrike">
                <a:solidFill>
                  <a:srgbClr val="056839"/>
                </a:solidFill>
                <a:latin typeface="Calibri"/>
                <a:ea typeface="Calibri"/>
                <a:cs typeface="Calibri"/>
                <a:sym typeface="Calibri"/>
              </a:rPr>
              <a:t>Умения за поддръжка и ремонт</a:t>
            </a:r>
            <a:endParaRPr b="0" i="0" sz="2200" u="none" cap="none" strike="noStrike">
              <a:solidFill>
                <a:srgbClr val="056839"/>
              </a:solidFill>
              <a:latin typeface="Calibri"/>
              <a:ea typeface="Calibri"/>
              <a:cs typeface="Calibri"/>
              <a:sym typeface="Calibri"/>
            </a:endParaRPr>
          </a:p>
          <a:p>
            <a:pPr indent="-330200" lvl="0" marL="342900" marR="0" rtl="0" algn="l">
              <a:lnSpc>
                <a:spcPct val="150000"/>
              </a:lnSpc>
              <a:spcBef>
                <a:spcPts val="0"/>
              </a:spcBef>
              <a:spcAft>
                <a:spcPts val="0"/>
              </a:spcAft>
              <a:buClr>
                <a:srgbClr val="056839"/>
              </a:buClr>
              <a:buSzPts val="2200"/>
              <a:buFont typeface="Arial"/>
              <a:buChar char="•"/>
            </a:pPr>
            <a:r>
              <a:rPr b="0" i="0" lang="en-US" sz="2200" u="none" cap="none" strike="noStrike">
                <a:solidFill>
                  <a:srgbClr val="056839"/>
                </a:solidFill>
                <a:latin typeface="Calibri"/>
                <a:ea typeface="Calibri"/>
                <a:cs typeface="Calibri"/>
                <a:sym typeface="Calibri"/>
              </a:rPr>
              <a:t>Предотвратяване на замърсяването</a:t>
            </a:r>
            <a:endParaRPr b="0" i="0" sz="2200" u="none" cap="none" strike="noStrike">
              <a:solidFill>
                <a:srgbClr val="056839"/>
              </a:solidFill>
              <a:latin typeface="Calibri"/>
              <a:ea typeface="Calibri"/>
              <a:cs typeface="Calibri"/>
              <a:sym typeface="Calibri"/>
            </a:endParaRPr>
          </a:p>
          <a:p>
            <a:pPr indent="-330200" lvl="0" marL="342900" marR="0" rtl="0" algn="l">
              <a:lnSpc>
                <a:spcPct val="150000"/>
              </a:lnSpc>
              <a:spcBef>
                <a:spcPts val="0"/>
              </a:spcBef>
              <a:spcAft>
                <a:spcPts val="0"/>
              </a:spcAft>
              <a:buClr>
                <a:srgbClr val="056839"/>
              </a:buClr>
              <a:buSzPts val="2200"/>
              <a:buFont typeface="Arial"/>
              <a:buChar char="•"/>
            </a:pPr>
            <a:r>
              <a:rPr b="0" i="0" lang="en-US" sz="2200" u="none" cap="none" strike="noStrike">
                <a:solidFill>
                  <a:srgbClr val="056839"/>
                </a:solidFill>
                <a:latin typeface="Calibri"/>
                <a:ea typeface="Calibri"/>
                <a:cs typeface="Calibri"/>
                <a:sym typeface="Calibri"/>
              </a:rPr>
              <a:t>Екодизайн</a:t>
            </a:r>
            <a:endParaRPr b="0" i="0" sz="2200" u="none" cap="none" strike="noStrike">
              <a:solidFill>
                <a:srgbClr val="056839"/>
              </a:solidFill>
              <a:latin typeface="Calibri"/>
              <a:ea typeface="Calibri"/>
              <a:cs typeface="Calibri"/>
              <a:sym typeface="Calibri"/>
            </a:endParaRPr>
          </a:p>
          <a:p>
            <a:pPr indent="-330200" lvl="0" marL="342900" marR="0" rtl="0" algn="l">
              <a:lnSpc>
                <a:spcPct val="150000"/>
              </a:lnSpc>
              <a:spcBef>
                <a:spcPts val="0"/>
              </a:spcBef>
              <a:spcAft>
                <a:spcPts val="0"/>
              </a:spcAft>
              <a:buClr>
                <a:srgbClr val="056839"/>
              </a:buClr>
              <a:buSzPts val="2200"/>
              <a:buFont typeface="Arial"/>
              <a:buChar char="•"/>
            </a:pPr>
            <a:r>
              <a:rPr b="0" i="0" lang="en-US" sz="2200" u="none" cap="none" strike="noStrike">
                <a:solidFill>
                  <a:srgbClr val="056839"/>
                </a:solidFill>
                <a:latin typeface="Calibri"/>
                <a:ea typeface="Calibri"/>
                <a:cs typeface="Calibri"/>
                <a:sym typeface="Calibri"/>
              </a:rPr>
              <a:t>Количествено определяне на въздействието</a:t>
            </a:r>
            <a:endParaRPr b="0" i="0" sz="2200" u="none" cap="none" strike="noStrike">
              <a:solidFill>
                <a:srgbClr val="056839"/>
              </a:solidFill>
              <a:latin typeface="Calibri"/>
              <a:ea typeface="Calibri"/>
              <a:cs typeface="Calibri"/>
              <a:sym typeface="Calibri"/>
            </a:endParaRPr>
          </a:p>
          <a:p>
            <a:pPr indent="-330200" lvl="0" marL="342900" marR="0" rtl="0" algn="l">
              <a:lnSpc>
                <a:spcPct val="150000"/>
              </a:lnSpc>
              <a:spcBef>
                <a:spcPts val="0"/>
              </a:spcBef>
              <a:spcAft>
                <a:spcPts val="0"/>
              </a:spcAft>
              <a:buClr>
                <a:srgbClr val="056839"/>
              </a:buClr>
              <a:buSzPts val="2200"/>
              <a:buFont typeface="Arial"/>
              <a:buChar char="•"/>
            </a:pPr>
            <a:r>
              <a:rPr b="0" i="0" lang="en-US" sz="2200" u="none" cap="none" strike="noStrike">
                <a:solidFill>
                  <a:srgbClr val="056839"/>
                </a:solidFill>
                <a:latin typeface="Calibri"/>
                <a:ea typeface="Calibri"/>
                <a:cs typeface="Calibri"/>
                <a:sym typeface="Calibri"/>
              </a:rPr>
              <a:t>Управление на жизнения цикъл</a:t>
            </a:r>
            <a:endParaRPr b="0" i="0" sz="2200" u="none" cap="none" strike="noStrike">
              <a:solidFill>
                <a:srgbClr val="056839"/>
              </a:solidFill>
              <a:latin typeface="Calibri"/>
              <a:ea typeface="Calibri"/>
              <a:cs typeface="Calibri"/>
              <a:sym typeface="Calibri"/>
            </a:endParaRPr>
          </a:p>
          <a:p>
            <a:pPr indent="-330200" lvl="0" marL="342900" marR="0" rtl="0" algn="l">
              <a:lnSpc>
                <a:spcPct val="150000"/>
              </a:lnSpc>
              <a:spcBef>
                <a:spcPts val="0"/>
              </a:spcBef>
              <a:spcAft>
                <a:spcPts val="0"/>
              </a:spcAft>
              <a:buClr>
                <a:srgbClr val="056839"/>
              </a:buClr>
              <a:buSzPts val="2200"/>
              <a:buFont typeface="Arial"/>
              <a:buChar char="•"/>
            </a:pPr>
            <a:r>
              <a:rPr b="0" i="0" lang="en-US" sz="2200" u="none" cap="none" strike="noStrike">
                <a:solidFill>
                  <a:srgbClr val="056839"/>
                </a:solidFill>
                <a:latin typeface="Calibri"/>
                <a:ea typeface="Calibri"/>
                <a:cs typeface="Calibri"/>
                <a:sym typeface="Calibri"/>
              </a:rPr>
              <a:t>Управление на отпадъците</a:t>
            </a:r>
            <a:endParaRPr b="0" i="0" sz="2200" u="none" cap="none" strike="noStrike">
              <a:solidFill>
                <a:srgbClr val="056839"/>
              </a:solidFill>
              <a:latin typeface="Calibri"/>
              <a:ea typeface="Calibri"/>
              <a:cs typeface="Calibri"/>
              <a:sym typeface="Calibri"/>
            </a:endParaRPr>
          </a:p>
        </p:txBody>
      </p:sp>
      <p:pic>
        <p:nvPicPr>
          <p:cNvPr id="132" name="Google Shape;132;p4"/>
          <p:cNvPicPr preferRelativeResize="0"/>
          <p:nvPr/>
        </p:nvPicPr>
        <p:blipFill rotWithShape="1">
          <a:blip r:embed="rId3">
            <a:alphaModFix/>
          </a:blip>
          <a:srcRect b="0" l="0" r="0" t="0"/>
          <a:stretch/>
        </p:blipFill>
        <p:spPr>
          <a:xfrm>
            <a:off x="1255490" y="2493718"/>
            <a:ext cx="1200914" cy="2002540"/>
          </a:xfrm>
          <a:prstGeom prst="rect">
            <a:avLst/>
          </a:prstGeom>
          <a:noFill/>
          <a:ln>
            <a:noFill/>
          </a:ln>
        </p:spPr>
      </p:pic>
      <p:pic>
        <p:nvPicPr>
          <p:cNvPr descr="Logo&#10;&#10;Description automatically generated" id="133" name="Google Shape;133;p4"/>
          <p:cNvPicPr preferRelativeResize="0"/>
          <p:nvPr/>
        </p:nvPicPr>
        <p:blipFill rotWithShape="1">
          <a:blip r:embed="rId4">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134" name="Google Shape;134;p4"/>
          <p:cNvPicPr preferRelativeResize="0"/>
          <p:nvPr/>
        </p:nvPicPr>
        <p:blipFill rotWithShape="1">
          <a:blip r:embed="rId5">
            <a:alphaModFix/>
          </a:blip>
          <a:srcRect b="0" l="0" r="0" t="0"/>
          <a:stretch/>
        </p:blipFill>
        <p:spPr>
          <a:xfrm>
            <a:off x="1855947" y="6160565"/>
            <a:ext cx="2312641" cy="48518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 name="Shape 138"/>
        <p:cNvGrpSpPr/>
        <p:nvPr/>
      </p:nvGrpSpPr>
      <p:grpSpPr>
        <a:xfrm>
          <a:off x="0" y="0"/>
          <a:ext cx="0" cy="0"/>
          <a:chOff x="0" y="0"/>
          <a:chExt cx="0" cy="0"/>
        </a:xfrm>
      </p:grpSpPr>
      <p:sp>
        <p:nvSpPr>
          <p:cNvPr id="139" name="Google Shape;139;p5"/>
          <p:cNvSpPr txBox="1"/>
          <p:nvPr/>
        </p:nvSpPr>
        <p:spPr>
          <a:xfrm>
            <a:off x="528145" y="575441"/>
            <a:ext cx="46902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56839"/>
                </a:solidFill>
                <a:latin typeface="Calibri"/>
                <a:ea typeface="Calibri"/>
                <a:cs typeface="Calibri"/>
                <a:sym typeface="Calibri"/>
              </a:rPr>
              <a:t>Въведение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0" name="Google Shape;140;p5"/>
          <p:cNvSpPr txBox="1"/>
          <p:nvPr/>
        </p:nvSpPr>
        <p:spPr>
          <a:xfrm>
            <a:off x="612986" y="1304956"/>
            <a:ext cx="10419900" cy="41406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1100"/>
              <a:buFont typeface="Arial"/>
              <a:buNone/>
            </a:pPr>
            <a:r>
              <a:rPr b="1" i="0" lang="en-US" sz="2000" u="none" cap="none" strike="noStrike">
                <a:solidFill>
                  <a:srgbClr val="056839"/>
                </a:solidFill>
                <a:latin typeface="Calibri"/>
                <a:ea typeface="Calibri"/>
                <a:cs typeface="Calibri"/>
                <a:sym typeface="Calibri"/>
              </a:rPr>
              <a:t>Европейският съюз</a:t>
            </a:r>
            <a:r>
              <a:rPr b="0" i="0" lang="en-US" sz="2000" u="none" cap="none" strike="noStrike">
                <a:solidFill>
                  <a:srgbClr val="056839"/>
                </a:solidFill>
                <a:latin typeface="Calibri"/>
                <a:ea typeface="Calibri"/>
                <a:cs typeface="Calibri"/>
                <a:sym typeface="Calibri"/>
              </a:rPr>
              <a:t> представлява приблизително </a:t>
            </a:r>
            <a:r>
              <a:rPr b="1" i="0" lang="en-US" sz="2000" u="none" cap="none" strike="noStrike">
                <a:solidFill>
                  <a:srgbClr val="056839"/>
                </a:solidFill>
                <a:latin typeface="Calibri"/>
                <a:ea typeface="Calibri"/>
                <a:cs typeface="Calibri"/>
                <a:sym typeface="Calibri"/>
              </a:rPr>
              <a:t>5% от световните гори</a:t>
            </a:r>
            <a:r>
              <a:rPr b="0" i="0" lang="en-US" sz="2000" u="none" cap="none" strike="noStrike">
                <a:solidFill>
                  <a:srgbClr val="056839"/>
                </a:solidFill>
                <a:latin typeface="Calibri"/>
                <a:ea typeface="Calibri"/>
                <a:cs typeface="Calibri"/>
                <a:sym typeface="Calibri"/>
              </a:rPr>
              <a:t>, но противно на това, което се случва в много други части на света, </a:t>
            </a:r>
            <a:r>
              <a:rPr b="1" i="0" lang="en-US" sz="2000" u="none" cap="none" strike="noStrike">
                <a:solidFill>
                  <a:srgbClr val="056839"/>
                </a:solidFill>
                <a:latin typeface="Calibri"/>
                <a:ea typeface="Calibri"/>
                <a:cs typeface="Calibri"/>
                <a:sym typeface="Calibri"/>
              </a:rPr>
              <a:t>залесените площи на ЕС бавно се разширяват.</a:t>
            </a:r>
            <a:endParaRPr b="1" i="0" sz="2000" u="none" cap="none" strike="noStrike">
              <a:solidFill>
                <a:srgbClr val="056839"/>
              </a:solidFill>
              <a:latin typeface="Calibri"/>
              <a:ea typeface="Calibri"/>
              <a:cs typeface="Calibri"/>
              <a:sym typeface="Calibri"/>
            </a:endParaRPr>
          </a:p>
          <a:p>
            <a:pPr indent="0" lvl="0" marL="0" marR="0" rtl="0" algn="l">
              <a:lnSpc>
                <a:spcPct val="150000"/>
              </a:lnSpc>
              <a:spcBef>
                <a:spcPts val="0"/>
              </a:spcBef>
              <a:spcAft>
                <a:spcPts val="0"/>
              </a:spcAft>
              <a:buClr>
                <a:schemeClr val="dk1"/>
              </a:buClr>
              <a:buSzPts val="1100"/>
              <a:buFont typeface="Arial"/>
              <a:buNone/>
            </a:pPr>
            <a:r>
              <a:rPr b="0" i="0" lang="en-US" sz="2000" u="none" cap="none" strike="noStrike">
                <a:solidFill>
                  <a:srgbClr val="056839"/>
                </a:solidFill>
                <a:latin typeface="Calibri"/>
                <a:ea typeface="Calibri"/>
                <a:cs typeface="Calibri"/>
                <a:sym typeface="Calibri"/>
              </a:rPr>
              <a:t>Дървесината със сигурност е най-важният горски продукт, получен от 177 MHa гори и залесени земи, с които ЕС може да се похвали.</a:t>
            </a:r>
            <a:endParaRPr b="0" i="0" sz="2000" u="none" cap="none" strike="noStrike">
              <a:solidFill>
                <a:srgbClr val="056839"/>
              </a:solidFill>
              <a:latin typeface="Calibri"/>
              <a:ea typeface="Calibri"/>
              <a:cs typeface="Calibri"/>
              <a:sym typeface="Calibri"/>
            </a:endParaRPr>
          </a:p>
          <a:p>
            <a:pPr indent="0" lvl="0" marL="0" marR="0" rtl="0" algn="l">
              <a:lnSpc>
                <a:spcPct val="150000"/>
              </a:lnSpc>
              <a:spcBef>
                <a:spcPts val="0"/>
              </a:spcBef>
              <a:spcAft>
                <a:spcPts val="0"/>
              </a:spcAft>
              <a:buClr>
                <a:schemeClr val="dk1"/>
              </a:buClr>
              <a:buSzPts val="1100"/>
              <a:buFont typeface="Arial"/>
              <a:buNone/>
            </a:pPr>
            <a:r>
              <a:rPr b="0" i="0" lang="en-US" sz="2000" u="none" cap="none" strike="noStrike">
                <a:solidFill>
                  <a:srgbClr val="056839"/>
                </a:solidFill>
                <a:latin typeface="Calibri"/>
                <a:ea typeface="Calibri"/>
                <a:cs typeface="Calibri"/>
                <a:sym typeface="Calibri"/>
              </a:rPr>
              <a:t>Производството на дървесина обаче не е единствената цел и всъщност само </a:t>
            </a:r>
            <a:r>
              <a:rPr b="1" i="0" lang="en-US" sz="2000" u="none" cap="none" strike="noStrike">
                <a:solidFill>
                  <a:srgbClr val="056839"/>
                </a:solidFill>
                <a:latin typeface="Calibri"/>
                <a:ea typeface="Calibri"/>
                <a:cs typeface="Calibri"/>
                <a:sym typeface="Calibri"/>
              </a:rPr>
              <a:t>две трети от годишния прираст на дървесина се използват за строителство, мебели, други продукти за начина на живот или за производство на енергия.</a:t>
            </a:r>
            <a:endParaRPr b="1" i="0" sz="2000" u="none" cap="none" strike="noStrike">
              <a:solidFill>
                <a:srgbClr val="056839"/>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300"/>
              <a:buFont typeface="Arial"/>
              <a:buNone/>
            </a:pPr>
            <a:r>
              <a:t/>
            </a:r>
            <a:endParaRPr b="0" i="0" sz="2300" u="none" cap="none" strike="noStrike">
              <a:solidFill>
                <a:srgbClr val="056839"/>
              </a:solidFill>
              <a:latin typeface="Calibri"/>
              <a:ea typeface="Calibri"/>
              <a:cs typeface="Calibri"/>
              <a:sym typeface="Calibri"/>
            </a:endParaRPr>
          </a:p>
        </p:txBody>
      </p:sp>
      <p:sp>
        <p:nvSpPr>
          <p:cNvPr id="141" name="Google Shape;141;p5"/>
          <p:cNvSpPr/>
          <p:nvPr/>
        </p:nvSpPr>
        <p:spPr>
          <a:xfrm>
            <a:off x="0" y="297"/>
            <a:ext cx="12047457" cy="150532"/>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2" name="Google Shape;142;p5"/>
          <p:cNvSpPr/>
          <p:nvPr/>
        </p:nvSpPr>
        <p:spPr>
          <a:xfrm rot="-5400000">
            <a:off x="8690879" y="3356875"/>
            <a:ext cx="6857702" cy="144545"/>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3" name="Google Shape;143;p5"/>
          <p:cNvSpPr/>
          <p:nvPr/>
        </p:nvSpPr>
        <p:spPr>
          <a:xfrm>
            <a:off x="612986" y="1172296"/>
            <a:ext cx="3538329" cy="62615"/>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144" name="Google Shape;144;p5"/>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145" name="Google Shape;145;p5"/>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6"/>
          <p:cNvSpPr txBox="1"/>
          <p:nvPr/>
        </p:nvSpPr>
        <p:spPr>
          <a:xfrm>
            <a:off x="513570" y="320366"/>
            <a:ext cx="46902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56839"/>
                </a:solidFill>
                <a:latin typeface="Calibri"/>
                <a:ea typeface="Calibri"/>
                <a:cs typeface="Calibri"/>
                <a:sym typeface="Calibri"/>
              </a:rPr>
              <a:t>Въведение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2" name="Google Shape;152;p6"/>
          <p:cNvSpPr txBox="1"/>
          <p:nvPr/>
        </p:nvSpPr>
        <p:spPr>
          <a:xfrm>
            <a:off x="612986" y="1137331"/>
            <a:ext cx="10034700" cy="5364300"/>
          </a:xfrm>
          <a:prstGeom prst="rect">
            <a:avLst/>
          </a:prstGeom>
          <a:noFill/>
          <a:ln>
            <a:noFill/>
          </a:ln>
        </p:spPr>
        <p:txBody>
          <a:bodyPr anchorCtr="0" anchor="t" bIns="45700" lIns="91425" spcFirstLastPara="1" rIns="91425" wrap="square" tIns="45700">
            <a:spAutoFit/>
          </a:bodyPr>
          <a:lstStyle/>
          <a:p>
            <a:pPr indent="-323850" lvl="0" marL="342900" marR="0" rtl="0" algn="l">
              <a:lnSpc>
                <a:spcPct val="150000"/>
              </a:lnSpc>
              <a:spcBef>
                <a:spcPts val="800"/>
              </a:spcBef>
              <a:spcAft>
                <a:spcPts val="0"/>
              </a:spcAft>
              <a:buClr>
                <a:srgbClr val="056839"/>
              </a:buClr>
              <a:buSzPts val="700"/>
              <a:buFont typeface="Noto Sans"/>
              <a:buChar char="∙"/>
            </a:pPr>
            <a:r>
              <a:rPr b="1" i="0" lang="en-US" sz="2100" u="none" cap="none" strike="noStrike">
                <a:solidFill>
                  <a:srgbClr val="056839"/>
                </a:solidFill>
                <a:latin typeface="Calibri"/>
                <a:ea typeface="Calibri"/>
                <a:cs typeface="Calibri"/>
                <a:sym typeface="Calibri"/>
              </a:rPr>
              <a:t>Някои факти:</a:t>
            </a:r>
            <a:endParaRPr b="1" i="0" sz="2100" u="none" cap="none" strike="noStrike">
              <a:solidFill>
                <a:srgbClr val="056839"/>
              </a:solidFill>
              <a:latin typeface="Calibri"/>
              <a:ea typeface="Calibri"/>
              <a:cs typeface="Calibri"/>
              <a:sym typeface="Calibri"/>
            </a:endParaRPr>
          </a:p>
          <a:p>
            <a:pPr indent="-317500" lvl="0" marL="342900" marR="0" rtl="0" algn="l">
              <a:lnSpc>
                <a:spcPct val="150000"/>
              </a:lnSpc>
              <a:spcBef>
                <a:spcPts val="800"/>
              </a:spcBef>
              <a:spcAft>
                <a:spcPts val="0"/>
              </a:spcAft>
              <a:buClr>
                <a:srgbClr val="056839"/>
              </a:buClr>
              <a:buSzPts val="600"/>
              <a:buFont typeface="Noto Sans"/>
              <a:buChar char="∙"/>
            </a:pPr>
            <a:r>
              <a:rPr b="0" i="0" lang="en-US" sz="2000" u="none" cap="none" strike="noStrike">
                <a:solidFill>
                  <a:srgbClr val="056839"/>
                </a:solidFill>
                <a:latin typeface="Calibri"/>
                <a:ea typeface="Calibri"/>
                <a:cs typeface="Calibri"/>
                <a:sym typeface="Calibri"/>
              </a:rPr>
              <a:t>Повечето гори в ЕС са от бореален (северен) тип с малко разнообразие от </a:t>
            </a:r>
            <a:r>
              <a:rPr b="1" i="0" lang="en-US" sz="2000" u="none" cap="none" strike="noStrike">
                <a:solidFill>
                  <a:srgbClr val="056839"/>
                </a:solidFill>
                <a:latin typeface="Calibri"/>
                <a:ea typeface="Calibri"/>
                <a:cs typeface="Calibri"/>
                <a:sym typeface="Calibri"/>
              </a:rPr>
              <a:t>предимно иглолистни дървесни видове</a:t>
            </a:r>
            <a:r>
              <a:rPr b="0" i="0" lang="en-US" sz="2000" u="none" cap="none" strike="noStrike">
                <a:solidFill>
                  <a:srgbClr val="056839"/>
                </a:solidFill>
                <a:latin typeface="Calibri"/>
                <a:ea typeface="Calibri"/>
                <a:cs typeface="Calibri"/>
                <a:sym typeface="Calibri"/>
              </a:rPr>
              <a:t> или у</a:t>
            </a:r>
            <a:r>
              <a:rPr b="1" i="0" lang="en-US" sz="2000" u="none" cap="none" strike="noStrike">
                <a:solidFill>
                  <a:srgbClr val="056839"/>
                </a:solidFill>
                <a:latin typeface="Calibri"/>
                <a:ea typeface="Calibri"/>
                <a:cs typeface="Calibri"/>
                <a:sym typeface="Calibri"/>
              </a:rPr>
              <a:t>мерен тип гори с предимно широколистни дървесни видове</a:t>
            </a:r>
            <a:r>
              <a:rPr b="0" i="0" lang="en-US" sz="2000" u="none" cap="none" strike="noStrike">
                <a:solidFill>
                  <a:srgbClr val="056839"/>
                </a:solidFill>
                <a:latin typeface="Calibri"/>
                <a:ea typeface="Calibri"/>
                <a:cs typeface="Calibri"/>
                <a:sym typeface="Calibri"/>
              </a:rPr>
              <a:t> в низините с добавки от иглолистни видове с увеличаване на надморската височина. В страните от ЕС няма тропически дървета, освен във френските отвъдморски департаменти.</a:t>
            </a:r>
            <a:endParaRPr b="0" i="0" sz="2000" u="none" cap="none" strike="noStrike">
              <a:solidFill>
                <a:srgbClr val="056839"/>
              </a:solidFill>
              <a:latin typeface="Calibri"/>
              <a:ea typeface="Calibri"/>
              <a:cs typeface="Calibri"/>
              <a:sym typeface="Calibri"/>
            </a:endParaRPr>
          </a:p>
          <a:p>
            <a:pPr indent="-317500" lvl="0" marL="342900" marR="0" rtl="0" algn="l">
              <a:lnSpc>
                <a:spcPct val="150000"/>
              </a:lnSpc>
              <a:spcBef>
                <a:spcPts val="800"/>
              </a:spcBef>
              <a:spcAft>
                <a:spcPts val="0"/>
              </a:spcAft>
              <a:buClr>
                <a:srgbClr val="056839"/>
              </a:buClr>
              <a:buSzPts val="600"/>
              <a:buFont typeface="Noto Sans"/>
              <a:buChar char="∙"/>
            </a:pPr>
            <a:r>
              <a:rPr b="1" i="0" lang="en-US" sz="2000" u="none" cap="none" strike="noStrike">
                <a:solidFill>
                  <a:srgbClr val="056839"/>
                </a:solidFill>
                <a:latin typeface="Calibri"/>
                <a:ea typeface="Calibri"/>
                <a:cs typeface="Calibri"/>
                <a:sym typeface="Calibri"/>
              </a:rPr>
              <a:t>Обем на дървесина</a:t>
            </a:r>
            <a:r>
              <a:rPr b="0" i="0" lang="en-US" sz="2000" u="none" cap="none" strike="noStrike">
                <a:solidFill>
                  <a:srgbClr val="056839"/>
                </a:solidFill>
                <a:latin typeface="Calibri"/>
                <a:ea typeface="Calibri"/>
                <a:cs typeface="Calibri"/>
                <a:sym typeface="Calibri"/>
              </a:rPr>
              <a:t> – от годишния прираст на дървесина или нетния годишен прираст (NAI) 56% са добити през 2010 г. и 63% през 2019 г., което представлява малко увеличение. От добитата дървесина около </a:t>
            </a:r>
            <a:r>
              <a:rPr b="1" i="0" lang="en-US" sz="2000" u="none" cap="none" strike="noStrike">
                <a:solidFill>
                  <a:srgbClr val="056839"/>
                </a:solidFill>
                <a:latin typeface="Calibri"/>
                <a:ea typeface="Calibri"/>
                <a:cs typeface="Calibri"/>
                <a:sym typeface="Calibri"/>
              </a:rPr>
              <a:t>80% е индустриална обла дървесина, а останалата част е дървесина за огрев.</a:t>
            </a:r>
            <a:endParaRPr b="1" i="0" sz="2000" u="none" cap="none" strike="noStrike">
              <a:solidFill>
                <a:srgbClr val="056839"/>
              </a:solidFill>
              <a:latin typeface="Calibri"/>
              <a:ea typeface="Calibri"/>
              <a:cs typeface="Calibri"/>
              <a:sym typeface="Calibri"/>
            </a:endParaRPr>
          </a:p>
          <a:p>
            <a:pPr indent="-342900" lvl="0" marL="342900" marR="0" rtl="0" algn="l">
              <a:lnSpc>
                <a:spcPct val="150000"/>
              </a:lnSpc>
              <a:spcBef>
                <a:spcPts val="800"/>
              </a:spcBef>
              <a:spcAft>
                <a:spcPts val="0"/>
              </a:spcAft>
              <a:buClr>
                <a:srgbClr val="056839"/>
              </a:buClr>
              <a:buSzPts val="2100"/>
              <a:buFont typeface="Calibri"/>
              <a:buChar char="∙"/>
            </a:pPr>
            <a:r>
              <a:t/>
            </a:r>
            <a:endParaRPr b="1" i="0" sz="2100" u="none" cap="none" strike="noStrike">
              <a:solidFill>
                <a:srgbClr val="056839"/>
              </a:solidFill>
              <a:latin typeface="Calibri"/>
              <a:ea typeface="Calibri"/>
              <a:cs typeface="Calibri"/>
              <a:sym typeface="Calibri"/>
            </a:endParaRPr>
          </a:p>
        </p:txBody>
      </p:sp>
      <p:sp>
        <p:nvSpPr>
          <p:cNvPr id="153" name="Google Shape;153;p6"/>
          <p:cNvSpPr/>
          <p:nvPr/>
        </p:nvSpPr>
        <p:spPr>
          <a:xfrm>
            <a:off x="0" y="297"/>
            <a:ext cx="12047457" cy="150532"/>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4" name="Google Shape;154;p6"/>
          <p:cNvSpPr/>
          <p:nvPr/>
        </p:nvSpPr>
        <p:spPr>
          <a:xfrm rot="-5400000">
            <a:off x="8690879" y="3356875"/>
            <a:ext cx="6857702" cy="144545"/>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5" name="Google Shape;155;p6"/>
          <p:cNvSpPr/>
          <p:nvPr/>
        </p:nvSpPr>
        <p:spPr>
          <a:xfrm>
            <a:off x="612986" y="953646"/>
            <a:ext cx="3538200" cy="627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156" name="Google Shape;156;p6"/>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157" name="Google Shape;157;p6"/>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7"/>
          <p:cNvSpPr txBox="1"/>
          <p:nvPr/>
        </p:nvSpPr>
        <p:spPr>
          <a:xfrm>
            <a:off x="542670" y="415616"/>
            <a:ext cx="46902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56839"/>
                </a:solidFill>
                <a:latin typeface="Calibri"/>
                <a:ea typeface="Calibri"/>
                <a:cs typeface="Calibri"/>
                <a:sym typeface="Calibri"/>
              </a:rPr>
              <a:t>Въведение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4" name="Google Shape;164;p7"/>
          <p:cNvSpPr txBox="1"/>
          <p:nvPr/>
        </p:nvSpPr>
        <p:spPr>
          <a:xfrm>
            <a:off x="598461" y="1152381"/>
            <a:ext cx="10034700" cy="4717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800"/>
              </a:spcBef>
              <a:spcAft>
                <a:spcPts val="0"/>
              </a:spcAft>
              <a:buClr>
                <a:srgbClr val="000000"/>
              </a:buClr>
              <a:buSzPts val="2100"/>
              <a:buFont typeface="Arial"/>
              <a:buNone/>
            </a:pPr>
            <a:r>
              <a:rPr b="0" i="0" lang="en-US" sz="2100" u="none" cap="none" strike="noStrike">
                <a:solidFill>
                  <a:srgbClr val="056839"/>
                </a:solidFill>
                <a:latin typeface="Calibri"/>
                <a:ea typeface="Calibri"/>
                <a:cs typeface="Calibri"/>
                <a:sym typeface="Calibri"/>
              </a:rPr>
              <a:t>Някои факти:</a:t>
            </a:r>
            <a:endParaRPr b="0" i="0" sz="2100" u="none" cap="none" strike="noStrike">
              <a:solidFill>
                <a:srgbClr val="056839"/>
              </a:solidFill>
              <a:latin typeface="Calibri"/>
              <a:ea typeface="Calibri"/>
              <a:cs typeface="Calibri"/>
              <a:sym typeface="Calibri"/>
            </a:endParaRPr>
          </a:p>
          <a:p>
            <a:pPr indent="-330200" lvl="0" marL="342900" marR="0" rtl="0" algn="l">
              <a:lnSpc>
                <a:spcPct val="150000"/>
              </a:lnSpc>
              <a:spcBef>
                <a:spcPts val="800"/>
              </a:spcBef>
              <a:spcAft>
                <a:spcPts val="0"/>
              </a:spcAft>
              <a:buClr>
                <a:srgbClr val="404040"/>
              </a:buClr>
              <a:buSzPts val="800"/>
              <a:buFont typeface="Noto Sans"/>
              <a:buChar char="∙"/>
            </a:pPr>
            <a:r>
              <a:rPr b="1" i="0" lang="en-US" sz="1900" u="none" cap="none" strike="noStrike">
                <a:solidFill>
                  <a:srgbClr val="056839"/>
                </a:solidFill>
                <a:latin typeface="Calibri"/>
                <a:ea typeface="Calibri"/>
                <a:cs typeface="Calibri"/>
                <a:sym typeface="Calibri"/>
              </a:rPr>
              <a:t>Коркът</a:t>
            </a:r>
            <a:r>
              <a:rPr b="0" i="0" lang="en-US" sz="1900" u="none" cap="none" strike="noStrike">
                <a:solidFill>
                  <a:srgbClr val="056839"/>
                </a:solidFill>
                <a:latin typeface="Calibri"/>
                <a:ea typeface="Calibri"/>
                <a:cs typeface="Calibri"/>
                <a:sym typeface="Calibri"/>
              </a:rPr>
              <a:t>, който е недървесен горски продукт, се произвежда от коркови дъбови дървета. Най-голямата концентрация на производство на коркови материали е в Португалия, следвана от Испания и до известна степен Франция, Италия и Гърция. Смолата се добива като сок от иглолистни дървета, обикновено борове. Събира се чрез нарязване на кората и събиране на изтичащата смола в съдове, закрепени под разрезите.</a:t>
            </a:r>
            <a:endParaRPr b="0" i="0" sz="1800" u="none" cap="none" strike="noStrike">
              <a:solidFill>
                <a:srgbClr val="056839"/>
              </a:solidFill>
              <a:latin typeface="Calibri"/>
              <a:ea typeface="Calibri"/>
              <a:cs typeface="Calibri"/>
              <a:sym typeface="Calibri"/>
            </a:endParaRPr>
          </a:p>
          <a:p>
            <a:pPr indent="-330200" lvl="0" marL="342900" marR="0" rtl="0" algn="l">
              <a:lnSpc>
                <a:spcPct val="150000"/>
              </a:lnSpc>
              <a:spcBef>
                <a:spcPts val="800"/>
              </a:spcBef>
              <a:spcAft>
                <a:spcPts val="0"/>
              </a:spcAft>
              <a:buClr>
                <a:srgbClr val="404040"/>
              </a:buClr>
              <a:buSzPts val="800"/>
              <a:buFont typeface="Noto Sans"/>
              <a:buChar char="∙"/>
            </a:pPr>
            <a:r>
              <a:rPr b="1" i="0" lang="en-US" sz="1900" u="none" cap="none" strike="noStrike">
                <a:solidFill>
                  <a:srgbClr val="056839"/>
                </a:solidFill>
                <a:latin typeface="Calibri"/>
                <a:ea typeface="Calibri"/>
                <a:cs typeface="Calibri"/>
                <a:sym typeface="Calibri"/>
              </a:rPr>
              <a:t>Талово масло</a:t>
            </a:r>
            <a:r>
              <a:rPr b="0" i="0" lang="en-US" sz="1900" u="none" cap="none" strike="noStrike">
                <a:solidFill>
                  <a:srgbClr val="056839"/>
                </a:solidFill>
                <a:latin typeface="Calibri"/>
                <a:ea typeface="Calibri"/>
                <a:cs typeface="Calibri"/>
                <a:sym typeface="Calibri"/>
              </a:rPr>
              <a:t>, вискозна жълто-черна миризлива течност, получена от процеса на пулпиране на иглолистни дървета. Този специфичен остатък е богат източник на естествени химикали, използвани за производството на бои, лакове и медицински съединения.</a:t>
            </a:r>
            <a:endParaRPr b="0" i="0" sz="1900" u="none" cap="none" strike="noStrike">
              <a:solidFill>
                <a:srgbClr val="056839"/>
              </a:solidFill>
              <a:latin typeface="Calibri"/>
              <a:ea typeface="Calibri"/>
              <a:cs typeface="Calibri"/>
              <a:sym typeface="Calibri"/>
            </a:endParaRPr>
          </a:p>
          <a:p>
            <a:pPr indent="-342900" lvl="0" marL="342900" marR="0" rtl="0" algn="l">
              <a:lnSpc>
                <a:spcPct val="150000"/>
              </a:lnSpc>
              <a:spcBef>
                <a:spcPts val="800"/>
              </a:spcBef>
              <a:spcAft>
                <a:spcPts val="0"/>
              </a:spcAft>
              <a:buClr>
                <a:srgbClr val="056839"/>
              </a:buClr>
              <a:buSzPts val="2100"/>
              <a:buFont typeface="Calibri"/>
              <a:buChar char="∙"/>
            </a:pPr>
            <a:r>
              <a:t/>
            </a:r>
            <a:endParaRPr b="0" i="0" sz="2100" u="none" cap="none" strike="noStrike">
              <a:solidFill>
                <a:srgbClr val="056839"/>
              </a:solidFill>
              <a:latin typeface="Calibri"/>
              <a:ea typeface="Calibri"/>
              <a:cs typeface="Calibri"/>
              <a:sym typeface="Calibri"/>
            </a:endParaRPr>
          </a:p>
        </p:txBody>
      </p:sp>
      <p:sp>
        <p:nvSpPr>
          <p:cNvPr id="165" name="Google Shape;165;p7"/>
          <p:cNvSpPr/>
          <p:nvPr/>
        </p:nvSpPr>
        <p:spPr>
          <a:xfrm>
            <a:off x="0" y="297"/>
            <a:ext cx="12047457" cy="150532"/>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6" name="Google Shape;166;p7"/>
          <p:cNvSpPr/>
          <p:nvPr/>
        </p:nvSpPr>
        <p:spPr>
          <a:xfrm rot="-5400000">
            <a:off x="8690879" y="3356875"/>
            <a:ext cx="6857702" cy="144545"/>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7" name="Google Shape;167;p7"/>
          <p:cNvSpPr/>
          <p:nvPr/>
        </p:nvSpPr>
        <p:spPr>
          <a:xfrm>
            <a:off x="630261" y="984621"/>
            <a:ext cx="3538200" cy="62700"/>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168" name="Google Shape;168;p7"/>
          <p:cNvPicPr preferRelativeResize="0"/>
          <p:nvPr/>
        </p:nvPicPr>
        <p:blipFill rotWithShape="1">
          <a:blip r:embed="rId3">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169" name="Google Shape;169;p7"/>
          <p:cNvPicPr preferRelativeResize="0"/>
          <p:nvPr/>
        </p:nvPicPr>
        <p:blipFill rotWithShape="1">
          <a:blip r:embed="rId4">
            <a:alphaModFix/>
          </a:blip>
          <a:srcRect b="0" l="0" r="0" t="0"/>
          <a:stretch/>
        </p:blipFill>
        <p:spPr>
          <a:xfrm>
            <a:off x="1855947" y="6160565"/>
            <a:ext cx="2312641" cy="48518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 name="Shape 174"/>
        <p:cNvGrpSpPr/>
        <p:nvPr/>
      </p:nvGrpSpPr>
      <p:grpSpPr>
        <a:xfrm>
          <a:off x="0" y="0"/>
          <a:ext cx="0" cy="0"/>
          <a:chOff x="0" y="0"/>
          <a:chExt cx="0" cy="0"/>
        </a:xfrm>
      </p:grpSpPr>
      <p:sp>
        <p:nvSpPr>
          <p:cNvPr id="175" name="Google Shape;175;p8"/>
          <p:cNvSpPr/>
          <p:nvPr/>
        </p:nvSpPr>
        <p:spPr>
          <a:xfrm>
            <a:off x="76200" y="0"/>
            <a:ext cx="12192000" cy="6858000"/>
          </a:xfrm>
          <a:prstGeom prst="rect">
            <a:avLst/>
          </a:prstGeom>
          <a:gradFill>
            <a:gsLst>
              <a:gs pos="0">
                <a:srgbClr val="F5F7FC"/>
              </a:gs>
              <a:gs pos="100000">
                <a:srgbClr val="25AAE1">
                  <a:alpha val="3921"/>
                </a:srgbClr>
              </a:gs>
            </a:gsLst>
            <a:lin ang="21593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6" name="Google Shape;176;p8"/>
          <p:cNvSpPr txBox="1"/>
          <p:nvPr/>
        </p:nvSpPr>
        <p:spPr>
          <a:xfrm>
            <a:off x="542058" y="529893"/>
            <a:ext cx="82068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56839"/>
                </a:solidFill>
                <a:latin typeface="Calibri"/>
                <a:ea typeface="Calibri"/>
                <a:cs typeface="Calibri"/>
                <a:sym typeface="Calibri"/>
              </a:rPr>
              <a:t>Въведение </a:t>
            </a:r>
            <a:endParaRPr b="1" i="0" sz="36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7" name="Google Shape;177;p8"/>
          <p:cNvSpPr txBox="1"/>
          <p:nvPr/>
        </p:nvSpPr>
        <p:spPr>
          <a:xfrm>
            <a:off x="542050" y="1532725"/>
            <a:ext cx="3264300" cy="1739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56839"/>
                </a:solidFill>
                <a:latin typeface="Calibri"/>
                <a:ea typeface="Calibri"/>
                <a:cs typeface="Calibri"/>
                <a:sym typeface="Calibri"/>
              </a:rPr>
              <a:t>Разпределение на горските площи в Европа</a:t>
            </a:r>
            <a:endParaRPr b="1" i="0" sz="1400" u="none" cap="none" strike="noStrike">
              <a:solidFill>
                <a:srgbClr val="056839"/>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sng" cap="none" strike="noStrike">
              <a:solidFill>
                <a:srgbClr val="C55A11"/>
              </a:solidFill>
              <a:latin typeface="Calibri"/>
              <a:ea typeface="Calibri"/>
              <a:cs typeface="Calibri"/>
              <a:sym typeface="Calibri"/>
              <a:hlinkClick r:id="rId3">
                <a:extLst>
                  <a:ext uri="{A12FA001-AC4F-418D-AE19-62706E023703}">
                    <ahyp:hlinkClr val="tx"/>
                  </a:ext>
                </a:extLst>
              </a:hlinkClick>
            </a:endParaRPr>
          </a:p>
          <a:p>
            <a:pPr indent="0" lvl="0" marL="0" marR="0" rtl="0" algn="l">
              <a:lnSpc>
                <a:spcPct val="100000"/>
              </a:lnSpc>
              <a:spcBef>
                <a:spcPts val="0"/>
              </a:spcBef>
              <a:spcAft>
                <a:spcPts val="0"/>
              </a:spcAft>
              <a:buClr>
                <a:srgbClr val="000000"/>
              </a:buClr>
              <a:buSzPts val="900"/>
              <a:buFont typeface="Arial"/>
              <a:buNone/>
            </a:pPr>
            <a:r>
              <a:rPr b="0" i="0" lang="en-US" sz="900" u="sng" cap="none" strike="noStrike">
                <a:solidFill>
                  <a:srgbClr val="C55A11"/>
                </a:solidFill>
                <a:latin typeface="Calibri"/>
                <a:ea typeface="Calibri"/>
                <a:cs typeface="Calibri"/>
                <a:sym typeface="Calibri"/>
                <a:hlinkClick r:id="rId4">
                  <a:extLst>
                    <a:ext uri="{A12FA001-AC4F-418D-AE19-62706E023703}">
                      <ahyp:hlinkClr val="tx"/>
                    </a:ext>
                  </a:extLst>
                </a:hlinkClick>
              </a:rPr>
              <a:t>https://www.researchgate.net/figure/Distribution-of-forest-areas-in-Europe-Forest-resources-cover-about-one-third-of-the_fig9_315458492</a:t>
            </a:r>
            <a:endParaRPr b="0" i="0" sz="900" u="none" cap="none" strike="noStrike">
              <a:solidFill>
                <a:srgbClr val="C55A1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C55A11"/>
                </a:solidFill>
                <a:latin typeface="Calibri"/>
                <a:ea typeface="Calibri"/>
                <a:cs typeface="Calibri"/>
                <a:sym typeface="Calibri"/>
              </a:rPr>
              <a:t> </a:t>
            </a:r>
            <a:endParaRPr b="0" i="0" sz="2000" u="none" cap="none" strike="noStrike">
              <a:solidFill>
                <a:srgbClr val="C55A11"/>
              </a:solidFill>
              <a:latin typeface="Calibri"/>
              <a:ea typeface="Calibri"/>
              <a:cs typeface="Calibri"/>
              <a:sym typeface="Calibri"/>
            </a:endParaRPr>
          </a:p>
        </p:txBody>
      </p:sp>
      <p:pic>
        <p:nvPicPr>
          <p:cNvPr descr="Logo&#10;&#10;Description automatically generated" id="178" name="Google Shape;178;p8"/>
          <p:cNvPicPr preferRelativeResize="0"/>
          <p:nvPr/>
        </p:nvPicPr>
        <p:blipFill rotWithShape="1">
          <a:blip r:embed="rId5">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179" name="Google Shape;179;p8"/>
          <p:cNvPicPr preferRelativeResize="0"/>
          <p:nvPr/>
        </p:nvPicPr>
        <p:blipFill rotWithShape="1">
          <a:blip r:embed="rId6">
            <a:alphaModFix/>
          </a:blip>
          <a:srcRect b="0" l="0" r="0" t="0"/>
          <a:stretch/>
        </p:blipFill>
        <p:spPr>
          <a:xfrm>
            <a:off x="1855947" y="6160565"/>
            <a:ext cx="2312641" cy="485181"/>
          </a:xfrm>
          <a:prstGeom prst="rect">
            <a:avLst/>
          </a:prstGeom>
          <a:noFill/>
          <a:ln>
            <a:noFill/>
          </a:ln>
        </p:spPr>
      </p:pic>
      <p:sp>
        <p:nvSpPr>
          <p:cNvPr id="180" name="Google Shape;180;p8"/>
          <p:cNvSpPr/>
          <p:nvPr/>
        </p:nvSpPr>
        <p:spPr>
          <a:xfrm flipH="1" rot="-5400000">
            <a:off x="8695441" y="3361440"/>
            <a:ext cx="6858000" cy="135118"/>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Distribution of forest areas in Europe. Forest resources cover about one third of the European continent, providing a variety of ecosystem services and supporting the bio-based economy of the European countries [3, 12, 14]. If mixed landscapes are also considered (quite a frequent category of land-cover in the complex anthropic context of Europe), then the extent of areas with a non-negligible share of forests dominates several regions of the continent. In green, areas with at least 5% of forest cover. Derived after de Rigo et al. [3, 28] from a pan-European harmonisation based on existing land-cover maps [31, 32, 33, 34, 35, 36]." id="181" name="Google Shape;181;p8"/>
          <p:cNvPicPr preferRelativeResize="0"/>
          <p:nvPr/>
        </p:nvPicPr>
        <p:blipFill rotWithShape="1">
          <a:blip r:embed="rId7">
            <a:alphaModFix/>
          </a:blip>
          <a:srcRect b="0" l="0" r="0" t="0"/>
          <a:stretch/>
        </p:blipFill>
        <p:spPr>
          <a:xfrm>
            <a:off x="4436080" y="103471"/>
            <a:ext cx="7353300" cy="6448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5" name="Shape 185"/>
        <p:cNvGrpSpPr/>
        <p:nvPr/>
      </p:nvGrpSpPr>
      <p:grpSpPr>
        <a:xfrm>
          <a:off x="0" y="0"/>
          <a:ext cx="0" cy="0"/>
          <a:chOff x="0" y="0"/>
          <a:chExt cx="0" cy="0"/>
        </a:xfrm>
      </p:grpSpPr>
      <p:sp>
        <p:nvSpPr>
          <p:cNvPr id="186" name="Google Shape;186;p9"/>
          <p:cNvSpPr txBox="1"/>
          <p:nvPr/>
        </p:nvSpPr>
        <p:spPr>
          <a:xfrm>
            <a:off x="542058" y="603438"/>
            <a:ext cx="82068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056839"/>
                </a:solidFill>
                <a:latin typeface="Calibri"/>
                <a:ea typeface="Calibri"/>
                <a:cs typeface="Calibri"/>
                <a:sym typeface="Calibri"/>
              </a:rPr>
              <a:t>Въведение: полезни връзки</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7" name="Google Shape;187;p9"/>
          <p:cNvSpPr txBox="1"/>
          <p:nvPr/>
        </p:nvSpPr>
        <p:spPr>
          <a:xfrm>
            <a:off x="542058" y="1404668"/>
            <a:ext cx="10034700" cy="8619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Нова стратегия на ЕС за горите до 2030 г: </a:t>
            </a:r>
            <a:r>
              <a:rPr b="0" i="0" lang="en-US" sz="2000" u="sng" cap="none" strike="noStrike">
                <a:solidFill>
                  <a:srgbClr val="0563C1"/>
                </a:solidFill>
                <a:latin typeface="Calibri"/>
                <a:ea typeface="Calibri"/>
                <a:cs typeface="Calibri"/>
                <a:sym typeface="Calibri"/>
                <a:hlinkClick r:id="rId3">
                  <a:extLst>
                    <a:ext uri="{A12FA001-AC4F-418D-AE19-62706E023703}">
                      <ahyp:hlinkClr val="tx"/>
                    </a:ext>
                  </a:extLst>
                </a:hlinkClick>
              </a:rPr>
              <a:t>https://eur-lex.europa.eu/legal-content/EN/TXT/?uri=CELEX:52021DC0572</a:t>
            </a:r>
            <a:r>
              <a:rPr b="0" i="0" lang="en-US" sz="2000" u="none" cap="none" strike="noStrike">
                <a:solidFill>
                  <a:schemeClr val="dk1"/>
                </a:solidFill>
                <a:latin typeface="Calibri"/>
                <a:ea typeface="Calibri"/>
                <a:cs typeface="Calibri"/>
                <a:sym typeface="Calibri"/>
              </a:rPr>
              <a:t> </a:t>
            </a:r>
            <a:r>
              <a:rPr b="0" i="0" lang="en-US" sz="2000" u="none" cap="none" strike="noStrike">
                <a:solidFill>
                  <a:srgbClr val="056839"/>
                </a:solidFill>
                <a:latin typeface="Calibri"/>
                <a:ea typeface="Calibri"/>
                <a:cs typeface="Calibri"/>
                <a:sym typeface="Calibri"/>
              </a:rPr>
              <a:t> </a:t>
            </a:r>
            <a:endParaRPr b="1" i="0" sz="2000" u="none" cap="none" strike="noStrike">
              <a:solidFill>
                <a:srgbClr val="056839"/>
              </a:solidFill>
              <a:latin typeface="Calibri"/>
              <a:ea typeface="Calibri"/>
              <a:cs typeface="Calibri"/>
              <a:sym typeface="Calibri"/>
            </a:endParaRPr>
          </a:p>
        </p:txBody>
      </p:sp>
      <p:sp>
        <p:nvSpPr>
          <p:cNvPr id="188" name="Google Shape;188;p9"/>
          <p:cNvSpPr/>
          <p:nvPr/>
        </p:nvSpPr>
        <p:spPr>
          <a:xfrm>
            <a:off x="0" y="297"/>
            <a:ext cx="12047457" cy="150532"/>
          </a:xfrm>
          <a:prstGeom prst="rect">
            <a:avLst/>
          </a:prstGeom>
          <a:solidFill>
            <a:srgbClr val="68C28C"/>
          </a:solidFill>
          <a:ln cap="flat" cmpd="sng" w="12700">
            <a:solidFill>
              <a:srgbClr val="68C28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9" name="Google Shape;189;p9"/>
          <p:cNvSpPr/>
          <p:nvPr/>
        </p:nvSpPr>
        <p:spPr>
          <a:xfrm rot="-5400000">
            <a:off x="8690879" y="3356875"/>
            <a:ext cx="6857702" cy="144545"/>
          </a:xfrm>
          <a:prstGeom prst="rect">
            <a:avLst/>
          </a:prstGeom>
          <a:solidFill>
            <a:srgbClr val="25AA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0" name="Google Shape;190;p9"/>
          <p:cNvSpPr/>
          <p:nvPr/>
        </p:nvSpPr>
        <p:spPr>
          <a:xfrm>
            <a:off x="612986" y="1172296"/>
            <a:ext cx="3538329" cy="62615"/>
          </a:xfrm>
          <a:prstGeom prst="rect">
            <a:avLst/>
          </a:prstGeom>
          <a:solidFill>
            <a:srgbClr val="F8B241"/>
          </a:solidFill>
          <a:ln cap="flat" cmpd="sng" w="12700">
            <a:solidFill>
              <a:srgbClr val="F8B24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191" name="Google Shape;191;p9"/>
          <p:cNvPicPr preferRelativeResize="0"/>
          <p:nvPr/>
        </p:nvPicPr>
        <p:blipFill rotWithShape="1">
          <a:blip r:embed="rId4">
            <a:alphaModFix/>
          </a:blip>
          <a:srcRect b="0" l="0" r="0" t="0"/>
          <a:stretch/>
        </p:blipFill>
        <p:spPr>
          <a:xfrm>
            <a:off x="165346" y="6070861"/>
            <a:ext cx="1350410" cy="664590"/>
          </a:xfrm>
          <a:prstGeom prst="rect">
            <a:avLst/>
          </a:prstGeom>
          <a:noFill/>
          <a:ln>
            <a:noFill/>
          </a:ln>
        </p:spPr>
      </p:pic>
      <p:pic>
        <p:nvPicPr>
          <p:cNvPr descr="Graphical user interface, text&#10;&#10;Description automatically generated" id="192" name="Google Shape;192;p9"/>
          <p:cNvPicPr preferRelativeResize="0"/>
          <p:nvPr/>
        </p:nvPicPr>
        <p:blipFill rotWithShape="1">
          <a:blip r:embed="rId5">
            <a:alphaModFix/>
          </a:blip>
          <a:srcRect b="0" l="0" r="0" t="0"/>
          <a:stretch/>
        </p:blipFill>
        <p:spPr>
          <a:xfrm>
            <a:off x="1855947" y="6160565"/>
            <a:ext cx="2312641" cy="48518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2022-01-31T11:18:27Z</dcterms:created>
  <dc:creator>Carlotta Maria Crippa</dc:creator>
</cp:coreProperties>
</file>