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10287000" cx="207645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4338"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0: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1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1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ru-RU" sz="2600">
                <a:solidFill>
                  <a:srgbClr val="056839"/>
                </a:solidFill>
              </a:rPr>
              <a:t>Rights answers: sustainable, withdrawals, freshwater.</a:t>
            </a:r>
            <a:endParaRPr sz="2600">
              <a:solidFill>
                <a:srgbClr val="056839"/>
              </a:solidFill>
            </a:endParaRPr>
          </a:p>
          <a:p>
            <a:pPr indent="0" lvl="0" marL="0" rtl="0" algn="l">
              <a:lnSpc>
                <a:spcPct val="100000"/>
              </a:lnSpc>
              <a:spcBef>
                <a:spcPts val="1200"/>
              </a:spcBef>
              <a:spcAft>
                <a:spcPts val="1200"/>
              </a:spcAft>
              <a:buClr>
                <a:schemeClr val="dk1"/>
              </a:buClr>
              <a:buSzPts val="1100"/>
              <a:buFont typeface="Arial"/>
              <a:buNone/>
            </a:pPr>
            <a:r>
              <a:rPr lang="ru-RU" sz="2600">
                <a:solidFill>
                  <a:srgbClr val="056839"/>
                </a:solidFill>
              </a:rPr>
              <a:t>Wrong answers: needed, waste, groundwater.</a:t>
            </a:r>
            <a:endParaRPr/>
          </a:p>
        </p:txBody>
      </p:sp>
      <p:sp>
        <p:nvSpPr>
          <p:cNvPr id="293" name="Google Shape;293;p1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1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20: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2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2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2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2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2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t/>
            </a:r>
            <a:endParaRPr sz="2600">
              <a:solidFill>
                <a:srgbClr val="056839"/>
              </a:solidFill>
            </a:endParaRPr>
          </a:p>
          <a:p>
            <a:pPr indent="0" lvl="0" marL="0" rtl="0" algn="l">
              <a:lnSpc>
                <a:spcPct val="100000"/>
              </a:lnSpc>
              <a:spcBef>
                <a:spcPts val="1200"/>
              </a:spcBef>
              <a:spcAft>
                <a:spcPts val="1200"/>
              </a:spcAft>
              <a:buClr>
                <a:schemeClr val="dk1"/>
              </a:buClr>
              <a:buSzPts val="1100"/>
              <a:buFont typeface="Arial"/>
              <a:buNone/>
            </a:pPr>
            <a:r>
              <a:rPr lang="ru-RU" sz="2600">
                <a:solidFill>
                  <a:srgbClr val="056839"/>
                </a:solidFill>
              </a:rPr>
              <a:t>Wrong answers: needed, waste, groundwater.</a:t>
            </a:r>
            <a:endParaRPr/>
          </a:p>
        </p:txBody>
      </p:sp>
      <p:sp>
        <p:nvSpPr>
          <p:cNvPr id="417" name="Google Shape;417;p2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2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2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30: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3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3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p3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t/>
            </a:r>
            <a:endParaRPr sz="2600">
              <a:solidFill>
                <a:srgbClr val="056839"/>
              </a:solidFill>
            </a:endParaRPr>
          </a:p>
          <a:p>
            <a:pPr indent="0" lvl="0" marL="0" rtl="0" algn="l">
              <a:lnSpc>
                <a:spcPct val="100000"/>
              </a:lnSpc>
              <a:spcBef>
                <a:spcPts val="1200"/>
              </a:spcBef>
              <a:spcAft>
                <a:spcPts val="1200"/>
              </a:spcAft>
              <a:buClr>
                <a:schemeClr val="dk1"/>
              </a:buClr>
              <a:buSzPts val="1100"/>
              <a:buFont typeface="Arial"/>
              <a:buNone/>
            </a:pPr>
            <a:r>
              <a:rPr lang="ru-RU" sz="2600">
                <a:solidFill>
                  <a:srgbClr val="056839"/>
                </a:solidFill>
              </a:rPr>
              <a:t>Wrong answers: needed, waste, groundwater.</a:t>
            </a:r>
            <a:endParaRPr/>
          </a:p>
        </p:txBody>
      </p:sp>
      <p:sp>
        <p:nvSpPr>
          <p:cNvPr id="517" name="Google Shape;517;p3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ru-RU" sz="2600">
                <a:solidFill>
                  <a:srgbClr val="056839"/>
                </a:solidFill>
              </a:rPr>
              <a:t>Rights answers: sustainable, withdrawals, freshwater.</a:t>
            </a:r>
            <a:endParaRPr sz="2600">
              <a:solidFill>
                <a:srgbClr val="056839"/>
              </a:solidFill>
            </a:endParaRPr>
          </a:p>
          <a:p>
            <a:pPr indent="0" lvl="0" marL="0" rtl="0" algn="l">
              <a:lnSpc>
                <a:spcPct val="100000"/>
              </a:lnSpc>
              <a:spcBef>
                <a:spcPts val="1200"/>
              </a:spcBef>
              <a:spcAft>
                <a:spcPts val="1200"/>
              </a:spcAft>
              <a:buClr>
                <a:schemeClr val="dk1"/>
              </a:buClr>
              <a:buSzPts val="1100"/>
              <a:buFont typeface="Arial"/>
              <a:buNone/>
            </a:pPr>
            <a:r>
              <a:rPr lang="ru-RU" sz="2600">
                <a:solidFill>
                  <a:srgbClr val="056839"/>
                </a:solidFill>
              </a:rPr>
              <a:t>Wrong answers: needed, waste, groundwater.</a:t>
            </a:r>
            <a:endParaRPr/>
          </a:p>
        </p:txBody>
      </p:sp>
      <p:sp>
        <p:nvSpPr>
          <p:cNvPr id="528" name="Google Shape;528;p3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3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3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3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ru-R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2595563" y="1683545"/>
            <a:ext cx="15573300" cy="3581400"/>
          </a:xfrm>
          <a:prstGeom prst="rect">
            <a:avLst/>
          </a:prstGeom>
          <a:noFill/>
          <a:ln>
            <a:noFill/>
          </a:ln>
        </p:spPr>
        <p:txBody>
          <a:bodyPr anchorCtr="0" anchor="b" bIns="61175" lIns="122375" spcFirstLastPara="1" rIns="122375" wrap="square" tIns="61175">
            <a:normAutofit/>
          </a:bodyPr>
          <a:lstStyle>
            <a:lvl1pPr lvl="0" algn="ctr">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7" name="Google Shape;17;p2"/>
          <p:cNvSpPr txBox="1"/>
          <p:nvPr>
            <p:ph idx="1" type="subTitle"/>
          </p:nvPr>
        </p:nvSpPr>
        <p:spPr>
          <a:xfrm>
            <a:off x="2595563" y="5403057"/>
            <a:ext cx="15573300" cy="2483700"/>
          </a:xfrm>
          <a:prstGeom prst="rect">
            <a:avLst/>
          </a:prstGeom>
          <a:noFill/>
          <a:ln>
            <a:noFill/>
          </a:ln>
        </p:spPr>
        <p:txBody>
          <a:bodyPr anchorCtr="0" anchor="t" bIns="61175" lIns="122375" spcFirstLastPara="1" rIns="122375" wrap="square" tIns="61175">
            <a:normAutofit/>
          </a:bodyPr>
          <a:lstStyle>
            <a:lvl1pPr lvl="0" algn="ctr">
              <a:lnSpc>
                <a:spcPct val="90000"/>
              </a:lnSpc>
              <a:spcBef>
                <a:spcPts val="1300"/>
              </a:spcBef>
              <a:spcAft>
                <a:spcPts val="0"/>
              </a:spcAft>
              <a:buClr>
                <a:schemeClr val="dk1"/>
              </a:buClr>
              <a:buSzPts val="3200"/>
              <a:buNone/>
              <a:defRPr sz="3200"/>
            </a:lvl1pPr>
            <a:lvl2pPr lvl="1" algn="ctr">
              <a:lnSpc>
                <a:spcPct val="90000"/>
              </a:lnSpc>
              <a:spcBef>
                <a:spcPts val="700"/>
              </a:spcBef>
              <a:spcAft>
                <a:spcPts val="0"/>
              </a:spcAft>
              <a:buClr>
                <a:schemeClr val="dk1"/>
              </a:buClr>
              <a:buSzPts val="2700"/>
              <a:buNone/>
              <a:defRPr sz="2700"/>
            </a:lvl2pPr>
            <a:lvl3pPr lvl="2" algn="ctr">
              <a:lnSpc>
                <a:spcPct val="90000"/>
              </a:lnSpc>
              <a:spcBef>
                <a:spcPts val="700"/>
              </a:spcBef>
              <a:spcAft>
                <a:spcPts val="0"/>
              </a:spcAft>
              <a:buClr>
                <a:schemeClr val="dk1"/>
              </a:buClr>
              <a:buSzPts val="2400"/>
              <a:buNone/>
              <a:defRPr sz="2400"/>
            </a:lvl3pPr>
            <a:lvl4pPr lvl="3" algn="ctr">
              <a:lnSpc>
                <a:spcPct val="90000"/>
              </a:lnSpc>
              <a:spcBef>
                <a:spcPts val="700"/>
              </a:spcBef>
              <a:spcAft>
                <a:spcPts val="0"/>
              </a:spcAft>
              <a:buClr>
                <a:schemeClr val="dk1"/>
              </a:buClr>
              <a:buSzPts val="2100"/>
              <a:buNone/>
              <a:defRPr sz="2100"/>
            </a:lvl4pPr>
            <a:lvl5pPr lvl="4" algn="ctr">
              <a:lnSpc>
                <a:spcPct val="90000"/>
              </a:lnSpc>
              <a:spcBef>
                <a:spcPts val="700"/>
              </a:spcBef>
              <a:spcAft>
                <a:spcPts val="0"/>
              </a:spcAft>
              <a:buClr>
                <a:schemeClr val="dk1"/>
              </a:buClr>
              <a:buSzPts val="2100"/>
              <a:buNone/>
              <a:defRPr sz="2100"/>
            </a:lvl5pPr>
            <a:lvl6pPr lvl="5" algn="ctr">
              <a:lnSpc>
                <a:spcPct val="90000"/>
              </a:lnSpc>
              <a:spcBef>
                <a:spcPts val="700"/>
              </a:spcBef>
              <a:spcAft>
                <a:spcPts val="0"/>
              </a:spcAft>
              <a:buClr>
                <a:schemeClr val="dk1"/>
              </a:buClr>
              <a:buSzPts val="2100"/>
              <a:buNone/>
              <a:defRPr sz="2100"/>
            </a:lvl6pPr>
            <a:lvl7pPr lvl="6" algn="ctr">
              <a:lnSpc>
                <a:spcPct val="90000"/>
              </a:lnSpc>
              <a:spcBef>
                <a:spcPts val="700"/>
              </a:spcBef>
              <a:spcAft>
                <a:spcPts val="0"/>
              </a:spcAft>
              <a:buClr>
                <a:schemeClr val="dk1"/>
              </a:buClr>
              <a:buSzPts val="2100"/>
              <a:buNone/>
              <a:defRPr sz="2100"/>
            </a:lvl7pPr>
            <a:lvl8pPr lvl="7" algn="ctr">
              <a:lnSpc>
                <a:spcPct val="90000"/>
              </a:lnSpc>
              <a:spcBef>
                <a:spcPts val="700"/>
              </a:spcBef>
              <a:spcAft>
                <a:spcPts val="0"/>
              </a:spcAft>
              <a:buClr>
                <a:schemeClr val="dk1"/>
              </a:buClr>
              <a:buSzPts val="2100"/>
              <a:buNone/>
              <a:defRPr sz="2100"/>
            </a:lvl8pPr>
            <a:lvl9pPr lvl="8" algn="ctr">
              <a:lnSpc>
                <a:spcPct val="90000"/>
              </a:lnSpc>
              <a:spcBef>
                <a:spcPts val="700"/>
              </a:spcBef>
              <a:spcAft>
                <a:spcPts val="0"/>
              </a:spcAft>
              <a:buClr>
                <a:schemeClr val="dk1"/>
              </a:buClr>
              <a:buSzPts val="2100"/>
              <a:buNone/>
              <a:defRPr sz="2100"/>
            </a:lvl9pPr>
          </a:lstStyle>
          <a:p/>
        </p:txBody>
      </p:sp>
      <p:sp>
        <p:nvSpPr>
          <p:cNvPr id="18" name="Google Shape;18;p2"/>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9" name="Google Shape;19;p2"/>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0" name="Google Shape;20;p2"/>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1427560" y="547688"/>
            <a:ext cx="179094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4" name="Google Shape;74;p11"/>
          <p:cNvSpPr txBox="1"/>
          <p:nvPr>
            <p:ph idx="1" type="body"/>
          </p:nvPr>
        </p:nvSpPr>
        <p:spPr>
          <a:xfrm rot="5400000">
            <a:off x="7118691" y="-2952712"/>
            <a:ext cx="6527100" cy="179094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75" name="Google Shape;75;p11"/>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6" name="Google Shape;76;p11"/>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7" name="Google Shape;77;p11"/>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12739491" y="2667938"/>
            <a:ext cx="8717700" cy="44772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0" name="Google Shape;80;p12"/>
          <p:cNvSpPr txBox="1"/>
          <p:nvPr>
            <p:ph idx="1" type="body"/>
          </p:nvPr>
        </p:nvSpPr>
        <p:spPr>
          <a:xfrm rot="5400000">
            <a:off x="3654839" y="-1679812"/>
            <a:ext cx="8717700" cy="131727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81" name="Google Shape;81;p12"/>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2" name="Google Shape;82;p12"/>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3" name="Google Shape;83;p12"/>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3" name="Google Shape;23;p3"/>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 name="Google Shape;24;p3"/>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1427560" y="547688"/>
            <a:ext cx="179094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 name="Google Shape;27;p4"/>
          <p:cNvSpPr txBox="1"/>
          <p:nvPr>
            <p:ph idx="1" type="body"/>
          </p:nvPr>
        </p:nvSpPr>
        <p:spPr>
          <a:xfrm>
            <a:off x="1427560" y="2738438"/>
            <a:ext cx="179094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8" name="Google Shape;28;p4"/>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 name="Google Shape;29;p4"/>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 name="Google Shape;30;p4"/>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1416745" y="2564607"/>
            <a:ext cx="17909400" cy="42792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 name="Google Shape;33;p5"/>
          <p:cNvSpPr txBox="1"/>
          <p:nvPr>
            <p:ph idx="1" type="body"/>
          </p:nvPr>
        </p:nvSpPr>
        <p:spPr>
          <a:xfrm>
            <a:off x="1416745" y="6884195"/>
            <a:ext cx="17909400" cy="22503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rgbClr val="888888"/>
              </a:buClr>
              <a:buSzPts val="3200"/>
              <a:buNone/>
              <a:defRPr sz="3200">
                <a:solidFill>
                  <a:srgbClr val="888888"/>
                </a:solidFill>
              </a:defRPr>
            </a:lvl1pPr>
            <a:lvl2pPr indent="-228600" lvl="1" marL="914400" algn="l">
              <a:lnSpc>
                <a:spcPct val="90000"/>
              </a:lnSpc>
              <a:spcBef>
                <a:spcPts val="700"/>
              </a:spcBef>
              <a:spcAft>
                <a:spcPts val="0"/>
              </a:spcAft>
              <a:buClr>
                <a:srgbClr val="888888"/>
              </a:buClr>
              <a:buSzPts val="2700"/>
              <a:buNone/>
              <a:defRPr sz="2700">
                <a:solidFill>
                  <a:srgbClr val="888888"/>
                </a:solidFill>
              </a:defRPr>
            </a:lvl2pPr>
            <a:lvl3pPr indent="-228600" lvl="2" marL="1371600" algn="l">
              <a:lnSpc>
                <a:spcPct val="90000"/>
              </a:lnSpc>
              <a:spcBef>
                <a:spcPts val="700"/>
              </a:spcBef>
              <a:spcAft>
                <a:spcPts val="0"/>
              </a:spcAft>
              <a:buClr>
                <a:srgbClr val="888888"/>
              </a:buClr>
              <a:buSzPts val="2400"/>
              <a:buNone/>
              <a:defRPr sz="2400">
                <a:solidFill>
                  <a:srgbClr val="888888"/>
                </a:solidFill>
              </a:defRPr>
            </a:lvl3pPr>
            <a:lvl4pPr indent="-228600" lvl="3" marL="1828800" algn="l">
              <a:lnSpc>
                <a:spcPct val="90000"/>
              </a:lnSpc>
              <a:spcBef>
                <a:spcPts val="700"/>
              </a:spcBef>
              <a:spcAft>
                <a:spcPts val="0"/>
              </a:spcAft>
              <a:buClr>
                <a:srgbClr val="888888"/>
              </a:buClr>
              <a:buSzPts val="2100"/>
              <a:buNone/>
              <a:defRPr sz="2100">
                <a:solidFill>
                  <a:srgbClr val="888888"/>
                </a:solidFill>
              </a:defRPr>
            </a:lvl4pPr>
            <a:lvl5pPr indent="-228600" lvl="4" marL="2286000" algn="l">
              <a:lnSpc>
                <a:spcPct val="90000"/>
              </a:lnSpc>
              <a:spcBef>
                <a:spcPts val="700"/>
              </a:spcBef>
              <a:spcAft>
                <a:spcPts val="0"/>
              </a:spcAft>
              <a:buClr>
                <a:srgbClr val="888888"/>
              </a:buClr>
              <a:buSzPts val="2100"/>
              <a:buNone/>
              <a:defRPr sz="2100">
                <a:solidFill>
                  <a:srgbClr val="888888"/>
                </a:solidFill>
              </a:defRPr>
            </a:lvl5pPr>
            <a:lvl6pPr indent="-228600" lvl="5" marL="2743200" algn="l">
              <a:lnSpc>
                <a:spcPct val="90000"/>
              </a:lnSpc>
              <a:spcBef>
                <a:spcPts val="700"/>
              </a:spcBef>
              <a:spcAft>
                <a:spcPts val="0"/>
              </a:spcAft>
              <a:buClr>
                <a:srgbClr val="888888"/>
              </a:buClr>
              <a:buSzPts val="2100"/>
              <a:buNone/>
              <a:defRPr sz="2100">
                <a:solidFill>
                  <a:srgbClr val="888888"/>
                </a:solidFill>
              </a:defRPr>
            </a:lvl6pPr>
            <a:lvl7pPr indent="-228600" lvl="6" marL="3200400" algn="l">
              <a:lnSpc>
                <a:spcPct val="90000"/>
              </a:lnSpc>
              <a:spcBef>
                <a:spcPts val="700"/>
              </a:spcBef>
              <a:spcAft>
                <a:spcPts val="0"/>
              </a:spcAft>
              <a:buClr>
                <a:srgbClr val="888888"/>
              </a:buClr>
              <a:buSzPts val="2100"/>
              <a:buNone/>
              <a:defRPr sz="2100">
                <a:solidFill>
                  <a:srgbClr val="888888"/>
                </a:solidFill>
              </a:defRPr>
            </a:lvl7pPr>
            <a:lvl8pPr indent="-228600" lvl="7" marL="3657600" algn="l">
              <a:lnSpc>
                <a:spcPct val="90000"/>
              </a:lnSpc>
              <a:spcBef>
                <a:spcPts val="700"/>
              </a:spcBef>
              <a:spcAft>
                <a:spcPts val="0"/>
              </a:spcAft>
              <a:buClr>
                <a:srgbClr val="888888"/>
              </a:buClr>
              <a:buSzPts val="2100"/>
              <a:buNone/>
              <a:defRPr sz="2100">
                <a:solidFill>
                  <a:srgbClr val="888888"/>
                </a:solidFill>
              </a:defRPr>
            </a:lvl8pPr>
            <a:lvl9pPr indent="-228600" lvl="8" marL="4114800" algn="l">
              <a:lnSpc>
                <a:spcPct val="90000"/>
              </a:lnSpc>
              <a:spcBef>
                <a:spcPts val="700"/>
              </a:spcBef>
              <a:spcAft>
                <a:spcPts val="0"/>
              </a:spcAft>
              <a:buClr>
                <a:srgbClr val="888888"/>
              </a:buClr>
              <a:buSzPts val="2100"/>
              <a:buNone/>
              <a:defRPr sz="2100">
                <a:solidFill>
                  <a:srgbClr val="888888"/>
                </a:solidFill>
              </a:defRPr>
            </a:lvl9pPr>
          </a:lstStyle>
          <a:p/>
        </p:txBody>
      </p:sp>
      <p:sp>
        <p:nvSpPr>
          <p:cNvPr id="34" name="Google Shape;34;p5"/>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5" name="Google Shape;35;p5"/>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 name="Google Shape;36;p5"/>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1427560" y="547688"/>
            <a:ext cx="179094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9" name="Google Shape;39;p6"/>
          <p:cNvSpPr txBox="1"/>
          <p:nvPr>
            <p:ph idx="1" type="body"/>
          </p:nvPr>
        </p:nvSpPr>
        <p:spPr>
          <a:xfrm>
            <a:off x="1427560" y="2738438"/>
            <a:ext cx="88251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0" name="Google Shape;40;p6"/>
          <p:cNvSpPr txBox="1"/>
          <p:nvPr>
            <p:ph idx="2" type="body"/>
          </p:nvPr>
        </p:nvSpPr>
        <p:spPr>
          <a:xfrm>
            <a:off x="10512029" y="2738438"/>
            <a:ext cx="88251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1" name="Google Shape;41;p6"/>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2" name="Google Shape;42;p6"/>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3" name="Google Shape;43;p6"/>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1430264" y="547688"/>
            <a:ext cx="179094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6" name="Google Shape;46;p7"/>
          <p:cNvSpPr txBox="1"/>
          <p:nvPr>
            <p:ph idx="1" type="body"/>
          </p:nvPr>
        </p:nvSpPr>
        <p:spPr>
          <a:xfrm>
            <a:off x="1430264" y="2521745"/>
            <a:ext cx="8784300" cy="1236000"/>
          </a:xfrm>
          <a:prstGeom prst="rect">
            <a:avLst/>
          </a:prstGeom>
          <a:noFill/>
          <a:ln>
            <a:noFill/>
          </a:ln>
        </p:spPr>
        <p:txBody>
          <a:bodyPr anchorCtr="0" anchor="b"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47" name="Google Shape;47;p7"/>
          <p:cNvSpPr txBox="1"/>
          <p:nvPr>
            <p:ph idx="2" type="body"/>
          </p:nvPr>
        </p:nvSpPr>
        <p:spPr>
          <a:xfrm>
            <a:off x="1430264" y="3757613"/>
            <a:ext cx="8784300" cy="55269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8" name="Google Shape;48;p7"/>
          <p:cNvSpPr txBox="1"/>
          <p:nvPr>
            <p:ph idx="3" type="body"/>
          </p:nvPr>
        </p:nvSpPr>
        <p:spPr>
          <a:xfrm>
            <a:off x="10512029" y="2521745"/>
            <a:ext cx="8827800" cy="1236000"/>
          </a:xfrm>
          <a:prstGeom prst="rect">
            <a:avLst/>
          </a:prstGeom>
          <a:noFill/>
          <a:ln>
            <a:noFill/>
          </a:ln>
        </p:spPr>
        <p:txBody>
          <a:bodyPr anchorCtr="0" anchor="b"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49" name="Google Shape;49;p7"/>
          <p:cNvSpPr txBox="1"/>
          <p:nvPr>
            <p:ph idx="4" type="body"/>
          </p:nvPr>
        </p:nvSpPr>
        <p:spPr>
          <a:xfrm>
            <a:off x="10512029" y="3757613"/>
            <a:ext cx="8827800" cy="55269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50" name="Google Shape;50;p7"/>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1" name="Google Shape;51;p7"/>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2" name="Google Shape;52;p7"/>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1427560" y="547688"/>
            <a:ext cx="179094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5" name="Google Shape;55;p8"/>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6" name="Google Shape;56;p8"/>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7" name="Google Shape;57;p8"/>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1430264" y="685800"/>
            <a:ext cx="6697200" cy="24003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0" name="Google Shape;60;p9"/>
          <p:cNvSpPr txBox="1"/>
          <p:nvPr>
            <p:ph idx="1" type="body"/>
          </p:nvPr>
        </p:nvSpPr>
        <p:spPr>
          <a:xfrm>
            <a:off x="8827617" y="1481138"/>
            <a:ext cx="10511700" cy="7310400"/>
          </a:xfrm>
          <a:prstGeom prst="rect">
            <a:avLst/>
          </a:prstGeom>
          <a:noFill/>
          <a:ln>
            <a:noFill/>
          </a:ln>
        </p:spPr>
        <p:txBody>
          <a:bodyPr anchorCtr="0" anchor="t" bIns="61175" lIns="122375" spcFirstLastPara="1" rIns="122375" wrap="square" tIns="61175">
            <a:normAutofit/>
          </a:bodyPr>
          <a:lstStyle>
            <a:lvl1pPr indent="-501650" lvl="0" marL="457200" algn="l">
              <a:lnSpc>
                <a:spcPct val="90000"/>
              </a:lnSpc>
              <a:spcBef>
                <a:spcPts val="1300"/>
              </a:spcBef>
              <a:spcAft>
                <a:spcPts val="0"/>
              </a:spcAft>
              <a:buClr>
                <a:schemeClr val="dk1"/>
              </a:buClr>
              <a:buSzPts val="4300"/>
              <a:buChar char="•"/>
              <a:defRPr sz="4300"/>
            </a:lvl1pPr>
            <a:lvl2pPr indent="-463550" lvl="1" marL="914400" algn="l">
              <a:lnSpc>
                <a:spcPct val="90000"/>
              </a:lnSpc>
              <a:spcBef>
                <a:spcPts val="700"/>
              </a:spcBef>
              <a:spcAft>
                <a:spcPts val="0"/>
              </a:spcAft>
              <a:buClr>
                <a:schemeClr val="dk1"/>
              </a:buClr>
              <a:buSzPts val="3700"/>
              <a:buChar char="•"/>
              <a:defRPr sz="3700"/>
            </a:lvl2pPr>
            <a:lvl3pPr indent="-431800" lvl="2" marL="1371600" algn="l">
              <a:lnSpc>
                <a:spcPct val="90000"/>
              </a:lnSpc>
              <a:spcBef>
                <a:spcPts val="700"/>
              </a:spcBef>
              <a:spcAft>
                <a:spcPts val="0"/>
              </a:spcAft>
              <a:buClr>
                <a:schemeClr val="dk1"/>
              </a:buClr>
              <a:buSzPts val="3200"/>
              <a:buChar char="•"/>
              <a:defRPr sz="3200"/>
            </a:lvl3pPr>
            <a:lvl4pPr indent="-400050" lvl="3" marL="1828800" algn="l">
              <a:lnSpc>
                <a:spcPct val="90000"/>
              </a:lnSpc>
              <a:spcBef>
                <a:spcPts val="700"/>
              </a:spcBef>
              <a:spcAft>
                <a:spcPts val="0"/>
              </a:spcAft>
              <a:buClr>
                <a:schemeClr val="dk1"/>
              </a:buClr>
              <a:buSzPts val="2700"/>
              <a:buChar char="•"/>
              <a:defRPr sz="2700"/>
            </a:lvl4pPr>
            <a:lvl5pPr indent="-400050" lvl="4" marL="2286000" algn="l">
              <a:lnSpc>
                <a:spcPct val="90000"/>
              </a:lnSpc>
              <a:spcBef>
                <a:spcPts val="700"/>
              </a:spcBef>
              <a:spcAft>
                <a:spcPts val="0"/>
              </a:spcAft>
              <a:buClr>
                <a:schemeClr val="dk1"/>
              </a:buClr>
              <a:buSzPts val="2700"/>
              <a:buChar char="•"/>
              <a:defRPr sz="2700"/>
            </a:lvl5pPr>
            <a:lvl6pPr indent="-400050" lvl="5" marL="2743200" algn="l">
              <a:lnSpc>
                <a:spcPct val="90000"/>
              </a:lnSpc>
              <a:spcBef>
                <a:spcPts val="700"/>
              </a:spcBef>
              <a:spcAft>
                <a:spcPts val="0"/>
              </a:spcAft>
              <a:buClr>
                <a:schemeClr val="dk1"/>
              </a:buClr>
              <a:buSzPts val="2700"/>
              <a:buChar char="•"/>
              <a:defRPr sz="2700"/>
            </a:lvl6pPr>
            <a:lvl7pPr indent="-400050" lvl="6" marL="3200400" algn="l">
              <a:lnSpc>
                <a:spcPct val="90000"/>
              </a:lnSpc>
              <a:spcBef>
                <a:spcPts val="700"/>
              </a:spcBef>
              <a:spcAft>
                <a:spcPts val="0"/>
              </a:spcAft>
              <a:buClr>
                <a:schemeClr val="dk1"/>
              </a:buClr>
              <a:buSzPts val="2700"/>
              <a:buChar char="•"/>
              <a:defRPr sz="2700"/>
            </a:lvl7pPr>
            <a:lvl8pPr indent="-400050" lvl="7" marL="3657600" algn="l">
              <a:lnSpc>
                <a:spcPct val="90000"/>
              </a:lnSpc>
              <a:spcBef>
                <a:spcPts val="700"/>
              </a:spcBef>
              <a:spcAft>
                <a:spcPts val="0"/>
              </a:spcAft>
              <a:buClr>
                <a:schemeClr val="dk1"/>
              </a:buClr>
              <a:buSzPts val="2700"/>
              <a:buChar char="•"/>
              <a:defRPr sz="2700"/>
            </a:lvl8pPr>
            <a:lvl9pPr indent="-400050" lvl="8" marL="4114800" algn="l">
              <a:lnSpc>
                <a:spcPct val="90000"/>
              </a:lnSpc>
              <a:spcBef>
                <a:spcPts val="700"/>
              </a:spcBef>
              <a:spcAft>
                <a:spcPts val="0"/>
              </a:spcAft>
              <a:buClr>
                <a:schemeClr val="dk1"/>
              </a:buClr>
              <a:buSzPts val="2700"/>
              <a:buChar char="•"/>
              <a:defRPr sz="2700"/>
            </a:lvl9pPr>
          </a:lstStyle>
          <a:p/>
        </p:txBody>
      </p:sp>
      <p:sp>
        <p:nvSpPr>
          <p:cNvPr id="61" name="Google Shape;61;p9"/>
          <p:cNvSpPr txBox="1"/>
          <p:nvPr>
            <p:ph idx="2" type="body"/>
          </p:nvPr>
        </p:nvSpPr>
        <p:spPr>
          <a:xfrm>
            <a:off x="1430264" y="3086100"/>
            <a:ext cx="6697200" cy="57174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62" name="Google Shape;62;p9"/>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3" name="Google Shape;63;p9"/>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4" name="Google Shape;64;p9"/>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430264" y="685800"/>
            <a:ext cx="6697200" cy="24003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7" name="Google Shape;67;p10"/>
          <p:cNvSpPr/>
          <p:nvPr>
            <p:ph idx="2" type="pic"/>
          </p:nvPr>
        </p:nvSpPr>
        <p:spPr>
          <a:xfrm>
            <a:off x="8827617" y="1481138"/>
            <a:ext cx="10511700" cy="7310400"/>
          </a:xfrm>
          <a:prstGeom prst="rect">
            <a:avLst/>
          </a:prstGeom>
          <a:noFill/>
          <a:ln>
            <a:noFill/>
          </a:ln>
        </p:spPr>
      </p:sp>
      <p:sp>
        <p:nvSpPr>
          <p:cNvPr id="68" name="Google Shape;68;p10"/>
          <p:cNvSpPr txBox="1"/>
          <p:nvPr>
            <p:ph idx="1" type="body"/>
          </p:nvPr>
        </p:nvSpPr>
        <p:spPr>
          <a:xfrm>
            <a:off x="1430264" y="3086100"/>
            <a:ext cx="6697200" cy="57174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69" name="Google Shape;69;p10"/>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0" name="Google Shape;70;p10"/>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1" name="Google Shape;71;p10"/>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427560" y="547688"/>
            <a:ext cx="17909400" cy="1988400"/>
          </a:xfrm>
          <a:prstGeom prst="rect">
            <a:avLst/>
          </a:prstGeom>
          <a:noFill/>
          <a:ln>
            <a:noFill/>
          </a:ln>
        </p:spPr>
        <p:txBody>
          <a:bodyPr anchorCtr="0" anchor="ctr" bIns="61175" lIns="122375" spcFirstLastPara="1" rIns="122375" wrap="square" tIns="61175">
            <a:normAutofit/>
          </a:bodyPr>
          <a:lstStyle>
            <a:lvl1pPr lvl="0" marR="0" rtl="0" algn="l">
              <a:lnSpc>
                <a:spcPct val="90000"/>
              </a:lnSpc>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1427560" y="2738438"/>
            <a:ext cx="17909400" cy="6527100"/>
          </a:xfrm>
          <a:prstGeom prst="rect">
            <a:avLst/>
          </a:prstGeom>
          <a:noFill/>
          <a:ln>
            <a:noFill/>
          </a:ln>
        </p:spPr>
        <p:txBody>
          <a:bodyPr anchorCtr="0" anchor="t" bIns="61175" lIns="122375" spcFirstLastPara="1" rIns="122375" wrap="square" tIns="61175">
            <a:normAutofit/>
          </a:bodyPr>
          <a:lstStyle>
            <a:lvl1pPr indent="-463550" lvl="0" marL="457200" marR="0" rtl="0" algn="l">
              <a:lnSpc>
                <a:spcPct val="90000"/>
              </a:lnSpc>
              <a:spcBef>
                <a:spcPts val="13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lnSpc>
                <a:spcPct val="90000"/>
              </a:lnSpc>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lnSpc>
                <a:spcPct val="90000"/>
              </a:lnSpc>
              <a:spcBef>
                <a:spcPts val="7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427560" y="9534525"/>
            <a:ext cx="4671900" cy="547800"/>
          </a:xfrm>
          <a:prstGeom prst="rect">
            <a:avLst/>
          </a:prstGeom>
          <a:noFill/>
          <a:ln>
            <a:noFill/>
          </a:ln>
        </p:spPr>
        <p:txBody>
          <a:bodyPr anchorCtr="0" anchor="ctr" bIns="61175" lIns="122375" spcFirstLastPara="1" rIns="122375" wrap="square" tIns="6117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6878241" y="9534525"/>
            <a:ext cx="7008000" cy="547800"/>
          </a:xfrm>
          <a:prstGeom prst="rect">
            <a:avLst/>
          </a:prstGeom>
          <a:noFill/>
          <a:ln>
            <a:noFill/>
          </a:ln>
        </p:spPr>
        <p:txBody>
          <a:bodyPr anchorCtr="0" anchor="ctr" bIns="61175" lIns="122375" spcFirstLastPara="1" rIns="122375" wrap="square" tIns="6117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4664929" y="9534525"/>
            <a:ext cx="4671900" cy="547800"/>
          </a:xfrm>
          <a:prstGeom prst="rect">
            <a:avLst/>
          </a:prstGeom>
          <a:noFill/>
          <a:ln>
            <a:noFill/>
          </a:ln>
        </p:spPr>
        <p:txBody>
          <a:bodyPr anchorCtr="0" anchor="ctr" bIns="61175" lIns="122375" spcFirstLastPara="1" rIns="122375" wrap="square" tIns="6117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5.jpg"/><Relationship Id="rId5" Type="http://schemas.openxmlformats.org/officeDocument/2006/relationships/hyperlink" Target="https://unsplash.com/@rndr_foto?utm_source=unsplash&amp;utm_medium=referral&amp;utm_content=creditCopyText" TargetMode="External"/><Relationship Id="rId6" Type="http://schemas.openxmlformats.org/officeDocument/2006/relationships/hyperlink" Target="https://unsplash.com/@rndr_foto?utm_source=unsplash&amp;utm_medium=referral&amp;utm_content=creditCopyText" TargetMode="External"/><Relationship Id="rId7" Type="http://schemas.openxmlformats.org/officeDocument/2006/relationships/hyperlink" Target="https://unsplash.com/s/photos/forest-%2B-clear-cutting?utm_source=unsplash&amp;utm_medium=referral&amp;utm_content=creditCopyText" TargetMode="External"/><Relationship Id="rId8" Type="http://schemas.openxmlformats.org/officeDocument/2006/relationships/hyperlink" Target="https://unsplash.com/s/photos/forest-%2B-clear-cutting?utm_source=unsplash&amp;utm_medium=referral&amp;utm_content=creditCopyTex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eur-lex.europa.eu/resource.html?uri=cellar:0d918e07-e610-11eb-a1a5-01aa75ed71a1.0001.02/DOC_1&amp;format=PDF" TargetMode="External"/><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eur-lex.europa.eu/resource.html?uri=cellar:0d918e07-e610-11eb-a1a5-01aa75ed71a1.0001.02/DOC_1&amp;format=PDF" TargetMode="External"/><Relationship Id="rId4" Type="http://schemas.openxmlformats.org/officeDocument/2006/relationships/image" Target="../media/image9.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foresteurope.org/wp-content/uploads/2017/03/CI_4pages.pdf" TargetMode="External"/><Relationship Id="rId4" Type="http://schemas.openxmlformats.org/officeDocument/2006/relationships/image" Target="../media/image9.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hyperlink" Target="https://ec.europa.eu/social/main.jsp?catId=1517&amp;langId=e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hyperlink" Target="https://www.globalgoals.org/goals/15-life-on-land/" TargetMode="External"/><Relationship Id="rId7" Type="http://schemas.openxmlformats.org/officeDocument/2006/relationships/image" Target="../media/image14.png"/><Relationship Id="rId8" Type="http://schemas.openxmlformats.org/officeDocument/2006/relationships/hyperlink" Target="https://unstats.un.org/sdgs/report/202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mapmytree.eea.europa.eu/" TargetMode="External"/><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hyperlink" Target="https://www.eea.europa.eu/policy-documents/eu-biodiversity-strategy-for-2030-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20.png"/><Relationship Id="rId7" Type="http://schemas.openxmlformats.org/officeDocument/2006/relationships/image" Target="../media/image29.png"/><Relationship Id="rId8" Type="http://schemas.openxmlformats.org/officeDocument/2006/relationships/hyperlink" Target="https://www.worldatlas.com/articles/old-growth-forest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www.nature.com/articles/s41597-021-00988-7" TargetMode="External"/><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hyperlink" Target="https://www.researchgate.net/figure/Likelihood-of-presence-of-primary-and-old-growth-forests-Map-at-250-m-grid-size_fig4_35106550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integratenetwork.org/" TargetMode="External"/><Relationship Id="rId6" Type="http://schemas.openxmlformats.org/officeDocument/2006/relationships/hyperlink" Target="https://integratenetwork.org/" TargetMode="External"/><Relationship Id="rId7" Type="http://schemas.openxmlformats.org/officeDocument/2006/relationships/hyperlink" Target="https://mapmytree.eea.europa.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hyperlink" Target="https://unsplash.com/s/photos/tropical-forest?utm_source=unsplash&amp;utm_medium=referral&amp;utm_content=creditCopyText" TargetMode="External"/><Relationship Id="rId10" Type="http://schemas.openxmlformats.org/officeDocument/2006/relationships/hyperlink" Target="https://unsplash.com/s/photos/tropical-forest?utm_source=unsplash&amp;utm_medium=referral&amp;utm_content=creditCopyText" TargetMode="External"/><Relationship Id="rId13" Type="http://schemas.openxmlformats.org/officeDocument/2006/relationships/hyperlink" Target="https://unsplash.com/@sebastian_unrau?utm_source=unsplash&amp;utm_medium=referral&amp;utm_content=creditCopyText" TargetMode="External"/><Relationship Id="rId12" Type="http://schemas.openxmlformats.org/officeDocument/2006/relationships/hyperlink" Target="https://unsplash.com/@sebastian_unrau?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s://unsplash.com/@kyleclevelandphoto?utm_source=unsplash&amp;utm_medium=referral&amp;utm_content=creditCopyText" TargetMode="External"/><Relationship Id="rId15" Type="http://schemas.openxmlformats.org/officeDocument/2006/relationships/hyperlink" Target="https://unsplash.com/s/photos/temperate-forest?utm_source=unsplash&amp;utm_medium=referral&amp;utm_content=creditCopyText" TargetMode="External"/><Relationship Id="rId14" Type="http://schemas.openxmlformats.org/officeDocument/2006/relationships/hyperlink" Target="https://unsplash.com/s/photos/temperate-forest?utm_source=unsplash&amp;utm_medium=referral&amp;utm_content=creditCopyText" TargetMode="External"/><Relationship Id="rId17" Type="http://schemas.openxmlformats.org/officeDocument/2006/relationships/image" Target="../media/image31.png"/><Relationship Id="rId16" Type="http://schemas.openxmlformats.org/officeDocument/2006/relationships/image" Target="../media/image24.jpg"/><Relationship Id="rId5" Type="http://schemas.openxmlformats.org/officeDocument/2006/relationships/hyperlink" Target="https://www.earthreminder.com/forest-ecosystem-types-characteristics/" TargetMode="External"/><Relationship Id="rId6" Type="http://schemas.openxmlformats.org/officeDocument/2006/relationships/image" Target="../media/image20.png"/><Relationship Id="rId18" Type="http://schemas.openxmlformats.org/officeDocument/2006/relationships/hyperlink" Target="https://www.britannica.com/science/taiga" TargetMode="External"/><Relationship Id="rId7" Type="http://schemas.openxmlformats.org/officeDocument/2006/relationships/image" Target="../media/image15.jpg"/><Relationship Id="rId8" Type="http://schemas.openxmlformats.org/officeDocument/2006/relationships/hyperlink" Target="https://unsplash.com/@kyleclevelandphoto?utm_source=unsplash&amp;utm_medium=referral&amp;utm_content=creditCopy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0"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s://unsplash.com/photos/xOA7B_r_9c4" TargetMode="External"/><Relationship Id="rId5" Type="http://schemas.openxmlformats.org/officeDocument/2006/relationships/hyperlink" Target="https://unsplash.com/@drewfarwell?utm_source=unsplash&amp;utm_medium=referral&amp;utm_content=creditCopyText" TargetMode="External"/><Relationship Id="rId6" Type="http://schemas.openxmlformats.org/officeDocument/2006/relationships/hyperlink" Target="https://unsplash.com/@drewfarwell?utm_source=unsplash&amp;utm_medium=referral&amp;utm_content=creditCopyText" TargetMode="External"/><Relationship Id="rId7" Type="http://schemas.openxmlformats.org/officeDocument/2006/relationships/hyperlink" Target="https://unsplash.com/s/photos/recreation%2B-forest?utm_source=unsplash&amp;utm_medium=referral&amp;utm_content=creditCopyText" TargetMode="External"/><Relationship Id="rId8" Type="http://schemas.openxmlformats.org/officeDocument/2006/relationships/hyperlink" Target="https://unsplash.com/s/photos/recreation%2B-forest?utm_source=unsplash&amp;utm_medium=referral&amp;utm_content=creditCopyTex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hyperlink" Target="https://www.forestsandfish.com/sustainabl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hyperlink" Target="https://www.wrm.org.uy/bulletin-articles/resisting-a-monoculture-of-devastation" TargetMode="External"/><Relationship Id="rId7" Type="http://schemas.openxmlformats.org/officeDocument/2006/relationships/image" Target="../media/image18.png"/><Relationship Id="rId8" Type="http://schemas.openxmlformats.org/officeDocument/2006/relationships/hyperlink" Target="https://theecologist.org/2020/sep/30/un-biodiversity-summit-and-forest-protec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hyperlink" Target="https://community.rspb.org.uk/ourwork/b/natureshomemagazine/posts/everything-you-need-to-know-about-dead-woo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hyperlink" Target="https://en.wikipedia.org/wiki/Forest_reproductive_material" TargetMode="External"/><Relationship Id="rId7" Type="http://schemas.openxmlformats.org/officeDocument/2006/relationships/hyperlink" Target="https://www.fao.org/forest-genetic-resources/en/" TargetMode="External"/><Relationship Id="rId8"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eos.com/products/forest-monitoring/" TargetMode="External"/><Relationship Id="rId6" Type="http://schemas.openxmlformats.org/officeDocument/2006/relationships/hyperlink" Target="https://eos.com/products/forest-monitoring/" TargetMode="External"/><Relationship Id="rId7"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hyperlink" Target="https://www.sierraclub.org/grassroots-network/stop-clearcutting-ca/about-clearcutting" TargetMode="External"/><Relationship Id="rId7"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www.sierraclub.org/grassroots-network/stop-clearcutting-ca/about-clearcutting" TargetMode="External"/><Relationship Id="rId6" Type="http://schemas.openxmlformats.org/officeDocument/2006/relationships/image" Target="../media/image20.png"/><Relationship Id="rId7" Type="http://schemas.openxmlformats.org/officeDocument/2006/relationships/image" Target="../media/image33.png"/><Relationship Id="rId8"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www.cbd.int/forest/definitions.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eur-lex.europa.eu/resource.html?uri=cellar:0d918e07-e610-11eb-a1a5-01aa75ed71a1.0001.02/DOC_1&amp;format=PDF" TargetMode="External"/><Relationship Id="rId6" Type="http://schemas.openxmlformats.org/officeDocument/2006/relationships/hyperlink" Target="https://foresteurope.org/wp-content/uploads/2022/01/MC_helsinki_resolutionH1.pdf" TargetMode="External"/><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op.europa.eu/en/publication-detail/-/publication/20ff0b31-a3dc-11eb-9585-01aa75ed71a1/language-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www.britannica.com/science/deforest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en.wikipedia.org/wiki/Afforestation" TargetMode="External"/><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hyperlink" Target="https://en.wikipedia.org/wiki/Reforestation" TargetMode="External"/><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3"/>
          <p:cNvPicPr preferRelativeResize="0"/>
          <p:nvPr/>
        </p:nvPicPr>
        <p:blipFill rotWithShape="1">
          <a:blip r:embed="rId3">
            <a:alphaModFix/>
          </a:blip>
          <a:srcRect b="0" l="0" r="0" t="0"/>
          <a:stretch/>
        </p:blipFill>
        <p:spPr>
          <a:xfrm>
            <a:off x="478508" y="1018962"/>
            <a:ext cx="4227351" cy="2031152"/>
          </a:xfrm>
          <a:prstGeom prst="rect">
            <a:avLst/>
          </a:prstGeom>
          <a:noFill/>
          <a:ln>
            <a:noFill/>
          </a:ln>
        </p:spPr>
      </p:pic>
      <p:pic>
        <p:nvPicPr>
          <p:cNvPr descr="Graphical user interface, text&#10;&#10;Description automatically generated" id="89" name="Google Shape;89;p13"/>
          <p:cNvPicPr preferRelativeResize="0"/>
          <p:nvPr/>
        </p:nvPicPr>
        <p:blipFill rotWithShape="1">
          <a:blip r:embed="rId4">
            <a:alphaModFix/>
          </a:blip>
          <a:srcRect b="0" l="0" r="0" t="0"/>
          <a:stretch/>
        </p:blipFill>
        <p:spPr>
          <a:xfrm>
            <a:off x="1244061" y="9021713"/>
            <a:ext cx="4331879" cy="908807"/>
          </a:xfrm>
          <a:prstGeom prst="rect">
            <a:avLst/>
          </a:prstGeom>
          <a:noFill/>
          <a:ln>
            <a:noFill/>
          </a:ln>
        </p:spPr>
      </p:pic>
      <p:sp>
        <p:nvSpPr>
          <p:cNvPr id="90" name="Google Shape;90;p13"/>
          <p:cNvSpPr/>
          <p:nvPr/>
        </p:nvSpPr>
        <p:spPr>
          <a:xfrm>
            <a:off x="0" y="8488017"/>
            <a:ext cx="207648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1" name="Google Shape;91;p13"/>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2" name="Google Shape;92;p13"/>
          <p:cNvSpPr/>
          <p:nvPr/>
        </p:nvSpPr>
        <p:spPr>
          <a:xfrm>
            <a:off x="6991093" y="485267"/>
            <a:ext cx="67824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3" name="Google Shape;93;p13"/>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4" name="Google Shape;94;p13"/>
          <p:cNvSpPr txBox="1"/>
          <p:nvPr/>
        </p:nvSpPr>
        <p:spPr>
          <a:xfrm>
            <a:off x="908191" y="3391838"/>
            <a:ext cx="15137400" cy="12933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8000"/>
              <a:buFont typeface="Arial"/>
              <a:buNone/>
            </a:pPr>
            <a:r>
              <a:rPr b="1" i="0" lang="ru-RU" sz="4700" u="none" cap="none" strike="noStrike">
                <a:solidFill>
                  <a:srgbClr val="056839"/>
                </a:solidFill>
                <a:latin typeface="Calibri"/>
                <a:ea typeface="Calibri"/>
                <a:cs typeface="Calibri"/>
                <a:sym typeface="Calibri"/>
              </a:rPr>
              <a:t>Устойчиво управление на горите</a:t>
            </a:r>
            <a:r>
              <a:rPr b="1" i="0" lang="ru-RU" sz="7600" u="none" cap="none" strike="noStrike">
                <a:solidFill>
                  <a:srgbClr val="056839"/>
                </a:solidFill>
                <a:latin typeface="Calibri"/>
                <a:ea typeface="Calibri"/>
                <a:cs typeface="Calibri"/>
                <a:sym typeface="Calibri"/>
              </a:rPr>
              <a:t> </a:t>
            </a:r>
            <a:endParaRPr b="0" i="0" sz="7600" u="none" cap="none" strike="noStrike">
              <a:solidFill>
                <a:srgbClr val="056839"/>
              </a:solidFill>
              <a:latin typeface="Calibri"/>
              <a:ea typeface="Calibri"/>
              <a:cs typeface="Calibri"/>
              <a:sym typeface="Calibri"/>
            </a:endParaRPr>
          </a:p>
        </p:txBody>
      </p:sp>
      <p:sp>
        <p:nvSpPr>
          <p:cNvPr id="95" name="Google Shape;95;p13"/>
          <p:cNvSpPr txBox="1"/>
          <p:nvPr/>
        </p:nvSpPr>
        <p:spPr>
          <a:xfrm>
            <a:off x="781134" y="6535725"/>
            <a:ext cx="18407400" cy="985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2800"/>
              <a:buFont typeface="Arial"/>
              <a:buNone/>
            </a:pPr>
            <a:r>
              <a:rPr b="1" i="0" lang="ru-RU" sz="2800" u="none" cap="none" strike="noStrike">
                <a:solidFill>
                  <a:srgbClr val="056839"/>
                </a:solidFill>
                <a:latin typeface="Calibri"/>
                <a:ea typeface="Calibri"/>
                <a:cs typeface="Calibri"/>
                <a:sym typeface="Calibri"/>
              </a:rPr>
              <a:t>Ключови думи: Горска екосистема, мултифункционалност на горите, биоразнообразие, първична гора, опазване, обезлесяване, залесяване, повторно залесяване, поглъщане на въглерод, местообитания, устойчива гора</a:t>
            </a:r>
            <a:endParaRPr b="0" i="0" sz="2400" u="none" cap="none" strike="noStrike">
              <a:solidFill>
                <a:schemeClr val="dk1"/>
              </a:solidFill>
              <a:latin typeface="Calibri"/>
              <a:ea typeface="Calibri"/>
              <a:cs typeface="Calibri"/>
              <a:sym typeface="Calibri"/>
            </a:endParaRPr>
          </a:p>
        </p:txBody>
      </p:sp>
      <p:sp>
        <p:nvSpPr>
          <p:cNvPr id="96" name="Google Shape;96;p13"/>
          <p:cNvSpPr txBox="1"/>
          <p:nvPr/>
        </p:nvSpPr>
        <p:spPr>
          <a:xfrm>
            <a:off x="12228375" y="5776695"/>
            <a:ext cx="7248600" cy="292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1200"/>
              <a:buFont typeface="Arial"/>
              <a:buNone/>
            </a:pPr>
            <a:r>
              <a:rPr b="0" i="0" lang="ru-RU" sz="1100" u="none" cap="none" strike="noStrike">
                <a:solidFill>
                  <a:schemeClr val="dk1"/>
                </a:solidFill>
                <a:latin typeface="Arial"/>
                <a:ea typeface="Arial"/>
                <a:cs typeface="Arial"/>
                <a:sym typeface="Arial"/>
              </a:rPr>
              <a:t>Photo by</a:t>
            </a:r>
            <a:r>
              <a:rPr b="0" i="0" lang="ru-RU" sz="1100" u="none" cap="none" strike="noStrike">
                <a:solidFill>
                  <a:schemeClr val="hlink"/>
                </a:solidFill>
                <a:uFill>
                  <a:noFill/>
                </a:uFill>
                <a:latin typeface="Arial"/>
                <a:ea typeface="Arial"/>
                <a:cs typeface="Arial"/>
                <a:sym typeface="Arial"/>
                <a:hlinkClick r:id="rId5"/>
              </a:rPr>
              <a:t> </a:t>
            </a:r>
            <a:r>
              <a:rPr b="0" i="0" lang="ru-RU" sz="1100" u="sng" cap="none" strike="noStrike">
                <a:solidFill>
                  <a:schemeClr val="hlink"/>
                </a:solidFill>
                <a:latin typeface="Arial"/>
                <a:ea typeface="Arial"/>
                <a:cs typeface="Arial"/>
                <a:sym typeface="Arial"/>
                <a:hlinkClick r:id="rId6"/>
              </a:rPr>
              <a:t>Janusz Maniak</a:t>
            </a:r>
            <a:r>
              <a:rPr b="0" i="0" lang="ru-RU" sz="1100" u="none" cap="none" strike="noStrike">
                <a:solidFill>
                  <a:schemeClr val="dk1"/>
                </a:solidFill>
                <a:latin typeface="Arial"/>
                <a:ea typeface="Arial"/>
                <a:cs typeface="Arial"/>
                <a:sym typeface="Arial"/>
              </a:rPr>
              <a:t> on</a:t>
            </a:r>
            <a:r>
              <a:rPr b="0" i="0" lang="ru-RU" sz="1100" u="none" cap="none" strike="noStrike">
                <a:solidFill>
                  <a:schemeClr val="hlink"/>
                </a:solidFill>
                <a:uFill>
                  <a:noFill/>
                </a:uFill>
                <a:latin typeface="Arial"/>
                <a:ea typeface="Arial"/>
                <a:cs typeface="Arial"/>
                <a:sym typeface="Arial"/>
                <a:hlinkClick r:id="rId7"/>
              </a:rPr>
              <a:t> </a:t>
            </a:r>
            <a:r>
              <a:rPr b="0" i="0" lang="ru-RU" sz="1100" u="sng" cap="none" strike="noStrike">
                <a:solidFill>
                  <a:schemeClr val="hlink"/>
                </a:solidFill>
                <a:latin typeface="Arial"/>
                <a:ea typeface="Arial"/>
                <a:cs typeface="Arial"/>
                <a:sym typeface="Arial"/>
                <a:hlinkClick r:id="rId8"/>
              </a:rPr>
              <a:t>Unsplash</a:t>
            </a:r>
            <a:r>
              <a:rPr b="0" i="0" lang="ru-RU" sz="1100" u="none" cap="none" strike="noStrike">
                <a:solidFill>
                  <a:schemeClr val="dk1"/>
                </a:solidFill>
                <a:latin typeface="Calibri"/>
                <a:ea typeface="Calibri"/>
                <a:cs typeface="Calibri"/>
                <a:sym typeface="Calibri"/>
              </a:rPr>
              <a:t>https://unsplash.com/photos/_yWe_pzIj2E</a:t>
            </a:r>
            <a:endParaRPr b="0" i="0" sz="1100" u="none" cap="none" strike="noStrike">
              <a:solidFill>
                <a:schemeClr val="dk1"/>
              </a:solidFill>
              <a:latin typeface="Calibri"/>
              <a:ea typeface="Calibri"/>
              <a:cs typeface="Calibri"/>
              <a:sym typeface="Calibri"/>
            </a:endParaRPr>
          </a:p>
        </p:txBody>
      </p:sp>
      <p:sp>
        <p:nvSpPr>
          <p:cNvPr id="97" name="Google Shape;97;p13"/>
          <p:cNvSpPr txBox="1"/>
          <p:nvPr/>
        </p:nvSpPr>
        <p:spPr>
          <a:xfrm>
            <a:off x="7652434" y="9021713"/>
            <a:ext cx="7893900" cy="6777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1200"/>
              <a:buFont typeface="Arial"/>
              <a:buNone/>
            </a:pPr>
            <a:r>
              <a:rPr b="0" i="0" lang="ru-RU" sz="12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200" u="none" cap="none" strike="noStrike">
              <a:solidFill>
                <a:schemeClr val="dk1"/>
              </a:solidFill>
              <a:latin typeface="Calibri"/>
              <a:ea typeface="Calibri"/>
              <a:cs typeface="Calibri"/>
              <a:sym typeface="Calibri"/>
            </a:endParaRPr>
          </a:p>
        </p:txBody>
      </p:sp>
      <p:pic>
        <p:nvPicPr>
          <p:cNvPr id="98" name="Google Shape;98;p13"/>
          <p:cNvPicPr preferRelativeResize="0"/>
          <p:nvPr/>
        </p:nvPicPr>
        <p:blipFill rotWithShape="1">
          <a:blip r:embed="rId9">
            <a:alphaModFix/>
          </a:blip>
          <a:srcRect b="0" l="0" r="0" t="0"/>
          <a:stretch/>
        </p:blipFill>
        <p:spPr>
          <a:xfrm>
            <a:off x="12400496" y="1668113"/>
            <a:ext cx="4875213" cy="32398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22"/>
          <p:cNvSpPr txBox="1"/>
          <p:nvPr/>
        </p:nvSpPr>
        <p:spPr>
          <a:xfrm>
            <a:off x="899497" y="863161"/>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01" name="Google Shape;201;p22"/>
          <p:cNvSpPr txBox="1"/>
          <p:nvPr/>
        </p:nvSpPr>
        <p:spPr>
          <a:xfrm>
            <a:off x="1043992" y="2137734"/>
            <a:ext cx="17090700" cy="33444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Чрез различни препоръки и стратегически цели ЕС има за цел да насърчи устойчивото управление на горите и устойчивото възстановяване и засаждане на горите, както и да засили </a:t>
            </a:r>
            <a:r>
              <a:rPr b="1" i="0" lang="ru-RU" sz="3100" u="none" cap="none" strike="noStrike">
                <a:solidFill>
                  <a:srgbClr val="056839"/>
                </a:solidFill>
                <a:latin typeface="Calibri"/>
                <a:ea typeface="Calibri"/>
                <a:cs typeface="Calibri"/>
                <a:sym typeface="Calibri"/>
              </a:rPr>
              <a:t>многофункционалността на горите </a:t>
            </a:r>
            <a:r>
              <a:rPr b="0" i="0" lang="ru-RU" sz="3100" u="none" cap="none" strike="noStrike">
                <a:solidFill>
                  <a:srgbClr val="056839"/>
                </a:solidFill>
                <a:latin typeface="Calibri"/>
                <a:ea typeface="Calibri"/>
                <a:cs typeface="Calibri"/>
                <a:sym typeface="Calibri"/>
              </a:rPr>
              <a:t>и </a:t>
            </a:r>
            <a:r>
              <a:rPr b="1" i="0" lang="ru-RU" sz="3100" u="none" cap="none" strike="noStrike">
                <a:solidFill>
                  <a:srgbClr val="056839"/>
                </a:solidFill>
                <a:latin typeface="Calibri"/>
                <a:ea typeface="Calibri"/>
                <a:cs typeface="Calibri"/>
                <a:sym typeface="Calibri"/>
              </a:rPr>
              <a:t>ролята им като абсорбатори на въглероден диоксид (поглътител на въглерод), </a:t>
            </a:r>
            <a:r>
              <a:rPr b="0" i="0" lang="ru-RU" sz="3100" u="none" cap="none" strike="noStrike">
                <a:solidFill>
                  <a:srgbClr val="056839"/>
                </a:solidFill>
                <a:latin typeface="Calibri"/>
                <a:ea typeface="Calibri"/>
                <a:cs typeface="Calibri"/>
                <a:sym typeface="Calibri"/>
              </a:rPr>
              <a:t>за да гарантира добро състояние </a:t>
            </a:r>
            <a:r>
              <a:rPr b="1" i="0" lang="ru-RU" sz="3100" u="none" cap="none" strike="noStrike">
                <a:solidFill>
                  <a:srgbClr val="056839"/>
                </a:solidFill>
                <a:latin typeface="Calibri"/>
                <a:ea typeface="Calibri"/>
                <a:cs typeface="Calibri"/>
                <a:sym typeface="Calibri"/>
              </a:rPr>
              <a:t>на местообитанията и видовете </a:t>
            </a:r>
            <a:r>
              <a:rPr b="0" i="0" lang="ru-RU" sz="3100" u="none" cap="none" strike="noStrike">
                <a:solidFill>
                  <a:srgbClr val="056839"/>
                </a:solidFill>
                <a:latin typeface="Calibri"/>
                <a:ea typeface="Calibri"/>
                <a:cs typeface="Calibri"/>
                <a:sym typeface="Calibri"/>
              </a:rPr>
              <a:t>чрез защита на горите и възстановяване на горските екосистеми, за укрепване на </a:t>
            </a:r>
            <a:r>
              <a:rPr b="1" i="0" lang="ru-RU" sz="3100" u="none" cap="none" strike="noStrike">
                <a:solidFill>
                  <a:srgbClr val="056839"/>
                </a:solidFill>
                <a:latin typeface="Calibri"/>
                <a:ea typeface="Calibri"/>
                <a:cs typeface="Calibri"/>
                <a:sym typeface="Calibri"/>
              </a:rPr>
              <a:t>устойчивостта на горите към изменението на климата </a:t>
            </a:r>
            <a:r>
              <a:rPr b="0" i="0" lang="ru-RU" sz="3100" u="none" cap="none" strike="noStrike">
                <a:solidFill>
                  <a:srgbClr val="056839"/>
                </a:solidFill>
                <a:latin typeface="Calibri"/>
                <a:ea typeface="Calibri"/>
                <a:cs typeface="Calibri"/>
                <a:sym typeface="Calibri"/>
              </a:rPr>
              <a:t>и </a:t>
            </a:r>
            <a:r>
              <a:rPr b="1" i="0" lang="ru-RU" sz="3100" u="none" cap="none" strike="noStrike">
                <a:solidFill>
                  <a:srgbClr val="056839"/>
                </a:solidFill>
                <a:latin typeface="Calibri"/>
                <a:ea typeface="Calibri"/>
                <a:cs typeface="Calibri"/>
                <a:sym typeface="Calibri"/>
              </a:rPr>
              <a:t>социално-икономическото</a:t>
            </a:r>
            <a:r>
              <a:rPr b="0" i="0" lang="ru-RU" sz="3100" u="none" cap="none" strike="noStrike">
                <a:solidFill>
                  <a:srgbClr val="056839"/>
                </a:solidFill>
                <a:latin typeface="Calibri"/>
                <a:ea typeface="Calibri"/>
                <a:cs typeface="Calibri"/>
                <a:sym typeface="Calibri"/>
              </a:rPr>
              <a:t> развитие на селските райони.</a:t>
            </a:r>
            <a:endParaRPr b="0" i="0" sz="4400" u="none" cap="none" strike="noStrike">
              <a:solidFill>
                <a:srgbClr val="056839"/>
              </a:solidFill>
              <a:latin typeface="Calibri"/>
              <a:ea typeface="Calibri"/>
              <a:cs typeface="Calibri"/>
              <a:sym typeface="Calibri"/>
            </a:endParaRPr>
          </a:p>
        </p:txBody>
      </p:sp>
      <p:sp>
        <p:nvSpPr>
          <p:cNvPr id="202" name="Google Shape;202;p22"/>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3" name="Google Shape;203;p22"/>
          <p:cNvSpPr/>
          <p:nvPr/>
        </p:nvSpPr>
        <p:spPr>
          <a:xfrm rot="-5400000">
            <a:off x="15498127" y="5020498"/>
            <a:ext cx="102867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4" name="Google Shape;204;p22"/>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05" name="Google Shape;205;p22"/>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06" name="Google Shape;206;p22"/>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207" name="Google Shape;207;p22"/>
          <p:cNvSpPr txBox="1"/>
          <p:nvPr/>
        </p:nvSpPr>
        <p:spPr>
          <a:xfrm>
            <a:off x="7689695" y="6791700"/>
            <a:ext cx="10945500" cy="12630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3100"/>
              <a:buFont typeface="Arial"/>
              <a:buNone/>
            </a:pPr>
            <a:r>
              <a:rPr b="1" i="0" lang="ru-RU" sz="3100" u="none" cap="none" strike="noStrike">
                <a:solidFill>
                  <a:srgbClr val="056839"/>
                </a:solidFill>
                <a:latin typeface="Calibri"/>
                <a:ea typeface="Calibri"/>
                <a:cs typeface="Calibri"/>
                <a:sym typeface="Calibri"/>
              </a:rPr>
              <a:t>ЕС Стратегия за горите  2030</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ru-RU" sz="1600" u="sng" cap="none" strike="noStrike">
                <a:solidFill>
                  <a:schemeClr val="hlink"/>
                </a:solidFill>
                <a:latin typeface="Calibri"/>
                <a:ea typeface="Calibri"/>
                <a:cs typeface="Calibri"/>
                <a:sym typeface="Calibri"/>
                <a:hlinkClick r:id="rId5"/>
              </a:rPr>
              <a:t>https://eur-lex.europa.eu/resource.html?uri=cellar:0d918e07-e610-11eb-a1a5-01aa75ed71a1.0001.02/DOC_1&amp;format=PDF</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208" name="Google Shape;208;p22"/>
          <p:cNvPicPr preferRelativeResize="0"/>
          <p:nvPr/>
        </p:nvPicPr>
        <p:blipFill rotWithShape="1">
          <a:blip r:embed="rId6">
            <a:alphaModFix/>
          </a:blip>
          <a:srcRect b="0" l="0" r="0" t="0"/>
          <a:stretch/>
        </p:blipFill>
        <p:spPr>
          <a:xfrm>
            <a:off x="6942194" y="7139738"/>
            <a:ext cx="587911" cy="6102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23"/>
          <p:cNvSpPr txBox="1"/>
          <p:nvPr/>
        </p:nvSpPr>
        <p:spPr>
          <a:xfrm>
            <a:off x="899497" y="863161"/>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14" name="Google Shape;214;p23"/>
          <p:cNvSpPr txBox="1"/>
          <p:nvPr/>
        </p:nvSpPr>
        <p:spPr>
          <a:xfrm>
            <a:off x="1043992" y="2137734"/>
            <a:ext cx="17090700" cy="43797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Публичните и частните собственици и управители на гори се нуждаят от поощрение </a:t>
            </a:r>
            <a:r>
              <a:rPr b="1" i="0" lang="ru-RU" sz="3100" u="none" cap="none" strike="noStrike">
                <a:solidFill>
                  <a:srgbClr val="056839"/>
                </a:solidFill>
                <a:latin typeface="Calibri"/>
                <a:ea typeface="Calibri"/>
                <a:cs typeface="Calibri"/>
                <a:sym typeface="Calibri"/>
              </a:rPr>
              <a:t>и финансови стимули</a:t>
            </a:r>
            <a:r>
              <a:rPr b="0" i="0" lang="ru-RU" sz="3100" u="none" cap="none" strike="noStrike">
                <a:solidFill>
                  <a:srgbClr val="056839"/>
                </a:solidFill>
                <a:latin typeface="Calibri"/>
                <a:ea typeface="Calibri"/>
                <a:cs typeface="Calibri"/>
                <a:sym typeface="Calibri"/>
              </a:rPr>
              <a:t>, за да могат да предоставят, в допълнение към </a:t>
            </a:r>
            <a:r>
              <a:rPr b="1" i="0" lang="ru-RU" sz="3100" u="none" cap="none" strike="noStrike">
                <a:solidFill>
                  <a:srgbClr val="056839"/>
                </a:solidFill>
                <a:latin typeface="Calibri"/>
                <a:ea typeface="Calibri"/>
                <a:cs typeface="Calibri"/>
                <a:sym typeface="Calibri"/>
              </a:rPr>
              <a:t>дървесни и недървесни материали и продукти</a:t>
            </a:r>
            <a:r>
              <a:rPr b="0" i="0" lang="ru-RU" sz="3100" u="none" cap="none" strike="noStrike">
                <a:solidFill>
                  <a:srgbClr val="056839"/>
                </a:solidFill>
                <a:latin typeface="Calibri"/>
                <a:ea typeface="Calibri"/>
                <a:cs typeface="Calibri"/>
                <a:sym typeface="Calibri"/>
              </a:rPr>
              <a:t>, също </a:t>
            </a:r>
            <a:r>
              <a:rPr b="1" i="0" lang="ru-RU" sz="3100" u="none" cap="none" strike="noStrike">
                <a:solidFill>
                  <a:srgbClr val="056839"/>
                </a:solidFill>
                <a:latin typeface="Calibri"/>
                <a:ea typeface="Calibri"/>
                <a:cs typeface="Calibri"/>
                <a:sym typeface="Calibri"/>
              </a:rPr>
              <a:t>екосистемни услуги чрез опазване и възстановяване на горите </a:t>
            </a:r>
            <a:r>
              <a:rPr b="0" i="0" lang="ru-RU" sz="3100" u="none" cap="none" strike="noStrike">
                <a:solidFill>
                  <a:srgbClr val="056839"/>
                </a:solidFill>
                <a:latin typeface="Calibri"/>
                <a:ea typeface="Calibri"/>
                <a:cs typeface="Calibri"/>
                <a:sym typeface="Calibri"/>
              </a:rPr>
              <a:t>и да </a:t>
            </a:r>
            <a:r>
              <a:rPr b="1" i="0" lang="ru-RU" sz="3100" u="none" cap="none" strike="noStrike">
                <a:solidFill>
                  <a:srgbClr val="056839"/>
                </a:solidFill>
                <a:latin typeface="Calibri"/>
                <a:ea typeface="Calibri"/>
                <a:cs typeface="Calibri"/>
                <a:sym typeface="Calibri"/>
              </a:rPr>
              <a:t>увеличат устойчивостта на своите гори чрез приемане на най-щадящите климата и биоразнообразието практики за управление на горите.</a:t>
            </a:r>
            <a:endParaRPr b="1"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0" i="0" lang="ru-RU" sz="1500" u="none" cap="none" strike="noStrike">
                <a:solidFill>
                  <a:schemeClr val="hlink"/>
                </a:solidFill>
                <a:uFill>
                  <a:noFill/>
                </a:uFill>
                <a:latin typeface="Calibri"/>
                <a:ea typeface="Calibri"/>
                <a:cs typeface="Calibri"/>
                <a:sym typeface="Calibri"/>
                <a:hlinkClick r:id="rId3"/>
              </a:rPr>
              <a:t>https://eur-lex.europa.eu/resource.html?uri=cellar:0d918e07-e610-11eb-a1a5-01aa75ed71a1.0001.02/DOC_1&amp;format=PDF</a:t>
            </a:r>
            <a:r>
              <a:rPr b="0" i="0" lang="ru-RU" sz="3100" u="none" cap="none" strike="noStrike">
                <a:solidFill>
                  <a:srgbClr val="056839"/>
                </a:solidFill>
                <a:latin typeface="Calibri"/>
                <a:ea typeface="Calibri"/>
                <a:cs typeface="Calibri"/>
                <a:sym typeface="Calibri"/>
              </a:rPr>
              <a:t> </a:t>
            </a:r>
            <a:endParaRPr b="0" i="0" sz="3100" u="none" cap="none" strike="noStrike">
              <a:solidFill>
                <a:srgbClr val="056839"/>
              </a:solidFill>
              <a:latin typeface="Calibri"/>
              <a:ea typeface="Calibri"/>
              <a:cs typeface="Calibri"/>
              <a:sym typeface="Calibri"/>
            </a:endParaRPr>
          </a:p>
        </p:txBody>
      </p:sp>
      <p:sp>
        <p:nvSpPr>
          <p:cNvPr id="215" name="Google Shape;215;p23"/>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16" name="Google Shape;216;p23"/>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17" name="Google Shape;217;p23"/>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18" name="Google Shape;218;p23"/>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19" name="Google Shape;219;p23"/>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24"/>
          <p:cNvSpPr txBox="1"/>
          <p:nvPr/>
        </p:nvSpPr>
        <p:spPr>
          <a:xfrm>
            <a:off x="899497" y="863161"/>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25" name="Google Shape;225;p24"/>
          <p:cNvSpPr txBox="1"/>
          <p:nvPr/>
        </p:nvSpPr>
        <p:spPr>
          <a:xfrm>
            <a:off x="1153141" y="2141775"/>
            <a:ext cx="19013700" cy="37869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ru-RU" sz="3200" u="none" cap="none" strike="noStrike">
                <a:solidFill>
                  <a:srgbClr val="056839"/>
                </a:solidFill>
                <a:latin typeface="Calibri"/>
                <a:ea typeface="Calibri"/>
                <a:cs typeface="Calibri"/>
                <a:sym typeface="Calibri"/>
              </a:rPr>
              <a:t>Горският сектор на ЕС е от съществено значение за постигането на целта за </a:t>
            </a:r>
            <a:r>
              <a:rPr b="1" i="0" lang="ru-RU" sz="3200" u="none" cap="none" strike="noStrike">
                <a:solidFill>
                  <a:srgbClr val="056839"/>
                </a:solidFill>
                <a:latin typeface="Calibri"/>
                <a:ea typeface="Calibri"/>
                <a:cs typeface="Calibri"/>
                <a:sym typeface="Calibri"/>
              </a:rPr>
              <a:t>въглеродна неутрал</a:t>
            </a:r>
            <a:r>
              <a:rPr b="0" i="0" lang="ru-RU" sz="3200" u="none" cap="none" strike="noStrike">
                <a:solidFill>
                  <a:srgbClr val="056839"/>
                </a:solidFill>
                <a:latin typeface="Calibri"/>
                <a:ea typeface="Calibri"/>
                <a:cs typeface="Calibri"/>
                <a:sym typeface="Calibri"/>
              </a:rPr>
              <a:t>ност през 2050 г., тъй като допринася за смекчаване на изменението на климата по три основни начина: </a:t>
            </a:r>
            <a:r>
              <a:rPr b="1" i="0" lang="ru-RU" sz="3200" u="none" cap="none" strike="noStrike">
                <a:solidFill>
                  <a:srgbClr val="056839"/>
                </a:solidFill>
                <a:latin typeface="Calibri"/>
                <a:ea typeface="Calibri"/>
                <a:cs typeface="Calibri"/>
                <a:sym typeface="Calibri"/>
              </a:rPr>
              <a:t>улавяне, съхранение, заместване: улавяне на въглерод, съхранение на въглерод в дърветата и дървените продукти.</a:t>
            </a:r>
            <a:endParaRPr b="1" i="0" sz="1500" u="none" cap="none" strike="noStrike">
              <a:solidFill>
                <a:schemeClr val="dk1"/>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0" i="0" lang="ru-RU" sz="1500" u="sng" cap="none" strike="noStrike">
                <a:solidFill>
                  <a:schemeClr val="hlink"/>
                </a:solidFill>
                <a:latin typeface="Calibri"/>
                <a:ea typeface="Calibri"/>
                <a:cs typeface="Calibri"/>
                <a:sym typeface="Calibri"/>
                <a:hlinkClick r:id="rId3"/>
              </a:rPr>
              <a:t>https://www.foresteurope.org/wp-content/uploads/2017/03/CI_4pages.pdf</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p:txBody>
      </p:sp>
      <p:sp>
        <p:nvSpPr>
          <p:cNvPr id="226" name="Google Shape;226;p24"/>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27" name="Google Shape;227;p24"/>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28" name="Google Shape;228;p24"/>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29" name="Google Shape;229;p24"/>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30" name="Google Shape;230;p24"/>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25"/>
          <p:cNvSpPr txBox="1"/>
          <p:nvPr/>
        </p:nvSpPr>
        <p:spPr>
          <a:xfrm>
            <a:off x="899497" y="863161"/>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36" name="Google Shape;236;p25"/>
          <p:cNvSpPr txBox="1"/>
          <p:nvPr/>
        </p:nvSpPr>
        <p:spPr>
          <a:xfrm>
            <a:off x="1043992" y="2137734"/>
            <a:ext cx="17090700" cy="44418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Комисията насърчава заинтересованите страни в горското стопанство да се присъединят към </a:t>
            </a:r>
            <a:r>
              <a:rPr b="1" i="0" lang="ru-RU" sz="3100" u="none" cap="none" strike="noStrike">
                <a:solidFill>
                  <a:srgbClr val="056839"/>
                </a:solidFill>
                <a:latin typeface="Calibri"/>
                <a:ea typeface="Calibri"/>
                <a:cs typeface="Calibri"/>
                <a:sym typeface="Calibri"/>
              </a:rPr>
              <a:t>Пакта за умения</a:t>
            </a:r>
            <a:r>
              <a:rPr b="0" i="0" lang="ru-RU" sz="3100" u="none" cap="none" strike="noStrike">
                <a:solidFill>
                  <a:srgbClr val="056839"/>
                </a:solidFill>
                <a:latin typeface="Calibri"/>
                <a:ea typeface="Calibri"/>
                <a:cs typeface="Calibri"/>
                <a:sym typeface="Calibri"/>
              </a:rPr>
              <a:t>: за повишаване и преквалификация на хората в горския сектор под различни форми – широкомащабни партньорства, регионални/местни партньорства, тристранни споразумения или ангажименти на отделни субекти. </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Заинтересованите страни в горите и горското стопанство ще работят заедно в рамките на Пакта, за </a:t>
            </a:r>
            <a:r>
              <a:rPr b="1" i="0" lang="ru-RU" sz="3100" u="none" cap="none" strike="noStrike">
                <a:solidFill>
                  <a:srgbClr val="056839"/>
                </a:solidFill>
                <a:latin typeface="Calibri"/>
                <a:ea typeface="Calibri"/>
                <a:cs typeface="Calibri"/>
                <a:sym typeface="Calibri"/>
              </a:rPr>
              <a:t>да адаптират образованието и обучението на лесовъдите към предизвикателствата и нуждите на днешните реалности.</a:t>
            </a:r>
            <a:endParaRPr b="1"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p:txBody>
      </p:sp>
      <p:sp>
        <p:nvSpPr>
          <p:cNvPr id="237" name="Google Shape;237;p25"/>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38" name="Google Shape;238;p25"/>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39" name="Google Shape;239;p25"/>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40" name="Google Shape;240;p25"/>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41" name="Google Shape;241;p25"/>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pic>
        <p:nvPicPr>
          <p:cNvPr id="242" name="Google Shape;242;p25"/>
          <p:cNvPicPr preferRelativeResize="0"/>
          <p:nvPr/>
        </p:nvPicPr>
        <p:blipFill rotWithShape="1">
          <a:blip r:embed="rId5">
            <a:alphaModFix/>
          </a:blip>
          <a:srcRect b="0" l="0" r="0" t="0"/>
          <a:stretch/>
        </p:blipFill>
        <p:spPr>
          <a:xfrm>
            <a:off x="9708303" y="7266975"/>
            <a:ext cx="587911" cy="610259"/>
          </a:xfrm>
          <a:prstGeom prst="rect">
            <a:avLst/>
          </a:prstGeom>
          <a:noFill/>
          <a:ln>
            <a:noFill/>
          </a:ln>
        </p:spPr>
      </p:pic>
      <p:sp>
        <p:nvSpPr>
          <p:cNvPr id="243" name="Google Shape;243;p25"/>
          <p:cNvSpPr txBox="1"/>
          <p:nvPr/>
        </p:nvSpPr>
        <p:spPr>
          <a:xfrm>
            <a:off x="10504364" y="7145381"/>
            <a:ext cx="7354200" cy="9861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3100"/>
              <a:buFont typeface="Arial"/>
              <a:buNone/>
            </a:pPr>
            <a:r>
              <a:rPr b="0" i="0" lang="ru-RU" sz="3100" u="none" cap="none" strike="noStrike">
                <a:solidFill>
                  <a:srgbClr val="056839"/>
                </a:solidFill>
                <a:latin typeface="Calibri"/>
                <a:ea typeface="Calibri"/>
                <a:cs typeface="Calibri"/>
                <a:sym typeface="Calibri"/>
              </a:rPr>
              <a:t>Pact for skills</a:t>
            </a:r>
            <a:r>
              <a:rPr b="0" i="0" lang="ru-RU" sz="1900" u="none" cap="none" strike="noStrike">
                <a:solidFill>
                  <a:srgbClr val="000000"/>
                </a:solidFill>
                <a:latin typeface="Arial"/>
                <a:ea typeface="Arial"/>
                <a:cs typeface="Arial"/>
                <a:sym typeface="Arial"/>
              </a:rPr>
              <a:t> </a:t>
            </a:r>
            <a:r>
              <a:rPr b="0" i="0" lang="ru-RU" sz="1700" u="sng" cap="none" strike="noStrike">
                <a:solidFill>
                  <a:schemeClr val="hlink"/>
                </a:solidFill>
                <a:latin typeface="Calibri"/>
                <a:ea typeface="Calibri"/>
                <a:cs typeface="Calibri"/>
                <a:sym typeface="Calibri"/>
                <a:hlinkClick r:id="rId6"/>
              </a:rPr>
              <a:t>https://ec.europa.eu/social/main.jsp?catId=1517&amp;langId=en</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26"/>
          <p:cNvSpPr txBox="1"/>
          <p:nvPr/>
        </p:nvSpPr>
        <p:spPr>
          <a:xfrm>
            <a:off x="899497" y="863161"/>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49" name="Google Shape;249;p26"/>
          <p:cNvSpPr txBox="1"/>
          <p:nvPr/>
        </p:nvSpPr>
        <p:spPr>
          <a:xfrm>
            <a:off x="899505" y="2031900"/>
            <a:ext cx="10049100" cy="43566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None/>
            </a:pPr>
            <a:r>
              <a:rPr b="1" i="0" lang="ru-RU" sz="2800" u="none" cap="none" strike="noStrike">
                <a:solidFill>
                  <a:srgbClr val="056839"/>
                </a:solidFill>
                <a:latin typeface="Calibri"/>
                <a:ea typeface="Calibri"/>
                <a:cs typeface="Calibri"/>
                <a:sym typeface="Calibri"/>
              </a:rPr>
              <a:t>ОУР 15 </a:t>
            </a:r>
            <a:r>
              <a:rPr b="0" i="0" lang="ru-RU" sz="2800" u="none" cap="none" strike="noStrike">
                <a:solidFill>
                  <a:srgbClr val="056839"/>
                </a:solidFill>
                <a:latin typeface="Calibri"/>
                <a:ea typeface="Calibri"/>
                <a:cs typeface="Calibri"/>
                <a:sym typeface="Calibri"/>
              </a:rPr>
              <a:t>-  </a:t>
            </a:r>
            <a:r>
              <a:rPr b="1" i="0" lang="ru-RU" sz="2800" u="none" cap="none" strike="noStrike">
                <a:solidFill>
                  <a:srgbClr val="056839"/>
                </a:solidFill>
                <a:latin typeface="Calibri"/>
                <a:ea typeface="Calibri"/>
                <a:cs typeface="Calibri"/>
                <a:sym typeface="Calibri"/>
              </a:rPr>
              <a:t>Живот на земята  - Защита, възстановяване и насърчаване на устойчивото използване на сухоземните екосистеми, устойчиво управление на горите,</a:t>
            </a:r>
            <a:r>
              <a:rPr b="0" i="0" lang="ru-RU" sz="2800" u="none" cap="none" strike="noStrike">
                <a:solidFill>
                  <a:srgbClr val="056839"/>
                </a:solidFill>
                <a:latin typeface="Calibri"/>
                <a:ea typeface="Calibri"/>
                <a:cs typeface="Calibri"/>
                <a:sym typeface="Calibri"/>
              </a:rPr>
              <a:t> борба с опустиняването и спиране и обръщане на процеса на деградация на земята и спиране на загубата на биологично разнообразие.</a:t>
            </a:r>
            <a:endParaRPr b="0" i="0" sz="32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1100"/>
              </a:spcAft>
              <a:buClr>
                <a:srgbClr val="000000"/>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250" name="Google Shape;250;p26"/>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51" name="Google Shape;251;p26"/>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52" name="Google Shape;252;p26"/>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53" name="Google Shape;253;p26"/>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54" name="Google Shape;254;p26"/>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pic>
        <p:nvPicPr>
          <p:cNvPr id="255" name="Google Shape;255;p26"/>
          <p:cNvPicPr preferRelativeResize="0"/>
          <p:nvPr/>
        </p:nvPicPr>
        <p:blipFill rotWithShape="1">
          <a:blip r:embed="rId5">
            <a:alphaModFix/>
          </a:blip>
          <a:srcRect b="0" l="0" r="0" t="0"/>
          <a:stretch/>
        </p:blipFill>
        <p:spPr>
          <a:xfrm>
            <a:off x="3676493" y="6230775"/>
            <a:ext cx="450832" cy="467969"/>
          </a:xfrm>
          <a:prstGeom prst="rect">
            <a:avLst/>
          </a:prstGeom>
          <a:noFill/>
          <a:ln>
            <a:noFill/>
          </a:ln>
        </p:spPr>
      </p:pic>
      <p:sp>
        <p:nvSpPr>
          <p:cNvPr id="256" name="Google Shape;256;p26"/>
          <p:cNvSpPr txBox="1"/>
          <p:nvPr/>
        </p:nvSpPr>
        <p:spPr>
          <a:xfrm>
            <a:off x="4337008" y="6230756"/>
            <a:ext cx="6793200" cy="7860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ru-RU" sz="1600" u="sng" cap="none" strike="noStrike">
                <a:solidFill>
                  <a:schemeClr val="hlink"/>
                </a:solidFill>
                <a:latin typeface="Calibri"/>
                <a:ea typeface="Calibri"/>
                <a:cs typeface="Calibri"/>
                <a:sym typeface="Calibri"/>
                <a:hlinkClick r:id="rId6"/>
              </a:rPr>
              <a:t>https://www.globalgoals.org/goals/15-life-on-land/</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257" name="Google Shape;257;p26"/>
          <p:cNvPicPr preferRelativeResize="0"/>
          <p:nvPr/>
        </p:nvPicPr>
        <p:blipFill rotWithShape="1">
          <a:blip r:embed="rId7">
            <a:alphaModFix/>
          </a:blip>
          <a:srcRect b="0" l="0" r="0" t="0"/>
          <a:stretch/>
        </p:blipFill>
        <p:spPr>
          <a:xfrm>
            <a:off x="11180036" y="555933"/>
            <a:ext cx="6038139" cy="7421731"/>
          </a:xfrm>
          <a:prstGeom prst="rect">
            <a:avLst/>
          </a:prstGeom>
          <a:noFill/>
          <a:ln>
            <a:noFill/>
          </a:ln>
        </p:spPr>
      </p:pic>
      <p:sp>
        <p:nvSpPr>
          <p:cNvPr id="258" name="Google Shape;258;p26"/>
          <p:cNvSpPr txBox="1"/>
          <p:nvPr/>
        </p:nvSpPr>
        <p:spPr>
          <a:xfrm>
            <a:off x="10232546" y="9406688"/>
            <a:ext cx="9802800" cy="4782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rgbClr val="000000"/>
                </a:solidFill>
                <a:latin typeface="Calibri"/>
                <a:ea typeface="Calibri"/>
                <a:cs typeface="Calibri"/>
                <a:sym typeface="Calibri"/>
              </a:rPr>
              <a:t>Image source: </a:t>
            </a:r>
            <a:r>
              <a:rPr b="0" i="0" lang="ru-RU" sz="1500" u="sng" cap="none" strike="noStrike">
                <a:solidFill>
                  <a:schemeClr val="hlink"/>
                </a:solidFill>
                <a:highlight>
                  <a:srgbClr val="FFFFFF"/>
                </a:highlight>
                <a:latin typeface="Calibri"/>
                <a:ea typeface="Calibri"/>
                <a:cs typeface="Calibri"/>
                <a:sym typeface="Calibri"/>
                <a:hlinkClick r:id="rId8"/>
              </a:rPr>
              <a:t>Goal 15 infographic, source: https://unstats.un.org/sdgs/report/2022/</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27"/>
          <p:cNvSpPr txBox="1"/>
          <p:nvPr/>
        </p:nvSpPr>
        <p:spPr>
          <a:xfrm>
            <a:off x="281604" y="454936"/>
            <a:ext cx="79881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 Въведение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64" name="Google Shape;264;p27"/>
          <p:cNvSpPr txBox="1"/>
          <p:nvPr/>
        </p:nvSpPr>
        <p:spPr>
          <a:xfrm>
            <a:off x="1065049" y="1563113"/>
            <a:ext cx="9873000" cy="9162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15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1100"/>
              </a:spcAft>
              <a:buClr>
                <a:srgbClr val="000000"/>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265" name="Google Shape;265;p27"/>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66" name="Google Shape;266;p27"/>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67" name="Google Shape;267;p27"/>
          <p:cNvSpPr/>
          <p:nvPr/>
        </p:nvSpPr>
        <p:spPr>
          <a:xfrm>
            <a:off x="540080" y="12968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68" name="Google Shape;268;p27"/>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69" name="Google Shape;269;p27"/>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270" name="Google Shape;270;p27"/>
          <p:cNvSpPr txBox="1"/>
          <p:nvPr/>
        </p:nvSpPr>
        <p:spPr>
          <a:xfrm>
            <a:off x="12127825" y="7476395"/>
            <a:ext cx="7102200" cy="662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800"/>
              <a:buFont typeface="Arial"/>
              <a:buNone/>
            </a:pPr>
            <a:r>
              <a:rPr b="0" i="0" lang="ru-RU" sz="1500" u="none" cap="none" strike="noStrike">
                <a:solidFill>
                  <a:schemeClr val="dk1"/>
                </a:solidFill>
                <a:latin typeface="Calibri"/>
                <a:ea typeface="Calibri"/>
                <a:cs typeface="Calibri"/>
                <a:sym typeface="Calibri"/>
              </a:rPr>
              <a:t>Image Source: </a:t>
            </a:r>
            <a:r>
              <a:rPr b="0" i="0" lang="ru-RU" sz="1500" u="sng" cap="none" strike="noStrike">
                <a:solidFill>
                  <a:schemeClr val="hlink"/>
                </a:solidFill>
                <a:latin typeface="Calibri"/>
                <a:ea typeface="Calibri"/>
                <a:cs typeface="Calibri"/>
                <a:sym typeface="Calibri"/>
                <a:hlinkClick r:id="rId5"/>
              </a:rPr>
              <a:t>https://mapmytree.eea.europa.eu/</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1200" u="none" cap="none" strike="noStrike">
              <a:solidFill>
                <a:schemeClr val="dk1"/>
              </a:solidFill>
              <a:latin typeface="Calibri"/>
              <a:ea typeface="Calibri"/>
              <a:cs typeface="Calibri"/>
              <a:sym typeface="Calibri"/>
            </a:endParaRPr>
          </a:p>
        </p:txBody>
      </p:sp>
      <p:pic>
        <p:nvPicPr>
          <p:cNvPr id="271" name="Google Shape;271;p27"/>
          <p:cNvPicPr preferRelativeResize="0"/>
          <p:nvPr/>
        </p:nvPicPr>
        <p:blipFill rotWithShape="1">
          <a:blip r:embed="rId6">
            <a:alphaModFix/>
          </a:blip>
          <a:srcRect b="0" l="0" r="0" t="0"/>
          <a:stretch/>
        </p:blipFill>
        <p:spPr>
          <a:xfrm>
            <a:off x="247720" y="4022645"/>
            <a:ext cx="14688295" cy="2755553"/>
          </a:xfrm>
          <a:prstGeom prst="rect">
            <a:avLst/>
          </a:prstGeom>
          <a:noFill/>
          <a:ln>
            <a:noFill/>
          </a:ln>
        </p:spPr>
      </p:pic>
      <p:sp>
        <p:nvSpPr>
          <p:cNvPr id="272" name="Google Shape;272;p27"/>
          <p:cNvSpPr txBox="1"/>
          <p:nvPr/>
        </p:nvSpPr>
        <p:spPr>
          <a:xfrm>
            <a:off x="540061" y="1563113"/>
            <a:ext cx="18981300" cy="23637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1" i="0" lang="ru-RU" sz="2500" u="none" cap="none" strike="noStrike">
                <a:solidFill>
                  <a:srgbClr val="056839"/>
                </a:solidFill>
                <a:latin typeface="Calibri"/>
                <a:ea typeface="Calibri"/>
                <a:cs typeface="Calibri"/>
                <a:sym typeface="Calibri"/>
              </a:rPr>
              <a:t>Стратегията на ЕС за биологичното разнообразие </a:t>
            </a:r>
            <a:r>
              <a:rPr b="0" i="0" lang="ru-RU" sz="2500" u="none" cap="none" strike="noStrike">
                <a:solidFill>
                  <a:srgbClr val="056839"/>
                </a:solidFill>
                <a:latin typeface="Calibri"/>
                <a:ea typeface="Calibri"/>
                <a:cs typeface="Calibri"/>
                <a:sym typeface="Calibri"/>
              </a:rPr>
              <a:t>за 2030 г. поема обещание за засаждане на поне </a:t>
            </a:r>
            <a:r>
              <a:rPr b="1" i="0" lang="ru-RU" sz="2500" u="none" cap="none" strike="noStrike">
                <a:solidFill>
                  <a:srgbClr val="056839"/>
                </a:solidFill>
                <a:latin typeface="Calibri"/>
                <a:ea typeface="Calibri"/>
                <a:cs typeface="Calibri"/>
                <a:sym typeface="Calibri"/>
              </a:rPr>
              <a:t>3 милиарда допълнителни дървета </a:t>
            </a:r>
            <a:r>
              <a:rPr b="0" i="0" lang="ru-RU" sz="2500" u="none" cap="none" strike="noStrike">
                <a:solidFill>
                  <a:srgbClr val="056839"/>
                </a:solidFill>
                <a:latin typeface="Calibri"/>
                <a:ea typeface="Calibri"/>
                <a:cs typeface="Calibri"/>
                <a:sym typeface="Calibri"/>
              </a:rPr>
              <a:t>до 2030 г. при пълно зачитане на екологичните принципи.</a:t>
            </a:r>
            <a:endParaRPr/>
          </a:p>
          <a:p>
            <a:pPr indent="0" lvl="0" marL="0" marR="0" rtl="0" algn="just">
              <a:lnSpc>
                <a:spcPct val="150000"/>
              </a:lnSpc>
              <a:spcBef>
                <a:spcPts val="0"/>
              </a:spcBef>
              <a:spcAft>
                <a:spcPts val="0"/>
              </a:spcAft>
              <a:buNone/>
            </a:pPr>
            <a:r>
              <a:rPr b="0" i="0" lang="ru-RU" sz="2500" u="none" cap="none" strike="noStrike">
                <a:solidFill>
                  <a:srgbClr val="056839"/>
                </a:solidFill>
                <a:latin typeface="Calibri"/>
                <a:ea typeface="Calibri"/>
                <a:cs typeface="Calibri"/>
                <a:sym typeface="Calibri"/>
              </a:rPr>
              <a:t>Тази стратегия включва пътна карта за изпълнение на обещанието, основано на общия принцип за засаждане </a:t>
            </a:r>
            <a:r>
              <a:rPr b="1" i="0" lang="ru-RU" sz="2500" u="none" cap="none" strike="noStrike">
                <a:solidFill>
                  <a:srgbClr val="056839"/>
                </a:solidFill>
                <a:latin typeface="Calibri"/>
                <a:ea typeface="Calibri"/>
                <a:cs typeface="Calibri"/>
                <a:sym typeface="Calibri"/>
              </a:rPr>
              <a:t>и отглеждане на правилното дърво на правилното място и с правилната цел.</a:t>
            </a:r>
            <a:endParaRPr b="1" i="0" sz="2500" u="none" cap="none" strike="noStrike">
              <a:solidFill>
                <a:srgbClr val="056839"/>
              </a:solidFill>
              <a:latin typeface="Calibri"/>
              <a:ea typeface="Calibri"/>
              <a:cs typeface="Calibri"/>
              <a:sym typeface="Calibri"/>
            </a:endParaRPr>
          </a:p>
        </p:txBody>
      </p:sp>
      <p:pic>
        <p:nvPicPr>
          <p:cNvPr id="273" name="Google Shape;273;p27"/>
          <p:cNvPicPr preferRelativeResize="0"/>
          <p:nvPr/>
        </p:nvPicPr>
        <p:blipFill rotWithShape="1">
          <a:blip r:embed="rId7">
            <a:alphaModFix/>
          </a:blip>
          <a:srcRect b="0" l="0" r="0" t="0"/>
          <a:stretch/>
        </p:blipFill>
        <p:spPr>
          <a:xfrm>
            <a:off x="11423201" y="7380038"/>
            <a:ext cx="587911" cy="610259"/>
          </a:xfrm>
          <a:prstGeom prst="rect">
            <a:avLst/>
          </a:prstGeom>
          <a:noFill/>
          <a:ln>
            <a:noFill/>
          </a:ln>
        </p:spPr>
      </p:pic>
      <p:sp>
        <p:nvSpPr>
          <p:cNvPr id="274" name="Google Shape;274;p27"/>
          <p:cNvSpPr txBox="1"/>
          <p:nvPr/>
        </p:nvSpPr>
        <p:spPr>
          <a:xfrm>
            <a:off x="1353772" y="7257713"/>
            <a:ext cx="8498400" cy="11124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3200"/>
              </a:spcBef>
              <a:spcAft>
                <a:spcPts val="0"/>
              </a:spcAft>
              <a:buClr>
                <a:schemeClr val="dk1"/>
              </a:buClr>
              <a:buSzPts val="1500"/>
              <a:buFont typeface="Arial"/>
              <a:buNone/>
            </a:pPr>
            <a:r>
              <a:rPr b="1" i="0" lang="ru-RU" sz="1700" u="none" cap="none" strike="noStrike">
                <a:solidFill>
                  <a:srgbClr val="056839"/>
                </a:solidFill>
                <a:latin typeface="Calibri"/>
                <a:ea typeface="Calibri"/>
                <a:cs typeface="Calibri"/>
                <a:sym typeface="Calibri"/>
              </a:rPr>
              <a:t>ЕС Стратегия за биоразнообразието 2030</a:t>
            </a:r>
            <a:endParaRPr b="1" i="0" sz="1700" u="none" cap="none" strike="noStrike">
              <a:solidFill>
                <a:srgbClr val="056839"/>
              </a:solidFill>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500"/>
              <a:buFont typeface="Arial"/>
              <a:buNone/>
            </a:pPr>
            <a:r>
              <a:rPr b="0" i="0" lang="ru-RU" sz="1500" u="sng" cap="none" strike="noStrike">
                <a:solidFill>
                  <a:schemeClr val="hlink"/>
                </a:solidFill>
                <a:latin typeface="Calibri"/>
                <a:ea typeface="Calibri"/>
                <a:cs typeface="Calibri"/>
                <a:sym typeface="Calibri"/>
                <a:hlinkClick r:id="rId8"/>
              </a:rPr>
              <a:t>https://www.eea.europa.eu/policy-documents/eu-biodiversity-strategy-for-2030-1</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pic>
        <p:nvPicPr>
          <p:cNvPr id="275" name="Google Shape;275;p27"/>
          <p:cNvPicPr preferRelativeResize="0"/>
          <p:nvPr/>
        </p:nvPicPr>
        <p:blipFill rotWithShape="1">
          <a:blip r:embed="rId7">
            <a:alphaModFix/>
          </a:blip>
          <a:srcRect b="0" l="0" r="0" t="0"/>
          <a:stretch/>
        </p:blipFill>
        <p:spPr>
          <a:xfrm>
            <a:off x="540062" y="7308788"/>
            <a:ext cx="587911" cy="6102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28"/>
          <p:cNvSpPr txBox="1"/>
          <p:nvPr/>
        </p:nvSpPr>
        <p:spPr>
          <a:xfrm>
            <a:off x="814986" y="443475"/>
            <a:ext cx="152445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 Въведение</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81" name="Google Shape;281;p28"/>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82" name="Google Shape;282;p28"/>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83" name="Google Shape;283;p28"/>
          <p:cNvSpPr/>
          <p:nvPr/>
        </p:nvSpPr>
        <p:spPr>
          <a:xfrm>
            <a:off x="1019807" y="12968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84" name="Google Shape;284;p28"/>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285" name="Google Shape;285;p28"/>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286" name="Google Shape;286;p28"/>
          <p:cNvSpPr txBox="1"/>
          <p:nvPr/>
        </p:nvSpPr>
        <p:spPr>
          <a:xfrm>
            <a:off x="965928" y="1596863"/>
            <a:ext cx="19092300" cy="29946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1" i="0" lang="ru-RU" sz="2800" u="none" cap="none" strike="noStrike">
                <a:solidFill>
                  <a:srgbClr val="056839"/>
                </a:solidFill>
                <a:latin typeface="Calibri"/>
                <a:ea typeface="Calibri"/>
                <a:cs typeface="Calibri"/>
                <a:sym typeface="Calibri"/>
              </a:rPr>
              <a:t>Първичните и старите гори покриват </a:t>
            </a:r>
            <a:r>
              <a:rPr b="0" i="0" lang="ru-RU" sz="2800" u="none" cap="none" strike="noStrike">
                <a:solidFill>
                  <a:srgbClr val="056839"/>
                </a:solidFill>
                <a:latin typeface="Calibri"/>
                <a:ea typeface="Calibri"/>
                <a:cs typeface="Calibri"/>
                <a:sym typeface="Calibri"/>
              </a:rPr>
              <a:t>около 3% залесена земя в ЕС. Те са сред </a:t>
            </a:r>
            <a:r>
              <a:rPr b="1" i="0" lang="ru-RU" sz="2800" u="none" cap="none" strike="noStrike">
                <a:solidFill>
                  <a:srgbClr val="056839"/>
                </a:solidFill>
                <a:latin typeface="Calibri"/>
                <a:ea typeface="Calibri"/>
                <a:cs typeface="Calibri"/>
                <a:sym typeface="Calibri"/>
              </a:rPr>
              <a:t>най-богатите горски екосистеми в ЕС</a:t>
            </a:r>
            <a:r>
              <a:rPr b="0" i="0" lang="ru-RU" sz="2800" u="none" cap="none" strike="noStrike">
                <a:solidFill>
                  <a:srgbClr val="056839"/>
                </a:solidFill>
                <a:latin typeface="Calibri"/>
                <a:ea typeface="Calibri"/>
                <a:cs typeface="Calibri"/>
                <a:sym typeface="Calibri"/>
              </a:rPr>
              <a:t>, съхраняват големи въглеродни запаси и абсорбират въглероден диоксид от атмосферата и са </a:t>
            </a:r>
            <a:r>
              <a:rPr b="1" i="0" lang="ru-RU" sz="2800" u="none" cap="none" strike="noStrike">
                <a:solidFill>
                  <a:srgbClr val="056839"/>
                </a:solidFill>
                <a:latin typeface="Calibri"/>
                <a:ea typeface="Calibri"/>
                <a:cs typeface="Calibri"/>
                <a:sym typeface="Calibri"/>
              </a:rPr>
              <a:t>от решаващо значение за биоразнообразието и жизненоважните екосистемни услуги, които предоставят.</a:t>
            </a:r>
            <a:endParaRPr b="1"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287" name="Google Shape;287;p28"/>
          <p:cNvPicPr preferRelativeResize="0"/>
          <p:nvPr/>
        </p:nvPicPr>
        <p:blipFill rotWithShape="1">
          <a:blip r:embed="rId5">
            <a:alphaModFix/>
          </a:blip>
          <a:srcRect b="0" l="0" r="0" t="0"/>
          <a:stretch/>
        </p:blipFill>
        <p:spPr>
          <a:xfrm>
            <a:off x="1176601" y="4216612"/>
            <a:ext cx="5948535" cy="3469298"/>
          </a:xfrm>
          <a:prstGeom prst="rect">
            <a:avLst/>
          </a:prstGeom>
          <a:noFill/>
          <a:ln>
            <a:noFill/>
          </a:ln>
        </p:spPr>
      </p:pic>
      <p:pic>
        <p:nvPicPr>
          <p:cNvPr id="288" name="Google Shape;288;p28"/>
          <p:cNvPicPr preferRelativeResize="0"/>
          <p:nvPr/>
        </p:nvPicPr>
        <p:blipFill rotWithShape="1">
          <a:blip r:embed="rId6">
            <a:alphaModFix/>
          </a:blip>
          <a:srcRect b="0" l="0" r="0" t="0"/>
          <a:stretch/>
        </p:blipFill>
        <p:spPr>
          <a:xfrm>
            <a:off x="8838454" y="8702025"/>
            <a:ext cx="587911" cy="610259"/>
          </a:xfrm>
          <a:prstGeom prst="rect">
            <a:avLst/>
          </a:prstGeom>
          <a:noFill/>
          <a:ln>
            <a:noFill/>
          </a:ln>
        </p:spPr>
      </p:pic>
      <p:pic>
        <p:nvPicPr>
          <p:cNvPr id="289" name="Google Shape;289;p28"/>
          <p:cNvPicPr preferRelativeResize="0"/>
          <p:nvPr/>
        </p:nvPicPr>
        <p:blipFill rotWithShape="1">
          <a:blip r:embed="rId7">
            <a:alphaModFix/>
          </a:blip>
          <a:srcRect b="0" l="0" r="0" t="0"/>
          <a:stretch/>
        </p:blipFill>
        <p:spPr>
          <a:xfrm>
            <a:off x="9634513" y="4216613"/>
            <a:ext cx="5203934" cy="3469298"/>
          </a:xfrm>
          <a:prstGeom prst="rect">
            <a:avLst/>
          </a:prstGeom>
          <a:noFill/>
          <a:ln>
            <a:noFill/>
          </a:ln>
        </p:spPr>
      </p:pic>
      <p:sp>
        <p:nvSpPr>
          <p:cNvPr id="290" name="Google Shape;290;p28"/>
          <p:cNvSpPr txBox="1"/>
          <p:nvPr/>
        </p:nvSpPr>
        <p:spPr>
          <a:xfrm>
            <a:off x="9634493" y="8815613"/>
            <a:ext cx="9291900" cy="770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rgbClr val="000000"/>
                </a:solidFill>
                <a:latin typeface="Arial"/>
                <a:ea typeface="Arial"/>
                <a:cs typeface="Arial"/>
                <a:sym typeface="Arial"/>
              </a:rPr>
              <a:t>Images source: </a:t>
            </a:r>
            <a:r>
              <a:rPr b="0" i="0" lang="ru-RU" sz="1500" u="sng" cap="none" strike="noStrike">
                <a:solidFill>
                  <a:schemeClr val="hlink"/>
                </a:solidFill>
                <a:latin typeface="Arial"/>
                <a:ea typeface="Arial"/>
                <a:cs typeface="Arial"/>
                <a:sym typeface="Arial"/>
                <a:hlinkClick r:id="rId8"/>
              </a:rPr>
              <a:t>https://www.worldatlas.com/articles/old-growth-forests.html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29"/>
          <p:cNvSpPr txBox="1"/>
          <p:nvPr/>
        </p:nvSpPr>
        <p:spPr>
          <a:xfrm>
            <a:off x="2584620" y="1829325"/>
            <a:ext cx="15160800" cy="42291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None/>
            </a:pPr>
            <a:r>
              <a:rPr b="1" i="0" lang="ru-RU" sz="2800" u="none" cap="none" strike="noStrike">
                <a:solidFill>
                  <a:srgbClr val="056839"/>
                </a:solidFill>
                <a:latin typeface="Calibri"/>
                <a:ea typeface="Calibri"/>
                <a:cs typeface="Calibri"/>
                <a:sym typeface="Calibri"/>
              </a:rPr>
              <a:t>Въпроси за размисъл</a:t>
            </a:r>
            <a:endParaRPr b="0" i="0" sz="3500" u="none" cap="none" strike="noStrike">
              <a:solidFill>
                <a:srgbClr val="056839"/>
              </a:solidFill>
              <a:highlight>
                <a:srgbClr val="FFFF00"/>
              </a:highlight>
              <a:latin typeface="Calibri"/>
              <a:ea typeface="Calibri"/>
              <a:cs typeface="Calibri"/>
              <a:sym typeface="Calibri"/>
            </a:endParaRPr>
          </a:p>
          <a:p>
            <a:pPr indent="-488950" lvl="0" marL="609600" marR="0" rtl="0" algn="just">
              <a:lnSpc>
                <a:spcPct val="115000"/>
              </a:lnSpc>
              <a:spcBef>
                <a:spcPts val="800"/>
              </a:spcBef>
              <a:spcAft>
                <a:spcPts val="0"/>
              </a:spcAft>
              <a:buClr>
                <a:srgbClr val="056839"/>
              </a:buClr>
              <a:buSzPts val="2900"/>
              <a:buFont typeface="Calibri"/>
              <a:buChar char="●"/>
            </a:pPr>
            <a:r>
              <a:rPr b="0" i="0" lang="ru-RU" sz="2900" u="none" cap="none" strike="noStrike">
                <a:solidFill>
                  <a:srgbClr val="056839"/>
                </a:solidFill>
                <a:latin typeface="Calibri"/>
                <a:ea typeface="Calibri"/>
                <a:cs typeface="Calibri"/>
                <a:sym typeface="Calibri"/>
              </a:rPr>
              <a:t>Избройте първичните и старите гори във вашата страна. </a:t>
            </a:r>
            <a:endParaRPr b="0" i="0" sz="2900" u="none" cap="none" strike="noStrike">
              <a:solidFill>
                <a:srgbClr val="056839"/>
              </a:solidFill>
              <a:latin typeface="Calibri"/>
              <a:ea typeface="Calibri"/>
              <a:cs typeface="Calibri"/>
              <a:sym typeface="Calibri"/>
            </a:endParaRPr>
          </a:p>
          <a:p>
            <a:pPr indent="-488950" lvl="0" marL="609600" marR="0" rtl="0" algn="just">
              <a:lnSpc>
                <a:spcPct val="115000"/>
              </a:lnSpc>
              <a:spcBef>
                <a:spcPts val="800"/>
              </a:spcBef>
              <a:spcAft>
                <a:spcPts val="0"/>
              </a:spcAft>
              <a:buClr>
                <a:srgbClr val="056839"/>
              </a:buClr>
              <a:buSzPts val="2900"/>
              <a:buFont typeface="Calibri"/>
              <a:buChar char="●"/>
            </a:pPr>
            <a:r>
              <a:rPr b="0" i="0" lang="ru-RU" sz="2900" u="none" cap="none" strike="noStrike">
                <a:solidFill>
                  <a:srgbClr val="056839"/>
                </a:solidFill>
                <a:latin typeface="Calibri"/>
                <a:ea typeface="Calibri"/>
                <a:cs typeface="Calibri"/>
                <a:sym typeface="Calibri"/>
              </a:rPr>
              <a:t>Какви действия за управлението на тези гори са предвидени в нормативните документи?</a:t>
            </a:r>
            <a:endParaRPr/>
          </a:p>
          <a:p>
            <a:pPr indent="-488950" lvl="0" marL="609600" marR="0" rtl="0" algn="just">
              <a:lnSpc>
                <a:spcPct val="115000"/>
              </a:lnSpc>
              <a:spcBef>
                <a:spcPts val="800"/>
              </a:spcBef>
              <a:spcAft>
                <a:spcPts val="0"/>
              </a:spcAft>
              <a:buClr>
                <a:srgbClr val="056839"/>
              </a:buClr>
              <a:buSzPts val="2900"/>
              <a:buFont typeface="Calibri"/>
              <a:buChar char="●"/>
            </a:pPr>
            <a:r>
              <a:rPr b="0" i="0" lang="ru-RU" sz="2900" u="none" cap="none" strike="noStrike">
                <a:solidFill>
                  <a:srgbClr val="056839"/>
                </a:solidFill>
                <a:latin typeface="Calibri"/>
                <a:ea typeface="Calibri"/>
                <a:cs typeface="Calibri"/>
                <a:sym typeface="Calibri"/>
              </a:rPr>
              <a:t>Посочете предназначението или формата на собственост върху горите според законите на вашата страна.</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296" name="Google Shape;296;p29"/>
          <p:cNvSpPr txBox="1"/>
          <p:nvPr/>
        </p:nvSpPr>
        <p:spPr>
          <a:xfrm>
            <a:off x="633307" y="379945"/>
            <a:ext cx="13977300" cy="862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a:t>
            </a:r>
            <a:endParaRPr b="0" i="0" sz="2400" u="none" cap="none" strike="noStrike">
              <a:solidFill>
                <a:schemeClr val="dk1"/>
              </a:solidFill>
              <a:latin typeface="Calibri"/>
              <a:ea typeface="Calibri"/>
              <a:cs typeface="Calibri"/>
              <a:sym typeface="Calibri"/>
            </a:endParaRPr>
          </a:p>
        </p:txBody>
      </p:sp>
      <p:pic>
        <p:nvPicPr>
          <p:cNvPr id="297" name="Google Shape;297;p29"/>
          <p:cNvPicPr preferRelativeResize="0"/>
          <p:nvPr/>
        </p:nvPicPr>
        <p:blipFill rotWithShape="1">
          <a:blip r:embed="rId3">
            <a:alphaModFix/>
          </a:blip>
          <a:srcRect b="0" l="0" r="0" t="0"/>
          <a:stretch/>
        </p:blipFill>
        <p:spPr>
          <a:xfrm>
            <a:off x="890441" y="2505798"/>
            <a:ext cx="981405" cy="1636505"/>
          </a:xfrm>
          <a:prstGeom prst="rect">
            <a:avLst/>
          </a:prstGeom>
          <a:noFill/>
          <a:ln>
            <a:noFill/>
          </a:ln>
        </p:spPr>
      </p:pic>
      <p:sp>
        <p:nvSpPr>
          <p:cNvPr id="298" name="Google Shape;298;p29"/>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99" name="Google Shape;299;p29"/>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00" name="Google Shape;300;p29"/>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01" name="Google Shape;301;p29"/>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30"/>
          <p:cNvSpPr txBox="1"/>
          <p:nvPr/>
        </p:nvSpPr>
        <p:spPr>
          <a:xfrm>
            <a:off x="814986" y="443475"/>
            <a:ext cx="152445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07" name="Google Shape;307;p30"/>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08" name="Google Shape;308;p30"/>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09" name="Google Shape;309;p30"/>
          <p:cNvSpPr/>
          <p:nvPr/>
        </p:nvSpPr>
        <p:spPr>
          <a:xfrm>
            <a:off x="1019807" y="12968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10" name="Google Shape;310;p30"/>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11" name="Google Shape;311;p30"/>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12" name="Google Shape;312;p30"/>
          <p:cNvSpPr txBox="1"/>
          <p:nvPr/>
        </p:nvSpPr>
        <p:spPr>
          <a:xfrm>
            <a:off x="965928" y="1596863"/>
            <a:ext cx="18042300" cy="16095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313" name="Google Shape;313;p30"/>
          <p:cNvSpPr txBox="1"/>
          <p:nvPr/>
        </p:nvSpPr>
        <p:spPr>
          <a:xfrm>
            <a:off x="1107457" y="1767863"/>
            <a:ext cx="8845500" cy="35874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Добивът на ресурси от горска биомаса е забранен в първичните гори и ограничен в </a:t>
            </a:r>
            <a:r>
              <a:rPr b="1" i="0" lang="ru-RU" sz="3100" u="none" cap="none" strike="noStrike">
                <a:solidFill>
                  <a:srgbClr val="056839"/>
                </a:solidFill>
                <a:latin typeface="Calibri"/>
                <a:ea typeface="Calibri"/>
                <a:cs typeface="Calibri"/>
                <a:sym typeface="Calibri"/>
              </a:rPr>
              <a:t>горите с високо биоразнообразие</a:t>
            </a:r>
            <a:r>
              <a:rPr b="0" i="0" lang="ru-RU" sz="3100" u="none" cap="none" strike="noStrike">
                <a:solidFill>
                  <a:srgbClr val="056839"/>
                </a:solidFill>
                <a:latin typeface="Calibri"/>
                <a:ea typeface="Calibri"/>
                <a:cs typeface="Calibri"/>
                <a:sym typeface="Calibri"/>
              </a:rPr>
              <a:t>, за да се гарантира, че не пречи на постигането на целите за опазване на природата.</a:t>
            </a:r>
            <a:endParaRPr b="0" i="0" sz="1900" u="none" cap="none" strike="noStrike">
              <a:solidFill>
                <a:srgbClr val="000000"/>
              </a:solidFill>
              <a:latin typeface="Arial"/>
              <a:ea typeface="Arial"/>
              <a:cs typeface="Arial"/>
              <a:sym typeface="Arial"/>
            </a:endParaRPr>
          </a:p>
        </p:txBody>
      </p:sp>
      <p:sp>
        <p:nvSpPr>
          <p:cNvPr id="314" name="Google Shape;314;p30"/>
          <p:cNvSpPr txBox="1"/>
          <p:nvPr/>
        </p:nvSpPr>
        <p:spPr>
          <a:xfrm>
            <a:off x="1829582" y="6616875"/>
            <a:ext cx="6753300" cy="1946400"/>
          </a:xfrm>
          <a:prstGeom prst="rect">
            <a:avLst/>
          </a:prstGeom>
          <a:noFill/>
          <a:ln>
            <a:noFill/>
          </a:ln>
        </p:spPr>
        <p:txBody>
          <a:bodyPr anchorCtr="0" anchor="t" bIns="122375" lIns="122375" spcFirstLastPara="1" rIns="122375" wrap="square" tIns="122375">
            <a:spAutoFit/>
          </a:bodyPr>
          <a:lstStyle/>
          <a:p>
            <a:pPr indent="0" lvl="0" marL="0" marR="0" rtl="0" algn="l">
              <a:lnSpc>
                <a:spcPct val="120000"/>
              </a:lnSpc>
              <a:spcBef>
                <a:spcPts val="0"/>
              </a:spcBef>
              <a:spcAft>
                <a:spcPts val="0"/>
              </a:spcAft>
              <a:buNone/>
            </a:pPr>
            <a:r>
              <a:rPr b="1" i="0" lang="ru-RU" sz="2400" u="none" cap="none" strike="noStrike">
                <a:solidFill>
                  <a:srgbClr val="056839"/>
                </a:solidFill>
                <a:latin typeface="Calibri"/>
                <a:ea typeface="Calibri"/>
                <a:cs typeface="Calibri"/>
                <a:sym typeface="Calibri"/>
              </a:rPr>
              <a:t>Европейска база данни за първични гори v2.0</a:t>
            </a:r>
            <a:endParaRPr b="1" i="0" sz="2400" u="none" cap="none" strike="noStrike">
              <a:solidFill>
                <a:srgbClr val="056839"/>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400"/>
              <a:buFont typeface="Arial"/>
              <a:buNone/>
            </a:pPr>
            <a:r>
              <a:rPr b="0" i="0" lang="ru-RU" sz="2400" u="sng" cap="none" strike="noStrike">
                <a:solidFill>
                  <a:schemeClr val="hlink"/>
                </a:solidFill>
                <a:latin typeface="Calibri"/>
                <a:ea typeface="Calibri"/>
                <a:cs typeface="Calibri"/>
                <a:sym typeface="Calibri"/>
                <a:hlinkClick r:id="rId5"/>
              </a:rPr>
              <a:t>https://www.nature.com/articles/s41597-021-00988-7</a:t>
            </a:r>
            <a:endParaRPr b="0" i="0" sz="2400" u="none" cap="none" strike="noStrike">
              <a:solidFill>
                <a:srgbClr val="056839"/>
              </a:solidFill>
              <a:latin typeface="Calibri"/>
              <a:ea typeface="Calibri"/>
              <a:cs typeface="Calibri"/>
              <a:sym typeface="Calibri"/>
            </a:endParaRPr>
          </a:p>
          <a:p>
            <a:pPr indent="0" lvl="0" marL="0" marR="0" rtl="0" algn="l">
              <a:lnSpc>
                <a:spcPct val="120000"/>
              </a:lnSpc>
              <a:spcBef>
                <a:spcPts val="0"/>
              </a:spcBef>
              <a:spcAft>
                <a:spcPts val="1600"/>
              </a:spcAft>
              <a:buClr>
                <a:srgbClr val="000000"/>
              </a:buClr>
              <a:buSzPts val="2400"/>
              <a:buFont typeface="Arial"/>
              <a:buNone/>
            </a:pPr>
            <a:r>
              <a:t/>
            </a:r>
            <a:endParaRPr b="0" i="0" sz="2400" u="none" cap="none" strike="noStrike">
              <a:solidFill>
                <a:srgbClr val="056839"/>
              </a:solidFill>
              <a:latin typeface="Calibri"/>
              <a:ea typeface="Calibri"/>
              <a:cs typeface="Calibri"/>
              <a:sym typeface="Calibri"/>
            </a:endParaRPr>
          </a:p>
        </p:txBody>
      </p:sp>
      <p:pic>
        <p:nvPicPr>
          <p:cNvPr id="315" name="Google Shape;315;p30"/>
          <p:cNvPicPr preferRelativeResize="0"/>
          <p:nvPr/>
        </p:nvPicPr>
        <p:blipFill rotWithShape="1">
          <a:blip r:embed="rId6">
            <a:alphaModFix/>
          </a:blip>
          <a:srcRect b="0" l="0" r="0" t="0"/>
          <a:stretch/>
        </p:blipFill>
        <p:spPr>
          <a:xfrm>
            <a:off x="1033521" y="6826200"/>
            <a:ext cx="587911" cy="610259"/>
          </a:xfrm>
          <a:prstGeom prst="rect">
            <a:avLst/>
          </a:prstGeom>
          <a:noFill/>
          <a:ln>
            <a:noFill/>
          </a:ln>
        </p:spPr>
      </p:pic>
      <p:pic>
        <p:nvPicPr>
          <p:cNvPr id="316" name="Google Shape;316;p30"/>
          <p:cNvPicPr preferRelativeResize="0"/>
          <p:nvPr/>
        </p:nvPicPr>
        <p:blipFill rotWithShape="1">
          <a:blip r:embed="rId7">
            <a:alphaModFix/>
          </a:blip>
          <a:srcRect b="0" l="0" r="0" t="0"/>
          <a:stretch/>
        </p:blipFill>
        <p:spPr>
          <a:xfrm>
            <a:off x="10671014" y="721837"/>
            <a:ext cx="6532450" cy="6372234"/>
          </a:xfrm>
          <a:prstGeom prst="rect">
            <a:avLst/>
          </a:prstGeom>
          <a:noFill/>
          <a:ln>
            <a:noFill/>
          </a:ln>
        </p:spPr>
      </p:pic>
      <p:sp>
        <p:nvSpPr>
          <p:cNvPr id="317" name="Google Shape;317;p30"/>
          <p:cNvSpPr txBox="1"/>
          <p:nvPr/>
        </p:nvSpPr>
        <p:spPr>
          <a:xfrm>
            <a:off x="8176788" y="8456475"/>
            <a:ext cx="11711100" cy="15249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900"/>
              <a:buFont typeface="Arial"/>
              <a:buNone/>
            </a:pPr>
            <a:r>
              <a:rPr b="0" i="0" lang="ru-RU" sz="1900" u="none" cap="none" strike="noStrike">
                <a:solidFill>
                  <a:srgbClr val="000000"/>
                </a:solidFill>
                <a:latin typeface="Calibri"/>
                <a:ea typeface="Calibri"/>
                <a:cs typeface="Calibri"/>
                <a:sym typeface="Calibri"/>
              </a:rPr>
              <a:t>Документирани първичи и стари гори в Европа според Европейската база данни за първичните  и стари гори (EPFD v2.0)</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rgbClr val="000000"/>
                </a:solidFill>
                <a:latin typeface="Calibri"/>
                <a:ea typeface="Calibri"/>
                <a:cs typeface="Calibri"/>
                <a:sym typeface="Calibri"/>
              </a:rPr>
              <a:t>Image source:</a:t>
            </a:r>
            <a:r>
              <a:rPr b="0" i="0" lang="ru-RU" sz="1500" u="sng" cap="none" strike="noStrike">
                <a:solidFill>
                  <a:schemeClr val="hlink"/>
                </a:solidFill>
                <a:latin typeface="Calibri"/>
                <a:ea typeface="Calibri"/>
                <a:cs typeface="Calibri"/>
                <a:sym typeface="Calibri"/>
                <a:hlinkClick r:id="rId8"/>
              </a:rPr>
              <a:t>https://www.researchgate.net/figure/Likelihood-of-presence-of-primary-and-old-growth-forests-Map-at-250-m-grid-size_fig4_351065501</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31"/>
          <p:cNvSpPr txBox="1"/>
          <p:nvPr/>
        </p:nvSpPr>
        <p:spPr>
          <a:xfrm>
            <a:off x="923193" y="592857"/>
            <a:ext cx="13977300" cy="1431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3500"/>
              <a:buFont typeface="Arial"/>
              <a:buNone/>
            </a:pPr>
            <a:r>
              <a:rPr b="1" i="0" lang="ru-RU" sz="3700" u="none" cap="none" strike="noStrike">
                <a:solidFill>
                  <a:srgbClr val="056839"/>
                </a:solidFill>
                <a:latin typeface="Calibri"/>
                <a:ea typeface="Calibri"/>
                <a:cs typeface="Calibri"/>
                <a:sym typeface="Calibri"/>
              </a:rPr>
              <a:t>Въведение: полезни връзки</a:t>
            </a:r>
            <a:endParaRPr b="0" i="0" sz="3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23" name="Google Shape;323;p31"/>
          <p:cNvSpPr txBox="1"/>
          <p:nvPr/>
        </p:nvSpPr>
        <p:spPr>
          <a:xfrm>
            <a:off x="1141477" y="1804688"/>
            <a:ext cx="8890800" cy="237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0" i="0" lang="ru-RU" sz="2400" u="none" cap="none" strike="noStrike">
                <a:solidFill>
                  <a:srgbClr val="056839"/>
                </a:solidFill>
                <a:latin typeface="Calibri"/>
                <a:ea typeface="Calibri"/>
                <a:cs typeface="Calibri"/>
                <a:sym typeface="Calibri"/>
              </a:rPr>
              <a:t> </a:t>
            </a:r>
            <a:endParaRPr b="1" i="0" sz="2400" u="none" cap="none" strike="noStrike">
              <a:solidFill>
                <a:srgbClr val="056839"/>
              </a:solidFill>
              <a:latin typeface="Calibri"/>
              <a:ea typeface="Calibri"/>
              <a:cs typeface="Calibri"/>
              <a:sym typeface="Calibri"/>
            </a:endParaRPr>
          </a:p>
        </p:txBody>
      </p:sp>
      <p:sp>
        <p:nvSpPr>
          <p:cNvPr id="324" name="Google Shape;324;p31"/>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25" name="Google Shape;325;p31"/>
          <p:cNvSpPr/>
          <p:nvPr/>
        </p:nvSpPr>
        <p:spPr>
          <a:xfrm rot="-5400000">
            <a:off x="15498127" y="5020498"/>
            <a:ext cx="102867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26" name="Google Shape;326;p31"/>
          <p:cNvSpPr/>
          <p:nvPr/>
        </p:nvSpPr>
        <p:spPr>
          <a:xfrm>
            <a:off x="1037222" y="1409432"/>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27" name="Google Shape;327;p31"/>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28" name="Google Shape;328;p31"/>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29" name="Google Shape;329;p31"/>
          <p:cNvSpPr txBox="1"/>
          <p:nvPr/>
        </p:nvSpPr>
        <p:spPr>
          <a:xfrm>
            <a:off x="10613322" y="741675"/>
            <a:ext cx="8890800" cy="2019600"/>
          </a:xfrm>
          <a:prstGeom prst="rect">
            <a:avLst/>
          </a:prstGeom>
          <a:noFill/>
          <a:ln>
            <a:noFill/>
          </a:ln>
        </p:spPr>
        <p:txBody>
          <a:bodyPr anchorCtr="0" anchor="t" bIns="61175" lIns="122375" spcFirstLastPara="1" rIns="122375" wrap="square" tIns="61175">
            <a:spAutoFit/>
          </a:bodyPr>
          <a:lstStyle/>
          <a:p>
            <a:pPr indent="0" lvl="0" marL="0" marR="0" rtl="0" algn="l">
              <a:lnSpc>
                <a:spcPct val="120000"/>
              </a:lnSpc>
              <a:spcBef>
                <a:spcPts val="0"/>
              </a:spcBef>
              <a:spcAft>
                <a:spcPts val="0"/>
              </a:spcAft>
              <a:buClr>
                <a:schemeClr val="dk1"/>
              </a:buClr>
              <a:buSzPts val="15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15000"/>
              </a:lnSpc>
              <a:spcBef>
                <a:spcPts val="1300"/>
              </a:spcBef>
              <a:spcAft>
                <a:spcPts val="0"/>
              </a:spcAft>
              <a:buClr>
                <a:srgbClr val="000000"/>
              </a:buClr>
              <a:buSzPts val="19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330" name="Google Shape;330;p31"/>
          <p:cNvSpPr txBox="1"/>
          <p:nvPr/>
        </p:nvSpPr>
        <p:spPr>
          <a:xfrm>
            <a:off x="1037204" y="1804688"/>
            <a:ext cx="16611900" cy="5580300"/>
          </a:xfrm>
          <a:prstGeom prst="rect">
            <a:avLst/>
          </a:prstGeom>
          <a:noFill/>
          <a:ln>
            <a:noFill/>
          </a:ln>
        </p:spPr>
        <p:txBody>
          <a:bodyPr anchorCtr="0" anchor="t" bIns="122375" lIns="122375" spcFirstLastPara="1" rIns="122375" wrap="square" tIns="122375">
            <a:spAutoFit/>
          </a:bodyPr>
          <a:lstStyle/>
          <a:p>
            <a:pPr indent="0" lvl="0" marL="0" marR="0" rtl="0" algn="l">
              <a:lnSpc>
                <a:spcPct val="107916"/>
              </a:lnSpc>
              <a:spcBef>
                <a:spcPts val="0"/>
              </a:spcBef>
              <a:spcAft>
                <a:spcPts val="0"/>
              </a:spcAft>
              <a:buNone/>
            </a:pPr>
            <a:r>
              <a:rPr b="0" i="0" lang="ru-RU" sz="2400" u="none" cap="none" strike="noStrike">
                <a:solidFill>
                  <a:srgbClr val="056839"/>
                </a:solidFill>
                <a:latin typeface="Calibri"/>
                <a:ea typeface="Calibri"/>
                <a:cs typeface="Calibri"/>
                <a:sym typeface="Calibri"/>
              </a:rPr>
              <a:t>Мрежата INTEGRATE е съюз от представители на различни европейски държави, който насърчава интегрирането на опазването на природата в устойчивото управление на горите на политическо, практическо и изследователско ниво</a:t>
            </a:r>
            <a:endParaRPr b="0" i="0" sz="2400" u="none" cap="none" strike="noStrike">
              <a:solidFill>
                <a:srgbClr val="056839"/>
              </a:solidFill>
              <a:latin typeface="Calibri"/>
              <a:ea typeface="Calibri"/>
              <a:cs typeface="Calibri"/>
              <a:sym typeface="Calibri"/>
            </a:endParaRPr>
          </a:p>
          <a:p>
            <a:pPr indent="0" lvl="0" marL="0" marR="0" rtl="0" algn="l">
              <a:lnSpc>
                <a:spcPct val="107916"/>
              </a:lnSpc>
              <a:spcBef>
                <a:spcPts val="0"/>
              </a:spcBef>
              <a:spcAft>
                <a:spcPts val="0"/>
              </a:spcAft>
              <a:buNone/>
            </a:pPr>
            <a:r>
              <a:t/>
            </a:r>
            <a:endParaRPr b="0" i="0" sz="2400" u="sng" cap="none" strike="noStrike">
              <a:solidFill>
                <a:schemeClr val="hlink"/>
              </a:solidFill>
              <a:latin typeface="Calibri"/>
              <a:ea typeface="Calibri"/>
              <a:cs typeface="Calibri"/>
              <a:sym typeface="Calibri"/>
              <a:hlinkClick r:id="rId5"/>
            </a:endParaRPr>
          </a:p>
          <a:p>
            <a:pPr indent="0" lvl="0" marL="0" marR="0" rtl="0" algn="l">
              <a:lnSpc>
                <a:spcPct val="107916"/>
              </a:lnSpc>
              <a:spcBef>
                <a:spcPts val="0"/>
              </a:spcBef>
              <a:spcAft>
                <a:spcPts val="0"/>
              </a:spcAft>
              <a:buNone/>
            </a:pPr>
            <a:r>
              <a:rPr b="0" i="0" lang="ru-RU" sz="2000" u="sng" cap="none" strike="noStrike">
                <a:solidFill>
                  <a:schemeClr val="hlink"/>
                </a:solidFill>
                <a:latin typeface="Calibri"/>
                <a:ea typeface="Calibri"/>
                <a:cs typeface="Calibri"/>
                <a:sym typeface="Calibri"/>
                <a:hlinkClick r:id="rId6"/>
              </a:rPr>
              <a:t>https://integratenetwork.org/</a:t>
            </a:r>
            <a:endParaRPr b="0" i="0" sz="20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None/>
            </a:pPr>
            <a:r>
              <a:rPr b="0" i="0" lang="ru-RU" sz="2400" u="none" cap="none" strike="noStrike">
                <a:solidFill>
                  <a:srgbClr val="056839"/>
                </a:solidFill>
                <a:latin typeface="Calibri"/>
                <a:ea typeface="Calibri"/>
                <a:cs typeface="Calibri"/>
                <a:sym typeface="Calibri"/>
              </a:rPr>
              <a:t>Съгласно Европейската зелена сделка, Стратегията на ЕС за биоразнообразието до 2030 г. се ангажира със засаждането на поне 3 милиарда допълнителни дървета в ЕС до 2030.</a:t>
            </a:r>
            <a:endParaRPr/>
          </a:p>
          <a:p>
            <a:pPr indent="0" lvl="0" marL="0" marR="0" rtl="0" algn="l">
              <a:lnSpc>
                <a:spcPct val="107916"/>
              </a:lnSpc>
              <a:spcBef>
                <a:spcPts val="1100"/>
              </a:spcBef>
              <a:spcAft>
                <a:spcPts val="0"/>
              </a:spcAft>
              <a:buNone/>
            </a:pPr>
            <a:r>
              <a:rPr b="0" i="0" lang="ru-RU" sz="2400" u="none" cap="none" strike="noStrike">
                <a:solidFill>
                  <a:srgbClr val="056839"/>
                </a:solidFill>
                <a:latin typeface="Calibri"/>
                <a:ea typeface="Calibri"/>
                <a:cs typeface="Calibri"/>
                <a:sym typeface="Calibri"/>
              </a:rPr>
              <a:t>Уебсайтът MapMyTree дава възможност на гражданите да участват в наблюдението на засадените дървета</a:t>
            </a:r>
            <a:endParaRPr b="0" i="0" sz="2400" u="none" cap="none" strike="noStrike">
              <a:solidFill>
                <a:srgbClr val="056839"/>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rPr b="0" i="0" lang="ru-RU" sz="2000" u="sng" cap="none" strike="noStrike">
                <a:solidFill>
                  <a:schemeClr val="hlink"/>
                </a:solidFill>
                <a:latin typeface="Calibri"/>
                <a:ea typeface="Calibri"/>
                <a:cs typeface="Calibri"/>
                <a:sym typeface="Calibri"/>
                <a:hlinkClick r:id="rId7"/>
              </a:rPr>
              <a:t>https://mapmytree.eea.europa.eu/</a:t>
            </a:r>
            <a:endParaRPr b="0" i="0" sz="25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chemeClr val="dk1"/>
              </a:buClr>
              <a:buSzPts val="15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110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14"/>
          <p:cNvPicPr preferRelativeResize="0"/>
          <p:nvPr/>
        </p:nvPicPr>
        <p:blipFill rotWithShape="1">
          <a:blip r:embed="rId3">
            <a:alphaModFix/>
          </a:blip>
          <a:srcRect b="0" l="0" r="0" t="0"/>
          <a:stretch/>
        </p:blipFill>
        <p:spPr>
          <a:xfrm>
            <a:off x="160693" y="9117953"/>
            <a:ext cx="4331879" cy="908807"/>
          </a:xfrm>
          <a:prstGeom prst="rect">
            <a:avLst/>
          </a:prstGeom>
          <a:noFill/>
          <a:ln>
            <a:noFill/>
          </a:ln>
        </p:spPr>
      </p:pic>
      <p:pic>
        <p:nvPicPr>
          <p:cNvPr descr="Logo&#10;&#10;Description automatically generated" id="104" name="Google Shape;104;p14"/>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05" name="Google Shape;105;p14"/>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6" name="Google Shape;106;p14"/>
          <p:cNvSpPr/>
          <p:nvPr/>
        </p:nvSpPr>
        <p:spPr>
          <a:xfrm>
            <a:off x="6991093" y="485267"/>
            <a:ext cx="67824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7" name="Google Shape;107;p14"/>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8" name="Google Shape;108;p14"/>
          <p:cNvSpPr/>
          <p:nvPr/>
        </p:nvSpPr>
        <p:spPr>
          <a:xfrm>
            <a:off x="0" y="8986878"/>
            <a:ext cx="149004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9" name="Google Shape;109;p14"/>
          <p:cNvSpPr txBox="1"/>
          <p:nvPr/>
        </p:nvSpPr>
        <p:spPr>
          <a:xfrm>
            <a:off x="1114304" y="949332"/>
            <a:ext cx="153741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Конкретни учебни цели </a:t>
            </a:r>
            <a:endParaRPr b="1" i="0" sz="27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10" name="Google Shape;110;p14"/>
          <p:cNvSpPr txBox="1"/>
          <p:nvPr/>
        </p:nvSpPr>
        <p:spPr>
          <a:xfrm>
            <a:off x="1778818" y="2188857"/>
            <a:ext cx="17090700" cy="1847400"/>
          </a:xfrm>
          <a:prstGeom prst="rect">
            <a:avLst/>
          </a:prstGeom>
          <a:noFill/>
          <a:ln>
            <a:noFill/>
          </a:ln>
        </p:spPr>
        <p:txBody>
          <a:bodyPr anchorCtr="0" anchor="t" bIns="61175" lIns="122375" spcFirstLastPara="1" rIns="122375" wrap="square" tIns="61175">
            <a:spAutoFit/>
          </a:bodyPr>
          <a:lstStyle/>
          <a:p>
            <a:pPr indent="-482600" lvl="0" marL="609600" marR="0" rtl="0" algn="l">
              <a:lnSpc>
                <a:spcPct val="150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Разбиране горската екосистема и многофункционалната роля на гората.</a:t>
            </a:r>
            <a:endParaRPr b="0" i="0" sz="2800" u="none" cap="none" strike="noStrike">
              <a:solidFill>
                <a:srgbClr val="056839"/>
              </a:solidFill>
              <a:latin typeface="Calibri"/>
              <a:ea typeface="Calibri"/>
              <a:cs typeface="Calibri"/>
              <a:sym typeface="Calibri"/>
            </a:endParaRPr>
          </a:p>
          <a:p>
            <a:pPr indent="-482600" lvl="0" marL="609600" marR="0" rtl="0" algn="l">
              <a:lnSpc>
                <a:spcPct val="150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Разбиране на процеса на устойчиво управление на горите, действията.</a:t>
            </a:r>
            <a:endParaRPr b="0" i="0" sz="2800" u="none" cap="none" strike="noStrike">
              <a:solidFill>
                <a:srgbClr val="056839"/>
              </a:solidFill>
              <a:latin typeface="Calibri"/>
              <a:ea typeface="Calibri"/>
              <a:cs typeface="Calibri"/>
              <a:sym typeface="Calibri"/>
            </a:endParaRPr>
          </a:p>
          <a:p>
            <a:pPr indent="-482600" lvl="0" marL="609600" marR="0" rtl="0" algn="l">
              <a:lnSpc>
                <a:spcPct val="150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Прилагане на знанията, за да се изследва ситуацията с горите във вашата страна.</a:t>
            </a:r>
            <a:endParaRPr b="0" i="0" sz="2800" u="none" cap="none" strike="noStrike">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32"/>
          <p:cNvSpPr txBox="1"/>
          <p:nvPr/>
        </p:nvSpPr>
        <p:spPr>
          <a:xfrm>
            <a:off x="814988" y="443475"/>
            <a:ext cx="19177500" cy="11703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400" u="none" cap="none" strike="noStrike">
                <a:solidFill>
                  <a:srgbClr val="056839"/>
                </a:solidFill>
                <a:latin typeface="Calibri"/>
                <a:ea typeface="Calibri"/>
                <a:cs typeface="Calibri"/>
                <a:sym typeface="Calibri"/>
              </a:rPr>
              <a:t>Тема 1: Многофункционалната роля на горите, горски екосистемни услуги</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36" name="Google Shape;336;p32"/>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37" name="Google Shape;337;p32"/>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38" name="Google Shape;338;p32"/>
          <p:cNvSpPr/>
          <p:nvPr/>
        </p:nvSpPr>
        <p:spPr>
          <a:xfrm>
            <a:off x="933204" y="1457469"/>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39" name="Google Shape;339;p32"/>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40" name="Google Shape;340;p32"/>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41" name="Google Shape;341;p32"/>
          <p:cNvSpPr txBox="1"/>
          <p:nvPr/>
        </p:nvSpPr>
        <p:spPr>
          <a:xfrm>
            <a:off x="1049636" y="1915181"/>
            <a:ext cx="16793400" cy="13248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ru-RU" sz="2800" u="none" cap="none" strike="noStrike">
                <a:solidFill>
                  <a:srgbClr val="056839"/>
                </a:solidFill>
                <a:latin typeface="Calibri"/>
                <a:ea typeface="Calibri"/>
                <a:cs typeface="Calibri"/>
                <a:sym typeface="Calibri"/>
              </a:rPr>
              <a:t>Горската екосистема може да бъде класифицирана </a:t>
            </a:r>
            <a:r>
              <a:rPr b="1" i="0" lang="ru-RU" sz="2800" u="none" cap="none" strike="noStrike">
                <a:solidFill>
                  <a:srgbClr val="056839"/>
                </a:solidFill>
                <a:latin typeface="Calibri"/>
                <a:ea typeface="Calibri"/>
                <a:cs typeface="Calibri"/>
                <a:sym typeface="Calibri"/>
              </a:rPr>
              <a:t>в 3 основни типа</a:t>
            </a:r>
            <a:r>
              <a:rPr b="0" i="0" lang="ru-RU" sz="2800" u="none" cap="none" strike="noStrike">
                <a:solidFill>
                  <a:srgbClr val="056839"/>
                </a:solidFill>
                <a:latin typeface="Calibri"/>
                <a:ea typeface="Calibri"/>
                <a:cs typeface="Calibri"/>
                <a:sym typeface="Calibri"/>
              </a:rPr>
              <a:t>, въз основа </a:t>
            </a:r>
            <a:r>
              <a:rPr b="0" i="0" lang="ru-RU" sz="2800" u="none" cap="none" strike="noStrike">
                <a:solidFill>
                  <a:schemeClr val="accent1"/>
                </a:solidFill>
                <a:latin typeface="Calibri"/>
                <a:ea typeface="Calibri"/>
                <a:cs typeface="Calibri"/>
                <a:sym typeface="Calibri"/>
              </a:rPr>
              <a:t>на климатичните условия </a:t>
            </a:r>
            <a:r>
              <a:rPr b="1" i="0" lang="ru-RU" sz="2800" u="none" cap="none" strike="noStrike">
                <a:solidFill>
                  <a:srgbClr val="056839"/>
                </a:solidFill>
                <a:latin typeface="Calibri"/>
                <a:ea typeface="Calibri"/>
                <a:cs typeface="Calibri"/>
                <a:sym typeface="Calibri"/>
              </a:rPr>
              <a:t>на този конкретен регион.</a:t>
            </a:r>
            <a:endParaRPr b="1" i="0" sz="1900" u="none" cap="none" strike="noStrike">
              <a:solidFill>
                <a:srgbClr val="000000"/>
              </a:solidFill>
              <a:latin typeface="Calibri"/>
              <a:ea typeface="Calibri"/>
              <a:cs typeface="Calibri"/>
              <a:sym typeface="Calibri"/>
            </a:endParaRPr>
          </a:p>
        </p:txBody>
      </p:sp>
      <p:sp>
        <p:nvSpPr>
          <p:cNvPr id="342" name="Google Shape;342;p32"/>
          <p:cNvSpPr txBox="1"/>
          <p:nvPr/>
        </p:nvSpPr>
        <p:spPr>
          <a:xfrm>
            <a:off x="8613341" y="8454900"/>
            <a:ext cx="10953600" cy="1124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None/>
            </a:pPr>
            <a:r>
              <a:rPr b="1" i="0" lang="ru-RU" sz="1900" u="none" cap="none" strike="noStrike">
                <a:solidFill>
                  <a:srgbClr val="056839"/>
                </a:solidFill>
                <a:latin typeface="Calibri"/>
                <a:ea typeface="Calibri"/>
                <a:cs typeface="Calibri"/>
                <a:sym typeface="Calibri"/>
              </a:rPr>
              <a:t>Определение за горска екосистема – видове горска екосистема и характеристики</a:t>
            </a:r>
            <a:endParaRPr/>
          </a:p>
          <a:p>
            <a:pPr indent="0" lvl="0" marL="0" marR="0" rtl="0" algn="l">
              <a:lnSpc>
                <a:spcPct val="100000"/>
              </a:lnSpc>
              <a:spcBef>
                <a:spcPts val="0"/>
              </a:spcBef>
              <a:spcAft>
                <a:spcPts val="0"/>
              </a:spcAft>
              <a:buNone/>
            </a:pPr>
            <a:r>
              <a:rPr b="0" i="0" lang="ru-RU" sz="1900" u="sng" cap="none" strike="noStrike">
                <a:solidFill>
                  <a:schemeClr val="hlink"/>
                </a:solidFill>
                <a:latin typeface="Arial"/>
                <a:ea typeface="Arial"/>
                <a:cs typeface="Arial"/>
                <a:sym typeface="Arial"/>
                <a:hlinkClick r:id="rId5"/>
              </a:rPr>
              <a:t>https://www.earthreminder.com/forest-ecosystem-types-characteristics/</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343" name="Google Shape;343;p32"/>
          <p:cNvPicPr preferRelativeResize="0"/>
          <p:nvPr/>
        </p:nvPicPr>
        <p:blipFill rotWithShape="1">
          <a:blip r:embed="rId6">
            <a:alphaModFix/>
          </a:blip>
          <a:srcRect b="0" l="0" r="0" t="0"/>
          <a:stretch/>
        </p:blipFill>
        <p:spPr>
          <a:xfrm>
            <a:off x="7679030" y="8628956"/>
            <a:ext cx="587911" cy="610259"/>
          </a:xfrm>
          <a:prstGeom prst="rect">
            <a:avLst/>
          </a:prstGeom>
          <a:noFill/>
          <a:ln>
            <a:noFill/>
          </a:ln>
        </p:spPr>
      </p:pic>
      <p:pic>
        <p:nvPicPr>
          <p:cNvPr id="344" name="Google Shape;344;p32"/>
          <p:cNvPicPr preferRelativeResize="0"/>
          <p:nvPr/>
        </p:nvPicPr>
        <p:blipFill rotWithShape="1">
          <a:blip r:embed="rId7">
            <a:alphaModFix/>
          </a:blip>
          <a:srcRect b="0" l="0" r="0" t="0"/>
          <a:stretch/>
        </p:blipFill>
        <p:spPr>
          <a:xfrm>
            <a:off x="1196020" y="4816613"/>
            <a:ext cx="3313265" cy="2177555"/>
          </a:xfrm>
          <a:prstGeom prst="rect">
            <a:avLst/>
          </a:prstGeom>
          <a:noFill/>
          <a:ln>
            <a:noFill/>
          </a:ln>
        </p:spPr>
      </p:pic>
      <p:sp>
        <p:nvSpPr>
          <p:cNvPr id="345" name="Google Shape;345;p32"/>
          <p:cNvSpPr txBox="1"/>
          <p:nvPr/>
        </p:nvSpPr>
        <p:spPr>
          <a:xfrm>
            <a:off x="1196020" y="7602994"/>
            <a:ext cx="66981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ru-RU" sz="900" u="none" cap="none" strike="noStrike">
                <a:solidFill>
                  <a:schemeClr val="dk1"/>
                </a:solidFill>
                <a:latin typeface="Calibri"/>
                <a:ea typeface="Calibri"/>
                <a:cs typeface="Calibri"/>
                <a:sym typeface="Calibri"/>
              </a:rPr>
              <a:t>Photo by</a:t>
            </a:r>
            <a:r>
              <a:rPr b="0" i="0" lang="ru-RU" sz="900" u="none" cap="none" strike="noStrike">
                <a:solidFill>
                  <a:schemeClr val="hlink"/>
                </a:solidFill>
                <a:uFill>
                  <a:noFill/>
                </a:uFill>
                <a:latin typeface="Calibri"/>
                <a:ea typeface="Calibri"/>
                <a:cs typeface="Calibri"/>
                <a:sym typeface="Calibri"/>
                <a:hlinkClick r:id="rId8"/>
              </a:rPr>
              <a:t> </a:t>
            </a:r>
            <a:r>
              <a:rPr b="0" i="0" lang="ru-RU" sz="900" u="sng" cap="none" strike="noStrike">
                <a:solidFill>
                  <a:schemeClr val="hlink"/>
                </a:solidFill>
                <a:latin typeface="Calibri"/>
                <a:ea typeface="Calibri"/>
                <a:cs typeface="Calibri"/>
                <a:sym typeface="Calibri"/>
                <a:hlinkClick r:id="rId9"/>
              </a:rPr>
              <a:t>Kyle Cleveland</a:t>
            </a:r>
            <a:r>
              <a:rPr b="0" i="0" lang="ru-RU" sz="900" u="none" cap="none" strike="noStrike">
                <a:solidFill>
                  <a:schemeClr val="dk1"/>
                </a:solidFill>
                <a:latin typeface="Calibri"/>
                <a:ea typeface="Calibri"/>
                <a:cs typeface="Calibri"/>
                <a:sym typeface="Calibri"/>
              </a:rPr>
              <a:t> on</a:t>
            </a:r>
            <a:r>
              <a:rPr b="0" i="0" lang="ru-RU" sz="900" u="none" cap="none" strike="noStrike">
                <a:solidFill>
                  <a:schemeClr val="hlink"/>
                </a:solidFill>
                <a:uFill>
                  <a:noFill/>
                </a:uFill>
                <a:latin typeface="Calibri"/>
                <a:ea typeface="Calibri"/>
                <a:cs typeface="Calibri"/>
                <a:sym typeface="Calibri"/>
                <a:hlinkClick r:id="rId10"/>
              </a:rPr>
              <a:t> </a:t>
            </a:r>
            <a:r>
              <a:rPr b="0" i="0" lang="ru-RU" sz="900" u="sng" cap="none" strike="noStrike">
                <a:solidFill>
                  <a:schemeClr val="hlink"/>
                </a:solidFill>
                <a:latin typeface="Calibri"/>
                <a:ea typeface="Calibri"/>
                <a:cs typeface="Calibri"/>
                <a:sym typeface="Calibri"/>
                <a:hlinkClick r:id="rId11"/>
              </a:rPr>
              <a:t>Unsplash</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ru-RU" sz="900" u="none" cap="none" strike="noStrike">
                <a:solidFill>
                  <a:srgbClr val="000000"/>
                </a:solidFill>
                <a:latin typeface="Calibri"/>
                <a:ea typeface="Calibri"/>
                <a:cs typeface="Calibri"/>
                <a:sym typeface="Calibri"/>
              </a:rPr>
              <a:t>https://unsplash.com/photos/VDPFEyIrAn0</a:t>
            </a:r>
            <a:endParaRPr b="0" i="0" sz="900" u="none" cap="none" strike="noStrike">
              <a:solidFill>
                <a:srgbClr val="000000"/>
              </a:solidFill>
              <a:latin typeface="Calibri"/>
              <a:ea typeface="Calibri"/>
              <a:cs typeface="Calibri"/>
              <a:sym typeface="Calibri"/>
            </a:endParaRPr>
          </a:p>
        </p:txBody>
      </p:sp>
      <p:sp>
        <p:nvSpPr>
          <p:cNvPr id="346" name="Google Shape;346;p32"/>
          <p:cNvSpPr txBox="1"/>
          <p:nvPr/>
        </p:nvSpPr>
        <p:spPr>
          <a:xfrm>
            <a:off x="1196020" y="3468103"/>
            <a:ext cx="5109300" cy="1173900"/>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екосистема от тропически гори</a:t>
            </a:r>
            <a:endParaRPr b="0" i="0" sz="2800" u="none" cap="none" strike="noStrike">
              <a:solidFill>
                <a:srgbClr val="056839"/>
              </a:solidFill>
              <a:latin typeface="Calibri"/>
              <a:ea typeface="Calibri"/>
              <a:cs typeface="Calibri"/>
              <a:sym typeface="Calibri"/>
            </a:endParaRPr>
          </a:p>
        </p:txBody>
      </p:sp>
      <p:sp>
        <p:nvSpPr>
          <p:cNvPr id="347" name="Google Shape;347;p32"/>
          <p:cNvSpPr txBox="1"/>
          <p:nvPr/>
        </p:nvSpPr>
        <p:spPr>
          <a:xfrm>
            <a:off x="7194341" y="3468103"/>
            <a:ext cx="5109300" cy="678300"/>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умерена горска екосистема</a:t>
            </a:r>
            <a:endParaRPr b="0" i="0" sz="1900" u="none" cap="none" strike="noStrike">
              <a:solidFill>
                <a:srgbClr val="000000"/>
              </a:solidFill>
              <a:latin typeface="Arial"/>
              <a:ea typeface="Arial"/>
              <a:cs typeface="Arial"/>
              <a:sym typeface="Arial"/>
            </a:endParaRPr>
          </a:p>
        </p:txBody>
      </p:sp>
      <p:sp>
        <p:nvSpPr>
          <p:cNvPr id="348" name="Google Shape;348;p32"/>
          <p:cNvSpPr txBox="1"/>
          <p:nvPr/>
        </p:nvSpPr>
        <p:spPr>
          <a:xfrm>
            <a:off x="13643394" y="3468103"/>
            <a:ext cx="6348900" cy="678300"/>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ru-RU" sz="2800" u="none" cap="none" strike="noStrike">
                <a:solidFill>
                  <a:srgbClr val="056839"/>
                </a:solidFill>
                <a:latin typeface="Calibri"/>
                <a:ea typeface="Calibri"/>
                <a:cs typeface="Calibri"/>
                <a:sym typeface="Calibri"/>
              </a:rPr>
              <a:t>бореална екосистема (тайга)</a:t>
            </a:r>
            <a:endParaRPr b="0" i="0" sz="1900" u="none" cap="none" strike="noStrike">
              <a:solidFill>
                <a:srgbClr val="000000"/>
              </a:solidFill>
              <a:latin typeface="Arial"/>
              <a:ea typeface="Arial"/>
              <a:cs typeface="Arial"/>
              <a:sym typeface="Arial"/>
            </a:endParaRPr>
          </a:p>
        </p:txBody>
      </p:sp>
      <p:sp>
        <p:nvSpPr>
          <p:cNvPr id="349" name="Google Shape;349;p32"/>
          <p:cNvSpPr txBox="1"/>
          <p:nvPr/>
        </p:nvSpPr>
        <p:spPr>
          <a:xfrm>
            <a:off x="7384700" y="7603000"/>
            <a:ext cx="40131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ru-RU" sz="900" u="none" cap="none" strike="noStrike">
                <a:solidFill>
                  <a:schemeClr val="dk1"/>
                </a:solidFill>
                <a:latin typeface="Calibri"/>
                <a:ea typeface="Calibri"/>
                <a:cs typeface="Calibri"/>
                <a:sym typeface="Calibri"/>
              </a:rPr>
              <a:t>Photo by</a:t>
            </a:r>
            <a:r>
              <a:rPr b="0" i="0" lang="ru-RU" sz="900" u="none" cap="none" strike="noStrike">
                <a:solidFill>
                  <a:schemeClr val="hlink"/>
                </a:solidFill>
                <a:uFill>
                  <a:noFill/>
                </a:uFill>
                <a:latin typeface="Calibri"/>
                <a:ea typeface="Calibri"/>
                <a:cs typeface="Calibri"/>
                <a:sym typeface="Calibri"/>
                <a:hlinkClick r:id="rId12"/>
              </a:rPr>
              <a:t> </a:t>
            </a:r>
            <a:r>
              <a:rPr b="0" i="0" lang="ru-RU" sz="900" u="sng" cap="none" strike="noStrike">
                <a:solidFill>
                  <a:schemeClr val="hlink"/>
                </a:solidFill>
                <a:latin typeface="Calibri"/>
                <a:ea typeface="Calibri"/>
                <a:cs typeface="Calibri"/>
                <a:sym typeface="Calibri"/>
                <a:hlinkClick r:id="rId13"/>
              </a:rPr>
              <a:t>Sebastian Unrau</a:t>
            </a:r>
            <a:r>
              <a:rPr b="0" i="0" lang="ru-RU" sz="900" u="none" cap="none" strike="noStrike">
                <a:solidFill>
                  <a:schemeClr val="dk1"/>
                </a:solidFill>
                <a:latin typeface="Calibri"/>
                <a:ea typeface="Calibri"/>
                <a:cs typeface="Calibri"/>
                <a:sym typeface="Calibri"/>
              </a:rPr>
              <a:t> on</a:t>
            </a:r>
            <a:r>
              <a:rPr b="0" i="0" lang="ru-RU" sz="900" u="none" cap="none" strike="noStrike">
                <a:solidFill>
                  <a:schemeClr val="hlink"/>
                </a:solidFill>
                <a:uFill>
                  <a:noFill/>
                </a:uFill>
                <a:latin typeface="Calibri"/>
                <a:ea typeface="Calibri"/>
                <a:cs typeface="Calibri"/>
                <a:sym typeface="Calibri"/>
                <a:hlinkClick r:id="rId14"/>
              </a:rPr>
              <a:t> </a:t>
            </a:r>
            <a:r>
              <a:rPr b="0" i="0" lang="ru-RU" sz="900" u="sng" cap="none" strike="noStrike">
                <a:solidFill>
                  <a:schemeClr val="hlink"/>
                </a:solidFill>
                <a:latin typeface="Calibri"/>
                <a:ea typeface="Calibri"/>
                <a:cs typeface="Calibri"/>
                <a:sym typeface="Calibri"/>
                <a:hlinkClick r:id="rId15"/>
              </a:rPr>
              <a:t>Unsplash</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ru-RU" sz="900" u="none" cap="none" strike="noStrike">
                <a:solidFill>
                  <a:srgbClr val="000000"/>
                </a:solidFill>
                <a:latin typeface="Calibri"/>
                <a:ea typeface="Calibri"/>
                <a:cs typeface="Calibri"/>
                <a:sym typeface="Calibri"/>
              </a:rPr>
              <a:t>https://unsplash.com/photos/sp-p7uuT0tw</a:t>
            </a:r>
            <a:endParaRPr b="0" i="0" sz="900" u="none" cap="none" strike="noStrike">
              <a:solidFill>
                <a:srgbClr val="000000"/>
              </a:solidFill>
              <a:latin typeface="Calibri"/>
              <a:ea typeface="Calibri"/>
              <a:cs typeface="Calibri"/>
              <a:sym typeface="Calibri"/>
            </a:endParaRPr>
          </a:p>
        </p:txBody>
      </p:sp>
      <p:pic>
        <p:nvPicPr>
          <p:cNvPr id="350" name="Google Shape;350;p32"/>
          <p:cNvPicPr preferRelativeResize="0"/>
          <p:nvPr/>
        </p:nvPicPr>
        <p:blipFill rotWithShape="1">
          <a:blip r:embed="rId16">
            <a:alphaModFix/>
          </a:blip>
          <a:srcRect b="0" l="0" r="0" t="0"/>
          <a:stretch/>
        </p:blipFill>
        <p:spPr>
          <a:xfrm>
            <a:off x="7384708" y="4765460"/>
            <a:ext cx="3395814" cy="2263344"/>
          </a:xfrm>
          <a:prstGeom prst="rect">
            <a:avLst/>
          </a:prstGeom>
          <a:noFill/>
          <a:ln>
            <a:noFill/>
          </a:ln>
        </p:spPr>
      </p:pic>
      <p:pic>
        <p:nvPicPr>
          <p:cNvPr id="351" name="Google Shape;351;p32"/>
          <p:cNvPicPr preferRelativeResize="0"/>
          <p:nvPr/>
        </p:nvPicPr>
        <p:blipFill rotWithShape="1">
          <a:blip r:embed="rId17">
            <a:alphaModFix/>
          </a:blip>
          <a:srcRect b="0" l="0" r="0" t="0"/>
          <a:stretch/>
        </p:blipFill>
        <p:spPr>
          <a:xfrm>
            <a:off x="13913220" y="4766475"/>
            <a:ext cx="3395806" cy="2261643"/>
          </a:xfrm>
          <a:prstGeom prst="rect">
            <a:avLst/>
          </a:prstGeom>
          <a:noFill/>
          <a:ln>
            <a:noFill/>
          </a:ln>
        </p:spPr>
      </p:pic>
      <p:sp>
        <p:nvSpPr>
          <p:cNvPr id="352" name="Google Shape;352;p32"/>
          <p:cNvSpPr txBox="1"/>
          <p:nvPr/>
        </p:nvSpPr>
        <p:spPr>
          <a:xfrm>
            <a:off x="13687207" y="7602994"/>
            <a:ext cx="52095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ru-RU" sz="900" u="none" cap="none" strike="noStrike">
                <a:solidFill>
                  <a:srgbClr val="000000"/>
                </a:solidFill>
                <a:latin typeface="Calibri"/>
                <a:ea typeface="Calibri"/>
                <a:cs typeface="Calibri"/>
                <a:sym typeface="Calibri"/>
              </a:rPr>
              <a:t>Image source: </a:t>
            </a:r>
            <a:r>
              <a:rPr b="0" i="0" lang="ru-RU" sz="900" u="sng" cap="none" strike="noStrike">
                <a:solidFill>
                  <a:schemeClr val="hlink"/>
                </a:solidFill>
                <a:latin typeface="Calibri"/>
                <a:ea typeface="Calibri"/>
                <a:cs typeface="Calibri"/>
                <a:sym typeface="Calibri"/>
                <a:hlinkClick r:id="rId18"/>
              </a:rPr>
              <a:t>https://www.britannica.com/science/taiga</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33"/>
          <p:cNvSpPr txBox="1"/>
          <p:nvPr/>
        </p:nvSpPr>
        <p:spPr>
          <a:xfrm>
            <a:off x="814988" y="443475"/>
            <a:ext cx="19152600" cy="15396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400" u="none" cap="none" strike="noStrike">
                <a:solidFill>
                  <a:srgbClr val="056839"/>
                </a:solidFill>
                <a:latin typeface="Calibri"/>
                <a:ea typeface="Calibri"/>
                <a:cs typeface="Calibri"/>
                <a:sym typeface="Calibri"/>
              </a:rPr>
              <a:t>Тема 1: Многофункционалната роля на горите, горски екосистемни услуги</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58" name="Google Shape;358;p33"/>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59" name="Google Shape;359;p33"/>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60" name="Google Shape;360;p33"/>
          <p:cNvSpPr/>
          <p:nvPr/>
        </p:nvSpPr>
        <p:spPr>
          <a:xfrm>
            <a:off x="933204" y="1457469"/>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61" name="Google Shape;361;p33"/>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62" name="Google Shape;362;p33"/>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63" name="Google Shape;363;p33"/>
          <p:cNvSpPr txBox="1"/>
          <p:nvPr/>
        </p:nvSpPr>
        <p:spPr>
          <a:xfrm>
            <a:off x="814988" y="1747275"/>
            <a:ext cx="18042300" cy="82590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1" i="0" lang="ru-RU" sz="2400" u="none" cap="none" strike="noStrike">
                <a:solidFill>
                  <a:srgbClr val="056839"/>
                </a:solidFill>
                <a:latin typeface="Calibri"/>
                <a:ea typeface="Calibri"/>
                <a:cs typeface="Calibri"/>
                <a:sym typeface="Calibri"/>
              </a:rPr>
              <a:t>Горите играят незаменима роля за:</a:t>
            </a:r>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Намаляване на риска от наводнения, пожари, свлачища</a:t>
            </a:r>
            <a:endParaRPr b="0" i="0" sz="24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Функция за натрупване и усвояване на въглерод (Количественото определяне на съществените роли на горите при усвояването, съхраняването и освобождаването на въглерод е ключово за разбирането на глобалния въглероден цикъл и следователно на изменението на климата).</a:t>
            </a:r>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Производство на свеж въздух (производство на кислород))</a:t>
            </a:r>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Регулиране на водния цикъл</a:t>
            </a:r>
            <a:endParaRPr b="0" i="0" sz="24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Функция на местообитанието на различни видове, живеещи в горите: дървета, растения, животни, гъби, микроорганизми (биоразнообразие)</a:t>
            </a:r>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Предотвратяване ерозията на почвата, чрез фиксиране на почвата с горска подова настилка и мощни дървесни коренови системи.</a:t>
            </a:r>
            <a:endParaRPr/>
          </a:p>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Захранва подземните води.</a:t>
            </a:r>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The forest can also protect homes and villages from strong winds</a:t>
            </a:r>
            <a:endParaRPr b="0" i="0" sz="2400" u="none" cap="none" strike="noStrike">
              <a:solidFill>
                <a:srgbClr val="056839"/>
              </a:solidFill>
              <a:latin typeface="Calibri"/>
              <a:ea typeface="Calibri"/>
              <a:cs typeface="Calibri"/>
              <a:sym typeface="Calibri"/>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highlight>
                  <a:srgbClr val="FFFFFF"/>
                </a:highlight>
                <a:latin typeface="Calibri"/>
                <a:ea typeface="Calibri"/>
                <a:cs typeface="Calibri"/>
                <a:sym typeface="Calibri"/>
              </a:rPr>
              <a:t>Гората също така може да защити домовете и селата от силни ветрове. </a:t>
            </a:r>
            <a:endParaRPr b="0" i="0" sz="2400" u="none" cap="none" strike="noStrike">
              <a:solidFill>
                <a:srgbClr val="056839"/>
              </a:solidFill>
              <a:highlight>
                <a:srgbClr val="FFFFFF"/>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34"/>
          <p:cNvSpPr txBox="1"/>
          <p:nvPr/>
        </p:nvSpPr>
        <p:spPr>
          <a:xfrm>
            <a:off x="814987" y="443475"/>
            <a:ext cx="19236300" cy="2278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400" u="none" cap="none" strike="noStrike">
                <a:solidFill>
                  <a:srgbClr val="056839"/>
                </a:solidFill>
                <a:latin typeface="Calibri"/>
                <a:ea typeface="Calibri"/>
                <a:cs typeface="Calibri"/>
                <a:sym typeface="Calibri"/>
              </a:rPr>
              <a:t>Тема 1: Многофункционалната роля на горите, горски екосистемни услуги</a:t>
            </a:r>
            <a:endParaRPr/>
          </a:p>
          <a:p>
            <a:pPr indent="0" lvl="0" marL="0" marR="0" rtl="0" algn="l">
              <a:lnSpc>
                <a:spcPct val="100000"/>
              </a:lnSpc>
              <a:spcBef>
                <a:spcPts val="0"/>
              </a:spcBef>
              <a:spcAft>
                <a:spcPts val="0"/>
              </a:spcAft>
              <a:buClr>
                <a:schemeClr val="dk1"/>
              </a:buClr>
              <a:buSzPts val="1500"/>
              <a:buFont typeface="Arial"/>
              <a:buNone/>
            </a:pPr>
            <a:r>
              <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69" name="Google Shape;369;p34"/>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70" name="Google Shape;370;p34"/>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71" name="Google Shape;371;p34"/>
          <p:cNvSpPr/>
          <p:nvPr/>
        </p:nvSpPr>
        <p:spPr>
          <a:xfrm>
            <a:off x="1073669" y="14182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72" name="Google Shape;372;p34"/>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73" name="Google Shape;373;p34"/>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74" name="Google Shape;374;p34"/>
          <p:cNvSpPr txBox="1"/>
          <p:nvPr/>
        </p:nvSpPr>
        <p:spPr>
          <a:xfrm>
            <a:off x="814988" y="1656675"/>
            <a:ext cx="18042300" cy="7473900"/>
          </a:xfrm>
          <a:prstGeom prst="rect">
            <a:avLst/>
          </a:prstGeom>
          <a:noFill/>
          <a:ln>
            <a:noFill/>
          </a:ln>
        </p:spPr>
        <p:txBody>
          <a:bodyPr anchorCtr="0" anchor="t" bIns="122375" lIns="122375" spcFirstLastPara="1" rIns="122375" wrap="square" tIns="122375">
            <a:spAutoFit/>
          </a:bodyPr>
          <a:lstStyle/>
          <a:p>
            <a:pPr indent="-476250" lvl="0" marL="609600" marR="0" rtl="0" algn="l">
              <a:lnSpc>
                <a:spcPct val="150000"/>
              </a:lnSpc>
              <a:spcBef>
                <a:spcPts val="0"/>
              </a:spcBef>
              <a:spcAft>
                <a:spcPts val="0"/>
              </a:spcAft>
              <a:buClr>
                <a:srgbClr val="056839"/>
              </a:buClr>
              <a:buSzPts val="2700"/>
              <a:buFont typeface="Calibri"/>
              <a:buChar char="➢"/>
            </a:pPr>
            <a:r>
              <a:rPr b="1" i="0" lang="ru-RU" sz="2700" u="none" cap="none" strike="noStrike">
                <a:solidFill>
                  <a:srgbClr val="056839"/>
                </a:solidFill>
                <a:latin typeface="Calibri"/>
                <a:ea typeface="Calibri"/>
                <a:cs typeface="Calibri"/>
                <a:sym typeface="Calibri"/>
              </a:rPr>
              <a:t>Осигуряване на работни места и възможности за растеж в селските райони и развлекателни функции, допринасящи за физическото и психическо здраве на гражданите</a:t>
            </a:r>
            <a:endParaRPr b="1"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Екологичен туризъм</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Отдих и почивка.</a:t>
            </a:r>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Горски стопанства</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Принос на горския сектор към БВП</a:t>
            </a:r>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Нетни приходи</a:t>
            </a:r>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Инвестиции в горите и горското стопанство</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Консумация на дървесина</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ru-RU" sz="2700" u="none" cap="none" strike="noStrike">
                <a:solidFill>
                  <a:srgbClr val="056839"/>
                </a:solidFill>
                <a:latin typeface="Calibri"/>
                <a:ea typeface="Calibri"/>
                <a:cs typeface="Calibri"/>
                <a:sym typeface="Calibri"/>
              </a:rPr>
              <a:t>Търговия с дървесина</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1" i="0" lang="ru-RU" sz="2700" u="none" cap="none" strike="noStrike">
                <a:solidFill>
                  <a:srgbClr val="056839"/>
                </a:solidFill>
                <a:latin typeface="Calibri"/>
                <a:ea typeface="Calibri"/>
                <a:cs typeface="Calibri"/>
                <a:sym typeface="Calibri"/>
              </a:rPr>
              <a:t>Дървесна енергия</a:t>
            </a:r>
            <a:endParaRPr b="1" i="0" sz="27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375" name="Google Shape;375;p34"/>
          <p:cNvSpPr txBox="1"/>
          <p:nvPr/>
        </p:nvSpPr>
        <p:spPr>
          <a:xfrm>
            <a:off x="9708536" y="7572413"/>
            <a:ext cx="8020200" cy="878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100"/>
              <a:buFont typeface="Arial"/>
              <a:buNone/>
            </a:pPr>
            <a:r>
              <a:rPr b="0" i="0" lang="ru-RU" sz="1100" u="none" cap="none" strike="noStrike">
                <a:solidFill>
                  <a:schemeClr val="dk1"/>
                </a:solidFill>
                <a:latin typeface="Arial"/>
                <a:ea typeface="Arial"/>
                <a:cs typeface="Arial"/>
                <a:sym typeface="Arial"/>
              </a:rPr>
              <a:t>Photo by</a:t>
            </a:r>
            <a:r>
              <a:rPr b="0" i="0" lang="ru-RU" sz="1100" u="none" cap="none" strike="noStrike">
                <a:solidFill>
                  <a:schemeClr val="hlink"/>
                </a:solidFill>
                <a:uFill>
                  <a:noFill/>
                </a:uFill>
                <a:latin typeface="Arial"/>
                <a:ea typeface="Arial"/>
                <a:cs typeface="Arial"/>
                <a:sym typeface="Arial"/>
                <a:hlinkClick r:id="rId5"/>
              </a:rPr>
              <a:t> </a:t>
            </a:r>
            <a:r>
              <a:rPr b="0" i="0" lang="ru-RU" sz="1100" u="sng" cap="none" strike="noStrike">
                <a:solidFill>
                  <a:schemeClr val="hlink"/>
                </a:solidFill>
                <a:latin typeface="Arial"/>
                <a:ea typeface="Arial"/>
                <a:cs typeface="Arial"/>
                <a:sym typeface="Arial"/>
                <a:hlinkClick r:id="rId6"/>
              </a:rPr>
              <a:t>Drew Farwell</a:t>
            </a:r>
            <a:r>
              <a:rPr b="0" i="0" lang="ru-RU" sz="1100" u="none" cap="none" strike="noStrike">
                <a:solidFill>
                  <a:schemeClr val="dk1"/>
                </a:solidFill>
                <a:latin typeface="Arial"/>
                <a:ea typeface="Arial"/>
                <a:cs typeface="Arial"/>
                <a:sym typeface="Arial"/>
              </a:rPr>
              <a:t> on</a:t>
            </a:r>
            <a:r>
              <a:rPr b="0" i="0" lang="ru-RU" sz="1100" u="none" cap="none" strike="noStrike">
                <a:solidFill>
                  <a:schemeClr val="hlink"/>
                </a:solidFill>
                <a:uFill>
                  <a:noFill/>
                </a:uFill>
                <a:latin typeface="Arial"/>
                <a:ea typeface="Arial"/>
                <a:cs typeface="Arial"/>
                <a:sym typeface="Arial"/>
                <a:hlinkClick r:id="rId7"/>
              </a:rPr>
              <a:t> </a:t>
            </a:r>
            <a:r>
              <a:rPr b="0" i="0" lang="ru-RU" sz="1100" u="sng" cap="none" strike="noStrike">
                <a:solidFill>
                  <a:schemeClr val="hlink"/>
                </a:solidFill>
                <a:latin typeface="Arial"/>
                <a:ea typeface="Arial"/>
                <a:cs typeface="Arial"/>
                <a:sym typeface="Arial"/>
                <a:hlinkClick r:id="rId8"/>
              </a:rPr>
              <a:t>Unsplash</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ru-RU" sz="1100" u="sng" cap="none" strike="noStrike">
                <a:solidFill>
                  <a:schemeClr val="hlink"/>
                </a:solidFill>
                <a:latin typeface="Calibri"/>
                <a:ea typeface="Calibri"/>
                <a:cs typeface="Calibri"/>
                <a:sym typeface="Calibri"/>
                <a:hlinkClick r:id="rId9"/>
              </a:rPr>
              <a:t>https://unsplash.com/photos/xOA7B_r_9c4</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376" name="Google Shape;376;p34"/>
          <p:cNvPicPr preferRelativeResize="0"/>
          <p:nvPr/>
        </p:nvPicPr>
        <p:blipFill rotWithShape="1">
          <a:blip r:embed="rId10">
            <a:alphaModFix/>
          </a:blip>
          <a:srcRect b="0" l="0" r="0" t="0"/>
          <a:stretch/>
        </p:blipFill>
        <p:spPr>
          <a:xfrm>
            <a:off x="9708535" y="3343050"/>
            <a:ext cx="5263478" cy="350813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
        <p:nvSpPr>
          <p:cNvPr id="381" name="Google Shape;381;p35"/>
          <p:cNvSpPr txBox="1"/>
          <p:nvPr/>
        </p:nvSpPr>
        <p:spPr>
          <a:xfrm>
            <a:off x="1009133" y="876671"/>
            <a:ext cx="17736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82" name="Google Shape;382;p35"/>
          <p:cNvSpPr txBox="1"/>
          <p:nvPr/>
        </p:nvSpPr>
        <p:spPr>
          <a:xfrm>
            <a:off x="1043973" y="1968056"/>
            <a:ext cx="7224600" cy="51261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ru-RU" sz="2500" u="none" cap="none" strike="noStrike">
                <a:solidFill>
                  <a:srgbClr val="056839"/>
                </a:solidFill>
                <a:latin typeface="Calibri"/>
                <a:ea typeface="Calibri"/>
                <a:cs typeface="Calibri"/>
                <a:sym typeface="Calibri"/>
              </a:rPr>
              <a:t>Практиките за управление на горите, които </a:t>
            </a:r>
            <a:r>
              <a:rPr b="1" i="0" lang="ru-RU" sz="2500" u="none" cap="none" strike="noStrike">
                <a:solidFill>
                  <a:srgbClr val="056839"/>
                </a:solidFill>
                <a:latin typeface="Calibri"/>
                <a:ea typeface="Calibri"/>
                <a:cs typeface="Calibri"/>
                <a:sym typeface="Calibri"/>
              </a:rPr>
              <a:t>запазват и възстановяват </a:t>
            </a:r>
            <a:r>
              <a:rPr b="0" i="0" lang="ru-RU" sz="2500" u="none" cap="none" strike="noStrike">
                <a:solidFill>
                  <a:srgbClr val="056839"/>
                </a:solidFill>
                <a:latin typeface="Calibri"/>
                <a:ea typeface="Calibri"/>
                <a:cs typeface="Calibri"/>
                <a:sym typeface="Calibri"/>
              </a:rPr>
              <a:t>биоразнообразието, водят до по-устойчиви гори, които могат да изпълняват своите </a:t>
            </a:r>
            <a:r>
              <a:rPr b="1" i="0" lang="ru-RU" sz="2500" u="none" cap="none" strike="noStrike">
                <a:solidFill>
                  <a:srgbClr val="056839"/>
                </a:solidFill>
                <a:latin typeface="Calibri"/>
                <a:ea typeface="Calibri"/>
                <a:cs typeface="Calibri"/>
                <a:sym typeface="Calibri"/>
              </a:rPr>
              <a:t>социално-икономически и екологични функции.</a:t>
            </a:r>
            <a:endParaRPr/>
          </a:p>
          <a:p>
            <a:pPr indent="0" lvl="0" marL="0" marR="0" rtl="0" algn="just">
              <a:lnSpc>
                <a:spcPct val="150000"/>
              </a:lnSpc>
              <a:spcBef>
                <a:spcPts val="0"/>
              </a:spcBef>
              <a:spcAft>
                <a:spcPts val="0"/>
              </a:spcAft>
              <a:buNone/>
            </a:pPr>
            <a:r>
              <a:rPr b="0" i="0" lang="ru-RU" sz="2500" u="none" cap="none" strike="noStrike">
                <a:solidFill>
                  <a:srgbClr val="056839"/>
                </a:solidFill>
                <a:latin typeface="Calibri"/>
                <a:ea typeface="Calibri"/>
                <a:cs typeface="Calibri"/>
                <a:sym typeface="Calibri"/>
              </a:rPr>
              <a:t>На горското стопанство отнема от </a:t>
            </a:r>
            <a:r>
              <a:rPr b="1" i="0" lang="ru-RU" sz="2500" u="none" cap="none" strike="noStrike">
                <a:solidFill>
                  <a:srgbClr val="056839"/>
                </a:solidFill>
                <a:latin typeface="Calibri"/>
                <a:ea typeface="Calibri"/>
                <a:cs typeface="Calibri"/>
                <a:sym typeface="Calibri"/>
              </a:rPr>
              <a:t>40 до 60 години</a:t>
            </a:r>
            <a:r>
              <a:rPr b="0" i="0" lang="ru-RU" sz="2500" u="none" cap="none" strike="noStrike">
                <a:solidFill>
                  <a:srgbClr val="056839"/>
                </a:solidFill>
                <a:latin typeface="Calibri"/>
                <a:ea typeface="Calibri"/>
                <a:cs typeface="Calibri"/>
                <a:sym typeface="Calibri"/>
              </a:rPr>
              <a:t>, за да завърши добива и презасаждането.</a:t>
            </a:r>
            <a:endParaRPr/>
          </a:p>
          <a:p>
            <a:pPr indent="0" lvl="0" marL="0" marR="0" rtl="0" algn="just">
              <a:lnSpc>
                <a:spcPct val="150000"/>
              </a:lnSpc>
              <a:spcBef>
                <a:spcPts val="0"/>
              </a:spcBef>
              <a:spcAft>
                <a:spcPts val="0"/>
              </a:spcAft>
              <a:buNone/>
            </a:pPr>
            <a:r>
              <a:rPr b="1" i="0" lang="ru-RU" sz="2500" u="none" cap="none" strike="noStrike">
                <a:solidFill>
                  <a:srgbClr val="056839"/>
                </a:solidFill>
                <a:latin typeface="Calibri"/>
                <a:ea typeface="Calibri"/>
                <a:cs typeface="Calibri"/>
                <a:sym typeface="Calibri"/>
              </a:rPr>
              <a:t>Планирането </a:t>
            </a:r>
            <a:r>
              <a:rPr b="0" i="0" lang="ru-RU" sz="2500" u="none" cap="none" strike="noStrike">
                <a:solidFill>
                  <a:srgbClr val="056839"/>
                </a:solidFill>
                <a:latin typeface="Calibri"/>
                <a:ea typeface="Calibri"/>
                <a:cs typeface="Calibri"/>
                <a:sym typeface="Calibri"/>
              </a:rPr>
              <a:t>е от съществено значение за устойчивото управление на горите.</a:t>
            </a:r>
            <a:endParaRPr b="0" i="0" sz="2500" u="none" cap="none" strike="noStrike">
              <a:solidFill>
                <a:srgbClr val="056839"/>
              </a:solidFill>
              <a:latin typeface="Calibri"/>
              <a:ea typeface="Calibri"/>
              <a:cs typeface="Calibri"/>
              <a:sym typeface="Calibri"/>
            </a:endParaRPr>
          </a:p>
        </p:txBody>
      </p:sp>
      <p:sp>
        <p:nvSpPr>
          <p:cNvPr id="383" name="Google Shape;383;p35"/>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84" name="Google Shape;384;p35"/>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85" name="Google Shape;385;p35"/>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86" name="Google Shape;386;p35"/>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387" name="Google Shape;387;p35"/>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388" name="Google Shape;388;p35"/>
          <p:cNvSpPr txBox="1"/>
          <p:nvPr/>
        </p:nvSpPr>
        <p:spPr>
          <a:xfrm>
            <a:off x="10304332" y="7315200"/>
            <a:ext cx="7407300" cy="1832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300"/>
              <a:buFont typeface="Arial"/>
              <a:buNone/>
            </a:pPr>
            <a:r>
              <a:rPr b="0" i="0" lang="ru-RU" sz="2300" u="none" cap="none" strike="noStrike">
                <a:solidFill>
                  <a:srgbClr val="056839"/>
                </a:solidFill>
                <a:latin typeface="Calibri"/>
                <a:ea typeface="Calibri"/>
                <a:cs typeface="Calibri"/>
                <a:sym typeface="Calibri"/>
              </a:rPr>
              <a:t>Показатели за устойчиво управление на горите</a:t>
            </a:r>
            <a:endParaRPr b="0" i="0" sz="2300" u="none" cap="none" strike="noStrike">
              <a:solidFill>
                <a:srgbClr val="056839"/>
              </a:solidFill>
              <a:latin typeface="Calibri"/>
              <a:ea typeface="Calibri"/>
              <a:cs typeface="Calibri"/>
              <a:sym typeface="Calibri"/>
            </a:endParaRPr>
          </a:p>
          <a:p>
            <a:pPr indent="0" lvl="0" marL="0" rtl="0" algn="l">
              <a:spcBef>
                <a:spcPts val="0"/>
              </a:spcBef>
              <a:spcAft>
                <a:spcPts val="0"/>
              </a:spcAft>
              <a:buClr>
                <a:schemeClr val="dk1"/>
              </a:buClr>
              <a:buSzPts val="2300"/>
              <a:buFont typeface="Arial"/>
              <a:buNone/>
            </a:pPr>
            <a:r>
              <a:rPr lang="ru-RU" sz="2300">
                <a:solidFill>
                  <a:srgbClr val="056839"/>
                </a:solidFill>
                <a:latin typeface="Calibri"/>
                <a:ea typeface="Calibri"/>
                <a:cs typeface="Calibri"/>
                <a:sym typeface="Calibri"/>
              </a:rPr>
              <a:t>Показатели за устойчиво управление на горите</a:t>
            </a:r>
            <a:endParaRPr sz="2300">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sz="1700">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56839"/>
              </a:solidFill>
              <a:latin typeface="Calibri"/>
              <a:ea typeface="Calibri"/>
              <a:cs typeface="Calibri"/>
              <a:sym typeface="Calibri"/>
            </a:endParaRPr>
          </a:p>
        </p:txBody>
      </p:sp>
      <p:pic>
        <p:nvPicPr>
          <p:cNvPr id="389" name="Google Shape;389;p35"/>
          <p:cNvPicPr preferRelativeResize="0"/>
          <p:nvPr/>
        </p:nvPicPr>
        <p:blipFill rotWithShape="1">
          <a:blip r:embed="rId5">
            <a:alphaModFix/>
          </a:blip>
          <a:srcRect b="0" l="0" r="0" t="0"/>
          <a:stretch/>
        </p:blipFill>
        <p:spPr>
          <a:xfrm>
            <a:off x="9284140" y="7959994"/>
            <a:ext cx="587911" cy="610259"/>
          </a:xfrm>
          <a:prstGeom prst="rect">
            <a:avLst/>
          </a:prstGeom>
          <a:noFill/>
          <a:ln>
            <a:noFill/>
          </a:ln>
        </p:spPr>
      </p:pic>
      <p:pic>
        <p:nvPicPr>
          <p:cNvPr id="390" name="Google Shape;390;p35"/>
          <p:cNvPicPr preferRelativeResize="0"/>
          <p:nvPr/>
        </p:nvPicPr>
        <p:blipFill rotWithShape="1">
          <a:blip r:embed="rId6">
            <a:alphaModFix/>
          </a:blip>
          <a:srcRect b="0" l="0" r="0" t="0"/>
          <a:stretch/>
        </p:blipFill>
        <p:spPr>
          <a:xfrm>
            <a:off x="8987398" y="2320217"/>
            <a:ext cx="7866540" cy="2973421"/>
          </a:xfrm>
          <a:prstGeom prst="rect">
            <a:avLst/>
          </a:prstGeom>
          <a:noFill/>
          <a:ln>
            <a:noFill/>
          </a:ln>
        </p:spPr>
      </p:pic>
      <p:sp>
        <p:nvSpPr>
          <p:cNvPr id="391" name="Google Shape;391;p35"/>
          <p:cNvSpPr txBox="1"/>
          <p:nvPr/>
        </p:nvSpPr>
        <p:spPr>
          <a:xfrm>
            <a:off x="8987391" y="5993625"/>
            <a:ext cx="10237800" cy="7089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rgbClr val="000000"/>
                </a:solidFill>
                <a:latin typeface="Calibri"/>
                <a:ea typeface="Calibri"/>
                <a:cs typeface="Calibri"/>
                <a:sym typeface="Calibri"/>
              </a:rPr>
              <a:t>Image source: </a:t>
            </a:r>
            <a:r>
              <a:rPr b="0" i="0" lang="ru-RU" sz="1500" u="sng" cap="none" strike="noStrike">
                <a:solidFill>
                  <a:schemeClr val="hlink"/>
                </a:solidFill>
                <a:latin typeface="Calibri"/>
                <a:ea typeface="Calibri"/>
                <a:cs typeface="Calibri"/>
                <a:sym typeface="Calibri"/>
                <a:hlinkClick r:id="rId7"/>
              </a:rPr>
              <a:t>https://www.forestsandfish.com/sustainable/</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5" name="Shape 395"/>
        <p:cNvGrpSpPr/>
        <p:nvPr/>
      </p:nvGrpSpPr>
      <p:grpSpPr>
        <a:xfrm>
          <a:off x="0" y="0"/>
          <a:ext cx="0" cy="0"/>
          <a:chOff x="0" y="0"/>
          <a:chExt cx="0" cy="0"/>
        </a:xfrm>
      </p:grpSpPr>
      <p:sp>
        <p:nvSpPr>
          <p:cNvPr id="396" name="Google Shape;396;p36"/>
          <p:cNvSpPr txBox="1"/>
          <p:nvPr/>
        </p:nvSpPr>
        <p:spPr>
          <a:xfrm>
            <a:off x="899515" y="863175"/>
            <a:ext cx="17736600" cy="23094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97" name="Google Shape;397;p36"/>
          <p:cNvSpPr txBox="1"/>
          <p:nvPr/>
        </p:nvSpPr>
        <p:spPr>
          <a:xfrm>
            <a:off x="1097409" y="2205600"/>
            <a:ext cx="17736600" cy="36561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ru-RU" sz="2700" u="none" cap="none" strike="noStrike">
                <a:solidFill>
                  <a:srgbClr val="056839"/>
                </a:solidFill>
                <a:latin typeface="Calibri"/>
                <a:ea typeface="Calibri"/>
                <a:cs typeface="Calibri"/>
                <a:sym typeface="Calibri"/>
              </a:rPr>
              <a:t>Критериите, свързани със здравето на горските екосистеми, биоразнообразието и изменението на климата, ще трябва да бъдат подобрени, за да бъдат използвани като инструмент за по-подробен анализ, който позволява да се идентифицират и сравнят </a:t>
            </a:r>
            <a:r>
              <a:rPr b="1" i="0" lang="ru-RU" sz="2700" u="none" cap="none" strike="noStrike">
                <a:solidFill>
                  <a:srgbClr val="056839"/>
                </a:solidFill>
                <a:latin typeface="Calibri"/>
                <a:ea typeface="Calibri"/>
                <a:cs typeface="Calibri"/>
                <a:sym typeface="Calibri"/>
              </a:rPr>
              <a:t>различни методи за управление на горите</a:t>
            </a:r>
            <a:r>
              <a:rPr b="0" i="0" lang="ru-RU" sz="2700" u="none" cap="none" strike="noStrike">
                <a:solidFill>
                  <a:srgbClr val="056839"/>
                </a:solidFill>
                <a:latin typeface="Calibri"/>
                <a:ea typeface="Calibri"/>
                <a:cs typeface="Calibri"/>
                <a:sym typeface="Calibri"/>
              </a:rPr>
              <a:t>, тяхното въздействие и цялостното състояние на горите в ЕС.</a:t>
            </a:r>
            <a:endParaRPr b="0" i="0" sz="2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1" i="0" lang="ru-RU" sz="2700" u="none" cap="none" strike="noStrike">
                <a:solidFill>
                  <a:srgbClr val="056839"/>
                </a:solidFill>
                <a:latin typeface="Calibri"/>
                <a:ea typeface="Calibri"/>
                <a:cs typeface="Calibri"/>
                <a:sym typeface="Calibri"/>
              </a:rPr>
              <a:t>Практиките за управление на горите трябва да използват по най-добрия начин местния опит и знания, свързани с горите, като например на местните общности, собствениците на гори, НПО и местните хора.</a:t>
            </a:r>
            <a:endParaRPr b="0" i="0" sz="3900" u="none" cap="none" strike="noStrike">
              <a:solidFill>
                <a:srgbClr val="056839"/>
              </a:solidFill>
              <a:latin typeface="Calibri"/>
              <a:ea typeface="Calibri"/>
              <a:cs typeface="Calibri"/>
              <a:sym typeface="Calibri"/>
            </a:endParaRPr>
          </a:p>
        </p:txBody>
      </p:sp>
      <p:sp>
        <p:nvSpPr>
          <p:cNvPr id="398" name="Google Shape;398;p36"/>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99" name="Google Shape;399;p36"/>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00" name="Google Shape;400;p36"/>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01" name="Google Shape;401;p36"/>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02" name="Google Shape;402;p36"/>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37"/>
          <p:cNvSpPr txBox="1"/>
          <p:nvPr/>
        </p:nvSpPr>
        <p:spPr>
          <a:xfrm>
            <a:off x="955464" y="577425"/>
            <a:ext cx="17736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08" name="Google Shape;408;p37"/>
          <p:cNvSpPr txBox="1"/>
          <p:nvPr/>
        </p:nvSpPr>
        <p:spPr>
          <a:xfrm>
            <a:off x="955472" y="1922203"/>
            <a:ext cx="17090700" cy="63267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Количеството дървесина, използвано за различни нужди (енергия, производство на дървесина), </a:t>
            </a:r>
            <a:r>
              <a:rPr b="1" i="0" lang="ru-RU" sz="3100" u="none" cap="none" strike="noStrike">
                <a:solidFill>
                  <a:srgbClr val="056839"/>
                </a:solidFill>
                <a:latin typeface="Calibri"/>
                <a:ea typeface="Calibri"/>
                <a:cs typeface="Calibri"/>
                <a:sym typeface="Calibri"/>
              </a:rPr>
              <a:t>не трябва да надвишава установените граници на устойчивост и трябва да се използва в следния ред на приоритети</a:t>
            </a:r>
            <a:r>
              <a:rPr b="0" i="0" lang="ru-RU" sz="3100" u="none" cap="none" strike="noStrike">
                <a:solidFill>
                  <a:srgbClr val="056839"/>
                </a:solidFill>
                <a:latin typeface="Calibri"/>
                <a:ea typeface="Calibri"/>
                <a:cs typeface="Calibri"/>
                <a:sym typeface="Calibri"/>
              </a:rPr>
              <a:t>:</a:t>
            </a:r>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 1) продукти на основата на дървесина</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2) удължаване на експлоатационния им живот</a:t>
            </a:r>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 3) повторна употреба </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4) рециклиране</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5) биоенергия </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6) изхвърляне.</a:t>
            </a:r>
            <a:endParaRPr b="0" i="0" sz="4400" u="none" cap="none" strike="noStrike">
              <a:solidFill>
                <a:srgbClr val="056839"/>
              </a:solidFill>
              <a:latin typeface="Calibri"/>
              <a:ea typeface="Calibri"/>
              <a:cs typeface="Calibri"/>
              <a:sym typeface="Calibri"/>
            </a:endParaRPr>
          </a:p>
        </p:txBody>
      </p:sp>
      <p:sp>
        <p:nvSpPr>
          <p:cNvPr id="409" name="Google Shape;409;p37"/>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10" name="Google Shape;410;p37"/>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11" name="Google Shape;411;p37"/>
          <p:cNvSpPr/>
          <p:nvPr/>
        </p:nvSpPr>
        <p:spPr>
          <a:xfrm>
            <a:off x="1133491" y="1551519"/>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12" name="Google Shape;412;p37"/>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13" name="Google Shape;413;p37"/>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14" name="Google Shape;414;p37"/>
          <p:cNvSpPr txBox="1"/>
          <p:nvPr/>
        </p:nvSpPr>
        <p:spPr>
          <a:xfrm>
            <a:off x="10436835" y="5398500"/>
            <a:ext cx="8668800" cy="21558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ru-RU" sz="3100" u="none" cap="none" strike="noStrike">
                <a:solidFill>
                  <a:srgbClr val="056839"/>
                </a:solidFill>
                <a:latin typeface="Calibri"/>
                <a:ea typeface="Calibri"/>
                <a:cs typeface="Calibri"/>
                <a:sym typeface="Calibri"/>
              </a:rPr>
              <a:t>Една от целите на каскадирането е </a:t>
            </a:r>
            <a:r>
              <a:rPr b="1" i="0" lang="ru-RU" sz="3100" u="none" cap="none" strike="noStrike">
                <a:solidFill>
                  <a:srgbClr val="056839"/>
                </a:solidFill>
                <a:latin typeface="Calibri"/>
                <a:ea typeface="Calibri"/>
                <a:cs typeface="Calibri"/>
                <a:sym typeface="Calibri"/>
              </a:rPr>
              <a:t>да се намали количеството качествена обла дървесина, използвана за производство на енергия.</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 name="Shape 418"/>
        <p:cNvGrpSpPr/>
        <p:nvPr/>
      </p:nvGrpSpPr>
      <p:grpSpPr>
        <a:xfrm>
          <a:off x="0" y="0"/>
          <a:ext cx="0" cy="0"/>
          <a:chOff x="0" y="0"/>
          <a:chExt cx="0" cy="0"/>
        </a:xfrm>
      </p:grpSpPr>
      <p:sp>
        <p:nvSpPr>
          <p:cNvPr id="419" name="Google Shape;419;p38"/>
          <p:cNvSpPr txBox="1"/>
          <p:nvPr/>
        </p:nvSpPr>
        <p:spPr>
          <a:xfrm>
            <a:off x="3750153" y="1476750"/>
            <a:ext cx="13137300" cy="63357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i="0" lang="ru-RU" sz="2800" u="none" cap="none" strike="noStrike">
                <a:solidFill>
                  <a:srgbClr val="056839"/>
                </a:solidFill>
                <a:latin typeface="Calibri"/>
                <a:ea typeface="Calibri"/>
                <a:cs typeface="Calibri"/>
                <a:sym typeface="Calibri"/>
              </a:rPr>
              <a:t>Интерактивен въпрос: един възможен отговор</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1" i="0" sz="43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3600" u="none" cap="none" strike="noStrike">
                <a:solidFill>
                  <a:srgbClr val="056839"/>
                </a:solidFill>
                <a:latin typeface="Calibri"/>
                <a:ea typeface="Calibri"/>
                <a:cs typeface="Calibri"/>
                <a:sym typeface="Calibri"/>
              </a:rPr>
              <a:t>1. Колко години са необходими на гората за презасаждане след изсичане?</a:t>
            </a:r>
            <a:endParaRPr/>
          </a:p>
          <a:p>
            <a:pPr indent="0" lvl="0" marL="0" marR="0" rtl="0" algn="l">
              <a:lnSpc>
                <a:spcPct val="115000"/>
              </a:lnSpc>
              <a:spcBef>
                <a:spcPts val="0"/>
              </a:spcBef>
              <a:spcAft>
                <a:spcPts val="0"/>
              </a:spcAft>
              <a:buNone/>
            </a:pPr>
            <a:r>
              <a:rPr b="1" i="0" lang="ru-RU" sz="3600" u="none" cap="none" strike="noStrike">
                <a:solidFill>
                  <a:srgbClr val="056839"/>
                </a:solidFill>
                <a:latin typeface="Calibri"/>
                <a:ea typeface="Calibri"/>
                <a:cs typeface="Calibri"/>
                <a:sym typeface="Calibri"/>
              </a:rPr>
              <a:t>40-60</a:t>
            </a:r>
            <a:endParaRPr/>
          </a:p>
          <a:p>
            <a:pPr indent="0" lvl="0" marL="0" marR="0" rtl="0" algn="l">
              <a:lnSpc>
                <a:spcPct val="115000"/>
              </a:lnSpc>
              <a:spcBef>
                <a:spcPts val="0"/>
              </a:spcBef>
              <a:spcAft>
                <a:spcPts val="0"/>
              </a:spcAft>
              <a:buNone/>
            </a:pPr>
            <a:r>
              <a:rPr b="1" i="0" lang="ru-RU" sz="3600" u="none" cap="none" strike="noStrike">
                <a:solidFill>
                  <a:srgbClr val="056839"/>
                </a:solidFill>
                <a:latin typeface="Calibri"/>
                <a:ea typeface="Calibri"/>
                <a:cs typeface="Calibri"/>
                <a:sym typeface="Calibri"/>
              </a:rPr>
              <a:t>5-10</a:t>
            </a:r>
            <a:endParaRPr/>
          </a:p>
          <a:p>
            <a:pPr indent="0" lvl="0" marL="0" marR="0" rtl="0" algn="l">
              <a:lnSpc>
                <a:spcPct val="115000"/>
              </a:lnSpc>
              <a:spcBef>
                <a:spcPts val="0"/>
              </a:spcBef>
              <a:spcAft>
                <a:spcPts val="0"/>
              </a:spcAft>
              <a:buNone/>
            </a:pPr>
            <a:r>
              <a:rPr b="1" i="0" lang="ru-RU" sz="3600" u="none" cap="none" strike="noStrike">
                <a:solidFill>
                  <a:srgbClr val="056839"/>
                </a:solidFill>
                <a:latin typeface="Calibri"/>
                <a:ea typeface="Calibri"/>
                <a:cs typeface="Calibri"/>
                <a:sym typeface="Calibri"/>
              </a:rPr>
              <a:t>20-30</a:t>
            </a:r>
            <a:endParaRPr/>
          </a:p>
          <a:p>
            <a:pPr indent="0" lvl="0" marL="0" marR="0" rtl="0" algn="l">
              <a:lnSpc>
                <a:spcPct val="115000"/>
              </a:lnSpc>
              <a:spcBef>
                <a:spcPts val="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420" name="Google Shape;420;p38"/>
          <p:cNvSpPr txBox="1"/>
          <p:nvPr/>
        </p:nvSpPr>
        <p:spPr>
          <a:xfrm>
            <a:off x="610839" y="429515"/>
            <a:ext cx="139773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056839"/>
              </a:solidFill>
              <a:latin typeface="Calibri"/>
              <a:ea typeface="Calibri"/>
              <a:cs typeface="Calibri"/>
              <a:sym typeface="Calibri"/>
            </a:endParaRPr>
          </a:p>
        </p:txBody>
      </p:sp>
      <p:pic>
        <p:nvPicPr>
          <p:cNvPr id="421" name="Google Shape;421;p38"/>
          <p:cNvPicPr preferRelativeResize="0"/>
          <p:nvPr/>
        </p:nvPicPr>
        <p:blipFill rotWithShape="1">
          <a:blip r:embed="rId3">
            <a:alphaModFix/>
          </a:blip>
          <a:srcRect b="0" l="0" r="0" t="0"/>
          <a:stretch/>
        </p:blipFill>
        <p:spPr>
          <a:xfrm>
            <a:off x="2128741" y="2980998"/>
            <a:ext cx="981405" cy="1636505"/>
          </a:xfrm>
          <a:prstGeom prst="rect">
            <a:avLst/>
          </a:prstGeom>
          <a:noFill/>
          <a:ln>
            <a:noFill/>
          </a:ln>
        </p:spPr>
      </p:pic>
      <p:sp>
        <p:nvSpPr>
          <p:cNvPr id="422" name="Google Shape;422;p38"/>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23" name="Google Shape;423;p38"/>
          <p:cNvSpPr/>
          <p:nvPr/>
        </p:nvSpPr>
        <p:spPr>
          <a:xfrm rot="-5400000">
            <a:off x="15498277" y="5020648"/>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24" name="Google Shape;424;p38"/>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25" name="Google Shape;425;p38"/>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9" name="Shape 429"/>
        <p:cNvGrpSpPr/>
        <p:nvPr/>
      </p:nvGrpSpPr>
      <p:grpSpPr>
        <a:xfrm>
          <a:off x="0" y="0"/>
          <a:ext cx="0" cy="0"/>
          <a:chOff x="0" y="0"/>
          <a:chExt cx="0" cy="0"/>
        </a:xfrm>
      </p:grpSpPr>
      <p:sp>
        <p:nvSpPr>
          <p:cNvPr id="430" name="Google Shape;430;p39"/>
          <p:cNvSpPr txBox="1"/>
          <p:nvPr/>
        </p:nvSpPr>
        <p:spPr>
          <a:xfrm>
            <a:off x="814988" y="443475"/>
            <a:ext cx="184611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31" name="Google Shape;431;p39"/>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32" name="Google Shape;432;p39"/>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33" name="Google Shape;433;p39"/>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34" name="Google Shape;434;p39"/>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35" name="Google Shape;435;p39"/>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36" name="Google Shape;436;p39"/>
          <p:cNvSpPr txBox="1"/>
          <p:nvPr/>
        </p:nvSpPr>
        <p:spPr>
          <a:xfrm>
            <a:off x="814988" y="2008313"/>
            <a:ext cx="18042300" cy="62118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Методите и инструментите за устойчиво управление на горите трябва да гарантират:</a:t>
            </a:r>
            <a:endParaRPr/>
          </a:p>
          <a:p>
            <a:pPr indent="0" lvl="0" marL="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     </a:t>
            </a:r>
            <a:r>
              <a:rPr b="0" i="0" lang="ru-RU" sz="3100" u="none" cap="none" strike="noStrike">
                <a:solidFill>
                  <a:srgbClr val="056839"/>
                </a:solidFill>
                <a:latin typeface="Calibri"/>
                <a:ea typeface="Calibri"/>
                <a:cs typeface="Calibri"/>
                <a:sym typeface="Calibri"/>
              </a:rPr>
              <a:t>● Продуктивност на горите</a:t>
            </a:r>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Увеличаване обема на производството на дървесина</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Увеличаване на биоразнообразието</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Увеличаване на абсорбираното количество въглероден диоксид</a:t>
            </a:r>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Повишаване на устойчивостта на горите към изменението на климата</a:t>
            </a:r>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Укрепване на здравословните свойства на почвата</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3100" u="none" cap="none" strike="noStrike">
                <a:solidFill>
                  <a:srgbClr val="056839"/>
                </a:solidFill>
                <a:latin typeface="Calibri"/>
                <a:ea typeface="Calibri"/>
                <a:cs typeface="Calibri"/>
                <a:sym typeface="Calibri"/>
              </a:rPr>
              <a:t>     ● Създаване на повече естествени структури и жизнени цикли, така че всяко насаждение да съдържа много видове и дървета на различна възраст.</a:t>
            </a:r>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sp>
        <p:nvSpPr>
          <p:cNvPr id="441" name="Google Shape;441;p40"/>
          <p:cNvSpPr txBox="1"/>
          <p:nvPr/>
        </p:nvSpPr>
        <p:spPr>
          <a:xfrm>
            <a:off x="814988" y="443475"/>
            <a:ext cx="184611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42" name="Google Shape;442;p40"/>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43" name="Google Shape;443;p40"/>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44" name="Google Shape;444;p40"/>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45" name="Google Shape;445;p40"/>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46" name="Google Shape;446;p40"/>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47" name="Google Shape;447;p40"/>
          <p:cNvSpPr txBox="1"/>
          <p:nvPr/>
        </p:nvSpPr>
        <p:spPr>
          <a:xfrm>
            <a:off x="814988" y="2008313"/>
            <a:ext cx="18042300" cy="56406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Методи</a:t>
            </a:r>
            <a:endParaRPr b="1"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ru-RU" sz="3100" u="none" cap="none" strike="noStrike">
                <a:solidFill>
                  <a:srgbClr val="056839"/>
                </a:solidFill>
                <a:latin typeface="Calibri"/>
                <a:ea typeface="Calibri"/>
                <a:cs typeface="Calibri"/>
                <a:sym typeface="Calibri"/>
              </a:rPr>
              <a:t>практики за адаптивно възстановяване и екосистемно управление на горите</a:t>
            </a:r>
            <a:endParaRPr/>
          </a:p>
          <a:p>
            <a:pPr indent="-501650" lvl="0" marL="609600" marR="0" rtl="0" algn="l">
              <a:lnSpc>
                <a:spcPct val="115000"/>
              </a:lnSpc>
              <a:spcBef>
                <a:spcPts val="0"/>
              </a:spcBef>
              <a:spcAft>
                <a:spcPts val="0"/>
              </a:spcAft>
              <a:buClr>
                <a:srgbClr val="056839"/>
              </a:buClr>
              <a:buSzPts val="3100"/>
              <a:buFont typeface="Calibri"/>
              <a:buChar char="●"/>
            </a:pPr>
            <a:r>
              <a:rPr b="0" i="0" lang="ru-RU" sz="3100" u="none" cap="none" strike="noStrike">
                <a:solidFill>
                  <a:srgbClr val="056839"/>
                </a:solidFill>
                <a:latin typeface="Calibri"/>
                <a:ea typeface="Calibri"/>
                <a:cs typeface="Calibri"/>
                <a:sym typeface="Calibri"/>
              </a:rPr>
              <a:t>практики за управление на горите, повишаващи устойчивостта, за преодоляване на изменението на климата</a:t>
            </a:r>
            <a:endParaRPr/>
          </a:p>
          <a:p>
            <a:pPr indent="-501650" lvl="0" marL="609600" marR="0" rtl="0" algn="l">
              <a:lnSpc>
                <a:spcPct val="115000"/>
              </a:lnSpc>
              <a:spcBef>
                <a:spcPts val="0"/>
              </a:spcBef>
              <a:spcAft>
                <a:spcPts val="0"/>
              </a:spcAft>
              <a:buClr>
                <a:srgbClr val="056839"/>
              </a:buClr>
              <a:buSzPts val="3100"/>
              <a:buFont typeface="Calibri"/>
              <a:buChar char="●"/>
            </a:pPr>
            <a:r>
              <a:rPr b="0" i="0" lang="ru-RU" sz="3100" u="none" cap="none" strike="noStrike">
                <a:solidFill>
                  <a:srgbClr val="056839"/>
                </a:solidFill>
                <a:latin typeface="Calibri"/>
                <a:ea typeface="Calibri"/>
                <a:cs typeface="Calibri"/>
                <a:sym typeface="Calibri"/>
              </a:rPr>
              <a:t>методи за управление на горите, базирани на горските екосистеми</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ru-RU" sz="3100" u="none" cap="none" strike="noStrike">
                <a:solidFill>
                  <a:srgbClr val="056839"/>
                </a:solidFill>
                <a:latin typeface="Calibri"/>
                <a:ea typeface="Calibri"/>
                <a:cs typeface="Calibri"/>
                <a:sym typeface="Calibri"/>
              </a:rPr>
              <a:t>по-близо до природата горско стопанство</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1" name="Shape 451"/>
        <p:cNvGrpSpPr/>
        <p:nvPr/>
      </p:nvGrpSpPr>
      <p:grpSpPr>
        <a:xfrm>
          <a:off x="0" y="0"/>
          <a:ext cx="0" cy="0"/>
          <a:chOff x="0" y="0"/>
          <a:chExt cx="0" cy="0"/>
        </a:xfrm>
      </p:grpSpPr>
      <p:sp>
        <p:nvSpPr>
          <p:cNvPr id="452" name="Google Shape;452;p41"/>
          <p:cNvSpPr txBox="1"/>
          <p:nvPr/>
        </p:nvSpPr>
        <p:spPr>
          <a:xfrm>
            <a:off x="814988" y="443475"/>
            <a:ext cx="184611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53" name="Google Shape;453;p41"/>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54" name="Google Shape;454;p41"/>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55" name="Google Shape;455;p41"/>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56" name="Google Shape;456;p41"/>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57" name="Google Shape;457;p41"/>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58" name="Google Shape;458;p41"/>
          <p:cNvSpPr txBox="1"/>
          <p:nvPr/>
        </p:nvSpPr>
        <p:spPr>
          <a:xfrm>
            <a:off x="538103" y="1673025"/>
            <a:ext cx="10322700" cy="84576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609600" marR="0" rtl="0" algn="l">
              <a:lnSpc>
                <a:spcPct val="115000"/>
              </a:lnSpc>
              <a:spcBef>
                <a:spcPts val="0"/>
              </a:spcBef>
              <a:spcAft>
                <a:spcPts val="0"/>
              </a:spcAft>
              <a:buNone/>
            </a:pPr>
            <a:r>
              <a:rPr b="0" i="0" lang="ru-RU" sz="2800" u="none" cap="none" strike="noStrike">
                <a:solidFill>
                  <a:srgbClr val="056839"/>
                </a:solidFill>
                <a:latin typeface="Calibri"/>
                <a:ea typeface="Calibri"/>
                <a:cs typeface="Calibri"/>
                <a:sym typeface="Calibri"/>
              </a:rPr>
              <a:t>      ● Вместо монокултурни насаждения, на ниво насаждения и ландшафти, създаване или </a:t>
            </a:r>
            <a:r>
              <a:rPr b="1" i="0" lang="ru-RU" sz="2800" u="none" cap="none" strike="noStrike">
                <a:solidFill>
                  <a:srgbClr val="056839"/>
                </a:solidFill>
                <a:latin typeface="Calibri"/>
                <a:ea typeface="Calibri"/>
                <a:cs typeface="Calibri"/>
                <a:sym typeface="Calibri"/>
              </a:rPr>
              <a:t>поддържане на генетично и функционално различни многовидови гори</a:t>
            </a:r>
            <a:r>
              <a:rPr b="0" i="0" lang="ru-RU" sz="2800" u="none" cap="none" strike="noStrike">
                <a:solidFill>
                  <a:srgbClr val="056839"/>
                </a:solidFill>
                <a:latin typeface="Calibri"/>
                <a:ea typeface="Calibri"/>
                <a:cs typeface="Calibri"/>
                <a:sym typeface="Calibri"/>
              </a:rPr>
              <a:t>, засаждане на смесени видове дървета или групи от дървета;</a:t>
            </a:r>
            <a:endParaRPr/>
          </a:p>
          <a:p>
            <a:pPr indent="0" lvl="0" marL="609600" marR="0" rtl="0" algn="l">
              <a:lnSpc>
                <a:spcPct val="115000"/>
              </a:lnSpc>
              <a:spcBef>
                <a:spcPts val="0"/>
              </a:spcBef>
              <a:spcAft>
                <a:spcPts val="0"/>
              </a:spcAft>
              <a:buNone/>
            </a:pPr>
            <a:r>
              <a:rPr b="0" i="0" lang="ru-RU" sz="2800" u="none" cap="none" strike="noStrike">
                <a:solidFill>
                  <a:srgbClr val="056839"/>
                </a:solidFill>
                <a:latin typeface="Calibri"/>
                <a:ea typeface="Calibri"/>
                <a:cs typeface="Calibri"/>
                <a:sym typeface="Calibri"/>
              </a:rPr>
              <a:t>      ● Позволяване на гората </a:t>
            </a:r>
            <a:r>
              <a:rPr b="1" i="0" lang="ru-RU" sz="2800" u="none" cap="none" strike="noStrike">
                <a:solidFill>
                  <a:srgbClr val="056839"/>
                </a:solidFill>
                <a:latin typeface="Calibri"/>
                <a:ea typeface="Calibri"/>
                <a:cs typeface="Calibri"/>
                <a:sym typeface="Calibri"/>
              </a:rPr>
              <a:t>да се възобнови естествено </a:t>
            </a:r>
            <a:r>
              <a:rPr b="0" i="0" lang="ru-RU" sz="2800" u="none" cap="none" strike="noStrike">
                <a:solidFill>
                  <a:srgbClr val="056839"/>
                </a:solidFill>
                <a:latin typeface="Calibri"/>
                <a:ea typeface="Calibri"/>
                <a:cs typeface="Calibri"/>
                <a:sym typeface="Calibri"/>
              </a:rPr>
              <a:t>или засаждане на различни видове дървета на малки площи, поддържайте </a:t>
            </a:r>
            <a:r>
              <a:rPr b="1" i="0" lang="ru-RU" sz="2800" u="none" cap="none" strike="noStrike">
                <a:solidFill>
                  <a:srgbClr val="056839"/>
                </a:solidFill>
                <a:latin typeface="Calibri"/>
                <a:ea typeface="Calibri"/>
                <a:cs typeface="Calibri"/>
                <a:sym typeface="Calibri"/>
              </a:rPr>
              <a:t>постоянна горска покривка </a:t>
            </a:r>
            <a:r>
              <a:rPr b="0" i="0" lang="ru-RU" sz="2800" u="none" cap="none" strike="noStrike">
                <a:solidFill>
                  <a:srgbClr val="056839"/>
                </a:solidFill>
                <a:latin typeface="Calibri"/>
                <a:ea typeface="Calibri"/>
                <a:cs typeface="Calibri"/>
                <a:sym typeface="Calibri"/>
              </a:rPr>
              <a:t>от различна възраст;</a:t>
            </a:r>
            <a:endParaRPr/>
          </a:p>
          <a:p>
            <a:pPr indent="0" lvl="0" marL="609600" marR="0" rtl="0" algn="l">
              <a:lnSpc>
                <a:spcPct val="115000"/>
              </a:lnSpc>
              <a:spcBef>
                <a:spcPts val="0"/>
              </a:spcBef>
              <a:spcAft>
                <a:spcPts val="0"/>
              </a:spcAft>
              <a:buNone/>
            </a:pPr>
            <a:r>
              <a:rPr b="0" i="0" lang="ru-RU" sz="2800" u="none" cap="none" strike="noStrike">
                <a:solidFill>
                  <a:srgbClr val="056839"/>
                </a:solidFill>
                <a:latin typeface="Calibri"/>
                <a:ea typeface="Calibri"/>
                <a:cs typeface="Calibri"/>
                <a:sym typeface="Calibri"/>
              </a:rPr>
              <a:t>      ● Когато е възможно, трябва да се вземат практически мерки за </a:t>
            </a:r>
            <a:r>
              <a:rPr b="1" i="0" lang="ru-RU" sz="2800" u="none" cap="none" strike="noStrike">
                <a:solidFill>
                  <a:srgbClr val="056839"/>
                </a:solidFill>
                <a:latin typeface="Calibri"/>
                <a:ea typeface="Calibri"/>
                <a:cs typeface="Calibri"/>
                <a:sym typeface="Calibri"/>
              </a:rPr>
              <a:t>подобряване или поддържане на биологичното разнообразие;</a:t>
            </a:r>
            <a:endParaRPr b="1" i="0" sz="28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None/>
            </a:pPr>
            <a:r>
              <a:rPr b="0" i="0" lang="ru-RU" sz="2800" u="none" cap="none" strike="noStrike">
                <a:solidFill>
                  <a:srgbClr val="056839"/>
                </a:solidFill>
                <a:latin typeface="Calibri"/>
                <a:ea typeface="Calibri"/>
                <a:cs typeface="Calibri"/>
                <a:sym typeface="Calibri"/>
              </a:rPr>
              <a:t>     ● </a:t>
            </a:r>
            <a:r>
              <a:rPr b="1" i="0" lang="ru-RU" sz="2800" u="none" cap="none" strike="noStrike">
                <a:solidFill>
                  <a:srgbClr val="056839"/>
                </a:solidFill>
                <a:latin typeface="Calibri"/>
                <a:ea typeface="Calibri"/>
                <a:cs typeface="Calibri"/>
                <a:sym typeface="Calibri"/>
              </a:rPr>
              <a:t>Подрязването</a:t>
            </a:r>
            <a:r>
              <a:rPr b="0" i="0" lang="ru-RU" sz="2800" u="none" cap="none" strike="noStrike">
                <a:solidFill>
                  <a:srgbClr val="056839"/>
                </a:solidFill>
                <a:latin typeface="Calibri"/>
                <a:ea typeface="Calibri"/>
                <a:cs typeface="Calibri"/>
                <a:sym typeface="Calibri"/>
              </a:rPr>
              <a:t> спестява изсичането на цели дървета за дървесина и спира разпространението на патогени;</a:t>
            </a:r>
            <a:endParaRPr/>
          </a:p>
          <a:p>
            <a:pPr indent="0" lvl="0" marL="609600" marR="0" rtl="0" algn="l">
              <a:lnSpc>
                <a:spcPct val="115000"/>
              </a:lnSpc>
              <a:spcBef>
                <a:spcPts val="0"/>
              </a:spcBef>
              <a:spcAft>
                <a:spcPts val="0"/>
              </a:spcAft>
              <a:buNone/>
            </a:pPr>
            <a:r>
              <a:t/>
            </a:r>
            <a:endParaRPr b="1"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459" name="Google Shape;459;p41"/>
          <p:cNvPicPr preferRelativeResize="0"/>
          <p:nvPr/>
        </p:nvPicPr>
        <p:blipFill rotWithShape="1">
          <a:blip r:embed="rId5">
            <a:alphaModFix/>
          </a:blip>
          <a:srcRect b="0" l="0" r="0" t="0"/>
          <a:stretch/>
        </p:blipFill>
        <p:spPr>
          <a:xfrm>
            <a:off x="11593470" y="1393575"/>
            <a:ext cx="5836387" cy="2342037"/>
          </a:xfrm>
          <a:prstGeom prst="rect">
            <a:avLst/>
          </a:prstGeom>
          <a:noFill/>
          <a:ln>
            <a:noFill/>
          </a:ln>
        </p:spPr>
      </p:pic>
      <p:sp>
        <p:nvSpPr>
          <p:cNvPr id="460" name="Google Shape;460;p41"/>
          <p:cNvSpPr txBox="1"/>
          <p:nvPr/>
        </p:nvSpPr>
        <p:spPr>
          <a:xfrm>
            <a:off x="11405190" y="4094288"/>
            <a:ext cx="7871100" cy="7398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ru-RU" sz="1300" u="none" cap="none" strike="noStrike">
                <a:solidFill>
                  <a:srgbClr val="000000"/>
                </a:solidFill>
                <a:latin typeface="Calibri"/>
                <a:ea typeface="Calibri"/>
                <a:cs typeface="Calibri"/>
                <a:sym typeface="Calibri"/>
              </a:rPr>
              <a:t>Image source: </a:t>
            </a:r>
            <a:r>
              <a:rPr b="0" i="0" lang="ru-RU" sz="1300" u="sng" cap="none" strike="noStrike">
                <a:solidFill>
                  <a:schemeClr val="hlink"/>
                </a:solidFill>
                <a:latin typeface="Calibri"/>
                <a:ea typeface="Calibri"/>
                <a:cs typeface="Calibri"/>
                <a:sym typeface="Calibri"/>
                <a:hlinkClick r:id="rId6"/>
              </a:rPr>
              <a:t>https://www.wrm.org.uy/bulletin-articles/resisting-a-monoculture-of-devastation</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461" name="Google Shape;461;p41"/>
          <p:cNvPicPr preferRelativeResize="0"/>
          <p:nvPr/>
        </p:nvPicPr>
        <p:blipFill rotWithShape="1">
          <a:blip r:embed="rId7">
            <a:alphaModFix/>
          </a:blip>
          <a:srcRect b="0" l="0" r="0" t="0"/>
          <a:stretch/>
        </p:blipFill>
        <p:spPr>
          <a:xfrm>
            <a:off x="11523386" y="5156288"/>
            <a:ext cx="4902795" cy="3005418"/>
          </a:xfrm>
          <a:prstGeom prst="rect">
            <a:avLst/>
          </a:prstGeom>
          <a:noFill/>
          <a:ln>
            <a:noFill/>
          </a:ln>
        </p:spPr>
      </p:pic>
      <p:sp>
        <p:nvSpPr>
          <p:cNvPr id="462" name="Google Shape;462;p41"/>
          <p:cNvSpPr txBox="1"/>
          <p:nvPr/>
        </p:nvSpPr>
        <p:spPr>
          <a:xfrm>
            <a:off x="11405190" y="8740388"/>
            <a:ext cx="9249900" cy="9399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ru-RU" sz="1300" u="none" cap="none" strike="noStrike">
                <a:solidFill>
                  <a:srgbClr val="000000"/>
                </a:solidFill>
                <a:latin typeface="Calibri"/>
                <a:ea typeface="Calibri"/>
                <a:cs typeface="Calibri"/>
                <a:sym typeface="Calibri"/>
              </a:rPr>
              <a:t>Image source:</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ru-RU" sz="1300" u="sng" cap="none" strike="noStrike">
                <a:solidFill>
                  <a:schemeClr val="hlink"/>
                </a:solidFill>
                <a:latin typeface="Calibri"/>
                <a:ea typeface="Calibri"/>
                <a:cs typeface="Calibri"/>
                <a:sym typeface="Calibri"/>
                <a:hlinkClick r:id="rId8"/>
              </a:rPr>
              <a:t>https://theecologist.org/2020/sep/30/un-biodiversity-summit-and-forest-protection</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15"/>
          <p:cNvSpPr/>
          <p:nvPr/>
        </p:nvSpPr>
        <p:spPr>
          <a:xfrm>
            <a:off x="29081" y="0"/>
            <a:ext cx="20764800" cy="10287000"/>
          </a:xfrm>
          <a:prstGeom prst="rect">
            <a:avLst/>
          </a:prstGeom>
          <a:gradFill>
            <a:gsLst>
              <a:gs pos="0">
                <a:srgbClr val="F5F7FC"/>
              </a:gs>
              <a:gs pos="100000">
                <a:srgbClr val="7AC99A">
                  <a:alpha val="76470"/>
                </a:srgbClr>
              </a:gs>
            </a:gsLst>
            <a:lin ang="21593999" scaled="0"/>
          </a:gra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6" name="Google Shape;116;p15"/>
          <p:cNvSpPr txBox="1"/>
          <p:nvPr/>
        </p:nvSpPr>
        <p:spPr>
          <a:xfrm>
            <a:off x="903927" y="641955"/>
            <a:ext cx="139767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Засегнати зелени умения</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17" name="Google Shape;117;p15"/>
          <p:cNvSpPr txBox="1"/>
          <p:nvPr/>
        </p:nvSpPr>
        <p:spPr>
          <a:xfrm>
            <a:off x="9600844" y="1436961"/>
            <a:ext cx="8067900" cy="66807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Напредничаво мислене</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Предотвратяване на замърсяването</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Управленчески умения</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Количествена оценка на въздействието</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Управление на продължителността на живот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Научни умения</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Управление на отпадъците</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0" i="0" lang="ru-RU" sz="2700" u="none" cap="none" strike="noStrike">
                <a:solidFill>
                  <a:srgbClr val="056839"/>
                </a:solidFill>
                <a:latin typeface="Calibri"/>
                <a:ea typeface="Calibri"/>
                <a:cs typeface="Calibri"/>
                <a:sym typeface="Calibri"/>
              </a:rPr>
              <a:t>Управление на екосистемите</a:t>
            </a:r>
            <a:endParaRPr b="0" i="0" sz="2100" u="none" cap="none" strike="noStrike">
              <a:solidFill>
                <a:srgbClr val="056839"/>
              </a:solidFill>
              <a:latin typeface="Calibri"/>
              <a:ea typeface="Calibri"/>
              <a:cs typeface="Calibri"/>
              <a:sym typeface="Calibri"/>
            </a:endParaRPr>
          </a:p>
        </p:txBody>
      </p:sp>
      <p:pic>
        <p:nvPicPr>
          <p:cNvPr id="118" name="Google Shape;118;p15"/>
          <p:cNvPicPr preferRelativeResize="0"/>
          <p:nvPr/>
        </p:nvPicPr>
        <p:blipFill rotWithShape="1">
          <a:blip r:embed="rId3">
            <a:alphaModFix/>
          </a:blip>
          <a:srcRect b="0" l="0" r="0" t="0"/>
          <a:stretch/>
        </p:blipFill>
        <p:spPr>
          <a:xfrm>
            <a:off x="7099630" y="2668452"/>
            <a:ext cx="1510525" cy="2518820"/>
          </a:xfrm>
          <a:prstGeom prst="rect">
            <a:avLst/>
          </a:prstGeom>
          <a:noFill/>
          <a:ln>
            <a:noFill/>
          </a:ln>
        </p:spPr>
      </p:pic>
      <p:pic>
        <p:nvPicPr>
          <p:cNvPr descr="Logo&#10;&#10;Description automatically generated" id="119" name="Google Shape;119;p15"/>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120" name="Google Shape;120;p15"/>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42"/>
          <p:cNvSpPr txBox="1"/>
          <p:nvPr/>
        </p:nvSpPr>
        <p:spPr>
          <a:xfrm>
            <a:off x="814988" y="443475"/>
            <a:ext cx="18461100" cy="120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68" name="Google Shape;468;p42"/>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69" name="Google Shape;469;p42"/>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70" name="Google Shape;470;p42"/>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71" name="Google Shape;471;p42"/>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72" name="Google Shape;472;p42"/>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73" name="Google Shape;473;p42"/>
          <p:cNvSpPr txBox="1"/>
          <p:nvPr/>
        </p:nvSpPr>
        <p:spPr>
          <a:xfrm>
            <a:off x="538103" y="1673025"/>
            <a:ext cx="10343400" cy="57669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60960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1" i="0" lang="ru-RU" sz="2800" u="none" cap="none" strike="noStrike">
                <a:solidFill>
                  <a:srgbClr val="056839"/>
                </a:solidFill>
                <a:latin typeface="Calibri"/>
                <a:ea typeface="Calibri"/>
                <a:cs typeface="Calibri"/>
                <a:sym typeface="Calibri"/>
              </a:rPr>
              <a:t>Запазване на достатъчно количество мъртва дървесина </a:t>
            </a:r>
            <a:r>
              <a:rPr b="0" i="0" lang="ru-RU" sz="2800" u="none" cap="none" strike="noStrike">
                <a:solidFill>
                  <a:srgbClr val="056839"/>
                </a:solidFill>
                <a:latin typeface="Calibri"/>
                <a:ea typeface="Calibri"/>
                <a:cs typeface="Calibri"/>
                <a:sym typeface="Calibri"/>
              </a:rPr>
              <a:t>за опазване на биологичното разнообразие;</a:t>
            </a:r>
            <a:endParaRPr/>
          </a:p>
          <a:p>
            <a:pPr indent="-304800" lvl="0" marL="609600" marR="0" rtl="0" algn="l">
              <a:lnSpc>
                <a:spcPct val="115000"/>
              </a:lnSpc>
              <a:spcBef>
                <a:spcPts val="0"/>
              </a:spcBef>
              <a:spcAft>
                <a:spcPts val="0"/>
              </a:spcAft>
              <a:buClr>
                <a:srgbClr val="056839"/>
              </a:buClr>
              <a:buSzPts val="2300"/>
              <a:buFont typeface="Calibri"/>
              <a:buNone/>
            </a:pPr>
            <a:r>
              <a:t/>
            </a:r>
            <a:endParaRPr b="1" i="0" sz="28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1" i="0" lang="ru-RU" sz="2800" u="none" cap="none" strike="noStrike">
                <a:solidFill>
                  <a:srgbClr val="056839"/>
                </a:solidFill>
                <a:latin typeface="Calibri"/>
                <a:ea typeface="Calibri"/>
                <a:cs typeface="Calibri"/>
                <a:sym typeface="Calibri"/>
              </a:rPr>
              <a:t>Регулирането на гъстотата на дивите животни </a:t>
            </a:r>
            <a:r>
              <a:rPr b="0" i="0" lang="ru-RU" sz="2800" u="none" cap="none" strike="noStrike">
                <a:solidFill>
                  <a:srgbClr val="056839"/>
                </a:solidFill>
                <a:latin typeface="Calibri"/>
                <a:ea typeface="Calibri"/>
                <a:cs typeface="Calibri"/>
                <a:sym typeface="Calibri"/>
              </a:rPr>
              <a:t>и определянето на зони на защитени местообитания и площи на стопански гори, където не се извършват дейности, спомага за осигуряване на дългосрочната екологична и социално-икономическа жизнеспособност на горите;</a:t>
            </a:r>
            <a:endParaRPr b="0" i="0" sz="28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474" name="Google Shape;474;p42"/>
          <p:cNvPicPr preferRelativeResize="0"/>
          <p:nvPr/>
        </p:nvPicPr>
        <p:blipFill rotWithShape="1">
          <a:blip r:embed="rId5">
            <a:alphaModFix/>
          </a:blip>
          <a:srcRect b="0" l="0" r="0" t="0"/>
          <a:stretch/>
        </p:blipFill>
        <p:spPr>
          <a:xfrm>
            <a:off x="11486727" y="2461462"/>
            <a:ext cx="5370827" cy="3583823"/>
          </a:xfrm>
          <a:prstGeom prst="rect">
            <a:avLst/>
          </a:prstGeom>
          <a:noFill/>
          <a:ln>
            <a:noFill/>
          </a:ln>
        </p:spPr>
      </p:pic>
      <p:sp>
        <p:nvSpPr>
          <p:cNvPr id="475" name="Google Shape;475;p42"/>
          <p:cNvSpPr txBox="1"/>
          <p:nvPr/>
        </p:nvSpPr>
        <p:spPr>
          <a:xfrm>
            <a:off x="11426309" y="6641100"/>
            <a:ext cx="72720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rgbClr val="000000"/>
                </a:solidFill>
                <a:latin typeface="Calibri"/>
                <a:ea typeface="Calibri"/>
                <a:cs typeface="Calibri"/>
                <a:sym typeface="Calibri"/>
              </a:rPr>
              <a:t>Image source: </a:t>
            </a:r>
            <a:r>
              <a:rPr b="0" i="0" lang="ru-RU" sz="1500" u="sng" cap="none" strike="noStrike">
                <a:solidFill>
                  <a:schemeClr val="hlink"/>
                </a:solidFill>
                <a:latin typeface="Calibri"/>
                <a:ea typeface="Calibri"/>
                <a:cs typeface="Calibri"/>
                <a:sym typeface="Calibri"/>
                <a:hlinkClick r:id="rId6"/>
              </a:rPr>
              <a:t>https://community.rspb.org.uk/ourwork/b/natureshomemagazine/posts/everything-you-need-to-know-about-dead-wood</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43"/>
          <p:cNvSpPr txBox="1"/>
          <p:nvPr/>
        </p:nvSpPr>
        <p:spPr>
          <a:xfrm>
            <a:off x="814988" y="443475"/>
            <a:ext cx="18461100" cy="120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81" name="Google Shape;481;p43"/>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82" name="Google Shape;482;p43"/>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83" name="Google Shape;483;p43"/>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84" name="Google Shape;484;p43"/>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85" name="Google Shape;485;p43"/>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86" name="Google Shape;486;p43"/>
          <p:cNvSpPr txBox="1"/>
          <p:nvPr/>
        </p:nvSpPr>
        <p:spPr>
          <a:xfrm>
            <a:off x="814988" y="2008313"/>
            <a:ext cx="11466900" cy="45540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6096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1" i="0" lang="ru-RU" sz="2300" u="none" cap="none" strike="noStrike">
                <a:solidFill>
                  <a:srgbClr val="056839"/>
                </a:solidFill>
                <a:latin typeface="Calibri"/>
                <a:ea typeface="Calibri"/>
                <a:cs typeface="Calibri"/>
                <a:sym typeface="Calibri"/>
              </a:rPr>
              <a:t>Управлявайте рисковете</a:t>
            </a:r>
            <a:r>
              <a:rPr b="0" i="0" lang="ru-RU" sz="2300" u="none" cap="none" strike="noStrike">
                <a:solidFill>
                  <a:srgbClr val="056839"/>
                </a:solidFill>
                <a:latin typeface="Calibri"/>
                <a:ea typeface="Calibri"/>
                <a:cs typeface="Calibri"/>
                <a:sym typeface="Calibri"/>
              </a:rPr>
              <a:t>, например, интегрирайте системи за управление на природни пожари</a:t>
            </a:r>
            <a:r>
              <a:rPr b="1" i="0" lang="ru-RU" sz="2300" u="none" cap="none" strike="noStrike">
                <a:solidFill>
                  <a:srgbClr val="056839"/>
                </a:solidFill>
                <a:latin typeface="Calibri"/>
                <a:ea typeface="Calibri"/>
                <a:cs typeface="Calibri"/>
                <a:sym typeface="Calibri"/>
              </a:rPr>
              <a:t>, повишавайте устойчивостта на горите към пожари, вредни организми и болести.</a:t>
            </a:r>
            <a:endParaRPr/>
          </a:p>
          <a:p>
            <a:pPr indent="-304800" lvl="0" marL="609600" marR="0" rtl="0" algn="l">
              <a:lnSpc>
                <a:spcPct val="115000"/>
              </a:lnSpc>
              <a:spcBef>
                <a:spcPts val="0"/>
              </a:spcBef>
              <a:spcAft>
                <a:spcPts val="0"/>
              </a:spcAft>
              <a:buClr>
                <a:srgbClr val="056839"/>
              </a:buClr>
              <a:buSzPts val="2300"/>
              <a:buFont typeface="Calibri"/>
              <a:buNone/>
            </a:pPr>
            <a:r>
              <a:t/>
            </a:r>
            <a:endParaRPr b="0" i="0" sz="23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1" i="0" lang="ru-RU" sz="2300" u="none" cap="none" strike="noStrike">
                <a:solidFill>
                  <a:srgbClr val="056839"/>
                </a:solidFill>
                <a:latin typeface="Calibri"/>
                <a:ea typeface="Calibri"/>
                <a:cs typeface="Calibri"/>
                <a:sym typeface="Calibri"/>
              </a:rPr>
              <a:t>Използването на пестициди и хербициди </a:t>
            </a:r>
            <a:r>
              <a:rPr b="0" i="0" lang="ru-RU" sz="2300" u="none" cap="none" strike="noStrike">
                <a:solidFill>
                  <a:srgbClr val="056839"/>
                </a:solidFill>
                <a:latin typeface="Calibri"/>
                <a:ea typeface="Calibri"/>
                <a:cs typeface="Calibri"/>
                <a:sym typeface="Calibri"/>
              </a:rPr>
              <a:t>трябва да бъде сведено до минимум, като се вземат предвид подходящи лесовъдски алтернативи и други биологични мерки;</a:t>
            </a:r>
            <a:endParaRPr b="0" i="0" sz="25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44"/>
          <p:cNvSpPr txBox="1"/>
          <p:nvPr/>
        </p:nvSpPr>
        <p:spPr>
          <a:xfrm>
            <a:off x="814988" y="443475"/>
            <a:ext cx="18461100" cy="2278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None/>
            </a:pPr>
            <a:r>
              <a:t/>
            </a:r>
            <a:endParaRPr b="1" i="0" sz="4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92" name="Google Shape;492;p44"/>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93" name="Google Shape;493;p44"/>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94" name="Google Shape;494;p44"/>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95" name="Google Shape;495;p44"/>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496" name="Google Shape;496;p44"/>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497" name="Google Shape;497;p44"/>
          <p:cNvSpPr txBox="1"/>
          <p:nvPr/>
        </p:nvSpPr>
        <p:spPr>
          <a:xfrm>
            <a:off x="814988" y="2008313"/>
            <a:ext cx="9008100" cy="56685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None/>
            </a:pPr>
            <a:r>
              <a:rPr b="1" i="0" lang="ru-RU" sz="31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6096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1" i="0" lang="ru-RU" sz="2300" u="none" cap="none" strike="noStrike">
                <a:solidFill>
                  <a:srgbClr val="056839"/>
                </a:solidFill>
                <a:latin typeface="Calibri"/>
                <a:ea typeface="Calibri"/>
                <a:cs typeface="Calibri"/>
                <a:sym typeface="Calibri"/>
              </a:rPr>
              <a:t>Увеличаване на горския репродуктивен материал </a:t>
            </a:r>
            <a:r>
              <a:rPr b="0" i="0" lang="ru-RU" sz="2300" u="none" cap="none" strike="noStrike">
                <a:solidFill>
                  <a:srgbClr val="056839"/>
                </a:solidFill>
                <a:latin typeface="Calibri"/>
                <a:ea typeface="Calibri"/>
                <a:cs typeface="Calibri"/>
                <a:sym typeface="Calibri"/>
              </a:rPr>
              <a:t>– генетични ресурси, от които зависи по-добре защитеното от изменението на климата горско стопанство.</a:t>
            </a:r>
            <a:endParaRPr/>
          </a:p>
          <a:p>
            <a:pPr indent="-304800" lvl="0" marL="609600" marR="0" rtl="0" algn="l">
              <a:lnSpc>
                <a:spcPct val="115000"/>
              </a:lnSpc>
              <a:spcBef>
                <a:spcPts val="0"/>
              </a:spcBef>
              <a:spcAft>
                <a:spcPts val="0"/>
              </a:spcAft>
              <a:buClr>
                <a:srgbClr val="056839"/>
              </a:buClr>
              <a:buSzPts val="2300"/>
              <a:buFont typeface="Calibri"/>
              <a:buNone/>
            </a:pPr>
            <a:r>
              <a:t/>
            </a:r>
            <a:endParaRPr b="0" i="0" sz="2300" u="none" cap="none" strike="noStrike">
              <a:solidFill>
                <a:srgbClr val="056839"/>
              </a:solidFill>
              <a:latin typeface="Calibri"/>
              <a:ea typeface="Calibri"/>
              <a:cs typeface="Calibri"/>
              <a:sym typeface="Calibri"/>
            </a:endParaRPr>
          </a:p>
          <a:p>
            <a:pPr indent="-450850" lvl="0" marL="609600" marR="0" rtl="0" algn="l">
              <a:lnSpc>
                <a:spcPct val="115000"/>
              </a:lnSpc>
              <a:spcBef>
                <a:spcPts val="0"/>
              </a:spcBef>
              <a:spcAft>
                <a:spcPts val="0"/>
              </a:spcAft>
              <a:buClr>
                <a:srgbClr val="056839"/>
              </a:buClr>
              <a:buSzPts val="2300"/>
              <a:buFont typeface="Calibri"/>
              <a:buChar char="●"/>
            </a:pPr>
            <a:r>
              <a:rPr b="0" i="0" lang="ru-RU" sz="2300" u="none" cap="none" strike="noStrike">
                <a:solidFill>
                  <a:srgbClr val="056839"/>
                </a:solidFill>
                <a:latin typeface="Calibri"/>
                <a:ea typeface="Calibri"/>
                <a:cs typeface="Calibri"/>
                <a:sym typeface="Calibri"/>
              </a:rPr>
              <a:t>Подпомагане на научните изследвания, свързани с принципите и методите на приложение на трансфера на горски видове, увеличаване </a:t>
            </a:r>
            <a:r>
              <a:rPr b="1" i="0" lang="ru-RU" sz="2300" u="none" cap="none" strike="noStrike">
                <a:solidFill>
                  <a:srgbClr val="056839"/>
                </a:solidFill>
                <a:latin typeface="Calibri"/>
                <a:ea typeface="Calibri"/>
                <a:cs typeface="Calibri"/>
                <a:sym typeface="Calibri"/>
              </a:rPr>
              <a:t>на сътрудничеството в производството и трансфера в други страни на такъв материал, който е подходящ за бъдещи климатични условия, количество</a:t>
            </a:r>
            <a:r>
              <a:rPr b="0" i="0" lang="ru-RU" sz="2300" u="none" cap="none" strike="noStrike">
                <a:solidFill>
                  <a:srgbClr val="056839"/>
                </a:solidFill>
                <a:latin typeface="Calibri"/>
                <a:ea typeface="Calibri"/>
                <a:cs typeface="Calibri"/>
                <a:sym typeface="Calibri"/>
              </a:rPr>
              <a:t>.</a:t>
            </a:r>
            <a:endParaRPr b="0" i="0" sz="20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13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498" name="Google Shape;498;p44"/>
          <p:cNvPicPr preferRelativeResize="0"/>
          <p:nvPr/>
        </p:nvPicPr>
        <p:blipFill rotWithShape="1">
          <a:blip r:embed="rId5">
            <a:alphaModFix/>
          </a:blip>
          <a:srcRect b="0" l="0" r="0" t="0"/>
          <a:stretch/>
        </p:blipFill>
        <p:spPr>
          <a:xfrm>
            <a:off x="10292367" y="1897613"/>
            <a:ext cx="6748042" cy="3437286"/>
          </a:xfrm>
          <a:prstGeom prst="rect">
            <a:avLst/>
          </a:prstGeom>
          <a:noFill/>
          <a:ln>
            <a:noFill/>
          </a:ln>
        </p:spPr>
      </p:pic>
      <p:sp>
        <p:nvSpPr>
          <p:cNvPr id="499" name="Google Shape;499;p44"/>
          <p:cNvSpPr txBox="1"/>
          <p:nvPr/>
        </p:nvSpPr>
        <p:spPr>
          <a:xfrm>
            <a:off x="10232077" y="6069075"/>
            <a:ext cx="91137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ru-RU" sz="1300" u="none" cap="none" strike="noStrike">
                <a:solidFill>
                  <a:srgbClr val="000000"/>
                </a:solidFill>
                <a:latin typeface="Calibri"/>
                <a:ea typeface="Calibri"/>
                <a:cs typeface="Calibri"/>
                <a:sym typeface="Calibri"/>
              </a:rPr>
              <a:t>Image sourse:</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ru-RU" sz="1300" u="sng" cap="none" strike="noStrike">
                <a:solidFill>
                  <a:schemeClr val="hlink"/>
                </a:solidFill>
                <a:latin typeface="Calibri"/>
                <a:ea typeface="Calibri"/>
                <a:cs typeface="Calibri"/>
                <a:sym typeface="Calibri"/>
                <a:hlinkClick r:id="rId6"/>
              </a:rPr>
              <a:t>https://en.wikipedia.org/wiki/Forest_reproductive_material</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500" name="Google Shape;500;p44"/>
          <p:cNvSpPr txBox="1"/>
          <p:nvPr/>
        </p:nvSpPr>
        <p:spPr>
          <a:xfrm>
            <a:off x="10305439" y="7471463"/>
            <a:ext cx="9228600" cy="13092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300"/>
              <a:buFont typeface="Arial"/>
              <a:buNone/>
            </a:pPr>
            <a:r>
              <a:rPr b="0" i="0" lang="ru-RU" sz="2300" u="none" cap="none" strike="noStrike">
                <a:solidFill>
                  <a:srgbClr val="056839"/>
                </a:solidFill>
                <a:latin typeface="Calibri"/>
                <a:ea typeface="Calibri"/>
                <a:cs typeface="Calibri"/>
                <a:sym typeface="Calibri"/>
              </a:rPr>
              <a:t>Forest genetic resources</a:t>
            </a:r>
            <a:endParaRPr b="0" i="0" sz="2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0" i="0" lang="ru-RU" sz="2300" u="sng" cap="none" strike="noStrike">
                <a:solidFill>
                  <a:schemeClr val="hlink"/>
                </a:solidFill>
                <a:latin typeface="Calibri"/>
                <a:ea typeface="Calibri"/>
                <a:cs typeface="Calibri"/>
                <a:sym typeface="Calibri"/>
                <a:hlinkClick r:id="rId7"/>
              </a:rPr>
              <a:t>https://www.fao.org/forest-genetic-resources/en/</a:t>
            </a:r>
            <a:endParaRPr b="0" i="0" sz="2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56839"/>
              </a:solidFill>
              <a:latin typeface="Calibri"/>
              <a:ea typeface="Calibri"/>
              <a:cs typeface="Calibri"/>
              <a:sym typeface="Calibri"/>
            </a:endParaRPr>
          </a:p>
        </p:txBody>
      </p:sp>
      <p:pic>
        <p:nvPicPr>
          <p:cNvPr id="501" name="Google Shape;501;p44"/>
          <p:cNvPicPr preferRelativeResize="0"/>
          <p:nvPr/>
        </p:nvPicPr>
        <p:blipFill rotWithShape="1">
          <a:blip r:embed="rId8">
            <a:alphaModFix/>
          </a:blip>
          <a:srcRect b="0" l="0" r="0" t="0"/>
          <a:stretch/>
        </p:blipFill>
        <p:spPr>
          <a:xfrm>
            <a:off x="9572224" y="7667981"/>
            <a:ext cx="587911" cy="6102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p45"/>
          <p:cNvSpPr txBox="1"/>
          <p:nvPr/>
        </p:nvSpPr>
        <p:spPr>
          <a:xfrm>
            <a:off x="814988" y="443475"/>
            <a:ext cx="184611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7" name="Google Shape;507;p45"/>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08" name="Google Shape;508;p45"/>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09" name="Google Shape;509;p45"/>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10" name="Google Shape;510;p45"/>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11" name="Google Shape;511;p45"/>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512" name="Google Shape;512;p45"/>
          <p:cNvSpPr txBox="1"/>
          <p:nvPr/>
        </p:nvSpPr>
        <p:spPr>
          <a:xfrm>
            <a:off x="814988" y="2008313"/>
            <a:ext cx="11481000" cy="34203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None/>
            </a:pPr>
            <a:r>
              <a:rPr b="1" i="0" lang="ru-RU" sz="36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6096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56839"/>
              </a:solidFill>
              <a:latin typeface="Calibri"/>
              <a:ea typeface="Calibri"/>
              <a:cs typeface="Calibri"/>
              <a:sym typeface="Calibri"/>
            </a:endParaRPr>
          </a:p>
          <a:p>
            <a:pPr indent="-463550" lvl="0" marL="609600" marR="0" rtl="0" algn="l">
              <a:lnSpc>
                <a:spcPct val="115000"/>
              </a:lnSpc>
              <a:spcBef>
                <a:spcPts val="0"/>
              </a:spcBef>
              <a:spcAft>
                <a:spcPts val="0"/>
              </a:spcAft>
              <a:buClr>
                <a:srgbClr val="056839"/>
              </a:buClr>
              <a:buSzPts val="2500"/>
              <a:buFont typeface="Calibri"/>
              <a:buChar char="●"/>
            </a:pPr>
            <a:r>
              <a:rPr b="0" i="0" lang="ru-RU" sz="2500" u="none" cap="none" strike="noStrike">
                <a:solidFill>
                  <a:srgbClr val="056839"/>
                </a:solidFill>
                <a:latin typeface="Calibri"/>
                <a:ea typeface="Calibri"/>
                <a:cs typeface="Calibri"/>
                <a:sym typeface="Calibri"/>
              </a:rPr>
              <a:t>Сателитно наблюдение</a:t>
            </a:r>
            <a:endParaRPr/>
          </a:p>
          <a:p>
            <a:pPr indent="-463550" lvl="0" marL="609600" marR="0" rtl="0" algn="l">
              <a:lnSpc>
                <a:spcPct val="115000"/>
              </a:lnSpc>
              <a:spcBef>
                <a:spcPts val="0"/>
              </a:spcBef>
              <a:spcAft>
                <a:spcPts val="0"/>
              </a:spcAft>
              <a:buClr>
                <a:srgbClr val="056839"/>
              </a:buClr>
              <a:buSzPts val="2500"/>
              <a:buFont typeface="Calibri"/>
              <a:buChar char="●"/>
            </a:pPr>
            <a:r>
              <a:rPr b="0" i="0" lang="ru-RU" sz="2500" u="none" cap="none" strike="noStrike">
                <a:solidFill>
                  <a:srgbClr val="056839"/>
                </a:solidFill>
                <a:latin typeface="Calibri"/>
                <a:ea typeface="Calibri"/>
                <a:cs typeface="Calibri"/>
                <a:sym typeface="Calibri"/>
              </a:rPr>
              <a:t>Редовна инспекция</a:t>
            </a:r>
            <a:endParaRPr b="0" i="0" sz="25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13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513" name="Google Shape;513;p45"/>
          <p:cNvSpPr txBox="1"/>
          <p:nvPr/>
        </p:nvSpPr>
        <p:spPr>
          <a:xfrm>
            <a:off x="11310241" y="6107775"/>
            <a:ext cx="7303500" cy="1601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500"/>
              <a:buFont typeface="Arial"/>
              <a:buNone/>
            </a:pPr>
            <a:r>
              <a:rPr b="0" i="0" lang="ru-RU" sz="2500" u="none" cap="none" strike="noStrike">
                <a:solidFill>
                  <a:schemeClr val="hlink"/>
                </a:solidFill>
                <a:uFill>
                  <a:noFill/>
                </a:uFill>
                <a:latin typeface="Calibri"/>
                <a:ea typeface="Calibri"/>
                <a:cs typeface="Calibri"/>
                <a:sym typeface="Calibri"/>
                <a:hlinkClick r:id="rId5"/>
              </a:rPr>
              <a:t>EOSDA Forest Monitoring</a:t>
            </a:r>
            <a:r>
              <a:rPr b="0" i="0" lang="ru-RU" sz="2500" u="none" cap="none" strike="noStrike">
                <a:solidFill>
                  <a:srgbClr val="056839"/>
                </a:solidFill>
                <a:latin typeface="Calibri"/>
                <a:ea typeface="Calibri"/>
                <a:cs typeface="Calibri"/>
                <a:sym typeface="Calibri"/>
              </a:rPr>
              <a:t> софтуер за улесняване на контрола и управлението на горите.</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ru-RU" sz="1900" u="sng" cap="none" strike="noStrike">
                <a:solidFill>
                  <a:schemeClr val="hlink"/>
                </a:solidFill>
                <a:latin typeface="Calibri"/>
                <a:ea typeface="Calibri"/>
                <a:cs typeface="Calibri"/>
                <a:sym typeface="Calibri"/>
                <a:hlinkClick r:id="rId6"/>
              </a:rPr>
              <a:t>https://eos.com/products/forest-monitoring/</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514" name="Google Shape;514;p45"/>
          <p:cNvPicPr preferRelativeResize="0"/>
          <p:nvPr/>
        </p:nvPicPr>
        <p:blipFill rotWithShape="1">
          <a:blip r:embed="rId7">
            <a:alphaModFix/>
          </a:blip>
          <a:srcRect b="0" l="0" r="0" t="0"/>
          <a:stretch/>
        </p:blipFill>
        <p:spPr>
          <a:xfrm>
            <a:off x="10514179" y="6610594"/>
            <a:ext cx="587911" cy="6102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sp>
        <p:nvSpPr>
          <p:cNvPr id="519" name="Google Shape;519;p46"/>
          <p:cNvSpPr txBox="1"/>
          <p:nvPr/>
        </p:nvSpPr>
        <p:spPr>
          <a:xfrm>
            <a:off x="3750153" y="1476750"/>
            <a:ext cx="13137300" cy="81873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None/>
            </a:pPr>
            <a:r>
              <a:rPr b="1" i="0" lang="ru-RU" sz="2800" u="none" cap="none" strike="noStrike">
                <a:solidFill>
                  <a:srgbClr val="056839"/>
                </a:solidFill>
                <a:latin typeface="Calibri"/>
                <a:ea typeface="Calibri"/>
                <a:cs typeface="Calibri"/>
                <a:sym typeface="Calibri"/>
              </a:rPr>
              <a:t>Интерактивен въпрос: Множество възможни отговори</a:t>
            </a:r>
            <a:endParaRPr b="1" i="0" sz="43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4000" u="none" cap="none" strike="noStrike">
                <a:solidFill>
                  <a:srgbClr val="056839"/>
                </a:solidFill>
                <a:latin typeface="Calibri"/>
                <a:ea typeface="Calibri"/>
                <a:cs typeface="Calibri"/>
                <a:sym typeface="Calibri"/>
              </a:rPr>
              <a:t>Действия за устойчиво управление на горите:</a:t>
            </a:r>
            <a:endParaRPr/>
          </a:p>
          <a:p>
            <a:pPr indent="0" lvl="0" marL="0" marR="0" rtl="0" algn="l">
              <a:lnSpc>
                <a:spcPct val="115000"/>
              </a:lnSpc>
              <a:spcBef>
                <a:spcPts val="0"/>
              </a:spcBef>
              <a:spcAft>
                <a:spcPts val="0"/>
              </a:spcAft>
              <a:buNone/>
            </a:pPr>
            <a:r>
              <a:t/>
            </a:r>
            <a:endParaRPr b="0" i="0" sz="18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Засаждане на различни видове дървета</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Развитие на монокултурни горски насаждения</a:t>
            </a:r>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Запазване на достатъчно количество мъртва дървесина</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Гола сеч</a:t>
            </a:r>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Сателитно наблюдение</a:t>
            </a:r>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Интегриране на системи за управление на естествени пожари</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Използване на пестициди и хербициди</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Регулиране на плътността на дивите животни</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Редовени инспекции</a:t>
            </a:r>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Премахване на пънове и корени</a:t>
            </a:r>
            <a:endParaRPr b="0" i="0" sz="2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ru-RU" sz="2400" u="none" cap="none" strike="noStrike">
                <a:solidFill>
                  <a:srgbClr val="056839"/>
                </a:solidFill>
                <a:latin typeface="Calibri"/>
                <a:ea typeface="Calibri"/>
                <a:cs typeface="Calibri"/>
                <a:sym typeface="Calibri"/>
              </a:rPr>
              <a:t>Определяне на зони на защитени местообитания</a:t>
            </a:r>
            <a:endParaRPr/>
          </a:p>
          <a:p>
            <a:pPr indent="0" lvl="0" marL="0" marR="0" rtl="0" algn="l">
              <a:lnSpc>
                <a:spcPct val="115000"/>
              </a:lnSpc>
              <a:spcBef>
                <a:spcPts val="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520" name="Google Shape;520;p46"/>
          <p:cNvSpPr txBox="1"/>
          <p:nvPr/>
        </p:nvSpPr>
        <p:spPr>
          <a:xfrm>
            <a:off x="610839" y="429515"/>
            <a:ext cx="139773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a:p>
          <a:p>
            <a:pPr indent="0" lvl="0" marL="0" marR="0" rtl="0" algn="l">
              <a:lnSpc>
                <a:spcPct val="100000"/>
              </a:lnSpc>
              <a:spcBef>
                <a:spcPts val="0"/>
              </a:spcBef>
              <a:spcAft>
                <a:spcPts val="0"/>
              </a:spcAft>
              <a:buClr>
                <a:schemeClr val="dk1"/>
              </a:buClr>
              <a:buSzPts val="1500"/>
              <a:buFont typeface="Arial"/>
              <a:buNone/>
            </a:pPr>
            <a:r>
              <a:rPr b="1" i="0" lang="ru-RU" sz="4800" u="none" cap="none" strike="noStrike">
                <a:solidFill>
                  <a:srgbClr val="056839"/>
                </a:solidFill>
                <a:latin typeface="Calibri"/>
                <a:ea typeface="Calibri"/>
                <a:cs typeface="Calibri"/>
                <a:sym typeface="Calibri"/>
              </a:rPr>
              <a:t> </a:t>
            </a:r>
            <a:endParaRPr b="1" i="0" sz="4800" u="none" cap="none" strike="noStrike">
              <a:solidFill>
                <a:srgbClr val="056839"/>
              </a:solidFill>
              <a:latin typeface="Calibri"/>
              <a:ea typeface="Calibri"/>
              <a:cs typeface="Calibri"/>
              <a:sym typeface="Calibri"/>
            </a:endParaRPr>
          </a:p>
        </p:txBody>
      </p:sp>
      <p:pic>
        <p:nvPicPr>
          <p:cNvPr id="521" name="Google Shape;521;p46"/>
          <p:cNvPicPr preferRelativeResize="0"/>
          <p:nvPr/>
        </p:nvPicPr>
        <p:blipFill rotWithShape="1">
          <a:blip r:embed="rId3">
            <a:alphaModFix/>
          </a:blip>
          <a:srcRect b="0" l="0" r="0" t="0"/>
          <a:stretch/>
        </p:blipFill>
        <p:spPr>
          <a:xfrm>
            <a:off x="2128741" y="2980998"/>
            <a:ext cx="981405" cy="1636505"/>
          </a:xfrm>
          <a:prstGeom prst="rect">
            <a:avLst/>
          </a:prstGeom>
          <a:noFill/>
          <a:ln>
            <a:noFill/>
          </a:ln>
        </p:spPr>
      </p:pic>
      <p:sp>
        <p:nvSpPr>
          <p:cNvPr id="522" name="Google Shape;522;p46"/>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23" name="Google Shape;523;p46"/>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24" name="Google Shape;524;p46"/>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25" name="Google Shape;525;p46"/>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9" name="Shape 529"/>
        <p:cNvGrpSpPr/>
        <p:nvPr/>
      </p:nvGrpSpPr>
      <p:grpSpPr>
        <a:xfrm>
          <a:off x="0" y="0"/>
          <a:ext cx="0" cy="0"/>
          <a:chOff x="0" y="0"/>
          <a:chExt cx="0" cy="0"/>
        </a:xfrm>
      </p:grpSpPr>
      <p:sp>
        <p:nvSpPr>
          <p:cNvPr id="530" name="Google Shape;530;p47"/>
          <p:cNvSpPr txBox="1"/>
          <p:nvPr/>
        </p:nvSpPr>
        <p:spPr>
          <a:xfrm>
            <a:off x="4489097" y="1496588"/>
            <a:ext cx="11786100" cy="76062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i="0" lang="ru-RU" sz="2800" u="none" cap="none" strike="noStrike">
                <a:solidFill>
                  <a:srgbClr val="056839"/>
                </a:solidFill>
                <a:latin typeface="Calibri"/>
                <a:ea typeface="Calibri"/>
                <a:cs typeface="Calibri"/>
                <a:sym typeface="Calibri"/>
              </a:rPr>
              <a:t>Въпроси за размисъл</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1" i="0" sz="4300" u="none" cap="none" strike="noStrike">
              <a:solidFill>
                <a:srgbClr val="056839"/>
              </a:solidFill>
              <a:latin typeface="Calibri"/>
              <a:ea typeface="Calibri"/>
              <a:cs typeface="Calibri"/>
              <a:sym typeface="Calibri"/>
            </a:endParaRPr>
          </a:p>
          <a:p>
            <a:pPr indent="-482600" lvl="0" marL="609600" marR="0" rtl="0" algn="l">
              <a:lnSpc>
                <a:spcPct val="115000"/>
              </a:lnSpc>
              <a:spcBef>
                <a:spcPts val="1600"/>
              </a:spcBef>
              <a:spcAft>
                <a:spcPts val="0"/>
              </a:spcAft>
              <a:buClr>
                <a:srgbClr val="056839"/>
              </a:buClr>
              <a:buSzPts val="2800"/>
              <a:buFont typeface="Calibri"/>
              <a:buChar char="●"/>
            </a:pPr>
            <a:r>
              <a:rPr b="1" i="0" lang="ru-RU" sz="2800" u="none" cap="none" strike="noStrike">
                <a:solidFill>
                  <a:srgbClr val="056839"/>
                </a:solidFill>
                <a:latin typeface="Calibri"/>
                <a:ea typeface="Calibri"/>
                <a:cs typeface="Calibri"/>
                <a:sym typeface="Calibri"/>
              </a:rPr>
              <a:t>Какъв е годишният прираст на горите във вашата страна?</a:t>
            </a:r>
            <a:endParaRPr/>
          </a:p>
          <a:p>
            <a:pPr indent="-482600" lvl="0" marL="609600" marR="0" rtl="0" algn="l">
              <a:lnSpc>
                <a:spcPct val="115000"/>
              </a:lnSpc>
              <a:spcBef>
                <a:spcPts val="1600"/>
              </a:spcBef>
              <a:spcAft>
                <a:spcPts val="0"/>
              </a:spcAft>
              <a:buClr>
                <a:srgbClr val="056839"/>
              </a:buClr>
              <a:buSzPts val="2800"/>
              <a:buFont typeface="Calibri"/>
              <a:buChar char="●"/>
            </a:pPr>
            <a:r>
              <a:rPr b="1" i="0" lang="ru-RU" sz="2800" u="none" cap="none" strike="noStrike">
                <a:solidFill>
                  <a:srgbClr val="056839"/>
                </a:solidFill>
                <a:latin typeface="Calibri"/>
                <a:ea typeface="Calibri"/>
                <a:cs typeface="Calibri"/>
                <a:sym typeface="Calibri"/>
              </a:rPr>
              <a:t>Каква гора бихте препоръчали за развлекателни цели във вашата страна?</a:t>
            </a:r>
            <a:endParaRPr/>
          </a:p>
          <a:p>
            <a:pPr indent="-482600" lvl="0" marL="609600" marR="0" rtl="0" algn="l">
              <a:lnSpc>
                <a:spcPct val="115000"/>
              </a:lnSpc>
              <a:spcBef>
                <a:spcPts val="1600"/>
              </a:spcBef>
              <a:spcAft>
                <a:spcPts val="0"/>
              </a:spcAft>
              <a:buClr>
                <a:srgbClr val="056839"/>
              </a:buClr>
              <a:buSzPts val="2800"/>
              <a:buFont typeface="Calibri"/>
              <a:buChar char="●"/>
            </a:pPr>
            <a:r>
              <a:rPr b="1" i="0" lang="ru-RU" sz="2800" u="none" cap="none" strike="noStrike">
                <a:solidFill>
                  <a:srgbClr val="056839"/>
                </a:solidFill>
                <a:latin typeface="Calibri"/>
                <a:ea typeface="Calibri"/>
                <a:cs typeface="Calibri"/>
                <a:sym typeface="Calibri"/>
              </a:rPr>
              <a:t>Каква може да бъде ползата от гората за човешкото здраве?</a:t>
            </a:r>
            <a:endParaRPr/>
          </a:p>
          <a:p>
            <a:pPr indent="0" lvl="0" marL="0" marR="0" rtl="0" algn="l">
              <a:lnSpc>
                <a:spcPct val="100000"/>
              </a:lnSpc>
              <a:spcBef>
                <a:spcPts val="1600"/>
              </a:spcBef>
              <a:spcAft>
                <a:spcPts val="0"/>
              </a:spcAft>
              <a:buClr>
                <a:schemeClr val="dk1"/>
              </a:buClr>
              <a:buSzPts val="1500"/>
              <a:buFont typeface="Arial"/>
              <a:buNone/>
            </a:pPr>
            <a:r>
              <a:t/>
            </a:r>
            <a:endParaRPr b="1" i="0" sz="4300" u="none" cap="none" strike="noStrike">
              <a:solidFill>
                <a:srgbClr val="056839"/>
              </a:solidFill>
              <a:highlight>
                <a:srgbClr val="FFFF00"/>
              </a:highlight>
              <a:latin typeface="Calibri"/>
              <a:ea typeface="Calibri"/>
              <a:cs typeface="Calibri"/>
              <a:sym typeface="Calibri"/>
            </a:endParaRPr>
          </a:p>
          <a:p>
            <a:pPr indent="0" lvl="0" marL="0" marR="0" rtl="0" algn="l">
              <a:lnSpc>
                <a:spcPct val="100000"/>
              </a:lnSpc>
              <a:spcBef>
                <a:spcPts val="1600"/>
              </a:spcBef>
              <a:spcAft>
                <a:spcPts val="0"/>
              </a:spcAft>
              <a:buClr>
                <a:schemeClr val="dk1"/>
              </a:buClr>
              <a:buSzPts val="1500"/>
              <a:buFont typeface="Arial"/>
              <a:buNone/>
            </a:pPr>
            <a:r>
              <a:t/>
            </a:r>
            <a:endParaRPr b="1" i="0" sz="4300" u="none" cap="none" strike="noStrike">
              <a:solidFill>
                <a:srgbClr val="056839"/>
              </a:solidFill>
              <a:highlight>
                <a:srgbClr val="FFFF00"/>
              </a:highlight>
              <a:latin typeface="Calibri"/>
              <a:ea typeface="Calibri"/>
              <a:cs typeface="Calibri"/>
              <a:sym typeface="Calibri"/>
            </a:endParaRPr>
          </a:p>
          <a:p>
            <a:pPr indent="0" lvl="0" marL="0" marR="0" rtl="0" algn="l">
              <a:lnSpc>
                <a:spcPct val="100000"/>
              </a:lnSpc>
              <a:spcBef>
                <a:spcPts val="160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531" name="Google Shape;531;p47"/>
          <p:cNvSpPr txBox="1"/>
          <p:nvPr/>
        </p:nvSpPr>
        <p:spPr>
          <a:xfrm>
            <a:off x="633320" y="379940"/>
            <a:ext cx="13977300" cy="8316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Устойчиво управление на горите </a:t>
            </a:r>
            <a:endParaRPr b="1" i="0" sz="4600" u="none" cap="none" strike="noStrike">
              <a:solidFill>
                <a:srgbClr val="056839"/>
              </a:solidFill>
              <a:latin typeface="Calibri"/>
              <a:ea typeface="Calibri"/>
              <a:cs typeface="Calibri"/>
              <a:sym typeface="Calibri"/>
            </a:endParaRPr>
          </a:p>
        </p:txBody>
      </p:sp>
      <p:pic>
        <p:nvPicPr>
          <p:cNvPr id="532" name="Google Shape;532;p47"/>
          <p:cNvPicPr preferRelativeResize="0"/>
          <p:nvPr/>
        </p:nvPicPr>
        <p:blipFill rotWithShape="1">
          <a:blip r:embed="rId3">
            <a:alphaModFix/>
          </a:blip>
          <a:srcRect b="0" l="0" r="0" t="0"/>
          <a:stretch/>
        </p:blipFill>
        <p:spPr>
          <a:xfrm>
            <a:off x="3005595" y="2906673"/>
            <a:ext cx="981405" cy="1636505"/>
          </a:xfrm>
          <a:prstGeom prst="rect">
            <a:avLst/>
          </a:prstGeom>
          <a:noFill/>
          <a:ln>
            <a:noFill/>
          </a:ln>
        </p:spPr>
      </p:pic>
      <p:sp>
        <p:nvSpPr>
          <p:cNvPr id="533" name="Google Shape;533;p47"/>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34" name="Google Shape;534;p47"/>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35" name="Google Shape;535;p47"/>
          <p:cNvPicPr preferRelativeResize="0"/>
          <p:nvPr/>
        </p:nvPicPr>
        <p:blipFill rotWithShape="1">
          <a:blip r:embed="rId4">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36" name="Google Shape;536;p47"/>
          <p:cNvPicPr preferRelativeResize="0"/>
          <p:nvPr/>
        </p:nvPicPr>
        <p:blipFill rotWithShape="1">
          <a:blip r:embed="rId5">
            <a:alphaModFix/>
          </a:blip>
          <a:srcRect b="0" l="0" r="0" t="0"/>
          <a:stretch/>
        </p:blipFill>
        <p:spPr>
          <a:xfrm>
            <a:off x="3160910" y="9240848"/>
            <a:ext cx="2908869" cy="6102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 name="Shape 540"/>
        <p:cNvGrpSpPr/>
        <p:nvPr/>
      </p:nvGrpSpPr>
      <p:grpSpPr>
        <a:xfrm>
          <a:off x="0" y="0"/>
          <a:ext cx="0" cy="0"/>
          <a:chOff x="0" y="0"/>
          <a:chExt cx="0" cy="0"/>
        </a:xfrm>
      </p:grpSpPr>
      <p:sp>
        <p:nvSpPr>
          <p:cNvPr id="541" name="Google Shape;541;p48"/>
          <p:cNvSpPr txBox="1"/>
          <p:nvPr/>
        </p:nvSpPr>
        <p:spPr>
          <a:xfrm>
            <a:off x="58673" y="295463"/>
            <a:ext cx="18461100" cy="1147800"/>
          </a:xfrm>
          <a:prstGeom prst="rect">
            <a:avLst/>
          </a:prstGeom>
          <a:noFill/>
          <a:ln>
            <a:noFill/>
          </a:ln>
        </p:spPr>
        <p:txBody>
          <a:bodyPr anchorCtr="0" anchor="t" bIns="61175" lIns="122375" spcFirstLastPara="1" rIns="122375" wrap="square" tIns="61175">
            <a:spAutoFit/>
          </a:bodyPr>
          <a:lstStyle/>
          <a:p>
            <a:pPr indent="0" lvl="0" marL="609600" marR="0" rtl="0" algn="l">
              <a:lnSpc>
                <a:spcPct val="115000"/>
              </a:lnSpc>
              <a:spcBef>
                <a:spcPts val="0"/>
              </a:spcBef>
              <a:spcAft>
                <a:spcPts val="0"/>
              </a:spcAft>
              <a:buNone/>
            </a:pPr>
            <a:r>
              <a:rPr b="1" i="0" lang="ru-RU" sz="3700" u="none" cap="none" strike="noStrike">
                <a:solidFill>
                  <a:srgbClr val="056839"/>
                </a:solidFill>
                <a:latin typeface="Calibri"/>
                <a:ea typeface="Calibri"/>
                <a:cs typeface="Calibri"/>
                <a:sym typeface="Calibri"/>
              </a:rPr>
              <a:t>Тема 3: Неустойчиви действия в управлението на горите</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42" name="Google Shape;542;p48"/>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43" name="Google Shape;543;p48"/>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44" name="Google Shape;544;p48"/>
          <p:cNvSpPr/>
          <p:nvPr/>
        </p:nvSpPr>
        <p:spPr>
          <a:xfrm>
            <a:off x="1000775" y="1105007"/>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45" name="Google Shape;545;p48"/>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46" name="Google Shape;546;p48"/>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547" name="Google Shape;547;p48"/>
          <p:cNvSpPr txBox="1"/>
          <p:nvPr/>
        </p:nvSpPr>
        <p:spPr>
          <a:xfrm>
            <a:off x="364298" y="1105013"/>
            <a:ext cx="9951000" cy="7266000"/>
          </a:xfrm>
          <a:prstGeom prst="rect">
            <a:avLst/>
          </a:prstGeom>
          <a:noFill/>
          <a:ln>
            <a:noFill/>
          </a:ln>
        </p:spPr>
        <p:txBody>
          <a:bodyPr anchorCtr="0" anchor="t" bIns="122375" lIns="122375" spcFirstLastPara="1" rIns="122375" wrap="square" tIns="122375">
            <a:spAutoFit/>
          </a:bodyPr>
          <a:lstStyle/>
          <a:p>
            <a:pPr indent="-457200" lvl="0" marL="609600" marR="0" rtl="0" algn="l">
              <a:lnSpc>
                <a:spcPct val="150000"/>
              </a:lnSpc>
              <a:spcBef>
                <a:spcPts val="0"/>
              </a:spcBef>
              <a:spcAft>
                <a:spcPts val="0"/>
              </a:spcAft>
              <a:buClr>
                <a:srgbClr val="056839"/>
              </a:buClr>
              <a:buSzPts val="2400"/>
              <a:buFont typeface="Calibri"/>
              <a:buChar char="●"/>
            </a:pPr>
            <a:r>
              <a:rPr b="1" i="0" lang="ru-RU" sz="2400" u="none" cap="none" strike="noStrike">
                <a:solidFill>
                  <a:srgbClr val="056839"/>
                </a:solidFill>
                <a:latin typeface="Calibri"/>
                <a:ea typeface="Calibri"/>
                <a:cs typeface="Calibri"/>
                <a:sym typeface="Calibri"/>
              </a:rPr>
              <a:t>Гола сеч</a:t>
            </a:r>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Премахване на пънове и корени</a:t>
            </a:r>
            <a:endParaRPr b="0" i="0" sz="2400" u="none" cap="none" strike="noStrike">
              <a:solidFill>
                <a:srgbClr val="056839"/>
              </a:solidFill>
              <a:latin typeface="Calibri"/>
              <a:ea typeface="Calibri"/>
              <a:cs typeface="Calibri"/>
              <a:sym typeface="Calibri"/>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Дървесината се приготвя по време на миграционния период на птиците</a:t>
            </a:r>
            <a:endParaRPr b="0" i="0" sz="2400" u="none" cap="none" strike="noStrike">
              <a:solidFill>
                <a:srgbClr val="056839"/>
              </a:solidFill>
              <a:latin typeface="Calibri"/>
              <a:ea typeface="Calibri"/>
              <a:cs typeface="Calibri"/>
              <a:sym typeface="Calibri"/>
            </a:endParaRPr>
          </a:p>
          <a:p>
            <a:pPr indent="-457200" lvl="0" marL="609600" marR="0" rtl="0" algn="l">
              <a:lnSpc>
                <a:spcPct val="150000"/>
              </a:lnSpc>
              <a:spcBef>
                <a:spcPts val="0"/>
              </a:spcBef>
              <a:spcAft>
                <a:spcPts val="0"/>
              </a:spcAft>
              <a:buClr>
                <a:srgbClr val="056839"/>
              </a:buClr>
              <a:buSzPts val="2400"/>
              <a:buFont typeface="Calibri"/>
              <a:buChar char="●"/>
            </a:pPr>
            <a:r>
              <a:rPr b="1" i="0" lang="ru-RU" sz="2400" u="none" cap="none" strike="noStrike">
                <a:solidFill>
                  <a:srgbClr val="056839"/>
                </a:solidFill>
                <a:latin typeface="Calibri"/>
                <a:ea typeface="Calibri"/>
                <a:cs typeface="Calibri"/>
                <a:sym typeface="Calibri"/>
              </a:rPr>
              <a:t>Използването на неподходящи техники</a:t>
            </a:r>
            <a:r>
              <a:rPr b="0" i="0" lang="ru-RU" sz="2400" u="none" cap="none" strike="noStrike">
                <a:solidFill>
                  <a:srgbClr val="056839"/>
                </a:solidFill>
                <a:latin typeface="Calibri"/>
                <a:ea typeface="Calibri"/>
                <a:cs typeface="Calibri"/>
                <a:sym typeface="Calibri"/>
              </a:rPr>
              <a:t>, които причиняват отрицателни ефекти върху околната среда, като например уплътняване на почвата, не е приемливо.</a:t>
            </a:r>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Раздробяването на големи горски насаждения на много по-малки горски площи между земеделска земя или градски зони очевидно засяга горите и зависимите от горите видове.</a:t>
            </a:r>
            <a:endParaRPr/>
          </a:p>
          <a:p>
            <a:pPr indent="-457200" lvl="0" marL="609600" marR="0" rtl="0" algn="l">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Трябва да се избягва неподходяща употреба на химикали или други вредни вещества или неподходящи лесовъдски практики, които влияят вредно на качеството на водата.</a:t>
            </a:r>
            <a:endParaRPr b="0" i="0" sz="2400" u="none" cap="none" strike="noStrike">
              <a:solidFill>
                <a:srgbClr val="056839"/>
              </a:solidFill>
              <a:highlight>
                <a:srgbClr val="FAFAFA"/>
              </a:highlight>
              <a:latin typeface="Calibri"/>
              <a:ea typeface="Calibri"/>
              <a:cs typeface="Calibri"/>
              <a:sym typeface="Calibri"/>
            </a:endParaRPr>
          </a:p>
        </p:txBody>
      </p:sp>
      <p:pic>
        <p:nvPicPr>
          <p:cNvPr id="548" name="Google Shape;548;p48"/>
          <p:cNvPicPr preferRelativeResize="0"/>
          <p:nvPr/>
        </p:nvPicPr>
        <p:blipFill rotWithShape="1">
          <a:blip r:embed="rId5">
            <a:alphaModFix/>
          </a:blip>
          <a:srcRect b="0" l="0" r="0" t="0"/>
          <a:stretch/>
        </p:blipFill>
        <p:spPr>
          <a:xfrm>
            <a:off x="10009694" y="1677788"/>
            <a:ext cx="6637853" cy="5077578"/>
          </a:xfrm>
          <a:prstGeom prst="rect">
            <a:avLst/>
          </a:prstGeom>
          <a:noFill/>
          <a:ln>
            <a:noFill/>
          </a:ln>
        </p:spPr>
      </p:pic>
      <p:sp>
        <p:nvSpPr>
          <p:cNvPr id="549" name="Google Shape;549;p48"/>
          <p:cNvSpPr txBox="1"/>
          <p:nvPr/>
        </p:nvSpPr>
        <p:spPr>
          <a:xfrm>
            <a:off x="11113487" y="7769700"/>
            <a:ext cx="9651000" cy="7398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Calibri"/>
                <a:ea typeface="Calibri"/>
                <a:cs typeface="Calibri"/>
                <a:sym typeface="Calibri"/>
              </a:rPr>
              <a:t>Image source: </a:t>
            </a:r>
            <a:r>
              <a:rPr b="0" i="0" lang="ru-RU" sz="1600" u="sng" cap="none" strike="noStrike">
                <a:solidFill>
                  <a:schemeClr val="hlink"/>
                </a:solidFill>
                <a:latin typeface="Calibri"/>
                <a:ea typeface="Calibri"/>
                <a:cs typeface="Calibri"/>
                <a:sym typeface="Calibri"/>
                <a:hlinkClick r:id="rId6"/>
              </a:rPr>
              <a:t>https://www.sierraclub.org/grassroots-network/stop-clearcutting-ca/about-clearcutting</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550" name="Google Shape;550;p48"/>
          <p:cNvPicPr preferRelativeResize="0"/>
          <p:nvPr/>
        </p:nvPicPr>
        <p:blipFill rotWithShape="1">
          <a:blip r:embed="rId7">
            <a:alphaModFix/>
          </a:blip>
          <a:srcRect b="0" l="0" r="0" t="0"/>
          <a:stretch/>
        </p:blipFill>
        <p:spPr>
          <a:xfrm>
            <a:off x="10009671" y="7959994"/>
            <a:ext cx="587911" cy="6102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49"/>
          <p:cNvSpPr txBox="1"/>
          <p:nvPr/>
        </p:nvSpPr>
        <p:spPr>
          <a:xfrm>
            <a:off x="814988" y="443475"/>
            <a:ext cx="18461100" cy="23217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1" i="0" lang="ru-RU" sz="3700" u="none" cap="none" strike="noStrike">
                <a:solidFill>
                  <a:srgbClr val="056839"/>
                </a:solidFill>
                <a:latin typeface="Calibri"/>
                <a:ea typeface="Calibri"/>
                <a:cs typeface="Calibri"/>
                <a:sym typeface="Calibri"/>
              </a:rPr>
              <a:t>Тема 3: Неустойчиви действия в управлението на горите</a:t>
            </a:r>
            <a:endParaRPr/>
          </a:p>
          <a:p>
            <a:pPr indent="0" lvl="0" marL="0" marR="0" rtl="0" algn="l">
              <a:lnSpc>
                <a:spcPct val="115000"/>
              </a:lnSpc>
              <a:spcBef>
                <a:spcPts val="0"/>
              </a:spcBef>
              <a:spcAft>
                <a:spcPts val="0"/>
              </a:spcAft>
              <a:buClr>
                <a:schemeClr val="dk1"/>
              </a:buClr>
              <a:buSzPts val="1500"/>
              <a:buFont typeface="Arial"/>
              <a:buNone/>
            </a:pPr>
            <a:r>
              <a:t/>
            </a:r>
            <a:endParaRPr b="1" i="0" sz="3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p:txBody>
      </p:sp>
      <p:sp>
        <p:nvSpPr>
          <p:cNvPr id="556" name="Google Shape;556;p49"/>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57" name="Google Shape;557;p49"/>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58" name="Google Shape;558;p49"/>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59" name="Google Shape;559;p49"/>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60" name="Google Shape;560;p49"/>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561" name="Google Shape;561;p49"/>
          <p:cNvSpPr txBox="1"/>
          <p:nvPr/>
        </p:nvSpPr>
        <p:spPr>
          <a:xfrm>
            <a:off x="569185" y="1690763"/>
            <a:ext cx="19626000" cy="61578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1" i="0" lang="ru-RU" sz="2400" u="none" cap="none" strike="noStrike">
                <a:solidFill>
                  <a:srgbClr val="056839"/>
                </a:solidFill>
                <a:latin typeface="Calibri"/>
                <a:ea typeface="Calibri"/>
                <a:cs typeface="Calibri"/>
                <a:sym typeface="Calibri"/>
              </a:rPr>
              <a:t>Какви щети причинява голата сеч?</a:t>
            </a:r>
            <a:endParaRPr/>
          </a:p>
          <a:p>
            <a:pPr indent="0" lvl="0" marL="0" marR="0" rtl="0" algn="just">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Голата сеч е екстремен метод за дърводобив, при който устойчивите естествени гори се събират и заменят с изкуствени дървесни насаждения, които не възпроизвеждат екосистемните услуги на здрава гора. След това изчистената почва се използва за засаждане на иглолистни разсади, прерастват в плантация с еднаква възраст, вместо гора с биоразнообразие с дървета от много видове и възрасти.</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Увеличава опасността от горски пожар</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Ускорява изменението на климата</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Разваля нашите води</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Застрашава дивата природа</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Увеличава екологичната несправедливост</a:t>
            </a:r>
            <a:endParaRPr b="0" i="0" sz="2400" u="none" cap="none" strike="noStrike">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Подкопава жизнеността на общността за бъдещите поколения</a:t>
            </a:r>
            <a:endParaRPr/>
          </a:p>
          <a:p>
            <a:pPr indent="-457200" lvl="0" marL="609600" marR="0" rtl="0" algn="just">
              <a:lnSpc>
                <a:spcPct val="150000"/>
              </a:lnSpc>
              <a:spcBef>
                <a:spcPts val="0"/>
              </a:spcBef>
              <a:spcAft>
                <a:spcPts val="0"/>
              </a:spcAft>
              <a:buClr>
                <a:srgbClr val="056839"/>
              </a:buClr>
              <a:buSzPts val="2400"/>
              <a:buFont typeface="Calibri"/>
              <a:buChar char="➔"/>
            </a:pPr>
            <a:r>
              <a:rPr b="0" i="0" lang="ru-RU" sz="2400" u="none" cap="none" strike="noStrike">
                <a:solidFill>
                  <a:srgbClr val="056839"/>
                </a:solidFill>
                <a:latin typeface="Calibri"/>
                <a:ea typeface="Calibri"/>
                <a:cs typeface="Calibri"/>
                <a:sym typeface="Calibri"/>
              </a:rPr>
              <a:t>Намалява способността на гората да премахва въглероден диоксид от атмосферата в бъдеще.</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5" name="Shape 565"/>
        <p:cNvGrpSpPr/>
        <p:nvPr/>
      </p:nvGrpSpPr>
      <p:grpSpPr>
        <a:xfrm>
          <a:off x="0" y="0"/>
          <a:ext cx="0" cy="0"/>
          <a:chOff x="0" y="0"/>
          <a:chExt cx="0" cy="0"/>
        </a:xfrm>
      </p:grpSpPr>
      <p:sp>
        <p:nvSpPr>
          <p:cNvPr id="566" name="Google Shape;566;p50"/>
          <p:cNvSpPr txBox="1"/>
          <p:nvPr/>
        </p:nvSpPr>
        <p:spPr>
          <a:xfrm>
            <a:off x="814988" y="443475"/>
            <a:ext cx="18461100" cy="23217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1" i="0" lang="ru-RU" sz="3700" u="none" cap="none" strike="noStrike">
                <a:solidFill>
                  <a:srgbClr val="056839"/>
                </a:solidFill>
                <a:latin typeface="Calibri"/>
                <a:ea typeface="Calibri"/>
                <a:cs typeface="Calibri"/>
                <a:sym typeface="Calibri"/>
              </a:rPr>
              <a:t>Тема 3: Неустойчиви действия в управлението на горите</a:t>
            </a:r>
            <a:endParaRPr/>
          </a:p>
          <a:p>
            <a:pPr indent="0" lvl="0" marL="0" marR="0" rtl="0" algn="l">
              <a:lnSpc>
                <a:spcPct val="115000"/>
              </a:lnSpc>
              <a:spcBef>
                <a:spcPts val="0"/>
              </a:spcBef>
              <a:spcAft>
                <a:spcPts val="0"/>
              </a:spcAft>
              <a:buClr>
                <a:schemeClr val="dk1"/>
              </a:buClr>
              <a:buSzPts val="1500"/>
              <a:buFont typeface="Arial"/>
              <a:buNone/>
            </a:pPr>
            <a:r>
              <a:t/>
            </a:r>
            <a:endParaRPr b="1" i="0" sz="3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p:txBody>
      </p:sp>
      <p:sp>
        <p:nvSpPr>
          <p:cNvPr id="567" name="Google Shape;567;p50"/>
          <p:cNvSpPr/>
          <p:nvPr/>
        </p:nvSpPr>
        <p:spPr>
          <a:xfrm>
            <a:off x="0" y="445"/>
            <a:ext cx="205179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8" name="Google Shape;568;p50"/>
          <p:cNvSpPr/>
          <p:nvPr/>
        </p:nvSpPr>
        <p:spPr>
          <a:xfrm rot="-5400000">
            <a:off x="15498277" y="5020649"/>
            <a:ext cx="10286400" cy="2463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9" name="Google Shape;569;p50"/>
          <p:cNvSpPr/>
          <p:nvPr/>
        </p:nvSpPr>
        <p:spPr>
          <a:xfrm>
            <a:off x="1158187" y="144929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70" name="Google Shape;570;p50"/>
          <p:cNvPicPr preferRelativeResize="0"/>
          <p:nvPr/>
        </p:nvPicPr>
        <p:blipFill rotWithShape="1">
          <a:blip r:embed="rId3">
            <a:alphaModFix/>
          </a:blip>
          <a:srcRect b="0" l="0" r="0" t="0"/>
          <a:stretch/>
        </p:blipFill>
        <p:spPr>
          <a:xfrm>
            <a:off x="281605" y="9106292"/>
            <a:ext cx="1698562" cy="835930"/>
          </a:xfrm>
          <a:prstGeom prst="rect">
            <a:avLst/>
          </a:prstGeom>
          <a:noFill/>
          <a:ln>
            <a:noFill/>
          </a:ln>
        </p:spPr>
      </p:pic>
      <p:pic>
        <p:nvPicPr>
          <p:cNvPr descr="Graphical user interface, text&#10;&#10;Description automatically generated" id="571" name="Google Shape;571;p50"/>
          <p:cNvPicPr preferRelativeResize="0"/>
          <p:nvPr/>
        </p:nvPicPr>
        <p:blipFill rotWithShape="1">
          <a:blip r:embed="rId4">
            <a:alphaModFix/>
          </a:blip>
          <a:srcRect b="0" l="0" r="0" t="0"/>
          <a:stretch/>
        </p:blipFill>
        <p:spPr>
          <a:xfrm>
            <a:off x="3160910" y="9240848"/>
            <a:ext cx="2908869" cy="610267"/>
          </a:xfrm>
          <a:prstGeom prst="rect">
            <a:avLst/>
          </a:prstGeom>
          <a:noFill/>
          <a:ln>
            <a:noFill/>
          </a:ln>
        </p:spPr>
      </p:pic>
      <p:sp>
        <p:nvSpPr>
          <p:cNvPr id="572" name="Google Shape;572;p50"/>
          <p:cNvSpPr txBox="1"/>
          <p:nvPr/>
        </p:nvSpPr>
        <p:spPr>
          <a:xfrm>
            <a:off x="7104628" y="7686300"/>
            <a:ext cx="58821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Calibri"/>
                <a:ea typeface="Calibri"/>
                <a:cs typeface="Calibri"/>
                <a:sym typeface="Calibri"/>
              </a:rPr>
              <a:t>Image source: </a:t>
            </a:r>
            <a:r>
              <a:rPr b="0" i="0" lang="ru-RU" sz="1600" u="sng" cap="none" strike="noStrike">
                <a:solidFill>
                  <a:schemeClr val="hlink"/>
                </a:solidFill>
                <a:latin typeface="Calibri"/>
                <a:ea typeface="Calibri"/>
                <a:cs typeface="Calibri"/>
                <a:sym typeface="Calibri"/>
                <a:hlinkClick r:id="rId5"/>
              </a:rPr>
              <a:t>https://www.sierraclub.org/grassroots-network/stop-clearcutting-ca/about-clearcutting</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573" name="Google Shape;573;p50"/>
          <p:cNvPicPr preferRelativeResize="0"/>
          <p:nvPr/>
        </p:nvPicPr>
        <p:blipFill rotWithShape="1">
          <a:blip r:embed="rId6">
            <a:alphaModFix/>
          </a:blip>
          <a:srcRect b="0" l="0" r="0" t="0"/>
          <a:stretch/>
        </p:blipFill>
        <p:spPr>
          <a:xfrm>
            <a:off x="5988764" y="7686281"/>
            <a:ext cx="587911" cy="610259"/>
          </a:xfrm>
          <a:prstGeom prst="rect">
            <a:avLst/>
          </a:prstGeom>
          <a:noFill/>
          <a:ln>
            <a:noFill/>
          </a:ln>
        </p:spPr>
      </p:pic>
      <p:pic>
        <p:nvPicPr>
          <p:cNvPr id="574" name="Google Shape;574;p50"/>
          <p:cNvPicPr preferRelativeResize="0"/>
          <p:nvPr/>
        </p:nvPicPr>
        <p:blipFill rotWithShape="1">
          <a:blip r:embed="rId7">
            <a:alphaModFix/>
          </a:blip>
          <a:srcRect b="0" l="0" r="0" t="0"/>
          <a:stretch/>
        </p:blipFill>
        <p:spPr>
          <a:xfrm>
            <a:off x="5988783" y="3779962"/>
            <a:ext cx="5531924" cy="3113180"/>
          </a:xfrm>
          <a:prstGeom prst="rect">
            <a:avLst/>
          </a:prstGeom>
          <a:noFill/>
          <a:ln>
            <a:noFill/>
          </a:ln>
        </p:spPr>
      </p:pic>
      <p:sp>
        <p:nvSpPr>
          <p:cNvPr id="575" name="Google Shape;575;p50"/>
          <p:cNvSpPr txBox="1"/>
          <p:nvPr/>
        </p:nvSpPr>
        <p:spPr>
          <a:xfrm>
            <a:off x="2558626" y="2096513"/>
            <a:ext cx="17138100" cy="11091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None/>
            </a:pPr>
            <a:r>
              <a:rPr b="0" i="0" lang="ru-RU" sz="2800" u="none" cap="none" strike="noStrike">
                <a:solidFill>
                  <a:srgbClr val="056839"/>
                </a:solidFill>
                <a:latin typeface="Calibri"/>
                <a:ea typeface="Calibri"/>
                <a:cs typeface="Calibri"/>
                <a:sym typeface="Calibri"/>
              </a:rPr>
              <a:t>Голите сечи трябва да бъдат заменени </a:t>
            </a:r>
            <a:r>
              <a:rPr b="1" i="0" lang="ru-RU" sz="2800" u="none" cap="none" strike="noStrike">
                <a:solidFill>
                  <a:srgbClr val="056839"/>
                </a:solidFill>
                <a:latin typeface="Calibri"/>
                <a:ea typeface="Calibri"/>
                <a:cs typeface="Calibri"/>
                <a:sym typeface="Calibri"/>
              </a:rPr>
              <a:t>със селективна сеч, а прореждането </a:t>
            </a:r>
            <a:r>
              <a:rPr b="0" i="0" lang="ru-RU" sz="2800" u="none" cap="none" strike="noStrike">
                <a:solidFill>
                  <a:srgbClr val="056839"/>
                </a:solidFill>
                <a:latin typeface="Calibri"/>
                <a:ea typeface="Calibri"/>
                <a:cs typeface="Calibri"/>
                <a:sym typeface="Calibri"/>
              </a:rPr>
              <a:t>да предотврати изсичането на целите насаждения.</a:t>
            </a:r>
            <a:endParaRPr b="0" i="0" sz="2800" u="none" cap="none" strike="noStrike">
              <a:solidFill>
                <a:srgbClr val="056839"/>
              </a:solidFill>
              <a:latin typeface="Calibri"/>
              <a:ea typeface="Calibri"/>
              <a:cs typeface="Calibri"/>
              <a:sym typeface="Calibri"/>
            </a:endParaRPr>
          </a:p>
        </p:txBody>
      </p:sp>
      <p:pic>
        <p:nvPicPr>
          <p:cNvPr id="576" name="Google Shape;576;p50"/>
          <p:cNvPicPr preferRelativeResize="0"/>
          <p:nvPr/>
        </p:nvPicPr>
        <p:blipFill rotWithShape="1">
          <a:blip r:embed="rId8">
            <a:alphaModFix/>
          </a:blip>
          <a:srcRect b="0" l="0" r="0" t="0"/>
          <a:stretch/>
        </p:blipFill>
        <p:spPr>
          <a:xfrm>
            <a:off x="1126347" y="2173244"/>
            <a:ext cx="450831" cy="9169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pic>
        <p:nvPicPr>
          <p:cNvPr descr="Graphical user interface, text&#10;&#10;Description automatically generated" id="582" name="Google Shape;582;p51"/>
          <p:cNvPicPr preferRelativeResize="0"/>
          <p:nvPr/>
        </p:nvPicPr>
        <p:blipFill rotWithShape="1">
          <a:blip r:embed="rId3">
            <a:alphaModFix/>
          </a:blip>
          <a:srcRect b="0" l="0" r="0" t="0"/>
          <a:stretch/>
        </p:blipFill>
        <p:spPr>
          <a:xfrm>
            <a:off x="160693" y="9117932"/>
            <a:ext cx="4331879" cy="908807"/>
          </a:xfrm>
          <a:prstGeom prst="rect">
            <a:avLst/>
          </a:prstGeom>
          <a:noFill/>
          <a:ln>
            <a:noFill/>
          </a:ln>
        </p:spPr>
      </p:pic>
      <p:pic>
        <p:nvPicPr>
          <p:cNvPr descr="Logo&#10;&#10;Description automatically generated" id="583" name="Google Shape;583;p51"/>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584" name="Google Shape;584;p51"/>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5" name="Google Shape;585;p51"/>
          <p:cNvSpPr/>
          <p:nvPr/>
        </p:nvSpPr>
        <p:spPr>
          <a:xfrm>
            <a:off x="6991093" y="485267"/>
            <a:ext cx="67824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6" name="Google Shape;586;p51"/>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7" name="Google Shape;587;p51"/>
          <p:cNvSpPr/>
          <p:nvPr/>
        </p:nvSpPr>
        <p:spPr>
          <a:xfrm>
            <a:off x="0" y="8877531"/>
            <a:ext cx="149004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8" name="Google Shape;588;p51"/>
          <p:cNvSpPr txBox="1"/>
          <p:nvPr/>
        </p:nvSpPr>
        <p:spPr>
          <a:xfrm>
            <a:off x="764271" y="839511"/>
            <a:ext cx="13008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Заключение</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89" name="Google Shape;589;p51"/>
          <p:cNvSpPr txBox="1"/>
          <p:nvPr/>
        </p:nvSpPr>
        <p:spPr>
          <a:xfrm>
            <a:off x="764271" y="1986500"/>
            <a:ext cx="17090700" cy="492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590" name="Google Shape;590;p51"/>
          <p:cNvSpPr txBox="1"/>
          <p:nvPr/>
        </p:nvSpPr>
        <p:spPr>
          <a:xfrm>
            <a:off x="764269" y="3471000"/>
            <a:ext cx="17090700" cy="492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591" name="Google Shape;591;p51"/>
          <p:cNvSpPr txBox="1"/>
          <p:nvPr/>
        </p:nvSpPr>
        <p:spPr>
          <a:xfrm>
            <a:off x="1244941" y="2397413"/>
            <a:ext cx="17090700" cy="39105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0" i="0" lang="ru-RU" sz="2800" u="none" cap="none" strike="noStrike">
                <a:solidFill>
                  <a:srgbClr val="056839"/>
                </a:solidFill>
                <a:latin typeface="Calibri"/>
                <a:ea typeface="Calibri"/>
                <a:cs typeface="Calibri"/>
                <a:sym typeface="Calibri"/>
              </a:rPr>
              <a:t>Горите са жизненоважни за оцеляването на хората и планетата, тъй като играят многофункционална роля, като абсорбиране на въглероден диоксид, производство на кислород, запазване на биоразнообразието, осигуряване на дървесина, регулиране на водния цикъл, защита на почвата и много други. За да защитят горите и да поддържат горските площи, хората трябва да възприемат практики за устойчиво управление на горите, като на първо място да придобият знания и повишат осведомеността си за значението на горските екосистеми.</a:t>
            </a:r>
            <a:endParaRPr b="0" i="0" sz="3200" u="none" cap="none" strike="noStrike">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descr="Graphical user interface, text&#10;&#10;Description automatically generated" id="125" name="Google Shape;125;p16"/>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26" name="Google Shape;126;p16"/>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27" name="Google Shape;127;p16"/>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8" name="Google Shape;128;p16"/>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9" name="Google Shape;129;p16"/>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30" name="Google Shape;130;p16"/>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31" name="Google Shape;131;p16"/>
          <p:cNvSpPr txBox="1"/>
          <p:nvPr/>
        </p:nvSpPr>
        <p:spPr>
          <a:xfrm>
            <a:off x="1421248" y="1031237"/>
            <a:ext cx="132006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r>
              <a:rPr b="1" i="0" lang="ru-RU" sz="4800" u="none" cap="none" strike="noStrike">
                <a:solidFill>
                  <a:srgbClr val="F8B241"/>
                </a:solidFill>
                <a:latin typeface="Calibri"/>
                <a:ea typeface="Calibri"/>
                <a:cs typeface="Calibri"/>
                <a:sym typeface="Calibri"/>
              </a:rPr>
              <a:t>Определения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2" name="Google Shape;132;p16"/>
          <p:cNvSpPr txBox="1"/>
          <p:nvPr/>
        </p:nvSpPr>
        <p:spPr>
          <a:xfrm>
            <a:off x="1421248" y="2029820"/>
            <a:ext cx="17090700" cy="4371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3100"/>
              <a:buFont typeface="Arial"/>
              <a:buNone/>
            </a:pPr>
            <a:r>
              <a:rPr b="0" i="1" lang="ru-RU" sz="3100" u="none" cap="none" strike="noStrike">
                <a:solidFill>
                  <a:srgbClr val="056839"/>
                </a:solidFill>
                <a:latin typeface="Calibri"/>
                <a:ea typeface="Calibri"/>
                <a:cs typeface="Calibri"/>
                <a:sym typeface="Calibri"/>
              </a:rPr>
              <a:t>„</a:t>
            </a:r>
            <a:r>
              <a:rPr b="1" i="1" lang="ru-RU" sz="3100" u="none" cap="none" strike="noStrike">
                <a:solidFill>
                  <a:srgbClr val="056839"/>
                </a:solidFill>
                <a:latin typeface="Calibri"/>
                <a:ea typeface="Calibri"/>
                <a:cs typeface="Calibri"/>
                <a:sym typeface="Calibri"/>
              </a:rPr>
              <a:t>Горската екосистема </a:t>
            </a:r>
            <a:r>
              <a:rPr b="0" i="1" lang="ru-RU" sz="3100" u="none" cap="none" strike="noStrike">
                <a:solidFill>
                  <a:srgbClr val="056839"/>
                </a:solidFill>
                <a:latin typeface="Calibri"/>
                <a:ea typeface="Calibri"/>
                <a:cs typeface="Calibri"/>
                <a:sym typeface="Calibri"/>
              </a:rPr>
              <a:t>може да бъде дефинирана в различни мащаби. Това е динамичен комплекс от съобщества от растения, животни и микроорганизми и тяхната абиотична среда, взаимодействащи като функционална единица, където дърветата са ключов компонент на системата. Хората с техните културни, икономически и екологични нужди са неразделна част от много горски екосистеми.“</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ru-RU" sz="1900" u="sng" cap="none" strike="noStrike">
                <a:solidFill>
                  <a:schemeClr val="hlink"/>
                </a:solidFill>
                <a:latin typeface="Calibri"/>
                <a:ea typeface="Calibri"/>
                <a:cs typeface="Calibri"/>
                <a:sym typeface="Calibri"/>
                <a:hlinkClick r:id="rId5"/>
              </a:rPr>
              <a:t>https://www.cbd.int/forest/definitions.shtml</a:t>
            </a:r>
            <a:endParaRPr b="1"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Graphical user interface, text&#10;&#10;Description automatically generated" id="137" name="Google Shape;137;p17"/>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38" name="Google Shape;138;p17"/>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39" name="Google Shape;139;p17"/>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0" name="Google Shape;140;p17"/>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1" name="Google Shape;141;p17"/>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2" name="Google Shape;142;p17"/>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3" name="Google Shape;143;p17"/>
          <p:cNvSpPr txBox="1"/>
          <p:nvPr/>
        </p:nvSpPr>
        <p:spPr>
          <a:xfrm>
            <a:off x="1114310" y="949350"/>
            <a:ext cx="132006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r>
              <a:rPr b="1" i="0" lang="ru-RU" sz="4800" u="none" cap="none" strike="noStrike">
                <a:solidFill>
                  <a:srgbClr val="F8B241"/>
                </a:solidFill>
                <a:latin typeface="Calibri"/>
                <a:ea typeface="Calibri"/>
                <a:cs typeface="Calibri"/>
                <a:sym typeface="Calibri"/>
              </a:rPr>
              <a:t>Определения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4" name="Google Shape;144;p17"/>
          <p:cNvSpPr txBox="1"/>
          <p:nvPr/>
        </p:nvSpPr>
        <p:spPr>
          <a:xfrm>
            <a:off x="1421248" y="2029820"/>
            <a:ext cx="17090700" cy="46644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3100"/>
              <a:buFont typeface="Arial"/>
              <a:buNone/>
            </a:pPr>
            <a:r>
              <a:rPr b="0" i="1" lang="ru-RU" sz="3100" u="none" cap="none" strike="noStrike">
                <a:solidFill>
                  <a:srgbClr val="056839"/>
                </a:solidFill>
                <a:latin typeface="Calibri"/>
                <a:ea typeface="Calibri"/>
                <a:cs typeface="Calibri"/>
                <a:sym typeface="Calibri"/>
              </a:rPr>
              <a:t>„</a:t>
            </a:r>
            <a:r>
              <a:rPr b="1" i="1" lang="ru-RU" sz="3100" u="none" cap="none" strike="noStrike">
                <a:solidFill>
                  <a:srgbClr val="056839"/>
                </a:solidFill>
                <a:latin typeface="Calibri"/>
                <a:ea typeface="Calibri"/>
                <a:cs typeface="Calibri"/>
                <a:sym typeface="Calibri"/>
              </a:rPr>
              <a:t>Устойчиво управление на горите </a:t>
            </a:r>
            <a:r>
              <a:rPr b="0" i="1" lang="ru-RU" sz="3100" u="none" cap="none" strike="noStrike">
                <a:solidFill>
                  <a:srgbClr val="056839"/>
                </a:solidFill>
                <a:latin typeface="Calibri"/>
                <a:ea typeface="Calibri"/>
                <a:cs typeface="Calibri"/>
                <a:sym typeface="Calibri"/>
              </a:rPr>
              <a:t>– стопанисване и използване на горски земи по начин и със скорост, която поддържа тяхното биоразнообразие, продуктивност, капацитет за регенерация, жизненост и техния потенциал да изпълняват, сега и в бъдеще, съответните екологични, икономически и социални функции на местно, национално и глобално ниво и това не причинява щети на други екосистеми.</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ru-RU" sz="1500" u="sng" cap="none" strike="noStrike">
                <a:solidFill>
                  <a:schemeClr val="hlink"/>
                </a:solidFill>
                <a:latin typeface="Calibri"/>
                <a:ea typeface="Calibri"/>
                <a:cs typeface="Calibri"/>
                <a:sym typeface="Calibri"/>
                <a:hlinkClick r:id="rId5"/>
              </a:rPr>
              <a:t>ttps://eur-lex.europa.eu/resource.html?uri=cellar:0d918e07-e610-11eb-a1a5-01aa75ed71a1.0001.02/DOC_1&amp;format=PDF</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
        <p:nvSpPr>
          <p:cNvPr id="145" name="Google Shape;145;p17"/>
          <p:cNvSpPr txBox="1"/>
          <p:nvPr/>
        </p:nvSpPr>
        <p:spPr>
          <a:xfrm>
            <a:off x="2217298" y="6483750"/>
            <a:ext cx="6834900" cy="19380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Clr>
                <a:schemeClr val="dk1"/>
              </a:buClr>
              <a:buSzPts val="1500"/>
              <a:buFont typeface="Arial"/>
              <a:buNone/>
            </a:pPr>
            <a:r>
              <a:rPr b="0" i="0" lang="ru-RU" sz="3100" u="none" cap="none" strike="noStrike">
                <a:solidFill>
                  <a:srgbClr val="056839"/>
                </a:solidFill>
                <a:latin typeface="Calibri"/>
                <a:ea typeface="Calibri"/>
                <a:cs typeface="Calibri"/>
                <a:sym typeface="Calibri"/>
              </a:rPr>
              <a:t>Споразумение от Хелзинки</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ru-RU" sz="1600" u="sng" cap="none" strike="noStrike">
                <a:solidFill>
                  <a:schemeClr val="hlink"/>
                </a:solidFill>
                <a:latin typeface="Calibri"/>
                <a:ea typeface="Calibri"/>
                <a:cs typeface="Calibri"/>
                <a:sym typeface="Calibri"/>
                <a:hlinkClick r:id="rId6"/>
              </a:rPr>
              <a:t>https://foresteurope.org/wp-content/uploads/2022/01/MC_helsinki_resolutionH1.pdf</a:t>
            </a:r>
            <a:endParaRPr b="0" i="0" sz="16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146" name="Google Shape;146;p17"/>
          <p:cNvPicPr preferRelativeResize="0"/>
          <p:nvPr/>
        </p:nvPicPr>
        <p:blipFill rotWithShape="1">
          <a:blip r:embed="rId7">
            <a:alphaModFix/>
          </a:blip>
          <a:srcRect b="0" l="0" r="0" t="0"/>
          <a:stretch/>
        </p:blipFill>
        <p:spPr>
          <a:xfrm>
            <a:off x="1421259" y="6728138"/>
            <a:ext cx="587911" cy="610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pic>
        <p:nvPicPr>
          <p:cNvPr descr="Graphical user interface, text&#10;&#10;Description automatically generated" id="151" name="Google Shape;151;p18"/>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52" name="Google Shape;152;p18"/>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53" name="Google Shape;153;p18"/>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4" name="Google Shape;154;p18"/>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5" name="Google Shape;155;p18"/>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6" name="Google Shape;156;p18"/>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7" name="Google Shape;157;p18"/>
          <p:cNvSpPr txBox="1"/>
          <p:nvPr/>
        </p:nvSpPr>
        <p:spPr>
          <a:xfrm>
            <a:off x="1114310" y="949350"/>
            <a:ext cx="132006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ru-RU" sz="4800" u="none" cap="none" strike="noStrike">
                <a:solidFill>
                  <a:srgbClr val="056839"/>
                </a:solidFill>
                <a:latin typeface="Calibri"/>
                <a:ea typeface="Calibri"/>
                <a:cs typeface="Calibri"/>
                <a:sym typeface="Calibri"/>
              </a:rPr>
              <a:t>Въведение: </a:t>
            </a:r>
            <a:r>
              <a:rPr b="1" i="0" lang="ru-RU" sz="4800" u="none" cap="none" strike="noStrike">
                <a:solidFill>
                  <a:srgbClr val="F8B241"/>
                </a:solidFill>
                <a:latin typeface="Calibri"/>
                <a:ea typeface="Calibri"/>
                <a:cs typeface="Calibri"/>
                <a:sym typeface="Calibri"/>
              </a:rPr>
              <a:t>Определения</a:t>
            </a:r>
            <a:r>
              <a:rPr b="1" i="0" lang="ru-RU" sz="4800" u="none" cap="none" strike="noStrike">
                <a:solidFill>
                  <a:srgbClr val="05683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58" name="Google Shape;158;p18"/>
          <p:cNvSpPr txBox="1"/>
          <p:nvPr/>
        </p:nvSpPr>
        <p:spPr>
          <a:xfrm>
            <a:off x="1114313" y="1905975"/>
            <a:ext cx="19100700" cy="58725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1" i="0" lang="ru-RU" sz="2800" u="none" cap="none" strike="noStrike">
                <a:solidFill>
                  <a:srgbClr val="056839"/>
                </a:solidFill>
                <a:latin typeface="Calibri"/>
                <a:ea typeface="Calibri"/>
                <a:cs typeface="Calibri"/>
                <a:sym typeface="Calibri"/>
              </a:rPr>
              <a:t>Първична гора </a:t>
            </a:r>
            <a:r>
              <a:rPr b="0" i="0" lang="ru-RU" sz="2800" u="none" cap="none" strike="noStrike">
                <a:solidFill>
                  <a:srgbClr val="056839"/>
                </a:solidFill>
                <a:latin typeface="Calibri"/>
                <a:ea typeface="Calibri"/>
                <a:cs typeface="Calibri"/>
                <a:sym typeface="Calibri"/>
              </a:rPr>
              <a:t>- </a:t>
            </a:r>
            <a:r>
              <a:rPr b="0" i="1" lang="ru-RU" sz="2800" u="none" cap="none" strike="noStrike">
                <a:solidFill>
                  <a:srgbClr val="056839"/>
                </a:solidFill>
                <a:latin typeface="Calibri"/>
                <a:ea typeface="Calibri"/>
                <a:cs typeface="Calibri"/>
                <a:sym typeface="Calibri"/>
              </a:rPr>
              <a:t>“Естествено възобновена гора от местни дървесни видове, където няма ясно видими следи от човешка дейност и екологичните процеси не са съществено нарушени.</a:t>
            </a:r>
            <a:r>
              <a:rPr b="1" i="1" lang="ru-RU" sz="2800" u="none" cap="none" strike="noStrike">
                <a:solidFill>
                  <a:srgbClr val="056839"/>
                </a:solidFill>
                <a:latin typeface="Calibri"/>
                <a:ea typeface="Calibri"/>
                <a:cs typeface="Calibri"/>
                <a:sym typeface="Calibri"/>
              </a:rPr>
              <a:t>”</a:t>
            </a:r>
            <a:r>
              <a:rPr b="0" i="0" lang="ru-RU" sz="2800" u="none" cap="none" strike="noStrike">
                <a:solidFill>
                  <a:srgbClr val="056839"/>
                </a:solidFill>
                <a:latin typeface="Calibri"/>
                <a:ea typeface="Calibri"/>
                <a:cs typeface="Calibri"/>
                <a:sym typeface="Calibri"/>
              </a:rPr>
              <a:t> </a:t>
            </a:r>
            <a:endParaRPr b="0" i="0" sz="28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Някои ключови характеристики на девствените гори са:</a:t>
            </a:r>
            <a:endParaRPr/>
          </a:p>
          <a:p>
            <a:pPr indent="0" lvl="0" marL="0" marR="0" rtl="0" algn="just">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 1) Те показват естествената динамика на гората, като естествен състав на дървесни видове, наличие на мъртва дървесина, естествена възрастова структура и естествени възобновителни процеси; </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2) Районът е достатъчно голям, за да поддържа естествените си екологични процеси; </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3) Не е известно да е имало значителна човешка намеса или последната значителна човешка намеса е била преди достатъчно време, за да позволи повторното установяване на естествения видов състав и процеси.</a:t>
            </a:r>
            <a:endParaRPr b="0" i="0" sz="4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rPr b="0" i="0" lang="ru-RU" sz="1500" u="sng" cap="none" strike="noStrike">
                <a:solidFill>
                  <a:schemeClr val="hlink"/>
                </a:solidFill>
                <a:latin typeface="Calibri"/>
                <a:ea typeface="Calibri"/>
                <a:cs typeface="Calibri"/>
                <a:sym typeface="Calibri"/>
                <a:hlinkClick r:id="rId5"/>
              </a:rPr>
              <a:t>https://op.europa.eu/en/publication-detail/-/publication/20ff0b31-a3dc-11eb-9585-01aa75ed71a1/language-en</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descr="Graphical user interface, text&#10;&#10;Description automatically generated" id="163" name="Google Shape;163;p19"/>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64" name="Google Shape;164;p19"/>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65" name="Google Shape;165;p19"/>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6" name="Google Shape;166;p19"/>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7" name="Google Shape;167;p19"/>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8" name="Google Shape;168;p19"/>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9" name="Google Shape;169;p19"/>
          <p:cNvSpPr txBox="1"/>
          <p:nvPr/>
        </p:nvSpPr>
        <p:spPr>
          <a:xfrm>
            <a:off x="1114310" y="949350"/>
            <a:ext cx="132006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None/>
            </a:pPr>
            <a:r>
              <a:rPr b="1" i="0" lang="ru-RU" sz="4800" u="none" cap="none" strike="noStrike">
                <a:solidFill>
                  <a:srgbClr val="056839"/>
                </a:solidFill>
                <a:latin typeface="Calibri"/>
                <a:ea typeface="Calibri"/>
                <a:cs typeface="Calibri"/>
                <a:sym typeface="Calibri"/>
              </a:rPr>
              <a:t>Въведение: </a:t>
            </a:r>
            <a:r>
              <a:rPr b="1" i="0" lang="ru-RU" sz="4800" u="none" cap="none" strike="noStrike">
                <a:solidFill>
                  <a:srgbClr val="F8B241"/>
                </a:solidFill>
                <a:latin typeface="Calibri"/>
                <a:ea typeface="Calibri"/>
                <a:cs typeface="Calibri"/>
                <a:sym typeface="Calibri"/>
              </a:rPr>
              <a:t>Определения</a:t>
            </a:r>
            <a:r>
              <a:rPr b="1" i="0" lang="ru-RU" sz="4800" u="none" cap="none" strike="noStrike">
                <a:solidFill>
                  <a:srgbClr val="056839"/>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70" name="Google Shape;170;p19"/>
          <p:cNvSpPr txBox="1"/>
          <p:nvPr/>
        </p:nvSpPr>
        <p:spPr>
          <a:xfrm>
            <a:off x="1421248" y="2029820"/>
            <a:ext cx="17090700" cy="42255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1" i="1" lang="ru-RU" sz="2700" u="none" cap="none" strike="noStrike">
                <a:solidFill>
                  <a:srgbClr val="056839"/>
                </a:solidFill>
                <a:highlight>
                  <a:srgbClr val="FFFFFF"/>
                </a:highlight>
                <a:latin typeface="Calibri"/>
                <a:ea typeface="Calibri"/>
                <a:cs typeface="Calibri"/>
                <a:sym typeface="Calibri"/>
              </a:rPr>
              <a:t>Обезлесяване </a:t>
            </a:r>
            <a:r>
              <a:rPr b="0" i="1" lang="ru-RU" sz="2700" u="none" cap="none" strike="noStrike">
                <a:solidFill>
                  <a:srgbClr val="056839"/>
                </a:solidFill>
                <a:highlight>
                  <a:srgbClr val="FFFFFF"/>
                </a:highlight>
                <a:latin typeface="Calibri"/>
                <a:ea typeface="Calibri"/>
                <a:cs typeface="Calibri"/>
                <a:sym typeface="Calibri"/>
              </a:rPr>
              <a:t>- „изсичане или изтъняване на </a:t>
            </a:r>
            <a:r>
              <a:rPr b="0" i="1" lang="ru-RU" sz="2700" u="none" cap="none" strike="noStrike">
                <a:solidFill>
                  <a:schemeClr val="accent1"/>
                </a:solidFill>
                <a:highlight>
                  <a:srgbClr val="FFFFFF"/>
                </a:highlight>
                <a:latin typeface="Calibri"/>
                <a:ea typeface="Calibri"/>
                <a:cs typeface="Calibri"/>
                <a:sym typeface="Calibri"/>
              </a:rPr>
              <a:t>горите</a:t>
            </a:r>
            <a:r>
              <a:rPr b="0" i="1" lang="ru-RU" sz="2700" u="none" cap="none" strike="noStrike">
                <a:solidFill>
                  <a:srgbClr val="056839"/>
                </a:solidFill>
                <a:highlight>
                  <a:srgbClr val="FFFFFF"/>
                </a:highlight>
                <a:latin typeface="Calibri"/>
                <a:ea typeface="Calibri"/>
                <a:cs typeface="Calibri"/>
                <a:sym typeface="Calibri"/>
              </a:rPr>
              <a:t> от хората. Обезлесяването представлява един от най-големите проблеми в </a:t>
            </a:r>
            <a:r>
              <a:rPr b="0" i="1" lang="ru-RU" sz="2700" u="none" cap="none" strike="noStrike">
                <a:solidFill>
                  <a:schemeClr val="accent1"/>
                </a:solidFill>
                <a:highlight>
                  <a:srgbClr val="FFFFFF"/>
                </a:highlight>
                <a:latin typeface="Calibri"/>
                <a:ea typeface="Calibri"/>
                <a:cs typeface="Calibri"/>
                <a:sym typeface="Calibri"/>
              </a:rPr>
              <a:t>световното земеползване</a:t>
            </a:r>
            <a:r>
              <a:rPr b="0" i="1" lang="ru-RU" sz="2700" u="none" cap="none" strike="noStrike">
                <a:solidFill>
                  <a:srgbClr val="056839"/>
                </a:solidFill>
                <a:highlight>
                  <a:srgbClr val="FFFFFF"/>
                </a:highlight>
                <a:latin typeface="Calibri"/>
                <a:ea typeface="Calibri"/>
                <a:cs typeface="Calibri"/>
                <a:sym typeface="Calibri"/>
              </a:rPr>
              <a:t>. Оценките за обезлесяването традиционно се основават на площта на гората, изсечена за човешка употреба, включително премахването на дърветата за дървени продукти и за обработваеми земи и пасища. При практиката на голите сечи всички дървета се премахват от земята, което напълно </a:t>
            </a:r>
            <a:r>
              <a:rPr b="0" i="1" lang="ru-RU" sz="2700" u="none" cap="none" strike="noStrike">
                <a:solidFill>
                  <a:schemeClr val="accent1"/>
                </a:solidFill>
                <a:highlight>
                  <a:srgbClr val="FFFFFF"/>
                </a:highlight>
                <a:latin typeface="Calibri"/>
                <a:ea typeface="Calibri"/>
                <a:cs typeface="Calibri"/>
                <a:sym typeface="Calibri"/>
              </a:rPr>
              <a:t>унищожава гората</a:t>
            </a:r>
            <a:r>
              <a:rPr b="0" i="1" lang="ru-RU" sz="2700" u="none" cap="none" strike="noStrike">
                <a:solidFill>
                  <a:srgbClr val="056839"/>
                </a:solidFill>
                <a:highlight>
                  <a:srgbClr val="FFFFFF"/>
                </a:highlight>
                <a:latin typeface="Calibri"/>
                <a:ea typeface="Calibri"/>
                <a:cs typeface="Calibri"/>
                <a:sym typeface="Calibri"/>
              </a:rPr>
              <a:t>”.</a:t>
            </a:r>
            <a:endParaRPr b="0" i="1" sz="2700" u="none" cap="none" strike="noStrike">
              <a:solidFill>
                <a:srgbClr val="056839"/>
              </a:solidFill>
              <a:highlight>
                <a:srgbClr val="FFFFFF"/>
              </a:highlight>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900" u="none" cap="none" strike="noStrike">
              <a:solidFill>
                <a:srgbClr val="056839"/>
              </a:solidFill>
              <a:highlight>
                <a:srgbClr val="FFFFFF"/>
              </a:highlight>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ru-RU" sz="1700" u="sng" cap="none" strike="noStrike">
                <a:solidFill>
                  <a:schemeClr val="hlink"/>
                </a:solidFill>
                <a:highlight>
                  <a:srgbClr val="FFFFFF"/>
                </a:highlight>
                <a:latin typeface="Calibri"/>
                <a:ea typeface="Calibri"/>
                <a:cs typeface="Calibri"/>
                <a:sym typeface="Calibri"/>
                <a:hlinkClick r:id="rId5"/>
              </a:rPr>
              <a:t>https://www.britannica.com/science/deforestation</a:t>
            </a:r>
            <a:endParaRPr b="0" i="0" sz="1700" u="none" cap="none" strike="noStrike">
              <a:solidFill>
                <a:srgbClr val="056839"/>
              </a:solidFill>
              <a:highlight>
                <a:srgbClr val="FFFFFF"/>
              </a:highlight>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500" u="none" cap="none" strike="noStrike">
              <a:solidFill>
                <a:srgbClr val="056839"/>
              </a:solidFill>
              <a:highlight>
                <a:srgbClr val="FFFFFF"/>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pic>
        <p:nvPicPr>
          <p:cNvPr descr="Graphical user interface, text&#10;&#10;Description automatically generated" id="175" name="Google Shape;175;p20"/>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76" name="Google Shape;176;p20"/>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77" name="Google Shape;177;p20"/>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8" name="Google Shape;178;p20"/>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9" name="Google Shape;179;p20"/>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80" name="Google Shape;180;p20"/>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81" name="Google Shape;181;p20"/>
          <p:cNvSpPr txBox="1"/>
          <p:nvPr/>
        </p:nvSpPr>
        <p:spPr>
          <a:xfrm>
            <a:off x="1316292" y="2085282"/>
            <a:ext cx="17090700" cy="41025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1" lang="ru-RU" sz="2700" u="none" cap="none" strike="noStrike">
                <a:solidFill>
                  <a:srgbClr val="056839"/>
                </a:solidFill>
                <a:latin typeface="Calibri"/>
                <a:ea typeface="Calibri"/>
                <a:cs typeface="Calibri"/>
                <a:sym typeface="Calibri"/>
              </a:rPr>
              <a:t>„</a:t>
            </a:r>
            <a:r>
              <a:rPr b="1" i="1" lang="ru-RU" sz="2700" u="none" cap="none" strike="noStrike">
                <a:solidFill>
                  <a:srgbClr val="056839"/>
                </a:solidFill>
                <a:latin typeface="Calibri"/>
                <a:ea typeface="Calibri"/>
                <a:cs typeface="Calibri"/>
                <a:sym typeface="Calibri"/>
              </a:rPr>
              <a:t>Залесяването</a:t>
            </a:r>
            <a:r>
              <a:rPr b="0" i="1" lang="ru-RU" sz="2700" u="none" cap="none" strike="noStrike">
                <a:solidFill>
                  <a:srgbClr val="056839"/>
                </a:solidFill>
                <a:latin typeface="Calibri"/>
                <a:ea typeface="Calibri"/>
                <a:cs typeface="Calibri"/>
                <a:sym typeface="Calibri"/>
              </a:rPr>
              <a:t> е създаването на гора или насаждение от дървета (</a:t>
            </a:r>
            <a:r>
              <a:rPr b="0" i="1" lang="ru-RU" sz="2700" u="none" cap="none" strike="noStrike">
                <a:solidFill>
                  <a:schemeClr val="accent1"/>
                </a:solidFill>
                <a:latin typeface="Calibri"/>
                <a:ea typeface="Calibri"/>
                <a:cs typeface="Calibri"/>
                <a:sym typeface="Calibri"/>
              </a:rPr>
              <a:t>залесяване</a:t>
            </a:r>
            <a:r>
              <a:rPr b="0" i="1" lang="ru-RU" sz="2700" u="none" cap="none" strike="noStrike">
                <a:solidFill>
                  <a:srgbClr val="056839"/>
                </a:solidFill>
                <a:latin typeface="Calibri"/>
                <a:ea typeface="Calibri"/>
                <a:cs typeface="Calibri"/>
                <a:sym typeface="Calibri"/>
              </a:rPr>
              <a:t>) в район, където преди това не е имало дървесна покривка. Много правителствени и неправителствени организации участват пряко в програми за залесяване за създаване на гори и увеличаване на </a:t>
            </a:r>
            <a:r>
              <a:rPr b="0" i="1" lang="ru-RU" sz="2700" u="none" cap="none" strike="noStrike">
                <a:solidFill>
                  <a:schemeClr val="accent1"/>
                </a:solidFill>
                <a:latin typeface="Calibri"/>
                <a:ea typeface="Calibri"/>
                <a:cs typeface="Calibri"/>
                <a:sym typeface="Calibri"/>
              </a:rPr>
              <a:t>поглъщането на въглерод</a:t>
            </a:r>
            <a:r>
              <a:rPr b="0" i="1" lang="ru-RU" sz="2700" u="none" cap="none" strike="noStrike">
                <a:solidFill>
                  <a:srgbClr val="056839"/>
                </a:solidFill>
                <a:latin typeface="Calibri"/>
                <a:ea typeface="Calibri"/>
                <a:cs typeface="Calibri"/>
                <a:sym typeface="Calibri"/>
              </a:rPr>
              <a:t>. Залесяването е все по-търсен метод за борба с климатичните промени, тъй като е известно, че повишава качеството на почвата и нивата на органичен въглерод в почвата, като избягва </a:t>
            </a:r>
            <a:r>
              <a:rPr b="0" i="1" lang="ru-RU" sz="2700" u="none" cap="none" strike="noStrike">
                <a:solidFill>
                  <a:schemeClr val="accent1"/>
                </a:solidFill>
                <a:latin typeface="Calibri"/>
                <a:ea typeface="Calibri"/>
                <a:cs typeface="Calibri"/>
                <a:sym typeface="Calibri"/>
              </a:rPr>
              <a:t>опустиняването</a:t>
            </a:r>
            <a:r>
              <a:rPr b="0" i="1" lang="ru-RU" sz="2700" u="none" cap="none" strike="noStrike">
                <a:solidFill>
                  <a:srgbClr val="056839"/>
                </a:solidFill>
                <a:latin typeface="Calibri"/>
                <a:ea typeface="Calibri"/>
                <a:cs typeface="Calibri"/>
                <a:sym typeface="Calibri"/>
              </a:rPr>
              <a:t>.''</a:t>
            </a:r>
            <a:endParaRPr b="0" i="1" sz="2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ru-RU" sz="1500" u="sng" cap="none" strike="noStrike">
                <a:solidFill>
                  <a:schemeClr val="hlink"/>
                </a:solidFill>
                <a:latin typeface="Calibri"/>
                <a:ea typeface="Calibri"/>
                <a:cs typeface="Calibri"/>
                <a:sym typeface="Calibri"/>
                <a:hlinkClick r:id="rId5"/>
              </a:rPr>
              <a:t>https://en.wikipedia.org/wiki/Afforestation</a:t>
            </a:r>
            <a:endParaRPr b="0" i="0" sz="15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182" name="Google Shape;182;p20"/>
          <p:cNvSpPr txBox="1"/>
          <p:nvPr/>
        </p:nvSpPr>
        <p:spPr>
          <a:xfrm>
            <a:off x="1486317" y="6385688"/>
            <a:ext cx="16920300" cy="17250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ru-RU" sz="2400" u="none" cap="none" strike="noStrike">
                <a:solidFill>
                  <a:srgbClr val="056839"/>
                </a:solidFill>
                <a:latin typeface="Calibri"/>
                <a:ea typeface="Calibri"/>
                <a:cs typeface="Calibri"/>
                <a:sym typeface="Calibri"/>
              </a:rPr>
              <a:t>Залесяването може да помогне за поддържане на екологичен баланс</a:t>
            </a:r>
            <a:r>
              <a:rPr b="1" i="0" lang="ru-RU" sz="2400" u="none" cap="none" strike="noStrike">
                <a:solidFill>
                  <a:srgbClr val="056839"/>
                </a:solidFill>
                <a:latin typeface="Calibri"/>
                <a:ea typeface="Calibri"/>
                <a:cs typeface="Calibri"/>
                <a:sym typeface="Calibri"/>
              </a:rPr>
              <a:t>, тъй като броят на изсечените дървета ще бъде равен на броя на засадените дървета</a:t>
            </a:r>
            <a:r>
              <a:rPr b="0" i="0" lang="ru-RU" sz="2400" u="none" cap="none" strike="noStrike">
                <a:solidFill>
                  <a:srgbClr val="056839"/>
                </a:solidFill>
                <a:latin typeface="Calibri"/>
                <a:ea typeface="Calibri"/>
                <a:cs typeface="Calibri"/>
                <a:sym typeface="Calibri"/>
              </a:rPr>
              <a:t>. Бъдещото поколение ще може да види как дърветата растат и ще внедри този навик да засажда дървета.</a:t>
            </a:r>
            <a:endParaRPr b="0" i="0" sz="2000" u="none" cap="none" strike="noStrike">
              <a:solidFill>
                <a:srgbClr val="000000"/>
              </a:solidFill>
              <a:latin typeface="Calibri"/>
              <a:ea typeface="Calibri"/>
              <a:cs typeface="Calibri"/>
              <a:sym typeface="Calibri"/>
            </a:endParaRPr>
          </a:p>
        </p:txBody>
      </p:sp>
      <p:pic>
        <p:nvPicPr>
          <p:cNvPr id="183" name="Google Shape;183;p20"/>
          <p:cNvPicPr preferRelativeResize="0"/>
          <p:nvPr/>
        </p:nvPicPr>
        <p:blipFill rotWithShape="1">
          <a:blip r:embed="rId6">
            <a:alphaModFix/>
          </a:blip>
          <a:srcRect b="0" l="0" r="0" t="0"/>
          <a:stretch/>
        </p:blipFill>
        <p:spPr>
          <a:xfrm>
            <a:off x="1316292" y="831573"/>
            <a:ext cx="7608466" cy="12802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pic>
        <p:nvPicPr>
          <p:cNvPr descr="Graphical user interface, text&#10;&#10;Description automatically generated" id="188" name="Google Shape;188;p21"/>
          <p:cNvPicPr preferRelativeResize="0"/>
          <p:nvPr/>
        </p:nvPicPr>
        <p:blipFill rotWithShape="1">
          <a:blip r:embed="rId3">
            <a:alphaModFix/>
          </a:blip>
          <a:srcRect b="0" l="0" r="0" t="0"/>
          <a:stretch/>
        </p:blipFill>
        <p:spPr>
          <a:xfrm>
            <a:off x="160693" y="9064877"/>
            <a:ext cx="4331876" cy="908807"/>
          </a:xfrm>
          <a:prstGeom prst="rect">
            <a:avLst/>
          </a:prstGeom>
          <a:noFill/>
          <a:ln>
            <a:noFill/>
          </a:ln>
        </p:spPr>
      </p:pic>
      <p:pic>
        <p:nvPicPr>
          <p:cNvPr descr="Logo&#10;&#10;Description automatically generated" id="189" name="Google Shape;189;p21"/>
          <p:cNvPicPr preferRelativeResize="0"/>
          <p:nvPr/>
        </p:nvPicPr>
        <p:blipFill rotWithShape="1">
          <a:blip r:embed="rId4">
            <a:alphaModFix/>
          </a:blip>
          <a:srcRect b="0" l="0" r="0" t="0"/>
          <a:stretch/>
        </p:blipFill>
        <p:spPr>
          <a:xfrm>
            <a:off x="15373330" y="8150586"/>
            <a:ext cx="3296465" cy="1622320"/>
          </a:xfrm>
          <a:prstGeom prst="rect">
            <a:avLst/>
          </a:prstGeom>
          <a:noFill/>
          <a:ln>
            <a:noFill/>
          </a:ln>
        </p:spPr>
      </p:pic>
      <p:sp>
        <p:nvSpPr>
          <p:cNvPr id="190" name="Google Shape;190;p21"/>
          <p:cNvSpPr/>
          <p:nvPr/>
        </p:nvSpPr>
        <p:spPr>
          <a:xfrm>
            <a:off x="0" y="485267"/>
            <a:ext cx="60261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1" name="Google Shape;191;p21"/>
          <p:cNvSpPr/>
          <p:nvPr/>
        </p:nvSpPr>
        <p:spPr>
          <a:xfrm>
            <a:off x="6991093" y="485267"/>
            <a:ext cx="67821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2" name="Google Shape;192;p21"/>
          <p:cNvSpPr/>
          <p:nvPr/>
        </p:nvSpPr>
        <p:spPr>
          <a:xfrm>
            <a:off x="14738287" y="485267"/>
            <a:ext cx="60261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3" name="Google Shape;193;p21"/>
          <p:cNvSpPr/>
          <p:nvPr/>
        </p:nvSpPr>
        <p:spPr>
          <a:xfrm>
            <a:off x="0" y="8809997"/>
            <a:ext cx="149007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4" name="Google Shape;194;p21"/>
          <p:cNvSpPr txBox="1"/>
          <p:nvPr/>
        </p:nvSpPr>
        <p:spPr>
          <a:xfrm>
            <a:off x="1316292" y="2085282"/>
            <a:ext cx="17090700" cy="27864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1" i="1" lang="ru-RU" sz="2700" u="none" cap="none" strike="noStrike">
                <a:solidFill>
                  <a:srgbClr val="056839"/>
                </a:solidFill>
                <a:latin typeface="Calibri"/>
                <a:ea typeface="Calibri"/>
                <a:cs typeface="Calibri"/>
                <a:sym typeface="Calibri"/>
              </a:rPr>
              <a:t>Повторното залесяване </a:t>
            </a:r>
            <a:r>
              <a:rPr b="0" i="1" lang="ru-RU" sz="2700" u="none" cap="none" strike="noStrike">
                <a:solidFill>
                  <a:srgbClr val="056839"/>
                </a:solidFill>
                <a:latin typeface="Calibri"/>
                <a:ea typeface="Calibri"/>
                <a:cs typeface="Calibri"/>
                <a:sym typeface="Calibri"/>
              </a:rPr>
              <a:t>е естествено или умишлено възстановяване на съществуващи </a:t>
            </a:r>
            <a:r>
              <a:rPr b="0" i="1" lang="ru-RU" sz="2700" u="none" cap="none" strike="noStrike">
                <a:solidFill>
                  <a:schemeClr val="accent1"/>
                </a:solidFill>
                <a:latin typeface="Calibri"/>
                <a:ea typeface="Calibri"/>
                <a:cs typeface="Calibri"/>
                <a:sym typeface="Calibri"/>
              </a:rPr>
              <a:t>гори</a:t>
            </a:r>
            <a:r>
              <a:rPr b="0" i="1" lang="ru-RU" sz="2700" u="none" cap="none" strike="noStrike">
                <a:solidFill>
                  <a:srgbClr val="056839"/>
                </a:solidFill>
                <a:latin typeface="Calibri"/>
                <a:ea typeface="Calibri"/>
                <a:cs typeface="Calibri"/>
                <a:sym typeface="Calibri"/>
              </a:rPr>
              <a:t> и </a:t>
            </a:r>
            <a:r>
              <a:rPr b="0" i="1" lang="ru-RU" sz="2700" u="none" cap="none" strike="noStrike">
                <a:solidFill>
                  <a:schemeClr val="accent1"/>
                </a:solidFill>
                <a:latin typeface="Calibri"/>
                <a:ea typeface="Calibri"/>
                <a:cs typeface="Calibri"/>
                <a:sym typeface="Calibri"/>
              </a:rPr>
              <a:t>гори, които са били изчерпани,</a:t>
            </a:r>
            <a:r>
              <a:rPr b="0" i="1" lang="ru-RU" sz="2700" u="none" cap="none" strike="noStrike">
                <a:solidFill>
                  <a:srgbClr val="056839"/>
                </a:solidFill>
                <a:latin typeface="Calibri"/>
                <a:ea typeface="Calibri"/>
                <a:cs typeface="Calibri"/>
                <a:sym typeface="Calibri"/>
              </a:rPr>
              <a:t> обикновено чрез </a:t>
            </a:r>
            <a:r>
              <a:rPr b="0" i="1" lang="ru-RU" sz="2700" u="none" cap="none" strike="noStrike">
                <a:solidFill>
                  <a:schemeClr val="accent1"/>
                </a:solidFill>
                <a:latin typeface="Calibri"/>
                <a:ea typeface="Calibri"/>
                <a:cs typeface="Calibri"/>
                <a:sym typeface="Calibri"/>
              </a:rPr>
              <a:t>обезлесяване</a:t>
            </a:r>
            <a:r>
              <a:rPr b="0" i="1" lang="ru-RU" sz="2700" u="none" cap="none" strike="noStrike">
                <a:solidFill>
                  <a:srgbClr val="056839"/>
                </a:solidFill>
                <a:latin typeface="Calibri"/>
                <a:ea typeface="Calibri"/>
                <a:cs typeface="Calibri"/>
                <a:sym typeface="Calibri"/>
              </a:rPr>
              <a:t>, но също и след </a:t>
            </a:r>
            <a:r>
              <a:rPr b="0" i="1" lang="ru-RU" sz="2700" u="none" cap="none" strike="noStrike">
                <a:solidFill>
                  <a:schemeClr val="accent1"/>
                </a:solidFill>
                <a:latin typeface="Calibri"/>
                <a:ea typeface="Calibri"/>
                <a:cs typeface="Calibri"/>
                <a:sym typeface="Calibri"/>
              </a:rPr>
              <a:t>голи сечи</a:t>
            </a:r>
            <a:r>
              <a:rPr b="0" i="1" lang="ru-RU" sz="2700" u="none" cap="none" strike="noStrike">
                <a:solidFill>
                  <a:srgbClr val="056839"/>
                </a:solidFill>
                <a:latin typeface="Calibri"/>
                <a:ea typeface="Calibri"/>
                <a:cs typeface="Calibri"/>
                <a:sym typeface="Calibri"/>
              </a:rPr>
              <a:t>.</a:t>
            </a:r>
            <a:endParaRPr/>
          </a:p>
          <a:p>
            <a:pPr indent="0" lvl="0" marL="0" marR="0" rtl="0" algn="just">
              <a:lnSpc>
                <a:spcPct val="150000"/>
              </a:lnSpc>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rPr b="0" i="0" lang="ru-RU" sz="1500" u="sng" cap="none" strike="noStrike">
                <a:solidFill>
                  <a:schemeClr val="hlink"/>
                </a:solidFill>
                <a:latin typeface="Calibri"/>
                <a:ea typeface="Calibri"/>
                <a:cs typeface="Calibri"/>
                <a:sym typeface="Calibri"/>
                <a:hlinkClick r:id="rId5"/>
              </a:rPr>
              <a:t>https://en.wikipedia.org/wiki/Reforestation</a:t>
            </a:r>
            <a:endParaRPr b="0" i="0" sz="27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p:txBody>
      </p:sp>
      <p:pic>
        <p:nvPicPr>
          <p:cNvPr id="195" name="Google Shape;195;p21"/>
          <p:cNvPicPr preferRelativeResize="0"/>
          <p:nvPr/>
        </p:nvPicPr>
        <p:blipFill rotWithShape="1">
          <a:blip r:embed="rId6">
            <a:alphaModFix/>
          </a:blip>
          <a:srcRect b="0" l="0" r="0" t="0"/>
          <a:stretch/>
        </p:blipFill>
        <p:spPr>
          <a:xfrm>
            <a:off x="1085575" y="805011"/>
            <a:ext cx="7608466" cy="12802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