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10287000" cx="207645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ru-R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1: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2: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3: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4: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5: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6: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7: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8: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9: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314325" y="1143000"/>
            <a:ext cx="6229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2595563" y="1683545"/>
            <a:ext cx="15573300" cy="3581400"/>
          </a:xfrm>
          <a:prstGeom prst="rect">
            <a:avLst/>
          </a:prstGeom>
          <a:noFill/>
          <a:ln>
            <a:noFill/>
          </a:ln>
        </p:spPr>
        <p:txBody>
          <a:bodyPr anchorCtr="0" anchor="b" bIns="74750" lIns="149525" spcFirstLastPara="1" rIns="149525" wrap="square" tIns="74750">
            <a:normAutofit/>
          </a:bodyPr>
          <a:lstStyle>
            <a:lvl1pPr lvl="0" algn="ctr">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7" name="Google Shape;17;p2"/>
          <p:cNvSpPr txBox="1"/>
          <p:nvPr>
            <p:ph idx="1" type="subTitle"/>
          </p:nvPr>
        </p:nvSpPr>
        <p:spPr>
          <a:xfrm>
            <a:off x="2595563" y="5403057"/>
            <a:ext cx="15573300" cy="2483700"/>
          </a:xfrm>
          <a:prstGeom prst="rect">
            <a:avLst/>
          </a:prstGeom>
          <a:noFill/>
          <a:ln>
            <a:noFill/>
          </a:ln>
        </p:spPr>
        <p:txBody>
          <a:bodyPr anchorCtr="0" anchor="t" bIns="74750" lIns="149525" spcFirstLastPara="1" rIns="149525" wrap="square" tIns="74750">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19" name="Google Shape;19;p2"/>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0" name="Google Shape;20;p2"/>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1427559" y="547688"/>
            <a:ext cx="17909400" cy="1988400"/>
          </a:xfrm>
          <a:prstGeom prst="rect">
            <a:avLst/>
          </a:prstGeom>
          <a:noFill/>
          <a:ln>
            <a:noFill/>
          </a:ln>
        </p:spPr>
        <p:txBody>
          <a:bodyPr anchorCtr="0" anchor="ctr" bIns="74750" lIns="149525" spcFirstLastPara="1" rIns="149525" wrap="square" tIns="74750">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74" name="Google Shape;74;p11"/>
          <p:cNvSpPr txBox="1"/>
          <p:nvPr>
            <p:ph idx="1" type="body"/>
          </p:nvPr>
        </p:nvSpPr>
        <p:spPr>
          <a:xfrm rot="5400000">
            <a:off x="7118691" y="-2952712"/>
            <a:ext cx="6527100" cy="17909400"/>
          </a:xfrm>
          <a:prstGeom prst="rect">
            <a:avLst/>
          </a:prstGeom>
          <a:noFill/>
          <a:ln>
            <a:noFill/>
          </a:ln>
        </p:spPr>
        <p:txBody>
          <a:bodyPr anchorCtr="0" anchor="t" bIns="74750" lIns="149525" spcFirstLastPara="1" rIns="149525" wrap="square" tIns="74750">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11"/>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6" name="Google Shape;76;p11"/>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7" name="Google Shape;77;p11"/>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12739491" y="2667938"/>
            <a:ext cx="8717700" cy="4477200"/>
          </a:xfrm>
          <a:prstGeom prst="rect">
            <a:avLst/>
          </a:prstGeom>
          <a:noFill/>
          <a:ln>
            <a:noFill/>
          </a:ln>
        </p:spPr>
        <p:txBody>
          <a:bodyPr anchorCtr="0" anchor="ctr" bIns="74750" lIns="149525" spcFirstLastPara="1" rIns="149525" wrap="square" tIns="74750">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80" name="Google Shape;80;p12"/>
          <p:cNvSpPr txBox="1"/>
          <p:nvPr>
            <p:ph idx="1" type="body"/>
          </p:nvPr>
        </p:nvSpPr>
        <p:spPr>
          <a:xfrm rot="5400000">
            <a:off x="3654989" y="-1679662"/>
            <a:ext cx="8717700" cy="13172400"/>
          </a:xfrm>
          <a:prstGeom prst="rect">
            <a:avLst/>
          </a:prstGeom>
          <a:noFill/>
          <a:ln>
            <a:noFill/>
          </a:ln>
        </p:spPr>
        <p:txBody>
          <a:bodyPr anchorCtr="0" anchor="t" bIns="74750" lIns="149525" spcFirstLastPara="1" rIns="149525" wrap="square" tIns="74750">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12"/>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2" name="Google Shape;82;p12"/>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3" name="Google Shape;83;p12"/>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3" name="Google Shape;23;p3"/>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4" name="Google Shape;24;p3"/>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1427559" y="547688"/>
            <a:ext cx="17909400" cy="1988400"/>
          </a:xfrm>
          <a:prstGeom prst="rect">
            <a:avLst/>
          </a:prstGeom>
          <a:noFill/>
          <a:ln>
            <a:noFill/>
          </a:ln>
        </p:spPr>
        <p:txBody>
          <a:bodyPr anchorCtr="0" anchor="ctr" bIns="74750" lIns="149525" spcFirstLastPara="1" rIns="149525" wrap="square" tIns="74750">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7" name="Google Shape;27;p4"/>
          <p:cNvSpPr txBox="1"/>
          <p:nvPr>
            <p:ph idx="1" type="body"/>
          </p:nvPr>
        </p:nvSpPr>
        <p:spPr>
          <a:xfrm>
            <a:off x="1427559" y="2738438"/>
            <a:ext cx="17909400" cy="6527100"/>
          </a:xfrm>
          <a:prstGeom prst="rect">
            <a:avLst/>
          </a:prstGeom>
          <a:noFill/>
          <a:ln>
            <a:noFill/>
          </a:ln>
        </p:spPr>
        <p:txBody>
          <a:bodyPr anchorCtr="0" anchor="t" bIns="74750" lIns="149525" spcFirstLastPara="1" rIns="149525" wrap="square" tIns="74750">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4"/>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9" name="Google Shape;29;p4"/>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0" name="Google Shape;30;p4"/>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1416745" y="2564607"/>
            <a:ext cx="17909400" cy="4279200"/>
          </a:xfrm>
          <a:prstGeom prst="rect">
            <a:avLst/>
          </a:prstGeom>
          <a:noFill/>
          <a:ln>
            <a:noFill/>
          </a:ln>
        </p:spPr>
        <p:txBody>
          <a:bodyPr anchorCtr="0" anchor="b" bIns="74750" lIns="149525" spcFirstLastPara="1" rIns="149525" wrap="square" tIns="74750">
            <a:normAutofit/>
          </a:bodyPr>
          <a:lstStyle>
            <a:lvl1pPr lvl="0" algn="l">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3" name="Google Shape;33;p5"/>
          <p:cNvSpPr txBox="1"/>
          <p:nvPr>
            <p:ph idx="1" type="body"/>
          </p:nvPr>
        </p:nvSpPr>
        <p:spPr>
          <a:xfrm>
            <a:off x="1416745" y="6884195"/>
            <a:ext cx="17909400" cy="2250300"/>
          </a:xfrm>
          <a:prstGeom prst="rect">
            <a:avLst/>
          </a:prstGeom>
          <a:noFill/>
          <a:ln>
            <a:noFill/>
          </a:ln>
        </p:spPr>
        <p:txBody>
          <a:bodyPr anchorCtr="0" anchor="t" bIns="74750" lIns="149525" spcFirstLastPara="1" rIns="149525" wrap="square" tIns="74750">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5"/>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5" name="Google Shape;35;p5"/>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6" name="Google Shape;36;p5"/>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1427559" y="547688"/>
            <a:ext cx="17909400" cy="1988400"/>
          </a:xfrm>
          <a:prstGeom prst="rect">
            <a:avLst/>
          </a:prstGeom>
          <a:noFill/>
          <a:ln>
            <a:noFill/>
          </a:ln>
        </p:spPr>
        <p:txBody>
          <a:bodyPr anchorCtr="0" anchor="ctr" bIns="74750" lIns="149525" spcFirstLastPara="1" rIns="149525" wrap="square" tIns="74750">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9" name="Google Shape;39;p6"/>
          <p:cNvSpPr txBox="1"/>
          <p:nvPr>
            <p:ph idx="1" type="body"/>
          </p:nvPr>
        </p:nvSpPr>
        <p:spPr>
          <a:xfrm>
            <a:off x="1427559" y="2738438"/>
            <a:ext cx="8824800" cy="6527100"/>
          </a:xfrm>
          <a:prstGeom prst="rect">
            <a:avLst/>
          </a:prstGeom>
          <a:noFill/>
          <a:ln>
            <a:noFill/>
          </a:ln>
        </p:spPr>
        <p:txBody>
          <a:bodyPr anchorCtr="0" anchor="t" bIns="74750" lIns="149525" spcFirstLastPara="1" rIns="149525" wrap="square" tIns="74750">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6"/>
          <p:cNvSpPr txBox="1"/>
          <p:nvPr>
            <p:ph idx="2" type="body"/>
          </p:nvPr>
        </p:nvSpPr>
        <p:spPr>
          <a:xfrm>
            <a:off x="10512028" y="2738438"/>
            <a:ext cx="8824800" cy="6527100"/>
          </a:xfrm>
          <a:prstGeom prst="rect">
            <a:avLst/>
          </a:prstGeom>
          <a:noFill/>
          <a:ln>
            <a:noFill/>
          </a:ln>
        </p:spPr>
        <p:txBody>
          <a:bodyPr anchorCtr="0" anchor="t" bIns="74750" lIns="149525" spcFirstLastPara="1" rIns="149525" wrap="square" tIns="74750">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6"/>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2" name="Google Shape;42;p6"/>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3" name="Google Shape;43;p6"/>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1430264" y="547688"/>
            <a:ext cx="17909400" cy="1988400"/>
          </a:xfrm>
          <a:prstGeom prst="rect">
            <a:avLst/>
          </a:prstGeom>
          <a:noFill/>
          <a:ln>
            <a:noFill/>
          </a:ln>
        </p:spPr>
        <p:txBody>
          <a:bodyPr anchorCtr="0" anchor="ctr" bIns="74750" lIns="149525" spcFirstLastPara="1" rIns="149525" wrap="square" tIns="74750">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46" name="Google Shape;46;p7"/>
          <p:cNvSpPr txBox="1"/>
          <p:nvPr>
            <p:ph idx="1" type="body"/>
          </p:nvPr>
        </p:nvSpPr>
        <p:spPr>
          <a:xfrm>
            <a:off x="1430264" y="2521745"/>
            <a:ext cx="8784300" cy="1236000"/>
          </a:xfrm>
          <a:prstGeom prst="rect">
            <a:avLst/>
          </a:prstGeom>
          <a:noFill/>
          <a:ln>
            <a:noFill/>
          </a:ln>
        </p:spPr>
        <p:txBody>
          <a:bodyPr anchorCtr="0" anchor="b" bIns="74750" lIns="149525" spcFirstLastPara="1" rIns="149525" wrap="square" tIns="74750">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7"/>
          <p:cNvSpPr txBox="1"/>
          <p:nvPr>
            <p:ph idx="2" type="body"/>
          </p:nvPr>
        </p:nvSpPr>
        <p:spPr>
          <a:xfrm>
            <a:off x="1430264" y="3757613"/>
            <a:ext cx="8784300" cy="5526900"/>
          </a:xfrm>
          <a:prstGeom prst="rect">
            <a:avLst/>
          </a:prstGeom>
          <a:noFill/>
          <a:ln>
            <a:noFill/>
          </a:ln>
        </p:spPr>
        <p:txBody>
          <a:bodyPr anchorCtr="0" anchor="t" bIns="74750" lIns="149525" spcFirstLastPara="1" rIns="149525" wrap="square" tIns="74750">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7"/>
          <p:cNvSpPr txBox="1"/>
          <p:nvPr>
            <p:ph idx="3" type="body"/>
          </p:nvPr>
        </p:nvSpPr>
        <p:spPr>
          <a:xfrm>
            <a:off x="10512028" y="2521745"/>
            <a:ext cx="8827500" cy="1236000"/>
          </a:xfrm>
          <a:prstGeom prst="rect">
            <a:avLst/>
          </a:prstGeom>
          <a:noFill/>
          <a:ln>
            <a:noFill/>
          </a:ln>
        </p:spPr>
        <p:txBody>
          <a:bodyPr anchorCtr="0" anchor="b" bIns="74750" lIns="149525" spcFirstLastPara="1" rIns="149525" wrap="square" tIns="74750">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7"/>
          <p:cNvSpPr txBox="1"/>
          <p:nvPr>
            <p:ph idx="4" type="body"/>
          </p:nvPr>
        </p:nvSpPr>
        <p:spPr>
          <a:xfrm>
            <a:off x="10512028" y="3757613"/>
            <a:ext cx="8827500" cy="5526900"/>
          </a:xfrm>
          <a:prstGeom prst="rect">
            <a:avLst/>
          </a:prstGeom>
          <a:noFill/>
          <a:ln>
            <a:noFill/>
          </a:ln>
        </p:spPr>
        <p:txBody>
          <a:bodyPr anchorCtr="0" anchor="t" bIns="74750" lIns="149525" spcFirstLastPara="1" rIns="149525" wrap="square" tIns="74750">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7"/>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1" name="Google Shape;51;p7"/>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2" name="Google Shape;52;p7"/>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1427559" y="547688"/>
            <a:ext cx="17909400" cy="1988400"/>
          </a:xfrm>
          <a:prstGeom prst="rect">
            <a:avLst/>
          </a:prstGeom>
          <a:noFill/>
          <a:ln>
            <a:noFill/>
          </a:ln>
        </p:spPr>
        <p:txBody>
          <a:bodyPr anchorCtr="0" anchor="ctr" bIns="74750" lIns="149525" spcFirstLastPara="1" rIns="149525" wrap="square" tIns="74750">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55" name="Google Shape;55;p8"/>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6" name="Google Shape;56;p8"/>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7" name="Google Shape;57;p8"/>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1430264" y="685800"/>
            <a:ext cx="6697200" cy="2400300"/>
          </a:xfrm>
          <a:prstGeom prst="rect">
            <a:avLst/>
          </a:prstGeom>
          <a:noFill/>
          <a:ln>
            <a:noFill/>
          </a:ln>
        </p:spPr>
        <p:txBody>
          <a:bodyPr anchorCtr="0" anchor="b" bIns="74750" lIns="149525" spcFirstLastPara="1" rIns="149525" wrap="square" tIns="74750">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0" name="Google Shape;60;p9"/>
          <p:cNvSpPr txBox="1"/>
          <p:nvPr>
            <p:ph idx="1" type="body"/>
          </p:nvPr>
        </p:nvSpPr>
        <p:spPr>
          <a:xfrm>
            <a:off x="8827617" y="1481138"/>
            <a:ext cx="10512000" cy="7310400"/>
          </a:xfrm>
          <a:prstGeom prst="rect">
            <a:avLst/>
          </a:prstGeom>
          <a:noFill/>
          <a:ln>
            <a:noFill/>
          </a:ln>
        </p:spPr>
        <p:txBody>
          <a:bodyPr anchorCtr="0" anchor="t" bIns="74750" lIns="149525" spcFirstLastPara="1" rIns="149525" wrap="square" tIns="74750">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9"/>
          <p:cNvSpPr txBox="1"/>
          <p:nvPr>
            <p:ph idx="2" type="body"/>
          </p:nvPr>
        </p:nvSpPr>
        <p:spPr>
          <a:xfrm>
            <a:off x="1430264" y="3086100"/>
            <a:ext cx="6697200" cy="5717400"/>
          </a:xfrm>
          <a:prstGeom prst="rect">
            <a:avLst/>
          </a:prstGeom>
          <a:noFill/>
          <a:ln>
            <a:noFill/>
          </a:ln>
        </p:spPr>
        <p:txBody>
          <a:bodyPr anchorCtr="0" anchor="t" bIns="74750" lIns="149525" spcFirstLastPara="1" rIns="149525" wrap="square" tIns="74750">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9"/>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3" name="Google Shape;63;p9"/>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4" name="Google Shape;64;p9"/>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430264" y="685800"/>
            <a:ext cx="6697200" cy="2400300"/>
          </a:xfrm>
          <a:prstGeom prst="rect">
            <a:avLst/>
          </a:prstGeom>
          <a:noFill/>
          <a:ln>
            <a:noFill/>
          </a:ln>
        </p:spPr>
        <p:txBody>
          <a:bodyPr anchorCtr="0" anchor="b" bIns="74750" lIns="149525" spcFirstLastPara="1" rIns="149525" wrap="square" tIns="74750">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7" name="Google Shape;67;p10"/>
          <p:cNvSpPr/>
          <p:nvPr>
            <p:ph idx="2" type="pic"/>
          </p:nvPr>
        </p:nvSpPr>
        <p:spPr>
          <a:xfrm>
            <a:off x="8827617" y="1481138"/>
            <a:ext cx="10512000" cy="7310400"/>
          </a:xfrm>
          <a:prstGeom prst="rect">
            <a:avLst/>
          </a:prstGeom>
          <a:noFill/>
          <a:ln>
            <a:noFill/>
          </a:ln>
        </p:spPr>
      </p:sp>
      <p:sp>
        <p:nvSpPr>
          <p:cNvPr id="68" name="Google Shape;68;p10"/>
          <p:cNvSpPr txBox="1"/>
          <p:nvPr>
            <p:ph idx="1" type="body"/>
          </p:nvPr>
        </p:nvSpPr>
        <p:spPr>
          <a:xfrm>
            <a:off x="1430264" y="3086100"/>
            <a:ext cx="6697200" cy="5717400"/>
          </a:xfrm>
          <a:prstGeom prst="rect">
            <a:avLst/>
          </a:prstGeom>
          <a:noFill/>
          <a:ln>
            <a:noFill/>
          </a:ln>
        </p:spPr>
        <p:txBody>
          <a:bodyPr anchorCtr="0" anchor="t" bIns="74750" lIns="149525" spcFirstLastPara="1" rIns="149525" wrap="square" tIns="74750">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10"/>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0" name="Google Shape;70;p10"/>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1" name="Google Shape;71;p10"/>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427559" y="547688"/>
            <a:ext cx="17909400" cy="1988400"/>
          </a:xfrm>
          <a:prstGeom prst="rect">
            <a:avLst/>
          </a:prstGeom>
          <a:noFill/>
          <a:ln>
            <a:noFill/>
          </a:ln>
        </p:spPr>
        <p:txBody>
          <a:bodyPr anchorCtr="0" anchor="ctr" bIns="74750" lIns="149525" spcFirstLastPara="1" rIns="149525" wrap="square" tIns="74750">
            <a:normAutofit/>
          </a:bodyPr>
          <a:lstStyle>
            <a:lvl1pPr lvl="0" marR="0" rtl="0" algn="l">
              <a:lnSpc>
                <a:spcPct val="90000"/>
              </a:lnSpc>
              <a:spcBef>
                <a:spcPts val="0"/>
              </a:spcBef>
              <a:spcAft>
                <a:spcPts val="0"/>
              </a:spcAft>
              <a:buClr>
                <a:schemeClr val="dk1"/>
              </a:buClr>
              <a:buSzPts val="7200"/>
              <a:buFont typeface="Calibri"/>
              <a:buNone/>
              <a:defRPr b="0" i="0" sz="7200" u="none" cap="none" strike="noStrike">
                <a:solidFill>
                  <a:schemeClr val="dk1"/>
                </a:solidFill>
                <a:latin typeface="Calibri"/>
                <a:ea typeface="Calibri"/>
                <a:cs typeface="Calibri"/>
                <a:sym typeface="Calibri"/>
              </a:defRPr>
            </a:lvl1pPr>
            <a:lvl2pPr lvl="1">
              <a:spcBef>
                <a:spcPts val="0"/>
              </a:spcBef>
              <a:spcAft>
                <a:spcPts val="0"/>
              </a:spcAft>
              <a:buSzPts val="2300"/>
              <a:buNone/>
              <a:defRPr sz="2900"/>
            </a:lvl2pPr>
            <a:lvl3pPr lvl="2">
              <a:spcBef>
                <a:spcPts val="0"/>
              </a:spcBef>
              <a:spcAft>
                <a:spcPts val="0"/>
              </a:spcAft>
              <a:buSzPts val="2300"/>
              <a:buNone/>
              <a:defRPr sz="2900"/>
            </a:lvl3pPr>
            <a:lvl4pPr lvl="3">
              <a:spcBef>
                <a:spcPts val="0"/>
              </a:spcBef>
              <a:spcAft>
                <a:spcPts val="0"/>
              </a:spcAft>
              <a:buSzPts val="2300"/>
              <a:buNone/>
              <a:defRPr sz="2900"/>
            </a:lvl4pPr>
            <a:lvl5pPr lvl="4">
              <a:spcBef>
                <a:spcPts val="0"/>
              </a:spcBef>
              <a:spcAft>
                <a:spcPts val="0"/>
              </a:spcAft>
              <a:buSzPts val="2300"/>
              <a:buNone/>
              <a:defRPr sz="2900"/>
            </a:lvl5pPr>
            <a:lvl6pPr lvl="5">
              <a:spcBef>
                <a:spcPts val="0"/>
              </a:spcBef>
              <a:spcAft>
                <a:spcPts val="0"/>
              </a:spcAft>
              <a:buSzPts val="2300"/>
              <a:buNone/>
              <a:defRPr sz="2900"/>
            </a:lvl6pPr>
            <a:lvl7pPr lvl="6">
              <a:spcBef>
                <a:spcPts val="0"/>
              </a:spcBef>
              <a:spcAft>
                <a:spcPts val="0"/>
              </a:spcAft>
              <a:buSzPts val="2300"/>
              <a:buNone/>
              <a:defRPr sz="2900"/>
            </a:lvl7pPr>
            <a:lvl8pPr lvl="7">
              <a:spcBef>
                <a:spcPts val="0"/>
              </a:spcBef>
              <a:spcAft>
                <a:spcPts val="0"/>
              </a:spcAft>
              <a:buSzPts val="2300"/>
              <a:buNone/>
              <a:defRPr sz="2900"/>
            </a:lvl8pPr>
            <a:lvl9pPr lvl="8">
              <a:spcBef>
                <a:spcPts val="0"/>
              </a:spcBef>
              <a:spcAft>
                <a:spcPts val="0"/>
              </a:spcAft>
              <a:buSzPts val="2300"/>
              <a:buNone/>
              <a:defRPr sz="2900"/>
            </a:lvl9pPr>
          </a:lstStyle>
          <a:p/>
        </p:txBody>
      </p:sp>
      <p:sp>
        <p:nvSpPr>
          <p:cNvPr id="11" name="Google Shape;11;p1"/>
          <p:cNvSpPr txBox="1"/>
          <p:nvPr>
            <p:ph idx="1" type="body"/>
          </p:nvPr>
        </p:nvSpPr>
        <p:spPr>
          <a:xfrm>
            <a:off x="1427559" y="2738438"/>
            <a:ext cx="17909400" cy="6527100"/>
          </a:xfrm>
          <a:prstGeom prst="rect">
            <a:avLst/>
          </a:prstGeom>
          <a:noFill/>
          <a:ln>
            <a:noFill/>
          </a:ln>
        </p:spPr>
        <p:txBody>
          <a:bodyPr anchorCtr="0" anchor="t" bIns="74750" lIns="149525" spcFirstLastPara="1" rIns="149525" wrap="square" tIns="74750">
            <a:normAutofit/>
          </a:bodyPr>
          <a:lstStyle>
            <a:lvl1pPr indent="-520700" lvl="0" marL="457200" marR="0" rtl="0" algn="l">
              <a:lnSpc>
                <a:spcPct val="90000"/>
              </a:lnSpc>
              <a:spcBef>
                <a:spcPts val="16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76250" lvl="1" marL="914400" marR="0" rtl="0" algn="l">
              <a:lnSpc>
                <a:spcPct val="90000"/>
              </a:lnSpc>
              <a:spcBef>
                <a:spcPts val="800"/>
              </a:spcBef>
              <a:spcAft>
                <a:spcPts val="0"/>
              </a:spcAft>
              <a:buClr>
                <a:schemeClr val="dk1"/>
              </a:buClr>
              <a:buSzPts val="3900"/>
              <a:buFont typeface="Arial"/>
              <a:buChar char="•"/>
              <a:defRPr b="0" i="0" sz="3900" u="none" cap="none" strike="noStrike">
                <a:solidFill>
                  <a:schemeClr val="dk1"/>
                </a:solidFill>
                <a:latin typeface="Calibri"/>
                <a:ea typeface="Calibri"/>
                <a:cs typeface="Calibri"/>
                <a:sym typeface="Calibri"/>
              </a:defRPr>
            </a:lvl2pPr>
            <a:lvl3pPr indent="-438150" lvl="2" marL="1371600" marR="0" rtl="0" algn="l">
              <a:lnSpc>
                <a:spcPct val="90000"/>
              </a:lnSpc>
              <a:spcBef>
                <a:spcPts val="80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3pPr>
            <a:lvl4pPr indent="-412750" lvl="3" marL="1828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1427559" y="9534525"/>
            <a:ext cx="4671900" cy="547800"/>
          </a:xfrm>
          <a:prstGeom prst="rect">
            <a:avLst/>
          </a:prstGeom>
          <a:noFill/>
          <a:ln>
            <a:noFill/>
          </a:ln>
        </p:spPr>
        <p:txBody>
          <a:bodyPr anchorCtr="0" anchor="ctr" bIns="74750" lIns="149525" spcFirstLastPara="1" rIns="149525" wrap="square" tIns="74750">
            <a:noAutofit/>
          </a:bodyPr>
          <a:lstStyle>
            <a:lvl1pPr lvl="0" marR="0" rtl="0" algn="l">
              <a:spcBef>
                <a:spcPts val="0"/>
              </a:spcBef>
              <a:spcAft>
                <a:spcPts val="0"/>
              </a:spcAft>
              <a:buSzPts val="2300"/>
              <a:buNone/>
              <a:defRPr b="0" i="0" sz="2000" u="none" cap="none" strike="noStrike">
                <a:solidFill>
                  <a:srgbClr val="888888"/>
                </a:solidFill>
                <a:latin typeface="Calibri"/>
                <a:ea typeface="Calibri"/>
                <a:cs typeface="Calibri"/>
                <a:sym typeface="Calibri"/>
              </a:defRPr>
            </a:lvl1pPr>
            <a:lvl2pPr lvl="1"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2pPr>
            <a:lvl3pPr lvl="2"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3pPr>
            <a:lvl4pPr lvl="3"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4pPr>
            <a:lvl5pPr lvl="4"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5pPr>
            <a:lvl6pPr lvl="5"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6pPr>
            <a:lvl7pPr lvl="6"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7pPr>
            <a:lvl8pPr lvl="7"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8pPr>
            <a:lvl9pPr lvl="8"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6878241" y="9534525"/>
            <a:ext cx="7008000" cy="547800"/>
          </a:xfrm>
          <a:prstGeom prst="rect">
            <a:avLst/>
          </a:prstGeom>
          <a:noFill/>
          <a:ln>
            <a:noFill/>
          </a:ln>
        </p:spPr>
        <p:txBody>
          <a:bodyPr anchorCtr="0" anchor="ctr" bIns="74750" lIns="149525" spcFirstLastPara="1" rIns="149525" wrap="square" tIns="74750">
            <a:noAutofit/>
          </a:bodyPr>
          <a:lstStyle>
            <a:lvl1pPr lvl="0" marR="0" rtl="0" algn="ctr">
              <a:spcBef>
                <a:spcPts val="0"/>
              </a:spcBef>
              <a:spcAft>
                <a:spcPts val="0"/>
              </a:spcAft>
              <a:buSzPts val="2300"/>
              <a:buNone/>
              <a:defRPr b="0" i="0" sz="2000" u="none" cap="none" strike="noStrike">
                <a:solidFill>
                  <a:srgbClr val="888888"/>
                </a:solidFill>
                <a:latin typeface="Calibri"/>
                <a:ea typeface="Calibri"/>
                <a:cs typeface="Calibri"/>
                <a:sym typeface="Calibri"/>
              </a:defRPr>
            </a:lvl1pPr>
            <a:lvl2pPr lvl="1"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2pPr>
            <a:lvl3pPr lvl="2"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3pPr>
            <a:lvl4pPr lvl="3"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4pPr>
            <a:lvl5pPr lvl="4"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5pPr>
            <a:lvl6pPr lvl="5"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6pPr>
            <a:lvl7pPr lvl="6"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7pPr>
            <a:lvl8pPr lvl="7"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8pPr>
            <a:lvl9pPr lvl="8"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14664928" y="9534525"/>
            <a:ext cx="4671900" cy="547800"/>
          </a:xfrm>
          <a:prstGeom prst="rect">
            <a:avLst/>
          </a:prstGeom>
          <a:noFill/>
          <a:ln>
            <a:noFill/>
          </a:ln>
        </p:spPr>
        <p:txBody>
          <a:bodyPr anchorCtr="0" anchor="ctr" bIns="74750" lIns="149525" spcFirstLastPara="1" rIns="149525" wrap="square" tIns="74750">
            <a:noAutofit/>
          </a:bodyPr>
          <a:lstStyle>
            <a:lvl1pPr indent="0" lvl="0" marL="0" marR="0" rtl="0" algn="r">
              <a:spcBef>
                <a:spcPts val="0"/>
              </a:spcBef>
              <a:buNone/>
              <a:defRPr b="0" i="0" sz="2000" u="none" cap="none" strike="noStrike">
                <a:solidFill>
                  <a:srgbClr val="888888"/>
                </a:solidFill>
                <a:latin typeface="Calibri"/>
                <a:ea typeface="Calibri"/>
                <a:cs typeface="Calibri"/>
                <a:sym typeface="Calibri"/>
              </a:defRPr>
            </a:lvl1pPr>
            <a:lvl2pPr indent="0" lvl="1" marL="0" marR="0" rtl="0" algn="r">
              <a:spcBef>
                <a:spcPts val="0"/>
              </a:spcBef>
              <a:buNone/>
              <a:defRPr b="0" i="0" sz="2000" u="none" cap="none" strike="noStrike">
                <a:solidFill>
                  <a:srgbClr val="888888"/>
                </a:solidFill>
                <a:latin typeface="Calibri"/>
                <a:ea typeface="Calibri"/>
                <a:cs typeface="Calibri"/>
                <a:sym typeface="Calibri"/>
              </a:defRPr>
            </a:lvl2pPr>
            <a:lvl3pPr indent="0" lvl="2" marL="0" marR="0" rtl="0" algn="r">
              <a:spcBef>
                <a:spcPts val="0"/>
              </a:spcBef>
              <a:buNone/>
              <a:defRPr b="0" i="0" sz="2000" u="none" cap="none" strike="noStrike">
                <a:solidFill>
                  <a:srgbClr val="888888"/>
                </a:solidFill>
                <a:latin typeface="Calibri"/>
                <a:ea typeface="Calibri"/>
                <a:cs typeface="Calibri"/>
                <a:sym typeface="Calibri"/>
              </a:defRPr>
            </a:lvl3pPr>
            <a:lvl4pPr indent="0" lvl="3" marL="0" marR="0" rtl="0" algn="r">
              <a:spcBef>
                <a:spcPts val="0"/>
              </a:spcBef>
              <a:buNone/>
              <a:defRPr b="0" i="0" sz="2000" u="none" cap="none" strike="noStrike">
                <a:solidFill>
                  <a:srgbClr val="888888"/>
                </a:solidFill>
                <a:latin typeface="Calibri"/>
                <a:ea typeface="Calibri"/>
                <a:cs typeface="Calibri"/>
                <a:sym typeface="Calibri"/>
              </a:defRPr>
            </a:lvl4pPr>
            <a:lvl5pPr indent="0" lvl="4" marL="0" marR="0" rtl="0" algn="r">
              <a:spcBef>
                <a:spcPts val="0"/>
              </a:spcBef>
              <a:buNone/>
              <a:defRPr b="0" i="0" sz="2000" u="none" cap="none" strike="noStrike">
                <a:solidFill>
                  <a:srgbClr val="888888"/>
                </a:solidFill>
                <a:latin typeface="Calibri"/>
                <a:ea typeface="Calibri"/>
                <a:cs typeface="Calibri"/>
                <a:sym typeface="Calibri"/>
              </a:defRPr>
            </a:lvl5pPr>
            <a:lvl6pPr indent="0" lvl="5" marL="0" marR="0" rtl="0" algn="r">
              <a:spcBef>
                <a:spcPts val="0"/>
              </a:spcBef>
              <a:buNone/>
              <a:defRPr b="0" i="0" sz="2000" u="none" cap="none" strike="noStrike">
                <a:solidFill>
                  <a:srgbClr val="888888"/>
                </a:solidFill>
                <a:latin typeface="Calibri"/>
                <a:ea typeface="Calibri"/>
                <a:cs typeface="Calibri"/>
                <a:sym typeface="Calibri"/>
              </a:defRPr>
            </a:lvl6pPr>
            <a:lvl7pPr indent="0" lvl="6" marL="0" marR="0" rtl="0" algn="r">
              <a:spcBef>
                <a:spcPts val="0"/>
              </a:spcBef>
              <a:buNone/>
              <a:defRPr b="0" i="0" sz="2000" u="none" cap="none" strike="noStrike">
                <a:solidFill>
                  <a:srgbClr val="888888"/>
                </a:solidFill>
                <a:latin typeface="Calibri"/>
                <a:ea typeface="Calibri"/>
                <a:cs typeface="Calibri"/>
                <a:sym typeface="Calibri"/>
              </a:defRPr>
            </a:lvl7pPr>
            <a:lvl8pPr indent="0" lvl="7" marL="0" marR="0" rtl="0" algn="r">
              <a:spcBef>
                <a:spcPts val="0"/>
              </a:spcBef>
              <a:buNone/>
              <a:defRPr b="0" i="0" sz="2000" u="none" cap="none" strike="noStrike">
                <a:solidFill>
                  <a:srgbClr val="888888"/>
                </a:solidFill>
                <a:latin typeface="Calibri"/>
                <a:ea typeface="Calibri"/>
                <a:cs typeface="Calibri"/>
                <a:sym typeface="Calibri"/>
              </a:defRPr>
            </a:lvl8pPr>
            <a:lvl9pPr indent="0" lvl="8" marL="0" marR="0" rtl="0" algn="r">
              <a:spcBef>
                <a:spcPts val="0"/>
              </a:spcBef>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s://pixabay.com/photos/search/dismantlable%20furnitures/?manual_search=1" TargetMode="External"/><Relationship Id="rId6" Type="http://schemas.openxmlformats.org/officeDocument/2006/relationships/image" Target="../media/image23.png"/><Relationship Id="rId7" Type="http://schemas.openxmlformats.org/officeDocument/2006/relationships/image" Target="../media/image16.png"/><Relationship Id="rId8" Type="http://schemas.openxmlformats.org/officeDocument/2006/relationships/hyperlink" Target="about:blan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s://nagami.design/wp-content/uploads/2018/04/Peeler_3_Daniel-Widrig_for_Nagami_960x1080-700x788.jpg" TargetMode="Externa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s://cdn.pixabay.com/photo/2016/11/19/15/50/chair-1840011_960_720.jpg" TargetMode="External"/><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hyperlink" Target="https://pixabay.com/photos/furniture-chair-table-room-luxury-328314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9.png"/><Relationship Id="rId6" Type="http://schemas.openxmlformats.org/officeDocument/2006/relationships/hyperlink" Target="https://cdn.pixabay.com/photo/2014/09/05/02/35/cafe-436082_960_720.jpg" TargetMode="External"/><Relationship Id="rId7" Type="http://schemas.openxmlformats.org/officeDocument/2006/relationships/image" Target="../media/image13.png"/><Relationship Id="rId8" Type="http://schemas.openxmlformats.org/officeDocument/2006/relationships/hyperlink" Target="https://cdn.pixabay.com/photo/2014/08/27/16/46/furniture-429297__340.jp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26.png"/><Relationship Id="rId7" Type="http://schemas.openxmlformats.org/officeDocument/2006/relationships/hyperlink" Target="https://pixabay.com/photos/search/furniture/?manual_search=1&amp;pagi=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8.png"/><Relationship Id="rId6" Type="http://schemas.openxmlformats.org/officeDocument/2006/relationships/hyperlink" Target="https://cdn.pixabay.com/photo/2015/06/28/03/01/classroom-824120_960_720.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circularfurniture-sawyer.eu/the-furniture-sector-and-circular-economy-2-0/" TargetMode="External"/><Relationship Id="rId4" Type="http://schemas.openxmlformats.org/officeDocument/2006/relationships/hyperlink" Target="https://9e2160bf-a0b5-460b-aec7-e9af818978ee.filesusr.com/ugd/a1d93b_48bd99599fc04853bd7bb96b9a280c29.pdf" TargetMode="External"/><Relationship Id="rId5" Type="http://schemas.openxmlformats.org/officeDocument/2006/relationships/hyperlink" Target="https://circulareconomy.europa.eu/platform/sites/default/files/twin-transition-in-the-manufacturing-sector_final-2.pdf" TargetMode="External"/><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hyperlink" Target="https://eur-lex.europa.eu/legal-content/EN/TXT/?uri=CELEX:52018PC0353#footnote25" TargetMode="External"/><Relationship Id="rId6" Type="http://schemas.openxmlformats.org/officeDocument/2006/relationships/hyperlink" Target="https://ec.europa.eu/environment/gpp/pdf/toolkit/furniture_gpp.pdf" TargetMode="External"/><Relationship Id="rId7" Type="http://schemas.openxmlformats.org/officeDocument/2006/relationships/image" Target="../media/image24.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s://www.designdiffusion.com/en/2021/12/13/the-world-furniture-market-in-2022" TargetMode="External"/><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s://ec.europa.eu/environment/gpp/pdf/toolkit/ENV-2017-00602-02-00-LT-TRA-00.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Text&#10;&#10;Description automatically generated with medium confidence" id="88" name="Google Shape;88;p13"/>
          <p:cNvPicPr preferRelativeResize="0"/>
          <p:nvPr/>
        </p:nvPicPr>
        <p:blipFill rotWithShape="1">
          <a:blip r:embed="rId3">
            <a:alphaModFix/>
          </a:blip>
          <a:srcRect b="0" l="0" r="0" t="0"/>
          <a:stretch/>
        </p:blipFill>
        <p:spPr>
          <a:xfrm>
            <a:off x="478508" y="1018962"/>
            <a:ext cx="5041312" cy="2422244"/>
          </a:xfrm>
          <a:prstGeom prst="rect">
            <a:avLst/>
          </a:prstGeom>
          <a:noFill/>
          <a:ln>
            <a:noFill/>
          </a:ln>
        </p:spPr>
      </p:pic>
      <p:pic>
        <p:nvPicPr>
          <p:cNvPr descr="Graphical user interface, text&#10;&#10;Description automatically generated" id="89" name="Google Shape;89;p13"/>
          <p:cNvPicPr preferRelativeResize="0"/>
          <p:nvPr/>
        </p:nvPicPr>
        <p:blipFill rotWithShape="1">
          <a:blip r:embed="rId4">
            <a:alphaModFix/>
          </a:blip>
          <a:srcRect b="0" l="0" r="0" t="0"/>
          <a:stretch/>
        </p:blipFill>
        <p:spPr>
          <a:xfrm>
            <a:off x="1244061" y="9021713"/>
            <a:ext cx="5165967" cy="1083795"/>
          </a:xfrm>
          <a:prstGeom prst="rect">
            <a:avLst/>
          </a:prstGeom>
          <a:noFill/>
          <a:ln>
            <a:noFill/>
          </a:ln>
        </p:spPr>
      </p:pic>
      <p:sp>
        <p:nvSpPr>
          <p:cNvPr id="90" name="Google Shape;90;p13"/>
          <p:cNvSpPr/>
          <p:nvPr/>
        </p:nvSpPr>
        <p:spPr>
          <a:xfrm>
            <a:off x="0" y="8488017"/>
            <a:ext cx="207645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1" name="Google Shape;91;p13"/>
          <p:cNvSpPr/>
          <p:nvPr/>
        </p:nvSpPr>
        <p:spPr>
          <a:xfrm>
            <a:off x="0" y="485267"/>
            <a:ext cx="60261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2" name="Google Shape;92;p13"/>
          <p:cNvSpPr/>
          <p:nvPr/>
        </p:nvSpPr>
        <p:spPr>
          <a:xfrm>
            <a:off x="6991093" y="485267"/>
            <a:ext cx="6782400" cy="1788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3" name="Google Shape;93;p13"/>
          <p:cNvSpPr/>
          <p:nvPr/>
        </p:nvSpPr>
        <p:spPr>
          <a:xfrm>
            <a:off x="14738287" y="485267"/>
            <a:ext cx="60261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4" name="Google Shape;94;p13"/>
          <p:cNvSpPr txBox="1"/>
          <p:nvPr/>
        </p:nvSpPr>
        <p:spPr>
          <a:xfrm>
            <a:off x="1275365" y="3539921"/>
            <a:ext cx="13165500" cy="2583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i="0" lang="ru-RU" sz="7900" u="none" cap="none" strike="noStrike">
                <a:solidFill>
                  <a:srgbClr val="056839"/>
                </a:solidFill>
                <a:latin typeface="Calibri"/>
                <a:ea typeface="Calibri"/>
                <a:cs typeface="Calibri"/>
                <a:sym typeface="Calibri"/>
              </a:rPr>
              <a:t>Ниво на кръгова икономика в мебелния сектор</a:t>
            </a:r>
            <a:endParaRPr sz="7900">
              <a:solidFill>
                <a:srgbClr val="056839"/>
              </a:solidFill>
              <a:latin typeface="Calibri"/>
              <a:ea typeface="Calibri"/>
              <a:cs typeface="Calibri"/>
              <a:sym typeface="Calibri"/>
            </a:endParaRPr>
          </a:p>
        </p:txBody>
      </p:sp>
      <p:sp>
        <p:nvSpPr>
          <p:cNvPr id="95" name="Google Shape;95;p13"/>
          <p:cNvSpPr txBox="1"/>
          <p:nvPr/>
        </p:nvSpPr>
        <p:spPr>
          <a:xfrm>
            <a:off x="977972" y="6958763"/>
            <a:ext cx="13977000" cy="17517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200">
                <a:solidFill>
                  <a:srgbClr val="056839"/>
                </a:solidFill>
                <a:latin typeface="Calibri"/>
                <a:ea typeface="Calibri"/>
                <a:cs typeface="Calibri"/>
                <a:sym typeface="Calibri"/>
              </a:rPr>
              <a:t>Ключови думи: кръгова икономика, мебели, мебелен сектор</a:t>
            </a:r>
            <a:endParaRPr sz="2900">
              <a:solidFill>
                <a:schemeClr val="dk1"/>
              </a:solidFill>
              <a:latin typeface="Calibri"/>
              <a:ea typeface="Calibri"/>
              <a:cs typeface="Calibri"/>
              <a:sym typeface="Calibri"/>
            </a:endParaRPr>
          </a:p>
        </p:txBody>
      </p:sp>
      <p:sp>
        <p:nvSpPr>
          <p:cNvPr id="96" name="Google Shape;96;p13"/>
          <p:cNvSpPr txBox="1"/>
          <p:nvPr/>
        </p:nvSpPr>
        <p:spPr>
          <a:xfrm>
            <a:off x="7652434" y="9021713"/>
            <a:ext cx="7894200" cy="8436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15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500">
              <a:solidFill>
                <a:schemeClr val="dk1"/>
              </a:solidFill>
              <a:latin typeface="Calibri"/>
              <a:ea typeface="Calibri"/>
              <a:cs typeface="Calibri"/>
              <a:sym typeface="Calibri"/>
            </a:endParaRPr>
          </a:p>
        </p:txBody>
      </p:sp>
      <p:pic>
        <p:nvPicPr>
          <p:cNvPr id="97" name="Google Shape;97;p13"/>
          <p:cNvPicPr preferRelativeResize="0"/>
          <p:nvPr/>
        </p:nvPicPr>
        <p:blipFill rotWithShape="1">
          <a:blip r:embed="rId5">
            <a:alphaModFix/>
          </a:blip>
          <a:srcRect b="8386" l="11288" r="9884" t="9905"/>
          <a:stretch/>
        </p:blipFill>
        <p:spPr>
          <a:xfrm>
            <a:off x="14738287" y="956282"/>
            <a:ext cx="5493188" cy="6686472"/>
          </a:xfrm>
          <a:prstGeom prst="rect">
            <a:avLst/>
          </a:prstGeom>
          <a:noFill/>
          <a:ln>
            <a:noFill/>
          </a:ln>
        </p:spPr>
      </p:pic>
      <p:sp>
        <p:nvSpPr>
          <p:cNvPr id="98" name="Google Shape;98;p13"/>
          <p:cNvSpPr txBox="1"/>
          <p:nvPr/>
        </p:nvSpPr>
        <p:spPr>
          <a:xfrm>
            <a:off x="16172163" y="7586058"/>
            <a:ext cx="2842200" cy="3972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1600">
                <a:solidFill>
                  <a:srgbClr val="056839"/>
                </a:solidFill>
                <a:latin typeface="Calibri"/>
                <a:ea typeface="Calibri"/>
                <a:cs typeface="Calibri"/>
                <a:sym typeface="Calibri"/>
              </a:rPr>
              <a:t>Photo by Dalia Saproniene</a:t>
            </a:r>
            <a:endParaRPr sz="2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22"/>
          <p:cNvSpPr txBox="1"/>
          <p:nvPr/>
        </p:nvSpPr>
        <p:spPr>
          <a:xfrm>
            <a:off x="898582" y="452431"/>
            <a:ext cx="165507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2: Кръгови стратегии в мебелния сектор</a:t>
            </a:r>
            <a:endParaRPr sz="2900">
              <a:solidFill>
                <a:schemeClr val="dk1"/>
              </a:solidFill>
              <a:latin typeface="Calibri"/>
              <a:ea typeface="Calibri"/>
              <a:cs typeface="Calibri"/>
              <a:sym typeface="Calibri"/>
            </a:endParaRPr>
          </a:p>
        </p:txBody>
      </p:sp>
      <p:pic>
        <p:nvPicPr>
          <p:cNvPr descr="Logo&#10;&#10;Description automatically generated" id="221" name="Google Shape;221;p22"/>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222" name="Google Shape;222;p22"/>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sp>
        <p:nvSpPr>
          <p:cNvPr id="223" name="Google Shape;223;p22"/>
          <p:cNvSpPr/>
          <p:nvPr/>
        </p:nvSpPr>
        <p:spPr>
          <a:xfrm flipH="1" rot="-5400000">
            <a:off x="15505927" y="5028449"/>
            <a:ext cx="10287000" cy="230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24" name="Google Shape;224;p22"/>
          <p:cNvSpPr txBox="1"/>
          <p:nvPr/>
        </p:nvSpPr>
        <p:spPr>
          <a:xfrm>
            <a:off x="1046250" y="1689813"/>
            <a:ext cx="18830400" cy="77547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600">
                <a:solidFill>
                  <a:srgbClr val="056839"/>
                </a:solidFill>
                <a:latin typeface="Calibri"/>
                <a:ea typeface="Calibri"/>
                <a:cs typeface="Calibri"/>
                <a:sym typeface="Calibri"/>
              </a:rPr>
              <a:t>Стратегии:</a:t>
            </a:r>
            <a:endParaRPr sz="2300"/>
          </a:p>
          <a:p>
            <a:pPr indent="0" lvl="0" marL="0" marR="0" rtl="0" algn="l">
              <a:lnSpc>
                <a:spcPct val="150000"/>
              </a:lnSpc>
              <a:spcBef>
                <a:spcPts val="0"/>
              </a:spcBef>
              <a:spcAft>
                <a:spcPts val="0"/>
              </a:spcAft>
              <a:buNone/>
            </a:pPr>
            <a:r>
              <a:rPr b="1" lang="ru-RU" sz="2600">
                <a:solidFill>
                  <a:srgbClr val="056839"/>
                </a:solidFill>
                <a:latin typeface="Calibri"/>
                <a:ea typeface="Calibri"/>
                <a:cs typeface="Calibri"/>
                <a:sym typeface="Calibri"/>
              </a:rPr>
              <a:t>• Екодизайн </a:t>
            </a:r>
            <a:r>
              <a:rPr lang="ru-RU" sz="2600">
                <a:solidFill>
                  <a:srgbClr val="056839"/>
                </a:solidFill>
                <a:latin typeface="Calibri"/>
                <a:ea typeface="Calibri"/>
                <a:cs typeface="Calibri"/>
                <a:sym typeface="Calibri"/>
              </a:rPr>
              <a:t>- интегрирането на екологичните аспекти в процеса на разработване на продукта чрез балансиране на екологичните и икономическите изисквания.</a:t>
            </a:r>
            <a:endParaRPr sz="2300"/>
          </a:p>
          <a:p>
            <a:pPr indent="0" lvl="0" marL="0" marR="0" rtl="0" algn="l">
              <a:lnSpc>
                <a:spcPct val="150000"/>
              </a:lnSpc>
              <a:spcBef>
                <a:spcPts val="0"/>
              </a:spcBef>
              <a:spcAft>
                <a:spcPts val="0"/>
              </a:spcAft>
              <a:buNone/>
            </a:pPr>
            <a:r>
              <a:rPr lang="ru-RU" sz="2600">
                <a:solidFill>
                  <a:srgbClr val="056839"/>
                </a:solidFill>
                <a:latin typeface="Calibri"/>
                <a:ea typeface="Calibri"/>
                <a:cs typeface="Calibri"/>
                <a:sym typeface="Calibri"/>
              </a:rPr>
              <a:t>• </a:t>
            </a:r>
            <a:r>
              <a:rPr b="1" lang="ru-RU" sz="2600">
                <a:solidFill>
                  <a:srgbClr val="056839"/>
                </a:solidFill>
                <a:latin typeface="Calibri"/>
                <a:ea typeface="Calibri"/>
                <a:cs typeface="Calibri"/>
                <a:sym typeface="Calibri"/>
              </a:rPr>
              <a:t>Материална иновация </a:t>
            </a:r>
            <a:r>
              <a:rPr lang="ru-RU" sz="2600">
                <a:solidFill>
                  <a:srgbClr val="056839"/>
                </a:solidFill>
                <a:latin typeface="Calibri"/>
                <a:ea typeface="Calibri"/>
                <a:cs typeface="Calibri"/>
                <a:sym typeface="Calibri"/>
              </a:rPr>
              <a:t>- процес на задоволяване на нуждите на потребителите чрез подобрения в съществуващи продукти или процеси или създаване и разработване на нещо напълно ново, за да се постигне по-голяма диференциация, намаляване на разходите или устойчивост.</a:t>
            </a:r>
            <a:endParaRPr sz="2300"/>
          </a:p>
          <a:p>
            <a:pPr indent="0" lvl="0" marL="0" marR="0" rtl="0" algn="l">
              <a:lnSpc>
                <a:spcPct val="150000"/>
              </a:lnSpc>
              <a:spcBef>
                <a:spcPts val="0"/>
              </a:spcBef>
              <a:spcAft>
                <a:spcPts val="0"/>
              </a:spcAft>
              <a:buNone/>
            </a:pPr>
            <a:r>
              <a:rPr lang="ru-RU" sz="2600">
                <a:solidFill>
                  <a:srgbClr val="056839"/>
                </a:solidFill>
                <a:latin typeface="Calibri"/>
                <a:ea typeface="Calibri"/>
                <a:cs typeface="Calibri"/>
                <a:sym typeface="Calibri"/>
              </a:rPr>
              <a:t>• </a:t>
            </a:r>
            <a:r>
              <a:rPr b="1" lang="ru-RU" sz="2600">
                <a:solidFill>
                  <a:srgbClr val="056839"/>
                </a:solidFill>
                <a:latin typeface="Calibri"/>
                <a:ea typeface="Calibri"/>
                <a:cs typeface="Calibri"/>
                <a:sym typeface="Calibri"/>
              </a:rPr>
              <a:t>Обновяване</a:t>
            </a:r>
            <a:r>
              <a:rPr lang="ru-RU" sz="2600">
                <a:solidFill>
                  <a:srgbClr val="056839"/>
                </a:solidFill>
                <a:latin typeface="Calibri"/>
                <a:ea typeface="Calibri"/>
                <a:cs typeface="Calibri"/>
                <a:sym typeface="Calibri"/>
              </a:rPr>
              <a:t> - коригираща поддръжка, преразпределение на продуктите чрез промяна на собствеността, връщането им в друг жизнен цикъл.</a:t>
            </a:r>
            <a:endParaRPr sz="2300"/>
          </a:p>
          <a:p>
            <a:pPr indent="0" lvl="0" marL="0" marR="0" rtl="0" algn="l">
              <a:lnSpc>
                <a:spcPct val="150000"/>
              </a:lnSpc>
              <a:spcBef>
                <a:spcPts val="0"/>
              </a:spcBef>
              <a:spcAft>
                <a:spcPts val="0"/>
              </a:spcAft>
              <a:buNone/>
            </a:pPr>
            <a:r>
              <a:rPr lang="ru-RU" sz="2600">
                <a:solidFill>
                  <a:srgbClr val="056839"/>
                </a:solidFill>
                <a:latin typeface="Calibri"/>
                <a:ea typeface="Calibri"/>
                <a:cs typeface="Calibri"/>
                <a:sym typeface="Calibri"/>
              </a:rPr>
              <a:t>• </a:t>
            </a:r>
            <a:r>
              <a:rPr b="1" lang="ru-RU" sz="2600">
                <a:solidFill>
                  <a:srgbClr val="056839"/>
                </a:solidFill>
                <a:latin typeface="Calibri"/>
                <a:ea typeface="Calibri"/>
                <a:cs typeface="Calibri"/>
                <a:sym typeface="Calibri"/>
              </a:rPr>
              <a:t>Промяна на предназначението/ъпсайклинг </a:t>
            </a:r>
            <a:r>
              <a:rPr lang="ru-RU" sz="2600">
                <a:solidFill>
                  <a:srgbClr val="056839"/>
                </a:solidFill>
                <a:latin typeface="Calibri"/>
                <a:ea typeface="Calibri"/>
                <a:cs typeface="Calibri"/>
                <a:sym typeface="Calibri"/>
              </a:rPr>
              <a:t>- промяна на функционалността на продукта, за връщане на продукт в нов жизнен цикъл.</a:t>
            </a:r>
            <a:endParaRPr sz="2300"/>
          </a:p>
          <a:p>
            <a:pPr indent="0" lvl="0" marL="0" marR="0" rtl="0" algn="l">
              <a:lnSpc>
                <a:spcPct val="150000"/>
              </a:lnSpc>
              <a:spcBef>
                <a:spcPts val="0"/>
              </a:spcBef>
              <a:spcAft>
                <a:spcPts val="0"/>
              </a:spcAft>
              <a:buNone/>
            </a:pPr>
            <a:r>
              <a:rPr lang="ru-RU" sz="2600">
                <a:solidFill>
                  <a:srgbClr val="056839"/>
                </a:solidFill>
                <a:latin typeface="Calibri"/>
                <a:ea typeface="Calibri"/>
                <a:cs typeface="Calibri"/>
                <a:sym typeface="Calibri"/>
              </a:rPr>
              <a:t>• </a:t>
            </a:r>
            <a:r>
              <a:rPr b="1" lang="ru-RU" sz="2600">
                <a:solidFill>
                  <a:srgbClr val="056839"/>
                </a:solidFill>
                <a:latin typeface="Calibri"/>
                <a:ea typeface="Calibri"/>
                <a:cs typeface="Calibri"/>
                <a:sym typeface="Calibri"/>
              </a:rPr>
              <a:t>Рециклиране</a:t>
            </a:r>
            <a:r>
              <a:rPr lang="ru-RU" sz="2600">
                <a:solidFill>
                  <a:srgbClr val="056839"/>
                </a:solidFill>
                <a:latin typeface="Calibri"/>
                <a:ea typeface="Calibri"/>
                <a:cs typeface="Calibri"/>
                <a:sym typeface="Calibri"/>
              </a:rPr>
              <a:t> - метод за възстановяване на ресурси, включващ събиране и третиране на отпадъчен продукт за използване като суровина при производството на същия или подобен продукт.</a:t>
            </a:r>
            <a:endParaRPr sz="2300"/>
          </a:p>
          <a:p>
            <a:pPr indent="0" lvl="0" marL="0" marR="0" rtl="0" algn="l">
              <a:lnSpc>
                <a:spcPct val="150000"/>
              </a:lnSpc>
              <a:spcBef>
                <a:spcPts val="0"/>
              </a:spcBef>
              <a:spcAft>
                <a:spcPts val="0"/>
              </a:spcAft>
              <a:buNone/>
            </a:pPr>
            <a:r>
              <a:rPr b="1" lang="ru-RU" sz="2600">
                <a:solidFill>
                  <a:srgbClr val="056839"/>
                </a:solidFill>
                <a:latin typeface="Calibri"/>
                <a:ea typeface="Calibri"/>
                <a:cs typeface="Calibri"/>
                <a:sym typeface="Calibri"/>
              </a:rPr>
              <a:t>Промяна в модела на дистрибуция </a:t>
            </a:r>
            <a:endParaRPr b="1" sz="2600">
              <a:solidFill>
                <a:srgbClr val="056839"/>
              </a:solidFill>
              <a:latin typeface="Calibri"/>
              <a:ea typeface="Calibri"/>
              <a:cs typeface="Calibri"/>
              <a:sym typeface="Calibri"/>
            </a:endParaRPr>
          </a:p>
        </p:txBody>
      </p:sp>
      <p:sp>
        <p:nvSpPr>
          <p:cNvPr id="225" name="Google Shape;225;p22"/>
          <p:cNvSpPr txBox="1"/>
          <p:nvPr/>
        </p:nvSpPr>
        <p:spPr>
          <a:xfrm>
            <a:off x="8937770" y="9158312"/>
            <a:ext cx="6518400" cy="7668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000">
                <a:solidFill>
                  <a:schemeClr val="dk1"/>
                </a:solidFill>
                <a:latin typeface="Calibri"/>
                <a:ea typeface="Calibri"/>
                <a:cs typeface="Calibri"/>
                <a:sym typeface="Calibri"/>
              </a:rPr>
              <a:t>3</a:t>
            </a:r>
            <a:r>
              <a:rPr lang="ru-RU" sz="2000">
                <a:solidFill>
                  <a:schemeClr val="dk1"/>
                </a:solidFill>
                <a:latin typeface="Calibri"/>
                <a:ea typeface="Calibri"/>
                <a:cs typeface="Calibri"/>
                <a:sym typeface="Calibri"/>
              </a:rPr>
              <a:t> </a:t>
            </a:r>
            <a:r>
              <a:rPr i="1" lang="ru-RU" sz="2000">
                <a:solidFill>
                  <a:schemeClr val="dk1"/>
                </a:solidFill>
                <a:latin typeface="Calibri"/>
                <a:ea typeface="Calibri"/>
                <a:cs typeface="Calibri"/>
                <a:sym typeface="Calibri"/>
              </a:rPr>
              <a:t>Twin-transition-in-the-manufacturing-sector_final-2.pdf</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226" name="Google Shape;226;p22"/>
          <p:cNvPicPr preferRelativeResize="0"/>
          <p:nvPr/>
        </p:nvPicPr>
        <p:blipFill rotWithShape="1">
          <a:blip r:embed="rId5">
            <a:alphaModFix/>
          </a:blip>
          <a:srcRect b="0" l="0" r="0" t="0"/>
          <a:stretch/>
        </p:blipFill>
        <p:spPr>
          <a:xfrm>
            <a:off x="1046250" y="1301823"/>
            <a:ext cx="5331414" cy="1097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3"/>
          <p:cNvSpPr txBox="1"/>
          <p:nvPr/>
        </p:nvSpPr>
        <p:spPr>
          <a:xfrm>
            <a:off x="892030" y="845615"/>
            <a:ext cx="157749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3: Най-добри практики</a:t>
            </a:r>
            <a:endParaRPr b="1" sz="3300">
              <a:solidFill>
                <a:srgbClr val="056839"/>
              </a:solidFill>
              <a:latin typeface="Calibri"/>
              <a:ea typeface="Calibri"/>
              <a:cs typeface="Calibri"/>
              <a:sym typeface="Calibri"/>
            </a:endParaRPr>
          </a:p>
        </p:txBody>
      </p:sp>
      <p:sp>
        <p:nvSpPr>
          <p:cNvPr id="232" name="Google Shape;232;p23"/>
          <p:cNvSpPr txBox="1"/>
          <p:nvPr/>
        </p:nvSpPr>
        <p:spPr>
          <a:xfrm>
            <a:off x="1263116" y="1805404"/>
            <a:ext cx="19036200" cy="31602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300">
                <a:solidFill>
                  <a:srgbClr val="056839"/>
                </a:solidFill>
                <a:latin typeface="Calibri"/>
                <a:ea typeface="Calibri"/>
                <a:cs typeface="Calibri"/>
                <a:sym typeface="Calibri"/>
              </a:rPr>
              <a:t>Екодизайн:</a:t>
            </a:r>
            <a:endParaRPr sz="2300"/>
          </a:p>
          <a:p>
            <a:pPr indent="0" lvl="0" marL="0" marR="0" rtl="0" algn="l">
              <a:lnSpc>
                <a:spcPct val="150000"/>
              </a:lnSpc>
              <a:spcBef>
                <a:spcPts val="0"/>
              </a:spcBef>
              <a:spcAft>
                <a:spcPts val="0"/>
              </a:spcAft>
              <a:buNone/>
            </a:pPr>
            <a:r>
              <a:rPr b="1" lang="ru-RU" sz="2300">
                <a:solidFill>
                  <a:srgbClr val="056839"/>
                </a:solidFill>
                <a:latin typeface="Calibri"/>
                <a:ea typeface="Calibri"/>
                <a:cs typeface="Calibri"/>
                <a:sym typeface="Calibri"/>
              </a:rPr>
              <a:t>Разглобяеми мебели </a:t>
            </a:r>
            <a:r>
              <a:rPr lang="ru-RU" sz="2300">
                <a:solidFill>
                  <a:srgbClr val="056839"/>
                </a:solidFill>
                <a:latin typeface="Calibri"/>
                <a:ea typeface="Calibri"/>
                <a:cs typeface="Calibri"/>
                <a:sym typeface="Calibri"/>
              </a:rPr>
              <a:t>(може значително да удължи живота на продукта, ако има налични резервни части). Например: мебели от IKEA.</a:t>
            </a:r>
            <a:endParaRPr sz="2300"/>
          </a:p>
          <a:p>
            <a:pPr indent="0" lvl="0" marL="0" marR="0" rtl="0" algn="l">
              <a:lnSpc>
                <a:spcPct val="150000"/>
              </a:lnSpc>
              <a:spcBef>
                <a:spcPts val="0"/>
              </a:spcBef>
              <a:spcAft>
                <a:spcPts val="0"/>
              </a:spcAft>
              <a:buNone/>
            </a:pPr>
            <a:r>
              <a:rPr b="1" lang="ru-RU" sz="2300">
                <a:solidFill>
                  <a:srgbClr val="056839"/>
                </a:solidFill>
                <a:latin typeface="Calibri"/>
                <a:ea typeface="Calibri"/>
                <a:cs typeface="Calibri"/>
                <a:sym typeface="Calibri"/>
              </a:rPr>
              <a:t>Лесно сменяеми части </a:t>
            </a:r>
            <a:r>
              <a:rPr lang="ru-RU" sz="2300">
                <a:solidFill>
                  <a:srgbClr val="056839"/>
                </a:solidFill>
                <a:latin typeface="Calibri"/>
                <a:ea typeface="Calibri"/>
                <a:cs typeface="Calibri"/>
                <a:sym typeface="Calibri"/>
              </a:rPr>
              <a:t>(лесно сменяемите части могат да удължат експлоатационния живот). Например, фирмата "Magis" (Италия) не слага плата върху тялото на дивана, тъй като често първо се износва.</a:t>
            </a:r>
            <a:endParaRPr sz="2300"/>
          </a:p>
          <a:p>
            <a:pPr indent="0" lvl="0" marL="0" marR="0" rtl="0" algn="l">
              <a:lnSpc>
                <a:spcPct val="150000"/>
              </a:lnSpc>
              <a:spcBef>
                <a:spcPts val="0"/>
              </a:spcBef>
              <a:spcAft>
                <a:spcPts val="0"/>
              </a:spcAft>
              <a:buNone/>
            </a:pPr>
            <a:r>
              <a:rPr b="1" lang="ru-RU" sz="2300">
                <a:solidFill>
                  <a:srgbClr val="056839"/>
                </a:solidFill>
                <a:latin typeface="Calibri"/>
                <a:ea typeface="Calibri"/>
                <a:cs typeface="Calibri"/>
                <a:sym typeface="Calibri"/>
              </a:rPr>
              <a:t>Модулни/многофункционални мебели </a:t>
            </a:r>
            <a:r>
              <a:rPr lang="ru-RU" sz="2300">
                <a:solidFill>
                  <a:srgbClr val="056839"/>
                </a:solidFill>
                <a:latin typeface="Calibri"/>
                <a:ea typeface="Calibri"/>
                <a:cs typeface="Calibri"/>
                <a:sym typeface="Calibri"/>
              </a:rPr>
              <a:t>(многофункционалните мебели намаляват количеството им или удължават експлоатационния им живот). Например: Компанията "Stokke" (Норвегия) създава столове за бебета, които могат да се променят на различни позиции.</a:t>
            </a:r>
            <a:endParaRPr baseline="30000" sz="2300">
              <a:solidFill>
                <a:srgbClr val="056839"/>
              </a:solidFill>
              <a:latin typeface="Calibri"/>
              <a:ea typeface="Calibri"/>
              <a:cs typeface="Calibri"/>
              <a:sym typeface="Calibri"/>
            </a:endParaRPr>
          </a:p>
        </p:txBody>
      </p:sp>
      <p:sp>
        <p:nvSpPr>
          <p:cNvPr id="233" name="Google Shape;233;p23"/>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34" name="Google Shape;234;p23"/>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35" name="Google Shape;235;p23"/>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36" name="Google Shape;236;p23"/>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237" name="Google Shape;237;p23"/>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sp>
        <p:nvSpPr>
          <p:cNvPr id="238" name="Google Shape;238;p23"/>
          <p:cNvSpPr txBox="1"/>
          <p:nvPr/>
        </p:nvSpPr>
        <p:spPr>
          <a:xfrm>
            <a:off x="13988060" y="8940765"/>
            <a:ext cx="6311100" cy="7668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000">
                <a:solidFill>
                  <a:srgbClr val="056839"/>
                </a:solidFill>
                <a:latin typeface="Calibri"/>
                <a:ea typeface="Calibri"/>
                <a:cs typeface="Calibri"/>
                <a:sym typeface="Calibri"/>
              </a:rPr>
              <a:t>Photo by Pixabay:</a:t>
            </a:r>
            <a:endParaRPr sz="2300"/>
          </a:p>
          <a:p>
            <a:pPr indent="0" lvl="0" marL="0" marR="0" rtl="0" algn="l">
              <a:spcBef>
                <a:spcPts val="0"/>
              </a:spcBef>
              <a:spcAft>
                <a:spcPts val="0"/>
              </a:spcAft>
              <a:buNone/>
            </a:pPr>
            <a:r>
              <a:rPr baseline="30000" lang="ru-RU" sz="2000">
                <a:solidFill>
                  <a:schemeClr val="dk1"/>
                </a:solidFill>
                <a:latin typeface="Calibri"/>
                <a:ea typeface="Calibri"/>
                <a:cs typeface="Calibri"/>
                <a:sym typeface="Calibri"/>
              </a:rPr>
              <a:t> </a:t>
            </a:r>
            <a:r>
              <a:rPr baseline="30000" lang="ru-RU" sz="2000" u="sng">
                <a:solidFill>
                  <a:schemeClr val="hlink"/>
                </a:solidFill>
                <a:latin typeface="Calibri"/>
                <a:ea typeface="Calibri"/>
                <a:cs typeface="Calibri"/>
                <a:sym typeface="Calibri"/>
                <a:hlinkClick r:id="rId5"/>
              </a:rPr>
              <a:t>https://pixabay.com/photos/search/dismantlable%20furnitures/?manual_search=1</a:t>
            </a:r>
            <a:r>
              <a:rPr baseline="30000" lang="ru-RU"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pic>
        <p:nvPicPr>
          <p:cNvPr id="239" name="Google Shape;239;p23"/>
          <p:cNvPicPr preferRelativeResize="0"/>
          <p:nvPr/>
        </p:nvPicPr>
        <p:blipFill rotWithShape="1">
          <a:blip r:embed="rId6">
            <a:alphaModFix/>
          </a:blip>
          <a:srcRect b="17037" l="35398" r="0" t="0"/>
          <a:stretch/>
        </p:blipFill>
        <p:spPr>
          <a:xfrm>
            <a:off x="14063034" y="4849244"/>
            <a:ext cx="5207503" cy="3922768"/>
          </a:xfrm>
          <a:prstGeom prst="rect">
            <a:avLst/>
          </a:prstGeom>
          <a:noFill/>
          <a:ln>
            <a:noFill/>
          </a:ln>
          <a:effectLst>
            <a:outerShdw blurRad="292100" rotWithShape="0" algn="tl" dir="2700000" dist="139700">
              <a:srgbClr val="333333">
                <a:alpha val="64705"/>
              </a:srgbClr>
            </a:outerShdw>
          </a:effectLst>
        </p:spPr>
      </p:pic>
      <p:pic>
        <p:nvPicPr>
          <p:cNvPr id="240" name="Google Shape;240;p23"/>
          <p:cNvPicPr preferRelativeResize="0"/>
          <p:nvPr/>
        </p:nvPicPr>
        <p:blipFill rotWithShape="1">
          <a:blip r:embed="rId7">
            <a:alphaModFix/>
          </a:blip>
          <a:srcRect b="0" l="0" r="0" t="0"/>
          <a:stretch/>
        </p:blipFill>
        <p:spPr>
          <a:xfrm>
            <a:off x="2011232" y="4900692"/>
            <a:ext cx="8183800" cy="3368762"/>
          </a:xfrm>
          <a:prstGeom prst="rect">
            <a:avLst/>
          </a:prstGeom>
          <a:noFill/>
          <a:ln>
            <a:noFill/>
          </a:ln>
        </p:spPr>
      </p:pic>
      <p:sp>
        <p:nvSpPr>
          <p:cNvPr id="241" name="Google Shape;241;p23"/>
          <p:cNvSpPr txBox="1"/>
          <p:nvPr/>
        </p:nvSpPr>
        <p:spPr>
          <a:xfrm>
            <a:off x="2083215" y="8340600"/>
            <a:ext cx="9940200" cy="7668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000">
                <a:solidFill>
                  <a:srgbClr val="056839"/>
                </a:solidFill>
                <a:latin typeface="Calibri"/>
                <a:ea typeface="Calibri"/>
                <a:cs typeface="Calibri"/>
                <a:sym typeface="Calibri"/>
              </a:rPr>
              <a:t>Photo by :</a:t>
            </a:r>
            <a:endParaRPr sz="2300"/>
          </a:p>
          <a:p>
            <a:pPr indent="0" lvl="0" marL="0" marR="0" rtl="0" algn="l">
              <a:spcBef>
                <a:spcPts val="0"/>
              </a:spcBef>
              <a:spcAft>
                <a:spcPts val="0"/>
              </a:spcAft>
              <a:buNone/>
            </a:pPr>
            <a:r>
              <a:rPr baseline="30000" lang="ru-RU" sz="2000">
                <a:solidFill>
                  <a:schemeClr val="dk1"/>
                </a:solidFill>
                <a:latin typeface="Calibri"/>
                <a:ea typeface="Calibri"/>
                <a:cs typeface="Calibri"/>
                <a:sym typeface="Calibri"/>
              </a:rPr>
              <a:t> </a:t>
            </a:r>
            <a:r>
              <a:rPr baseline="30000" lang="ru-RU" sz="2000" u="sng">
                <a:solidFill>
                  <a:schemeClr val="hlink"/>
                </a:solidFill>
                <a:latin typeface="Calibri"/>
                <a:ea typeface="Calibri"/>
                <a:cs typeface="Calibri"/>
                <a:sym typeface="Calibri"/>
                <a:hlinkClick r:id="rId8"/>
              </a:rPr>
              <a:t>file:///C:/Users/dalia/OneDrive/Stalinis%20kompiuteris/Projektas%20TREE/twin-transition-in-the-manufacturing-sector_final-2.pdf</a:t>
            </a:r>
            <a:r>
              <a:rPr baseline="30000" lang="ru-RU"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4"/>
          <p:cNvSpPr txBox="1"/>
          <p:nvPr/>
        </p:nvSpPr>
        <p:spPr>
          <a:xfrm>
            <a:off x="864208" y="2015635"/>
            <a:ext cx="8244000" cy="66234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Материална иновация:</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Използване на 3D печат, лесно рециклирани материали</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Използване на нови начини за свързване на материали</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Замяна на материали на базата на минерали/животински продукти с такива на биологична основа</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Придаване на нови свойства на биологичните материали </a:t>
            </a:r>
            <a:endParaRPr sz="2300"/>
          </a:p>
        </p:txBody>
      </p:sp>
      <p:sp>
        <p:nvSpPr>
          <p:cNvPr id="247" name="Google Shape;247;p24"/>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48" name="Google Shape;248;p24"/>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49" name="Google Shape;249;p24"/>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50" name="Google Shape;250;p24"/>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251" name="Google Shape;251;p24"/>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sp>
        <p:nvSpPr>
          <p:cNvPr id="252" name="Google Shape;252;p24"/>
          <p:cNvSpPr txBox="1"/>
          <p:nvPr/>
        </p:nvSpPr>
        <p:spPr>
          <a:xfrm>
            <a:off x="10647411" y="8901560"/>
            <a:ext cx="10334700" cy="10746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2000">
                <a:solidFill>
                  <a:schemeClr val="dk1"/>
                </a:solidFill>
                <a:latin typeface="Calibri"/>
                <a:ea typeface="Calibri"/>
                <a:cs typeface="Calibri"/>
                <a:sym typeface="Calibri"/>
              </a:rPr>
              <a:t>Photo by </a:t>
            </a:r>
            <a:r>
              <a:rPr lang="ru-RU" sz="2000" u="sng">
                <a:solidFill>
                  <a:schemeClr val="hlink"/>
                </a:solidFill>
                <a:latin typeface="Calibri"/>
                <a:ea typeface="Calibri"/>
                <a:cs typeface="Calibri"/>
                <a:sym typeface="Calibri"/>
                <a:hlinkClick r:id="rId5"/>
              </a:rPr>
              <a:t>https://nagami.design/wp-content/uploads/2018/04/Peeler_3_Daniel-Widrig_for_Nagami_960x1080-700x788.jpg</a:t>
            </a:r>
            <a:endParaRPr sz="2900">
              <a:solidFill>
                <a:schemeClr val="dk1"/>
              </a:solidFill>
              <a:latin typeface="Calibri"/>
              <a:ea typeface="Calibri"/>
              <a:cs typeface="Calibri"/>
              <a:sym typeface="Calibri"/>
            </a:endParaRPr>
          </a:p>
        </p:txBody>
      </p:sp>
      <p:pic>
        <p:nvPicPr>
          <p:cNvPr id="253" name="Google Shape;253;p24"/>
          <p:cNvPicPr preferRelativeResize="0"/>
          <p:nvPr/>
        </p:nvPicPr>
        <p:blipFill rotWithShape="1">
          <a:blip r:embed="rId6">
            <a:alphaModFix/>
          </a:blip>
          <a:srcRect b="0" l="0" r="0" t="0"/>
          <a:stretch/>
        </p:blipFill>
        <p:spPr>
          <a:xfrm>
            <a:off x="10320675" y="4358465"/>
            <a:ext cx="8532956" cy="4194387"/>
          </a:xfrm>
          <a:prstGeom prst="rect">
            <a:avLst/>
          </a:prstGeom>
          <a:noFill/>
          <a:ln>
            <a:noFill/>
          </a:ln>
          <a:effectLst>
            <a:outerShdw blurRad="292100" rotWithShape="0" algn="tl" dir="2700000" dist="139700">
              <a:srgbClr val="333333">
                <a:alpha val="64705"/>
              </a:srgbClr>
            </a:outerShdw>
          </a:effectLst>
        </p:spPr>
      </p:pic>
      <p:sp>
        <p:nvSpPr>
          <p:cNvPr id="254" name="Google Shape;254;p24"/>
          <p:cNvSpPr txBox="1"/>
          <p:nvPr/>
        </p:nvSpPr>
        <p:spPr>
          <a:xfrm>
            <a:off x="892030" y="845615"/>
            <a:ext cx="157749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3: Най-добри практики</a:t>
            </a:r>
            <a:endParaRPr b="1" sz="3300">
              <a:solidFill>
                <a:srgbClr val="056839"/>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5"/>
          <p:cNvSpPr txBox="1"/>
          <p:nvPr/>
        </p:nvSpPr>
        <p:spPr>
          <a:xfrm>
            <a:off x="1043992" y="1972647"/>
            <a:ext cx="19036200" cy="12669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Ремонт:</a:t>
            </a:r>
            <a:endParaRPr sz="2300"/>
          </a:p>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 </a:t>
            </a:r>
            <a:r>
              <a:rPr lang="ru-RU" sz="2900">
                <a:solidFill>
                  <a:srgbClr val="056839"/>
                </a:solidFill>
                <a:latin typeface="Calibri"/>
                <a:ea typeface="Calibri"/>
                <a:cs typeface="Calibri"/>
                <a:sym typeface="Calibri"/>
              </a:rPr>
              <a:t>Бизнес модели за мебели втора употреба</a:t>
            </a:r>
            <a:endParaRPr sz="2900">
              <a:solidFill>
                <a:srgbClr val="056839"/>
              </a:solidFill>
              <a:latin typeface="Calibri"/>
              <a:ea typeface="Calibri"/>
              <a:cs typeface="Calibri"/>
              <a:sym typeface="Calibri"/>
            </a:endParaRPr>
          </a:p>
        </p:txBody>
      </p:sp>
      <p:sp>
        <p:nvSpPr>
          <p:cNvPr id="260" name="Google Shape;260;p25"/>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61" name="Google Shape;261;p25"/>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62" name="Google Shape;262;p25"/>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63" name="Google Shape;263;p25"/>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264" name="Google Shape;264;p25"/>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sp>
        <p:nvSpPr>
          <p:cNvPr id="265" name="Google Shape;265;p25"/>
          <p:cNvSpPr txBox="1"/>
          <p:nvPr/>
        </p:nvSpPr>
        <p:spPr>
          <a:xfrm>
            <a:off x="12473297" y="7975799"/>
            <a:ext cx="6964200" cy="858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300">
                <a:solidFill>
                  <a:srgbClr val="056839"/>
                </a:solidFill>
                <a:latin typeface="Calibri"/>
                <a:ea typeface="Calibri"/>
                <a:cs typeface="Calibri"/>
                <a:sym typeface="Calibri"/>
              </a:rPr>
              <a:t>Photo by Pixabay:</a:t>
            </a:r>
            <a:endParaRPr sz="2300"/>
          </a:p>
          <a:p>
            <a:pPr indent="0" lvl="0" marL="0" marR="0" rtl="0" algn="l">
              <a:spcBef>
                <a:spcPts val="0"/>
              </a:spcBef>
              <a:spcAft>
                <a:spcPts val="0"/>
              </a:spcAft>
              <a:buNone/>
            </a:pPr>
            <a:r>
              <a:rPr baseline="30000" lang="ru-RU" sz="2300" u="sng">
                <a:solidFill>
                  <a:schemeClr val="hlink"/>
                </a:solidFill>
                <a:latin typeface="Calibri"/>
                <a:ea typeface="Calibri"/>
                <a:cs typeface="Calibri"/>
                <a:sym typeface="Calibri"/>
                <a:hlinkClick r:id="rId5"/>
              </a:rPr>
              <a:t>https://cdn.pixabay.com/photo/2016/11/19/15/50/chair-1840011_960_720.jpg</a:t>
            </a:r>
            <a:r>
              <a:rPr baseline="30000" lang="ru-RU"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pic>
        <p:nvPicPr>
          <p:cNvPr id="266" name="Google Shape;266;p25"/>
          <p:cNvPicPr preferRelativeResize="0"/>
          <p:nvPr/>
        </p:nvPicPr>
        <p:blipFill rotWithShape="1">
          <a:blip r:embed="rId6">
            <a:alphaModFix/>
          </a:blip>
          <a:srcRect b="0" l="13753" r="13843" t="0"/>
          <a:stretch/>
        </p:blipFill>
        <p:spPr>
          <a:xfrm>
            <a:off x="12591224" y="2581030"/>
            <a:ext cx="7129284" cy="4878159"/>
          </a:xfrm>
          <a:prstGeom prst="rect">
            <a:avLst/>
          </a:prstGeom>
          <a:noFill/>
          <a:ln>
            <a:noFill/>
          </a:ln>
          <a:effectLst>
            <a:outerShdw blurRad="292100" rotWithShape="0" algn="tl" dir="2700000" dist="139700">
              <a:srgbClr val="333333">
                <a:alpha val="64705"/>
              </a:srgbClr>
            </a:outerShdw>
          </a:effectLst>
        </p:spPr>
      </p:pic>
      <p:pic>
        <p:nvPicPr>
          <p:cNvPr id="267" name="Google Shape;267;p25"/>
          <p:cNvPicPr preferRelativeResize="0"/>
          <p:nvPr/>
        </p:nvPicPr>
        <p:blipFill rotWithShape="1">
          <a:blip r:embed="rId7">
            <a:alphaModFix/>
          </a:blip>
          <a:srcRect b="0" l="0" r="0" t="0"/>
          <a:stretch/>
        </p:blipFill>
        <p:spPr>
          <a:xfrm>
            <a:off x="1431563" y="3561515"/>
            <a:ext cx="5949422" cy="3966280"/>
          </a:xfrm>
          <a:prstGeom prst="rect">
            <a:avLst/>
          </a:prstGeom>
          <a:noFill/>
          <a:ln>
            <a:noFill/>
          </a:ln>
          <a:effectLst>
            <a:outerShdw blurRad="292100" rotWithShape="0" algn="tl" dir="2700000" dist="139700">
              <a:srgbClr val="333333">
                <a:alpha val="64705"/>
              </a:srgbClr>
            </a:outerShdw>
          </a:effectLst>
        </p:spPr>
      </p:pic>
      <p:sp>
        <p:nvSpPr>
          <p:cNvPr id="268" name="Google Shape;268;p25"/>
          <p:cNvSpPr txBox="1"/>
          <p:nvPr/>
        </p:nvSpPr>
        <p:spPr>
          <a:xfrm>
            <a:off x="1326990" y="7978488"/>
            <a:ext cx="6964200" cy="858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300">
                <a:solidFill>
                  <a:srgbClr val="056839"/>
                </a:solidFill>
                <a:latin typeface="Calibri"/>
                <a:ea typeface="Calibri"/>
                <a:cs typeface="Calibri"/>
                <a:sym typeface="Calibri"/>
              </a:rPr>
              <a:t>Photo by Pixabay:</a:t>
            </a:r>
            <a:endParaRPr sz="2300"/>
          </a:p>
          <a:p>
            <a:pPr indent="0" lvl="0" marL="0" marR="0" rtl="0" algn="l">
              <a:spcBef>
                <a:spcPts val="0"/>
              </a:spcBef>
              <a:spcAft>
                <a:spcPts val="0"/>
              </a:spcAft>
              <a:buNone/>
            </a:pPr>
            <a:r>
              <a:rPr baseline="30000" lang="ru-RU" sz="2300" u="sng">
                <a:solidFill>
                  <a:schemeClr val="hlink"/>
                </a:solidFill>
                <a:latin typeface="Calibri"/>
                <a:ea typeface="Calibri"/>
                <a:cs typeface="Calibri"/>
                <a:sym typeface="Calibri"/>
                <a:hlinkClick r:id="rId8"/>
              </a:rPr>
              <a:t>https://pixabay.com/photos/furniture-chair-table-room-luxury-3283149/</a:t>
            </a:r>
            <a:r>
              <a:rPr baseline="30000" lang="ru-RU"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sp>
        <p:nvSpPr>
          <p:cNvPr id="269" name="Google Shape;269;p25"/>
          <p:cNvSpPr txBox="1"/>
          <p:nvPr/>
        </p:nvSpPr>
        <p:spPr>
          <a:xfrm>
            <a:off x="892030" y="845615"/>
            <a:ext cx="157749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3: Най-добри практики</a:t>
            </a:r>
            <a:endParaRPr b="1" sz="3300">
              <a:solidFill>
                <a:srgbClr val="056839"/>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6"/>
          <p:cNvSpPr txBox="1"/>
          <p:nvPr/>
        </p:nvSpPr>
        <p:spPr>
          <a:xfrm>
            <a:off x="1043992" y="1972647"/>
            <a:ext cx="19036200" cy="12669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Промяна на предназначението/ъпсайклинг:</a:t>
            </a:r>
            <a:endParaRPr sz="2300"/>
          </a:p>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 </a:t>
            </a:r>
            <a:r>
              <a:rPr lang="ru-RU" sz="2900">
                <a:solidFill>
                  <a:srgbClr val="056839"/>
                </a:solidFill>
                <a:latin typeface="Calibri"/>
                <a:ea typeface="Calibri"/>
                <a:cs typeface="Calibri"/>
                <a:sym typeface="Calibri"/>
              </a:rPr>
              <a:t>Използване на основни структури на мебели за нови различни такива (често използвани индивидуално).</a:t>
            </a:r>
            <a:endParaRPr sz="2300"/>
          </a:p>
        </p:txBody>
      </p:sp>
      <p:sp>
        <p:nvSpPr>
          <p:cNvPr id="275" name="Google Shape;275;p26"/>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76" name="Google Shape;276;p26"/>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77" name="Google Shape;277;p26"/>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78" name="Google Shape;278;p26"/>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279" name="Google Shape;279;p26"/>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pic>
        <p:nvPicPr>
          <p:cNvPr id="280" name="Google Shape;280;p26"/>
          <p:cNvPicPr preferRelativeResize="0"/>
          <p:nvPr/>
        </p:nvPicPr>
        <p:blipFill rotWithShape="1">
          <a:blip r:embed="rId5">
            <a:alphaModFix/>
          </a:blip>
          <a:srcRect b="0" l="0" r="0" t="0"/>
          <a:stretch/>
        </p:blipFill>
        <p:spPr>
          <a:xfrm>
            <a:off x="11253017" y="3289314"/>
            <a:ext cx="6327058" cy="4745293"/>
          </a:xfrm>
          <a:prstGeom prst="rect">
            <a:avLst/>
          </a:prstGeom>
          <a:noFill/>
          <a:ln>
            <a:noFill/>
          </a:ln>
        </p:spPr>
      </p:pic>
      <p:sp>
        <p:nvSpPr>
          <p:cNvPr id="281" name="Google Shape;281;p26"/>
          <p:cNvSpPr txBox="1"/>
          <p:nvPr/>
        </p:nvSpPr>
        <p:spPr>
          <a:xfrm>
            <a:off x="11253017" y="8195396"/>
            <a:ext cx="6964200" cy="858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300">
                <a:solidFill>
                  <a:srgbClr val="056839"/>
                </a:solidFill>
                <a:latin typeface="Calibri"/>
                <a:ea typeface="Calibri"/>
                <a:cs typeface="Calibri"/>
                <a:sym typeface="Calibri"/>
              </a:rPr>
              <a:t>Photo by Pixabay:</a:t>
            </a:r>
            <a:endParaRPr sz="2300"/>
          </a:p>
          <a:p>
            <a:pPr indent="0" lvl="0" marL="0" marR="0" rtl="0" algn="l">
              <a:spcBef>
                <a:spcPts val="0"/>
              </a:spcBef>
              <a:spcAft>
                <a:spcPts val="0"/>
              </a:spcAft>
              <a:buNone/>
            </a:pPr>
            <a:r>
              <a:rPr baseline="30000" lang="ru-RU" sz="2300" u="sng">
                <a:solidFill>
                  <a:schemeClr val="hlink"/>
                </a:solidFill>
                <a:latin typeface="Calibri"/>
                <a:ea typeface="Calibri"/>
                <a:cs typeface="Calibri"/>
                <a:sym typeface="Calibri"/>
                <a:hlinkClick r:id="rId6"/>
              </a:rPr>
              <a:t>https://cdn.pixabay.com/photo/2014/09/05/02/35/cafe-436082_960_720.jpg</a:t>
            </a:r>
            <a:r>
              <a:rPr baseline="30000" lang="ru-RU"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pic>
        <p:nvPicPr>
          <p:cNvPr id="282" name="Google Shape;282;p26"/>
          <p:cNvPicPr preferRelativeResize="0"/>
          <p:nvPr/>
        </p:nvPicPr>
        <p:blipFill rotWithShape="1">
          <a:blip r:embed="rId7">
            <a:alphaModFix/>
          </a:blip>
          <a:srcRect b="0" l="0" r="0" t="0"/>
          <a:stretch/>
        </p:blipFill>
        <p:spPr>
          <a:xfrm>
            <a:off x="1235644" y="3326570"/>
            <a:ext cx="8365441" cy="4709024"/>
          </a:xfrm>
          <a:prstGeom prst="rect">
            <a:avLst/>
          </a:prstGeom>
          <a:noFill/>
          <a:ln>
            <a:noFill/>
          </a:ln>
        </p:spPr>
      </p:pic>
      <p:sp>
        <p:nvSpPr>
          <p:cNvPr id="283" name="Google Shape;283;p26"/>
          <p:cNvSpPr txBox="1"/>
          <p:nvPr/>
        </p:nvSpPr>
        <p:spPr>
          <a:xfrm>
            <a:off x="1103599" y="8232387"/>
            <a:ext cx="6964200" cy="858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300">
                <a:solidFill>
                  <a:srgbClr val="056839"/>
                </a:solidFill>
                <a:latin typeface="Calibri"/>
                <a:ea typeface="Calibri"/>
                <a:cs typeface="Calibri"/>
                <a:sym typeface="Calibri"/>
              </a:rPr>
              <a:t>Photo by Pixabay:</a:t>
            </a:r>
            <a:endParaRPr sz="2300"/>
          </a:p>
          <a:p>
            <a:pPr indent="0" lvl="0" marL="0" marR="0" rtl="0" algn="l">
              <a:spcBef>
                <a:spcPts val="0"/>
              </a:spcBef>
              <a:spcAft>
                <a:spcPts val="0"/>
              </a:spcAft>
              <a:buNone/>
            </a:pPr>
            <a:r>
              <a:rPr baseline="30000" lang="ru-RU" sz="2300" u="sng">
                <a:solidFill>
                  <a:schemeClr val="hlink"/>
                </a:solidFill>
                <a:latin typeface="Calibri"/>
                <a:ea typeface="Calibri"/>
                <a:cs typeface="Calibri"/>
                <a:sym typeface="Calibri"/>
                <a:hlinkClick r:id="rId8"/>
              </a:rPr>
              <a:t>https://cdn.pixabay.com/photo/2014/08/27/16/46/furniture-429297__340.jpg</a:t>
            </a:r>
            <a:r>
              <a:rPr baseline="30000" lang="ru-RU"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sp>
        <p:nvSpPr>
          <p:cNvPr id="284" name="Google Shape;284;p26"/>
          <p:cNvSpPr txBox="1"/>
          <p:nvPr/>
        </p:nvSpPr>
        <p:spPr>
          <a:xfrm>
            <a:off x="892030" y="845615"/>
            <a:ext cx="157749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3: Най-добри практики</a:t>
            </a:r>
            <a:endParaRPr b="1" sz="3300">
              <a:solidFill>
                <a:srgbClr val="05683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7"/>
          <p:cNvSpPr txBox="1"/>
          <p:nvPr/>
        </p:nvSpPr>
        <p:spPr>
          <a:xfrm>
            <a:off x="1043992" y="1972647"/>
            <a:ext cx="9904500" cy="19365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Рециклиране:</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Използване на множество отпадъци от материали, за създаване на материал, който е по-гъвкав.</a:t>
            </a:r>
            <a:endParaRPr baseline="30000" sz="2300">
              <a:solidFill>
                <a:srgbClr val="056839"/>
              </a:solidFill>
              <a:latin typeface="Calibri"/>
              <a:ea typeface="Calibri"/>
              <a:cs typeface="Calibri"/>
              <a:sym typeface="Calibri"/>
            </a:endParaRPr>
          </a:p>
        </p:txBody>
      </p:sp>
      <p:sp>
        <p:nvSpPr>
          <p:cNvPr id="290" name="Google Shape;290;p27"/>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91" name="Google Shape;291;p27"/>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92" name="Google Shape;292;p27"/>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93" name="Google Shape;293;p27"/>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294" name="Google Shape;294;p27"/>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pic>
        <p:nvPicPr>
          <p:cNvPr id="295" name="Google Shape;295;p27"/>
          <p:cNvPicPr preferRelativeResize="0"/>
          <p:nvPr/>
        </p:nvPicPr>
        <p:blipFill rotWithShape="1">
          <a:blip r:embed="rId5">
            <a:alphaModFix/>
          </a:blip>
          <a:srcRect b="0" l="0" r="0" t="0"/>
          <a:stretch/>
        </p:blipFill>
        <p:spPr>
          <a:xfrm>
            <a:off x="11381628" y="1071143"/>
            <a:ext cx="6944266" cy="4600576"/>
          </a:xfrm>
          <a:prstGeom prst="rect">
            <a:avLst/>
          </a:prstGeom>
          <a:noFill/>
          <a:ln>
            <a:noFill/>
          </a:ln>
          <a:effectLst>
            <a:outerShdw blurRad="292100" rotWithShape="0" algn="tl" dir="2700000" dist="139700">
              <a:srgbClr val="333333">
                <a:alpha val="64705"/>
              </a:srgbClr>
            </a:outerShdw>
          </a:effectLst>
        </p:spPr>
      </p:pic>
      <p:pic>
        <p:nvPicPr>
          <p:cNvPr id="296" name="Google Shape;296;p27"/>
          <p:cNvPicPr preferRelativeResize="0"/>
          <p:nvPr/>
        </p:nvPicPr>
        <p:blipFill rotWithShape="1">
          <a:blip r:embed="rId6">
            <a:alphaModFix/>
          </a:blip>
          <a:srcRect b="0" l="0" r="0" t="0"/>
          <a:stretch/>
        </p:blipFill>
        <p:spPr>
          <a:xfrm>
            <a:off x="1906170" y="4168802"/>
            <a:ext cx="7032727" cy="4600576"/>
          </a:xfrm>
          <a:prstGeom prst="rect">
            <a:avLst/>
          </a:prstGeom>
          <a:noFill/>
          <a:ln>
            <a:noFill/>
          </a:ln>
          <a:effectLst>
            <a:outerShdw blurRad="292100" rotWithShape="0" algn="tl" dir="2700000" dist="139700">
              <a:srgbClr val="333333">
                <a:alpha val="64705"/>
              </a:srgbClr>
            </a:outerShdw>
          </a:effectLst>
        </p:spPr>
      </p:pic>
      <p:sp>
        <p:nvSpPr>
          <p:cNvPr id="297" name="Google Shape;297;p27"/>
          <p:cNvSpPr txBox="1"/>
          <p:nvPr/>
        </p:nvSpPr>
        <p:spPr>
          <a:xfrm>
            <a:off x="11381628" y="6741013"/>
            <a:ext cx="6964200" cy="858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300">
                <a:solidFill>
                  <a:srgbClr val="056839"/>
                </a:solidFill>
                <a:latin typeface="Calibri"/>
                <a:ea typeface="Calibri"/>
                <a:cs typeface="Calibri"/>
                <a:sym typeface="Calibri"/>
              </a:rPr>
              <a:t>Photo by Pixabay:</a:t>
            </a:r>
            <a:endParaRPr sz="2300"/>
          </a:p>
          <a:p>
            <a:pPr indent="0" lvl="0" marL="0" marR="0" rtl="0" algn="l">
              <a:spcBef>
                <a:spcPts val="0"/>
              </a:spcBef>
              <a:spcAft>
                <a:spcPts val="0"/>
              </a:spcAft>
              <a:buNone/>
            </a:pPr>
            <a:r>
              <a:rPr baseline="30000" lang="ru-RU" sz="2300" u="sng">
                <a:solidFill>
                  <a:schemeClr val="hlink"/>
                </a:solidFill>
                <a:latin typeface="Calibri"/>
                <a:ea typeface="Calibri"/>
                <a:cs typeface="Calibri"/>
                <a:sym typeface="Calibri"/>
                <a:hlinkClick r:id="rId7"/>
              </a:rPr>
              <a:t>https://pixabay.com/photos/search/furniture/?manual_search=1&amp;pagi=3</a:t>
            </a:r>
            <a:r>
              <a:rPr baseline="30000" lang="ru-RU"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sp>
        <p:nvSpPr>
          <p:cNvPr id="298" name="Google Shape;298;p27"/>
          <p:cNvSpPr txBox="1"/>
          <p:nvPr/>
        </p:nvSpPr>
        <p:spPr>
          <a:xfrm>
            <a:off x="892030" y="845615"/>
            <a:ext cx="157749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3: Най-добри практики</a:t>
            </a:r>
            <a:endParaRPr b="1" sz="3300">
              <a:solidFill>
                <a:srgbClr val="056839"/>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8"/>
          <p:cNvSpPr txBox="1"/>
          <p:nvPr/>
        </p:nvSpPr>
        <p:spPr>
          <a:xfrm>
            <a:off x="830905" y="1522763"/>
            <a:ext cx="19036200" cy="32757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Промяна в модела на разпространение:</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a:t>
            </a:r>
            <a:r>
              <a:rPr b="1" lang="ru-RU" sz="2900">
                <a:solidFill>
                  <a:srgbClr val="056839"/>
                </a:solidFill>
                <a:latin typeface="Calibri"/>
                <a:ea typeface="Calibri"/>
                <a:cs typeface="Calibri"/>
                <a:sym typeface="Calibri"/>
              </a:rPr>
              <a:t>Започнете мрежа </a:t>
            </a:r>
            <a:r>
              <a:rPr lang="ru-RU" sz="2900">
                <a:solidFill>
                  <a:srgbClr val="056839"/>
                </a:solidFill>
                <a:latin typeface="Calibri"/>
                <a:ea typeface="Calibri"/>
                <a:cs typeface="Calibri"/>
                <a:sym typeface="Calibri"/>
              </a:rPr>
              <a:t>за споделяне/наемане на мебели, за да избегнете създаването на повече отпадъци (skatinti baldų dalijimąsi arba nuomą).</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a:t>
            </a:r>
            <a:r>
              <a:rPr b="1" lang="ru-RU" sz="2900">
                <a:solidFill>
                  <a:srgbClr val="056839"/>
                </a:solidFill>
                <a:latin typeface="Calibri"/>
                <a:ea typeface="Calibri"/>
                <a:cs typeface="Calibri"/>
                <a:sym typeface="Calibri"/>
              </a:rPr>
              <a:t>Създайте поток от информация/данни </a:t>
            </a:r>
            <a:r>
              <a:rPr lang="ru-RU" sz="2900">
                <a:solidFill>
                  <a:srgbClr val="056839"/>
                </a:solidFill>
                <a:latin typeface="Calibri"/>
                <a:ea typeface="Calibri"/>
                <a:cs typeface="Calibri"/>
                <a:sym typeface="Calibri"/>
              </a:rPr>
              <a:t>вместо потоци от материали/вещества (използване на повече местни суровини, продукти и услуги).</a:t>
            </a:r>
            <a:endParaRPr sz="2300"/>
          </a:p>
        </p:txBody>
      </p:sp>
      <p:sp>
        <p:nvSpPr>
          <p:cNvPr id="304" name="Google Shape;304;p28"/>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05" name="Google Shape;305;p28"/>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06" name="Google Shape;306;p28"/>
          <p:cNvSpPr/>
          <p:nvPr/>
        </p:nvSpPr>
        <p:spPr>
          <a:xfrm>
            <a:off x="1219838" y="1428840"/>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307" name="Google Shape;307;p28"/>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308" name="Google Shape;308;p28"/>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pic>
        <p:nvPicPr>
          <p:cNvPr id="309" name="Google Shape;309;p28"/>
          <p:cNvPicPr preferRelativeResize="0"/>
          <p:nvPr/>
        </p:nvPicPr>
        <p:blipFill rotWithShape="1">
          <a:blip r:embed="rId5">
            <a:alphaModFix/>
          </a:blip>
          <a:srcRect b="0" l="0" r="0" t="0"/>
          <a:stretch/>
        </p:blipFill>
        <p:spPr>
          <a:xfrm>
            <a:off x="8674203" y="4297311"/>
            <a:ext cx="8362334" cy="4703814"/>
          </a:xfrm>
          <a:prstGeom prst="rect">
            <a:avLst/>
          </a:prstGeom>
          <a:noFill/>
          <a:ln>
            <a:noFill/>
          </a:ln>
          <a:effectLst>
            <a:outerShdw blurRad="292100" rotWithShape="0" algn="tl" dir="2700000" dist="139700">
              <a:srgbClr val="333333">
                <a:alpha val="64705"/>
              </a:srgbClr>
            </a:outerShdw>
          </a:effectLst>
        </p:spPr>
      </p:pic>
      <p:sp>
        <p:nvSpPr>
          <p:cNvPr id="310" name="Google Shape;310;p28"/>
          <p:cNvSpPr txBox="1"/>
          <p:nvPr/>
        </p:nvSpPr>
        <p:spPr>
          <a:xfrm>
            <a:off x="8674203" y="9240848"/>
            <a:ext cx="7931400" cy="858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2300">
                <a:solidFill>
                  <a:srgbClr val="056839"/>
                </a:solidFill>
                <a:latin typeface="Calibri"/>
                <a:ea typeface="Calibri"/>
                <a:cs typeface="Calibri"/>
                <a:sym typeface="Calibri"/>
              </a:rPr>
              <a:t>Photo by Pixabay:</a:t>
            </a:r>
            <a:endParaRPr sz="2300"/>
          </a:p>
          <a:p>
            <a:pPr indent="0" lvl="0" marL="0" marR="0" rtl="0" algn="l">
              <a:spcBef>
                <a:spcPts val="0"/>
              </a:spcBef>
              <a:spcAft>
                <a:spcPts val="0"/>
              </a:spcAft>
              <a:buNone/>
            </a:pPr>
            <a:r>
              <a:rPr baseline="30000" lang="ru-RU" sz="2300" u="sng">
                <a:solidFill>
                  <a:schemeClr val="hlink"/>
                </a:solidFill>
                <a:latin typeface="Calibri"/>
                <a:ea typeface="Calibri"/>
                <a:cs typeface="Calibri"/>
                <a:sym typeface="Calibri"/>
                <a:hlinkClick r:id="rId6"/>
              </a:rPr>
              <a:t>https://cdn.pixabay.com/photo/2015/06/28/03/01/classroom-824120_960_720.jpg</a:t>
            </a:r>
            <a:r>
              <a:rPr baseline="30000" lang="ru-RU"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sp>
        <p:nvSpPr>
          <p:cNvPr id="311" name="Google Shape;311;p28"/>
          <p:cNvSpPr txBox="1"/>
          <p:nvPr/>
        </p:nvSpPr>
        <p:spPr>
          <a:xfrm>
            <a:off x="830905" y="494206"/>
            <a:ext cx="157749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3: Най-добри практики</a:t>
            </a:r>
            <a:endParaRPr b="1" sz="3300">
              <a:solidFill>
                <a:srgbClr val="05683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29"/>
          <p:cNvSpPr txBox="1"/>
          <p:nvPr/>
        </p:nvSpPr>
        <p:spPr>
          <a:xfrm>
            <a:off x="978035" y="360015"/>
            <a:ext cx="17403300" cy="15054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1-3. Полезни връзки. Въпроси за размисъл.</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317" name="Google Shape;317;p29"/>
          <p:cNvSpPr txBox="1"/>
          <p:nvPr/>
        </p:nvSpPr>
        <p:spPr>
          <a:xfrm>
            <a:off x="1037205" y="2190452"/>
            <a:ext cx="18891900" cy="6000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2900">
                <a:solidFill>
                  <a:srgbClr val="C55A11"/>
                </a:solidFill>
                <a:latin typeface="Calibri"/>
                <a:ea typeface="Calibri"/>
                <a:cs typeface="Calibri"/>
                <a:sym typeface="Calibri"/>
              </a:rPr>
              <a:t> </a:t>
            </a:r>
            <a:endParaRPr sz="2300"/>
          </a:p>
          <a:p>
            <a:pPr indent="0" lvl="0" marL="0" marR="0" rtl="0" algn="l">
              <a:spcBef>
                <a:spcPts val="0"/>
              </a:spcBef>
              <a:spcAft>
                <a:spcPts val="0"/>
              </a:spcAft>
              <a:buNone/>
            </a:pPr>
            <a:r>
              <a:rPr lang="ru-RU" sz="3300">
                <a:solidFill>
                  <a:srgbClr val="056839"/>
                </a:solidFill>
                <a:latin typeface="Calibri"/>
                <a:ea typeface="Calibri"/>
                <a:cs typeface="Calibri"/>
                <a:sym typeface="Calibri"/>
              </a:rPr>
              <a:t>Мебелния сектор и кръговата икономика </a:t>
            </a:r>
            <a:r>
              <a:rPr i="0" lang="ru-RU" sz="3300">
                <a:solidFill>
                  <a:srgbClr val="056839"/>
                </a:solidFill>
                <a:latin typeface="Calibri"/>
                <a:ea typeface="Calibri"/>
                <a:cs typeface="Calibri"/>
                <a:sym typeface="Calibri"/>
              </a:rPr>
              <a:t>2.0, </a:t>
            </a:r>
            <a:endParaRPr i="0" sz="3300">
              <a:solidFill>
                <a:srgbClr val="056839"/>
              </a:solidFill>
              <a:latin typeface="Calibri"/>
              <a:ea typeface="Calibri"/>
              <a:cs typeface="Calibri"/>
              <a:sym typeface="Calibri"/>
            </a:endParaRPr>
          </a:p>
          <a:p>
            <a:pPr indent="0" lvl="0" marL="0" marR="0" rtl="0" algn="l">
              <a:spcBef>
                <a:spcPts val="0"/>
              </a:spcBef>
              <a:spcAft>
                <a:spcPts val="0"/>
              </a:spcAft>
              <a:buNone/>
            </a:pPr>
            <a:r>
              <a:rPr i="0" lang="ru-RU" sz="3300" u="sng">
                <a:solidFill>
                  <a:schemeClr val="hlink"/>
                </a:solidFill>
                <a:latin typeface="Calibri"/>
                <a:ea typeface="Calibri"/>
                <a:cs typeface="Calibri"/>
                <a:sym typeface="Calibri"/>
                <a:hlinkClick r:id="rId3"/>
              </a:rPr>
              <a:t>https://circularfurniture-sawyer.eu/the-furniture-sector-and-circular-economy-2-0/</a:t>
            </a:r>
            <a:endParaRPr i="0" sz="3300">
              <a:solidFill>
                <a:srgbClr val="056839"/>
              </a:solidFill>
              <a:latin typeface="Calibri"/>
              <a:ea typeface="Calibri"/>
              <a:cs typeface="Calibri"/>
              <a:sym typeface="Calibri"/>
            </a:endParaRPr>
          </a:p>
          <a:p>
            <a:pPr indent="0" lvl="0" marL="0" marR="0" rtl="0" algn="l">
              <a:spcBef>
                <a:spcPts val="0"/>
              </a:spcBef>
              <a:spcAft>
                <a:spcPts val="0"/>
              </a:spcAft>
              <a:buNone/>
            </a:pPr>
            <a:r>
              <a:rPr lang="ru-RU" sz="3300" u="sng">
                <a:solidFill>
                  <a:schemeClr val="hlink"/>
                </a:solidFill>
                <a:latin typeface="Calibri"/>
                <a:ea typeface="Calibri"/>
                <a:cs typeface="Calibri"/>
                <a:sym typeface="Calibri"/>
                <a:hlinkClick r:id="rId4"/>
              </a:rPr>
              <a:t>https://9e2160bf-a0b5-460b-aec7-e9af818978ee.filesusr.com/ugd/a1d93b_48bd99599fc04853bd7bb96b9a280c29.pdf</a:t>
            </a:r>
            <a:endParaRPr sz="3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300">
              <a:solidFill>
                <a:schemeClr val="dk1"/>
              </a:solidFill>
              <a:latin typeface="Calibri"/>
              <a:ea typeface="Calibri"/>
              <a:cs typeface="Calibri"/>
              <a:sym typeface="Calibri"/>
            </a:endParaRPr>
          </a:p>
          <a:p>
            <a:pPr indent="0" lvl="0" marL="0" marR="0" rtl="0" algn="l">
              <a:spcBef>
                <a:spcPts val="0"/>
              </a:spcBef>
              <a:spcAft>
                <a:spcPts val="0"/>
              </a:spcAft>
              <a:buNone/>
            </a:pPr>
            <a:r>
              <a:rPr lang="ru-RU" sz="3300">
                <a:solidFill>
                  <a:srgbClr val="056839"/>
                </a:solidFill>
                <a:latin typeface="Calibri"/>
                <a:ea typeface="Calibri"/>
                <a:cs typeface="Calibri"/>
                <a:sym typeface="Calibri"/>
              </a:rPr>
              <a:t>Twin transition in the manufacturing sector</a:t>
            </a:r>
            <a:endParaRPr sz="3300">
              <a:solidFill>
                <a:srgbClr val="056839"/>
              </a:solidFill>
              <a:latin typeface="Calibri"/>
              <a:ea typeface="Calibri"/>
              <a:cs typeface="Calibri"/>
              <a:sym typeface="Calibri"/>
            </a:endParaRPr>
          </a:p>
          <a:p>
            <a:pPr indent="0" lvl="0" marL="0" marR="0" rtl="0" algn="l">
              <a:spcBef>
                <a:spcPts val="0"/>
              </a:spcBef>
              <a:spcAft>
                <a:spcPts val="0"/>
              </a:spcAft>
              <a:buNone/>
            </a:pPr>
            <a:r>
              <a:rPr lang="ru-RU" sz="3300" u="sng">
                <a:solidFill>
                  <a:schemeClr val="hlink"/>
                </a:solidFill>
                <a:latin typeface="Calibri"/>
                <a:ea typeface="Calibri"/>
                <a:cs typeface="Calibri"/>
                <a:sym typeface="Calibri"/>
                <a:hlinkClick r:id="rId5"/>
              </a:rPr>
              <a:t>https://circulareconomy.europa.eu/platform/sites/default/files/twin-transition-in-the-manufacturing-sector_final-2.pdf</a:t>
            </a:r>
            <a:endParaRPr sz="3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a:t>
            </a:r>
            <a:endParaRPr b="1" sz="2900">
              <a:solidFill>
                <a:srgbClr val="056839"/>
              </a:solidFill>
              <a:latin typeface="Calibri"/>
              <a:ea typeface="Calibri"/>
              <a:cs typeface="Calibri"/>
              <a:sym typeface="Calibri"/>
            </a:endParaRPr>
          </a:p>
        </p:txBody>
      </p:sp>
      <p:sp>
        <p:nvSpPr>
          <p:cNvPr id="318" name="Google Shape;318;p29"/>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19" name="Google Shape;319;p29"/>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20" name="Google Shape;320;p29"/>
          <p:cNvSpPr/>
          <p:nvPr/>
        </p:nvSpPr>
        <p:spPr>
          <a:xfrm>
            <a:off x="1043992" y="1758444"/>
            <a:ext cx="6339900" cy="1053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321" name="Google Shape;321;p29"/>
          <p:cNvPicPr preferRelativeResize="0"/>
          <p:nvPr/>
        </p:nvPicPr>
        <p:blipFill rotWithShape="1">
          <a:blip r:embed="rId6">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322" name="Google Shape;322;p29"/>
          <p:cNvPicPr preferRelativeResize="0"/>
          <p:nvPr/>
        </p:nvPicPr>
        <p:blipFill rotWithShape="1">
          <a:blip r:embed="rId7">
            <a:alphaModFix/>
          </a:blip>
          <a:srcRect b="0" l="0" r="0" t="0"/>
          <a:stretch/>
        </p:blipFill>
        <p:spPr>
          <a:xfrm>
            <a:off x="3160910" y="9240848"/>
            <a:ext cx="3468961" cy="727772"/>
          </a:xfrm>
          <a:prstGeom prst="rect">
            <a:avLst/>
          </a:prstGeom>
          <a:noFill/>
          <a:ln>
            <a:noFill/>
          </a:ln>
        </p:spPr>
      </p:pic>
      <p:sp>
        <p:nvSpPr>
          <p:cNvPr id="323" name="Google Shape;323;p29"/>
          <p:cNvSpPr txBox="1"/>
          <p:nvPr/>
        </p:nvSpPr>
        <p:spPr>
          <a:xfrm>
            <a:off x="1185833" y="6474802"/>
            <a:ext cx="18743100" cy="2382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2900">
                <a:solidFill>
                  <a:srgbClr val="327A4F"/>
                </a:solidFill>
                <a:latin typeface="Calibri"/>
                <a:ea typeface="Calibri"/>
                <a:cs typeface="Calibri"/>
                <a:sym typeface="Calibri"/>
              </a:rPr>
              <a:t>Въпроси за размисъл: </a:t>
            </a:r>
            <a:endParaRPr sz="2300"/>
          </a:p>
          <a:p>
            <a:pPr indent="0" lvl="0" marL="0" marR="0" rtl="0" algn="l">
              <a:spcBef>
                <a:spcPts val="0"/>
              </a:spcBef>
              <a:spcAft>
                <a:spcPts val="0"/>
              </a:spcAft>
              <a:buNone/>
            </a:pPr>
            <a:r>
              <a:rPr lang="ru-RU" sz="2900">
                <a:solidFill>
                  <a:srgbClr val="327A4F"/>
                </a:solidFill>
                <a:latin typeface="Calibri"/>
                <a:ea typeface="Calibri"/>
                <a:cs typeface="Calibri"/>
                <a:sym typeface="Calibri"/>
              </a:rPr>
              <a:t>• Как допринасяте за увеличаване на живота на мебелите?</a:t>
            </a:r>
            <a:endParaRPr sz="2300"/>
          </a:p>
          <a:p>
            <a:pPr indent="0" lvl="0" marL="0" marR="0" rtl="0" algn="l">
              <a:spcBef>
                <a:spcPts val="0"/>
              </a:spcBef>
              <a:spcAft>
                <a:spcPts val="0"/>
              </a:spcAft>
              <a:buNone/>
            </a:pPr>
            <a:r>
              <a:rPr lang="ru-RU" sz="2900">
                <a:solidFill>
                  <a:srgbClr val="327A4F"/>
                </a:solidFill>
                <a:latin typeface="Calibri"/>
                <a:ea typeface="Calibri"/>
                <a:cs typeface="Calibri"/>
                <a:sym typeface="Calibri"/>
              </a:rPr>
              <a:t>• Наложи ли се да промените предназначението на продукта (мебелите)?</a:t>
            </a:r>
            <a:endParaRPr sz="2300"/>
          </a:p>
          <a:p>
            <a:pPr indent="0" lvl="0" marL="0" marR="0" rtl="0" algn="l">
              <a:spcBef>
                <a:spcPts val="0"/>
              </a:spcBef>
              <a:spcAft>
                <a:spcPts val="0"/>
              </a:spcAft>
              <a:buNone/>
            </a:pPr>
            <a:r>
              <a:rPr lang="ru-RU" sz="2900">
                <a:solidFill>
                  <a:srgbClr val="327A4F"/>
                </a:solidFill>
                <a:latin typeface="Calibri"/>
                <a:ea typeface="Calibri"/>
                <a:cs typeface="Calibri"/>
                <a:sym typeface="Calibri"/>
              </a:rPr>
              <a:t>• Как мебелите могат да се използват като вторичен материал в нови продукти?</a:t>
            </a:r>
            <a:endParaRPr sz="2300"/>
          </a:p>
          <a:p>
            <a:pPr indent="0" lvl="0" marL="0" marR="0" rtl="0" algn="l">
              <a:spcBef>
                <a:spcPts val="0"/>
              </a:spcBef>
              <a:spcAft>
                <a:spcPts val="0"/>
              </a:spcAft>
              <a:buNone/>
            </a:pPr>
            <a:r>
              <a:rPr lang="ru-RU" sz="2900">
                <a:solidFill>
                  <a:srgbClr val="327A4F"/>
                </a:solidFill>
                <a:latin typeface="Calibri"/>
                <a:ea typeface="Calibri"/>
                <a:cs typeface="Calibri"/>
                <a:sym typeface="Calibri"/>
              </a:rPr>
              <a:t>• Какви нови технологии знаете, които биха позволили на мебелния сектор да участва в кръговата икономика?</a:t>
            </a:r>
            <a:endParaRPr sz="2300"/>
          </a:p>
        </p:txBody>
      </p:sp>
      <p:pic>
        <p:nvPicPr>
          <p:cNvPr id="324" name="Google Shape;324;p29"/>
          <p:cNvPicPr preferRelativeResize="0"/>
          <p:nvPr/>
        </p:nvPicPr>
        <p:blipFill rotWithShape="1">
          <a:blip r:embed="rId8">
            <a:alphaModFix/>
          </a:blip>
          <a:srcRect b="0" l="0" r="0" t="0"/>
          <a:stretch/>
        </p:blipFill>
        <p:spPr>
          <a:xfrm>
            <a:off x="309429" y="6716118"/>
            <a:ext cx="640977" cy="10688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30"/>
          <p:cNvSpPr txBox="1"/>
          <p:nvPr/>
        </p:nvSpPr>
        <p:spPr>
          <a:xfrm>
            <a:off x="1395379" y="1866982"/>
            <a:ext cx="17600100" cy="82011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2600">
                <a:solidFill>
                  <a:srgbClr val="056839"/>
                </a:solidFill>
                <a:latin typeface="Calibri"/>
                <a:ea typeface="Calibri"/>
                <a:cs typeface="Calibri"/>
                <a:sym typeface="Calibri"/>
              </a:rPr>
              <a:t>1. Кой етап от жизнения цикъл на мебелите има най-голямо въздействие върху околната среда?</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а) Избор на материали и компоненти</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rPr lang="ru-RU" sz="2600">
                <a:solidFill>
                  <a:srgbClr val="056839"/>
                </a:solidFill>
                <a:latin typeface="Calibri"/>
                <a:ea typeface="Calibri"/>
                <a:cs typeface="Calibri"/>
                <a:sym typeface="Calibri"/>
              </a:rPr>
              <a:t>б) Използване</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rPr lang="ru-RU" sz="2600">
                <a:solidFill>
                  <a:srgbClr val="056839"/>
                </a:solidFill>
                <a:latin typeface="Calibri"/>
                <a:ea typeface="Calibri"/>
                <a:cs typeface="Calibri"/>
                <a:sym typeface="Calibri"/>
              </a:rPr>
              <a:t>в) Опаковка</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rPr b="1" lang="ru-RU" sz="2600">
                <a:solidFill>
                  <a:srgbClr val="056839"/>
                </a:solidFill>
                <a:latin typeface="Calibri"/>
                <a:ea typeface="Calibri"/>
                <a:cs typeface="Calibri"/>
                <a:sym typeface="Calibri"/>
              </a:rPr>
              <a:t>2. Възможно ли е да се приложи бизнес модел на кръгова икономика (КИ) в мебелния сектор?</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а) Не</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б) Да</a:t>
            </a:r>
            <a:endParaRPr sz="2300"/>
          </a:p>
          <a:p>
            <a:pPr indent="0" lvl="0" marL="0" marR="0" rtl="0" algn="l">
              <a:spcBef>
                <a:spcPts val="0"/>
              </a:spcBef>
              <a:spcAft>
                <a:spcPts val="0"/>
              </a:spcAft>
              <a:buNone/>
            </a:pPr>
            <a:r>
              <a:rPr b="1" lang="ru-RU" sz="2600">
                <a:solidFill>
                  <a:srgbClr val="056839"/>
                </a:solidFill>
                <a:latin typeface="Calibri"/>
                <a:ea typeface="Calibri"/>
                <a:cs typeface="Calibri"/>
                <a:sym typeface="Calibri"/>
              </a:rPr>
              <a:t>3. Защо мебелният сектор трябва да участва в кръговата икономика?</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а) Да се намали замърсяването на въздуха, водата и почвата</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rPr lang="ru-RU" sz="2600">
                <a:solidFill>
                  <a:srgbClr val="056839"/>
                </a:solidFill>
                <a:latin typeface="Calibri"/>
                <a:ea typeface="Calibri"/>
                <a:cs typeface="Calibri"/>
                <a:sym typeface="Calibri"/>
              </a:rPr>
              <a:t>б) За маркетингови цели</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в) За по-висока печалба</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rPr b="1" lang="ru-RU" sz="2600">
                <a:solidFill>
                  <a:srgbClr val="056839"/>
                </a:solidFill>
                <a:latin typeface="Calibri"/>
                <a:ea typeface="Calibri"/>
                <a:cs typeface="Calibri"/>
                <a:sym typeface="Calibri"/>
              </a:rPr>
              <a:t>4. По какви начини секторът на мебелите може да допринесе за нулево замърсяване на въздуха, водата и почвата?</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а) Увеличаване производството от краткотрайни суровини</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rPr lang="ru-RU" sz="2600">
                <a:solidFill>
                  <a:srgbClr val="056839"/>
                </a:solidFill>
                <a:latin typeface="Calibri"/>
                <a:ea typeface="Calibri"/>
                <a:cs typeface="Calibri"/>
                <a:sym typeface="Calibri"/>
              </a:rPr>
              <a:t>б) Преминаване от продукти към услуги</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в) Удължен живот на продукта</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d) Избор на безопасни и кръгови материали</a:t>
            </a:r>
            <a:endParaRPr sz="2600">
              <a:solidFill>
                <a:srgbClr val="056839"/>
              </a:solidFill>
              <a:latin typeface="Calibri"/>
              <a:ea typeface="Calibri"/>
              <a:cs typeface="Calibri"/>
              <a:sym typeface="Calibri"/>
            </a:endParaRPr>
          </a:p>
          <a:p>
            <a:pPr indent="0" lvl="0" marL="0" marR="0" rtl="0" algn="l">
              <a:spcBef>
                <a:spcPts val="0"/>
              </a:spcBef>
              <a:spcAft>
                <a:spcPts val="0"/>
              </a:spcAft>
              <a:buNone/>
            </a:pPr>
            <a:r>
              <a:rPr lang="ru-RU" sz="2600">
                <a:solidFill>
                  <a:srgbClr val="056839"/>
                </a:solidFill>
                <a:latin typeface="Calibri"/>
                <a:ea typeface="Calibri"/>
                <a:cs typeface="Calibri"/>
                <a:sym typeface="Calibri"/>
              </a:rPr>
              <a:t>д) Минималистичен дизайн</a:t>
            </a:r>
            <a:endParaRPr sz="2300"/>
          </a:p>
          <a:p>
            <a:pPr indent="0" lvl="0" marL="0" marR="0" rtl="0" algn="l">
              <a:spcBef>
                <a:spcPts val="0"/>
              </a:spcBef>
              <a:spcAft>
                <a:spcPts val="0"/>
              </a:spcAft>
              <a:buNone/>
            </a:pPr>
            <a:r>
              <a:rPr lang="ru-RU" sz="2600">
                <a:solidFill>
                  <a:srgbClr val="056839"/>
                </a:solidFill>
                <a:latin typeface="Calibri"/>
                <a:ea typeface="Calibri"/>
                <a:cs typeface="Calibri"/>
                <a:sym typeface="Calibri"/>
              </a:rPr>
              <a:t>е) Сглобяеми мебели</a:t>
            </a:r>
            <a:endParaRPr sz="2300"/>
          </a:p>
          <a:p>
            <a:pPr indent="0" lvl="0" marL="0" marR="0" rtl="0" algn="l">
              <a:spcBef>
                <a:spcPts val="0"/>
              </a:spcBef>
              <a:spcAft>
                <a:spcPts val="0"/>
              </a:spcAft>
              <a:buNone/>
            </a:pPr>
            <a:r>
              <a:t/>
            </a:r>
            <a:endParaRPr sz="2900">
              <a:solidFill>
                <a:srgbClr val="C55A11"/>
              </a:solidFill>
              <a:latin typeface="Calibri"/>
              <a:ea typeface="Calibri"/>
              <a:cs typeface="Calibri"/>
              <a:sym typeface="Calibri"/>
            </a:endParaRPr>
          </a:p>
        </p:txBody>
      </p:sp>
      <p:sp>
        <p:nvSpPr>
          <p:cNvPr id="330" name="Google Shape;330;p30"/>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31" name="Google Shape;331;p30"/>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32" name="Google Shape;332;p30"/>
          <p:cNvSpPr/>
          <p:nvPr/>
        </p:nvSpPr>
        <p:spPr>
          <a:xfrm>
            <a:off x="830503" y="1424802"/>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id="333" name="Google Shape;333;p30"/>
          <p:cNvPicPr preferRelativeResize="0"/>
          <p:nvPr/>
        </p:nvPicPr>
        <p:blipFill rotWithShape="1">
          <a:blip r:embed="rId3">
            <a:alphaModFix/>
          </a:blip>
          <a:srcRect b="0" l="0" r="0" t="0"/>
          <a:stretch/>
        </p:blipFill>
        <p:spPr>
          <a:xfrm>
            <a:off x="527688" y="2043879"/>
            <a:ext cx="533400" cy="888683"/>
          </a:xfrm>
          <a:prstGeom prst="rect">
            <a:avLst/>
          </a:prstGeom>
          <a:noFill/>
          <a:ln>
            <a:noFill/>
          </a:ln>
        </p:spPr>
      </p:pic>
      <p:pic>
        <p:nvPicPr>
          <p:cNvPr id="334" name="Google Shape;334;p30"/>
          <p:cNvPicPr preferRelativeResize="0"/>
          <p:nvPr/>
        </p:nvPicPr>
        <p:blipFill rotWithShape="1">
          <a:blip r:embed="rId3">
            <a:alphaModFix/>
          </a:blip>
          <a:srcRect b="0" l="0" r="0" t="0"/>
          <a:stretch/>
        </p:blipFill>
        <p:spPr>
          <a:xfrm>
            <a:off x="527688" y="3923597"/>
            <a:ext cx="533400" cy="888683"/>
          </a:xfrm>
          <a:prstGeom prst="rect">
            <a:avLst/>
          </a:prstGeom>
          <a:noFill/>
          <a:ln>
            <a:noFill/>
          </a:ln>
        </p:spPr>
      </p:pic>
      <p:pic>
        <p:nvPicPr>
          <p:cNvPr id="335" name="Google Shape;335;p30"/>
          <p:cNvPicPr preferRelativeResize="0"/>
          <p:nvPr/>
        </p:nvPicPr>
        <p:blipFill rotWithShape="1">
          <a:blip r:embed="rId3">
            <a:alphaModFix/>
          </a:blip>
          <a:srcRect b="0" l="0" r="0" t="0"/>
          <a:stretch/>
        </p:blipFill>
        <p:spPr>
          <a:xfrm>
            <a:off x="469489" y="5577624"/>
            <a:ext cx="533400" cy="888683"/>
          </a:xfrm>
          <a:prstGeom prst="rect">
            <a:avLst/>
          </a:prstGeom>
          <a:noFill/>
          <a:ln>
            <a:noFill/>
          </a:ln>
        </p:spPr>
      </p:pic>
      <p:pic>
        <p:nvPicPr>
          <p:cNvPr id="336" name="Google Shape;336;p30"/>
          <p:cNvPicPr preferRelativeResize="0"/>
          <p:nvPr/>
        </p:nvPicPr>
        <p:blipFill rotWithShape="1">
          <a:blip r:embed="rId3">
            <a:alphaModFix/>
          </a:blip>
          <a:srcRect b="0" l="0" r="0" t="0"/>
          <a:stretch/>
        </p:blipFill>
        <p:spPr>
          <a:xfrm>
            <a:off x="469489" y="7839600"/>
            <a:ext cx="533400" cy="888683"/>
          </a:xfrm>
          <a:prstGeom prst="rect">
            <a:avLst/>
          </a:prstGeom>
          <a:noFill/>
          <a:ln>
            <a:noFill/>
          </a:ln>
        </p:spPr>
      </p:pic>
      <p:sp>
        <p:nvSpPr>
          <p:cNvPr id="337" name="Google Shape;337;p30"/>
          <p:cNvSpPr txBox="1"/>
          <p:nvPr/>
        </p:nvSpPr>
        <p:spPr>
          <a:xfrm>
            <a:off x="978035" y="360015"/>
            <a:ext cx="17403300" cy="15054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Тема 1-3. Полезни връзки. Въпроси за размисъл.</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pic>
        <p:nvPicPr>
          <p:cNvPr descr="Graphical user interface, text&#10;&#10;Description automatically generated" id="343" name="Google Shape;343;p31"/>
          <p:cNvPicPr preferRelativeResize="0"/>
          <p:nvPr/>
        </p:nvPicPr>
        <p:blipFill rotWithShape="1">
          <a:blip r:embed="rId3">
            <a:alphaModFix/>
          </a:blip>
          <a:srcRect b="0" l="0" r="0" t="0"/>
          <a:stretch/>
        </p:blipFill>
        <p:spPr>
          <a:xfrm>
            <a:off x="160693" y="9117932"/>
            <a:ext cx="5165967" cy="1083795"/>
          </a:xfrm>
          <a:prstGeom prst="rect">
            <a:avLst/>
          </a:prstGeom>
          <a:noFill/>
          <a:ln>
            <a:noFill/>
          </a:ln>
        </p:spPr>
      </p:pic>
      <p:pic>
        <p:nvPicPr>
          <p:cNvPr descr="Logo&#10;&#10;Description automatically generated" id="344" name="Google Shape;344;p31"/>
          <p:cNvPicPr preferRelativeResize="0"/>
          <p:nvPr/>
        </p:nvPicPr>
        <p:blipFill rotWithShape="1">
          <a:blip r:embed="rId4">
            <a:alphaModFix/>
          </a:blip>
          <a:srcRect b="0" l="0" r="0" t="0"/>
          <a:stretch/>
        </p:blipFill>
        <p:spPr>
          <a:xfrm>
            <a:off x="15373329" y="8150586"/>
            <a:ext cx="3931188" cy="1934692"/>
          </a:xfrm>
          <a:prstGeom prst="rect">
            <a:avLst/>
          </a:prstGeom>
          <a:noFill/>
          <a:ln>
            <a:noFill/>
          </a:ln>
        </p:spPr>
      </p:pic>
      <p:sp>
        <p:nvSpPr>
          <p:cNvPr id="345" name="Google Shape;345;p31"/>
          <p:cNvSpPr/>
          <p:nvPr/>
        </p:nvSpPr>
        <p:spPr>
          <a:xfrm>
            <a:off x="0" y="485267"/>
            <a:ext cx="60261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6" name="Google Shape;346;p31"/>
          <p:cNvSpPr/>
          <p:nvPr/>
        </p:nvSpPr>
        <p:spPr>
          <a:xfrm>
            <a:off x="6991093" y="485267"/>
            <a:ext cx="6782400" cy="1788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7" name="Google Shape;347;p31"/>
          <p:cNvSpPr/>
          <p:nvPr/>
        </p:nvSpPr>
        <p:spPr>
          <a:xfrm>
            <a:off x="14738287" y="485267"/>
            <a:ext cx="60261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8" name="Google Shape;348;p31"/>
          <p:cNvSpPr/>
          <p:nvPr/>
        </p:nvSpPr>
        <p:spPr>
          <a:xfrm>
            <a:off x="0" y="8877531"/>
            <a:ext cx="149004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9" name="Google Shape;349;p31"/>
          <p:cNvSpPr txBox="1"/>
          <p:nvPr/>
        </p:nvSpPr>
        <p:spPr>
          <a:xfrm>
            <a:off x="764271" y="839511"/>
            <a:ext cx="90420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Заключение</a:t>
            </a:r>
            <a:endParaRPr sz="2900">
              <a:solidFill>
                <a:schemeClr val="dk1"/>
              </a:solidFill>
              <a:latin typeface="Calibri"/>
              <a:ea typeface="Calibri"/>
              <a:cs typeface="Calibri"/>
              <a:sym typeface="Calibri"/>
            </a:endParaRPr>
          </a:p>
        </p:txBody>
      </p:sp>
      <p:sp>
        <p:nvSpPr>
          <p:cNvPr id="350" name="Google Shape;350;p31"/>
          <p:cNvSpPr txBox="1"/>
          <p:nvPr/>
        </p:nvSpPr>
        <p:spPr>
          <a:xfrm>
            <a:off x="764269" y="3471000"/>
            <a:ext cx="18688500" cy="12669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sp>
        <p:nvSpPr>
          <p:cNvPr id="351" name="Google Shape;351;p31"/>
          <p:cNvSpPr txBox="1"/>
          <p:nvPr/>
        </p:nvSpPr>
        <p:spPr>
          <a:xfrm>
            <a:off x="1261142" y="1984347"/>
            <a:ext cx="17090400" cy="69699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4600">
                <a:solidFill>
                  <a:srgbClr val="056839"/>
                </a:solidFill>
                <a:latin typeface="Calibri"/>
                <a:ea typeface="Calibri"/>
                <a:cs typeface="Calibri"/>
                <a:sym typeface="Calibri"/>
              </a:rPr>
              <a:t>Хората трябва да бъдат по-отговорни потребители:</a:t>
            </a:r>
            <a:endParaRPr sz="2300"/>
          </a:p>
          <a:p>
            <a:pPr indent="0" lvl="0" marL="0" marR="0" rtl="0" algn="l">
              <a:lnSpc>
                <a:spcPct val="150000"/>
              </a:lnSpc>
              <a:spcBef>
                <a:spcPts val="0"/>
              </a:spcBef>
              <a:spcAft>
                <a:spcPts val="0"/>
              </a:spcAft>
              <a:buNone/>
            </a:pPr>
            <a:r>
              <a:rPr lang="ru-RU" sz="4600">
                <a:solidFill>
                  <a:srgbClr val="056839"/>
                </a:solidFill>
                <a:latin typeface="Calibri"/>
                <a:ea typeface="Calibri"/>
                <a:cs typeface="Calibri"/>
                <a:sym typeface="Calibri"/>
              </a:rPr>
              <a:t>• Купувайте мебели, които могат лесно да се разглобяват, ремонтират и рециклират и които идват с гаранция</a:t>
            </a:r>
            <a:endParaRPr sz="46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lang="ru-RU" sz="4600">
                <a:solidFill>
                  <a:srgbClr val="056839"/>
                </a:solidFill>
                <a:latin typeface="Calibri"/>
                <a:ea typeface="Calibri"/>
                <a:cs typeface="Calibri"/>
                <a:sym typeface="Calibri"/>
              </a:rPr>
              <a:t>• Купете издръжливи и годни за обслужване мебели, които отговарят на приложимите EС стандарти</a:t>
            </a:r>
            <a:endParaRPr sz="46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lang="ru-RU" sz="4600">
                <a:solidFill>
                  <a:srgbClr val="056839"/>
                </a:solidFill>
                <a:latin typeface="Calibri"/>
                <a:ea typeface="Calibri"/>
                <a:cs typeface="Calibri"/>
                <a:sym typeface="Calibri"/>
              </a:rPr>
              <a:t>• Дайте на мебелите нов образ, собственик, функция.</a:t>
            </a:r>
            <a:endParaRPr sz="2300"/>
          </a:p>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pic>
        <p:nvPicPr>
          <p:cNvPr id="352" name="Google Shape;352;p31"/>
          <p:cNvPicPr preferRelativeResize="0"/>
          <p:nvPr/>
        </p:nvPicPr>
        <p:blipFill rotWithShape="1">
          <a:blip r:embed="rId5">
            <a:alphaModFix/>
          </a:blip>
          <a:srcRect b="0" l="0" r="0" t="0"/>
          <a:stretch/>
        </p:blipFill>
        <p:spPr>
          <a:xfrm>
            <a:off x="411242" y="2145755"/>
            <a:ext cx="621846" cy="1252836"/>
          </a:xfrm>
          <a:prstGeom prst="rect">
            <a:avLst/>
          </a:prstGeom>
          <a:noFill/>
          <a:ln>
            <a:noFill/>
          </a:ln>
        </p:spPr>
      </p:pic>
      <p:sp>
        <p:nvSpPr>
          <p:cNvPr id="353" name="Google Shape;353;p31"/>
          <p:cNvSpPr/>
          <p:nvPr/>
        </p:nvSpPr>
        <p:spPr>
          <a:xfrm>
            <a:off x="964877" y="1722051"/>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descr="Graphical user interface, text&#10;&#10;Description automatically generated" id="103" name="Google Shape;103;p14"/>
          <p:cNvPicPr preferRelativeResize="0"/>
          <p:nvPr/>
        </p:nvPicPr>
        <p:blipFill rotWithShape="1">
          <a:blip r:embed="rId3">
            <a:alphaModFix/>
          </a:blip>
          <a:srcRect b="0" l="0" r="0" t="0"/>
          <a:stretch/>
        </p:blipFill>
        <p:spPr>
          <a:xfrm>
            <a:off x="160693" y="9064877"/>
            <a:ext cx="5165967" cy="1083795"/>
          </a:xfrm>
          <a:prstGeom prst="rect">
            <a:avLst/>
          </a:prstGeom>
          <a:noFill/>
          <a:ln>
            <a:noFill/>
          </a:ln>
        </p:spPr>
      </p:pic>
      <p:pic>
        <p:nvPicPr>
          <p:cNvPr descr="Logo&#10;&#10;Description automatically generated" id="104" name="Google Shape;104;p14"/>
          <p:cNvPicPr preferRelativeResize="0"/>
          <p:nvPr/>
        </p:nvPicPr>
        <p:blipFill rotWithShape="1">
          <a:blip r:embed="rId4">
            <a:alphaModFix/>
          </a:blip>
          <a:srcRect b="0" l="0" r="0" t="0"/>
          <a:stretch/>
        </p:blipFill>
        <p:spPr>
          <a:xfrm>
            <a:off x="15373329" y="8150586"/>
            <a:ext cx="3931188" cy="1934692"/>
          </a:xfrm>
          <a:prstGeom prst="rect">
            <a:avLst/>
          </a:prstGeom>
          <a:noFill/>
          <a:ln>
            <a:noFill/>
          </a:ln>
        </p:spPr>
      </p:pic>
      <p:sp>
        <p:nvSpPr>
          <p:cNvPr id="105" name="Google Shape;105;p14"/>
          <p:cNvSpPr/>
          <p:nvPr/>
        </p:nvSpPr>
        <p:spPr>
          <a:xfrm>
            <a:off x="0" y="485267"/>
            <a:ext cx="60261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6" name="Google Shape;106;p14"/>
          <p:cNvSpPr/>
          <p:nvPr/>
        </p:nvSpPr>
        <p:spPr>
          <a:xfrm>
            <a:off x="6991093" y="485267"/>
            <a:ext cx="6782400" cy="1788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7" name="Google Shape;107;p14"/>
          <p:cNvSpPr/>
          <p:nvPr/>
        </p:nvSpPr>
        <p:spPr>
          <a:xfrm>
            <a:off x="14738287" y="485267"/>
            <a:ext cx="60261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8" name="Google Shape;108;p14"/>
          <p:cNvSpPr/>
          <p:nvPr/>
        </p:nvSpPr>
        <p:spPr>
          <a:xfrm>
            <a:off x="0" y="8809997"/>
            <a:ext cx="149004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9" name="Google Shape;109;p14"/>
          <p:cNvSpPr txBox="1"/>
          <p:nvPr/>
        </p:nvSpPr>
        <p:spPr>
          <a:xfrm>
            <a:off x="423726" y="754248"/>
            <a:ext cx="7155600" cy="15054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Определения</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10" name="Google Shape;110;p14"/>
          <p:cNvSpPr txBox="1"/>
          <p:nvPr/>
        </p:nvSpPr>
        <p:spPr>
          <a:xfrm>
            <a:off x="423727" y="2058928"/>
            <a:ext cx="13152300" cy="2382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2900">
                <a:solidFill>
                  <a:srgbClr val="056839"/>
                </a:solidFill>
                <a:latin typeface="Calibri"/>
                <a:ea typeface="Calibri"/>
                <a:cs typeface="Calibri"/>
                <a:sym typeface="Calibri"/>
              </a:rPr>
              <a:t>Мебелите</a:t>
            </a:r>
            <a:r>
              <a:rPr lang="ru-RU" sz="2900">
                <a:solidFill>
                  <a:srgbClr val="056839"/>
                </a:solidFill>
                <a:latin typeface="Calibri"/>
                <a:ea typeface="Calibri"/>
                <a:cs typeface="Calibri"/>
                <a:sym typeface="Calibri"/>
              </a:rPr>
              <a:t> се състоят от свободно стоящи или вградени модули, чиято основна функция е съхранение, поставяне или окачване на предмети и/или осигуряване на повърхности, където потребителите могат да почиват, да седят, да се хранят, да учат или да работят, независимо дали са на закрито или на открито. Включени са и матраци за легло.</a:t>
            </a:r>
            <a:endParaRPr sz="2900">
              <a:solidFill>
                <a:srgbClr val="056839"/>
              </a:solidFill>
              <a:latin typeface="Calibri"/>
              <a:ea typeface="Calibri"/>
              <a:cs typeface="Calibri"/>
              <a:sym typeface="Calibri"/>
            </a:endParaRPr>
          </a:p>
        </p:txBody>
      </p:sp>
      <p:sp>
        <p:nvSpPr>
          <p:cNvPr id="111" name="Google Shape;111;p14"/>
          <p:cNvSpPr txBox="1"/>
          <p:nvPr/>
        </p:nvSpPr>
        <p:spPr>
          <a:xfrm>
            <a:off x="1442700" y="7220225"/>
            <a:ext cx="9732900" cy="504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2300" u="sng">
                <a:solidFill>
                  <a:schemeClr val="hlink"/>
                </a:solidFill>
                <a:latin typeface="Calibri"/>
                <a:ea typeface="Calibri"/>
                <a:cs typeface="Calibri"/>
                <a:sym typeface="Calibri"/>
                <a:hlinkClick r:id="rId5"/>
              </a:rPr>
              <a:t>UR-Lex - 52018PC0353 - LT - EUR-Lex (europa.eu)</a:t>
            </a:r>
            <a:endParaRPr sz="2300">
              <a:solidFill>
                <a:srgbClr val="C55A11"/>
              </a:solidFill>
              <a:latin typeface="Calibri"/>
              <a:ea typeface="Calibri"/>
              <a:cs typeface="Calibri"/>
              <a:sym typeface="Calibri"/>
            </a:endParaRPr>
          </a:p>
        </p:txBody>
      </p:sp>
      <p:sp>
        <p:nvSpPr>
          <p:cNvPr id="112" name="Google Shape;112;p14"/>
          <p:cNvSpPr txBox="1"/>
          <p:nvPr/>
        </p:nvSpPr>
        <p:spPr>
          <a:xfrm>
            <a:off x="423725" y="5534499"/>
            <a:ext cx="12745800" cy="21828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3300">
                <a:solidFill>
                  <a:srgbClr val="056839"/>
                </a:solidFill>
                <a:latin typeface="Calibri"/>
                <a:ea typeface="Calibri"/>
                <a:cs typeface="Calibri"/>
                <a:sym typeface="Calibri"/>
              </a:rPr>
              <a:t>Кръговата икономика (КИ) </a:t>
            </a:r>
            <a:r>
              <a:rPr lang="ru-RU" sz="3300">
                <a:solidFill>
                  <a:srgbClr val="056839"/>
                </a:solidFill>
                <a:latin typeface="Calibri"/>
                <a:ea typeface="Calibri"/>
                <a:cs typeface="Calibri"/>
                <a:sym typeface="Calibri"/>
              </a:rPr>
              <a:t>има за цел да поддържа стойността на продуктите, материалите и ресурсите възможно най-дълго, като ги връща в цикъла на потребление след употреба, като по този начин намалява генерирането на отпадъци.</a:t>
            </a:r>
            <a:endParaRPr sz="3300">
              <a:solidFill>
                <a:srgbClr val="056839"/>
              </a:solidFill>
              <a:latin typeface="Calibri"/>
              <a:ea typeface="Calibri"/>
              <a:cs typeface="Calibri"/>
              <a:sym typeface="Calibri"/>
            </a:endParaRPr>
          </a:p>
        </p:txBody>
      </p:sp>
      <p:sp>
        <p:nvSpPr>
          <p:cNvPr id="113" name="Google Shape;113;p14"/>
          <p:cNvSpPr txBox="1"/>
          <p:nvPr/>
        </p:nvSpPr>
        <p:spPr>
          <a:xfrm>
            <a:off x="423726" y="4268282"/>
            <a:ext cx="10243800" cy="5049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2300" u="sng">
                <a:solidFill>
                  <a:schemeClr val="hlink"/>
                </a:solidFill>
                <a:latin typeface="Calibri"/>
                <a:ea typeface="Calibri"/>
                <a:cs typeface="Calibri"/>
                <a:sym typeface="Calibri"/>
                <a:hlinkClick r:id="rId6"/>
              </a:rPr>
              <a:t>https://ec.europa.eu/environment/gpp/pdf/toolkit/furniture_gpp.pdf</a:t>
            </a:r>
            <a:endParaRPr sz="2300">
              <a:solidFill>
                <a:srgbClr val="C55A11"/>
              </a:solidFill>
              <a:latin typeface="Calibri"/>
              <a:ea typeface="Calibri"/>
              <a:cs typeface="Calibri"/>
              <a:sym typeface="Calibri"/>
            </a:endParaRPr>
          </a:p>
        </p:txBody>
      </p:sp>
      <p:pic>
        <p:nvPicPr>
          <p:cNvPr id="114" name="Google Shape;114;p14"/>
          <p:cNvPicPr preferRelativeResize="0"/>
          <p:nvPr/>
        </p:nvPicPr>
        <p:blipFill rotWithShape="1">
          <a:blip r:embed="rId7">
            <a:alphaModFix/>
          </a:blip>
          <a:srcRect b="0" l="19971" r="19332" t="0"/>
          <a:stretch/>
        </p:blipFill>
        <p:spPr>
          <a:xfrm>
            <a:off x="13383311" y="2229321"/>
            <a:ext cx="7047233" cy="5018922"/>
          </a:xfrm>
          <a:prstGeom prst="rect">
            <a:avLst/>
          </a:prstGeom>
          <a:noFill/>
          <a:ln>
            <a:noFill/>
          </a:ln>
        </p:spPr>
      </p:pic>
      <p:sp>
        <p:nvSpPr>
          <p:cNvPr id="115" name="Google Shape;115;p14"/>
          <p:cNvSpPr txBox="1"/>
          <p:nvPr/>
        </p:nvSpPr>
        <p:spPr>
          <a:xfrm>
            <a:off x="13773407" y="7137993"/>
            <a:ext cx="7869000" cy="4281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1800">
                <a:solidFill>
                  <a:schemeClr val="accent1"/>
                </a:solidFill>
                <a:latin typeface="Calibri"/>
                <a:ea typeface="Calibri"/>
                <a:cs typeface="Calibri"/>
                <a:sym typeface="Calibri"/>
              </a:rPr>
              <a:t>https://greennews.ie/wp3/wp-content/uploads/2017/03/Circular-economy.jpg</a:t>
            </a:r>
            <a:endParaRPr sz="2300"/>
          </a:p>
        </p:txBody>
      </p:sp>
      <p:pic>
        <p:nvPicPr>
          <p:cNvPr id="116" name="Google Shape;116;p14"/>
          <p:cNvPicPr preferRelativeResize="0"/>
          <p:nvPr/>
        </p:nvPicPr>
        <p:blipFill rotWithShape="1">
          <a:blip r:embed="rId8">
            <a:alphaModFix/>
          </a:blip>
          <a:srcRect b="0" l="0" r="0" t="0"/>
          <a:stretch/>
        </p:blipFill>
        <p:spPr>
          <a:xfrm>
            <a:off x="606648" y="1580235"/>
            <a:ext cx="5322271" cy="1188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 name="Shape 120"/>
        <p:cNvGrpSpPr/>
        <p:nvPr/>
      </p:nvGrpSpPr>
      <p:grpSpPr>
        <a:xfrm>
          <a:off x="0" y="0"/>
          <a:ext cx="0" cy="0"/>
          <a:chOff x="0" y="0"/>
          <a:chExt cx="0" cy="0"/>
        </a:xfrm>
      </p:grpSpPr>
      <p:pic>
        <p:nvPicPr>
          <p:cNvPr descr="Graphical user interface, text&#10;&#10;Description automatically generated" id="121" name="Google Shape;121;p15"/>
          <p:cNvPicPr preferRelativeResize="0"/>
          <p:nvPr/>
        </p:nvPicPr>
        <p:blipFill rotWithShape="1">
          <a:blip r:embed="rId3">
            <a:alphaModFix/>
          </a:blip>
          <a:srcRect b="0" l="0" r="0" t="0"/>
          <a:stretch/>
        </p:blipFill>
        <p:spPr>
          <a:xfrm>
            <a:off x="160693" y="9117953"/>
            <a:ext cx="5165967" cy="1083795"/>
          </a:xfrm>
          <a:prstGeom prst="rect">
            <a:avLst/>
          </a:prstGeom>
          <a:noFill/>
          <a:ln>
            <a:noFill/>
          </a:ln>
        </p:spPr>
      </p:pic>
      <p:pic>
        <p:nvPicPr>
          <p:cNvPr descr="Logo&#10;&#10;Description automatically generated" id="122" name="Google Shape;122;p15"/>
          <p:cNvPicPr preferRelativeResize="0"/>
          <p:nvPr/>
        </p:nvPicPr>
        <p:blipFill rotWithShape="1">
          <a:blip r:embed="rId4">
            <a:alphaModFix/>
          </a:blip>
          <a:srcRect b="0" l="0" r="0" t="0"/>
          <a:stretch/>
        </p:blipFill>
        <p:spPr>
          <a:xfrm>
            <a:off x="15373329" y="8150586"/>
            <a:ext cx="3931188" cy="1934692"/>
          </a:xfrm>
          <a:prstGeom prst="rect">
            <a:avLst/>
          </a:prstGeom>
          <a:noFill/>
          <a:ln>
            <a:noFill/>
          </a:ln>
        </p:spPr>
      </p:pic>
      <p:sp>
        <p:nvSpPr>
          <p:cNvPr id="123" name="Google Shape;123;p15"/>
          <p:cNvSpPr/>
          <p:nvPr/>
        </p:nvSpPr>
        <p:spPr>
          <a:xfrm>
            <a:off x="0" y="485267"/>
            <a:ext cx="60261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4" name="Google Shape;124;p15"/>
          <p:cNvSpPr/>
          <p:nvPr/>
        </p:nvSpPr>
        <p:spPr>
          <a:xfrm>
            <a:off x="6991093" y="485267"/>
            <a:ext cx="6782400" cy="1788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5" name="Google Shape;125;p15"/>
          <p:cNvSpPr/>
          <p:nvPr/>
        </p:nvSpPr>
        <p:spPr>
          <a:xfrm>
            <a:off x="14738287" y="485267"/>
            <a:ext cx="60261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6" name="Google Shape;126;p15"/>
          <p:cNvSpPr/>
          <p:nvPr/>
        </p:nvSpPr>
        <p:spPr>
          <a:xfrm>
            <a:off x="0" y="8986878"/>
            <a:ext cx="149004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7" name="Google Shape;127;p15"/>
          <p:cNvSpPr txBox="1"/>
          <p:nvPr/>
        </p:nvSpPr>
        <p:spPr>
          <a:xfrm>
            <a:off x="1035149" y="1456775"/>
            <a:ext cx="15374100" cy="1059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Конкретни учебни цели </a:t>
            </a:r>
            <a:endParaRPr b="1" sz="5900">
              <a:solidFill>
                <a:srgbClr val="056839"/>
              </a:solidFill>
              <a:latin typeface="Calibri"/>
              <a:ea typeface="Calibri"/>
              <a:cs typeface="Calibri"/>
              <a:sym typeface="Calibri"/>
            </a:endParaRPr>
          </a:p>
        </p:txBody>
      </p:sp>
      <p:sp>
        <p:nvSpPr>
          <p:cNvPr id="128" name="Google Shape;128;p15"/>
          <p:cNvSpPr txBox="1"/>
          <p:nvPr/>
        </p:nvSpPr>
        <p:spPr>
          <a:xfrm>
            <a:off x="660959" y="2516124"/>
            <a:ext cx="19176000" cy="3368100"/>
          </a:xfrm>
          <a:prstGeom prst="rect">
            <a:avLst/>
          </a:prstGeom>
          <a:noFill/>
          <a:ln>
            <a:noFill/>
          </a:ln>
        </p:spPr>
        <p:txBody>
          <a:bodyPr anchorCtr="0" anchor="t" bIns="74750" lIns="149525" spcFirstLastPara="1" rIns="149525" wrap="square" tIns="74750">
            <a:spAutoFit/>
          </a:bodyPr>
          <a:lstStyle/>
          <a:p>
            <a:pPr indent="0" lvl="0" marL="0" marR="0" rtl="0" algn="l">
              <a:lnSpc>
                <a:spcPct val="200000"/>
              </a:lnSpc>
              <a:spcBef>
                <a:spcPts val="0"/>
              </a:spcBef>
              <a:spcAft>
                <a:spcPts val="0"/>
              </a:spcAft>
              <a:buNone/>
            </a:pPr>
            <a:r>
              <a:rPr b="1" lang="ru-RU" sz="4600">
                <a:solidFill>
                  <a:srgbClr val="056839"/>
                </a:solidFill>
                <a:latin typeface="Calibri"/>
                <a:ea typeface="Calibri"/>
                <a:cs typeface="Calibri"/>
                <a:sym typeface="Calibri"/>
              </a:rPr>
              <a:t>●	</a:t>
            </a:r>
            <a:r>
              <a:rPr b="1" lang="ru-RU" sz="3900">
                <a:solidFill>
                  <a:srgbClr val="056839"/>
                </a:solidFill>
                <a:latin typeface="Calibri"/>
                <a:ea typeface="Calibri"/>
                <a:cs typeface="Calibri"/>
                <a:sym typeface="Calibri"/>
              </a:rPr>
              <a:t>Да разберат въздействието върху околната среда на мебелната индустрия.</a:t>
            </a:r>
            <a:endParaRPr sz="2300"/>
          </a:p>
          <a:p>
            <a:pPr indent="0" lvl="0" marL="0" marR="0" rtl="0" algn="l">
              <a:lnSpc>
                <a:spcPct val="200000"/>
              </a:lnSpc>
              <a:spcBef>
                <a:spcPts val="0"/>
              </a:spcBef>
              <a:spcAft>
                <a:spcPts val="0"/>
              </a:spcAft>
              <a:buNone/>
            </a:pPr>
            <a:r>
              <a:rPr b="1" lang="ru-RU" sz="3900">
                <a:solidFill>
                  <a:srgbClr val="056839"/>
                </a:solidFill>
                <a:latin typeface="Calibri"/>
                <a:ea typeface="Calibri"/>
                <a:cs typeface="Calibri"/>
                <a:sym typeface="Calibri"/>
              </a:rPr>
              <a:t>●	Да се установи нивото на кръгова икономика в мебелния сектор.</a:t>
            </a:r>
            <a:endParaRPr sz="2300"/>
          </a:p>
          <a:p>
            <a:pPr indent="0" lvl="0" marL="0" marR="0" rtl="0" algn="l">
              <a:lnSpc>
                <a:spcPct val="200000"/>
              </a:lnSpc>
              <a:spcBef>
                <a:spcPts val="0"/>
              </a:spcBef>
              <a:spcAft>
                <a:spcPts val="0"/>
              </a:spcAft>
              <a:buNone/>
            </a:pPr>
            <a:r>
              <a:rPr b="1" lang="ru-RU" sz="3900">
                <a:solidFill>
                  <a:srgbClr val="056839"/>
                </a:solidFill>
                <a:latin typeface="Calibri"/>
                <a:ea typeface="Calibri"/>
                <a:cs typeface="Calibri"/>
                <a:sym typeface="Calibri"/>
              </a:rPr>
              <a:t>●	Да се запознаят с примери за добри практики.</a:t>
            </a:r>
            <a:endParaRPr sz="2300"/>
          </a:p>
        </p:txBody>
      </p:sp>
      <p:pic>
        <p:nvPicPr>
          <p:cNvPr id="129" name="Google Shape;129;p15"/>
          <p:cNvPicPr preferRelativeResize="0"/>
          <p:nvPr/>
        </p:nvPicPr>
        <p:blipFill rotWithShape="1">
          <a:blip r:embed="rId5">
            <a:alphaModFix/>
          </a:blip>
          <a:srcRect b="0" l="0" r="0" t="0"/>
          <a:stretch/>
        </p:blipFill>
        <p:spPr>
          <a:xfrm>
            <a:off x="1165259" y="2307389"/>
            <a:ext cx="5322271" cy="1188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16"/>
          <p:cNvSpPr/>
          <p:nvPr/>
        </p:nvSpPr>
        <p:spPr>
          <a:xfrm>
            <a:off x="0" y="0"/>
            <a:ext cx="20764500" cy="10287000"/>
          </a:xfrm>
          <a:prstGeom prst="rect">
            <a:avLst/>
          </a:prstGeom>
          <a:gradFill>
            <a:gsLst>
              <a:gs pos="0">
                <a:srgbClr val="F5F7FC"/>
              </a:gs>
              <a:gs pos="100000">
                <a:srgbClr val="7AC99A">
                  <a:alpha val="77647"/>
                </a:srgbClr>
              </a:gs>
            </a:gsLst>
            <a:lin ang="21593999" scaled="0"/>
          </a:gra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35" name="Google Shape;135;p16"/>
          <p:cNvSpPr txBox="1"/>
          <p:nvPr/>
        </p:nvSpPr>
        <p:spPr>
          <a:xfrm>
            <a:off x="903927" y="641955"/>
            <a:ext cx="13977000" cy="19518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Включени зелени умения</a:t>
            </a:r>
            <a:endParaRPr b="1" sz="5900">
              <a:solidFill>
                <a:srgbClr val="056839"/>
              </a:solidFill>
              <a:latin typeface="Calibri"/>
              <a:ea typeface="Calibri"/>
              <a:cs typeface="Calibri"/>
              <a:sym typeface="Calibri"/>
            </a:endParaRPr>
          </a:p>
          <a:p>
            <a:pPr indent="0" lvl="0" marL="0" marR="0" rtl="0" algn="l">
              <a:spcBef>
                <a:spcPts val="0"/>
              </a:spcBef>
              <a:spcAft>
                <a:spcPts val="0"/>
              </a:spcAft>
              <a:buNone/>
            </a:pPr>
            <a:r>
              <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36" name="Google Shape;136;p16"/>
          <p:cNvSpPr txBox="1"/>
          <p:nvPr/>
        </p:nvSpPr>
        <p:spPr>
          <a:xfrm>
            <a:off x="5412088" y="3870697"/>
            <a:ext cx="8067900" cy="3452700"/>
          </a:xfrm>
          <a:prstGeom prst="rect">
            <a:avLst/>
          </a:prstGeom>
          <a:noFill/>
          <a:ln>
            <a:noFill/>
          </a:ln>
        </p:spPr>
        <p:txBody>
          <a:bodyPr anchorCtr="0" anchor="t" bIns="74750" lIns="149525" spcFirstLastPara="1" rIns="149525" wrap="square" tIns="74750">
            <a:spAutoFit/>
          </a:bodyPr>
          <a:lstStyle/>
          <a:p>
            <a:pPr indent="-552450" lvl="0" marL="558800" marR="0" rtl="0" algn="l">
              <a:lnSpc>
                <a:spcPct val="150000"/>
              </a:lnSpc>
              <a:spcBef>
                <a:spcPts val="0"/>
              </a:spcBef>
              <a:spcAft>
                <a:spcPts val="0"/>
              </a:spcAft>
              <a:buClr>
                <a:srgbClr val="056839"/>
              </a:buClr>
              <a:buSzPts val="3900"/>
              <a:buFont typeface="Arial"/>
              <a:buChar char="•"/>
            </a:pPr>
            <a:r>
              <a:rPr lang="ru-RU" sz="3900">
                <a:solidFill>
                  <a:srgbClr val="056839"/>
                </a:solidFill>
                <a:latin typeface="Calibri"/>
                <a:ea typeface="Calibri"/>
                <a:cs typeface="Calibri"/>
                <a:sym typeface="Calibri"/>
              </a:rPr>
              <a:t>напредничаво мислене</a:t>
            </a:r>
            <a:endParaRPr sz="3900">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lang="ru-RU" sz="3900">
                <a:solidFill>
                  <a:srgbClr val="056839"/>
                </a:solidFill>
                <a:latin typeface="Calibri"/>
                <a:ea typeface="Calibri"/>
                <a:cs typeface="Calibri"/>
                <a:sym typeface="Calibri"/>
              </a:rPr>
              <a:t>аналитични умения</a:t>
            </a:r>
            <a:endParaRPr sz="2300"/>
          </a:p>
          <a:p>
            <a:pPr indent="-552450" lvl="0" marL="558800" marR="0" rtl="0" algn="l">
              <a:lnSpc>
                <a:spcPct val="150000"/>
              </a:lnSpc>
              <a:spcBef>
                <a:spcPts val="0"/>
              </a:spcBef>
              <a:spcAft>
                <a:spcPts val="0"/>
              </a:spcAft>
              <a:buClr>
                <a:srgbClr val="056839"/>
              </a:buClr>
              <a:buSzPts val="3900"/>
              <a:buFont typeface="Arial"/>
              <a:buChar char="•"/>
            </a:pPr>
            <a:r>
              <a:rPr lang="ru-RU" sz="3900">
                <a:solidFill>
                  <a:srgbClr val="056839"/>
                </a:solidFill>
                <a:latin typeface="Calibri"/>
                <a:ea typeface="Calibri"/>
                <a:cs typeface="Calibri"/>
                <a:sym typeface="Calibri"/>
              </a:rPr>
              <a:t>предотвратяване на замърсяването</a:t>
            </a:r>
            <a:endParaRPr sz="3900">
              <a:solidFill>
                <a:srgbClr val="056839"/>
              </a:solidFill>
              <a:latin typeface="Calibri"/>
              <a:ea typeface="Calibri"/>
              <a:cs typeface="Calibri"/>
              <a:sym typeface="Calibri"/>
            </a:endParaRPr>
          </a:p>
        </p:txBody>
      </p:sp>
      <p:pic>
        <p:nvPicPr>
          <p:cNvPr id="137" name="Google Shape;137;p16"/>
          <p:cNvPicPr preferRelativeResize="0"/>
          <p:nvPr/>
        </p:nvPicPr>
        <p:blipFill rotWithShape="1">
          <a:blip r:embed="rId3">
            <a:alphaModFix/>
          </a:blip>
          <a:srcRect b="0" l="0" r="0" t="0"/>
          <a:stretch/>
        </p:blipFill>
        <p:spPr>
          <a:xfrm>
            <a:off x="2138256" y="3740577"/>
            <a:ext cx="1801371" cy="3003811"/>
          </a:xfrm>
          <a:prstGeom prst="rect">
            <a:avLst/>
          </a:prstGeom>
          <a:noFill/>
          <a:ln>
            <a:noFill/>
          </a:ln>
        </p:spPr>
      </p:pic>
      <p:pic>
        <p:nvPicPr>
          <p:cNvPr descr="Logo&#10;&#10;Description automatically generated" id="138" name="Google Shape;138;p16"/>
          <p:cNvPicPr preferRelativeResize="0"/>
          <p:nvPr/>
        </p:nvPicPr>
        <p:blipFill rotWithShape="1">
          <a:blip r:embed="rId4">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139" name="Google Shape;139;p16"/>
          <p:cNvPicPr preferRelativeResize="0"/>
          <p:nvPr/>
        </p:nvPicPr>
        <p:blipFill rotWithShape="1">
          <a:blip r:embed="rId5">
            <a:alphaModFix/>
          </a:blip>
          <a:srcRect b="0" l="0" r="0" t="0"/>
          <a:stretch/>
        </p:blipFill>
        <p:spPr>
          <a:xfrm>
            <a:off x="3160910" y="9240848"/>
            <a:ext cx="3468961" cy="727772"/>
          </a:xfrm>
          <a:prstGeom prst="rect">
            <a:avLst/>
          </a:prstGeom>
          <a:noFill/>
          <a:ln>
            <a:noFill/>
          </a:ln>
        </p:spPr>
      </p:pic>
      <p:pic>
        <p:nvPicPr>
          <p:cNvPr id="140" name="Google Shape;140;p16"/>
          <p:cNvPicPr preferRelativeResize="0"/>
          <p:nvPr/>
        </p:nvPicPr>
        <p:blipFill rotWithShape="1">
          <a:blip r:embed="rId6">
            <a:alphaModFix/>
          </a:blip>
          <a:srcRect b="0" l="0" r="0" t="0"/>
          <a:stretch/>
        </p:blipFill>
        <p:spPr>
          <a:xfrm>
            <a:off x="1056632" y="1542201"/>
            <a:ext cx="5322271" cy="1188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17"/>
          <p:cNvSpPr txBox="1"/>
          <p:nvPr/>
        </p:nvSpPr>
        <p:spPr>
          <a:xfrm>
            <a:off x="899497" y="796538"/>
            <a:ext cx="7988100" cy="19518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Въведение </a:t>
            </a:r>
            <a:endParaRPr b="1" sz="5900">
              <a:solidFill>
                <a:srgbClr val="056839"/>
              </a:solidFill>
              <a:latin typeface="Calibri"/>
              <a:ea typeface="Calibri"/>
              <a:cs typeface="Calibri"/>
              <a:sym typeface="Calibri"/>
            </a:endParaRPr>
          </a:p>
          <a:p>
            <a:pPr indent="0" lvl="0" marL="0" marR="0" rtl="0" algn="l">
              <a:spcBef>
                <a:spcPts val="0"/>
              </a:spcBef>
              <a:spcAft>
                <a:spcPts val="0"/>
              </a:spcAft>
              <a:buNone/>
            </a:pPr>
            <a:r>
              <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46" name="Google Shape;146;p17"/>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47" name="Google Shape;147;p17"/>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48" name="Google Shape;148;p17"/>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49" name="Google Shape;149;p17"/>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150" name="Google Shape;150;p17"/>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sp>
        <p:nvSpPr>
          <p:cNvPr id="151" name="Google Shape;151;p17"/>
          <p:cNvSpPr txBox="1"/>
          <p:nvPr/>
        </p:nvSpPr>
        <p:spPr>
          <a:xfrm>
            <a:off x="8371006" y="9379445"/>
            <a:ext cx="9126300" cy="705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aseline="30000" lang="ru-RU" sz="1800">
                <a:solidFill>
                  <a:schemeClr val="dk1"/>
                </a:solidFill>
                <a:latin typeface="Calibri"/>
                <a:ea typeface="Calibri"/>
                <a:cs typeface="Calibri"/>
                <a:sym typeface="Calibri"/>
              </a:rPr>
              <a:t>1</a:t>
            </a:r>
            <a:r>
              <a:rPr lang="ru-RU" sz="1800">
                <a:solidFill>
                  <a:schemeClr val="dk1"/>
                </a:solidFill>
                <a:latin typeface="Calibri"/>
                <a:ea typeface="Calibri"/>
                <a:cs typeface="Calibri"/>
                <a:sym typeface="Calibri"/>
              </a:rPr>
              <a:t>   </a:t>
            </a:r>
            <a:r>
              <a:rPr lang="ru-RU" sz="1800" u="sng">
                <a:solidFill>
                  <a:schemeClr val="hlink"/>
                </a:solidFill>
                <a:latin typeface="Calibri"/>
                <a:ea typeface="Calibri"/>
                <a:cs typeface="Calibri"/>
                <a:sym typeface="Calibri"/>
                <a:hlinkClick r:id="rId5"/>
              </a:rPr>
              <a:t>https://www.designdiffusion.com/en/2021/12/13/the-world-furniture-market-in-2022</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2" name="Google Shape;152;p17"/>
          <p:cNvPicPr preferRelativeResize="0"/>
          <p:nvPr/>
        </p:nvPicPr>
        <p:blipFill rotWithShape="1">
          <a:blip r:embed="rId6">
            <a:alphaModFix/>
          </a:blip>
          <a:srcRect b="0" l="0" r="0" t="0"/>
          <a:stretch/>
        </p:blipFill>
        <p:spPr>
          <a:xfrm>
            <a:off x="13413198" y="4618085"/>
            <a:ext cx="6150471" cy="3906381"/>
          </a:xfrm>
          <a:prstGeom prst="rect">
            <a:avLst/>
          </a:prstGeom>
          <a:noFill/>
          <a:ln>
            <a:noFill/>
          </a:ln>
        </p:spPr>
      </p:pic>
      <p:sp>
        <p:nvSpPr>
          <p:cNvPr id="153" name="Google Shape;153;p17"/>
          <p:cNvSpPr txBox="1"/>
          <p:nvPr/>
        </p:nvSpPr>
        <p:spPr>
          <a:xfrm>
            <a:off x="899497" y="1852367"/>
            <a:ext cx="12314400" cy="72699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lang="ru-RU" sz="2600">
                <a:solidFill>
                  <a:srgbClr val="056839"/>
                </a:solidFill>
                <a:latin typeface="Calibri"/>
                <a:ea typeface="Calibri"/>
                <a:cs typeface="Calibri"/>
                <a:sym typeface="Calibri"/>
              </a:rPr>
              <a:t>В света мебелната индустрия започва да се развива в края на 50-те години на миналия век и достига своя връх в началото на 70-те години, адаптирайки продукта към развитието на новите материали и технологии, появяващи се на пазара. Развитието на мебелната индустрия зависи от икономическата ситуация: производствени технологии, дизайн, суровини и тяхната наличност, реклама.</a:t>
            </a:r>
            <a:endParaRPr sz="2300"/>
          </a:p>
          <a:p>
            <a:pPr indent="0" lvl="0" marL="0" marR="0" rtl="0" algn="l">
              <a:lnSpc>
                <a:spcPct val="150000"/>
              </a:lnSpc>
              <a:spcBef>
                <a:spcPts val="0"/>
              </a:spcBef>
              <a:spcAft>
                <a:spcPts val="0"/>
              </a:spcAft>
              <a:buNone/>
            </a:pPr>
            <a:r>
              <a:rPr lang="ru-RU" sz="2600">
                <a:solidFill>
                  <a:srgbClr val="056839"/>
                </a:solidFill>
                <a:latin typeface="Calibri"/>
                <a:ea typeface="Calibri"/>
                <a:cs typeface="Calibri"/>
                <a:sym typeface="Calibri"/>
              </a:rPr>
              <a:t>Според CSIL мебелната индустрия е удвоила обема си от 2000 г. до 2021 г. От цялото производство на мебели в света повече от една трета е за износ. През последните две десетилетия износът нараства със същия темп като производството, а вносът също продължава да расте. През 2021 г. международната търговия с мебели се връща към двуцифрен ръст1. </a:t>
            </a:r>
            <a:endParaRPr sz="2300"/>
          </a:p>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 </a:t>
            </a:r>
            <a:endParaRPr sz="2900">
              <a:solidFill>
                <a:srgbClr val="056839"/>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txBox="1"/>
          <p:nvPr/>
        </p:nvSpPr>
        <p:spPr>
          <a:xfrm>
            <a:off x="899497" y="863161"/>
            <a:ext cx="7988100" cy="19518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Въведение </a:t>
            </a:r>
            <a:endParaRPr b="1" sz="5900">
              <a:solidFill>
                <a:srgbClr val="056839"/>
              </a:solidFill>
              <a:latin typeface="Calibri"/>
              <a:ea typeface="Calibri"/>
              <a:cs typeface="Calibri"/>
              <a:sym typeface="Calibri"/>
            </a:endParaRPr>
          </a:p>
          <a:p>
            <a:pPr indent="0" lvl="0" marL="0" marR="0" rtl="0" algn="l">
              <a:spcBef>
                <a:spcPts val="0"/>
              </a:spcBef>
              <a:spcAft>
                <a:spcPts val="0"/>
              </a:spcAft>
              <a:buNone/>
            </a:pPr>
            <a:r>
              <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59" name="Google Shape;159;p18"/>
          <p:cNvSpPr txBox="1"/>
          <p:nvPr/>
        </p:nvSpPr>
        <p:spPr>
          <a:xfrm>
            <a:off x="899497" y="2301857"/>
            <a:ext cx="18776400" cy="66234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На 12 май 2021 г. Европейската комисия прие Плана за действие на ЕС „Към нулево замърсяване на въздуха, водата и почвата“, който излага визия за нулево замърсяване до 2050 г.: намаляване на замърсяването на въздуха, водата и почвата до нива, които вече не се разглеждат като вредни за здравето и природните екосистеми, в границите на нашата планета, чрез създаване на среда без токсични вещества.</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Преходът към кръгова икономика е едно от средствата, чрез които може да се реализира визията за нулево замърсяване.</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За да се създаде кръгова икономика, Европейската комисия предвижда и прилага нови политики и директиви, които ще засегнат особено сектора на мебелите.</a:t>
            </a:r>
            <a:endParaRPr sz="2300"/>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Различни кръгови стратегии могат да бъдат приложени в сектора на мебелите. Този сектор може да стане не само устойчив, но и двигател на кръговата икономика (КИ) в световен мащаб.</a:t>
            </a:r>
            <a:endParaRPr sz="2900">
              <a:solidFill>
                <a:srgbClr val="056839"/>
              </a:solidFill>
              <a:latin typeface="Calibri"/>
              <a:ea typeface="Calibri"/>
              <a:cs typeface="Calibri"/>
              <a:sym typeface="Calibri"/>
            </a:endParaRPr>
          </a:p>
        </p:txBody>
      </p:sp>
      <p:sp>
        <p:nvSpPr>
          <p:cNvPr id="160" name="Google Shape;160;p18"/>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61" name="Google Shape;161;p18"/>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62" name="Google Shape;162;p18"/>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63" name="Google Shape;163;p18"/>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164" name="Google Shape;164;p18"/>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9"/>
          <p:cNvSpPr txBox="1"/>
          <p:nvPr/>
        </p:nvSpPr>
        <p:spPr>
          <a:xfrm>
            <a:off x="899497" y="571552"/>
            <a:ext cx="18776400" cy="15054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5900">
                <a:solidFill>
                  <a:srgbClr val="056839"/>
                </a:solidFill>
                <a:latin typeface="Calibri"/>
                <a:ea typeface="Calibri"/>
                <a:cs typeface="Calibri"/>
                <a:sym typeface="Calibri"/>
              </a:rPr>
              <a:t>Стратегии за кръгова икономика в мебелния сектор</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70" name="Google Shape;170;p19"/>
          <p:cNvSpPr txBox="1"/>
          <p:nvPr/>
        </p:nvSpPr>
        <p:spPr>
          <a:xfrm>
            <a:off x="899497" y="2301857"/>
            <a:ext cx="18776400" cy="5973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sp>
        <p:nvSpPr>
          <p:cNvPr id="171" name="Google Shape;171;p19"/>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72" name="Google Shape;172;p19"/>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73" name="Google Shape;173;p19"/>
          <p:cNvSpPr/>
          <p:nvPr/>
        </p:nvSpPr>
        <p:spPr>
          <a:xfrm>
            <a:off x="1043992" y="1758444"/>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74" name="Google Shape;174;p19"/>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175" name="Google Shape;175;p19"/>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pic>
        <p:nvPicPr>
          <p:cNvPr id="176" name="Google Shape;176;p19"/>
          <p:cNvPicPr preferRelativeResize="0"/>
          <p:nvPr/>
        </p:nvPicPr>
        <p:blipFill rotWithShape="1">
          <a:blip r:embed="rId5">
            <a:alphaModFix/>
          </a:blip>
          <a:srcRect b="0" l="0" r="0" t="0"/>
          <a:stretch/>
        </p:blipFill>
        <p:spPr>
          <a:xfrm>
            <a:off x="3160910" y="2154036"/>
            <a:ext cx="13588362" cy="6867116"/>
          </a:xfrm>
          <a:prstGeom prst="rect">
            <a:avLst/>
          </a:prstGeom>
          <a:noFill/>
          <a:ln>
            <a:noFill/>
          </a:ln>
        </p:spPr>
      </p:pic>
      <p:sp>
        <p:nvSpPr>
          <p:cNvPr id="177" name="Google Shape;177;p19"/>
          <p:cNvSpPr txBox="1"/>
          <p:nvPr/>
        </p:nvSpPr>
        <p:spPr>
          <a:xfrm>
            <a:off x="13664877" y="9484956"/>
            <a:ext cx="5704200" cy="4587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lang="ru-RU" sz="2000">
                <a:solidFill>
                  <a:schemeClr val="accent1"/>
                </a:solidFill>
                <a:latin typeface="Calibri"/>
                <a:ea typeface="Calibri"/>
                <a:cs typeface="Calibri"/>
                <a:sym typeface="Calibri"/>
              </a:rPr>
              <a:t>https://en.wikipedia.org/wiki/Circular_economy</a:t>
            </a:r>
            <a:endParaRPr sz="2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20"/>
          <p:cNvSpPr txBox="1"/>
          <p:nvPr/>
        </p:nvSpPr>
        <p:spPr>
          <a:xfrm>
            <a:off x="616339" y="406734"/>
            <a:ext cx="19285500" cy="7512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3900">
                <a:solidFill>
                  <a:srgbClr val="327A4F"/>
                </a:solidFill>
                <a:latin typeface="Calibri"/>
                <a:ea typeface="Calibri"/>
                <a:cs typeface="Calibri"/>
                <a:sym typeface="Calibri"/>
              </a:rPr>
              <a:t>Тема 1: ВЪЗДЕЙСТВИЕ ВЪРХУ ОКОЛНАТА СРЕДА. ЖИЗНЕН ЦИКЪЛ НА МЕБЕЛИТЕ </a:t>
            </a:r>
            <a:endParaRPr b="1" sz="3900">
              <a:solidFill>
                <a:srgbClr val="327A4F"/>
              </a:solidFill>
              <a:latin typeface="Calibri"/>
              <a:ea typeface="Calibri"/>
              <a:cs typeface="Calibri"/>
              <a:sym typeface="Calibri"/>
            </a:endParaRPr>
          </a:p>
        </p:txBody>
      </p:sp>
      <p:sp>
        <p:nvSpPr>
          <p:cNvPr id="183" name="Google Shape;183;p20"/>
          <p:cNvSpPr txBox="1"/>
          <p:nvPr/>
        </p:nvSpPr>
        <p:spPr>
          <a:xfrm>
            <a:off x="892030" y="2387718"/>
            <a:ext cx="5772600" cy="4614900"/>
          </a:xfrm>
          <a:prstGeom prst="rect">
            <a:avLst/>
          </a:prstGeom>
          <a:noFill/>
          <a:ln>
            <a:noFill/>
          </a:ln>
        </p:spPr>
        <p:txBody>
          <a:bodyPr anchorCtr="0" anchor="t" bIns="74750" lIns="149525" spcFirstLastPara="1" rIns="149525" wrap="square" tIns="74750">
            <a:spAutoFit/>
          </a:bodyPr>
          <a:lstStyle/>
          <a:p>
            <a:pPr indent="0" lvl="0" marL="0" marR="0" rtl="0" algn="l">
              <a:lnSpc>
                <a:spcPct val="150000"/>
              </a:lnSpc>
              <a:spcBef>
                <a:spcPts val="0"/>
              </a:spcBef>
              <a:spcAft>
                <a:spcPts val="0"/>
              </a:spcAft>
              <a:buNone/>
            </a:pPr>
            <a:r>
              <a:rPr b="1" lang="ru-RU" sz="2900">
                <a:solidFill>
                  <a:srgbClr val="056839"/>
                </a:solidFill>
                <a:latin typeface="Calibri"/>
                <a:ea typeface="Calibri"/>
                <a:cs typeface="Calibri"/>
                <a:sym typeface="Calibri"/>
              </a:rPr>
              <a:t>Материали и компоненти </a:t>
            </a:r>
            <a:r>
              <a:rPr lang="ru-RU" sz="2900">
                <a:solidFill>
                  <a:srgbClr val="056839"/>
                </a:solidFill>
                <a:latin typeface="Calibri"/>
                <a:ea typeface="Calibri"/>
                <a:cs typeface="Calibri"/>
                <a:sym typeface="Calibri"/>
              </a:rPr>
              <a:t>– максимално въздействие върху околната среда.</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lang="ru-RU" sz="2900">
                <a:solidFill>
                  <a:srgbClr val="056839"/>
                </a:solidFill>
                <a:latin typeface="Calibri"/>
                <a:ea typeface="Calibri"/>
                <a:cs typeface="Calibri"/>
                <a:sym typeface="Calibri"/>
              </a:rPr>
              <a:t>Използване - </a:t>
            </a:r>
            <a:r>
              <a:rPr b="1" lang="ru-RU" sz="2900">
                <a:solidFill>
                  <a:srgbClr val="056839"/>
                </a:solidFill>
                <a:latin typeface="Calibri"/>
                <a:ea typeface="Calibri"/>
                <a:cs typeface="Calibri"/>
                <a:sym typeface="Calibri"/>
              </a:rPr>
              <a:t>почти без въздействие върху околната среда.</a:t>
            </a:r>
            <a:endParaRPr b="1" sz="2900">
              <a:solidFill>
                <a:srgbClr val="056839"/>
              </a:solidFill>
              <a:latin typeface="Calibri"/>
              <a:ea typeface="Calibri"/>
              <a:cs typeface="Calibri"/>
              <a:sym typeface="Calibri"/>
            </a:endParaRPr>
          </a:p>
        </p:txBody>
      </p:sp>
      <p:sp>
        <p:nvSpPr>
          <p:cNvPr id="184" name="Google Shape;184;p20"/>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85" name="Google Shape;185;p20"/>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86" name="Google Shape;186;p20"/>
          <p:cNvSpPr/>
          <p:nvPr/>
        </p:nvSpPr>
        <p:spPr>
          <a:xfrm>
            <a:off x="765274" y="1260018"/>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87" name="Google Shape;187;p20"/>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188" name="Google Shape;188;p20"/>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grpSp>
        <p:nvGrpSpPr>
          <p:cNvPr id="189" name="Google Shape;189;p20"/>
          <p:cNvGrpSpPr/>
          <p:nvPr/>
        </p:nvGrpSpPr>
        <p:grpSpPr>
          <a:xfrm>
            <a:off x="8469901" y="2546445"/>
            <a:ext cx="8373732" cy="7016862"/>
            <a:chOff x="896057" y="-81282"/>
            <a:chExt cx="4916759" cy="4677908"/>
          </a:xfrm>
        </p:grpSpPr>
        <p:sp>
          <p:nvSpPr>
            <p:cNvPr id="190" name="Google Shape;190;p20"/>
            <p:cNvSpPr/>
            <p:nvPr/>
          </p:nvSpPr>
          <p:spPr>
            <a:xfrm>
              <a:off x="1100211" y="-54205"/>
              <a:ext cx="4518287" cy="4518287"/>
            </a:xfrm>
            <a:custGeom>
              <a:rect b="b" l="l" r="r" t="t"/>
              <a:pathLst>
                <a:path extrusionOk="0" h="120000" w="120000">
                  <a:moveTo>
                    <a:pt x="77536" y="6153"/>
                  </a:moveTo>
                  <a:cubicBezTo>
                    <a:pt x="102536" y="14179"/>
                    <a:pt x="118771" y="38132"/>
                    <a:pt x="116845" y="64149"/>
                  </a:cubicBezTo>
                  <a:cubicBezTo>
                    <a:pt x="114919" y="90166"/>
                    <a:pt x="95330" y="111505"/>
                    <a:pt x="69417" y="115814"/>
                  </a:cubicBezTo>
                  <a:cubicBezTo>
                    <a:pt x="43503" y="120124"/>
                    <a:pt x="17980" y="106288"/>
                    <a:pt x="7620" y="82315"/>
                  </a:cubicBezTo>
                  <a:cubicBezTo>
                    <a:pt x="-2741" y="58342"/>
                    <a:pt x="4747" y="30443"/>
                    <a:pt x="25748" y="14766"/>
                  </a:cubicBezTo>
                  <a:lnTo>
                    <a:pt x="23992" y="11997"/>
                  </a:lnTo>
                  <a:lnTo>
                    <a:pt x="31270" y="14692"/>
                  </a:lnTo>
                  <a:lnTo>
                    <a:pt x="30756" y="22665"/>
                  </a:lnTo>
                  <a:lnTo>
                    <a:pt x="29001" y="19896"/>
                  </a:lnTo>
                  <a:lnTo>
                    <a:pt x="29001" y="19896"/>
                  </a:lnTo>
                  <a:cubicBezTo>
                    <a:pt x="10078" y="33869"/>
                    <a:pt x="3387" y="58678"/>
                    <a:pt x="12801" y="79954"/>
                  </a:cubicBezTo>
                  <a:cubicBezTo>
                    <a:pt x="22216" y="101229"/>
                    <a:pt x="45295" y="113452"/>
                    <a:pt x="68671" y="109544"/>
                  </a:cubicBezTo>
                  <a:cubicBezTo>
                    <a:pt x="92047" y="105635"/>
                    <a:pt x="109657" y="86608"/>
                    <a:pt x="111301" y="63484"/>
                  </a:cubicBezTo>
                  <a:cubicBezTo>
                    <a:pt x="112945" y="40360"/>
                    <a:pt x="98196" y="19136"/>
                    <a:pt x="75598" y="12105"/>
                  </a:cubicBezTo>
                  <a:close/>
                </a:path>
              </a:pathLst>
            </a:custGeom>
            <a:gradFill>
              <a:gsLst>
                <a:gs pos="0">
                  <a:srgbClr val="F8DCD4"/>
                </a:gs>
                <a:gs pos="50000">
                  <a:srgbClr val="F9D3C8"/>
                </a:gs>
                <a:gs pos="100000">
                  <a:srgbClr val="DFB8AD"/>
                </a:gs>
              </a:gsLst>
              <a:lin ang="5400000" scaled="0"/>
            </a:gradFill>
            <a:ln>
              <a:noFill/>
            </a:ln>
          </p:spPr>
          <p:txBody>
            <a:bodyPr anchorCtr="0" anchor="ctr" bIns="149525" lIns="149525" spcFirstLastPara="1" rIns="149525" wrap="square" tIns="149525">
              <a:noAutofit/>
            </a:bodyPr>
            <a:lstStyle/>
            <a:p>
              <a:pPr indent="0" lvl="0" marL="0" rtl="0" algn="l">
                <a:spcBef>
                  <a:spcPts val="0"/>
                </a:spcBef>
                <a:spcAft>
                  <a:spcPts val="0"/>
                </a:spcAft>
                <a:buNone/>
              </a:pPr>
              <a:r>
                <a:t/>
              </a:r>
              <a:endParaRPr/>
            </a:p>
          </p:txBody>
        </p:sp>
        <p:sp>
          <p:nvSpPr>
            <p:cNvPr id="191" name="Google Shape;191;p20"/>
            <p:cNvSpPr/>
            <p:nvPr/>
          </p:nvSpPr>
          <p:spPr>
            <a:xfrm>
              <a:off x="2271248" y="-81282"/>
              <a:ext cx="2176212" cy="1177511"/>
            </a:xfrm>
            <a:prstGeom prst="roundRect">
              <a:avLst>
                <a:gd fmla="val 16667" name="adj"/>
              </a:avLst>
            </a:prstGeom>
            <a:solidFill>
              <a:srgbClr val="FFC000"/>
            </a:solidFill>
            <a:ln>
              <a:noFill/>
            </a:ln>
          </p:spPr>
          <p:txBody>
            <a:bodyPr anchorCtr="0" anchor="ctr" bIns="149525" lIns="149525" spcFirstLastPara="1" rIns="149525" wrap="square" tIns="149525">
              <a:noAutofit/>
            </a:bodyPr>
            <a:lstStyle/>
            <a:p>
              <a:pPr indent="0" lvl="0" marL="0" rtl="0" algn="l">
                <a:spcBef>
                  <a:spcPts val="0"/>
                </a:spcBef>
                <a:spcAft>
                  <a:spcPts val="0"/>
                </a:spcAft>
                <a:buNone/>
              </a:pPr>
              <a:r>
                <a:t/>
              </a:r>
              <a:endParaRPr/>
            </a:p>
          </p:txBody>
        </p:sp>
        <p:sp>
          <p:nvSpPr>
            <p:cNvPr id="192" name="Google Shape;192;p20"/>
            <p:cNvSpPr txBox="1"/>
            <p:nvPr/>
          </p:nvSpPr>
          <p:spPr>
            <a:xfrm>
              <a:off x="2328729" y="-23801"/>
              <a:ext cx="2061250" cy="1062549"/>
            </a:xfrm>
            <a:prstGeom prst="rect">
              <a:avLst/>
            </a:prstGeom>
            <a:noFill/>
            <a:ln>
              <a:noFill/>
            </a:ln>
          </p:spPr>
          <p:txBody>
            <a:bodyPr anchorCtr="0" anchor="ctr" bIns="130825" lIns="130825" spcFirstLastPara="1" rIns="130825" wrap="square" tIns="130825">
              <a:noAutofit/>
            </a:bodyPr>
            <a:lstStyle/>
            <a:p>
              <a:pPr indent="0" lvl="0" marL="0" marR="0" rtl="0" algn="ctr">
                <a:lnSpc>
                  <a:spcPct val="90000"/>
                </a:lnSpc>
                <a:spcBef>
                  <a:spcPts val="0"/>
                </a:spcBef>
                <a:spcAft>
                  <a:spcPts val="0"/>
                </a:spcAft>
                <a:buNone/>
              </a:pPr>
              <a:r>
                <a:rPr lang="ru-RU" sz="3400">
                  <a:solidFill>
                    <a:schemeClr val="lt1"/>
                  </a:solidFill>
                  <a:latin typeface="Calibri"/>
                  <a:ea typeface="Calibri"/>
                  <a:cs typeface="Calibri"/>
                  <a:sym typeface="Calibri"/>
                </a:rPr>
                <a:t>Materials and components</a:t>
              </a:r>
              <a:endParaRPr sz="3400">
                <a:solidFill>
                  <a:schemeClr val="lt1"/>
                </a:solidFill>
                <a:latin typeface="Calibri"/>
                <a:ea typeface="Calibri"/>
                <a:cs typeface="Calibri"/>
                <a:sym typeface="Calibri"/>
              </a:endParaRPr>
            </a:p>
          </p:txBody>
        </p:sp>
        <p:sp>
          <p:nvSpPr>
            <p:cNvPr id="193" name="Google Shape;193;p20"/>
            <p:cNvSpPr/>
            <p:nvPr/>
          </p:nvSpPr>
          <p:spPr>
            <a:xfrm>
              <a:off x="4100359" y="1000762"/>
              <a:ext cx="1692799" cy="846399"/>
            </a:xfrm>
            <a:prstGeom prst="roundRect">
              <a:avLst>
                <a:gd fmla="val 16667" name="adj"/>
              </a:avLst>
            </a:prstGeom>
            <a:solidFill>
              <a:srgbClr val="FFC000"/>
            </a:solidFill>
            <a:ln>
              <a:noFill/>
            </a:ln>
          </p:spPr>
          <p:txBody>
            <a:bodyPr anchorCtr="0" anchor="ctr" bIns="149525" lIns="149525" spcFirstLastPara="1" rIns="149525" wrap="square" tIns="149525">
              <a:noAutofit/>
            </a:bodyPr>
            <a:lstStyle/>
            <a:p>
              <a:pPr indent="0" lvl="0" marL="0" rtl="0" algn="l">
                <a:spcBef>
                  <a:spcPts val="0"/>
                </a:spcBef>
                <a:spcAft>
                  <a:spcPts val="0"/>
                </a:spcAft>
                <a:buNone/>
              </a:pPr>
              <a:r>
                <a:t/>
              </a:r>
              <a:endParaRPr/>
            </a:p>
          </p:txBody>
        </p:sp>
        <p:sp>
          <p:nvSpPr>
            <p:cNvPr id="194" name="Google Shape;194;p20"/>
            <p:cNvSpPr txBox="1"/>
            <p:nvPr/>
          </p:nvSpPr>
          <p:spPr>
            <a:xfrm>
              <a:off x="4141677" y="1042080"/>
              <a:ext cx="1610163" cy="763763"/>
            </a:xfrm>
            <a:prstGeom prst="rect">
              <a:avLst/>
            </a:prstGeom>
            <a:noFill/>
            <a:ln>
              <a:noFill/>
            </a:ln>
          </p:spPr>
          <p:txBody>
            <a:bodyPr anchorCtr="0" anchor="ctr" bIns="130825" lIns="130825" spcFirstLastPara="1" rIns="130825" wrap="square" tIns="130825">
              <a:noAutofit/>
            </a:bodyPr>
            <a:lstStyle/>
            <a:p>
              <a:pPr indent="0" lvl="0" marL="0" marR="0" rtl="0" algn="ctr">
                <a:lnSpc>
                  <a:spcPct val="90000"/>
                </a:lnSpc>
                <a:spcBef>
                  <a:spcPts val="0"/>
                </a:spcBef>
                <a:spcAft>
                  <a:spcPts val="0"/>
                </a:spcAft>
                <a:buNone/>
              </a:pPr>
              <a:r>
                <a:rPr lang="ru-RU" sz="3400">
                  <a:solidFill>
                    <a:schemeClr val="lt1"/>
                  </a:solidFill>
                  <a:latin typeface="Calibri"/>
                  <a:ea typeface="Calibri"/>
                  <a:cs typeface="Calibri"/>
                  <a:sym typeface="Calibri"/>
                </a:rPr>
                <a:t>Production</a:t>
              </a:r>
              <a:endParaRPr sz="3400">
                <a:solidFill>
                  <a:schemeClr val="lt1"/>
                </a:solidFill>
                <a:latin typeface="Calibri"/>
                <a:ea typeface="Calibri"/>
                <a:cs typeface="Calibri"/>
                <a:sym typeface="Calibri"/>
              </a:endParaRPr>
            </a:p>
          </p:txBody>
        </p:sp>
        <p:sp>
          <p:nvSpPr>
            <p:cNvPr id="195" name="Google Shape;195;p20"/>
            <p:cNvSpPr/>
            <p:nvPr/>
          </p:nvSpPr>
          <p:spPr>
            <a:xfrm>
              <a:off x="4120017" y="2774738"/>
              <a:ext cx="1692799" cy="846399"/>
            </a:xfrm>
            <a:prstGeom prst="roundRect">
              <a:avLst>
                <a:gd fmla="val 16667" name="adj"/>
              </a:avLst>
            </a:prstGeom>
            <a:solidFill>
              <a:srgbClr val="8DA9DB"/>
            </a:solidFill>
            <a:ln>
              <a:noFill/>
            </a:ln>
          </p:spPr>
          <p:txBody>
            <a:bodyPr anchorCtr="0" anchor="ctr" bIns="149525" lIns="149525" spcFirstLastPara="1" rIns="149525" wrap="square" tIns="149525">
              <a:noAutofit/>
            </a:bodyPr>
            <a:lstStyle/>
            <a:p>
              <a:pPr indent="0" lvl="0" marL="0" rtl="0" algn="l">
                <a:spcBef>
                  <a:spcPts val="0"/>
                </a:spcBef>
                <a:spcAft>
                  <a:spcPts val="0"/>
                </a:spcAft>
                <a:buNone/>
              </a:pPr>
              <a:r>
                <a:t/>
              </a:r>
              <a:endParaRPr/>
            </a:p>
          </p:txBody>
        </p:sp>
        <p:sp>
          <p:nvSpPr>
            <p:cNvPr id="196" name="Google Shape;196;p20"/>
            <p:cNvSpPr txBox="1"/>
            <p:nvPr/>
          </p:nvSpPr>
          <p:spPr>
            <a:xfrm>
              <a:off x="4161335" y="2816056"/>
              <a:ext cx="1610163" cy="763763"/>
            </a:xfrm>
            <a:prstGeom prst="rect">
              <a:avLst/>
            </a:prstGeom>
            <a:noFill/>
            <a:ln>
              <a:noFill/>
            </a:ln>
          </p:spPr>
          <p:txBody>
            <a:bodyPr anchorCtr="0" anchor="ctr" bIns="130825" lIns="130825" spcFirstLastPara="1" rIns="130825" wrap="square" tIns="130825">
              <a:noAutofit/>
            </a:bodyPr>
            <a:lstStyle/>
            <a:p>
              <a:pPr indent="0" lvl="0" marL="0" marR="0" rtl="0" algn="ctr">
                <a:lnSpc>
                  <a:spcPct val="90000"/>
                </a:lnSpc>
                <a:spcBef>
                  <a:spcPts val="0"/>
                </a:spcBef>
                <a:spcAft>
                  <a:spcPts val="0"/>
                </a:spcAft>
                <a:buNone/>
              </a:pPr>
              <a:r>
                <a:rPr lang="ru-RU" sz="3400">
                  <a:solidFill>
                    <a:schemeClr val="lt1"/>
                  </a:solidFill>
                  <a:latin typeface="Calibri"/>
                  <a:ea typeface="Calibri"/>
                  <a:cs typeface="Calibri"/>
                  <a:sym typeface="Calibri"/>
                </a:rPr>
                <a:t>Packaging</a:t>
              </a:r>
              <a:endParaRPr sz="3400">
                <a:solidFill>
                  <a:schemeClr val="lt1"/>
                </a:solidFill>
                <a:latin typeface="Calibri"/>
                <a:ea typeface="Calibri"/>
                <a:cs typeface="Calibri"/>
                <a:sym typeface="Calibri"/>
              </a:endParaRPr>
            </a:p>
          </p:txBody>
        </p:sp>
        <p:sp>
          <p:nvSpPr>
            <p:cNvPr id="197" name="Google Shape;197;p20"/>
            <p:cNvSpPr/>
            <p:nvPr/>
          </p:nvSpPr>
          <p:spPr>
            <a:xfrm>
              <a:off x="2512955" y="3750227"/>
              <a:ext cx="1692799" cy="846399"/>
            </a:xfrm>
            <a:prstGeom prst="roundRect">
              <a:avLst>
                <a:gd fmla="val 16667" name="adj"/>
              </a:avLst>
            </a:prstGeom>
            <a:solidFill>
              <a:srgbClr val="8DA9DB"/>
            </a:solidFill>
            <a:ln>
              <a:noFill/>
            </a:ln>
          </p:spPr>
          <p:txBody>
            <a:bodyPr anchorCtr="0" anchor="ctr" bIns="149525" lIns="149525" spcFirstLastPara="1" rIns="149525" wrap="square" tIns="149525">
              <a:noAutofit/>
            </a:bodyPr>
            <a:lstStyle/>
            <a:p>
              <a:pPr indent="0" lvl="0" marL="0" rtl="0" algn="l">
                <a:spcBef>
                  <a:spcPts val="0"/>
                </a:spcBef>
                <a:spcAft>
                  <a:spcPts val="0"/>
                </a:spcAft>
                <a:buNone/>
              </a:pPr>
              <a:r>
                <a:t/>
              </a:r>
              <a:endParaRPr/>
            </a:p>
          </p:txBody>
        </p:sp>
        <p:sp>
          <p:nvSpPr>
            <p:cNvPr id="198" name="Google Shape;198;p20"/>
            <p:cNvSpPr txBox="1"/>
            <p:nvPr/>
          </p:nvSpPr>
          <p:spPr>
            <a:xfrm>
              <a:off x="2554273" y="3791545"/>
              <a:ext cx="1610163" cy="763763"/>
            </a:xfrm>
            <a:prstGeom prst="rect">
              <a:avLst/>
            </a:prstGeom>
            <a:noFill/>
            <a:ln>
              <a:noFill/>
            </a:ln>
          </p:spPr>
          <p:txBody>
            <a:bodyPr anchorCtr="0" anchor="ctr" bIns="130825" lIns="130825" spcFirstLastPara="1" rIns="130825" wrap="square" tIns="130825">
              <a:noAutofit/>
            </a:bodyPr>
            <a:lstStyle/>
            <a:p>
              <a:pPr indent="0" lvl="0" marL="0" marR="0" rtl="0" algn="ctr">
                <a:lnSpc>
                  <a:spcPct val="90000"/>
                </a:lnSpc>
                <a:spcBef>
                  <a:spcPts val="0"/>
                </a:spcBef>
                <a:spcAft>
                  <a:spcPts val="0"/>
                </a:spcAft>
                <a:buNone/>
              </a:pPr>
              <a:r>
                <a:rPr lang="ru-RU" sz="3400">
                  <a:solidFill>
                    <a:schemeClr val="lt1"/>
                  </a:solidFill>
                  <a:latin typeface="Calibri"/>
                  <a:ea typeface="Calibri"/>
                  <a:cs typeface="Calibri"/>
                  <a:sym typeface="Calibri"/>
                </a:rPr>
                <a:t>Sales</a:t>
              </a:r>
              <a:endParaRPr sz="3400">
                <a:solidFill>
                  <a:schemeClr val="lt1"/>
                </a:solidFill>
                <a:latin typeface="Calibri"/>
                <a:ea typeface="Calibri"/>
                <a:cs typeface="Calibri"/>
                <a:sym typeface="Calibri"/>
              </a:endParaRPr>
            </a:p>
          </p:txBody>
        </p:sp>
        <p:sp>
          <p:nvSpPr>
            <p:cNvPr id="199" name="Google Shape;199;p20"/>
            <p:cNvSpPr/>
            <p:nvPr/>
          </p:nvSpPr>
          <p:spPr>
            <a:xfrm>
              <a:off x="905885" y="2745241"/>
              <a:ext cx="1692799" cy="846399"/>
            </a:xfrm>
            <a:prstGeom prst="roundRect">
              <a:avLst>
                <a:gd fmla="val 16667" name="adj"/>
              </a:avLst>
            </a:prstGeom>
            <a:gradFill>
              <a:gsLst>
                <a:gs pos="0">
                  <a:srgbClr val="7FB75F"/>
                </a:gs>
                <a:gs pos="50000">
                  <a:srgbClr val="6EB141"/>
                </a:gs>
                <a:gs pos="100000">
                  <a:srgbClr val="5FA134"/>
                </a:gs>
              </a:gsLst>
              <a:lin ang="5400000" scaled="0"/>
            </a:gradFill>
            <a:ln>
              <a:noFill/>
            </a:ln>
          </p:spPr>
          <p:txBody>
            <a:bodyPr anchorCtr="0" anchor="ctr" bIns="149525" lIns="149525" spcFirstLastPara="1" rIns="149525" wrap="square" tIns="149525">
              <a:noAutofit/>
            </a:bodyPr>
            <a:lstStyle/>
            <a:p>
              <a:pPr indent="0" lvl="0" marL="0" rtl="0" algn="l">
                <a:spcBef>
                  <a:spcPts val="0"/>
                </a:spcBef>
                <a:spcAft>
                  <a:spcPts val="0"/>
                </a:spcAft>
                <a:buNone/>
              </a:pPr>
              <a:r>
                <a:t/>
              </a:r>
              <a:endParaRPr/>
            </a:p>
          </p:txBody>
        </p:sp>
        <p:sp>
          <p:nvSpPr>
            <p:cNvPr id="200" name="Google Shape;200;p20"/>
            <p:cNvSpPr txBox="1"/>
            <p:nvPr/>
          </p:nvSpPr>
          <p:spPr>
            <a:xfrm>
              <a:off x="947203" y="2786559"/>
              <a:ext cx="1610163" cy="763763"/>
            </a:xfrm>
            <a:prstGeom prst="rect">
              <a:avLst/>
            </a:prstGeom>
            <a:noFill/>
            <a:ln>
              <a:noFill/>
            </a:ln>
          </p:spPr>
          <p:txBody>
            <a:bodyPr anchorCtr="0" anchor="ctr" bIns="130825" lIns="130825" spcFirstLastPara="1" rIns="130825" wrap="square" tIns="130825">
              <a:noAutofit/>
            </a:bodyPr>
            <a:lstStyle/>
            <a:p>
              <a:pPr indent="0" lvl="0" marL="0" marR="0" rtl="0" algn="ctr">
                <a:lnSpc>
                  <a:spcPct val="90000"/>
                </a:lnSpc>
                <a:spcBef>
                  <a:spcPts val="0"/>
                </a:spcBef>
                <a:spcAft>
                  <a:spcPts val="0"/>
                </a:spcAft>
                <a:buNone/>
              </a:pPr>
              <a:r>
                <a:rPr lang="ru-RU" sz="3400">
                  <a:solidFill>
                    <a:schemeClr val="lt1"/>
                  </a:solidFill>
                  <a:latin typeface="Calibri"/>
                  <a:ea typeface="Calibri"/>
                  <a:cs typeface="Calibri"/>
                  <a:sym typeface="Calibri"/>
                </a:rPr>
                <a:t>Use</a:t>
              </a:r>
              <a:endParaRPr sz="3400">
                <a:solidFill>
                  <a:schemeClr val="lt1"/>
                </a:solidFill>
                <a:latin typeface="Calibri"/>
                <a:ea typeface="Calibri"/>
                <a:cs typeface="Calibri"/>
                <a:sym typeface="Calibri"/>
              </a:endParaRPr>
            </a:p>
          </p:txBody>
        </p:sp>
        <p:sp>
          <p:nvSpPr>
            <p:cNvPr id="201" name="Google Shape;201;p20"/>
            <p:cNvSpPr/>
            <p:nvPr/>
          </p:nvSpPr>
          <p:spPr>
            <a:xfrm>
              <a:off x="896057" y="1302302"/>
              <a:ext cx="1692799" cy="846399"/>
            </a:xfrm>
            <a:prstGeom prst="roundRect">
              <a:avLst>
                <a:gd fmla="val 16667" name="adj"/>
              </a:avLst>
            </a:prstGeom>
            <a:solidFill>
              <a:srgbClr val="8DA9DB"/>
            </a:solidFill>
            <a:ln>
              <a:noFill/>
            </a:ln>
          </p:spPr>
          <p:txBody>
            <a:bodyPr anchorCtr="0" anchor="ctr" bIns="149525" lIns="149525" spcFirstLastPara="1" rIns="149525" wrap="square" tIns="149525">
              <a:noAutofit/>
            </a:bodyPr>
            <a:lstStyle/>
            <a:p>
              <a:pPr indent="0" lvl="0" marL="0" rtl="0" algn="l">
                <a:spcBef>
                  <a:spcPts val="0"/>
                </a:spcBef>
                <a:spcAft>
                  <a:spcPts val="0"/>
                </a:spcAft>
                <a:buNone/>
              </a:pPr>
              <a:r>
                <a:t/>
              </a:r>
              <a:endParaRPr/>
            </a:p>
          </p:txBody>
        </p:sp>
        <p:sp>
          <p:nvSpPr>
            <p:cNvPr id="202" name="Google Shape;202;p20"/>
            <p:cNvSpPr txBox="1"/>
            <p:nvPr/>
          </p:nvSpPr>
          <p:spPr>
            <a:xfrm>
              <a:off x="937375" y="1343620"/>
              <a:ext cx="1610163" cy="763763"/>
            </a:xfrm>
            <a:prstGeom prst="rect">
              <a:avLst/>
            </a:prstGeom>
            <a:noFill/>
            <a:ln>
              <a:noFill/>
            </a:ln>
          </p:spPr>
          <p:txBody>
            <a:bodyPr anchorCtr="0" anchor="ctr" bIns="130825" lIns="130825" spcFirstLastPara="1" rIns="130825" wrap="square" tIns="130825">
              <a:noAutofit/>
            </a:bodyPr>
            <a:lstStyle/>
            <a:p>
              <a:pPr indent="0" lvl="0" marL="0" marR="0" rtl="0" algn="ctr">
                <a:lnSpc>
                  <a:spcPct val="90000"/>
                </a:lnSpc>
                <a:spcBef>
                  <a:spcPts val="0"/>
                </a:spcBef>
                <a:spcAft>
                  <a:spcPts val="0"/>
                </a:spcAft>
                <a:buNone/>
              </a:pPr>
              <a:r>
                <a:rPr lang="ru-RU" sz="3400">
                  <a:solidFill>
                    <a:schemeClr val="lt1"/>
                  </a:solidFill>
                  <a:latin typeface="Calibri"/>
                  <a:ea typeface="Calibri"/>
                  <a:cs typeface="Calibri"/>
                  <a:sym typeface="Calibri"/>
                </a:rPr>
                <a:t>End of life cycle</a:t>
              </a:r>
              <a:endParaRPr sz="3400">
                <a:solidFill>
                  <a:schemeClr val="lt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1"/>
          <p:cNvSpPr txBox="1"/>
          <p:nvPr/>
        </p:nvSpPr>
        <p:spPr>
          <a:xfrm>
            <a:off x="1043992" y="278641"/>
            <a:ext cx="19036200" cy="7512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b="1" lang="ru-RU" sz="3900">
                <a:solidFill>
                  <a:srgbClr val="327A4F"/>
                </a:solidFill>
                <a:latin typeface="Calibri"/>
                <a:ea typeface="Calibri"/>
                <a:cs typeface="Calibri"/>
                <a:sym typeface="Calibri"/>
              </a:rPr>
              <a:t>Тема 1: Въздействие върху околната среда. Жизнен цикъл на мебелите </a:t>
            </a:r>
            <a:endParaRPr b="1" sz="3900">
              <a:solidFill>
                <a:srgbClr val="327A4F"/>
              </a:solidFill>
              <a:latin typeface="Calibri"/>
              <a:ea typeface="Calibri"/>
              <a:cs typeface="Calibri"/>
              <a:sym typeface="Calibri"/>
            </a:endParaRPr>
          </a:p>
        </p:txBody>
      </p:sp>
      <p:sp>
        <p:nvSpPr>
          <p:cNvPr id="208" name="Google Shape;208;p21"/>
          <p:cNvSpPr txBox="1"/>
          <p:nvPr/>
        </p:nvSpPr>
        <p:spPr>
          <a:xfrm>
            <a:off x="519113" y="1275624"/>
            <a:ext cx="19560900" cy="7408500"/>
          </a:xfrm>
          <a:prstGeom prst="rect">
            <a:avLst/>
          </a:prstGeom>
          <a:noFill/>
          <a:ln>
            <a:noFill/>
          </a:ln>
        </p:spPr>
        <p:txBody>
          <a:bodyPr anchorCtr="0" anchor="t" bIns="74750" lIns="149525" spcFirstLastPara="1" rIns="149525" wrap="square" tIns="74750">
            <a:spAutoFit/>
          </a:bodyPr>
          <a:lstStyle/>
          <a:p>
            <a:pPr indent="0" lvl="0" marL="0" marR="0" rtl="0" algn="just">
              <a:lnSpc>
                <a:spcPct val="150000"/>
              </a:lnSpc>
              <a:spcBef>
                <a:spcPts val="0"/>
              </a:spcBef>
              <a:spcAft>
                <a:spcPts val="0"/>
              </a:spcAft>
              <a:buNone/>
            </a:pPr>
            <a:r>
              <a:rPr b="1" lang="ru-RU" sz="2300">
                <a:solidFill>
                  <a:srgbClr val="056839"/>
                </a:solidFill>
                <a:latin typeface="Calibri"/>
                <a:ea typeface="Calibri"/>
                <a:cs typeface="Calibri"/>
                <a:sym typeface="Calibri"/>
              </a:rPr>
              <a:t>Според научната литература са направени следните изводи относно въздействието на мебелите върху околната среда през целия им жизнен цикъл:</a:t>
            </a:r>
            <a:endParaRPr sz="2300"/>
          </a:p>
          <a:p>
            <a:pPr indent="0" lvl="0" marL="0" marR="0" rtl="0" algn="just">
              <a:lnSpc>
                <a:spcPct val="150000"/>
              </a:lnSpc>
              <a:spcBef>
                <a:spcPts val="0"/>
              </a:spcBef>
              <a:spcAft>
                <a:spcPts val="0"/>
              </a:spcAft>
              <a:buNone/>
            </a:pPr>
            <a:r>
              <a:rPr lang="ru-RU" sz="2300">
                <a:solidFill>
                  <a:srgbClr val="056839"/>
                </a:solidFill>
                <a:latin typeface="Calibri"/>
                <a:ea typeface="Calibri"/>
                <a:cs typeface="Calibri"/>
                <a:sym typeface="Calibri"/>
              </a:rPr>
              <a:t>• По-голямата част от </a:t>
            </a:r>
            <a:r>
              <a:rPr b="1" lang="ru-RU" sz="2300">
                <a:solidFill>
                  <a:srgbClr val="056839"/>
                </a:solidFill>
                <a:latin typeface="Calibri"/>
                <a:ea typeface="Calibri"/>
                <a:cs typeface="Calibri"/>
                <a:sym typeface="Calibri"/>
              </a:rPr>
              <a:t>въздействието върху околната среда </a:t>
            </a:r>
            <a:r>
              <a:rPr lang="ru-RU" sz="2300">
                <a:solidFill>
                  <a:srgbClr val="056839"/>
                </a:solidFill>
                <a:latin typeface="Calibri"/>
                <a:ea typeface="Calibri"/>
                <a:cs typeface="Calibri"/>
                <a:sym typeface="Calibri"/>
              </a:rPr>
              <a:t>(80-90%) е свързано с материалите за мебели и/или техните части.</a:t>
            </a:r>
            <a:endParaRPr sz="2300"/>
          </a:p>
          <a:p>
            <a:pPr indent="0" lvl="0" marL="0" marR="0" rtl="0" algn="just">
              <a:lnSpc>
                <a:spcPct val="150000"/>
              </a:lnSpc>
              <a:spcBef>
                <a:spcPts val="0"/>
              </a:spcBef>
              <a:spcAft>
                <a:spcPts val="0"/>
              </a:spcAft>
              <a:buNone/>
            </a:pPr>
            <a:r>
              <a:rPr lang="ru-RU" sz="2300">
                <a:solidFill>
                  <a:srgbClr val="056839"/>
                </a:solidFill>
                <a:latin typeface="Calibri"/>
                <a:ea typeface="Calibri"/>
                <a:cs typeface="Calibri"/>
                <a:sym typeface="Calibri"/>
              </a:rPr>
              <a:t>• Въпреки че металите и пластмасите имат повече въплътена енергия от дървото, други важни съображения са издръжливостта на материалите и възможността за рециклиране. Изборът на </a:t>
            </a:r>
            <a:r>
              <a:rPr b="1" lang="ru-RU" sz="2300">
                <a:solidFill>
                  <a:srgbClr val="056839"/>
                </a:solidFill>
                <a:latin typeface="Calibri"/>
                <a:ea typeface="Calibri"/>
                <a:cs typeface="Calibri"/>
                <a:sym typeface="Calibri"/>
              </a:rPr>
              <a:t>рециклирани материали </a:t>
            </a:r>
            <a:r>
              <a:rPr lang="ru-RU" sz="2300">
                <a:solidFill>
                  <a:srgbClr val="056839"/>
                </a:solidFill>
                <a:latin typeface="Calibri"/>
                <a:ea typeface="Calibri"/>
                <a:cs typeface="Calibri"/>
                <a:sym typeface="Calibri"/>
              </a:rPr>
              <a:t>може да помогне за намаляване на въздействието върху околната среда.</a:t>
            </a:r>
            <a:endParaRPr sz="2300"/>
          </a:p>
          <a:p>
            <a:pPr indent="0" lvl="0" marL="0" marR="0" rtl="0" algn="just">
              <a:lnSpc>
                <a:spcPct val="150000"/>
              </a:lnSpc>
              <a:spcBef>
                <a:spcPts val="0"/>
              </a:spcBef>
              <a:spcAft>
                <a:spcPts val="0"/>
              </a:spcAft>
              <a:buNone/>
            </a:pPr>
            <a:r>
              <a:rPr lang="ru-RU" sz="2300">
                <a:solidFill>
                  <a:srgbClr val="056839"/>
                </a:solidFill>
                <a:latin typeface="Calibri"/>
                <a:ea typeface="Calibri"/>
                <a:cs typeface="Calibri"/>
                <a:sym typeface="Calibri"/>
              </a:rPr>
              <a:t>• </a:t>
            </a:r>
            <a:r>
              <a:rPr b="1" lang="ru-RU" sz="2300">
                <a:solidFill>
                  <a:srgbClr val="056839"/>
                </a:solidFill>
                <a:latin typeface="Calibri"/>
                <a:ea typeface="Calibri"/>
                <a:cs typeface="Calibri"/>
                <a:sym typeface="Calibri"/>
              </a:rPr>
              <a:t>Производството, сглобяването и/или обработката </a:t>
            </a:r>
            <a:r>
              <a:rPr lang="ru-RU" sz="2300">
                <a:solidFill>
                  <a:srgbClr val="056839"/>
                </a:solidFill>
                <a:latin typeface="Calibri"/>
                <a:ea typeface="Calibri"/>
                <a:cs typeface="Calibri"/>
                <a:sym typeface="Calibri"/>
              </a:rPr>
              <a:t>на компонентите са другите най-важни фактори за въздействие върху околната среда поради използването на химически смеси, топлина и електричество по време на процесите на сушене и втвърдяване.</a:t>
            </a:r>
            <a:endParaRPr sz="2300"/>
          </a:p>
          <a:p>
            <a:pPr indent="0" lvl="0" marL="0" marR="0" rtl="0" algn="just">
              <a:lnSpc>
                <a:spcPct val="150000"/>
              </a:lnSpc>
              <a:spcBef>
                <a:spcPts val="0"/>
              </a:spcBef>
              <a:spcAft>
                <a:spcPts val="0"/>
              </a:spcAft>
              <a:buNone/>
            </a:pPr>
            <a:r>
              <a:rPr lang="ru-RU" sz="2300">
                <a:solidFill>
                  <a:srgbClr val="056839"/>
                </a:solidFill>
                <a:latin typeface="Calibri"/>
                <a:ea typeface="Calibri"/>
                <a:cs typeface="Calibri"/>
                <a:sym typeface="Calibri"/>
              </a:rPr>
              <a:t>• </a:t>
            </a:r>
            <a:r>
              <a:rPr b="1" lang="ru-RU" sz="2300">
                <a:solidFill>
                  <a:srgbClr val="056839"/>
                </a:solidFill>
                <a:latin typeface="Calibri"/>
                <a:ea typeface="Calibri"/>
                <a:cs typeface="Calibri"/>
                <a:sym typeface="Calibri"/>
              </a:rPr>
              <a:t>Въздействието на опаковката зависи </a:t>
            </a:r>
            <a:r>
              <a:rPr lang="ru-RU" sz="2300">
                <a:solidFill>
                  <a:srgbClr val="056839"/>
                </a:solidFill>
                <a:latin typeface="Calibri"/>
                <a:ea typeface="Calibri"/>
                <a:cs typeface="Calibri"/>
                <a:sym typeface="Calibri"/>
              </a:rPr>
              <a:t>от конкретния продукт, но след извършване на два анализа на жизнения цикъл (съответно на бюра и гардероби), общото въздействие на опаковката върху околната среда се оценява на около 6%.</a:t>
            </a:r>
            <a:endParaRPr sz="2300"/>
          </a:p>
          <a:p>
            <a:pPr indent="0" lvl="0" marL="0" marR="0" rtl="0" algn="just">
              <a:lnSpc>
                <a:spcPct val="150000"/>
              </a:lnSpc>
              <a:spcBef>
                <a:spcPts val="0"/>
              </a:spcBef>
              <a:spcAft>
                <a:spcPts val="0"/>
              </a:spcAft>
              <a:buNone/>
            </a:pPr>
            <a:r>
              <a:rPr lang="ru-RU" sz="2300">
                <a:solidFill>
                  <a:srgbClr val="056839"/>
                </a:solidFill>
                <a:latin typeface="Calibri"/>
                <a:ea typeface="Calibri"/>
                <a:cs typeface="Calibri"/>
                <a:sym typeface="Calibri"/>
              </a:rPr>
              <a:t>• Трудно е да се изследва </a:t>
            </a:r>
            <a:r>
              <a:rPr b="1" lang="ru-RU" sz="2300">
                <a:solidFill>
                  <a:srgbClr val="056839"/>
                </a:solidFill>
                <a:latin typeface="Calibri"/>
                <a:ea typeface="Calibri"/>
                <a:cs typeface="Calibri"/>
                <a:sym typeface="Calibri"/>
              </a:rPr>
              <a:t>дистрибуцията на продуктите</a:t>
            </a:r>
            <a:r>
              <a:rPr lang="ru-RU" sz="2300">
                <a:solidFill>
                  <a:srgbClr val="056839"/>
                </a:solidFill>
                <a:latin typeface="Calibri"/>
                <a:ea typeface="Calibri"/>
                <a:cs typeface="Calibri"/>
                <a:sym typeface="Calibri"/>
              </a:rPr>
              <a:t>, тъй като глобалният характер на пазара на мебели може да го направи много разнообразен. </a:t>
            </a:r>
            <a:endParaRPr sz="2300"/>
          </a:p>
          <a:p>
            <a:pPr indent="0" lvl="0" marL="0" marR="0" rtl="0" algn="just">
              <a:lnSpc>
                <a:spcPct val="150000"/>
              </a:lnSpc>
              <a:spcBef>
                <a:spcPts val="0"/>
              </a:spcBef>
              <a:spcAft>
                <a:spcPts val="0"/>
              </a:spcAft>
              <a:buNone/>
            </a:pPr>
            <a:r>
              <a:rPr lang="ru-RU" sz="2300">
                <a:solidFill>
                  <a:srgbClr val="056839"/>
                </a:solidFill>
                <a:latin typeface="Calibri"/>
                <a:ea typeface="Calibri"/>
                <a:cs typeface="Calibri"/>
                <a:sym typeface="Calibri"/>
              </a:rPr>
              <a:t>• Въздействието на </a:t>
            </a:r>
            <a:r>
              <a:rPr b="1" lang="ru-RU" sz="2300">
                <a:solidFill>
                  <a:srgbClr val="056839"/>
                </a:solidFill>
                <a:latin typeface="Calibri"/>
                <a:ea typeface="Calibri"/>
                <a:cs typeface="Calibri"/>
                <a:sym typeface="Calibri"/>
              </a:rPr>
              <a:t>фазата на използване </a:t>
            </a:r>
            <a:r>
              <a:rPr lang="ru-RU" sz="2300">
                <a:solidFill>
                  <a:srgbClr val="056839"/>
                </a:solidFill>
                <a:latin typeface="Calibri"/>
                <a:ea typeface="Calibri"/>
                <a:cs typeface="Calibri"/>
                <a:sym typeface="Calibri"/>
              </a:rPr>
              <a:t>върху околната среда е много малко, но за да бъде фазата на употреба по-дълга, факторите на издръжливостта и възможността за ремонт са важни.</a:t>
            </a:r>
            <a:endParaRPr sz="2300"/>
          </a:p>
          <a:p>
            <a:pPr indent="0" lvl="0" marL="0" marR="0" rtl="0" algn="just">
              <a:lnSpc>
                <a:spcPct val="150000"/>
              </a:lnSpc>
              <a:spcBef>
                <a:spcPts val="0"/>
              </a:spcBef>
              <a:spcAft>
                <a:spcPts val="0"/>
              </a:spcAft>
              <a:buNone/>
            </a:pPr>
            <a:r>
              <a:rPr lang="ru-RU" sz="2300">
                <a:solidFill>
                  <a:srgbClr val="056839"/>
                </a:solidFill>
                <a:latin typeface="Calibri"/>
                <a:ea typeface="Calibri"/>
                <a:cs typeface="Calibri"/>
                <a:sym typeface="Calibri"/>
              </a:rPr>
              <a:t>• </a:t>
            </a:r>
            <a:r>
              <a:rPr b="1" lang="ru-RU" sz="2300">
                <a:solidFill>
                  <a:srgbClr val="056839"/>
                </a:solidFill>
                <a:latin typeface="Calibri"/>
                <a:ea typeface="Calibri"/>
                <a:cs typeface="Calibri"/>
                <a:sym typeface="Calibri"/>
              </a:rPr>
              <a:t>Въздействията в края на жизнения цикъл </a:t>
            </a:r>
            <a:r>
              <a:rPr lang="ru-RU" sz="2300">
                <a:solidFill>
                  <a:srgbClr val="056839"/>
                </a:solidFill>
                <a:latin typeface="Calibri"/>
                <a:ea typeface="Calibri"/>
                <a:cs typeface="Calibri"/>
                <a:sym typeface="Calibri"/>
              </a:rPr>
              <a:t>могат да варират значително в зависимост от материалите, използвани за направата на една мебел. Рециклирането на мебелни части или извличането на енергия от мебелните отпадъци често е сложен процес, тъй като компонентите са трудни за разделяне2.</a:t>
            </a:r>
            <a:endParaRPr sz="2300">
              <a:solidFill>
                <a:srgbClr val="056839"/>
              </a:solidFill>
              <a:latin typeface="Calibri"/>
              <a:ea typeface="Calibri"/>
              <a:cs typeface="Calibri"/>
              <a:sym typeface="Calibri"/>
            </a:endParaRPr>
          </a:p>
        </p:txBody>
      </p:sp>
      <p:sp>
        <p:nvSpPr>
          <p:cNvPr id="209" name="Google Shape;209;p21"/>
          <p:cNvSpPr/>
          <p:nvPr/>
        </p:nvSpPr>
        <p:spPr>
          <a:xfrm>
            <a:off x="0" y="445"/>
            <a:ext cx="205182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10" name="Google Shape;210;p21"/>
          <p:cNvSpPr/>
          <p:nvPr/>
        </p:nvSpPr>
        <p:spPr>
          <a:xfrm rot="-5400000">
            <a:off x="15498126" y="5020498"/>
            <a:ext cx="10286700" cy="246300"/>
          </a:xfrm>
          <a:prstGeom prst="rect">
            <a:avLst/>
          </a:prstGeom>
          <a:solidFill>
            <a:srgbClr val="25AAE1"/>
          </a:solidFill>
          <a:ln>
            <a:noFill/>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11" name="Google Shape;211;p21"/>
          <p:cNvSpPr/>
          <p:nvPr/>
        </p:nvSpPr>
        <p:spPr>
          <a:xfrm>
            <a:off x="1073410" y="976577"/>
            <a:ext cx="60261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750" lIns="149525" spcFirstLastPara="1" rIns="149525" wrap="square" tIns="74750">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12" name="Google Shape;212;p21"/>
          <p:cNvPicPr preferRelativeResize="0"/>
          <p:nvPr/>
        </p:nvPicPr>
        <p:blipFill rotWithShape="1">
          <a:blip r:embed="rId3">
            <a:alphaModFix/>
          </a:blip>
          <a:srcRect b="0" l="0" r="0" t="0"/>
          <a:stretch/>
        </p:blipFill>
        <p:spPr>
          <a:xfrm>
            <a:off x="281605" y="9106292"/>
            <a:ext cx="2025615" cy="996885"/>
          </a:xfrm>
          <a:prstGeom prst="rect">
            <a:avLst/>
          </a:prstGeom>
          <a:noFill/>
          <a:ln>
            <a:noFill/>
          </a:ln>
        </p:spPr>
      </p:pic>
      <p:pic>
        <p:nvPicPr>
          <p:cNvPr descr="Graphical user interface, text&#10;&#10;Description automatically generated" id="213" name="Google Shape;213;p21"/>
          <p:cNvPicPr preferRelativeResize="0"/>
          <p:nvPr/>
        </p:nvPicPr>
        <p:blipFill rotWithShape="1">
          <a:blip r:embed="rId4">
            <a:alphaModFix/>
          </a:blip>
          <a:srcRect b="0" l="0" r="0" t="0"/>
          <a:stretch/>
        </p:blipFill>
        <p:spPr>
          <a:xfrm>
            <a:off x="3160910" y="9240848"/>
            <a:ext cx="3468961" cy="727772"/>
          </a:xfrm>
          <a:prstGeom prst="rect">
            <a:avLst/>
          </a:prstGeom>
          <a:noFill/>
          <a:ln>
            <a:noFill/>
          </a:ln>
        </p:spPr>
      </p:pic>
      <p:sp>
        <p:nvSpPr>
          <p:cNvPr id="214" name="Google Shape;214;p21"/>
          <p:cNvSpPr txBox="1"/>
          <p:nvPr/>
        </p:nvSpPr>
        <p:spPr>
          <a:xfrm>
            <a:off x="7483559" y="9021235"/>
            <a:ext cx="12629100" cy="1167000"/>
          </a:xfrm>
          <a:prstGeom prst="rect">
            <a:avLst/>
          </a:prstGeom>
          <a:noFill/>
          <a:ln>
            <a:noFill/>
          </a:ln>
        </p:spPr>
        <p:txBody>
          <a:bodyPr anchorCtr="0" anchor="t" bIns="74750" lIns="149525" spcFirstLastPara="1" rIns="149525" wrap="square" tIns="74750">
            <a:spAutoFit/>
          </a:bodyPr>
          <a:lstStyle/>
          <a:p>
            <a:pPr indent="0" lvl="0" marL="0" marR="0" rtl="0" algn="l">
              <a:spcBef>
                <a:spcPts val="0"/>
              </a:spcBef>
              <a:spcAft>
                <a:spcPts val="0"/>
              </a:spcAft>
              <a:buNone/>
            </a:pPr>
            <a:r>
              <a:rPr i="1" lang="ru-RU" sz="2100">
                <a:solidFill>
                  <a:srgbClr val="056839"/>
                </a:solidFill>
                <a:latin typeface="Calibri"/>
                <a:ea typeface="Calibri"/>
                <a:cs typeface="Calibri"/>
                <a:sym typeface="Calibri"/>
              </a:rPr>
              <a:t> </a:t>
            </a:r>
            <a:r>
              <a:rPr baseline="30000" lang="ru-RU" sz="2600">
                <a:solidFill>
                  <a:srgbClr val="056839"/>
                </a:solidFill>
                <a:latin typeface="Calibri"/>
                <a:ea typeface="Calibri"/>
                <a:cs typeface="Calibri"/>
                <a:sym typeface="Calibri"/>
              </a:rPr>
              <a:t>Критериите за GPP на ЕС се прилагат за мебели</a:t>
            </a:r>
            <a:endParaRPr sz="2300"/>
          </a:p>
          <a:p>
            <a:pPr indent="0" lvl="0" marL="0" marR="0" rtl="0" algn="l">
              <a:spcBef>
                <a:spcPts val="0"/>
              </a:spcBef>
              <a:spcAft>
                <a:spcPts val="0"/>
              </a:spcAft>
              <a:buNone/>
            </a:pPr>
            <a:r>
              <a:rPr lang="ru-RU" sz="2000" u="sng">
                <a:solidFill>
                  <a:schemeClr val="hlink"/>
                </a:solidFill>
                <a:latin typeface="Calibri"/>
                <a:ea typeface="Calibri"/>
                <a:cs typeface="Calibri"/>
                <a:sym typeface="Calibri"/>
                <a:hlinkClick r:id="rId5"/>
              </a:rPr>
              <a:t>https://ec.europa.eu/environment/gpp/pdf/toolkit/ENV-2017-00602-02-00-LT-TRA-00.pdf</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