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1: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0: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1: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2: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3: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4: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5: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2: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7" name="Google Shape;87;p3: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4: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5: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6: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7: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8: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9:notes"/>
          <p:cNvSpPr/>
          <p:nvPr>
            <p:ph idx="2" type="sldImg"/>
          </p:nvPr>
        </p:nvSpPr>
        <p:spPr>
          <a:xfrm>
            <a:off x="342846" y="1143000"/>
            <a:ext cx="6172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701344" y="1489150"/>
            <a:ext cx="19170900" cy="41055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p2"/>
          <p:cNvSpPr txBox="1"/>
          <p:nvPr>
            <p:ph idx="1" type="subTitle"/>
          </p:nvPr>
        </p:nvSpPr>
        <p:spPr>
          <a:xfrm>
            <a:off x="701325" y="5668250"/>
            <a:ext cx="19170900" cy="15855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p2"/>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11"/>
          <p:cNvSpPr/>
          <p:nvPr/>
        </p:nvSpPr>
        <p:spPr>
          <a:xfrm>
            <a:off x="10287000" y="-250"/>
            <a:ext cx="10287300" cy="10287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1"/>
          <p:cNvSpPr txBox="1"/>
          <p:nvPr>
            <p:ph type="title"/>
          </p:nvPr>
        </p:nvSpPr>
        <p:spPr>
          <a:xfrm>
            <a:off x="597375" y="2466349"/>
            <a:ext cx="9101700" cy="29646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0" name="Google Shape;50;p11"/>
          <p:cNvSpPr txBox="1"/>
          <p:nvPr>
            <p:ph idx="1" type="subTitle"/>
          </p:nvPr>
        </p:nvSpPr>
        <p:spPr>
          <a:xfrm>
            <a:off x="597375" y="5606149"/>
            <a:ext cx="9101700" cy="24702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1" name="Google Shape;51;p11"/>
          <p:cNvSpPr txBox="1"/>
          <p:nvPr>
            <p:ph idx="2" type="body"/>
          </p:nvPr>
        </p:nvSpPr>
        <p:spPr>
          <a:xfrm>
            <a:off x="11113875" y="1448150"/>
            <a:ext cx="8633400" cy="73905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2" name="Google Shape;52;p11"/>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2"/>
          <p:cNvSpPr txBox="1"/>
          <p:nvPr>
            <p:ph idx="1" type="body"/>
          </p:nvPr>
        </p:nvSpPr>
        <p:spPr>
          <a:xfrm>
            <a:off x="701325" y="8461151"/>
            <a:ext cx="13497000" cy="12102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55" name="Google Shape;55;p12"/>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3"/>
          <p:cNvSpPr txBox="1"/>
          <p:nvPr>
            <p:ph hasCustomPrompt="1" type="title"/>
          </p:nvPr>
        </p:nvSpPr>
        <p:spPr>
          <a:xfrm>
            <a:off x="701325" y="2212249"/>
            <a:ext cx="19170900" cy="39273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8" name="Google Shape;58;p13"/>
          <p:cNvSpPr txBox="1"/>
          <p:nvPr>
            <p:ph idx="1" type="body"/>
          </p:nvPr>
        </p:nvSpPr>
        <p:spPr>
          <a:xfrm>
            <a:off x="701325" y="6304451"/>
            <a:ext cx="19170900" cy="2601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9" name="Google Shape;59;p13"/>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143001" y="914400"/>
            <a:ext cx="14507100" cy="198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 name="Google Shape;19;p3"/>
          <p:cNvSpPr txBox="1"/>
          <p:nvPr>
            <p:ph idx="1" type="body"/>
          </p:nvPr>
        </p:nvSpPr>
        <p:spPr>
          <a:xfrm>
            <a:off x="1143001" y="3240884"/>
            <a:ext cx="14507100" cy="5821200"/>
          </a:xfrm>
          <a:prstGeom prst="rect">
            <a:avLst/>
          </a:prstGeom>
          <a:noFill/>
          <a:ln>
            <a:noFill/>
          </a:ln>
        </p:spPr>
        <p:txBody>
          <a:bodyPr anchorCtr="0" anchor="t" bIns="45700" lIns="91425" spcFirstLastPara="1" rIns="91425" wrap="square" tIns="45700">
            <a:normAutofit/>
          </a:bodyPr>
          <a:lstStyle>
            <a:lvl1pPr indent="-320040" lvl="0" marL="457200" algn="l">
              <a:lnSpc>
                <a:spcPct val="115000"/>
              </a:lnSpc>
              <a:spcBef>
                <a:spcPts val="1000"/>
              </a:spcBef>
              <a:spcAft>
                <a:spcPts val="0"/>
              </a:spcAft>
              <a:buSzPts val="1440"/>
              <a:buChar char="●"/>
              <a:defRPr/>
            </a:lvl1pPr>
            <a:lvl2pPr indent="-320040" lvl="1" marL="914400" algn="l">
              <a:lnSpc>
                <a:spcPct val="115000"/>
              </a:lnSpc>
              <a:spcBef>
                <a:spcPts val="1000"/>
              </a:spcBef>
              <a:spcAft>
                <a:spcPts val="0"/>
              </a:spcAft>
              <a:buSzPts val="1440"/>
              <a:buChar char="○"/>
              <a:defRPr/>
            </a:lvl2pPr>
            <a:lvl3pPr indent="-320039" lvl="2" marL="1371600" algn="l">
              <a:lnSpc>
                <a:spcPct val="115000"/>
              </a:lnSpc>
              <a:spcBef>
                <a:spcPts val="1000"/>
              </a:spcBef>
              <a:spcAft>
                <a:spcPts val="0"/>
              </a:spcAft>
              <a:buSzPts val="1440"/>
              <a:buChar char="■"/>
              <a:defRPr/>
            </a:lvl3pPr>
            <a:lvl4pPr indent="-320039" lvl="3" marL="1828800" algn="l">
              <a:lnSpc>
                <a:spcPct val="115000"/>
              </a:lnSpc>
              <a:spcBef>
                <a:spcPts val="1000"/>
              </a:spcBef>
              <a:spcAft>
                <a:spcPts val="0"/>
              </a:spcAft>
              <a:buSzPts val="1440"/>
              <a:buChar char="●"/>
              <a:defRPr/>
            </a:lvl4pPr>
            <a:lvl5pPr indent="-320039" lvl="4" marL="2286000" algn="l">
              <a:lnSpc>
                <a:spcPct val="115000"/>
              </a:lnSpc>
              <a:spcBef>
                <a:spcPts val="1000"/>
              </a:spcBef>
              <a:spcAft>
                <a:spcPts val="0"/>
              </a:spcAft>
              <a:buSzPts val="1440"/>
              <a:buChar char="○"/>
              <a:defRPr/>
            </a:lvl5pPr>
            <a:lvl6pPr indent="-320039" lvl="5" marL="2743200" algn="l">
              <a:lnSpc>
                <a:spcPct val="115000"/>
              </a:lnSpc>
              <a:spcBef>
                <a:spcPts val="1000"/>
              </a:spcBef>
              <a:spcAft>
                <a:spcPts val="0"/>
              </a:spcAft>
              <a:buSzPts val="1440"/>
              <a:buChar char="■"/>
              <a:defRPr/>
            </a:lvl6pPr>
            <a:lvl7pPr indent="-320039" lvl="6" marL="3200400" algn="l">
              <a:lnSpc>
                <a:spcPct val="115000"/>
              </a:lnSpc>
              <a:spcBef>
                <a:spcPts val="1000"/>
              </a:spcBef>
              <a:spcAft>
                <a:spcPts val="0"/>
              </a:spcAft>
              <a:buSzPts val="1440"/>
              <a:buChar char="●"/>
              <a:defRPr/>
            </a:lvl7pPr>
            <a:lvl8pPr indent="-320040" lvl="7" marL="3657600" algn="l">
              <a:lnSpc>
                <a:spcPct val="115000"/>
              </a:lnSpc>
              <a:spcBef>
                <a:spcPts val="1000"/>
              </a:spcBef>
              <a:spcAft>
                <a:spcPts val="0"/>
              </a:spcAft>
              <a:buSzPts val="1440"/>
              <a:buChar char="○"/>
              <a:defRPr/>
            </a:lvl8pPr>
            <a:lvl9pPr indent="-320040" lvl="8" marL="4114800" algn="l">
              <a:lnSpc>
                <a:spcPct val="115000"/>
              </a:lnSpc>
              <a:spcBef>
                <a:spcPts val="1000"/>
              </a:spcBef>
              <a:spcAft>
                <a:spcPts val="0"/>
              </a:spcAft>
              <a:buSzPts val="1440"/>
              <a:buChar char="■"/>
              <a:defRPr/>
            </a:lvl9pPr>
          </a:lstStyle>
          <a:p/>
        </p:txBody>
      </p:sp>
      <p:sp>
        <p:nvSpPr>
          <p:cNvPr id="20" name="Google Shape;20;p3"/>
          <p:cNvSpPr txBox="1"/>
          <p:nvPr>
            <p:ph idx="10" type="dt"/>
          </p:nvPr>
        </p:nvSpPr>
        <p:spPr>
          <a:xfrm>
            <a:off x="12158662" y="9062043"/>
            <a:ext cx="1539300" cy="5478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3"/>
          <p:cNvSpPr txBox="1"/>
          <p:nvPr>
            <p:ph idx="11" type="ftr"/>
          </p:nvPr>
        </p:nvSpPr>
        <p:spPr>
          <a:xfrm>
            <a:off x="1143001" y="9062043"/>
            <a:ext cx="10627200" cy="5478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3"/>
          <p:cNvSpPr txBox="1"/>
          <p:nvPr>
            <p:ph idx="12" type="sldNum"/>
          </p:nvPr>
        </p:nvSpPr>
        <p:spPr>
          <a:xfrm>
            <a:off x="14496744" y="9062043"/>
            <a:ext cx="1152900" cy="5478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5"/>
          <p:cNvSpPr txBox="1"/>
          <p:nvPr>
            <p:ph type="title"/>
          </p:nvPr>
        </p:nvSpPr>
        <p:spPr>
          <a:xfrm>
            <a:off x="701325" y="4301700"/>
            <a:ext cx="19170900" cy="16836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7" name="Google Shape;27;p5"/>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6"/>
          <p:cNvSpPr txBox="1"/>
          <p:nvPr>
            <p:ph type="title"/>
          </p:nvPr>
        </p:nvSpPr>
        <p:spPr>
          <a:xfrm>
            <a:off x="701325" y="890051"/>
            <a:ext cx="19170900" cy="11454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0" name="Google Shape;30;p6"/>
          <p:cNvSpPr txBox="1"/>
          <p:nvPr>
            <p:ph idx="1" type="body"/>
          </p:nvPr>
        </p:nvSpPr>
        <p:spPr>
          <a:xfrm>
            <a:off x="701325" y="2304949"/>
            <a:ext cx="19170900" cy="68328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31" name="Google Shape;31;p6"/>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7"/>
          <p:cNvSpPr txBox="1"/>
          <p:nvPr>
            <p:ph type="title"/>
          </p:nvPr>
        </p:nvSpPr>
        <p:spPr>
          <a:xfrm>
            <a:off x="701325" y="890051"/>
            <a:ext cx="19170900" cy="11454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4" name="Google Shape;34;p7"/>
          <p:cNvSpPr txBox="1"/>
          <p:nvPr>
            <p:ph idx="1" type="body"/>
          </p:nvPr>
        </p:nvSpPr>
        <p:spPr>
          <a:xfrm>
            <a:off x="701325" y="2304949"/>
            <a:ext cx="8999400" cy="68328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5" name="Google Shape;35;p7"/>
          <p:cNvSpPr txBox="1"/>
          <p:nvPr>
            <p:ph idx="2" type="body"/>
          </p:nvPr>
        </p:nvSpPr>
        <p:spPr>
          <a:xfrm>
            <a:off x="10872900" y="2304949"/>
            <a:ext cx="8999400" cy="68328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6" name="Google Shape;36;p7"/>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701325" y="890051"/>
            <a:ext cx="19170900" cy="11454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9" name="Google Shape;39;p8"/>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9"/>
          <p:cNvSpPr txBox="1"/>
          <p:nvPr>
            <p:ph type="title"/>
          </p:nvPr>
        </p:nvSpPr>
        <p:spPr>
          <a:xfrm>
            <a:off x="701325" y="1111200"/>
            <a:ext cx="6318000" cy="15114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2" name="Google Shape;42;p9"/>
          <p:cNvSpPr txBox="1"/>
          <p:nvPr>
            <p:ph idx="1" type="body"/>
          </p:nvPr>
        </p:nvSpPr>
        <p:spPr>
          <a:xfrm>
            <a:off x="701325" y="2779200"/>
            <a:ext cx="6318000" cy="63591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3" name="Google Shape;43;p9"/>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10"/>
          <p:cNvSpPr txBox="1"/>
          <p:nvPr>
            <p:ph type="title"/>
          </p:nvPr>
        </p:nvSpPr>
        <p:spPr>
          <a:xfrm>
            <a:off x="1103063" y="900300"/>
            <a:ext cx="14327400" cy="81816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6" name="Google Shape;46;p10"/>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01325" y="890051"/>
            <a:ext cx="19170900" cy="11454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701325" y="2304949"/>
            <a:ext cx="19170900" cy="68328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9063029" y="9326433"/>
            <a:ext cx="1234800" cy="7869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hyperlink" Target="https://unsplash.com/es/@alexjones?utm_source=unsplash&amp;utm_medium=referral&amp;utm_content=creditCopyText" TargetMode="External"/><Relationship Id="rId6" Type="http://schemas.openxmlformats.org/officeDocument/2006/relationships/hyperlink" Target="https://unsplash.com/s/photos/reclamed-wood?utm_source=unsplash&amp;utm_medium=referral&amp;utm_content=creditCopyText" TargetMode="External"/><Relationship Id="rId7"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hyperlink" Target="https://unsplash.com/@switch_dtp_fotografie?utm_source=unsplash&amp;utm_medium=referral&amp;utm_content=creditCopyText" TargetMode="External"/><Relationship Id="rId6" Type="http://schemas.openxmlformats.org/officeDocument/2006/relationships/hyperlink" Target="https://unsplash.com/s/photos/scrap-wood?utm_source=unsplash&amp;utm_medium=referral&amp;utm_content=creditCopyText" TargetMode="External"/><Relationship Id="rId7"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hyperlink" Target="http://www.youtube.com/watch?v=ZeJwlZZbCaI" TargetMode="External"/><Relationship Id="rId6"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hyperlink" Target="https://theaseanpost.com/article/malaysia-leader-sustainable-forest-manage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 name="Shape 63"/>
        <p:cNvGrpSpPr/>
        <p:nvPr/>
      </p:nvGrpSpPr>
      <p:grpSpPr>
        <a:xfrm>
          <a:off x="0" y="0"/>
          <a:ext cx="0" cy="0"/>
          <a:chOff x="0" y="0"/>
          <a:chExt cx="0" cy="0"/>
        </a:xfrm>
      </p:grpSpPr>
      <p:pic>
        <p:nvPicPr>
          <p:cNvPr descr="Text&#10;&#10;Description automatically generated with medium confidence" id="64" name="Google Shape;64;p14"/>
          <p:cNvPicPr preferRelativeResize="0"/>
          <p:nvPr/>
        </p:nvPicPr>
        <p:blipFill rotWithShape="1">
          <a:blip r:embed="rId3">
            <a:alphaModFix/>
          </a:blip>
          <a:srcRect b="0" l="0" r="0" t="0"/>
          <a:stretch/>
        </p:blipFill>
        <p:spPr>
          <a:xfrm>
            <a:off x="474118" y="1018962"/>
            <a:ext cx="3308360" cy="1589598"/>
          </a:xfrm>
          <a:prstGeom prst="rect">
            <a:avLst/>
          </a:prstGeom>
          <a:noFill/>
          <a:ln>
            <a:noFill/>
          </a:ln>
        </p:spPr>
      </p:pic>
      <p:pic>
        <p:nvPicPr>
          <p:cNvPr descr="Graphical user interface, text&#10;&#10;Description automatically generated" id="65" name="Google Shape;65;p14"/>
          <p:cNvPicPr preferRelativeResize="0"/>
          <p:nvPr/>
        </p:nvPicPr>
        <p:blipFill rotWithShape="1">
          <a:blip r:embed="rId4">
            <a:alphaModFix/>
          </a:blip>
          <a:srcRect b="0" l="0" r="0" t="0"/>
          <a:stretch/>
        </p:blipFill>
        <p:spPr>
          <a:xfrm>
            <a:off x="1232648" y="9021713"/>
            <a:ext cx="3390166" cy="711241"/>
          </a:xfrm>
          <a:prstGeom prst="rect">
            <a:avLst/>
          </a:prstGeom>
          <a:noFill/>
          <a:ln>
            <a:noFill/>
          </a:ln>
        </p:spPr>
      </p:pic>
      <p:sp>
        <p:nvSpPr>
          <p:cNvPr id="66" name="Google Shape;66;p14"/>
          <p:cNvSpPr/>
          <p:nvPr/>
        </p:nvSpPr>
        <p:spPr>
          <a:xfrm>
            <a:off x="0" y="8488017"/>
            <a:ext cx="20574000" cy="1788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67" name="Google Shape;67;p14"/>
          <p:cNvSpPr/>
          <p:nvPr/>
        </p:nvSpPr>
        <p:spPr>
          <a:xfrm>
            <a:off x="0" y="485267"/>
            <a:ext cx="5970900" cy="1788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68" name="Google Shape;68;p14"/>
          <p:cNvSpPr/>
          <p:nvPr/>
        </p:nvSpPr>
        <p:spPr>
          <a:xfrm>
            <a:off x="6926955" y="485267"/>
            <a:ext cx="6720300" cy="1788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69" name="Google Shape;69;p14"/>
          <p:cNvSpPr/>
          <p:nvPr/>
        </p:nvSpPr>
        <p:spPr>
          <a:xfrm>
            <a:off x="14603073" y="485267"/>
            <a:ext cx="5970900" cy="1788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70" name="Google Shape;70;p14"/>
          <p:cNvSpPr txBox="1"/>
          <p:nvPr/>
        </p:nvSpPr>
        <p:spPr>
          <a:xfrm>
            <a:off x="2033269" y="6824850"/>
            <a:ext cx="15994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Ключови думи: устойчиво управление на горите, рециклирана дървесина, дървесни отпадъци</a:t>
            </a:r>
            <a:endParaRPr b="1" i="0" sz="2000" u="none" cap="none" strike="noStrike">
              <a:solidFill>
                <a:srgbClr val="05683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71" name="Google Shape;71;p14"/>
          <p:cNvSpPr txBox="1"/>
          <p:nvPr/>
        </p:nvSpPr>
        <p:spPr>
          <a:xfrm>
            <a:off x="7582228" y="9021713"/>
            <a:ext cx="7821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ru-RU" sz="900" u="none" cap="none" strike="noStrike">
                <a:solidFill>
                  <a:schemeClr val="dk1"/>
                </a:solidFill>
                <a:latin typeface="Trebuchet MS"/>
                <a:ea typeface="Trebuchet MS"/>
                <a:cs typeface="Trebuchet MS"/>
                <a:sym typeface="Trebuchet M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900" u="none" cap="none" strike="noStrike">
              <a:solidFill>
                <a:schemeClr val="dk1"/>
              </a:solidFill>
              <a:latin typeface="Trebuchet MS"/>
              <a:ea typeface="Trebuchet MS"/>
              <a:cs typeface="Trebuchet MS"/>
              <a:sym typeface="Trebuchet MS"/>
            </a:endParaRPr>
          </a:p>
        </p:txBody>
      </p:sp>
      <p:sp>
        <p:nvSpPr>
          <p:cNvPr id="72" name="Google Shape;72;p14"/>
          <p:cNvSpPr txBox="1"/>
          <p:nvPr/>
        </p:nvSpPr>
        <p:spPr>
          <a:xfrm>
            <a:off x="1844775" y="3796013"/>
            <a:ext cx="15417900" cy="200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100" u="none" cap="none" strike="noStrike">
                <a:solidFill>
                  <a:srgbClr val="056839"/>
                </a:solidFill>
                <a:latin typeface="Calibri"/>
                <a:ea typeface="Calibri"/>
                <a:cs typeface="Calibri"/>
                <a:sym typeface="Calibri"/>
              </a:rPr>
              <a:t>Д</a:t>
            </a:r>
            <a:r>
              <a:rPr b="1" lang="ru-RU" sz="3100">
                <a:solidFill>
                  <a:srgbClr val="056839"/>
                </a:solidFill>
                <a:latin typeface="Calibri"/>
                <a:ea typeface="Calibri"/>
                <a:cs typeface="Calibri"/>
                <a:sym typeface="Calibri"/>
              </a:rPr>
              <a:t>ърводобив</a:t>
            </a:r>
            <a:endParaRPr/>
          </a:p>
          <a:p>
            <a:pPr indent="0" lvl="0" marL="0" marR="0" rtl="0" algn="l">
              <a:lnSpc>
                <a:spcPct val="100000"/>
              </a:lnSpc>
              <a:spcBef>
                <a:spcPts val="0"/>
              </a:spcBef>
              <a:spcAft>
                <a:spcPts val="0"/>
              </a:spcAft>
              <a:buNone/>
            </a:pPr>
            <a:r>
              <a:t/>
            </a:r>
            <a:endParaRPr b="1" i="0" sz="3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rPr b="1" i="0" lang="ru-RU" sz="3100" u="none" cap="none" strike="noStrike">
                <a:solidFill>
                  <a:srgbClr val="056839"/>
                </a:solidFill>
                <a:latin typeface="Calibri"/>
                <a:ea typeface="Calibri"/>
                <a:cs typeface="Calibri"/>
                <a:sym typeface="Calibri"/>
              </a:rPr>
              <a:t>Екологични практики на работното място</a:t>
            </a:r>
            <a:endParaRPr b="1" i="0" sz="3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rPr b="1" i="0" lang="ru-RU" sz="3100" u="none" cap="none" strike="noStrike">
                <a:solidFill>
                  <a:srgbClr val="056839"/>
                </a:solidFill>
                <a:latin typeface="Calibri"/>
                <a:ea typeface="Calibri"/>
                <a:cs typeface="Calibri"/>
                <a:sym typeface="Calibri"/>
              </a:rPr>
              <a:t>(Транспортни средства и опазване на природата)</a:t>
            </a:r>
            <a:endParaRPr b="1" i="0" sz="3100" u="none" cap="none" strike="noStrike">
              <a:solidFill>
                <a:srgbClr val="05683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72" name="Google Shape;172;p23"/>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73" name="Google Shape;173;p23"/>
          <p:cNvSpPr/>
          <p:nvPr/>
        </p:nvSpPr>
        <p:spPr>
          <a:xfrm>
            <a:off x="880725" y="1544357"/>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74" name="Google Shape;174;p23"/>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75" name="Google Shape;175;p23"/>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176" name="Google Shape;176;p23"/>
          <p:cNvSpPr txBox="1"/>
          <p:nvPr/>
        </p:nvSpPr>
        <p:spPr>
          <a:xfrm>
            <a:off x="974405" y="2137650"/>
            <a:ext cx="10458900" cy="17007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ru-RU" sz="1900" u="none" cap="none" strike="noStrike">
                <a:solidFill>
                  <a:srgbClr val="056839"/>
                </a:solidFill>
                <a:latin typeface="Calibri"/>
                <a:ea typeface="Calibri"/>
                <a:cs typeface="Calibri"/>
                <a:sym typeface="Calibri"/>
              </a:rPr>
              <a:t>Използвайте екологични химикали</a:t>
            </a:r>
            <a:endParaRPr b="1" i="0" sz="19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ru-RU" sz="1900" u="none" cap="none" strike="noStrike">
                <a:solidFill>
                  <a:srgbClr val="056839"/>
                </a:solidFill>
                <a:latin typeface="Calibri"/>
                <a:ea typeface="Calibri"/>
                <a:cs typeface="Calibri"/>
                <a:sym typeface="Calibri"/>
              </a:rPr>
              <a:t>За да се намали въздействието върху околната среда, е важно да сте наясно с токсичността на химикалите, използвани в проекти за дървен материал, и да разберете как да промените химическите материали към по-малко вредни за хората и околната среда. </a:t>
            </a:r>
            <a:endParaRPr b="0" i="0" sz="1900" u="none" cap="none" strike="noStrike">
              <a:solidFill>
                <a:srgbClr val="056839"/>
              </a:solidFill>
              <a:latin typeface="Calibri"/>
              <a:ea typeface="Calibri"/>
              <a:cs typeface="Calibri"/>
              <a:sym typeface="Calibri"/>
            </a:endParaRPr>
          </a:p>
        </p:txBody>
      </p:sp>
      <p:pic>
        <p:nvPicPr>
          <p:cNvPr descr="Agriculture outline" id="177" name="Google Shape;177;p23"/>
          <p:cNvPicPr preferRelativeResize="0"/>
          <p:nvPr/>
        </p:nvPicPr>
        <p:blipFill rotWithShape="1">
          <a:blip r:embed="rId5">
            <a:alphaModFix/>
          </a:blip>
          <a:srcRect b="0" l="0" r="0" t="0"/>
          <a:stretch/>
        </p:blipFill>
        <p:spPr>
          <a:xfrm>
            <a:off x="11865447" y="2529838"/>
            <a:ext cx="3144010" cy="3144010"/>
          </a:xfrm>
          <a:prstGeom prst="rect">
            <a:avLst/>
          </a:prstGeom>
          <a:noFill/>
          <a:ln>
            <a:noFill/>
          </a:ln>
        </p:spPr>
      </p:pic>
      <p:sp>
        <p:nvSpPr>
          <p:cNvPr id="178" name="Google Shape;178;p23"/>
          <p:cNvSpPr txBox="1"/>
          <p:nvPr/>
        </p:nvSpPr>
        <p:spPr>
          <a:xfrm>
            <a:off x="567233" y="713214"/>
            <a:ext cx="184638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ТЕМА 2 – Екологични практики на работното място в дърводобивния сектор</a:t>
            </a:r>
            <a:endParaRPr b="1" i="0" sz="2400" u="none" cap="none" strike="noStrike">
              <a:solidFill>
                <a:srgbClr val="05683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84" name="Google Shape;184;p24"/>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85" name="Google Shape;185;p24"/>
          <p:cNvSpPr/>
          <p:nvPr/>
        </p:nvSpPr>
        <p:spPr>
          <a:xfrm>
            <a:off x="834867" y="1530069"/>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86" name="Google Shape;186;p24"/>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87" name="Google Shape;187;p24"/>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188" name="Google Shape;188;p24"/>
          <p:cNvSpPr txBox="1"/>
          <p:nvPr/>
        </p:nvSpPr>
        <p:spPr>
          <a:xfrm>
            <a:off x="741825" y="2312513"/>
            <a:ext cx="8236200" cy="2965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ru-RU" sz="1800" u="none" cap="none" strike="noStrike">
                <a:solidFill>
                  <a:srgbClr val="056839"/>
                </a:solidFill>
                <a:latin typeface="Calibri"/>
                <a:ea typeface="Calibri"/>
                <a:cs typeface="Calibri"/>
                <a:sym typeface="Calibri"/>
              </a:rPr>
              <a:t>Използвайте регенерирана дървесина</a:t>
            </a:r>
            <a:endParaRPr b="1" i="0" sz="18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ru-RU" sz="1800" u="none" cap="none" strike="noStrike">
                <a:solidFill>
                  <a:srgbClr val="056839"/>
                </a:solidFill>
                <a:latin typeface="Calibri"/>
                <a:ea typeface="Calibri"/>
                <a:cs typeface="Calibri"/>
                <a:sym typeface="Calibri"/>
              </a:rPr>
              <a:t>Регенерираната дървесина е повторно използвана дървесина от стари сгради, използвани мебели и други ненужни източници. Можете да ги намерите в квартала, в магазини втора употреба, на сметища, в мелници, в интернет, можете да попитате някой, който ремонтира сграда, дали някои материали вече не се използват.</a:t>
            </a:r>
            <a:endParaRPr/>
          </a:p>
          <a:p>
            <a:pPr indent="0" lvl="0" marL="0" marR="0" rtl="0" algn="l">
              <a:lnSpc>
                <a:spcPct val="150000"/>
              </a:lnSpc>
              <a:spcBef>
                <a:spcPts val="800"/>
              </a:spcBef>
              <a:spcAft>
                <a:spcPts val="0"/>
              </a:spcAft>
              <a:buClr>
                <a:srgbClr val="000000"/>
              </a:buClr>
              <a:buSzPts val="1800"/>
              <a:buFont typeface="Arial"/>
              <a:buNone/>
            </a:pPr>
            <a:r>
              <a:rPr b="0" i="0" lang="ru-RU" sz="1800" u="none" cap="none" strike="noStrike">
                <a:solidFill>
                  <a:srgbClr val="056839"/>
                </a:solidFill>
                <a:latin typeface="Calibri"/>
                <a:ea typeface="Calibri"/>
                <a:cs typeface="Calibri"/>
                <a:sym typeface="Calibri"/>
              </a:rPr>
              <a:t>.</a:t>
            </a:r>
            <a:endParaRPr b="0" i="0" sz="1800" u="none" cap="none" strike="noStrike">
              <a:solidFill>
                <a:srgbClr val="056839"/>
              </a:solidFill>
              <a:latin typeface="Calibri"/>
              <a:ea typeface="Calibri"/>
              <a:cs typeface="Calibri"/>
              <a:sym typeface="Calibri"/>
            </a:endParaRPr>
          </a:p>
        </p:txBody>
      </p:sp>
      <p:sp>
        <p:nvSpPr>
          <p:cNvPr id="189" name="Google Shape;189;p24"/>
          <p:cNvSpPr txBox="1"/>
          <p:nvPr/>
        </p:nvSpPr>
        <p:spPr>
          <a:xfrm>
            <a:off x="9666174" y="7627775"/>
            <a:ext cx="54885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ru-RU" sz="1100" u="none" cap="none" strike="noStrike">
                <a:solidFill>
                  <a:srgbClr val="111111"/>
                </a:solidFill>
                <a:latin typeface="Calibri"/>
                <a:ea typeface="Calibri"/>
                <a:cs typeface="Calibri"/>
                <a:sym typeface="Calibri"/>
              </a:rPr>
              <a:t>Photo by </a:t>
            </a:r>
            <a:r>
              <a:rPr b="0" i="0" lang="ru-RU" sz="1100" u="sng" cap="none" strike="noStrike">
                <a:solidFill>
                  <a:schemeClr val="hlink"/>
                </a:solidFill>
                <a:latin typeface="Calibri"/>
                <a:ea typeface="Calibri"/>
                <a:cs typeface="Calibri"/>
                <a:sym typeface="Calibri"/>
                <a:hlinkClick r:id="rId5"/>
              </a:rPr>
              <a:t>Alex Jones</a:t>
            </a:r>
            <a:r>
              <a:rPr b="0" i="0" lang="ru-RU" sz="1100" u="none" cap="none" strike="noStrike">
                <a:solidFill>
                  <a:srgbClr val="111111"/>
                </a:solidFill>
                <a:latin typeface="Calibri"/>
                <a:ea typeface="Calibri"/>
                <a:cs typeface="Calibri"/>
                <a:sym typeface="Calibri"/>
              </a:rPr>
              <a:t> on </a:t>
            </a:r>
            <a:r>
              <a:rPr b="0" i="0" lang="ru-RU" sz="1100" u="sng" cap="none" strike="noStrike">
                <a:solidFill>
                  <a:schemeClr val="hlink"/>
                </a:solidFill>
                <a:latin typeface="Calibri"/>
                <a:ea typeface="Calibri"/>
                <a:cs typeface="Calibri"/>
                <a:sym typeface="Calibri"/>
                <a:hlinkClick r:id="rId6"/>
              </a:rPr>
              <a:t>Unsplash</a:t>
            </a:r>
            <a:endParaRPr b="0" i="0" sz="1100" u="none" cap="none" strike="noStrike">
              <a:solidFill>
                <a:schemeClr val="dk1"/>
              </a:solidFill>
              <a:latin typeface="Calibri"/>
              <a:ea typeface="Calibri"/>
              <a:cs typeface="Calibri"/>
              <a:sym typeface="Calibri"/>
            </a:endParaRPr>
          </a:p>
        </p:txBody>
      </p:sp>
      <p:pic>
        <p:nvPicPr>
          <p:cNvPr descr="A picture containing text&#10;&#10;Description automatically generated" id="190" name="Google Shape;190;p24"/>
          <p:cNvPicPr preferRelativeResize="0"/>
          <p:nvPr/>
        </p:nvPicPr>
        <p:blipFill rotWithShape="1">
          <a:blip r:embed="rId7">
            <a:alphaModFix/>
          </a:blip>
          <a:srcRect b="0" l="0" r="0" t="0"/>
          <a:stretch/>
        </p:blipFill>
        <p:spPr>
          <a:xfrm>
            <a:off x="9666159" y="2312513"/>
            <a:ext cx="5063138" cy="3375420"/>
          </a:xfrm>
          <a:prstGeom prst="rect">
            <a:avLst/>
          </a:prstGeom>
          <a:noFill/>
          <a:ln>
            <a:noFill/>
          </a:ln>
        </p:spPr>
      </p:pic>
      <p:sp>
        <p:nvSpPr>
          <p:cNvPr id="191" name="Google Shape;191;p24"/>
          <p:cNvSpPr txBox="1"/>
          <p:nvPr/>
        </p:nvSpPr>
        <p:spPr>
          <a:xfrm>
            <a:off x="567233" y="713214"/>
            <a:ext cx="184638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ТЕМА 2 – Екологични практики на работното място в дърводобивния сектор</a:t>
            </a:r>
            <a:endParaRPr b="1" i="0" sz="2400" u="none" cap="none" strike="noStrike">
              <a:solidFill>
                <a:srgbClr val="05683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97" name="Google Shape;197;p25"/>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98" name="Google Shape;198;p25"/>
          <p:cNvSpPr/>
          <p:nvPr/>
        </p:nvSpPr>
        <p:spPr>
          <a:xfrm>
            <a:off x="804492" y="1544357"/>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99" name="Google Shape;199;p25"/>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200" name="Google Shape;200;p25"/>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201" name="Google Shape;201;p25"/>
          <p:cNvSpPr txBox="1"/>
          <p:nvPr/>
        </p:nvSpPr>
        <p:spPr>
          <a:xfrm>
            <a:off x="804473" y="2154563"/>
            <a:ext cx="18018000" cy="2216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ru-RU" sz="2000" u="none" cap="none" strike="noStrike">
                <a:solidFill>
                  <a:srgbClr val="056839"/>
                </a:solidFill>
                <a:latin typeface="Calibri"/>
                <a:ea typeface="Calibri"/>
                <a:cs typeface="Calibri"/>
                <a:sym typeface="Calibri"/>
              </a:rPr>
              <a:t>Контрол на влажността на дървесината</a:t>
            </a:r>
            <a:endParaRPr b="1" i="0" sz="20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ru-RU" sz="2000" u="none" cap="none" strike="noStrike">
                <a:solidFill>
                  <a:srgbClr val="056839"/>
                </a:solidFill>
                <a:latin typeface="Calibri"/>
                <a:ea typeface="Calibri"/>
                <a:cs typeface="Calibri"/>
                <a:sym typeface="Calibri"/>
              </a:rPr>
              <a:t>Препоръчва се да се опитате да поддържате съдържанието на влага в дървото в определен диапазон и да варира според вида на използваното дърво, като по този начин се избягват проблеми като изкривяване или дефекти в качеството на филма, образуван с използването на лепила. Това изисква да имате влагомер и да регулирате устройствата за съхранение на дървесина, така че дървесината да е в среда, която не е твърде гореща и суха. </a:t>
            </a:r>
            <a:endParaRPr b="0" i="0" sz="20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02" name="Google Shape;202;p25"/>
          <p:cNvSpPr txBox="1"/>
          <p:nvPr/>
        </p:nvSpPr>
        <p:spPr>
          <a:xfrm>
            <a:off x="567233" y="713214"/>
            <a:ext cx="184638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ТЕМА 2 – Екологични практики на работното място в дърводобивния сектор</a:t>
            </a:r>
            <a:endParaRPr b="1" i="0" sz="2400" u="none" cap="none" strike="noStrike">
              <a:solidFill>
                <a:srgbClr val="05683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6"/>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08" name="Google Shape;208;p26"/>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09" name="Google Shape;209;p26"/>
          <p:cNvSpPr/>
          <p:nvPr/>
        </p:nvSpPr>
        <p:spPr>
          <a:xfrm>
            <a:off x="850434" y="1544357"/>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210" name="Google Shape;210;p26"/>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211" name="Google Shape;211;p26"/>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212" name="Google Shape;212;p26"/>
          <p:cNvSpPr txBox="1"/>
          <p:nvPr/>
        </p:nvSpPr>
        <p:spPr>
          <a:xfrm>
            <a:off x="909195" y="1934138"/>
            <a:ext cx="9153300" cy="2862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ru-RU" sz="1800" u="none" cap="none" strike="noStrike">
                <a:solidFill>
                  <a:srgbClr val="056839"/>
                </a:solidFill>
                <a:latin typeface="Calibri"/>
                <a:ea typeface="Calibri"/>
                <a:cs typeface="Calibri"/>
                <a:sym typeface="Calibri"/>
              </a:rPr>
              <a:t>Използвайте дървени отпадъци</a:t>
            </a:r>
            <a:endParaRPr b="1" i="0" sz="18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ru-RU" sz="1800" u="none" cap="none" strike="noStrike">
                <a:solidFill>
                  <a:srgbClr val="056839"/>
                </a:solidFill>
                <a:latin typeface="Calibri"/>
                <a:ea typeface="Calibri"/>
                <a:cs typeface="Calibri"/>
                <a:sym typeface="Calibri"/>
              </a:rPr>
              <a:t>Ние не сме собственици на природата, затова трябва да работим с уважение и да използваме всеки сантиметър дърво. За да се избегнат отпадъците и да бъдете ефективни с управлението отпадъците може да използвате дървените отпадъци. Дървените отпадъци може да бъдат превърнати в компост, мулч, гориво или пресовано като брикет и всички тези дървесни отпадъци могат да получат нова форма и да бъдат продадени. Освен това може да се използва повторно от дърводелци за малки проекти. </a:t>
            </a:r>
            <a:endParaRPr b="0" i="0" sz="1800" u="none" cap="none" strike="noStrike">
              <a:solidFill>
                <a:schemeClr val="dk1"/>
              </a:solidFill>
              <a:latin typeface="Times New Roman"/>
              <a:ea typeface="Times New Roman"/>
              <a:cs typeface="Times New Roman"/>
              <a:sym typeface="Times New Roman"/>
            </a:endParaRPr>
          </a:p>
        </p:txBody>
      </p:sp>
      <p:sp>
        <p:nvSpPr>
          <p:cNvPr id="213" name="Google Shape;213;p26"/>
          <p:cNvSpPr txBox="1"/>
          <p:nvPr/>
        </p:nvSpPr>
        <p:spPr>
          <a:xfrm>
            <a:off x="10564663" y="7263639"/>
            <a:ext cx="6795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ru-RU" sz="1100" u="none" cap="none" strike="noStrike">
                <a:solidFill>
                  <a:schemeClr val="dk1"/>
                </a:solidFill>
                <a:latin typeface="Calibri"/>
                <a:ea typeface="Calibri"/>
                <a:cs typeface="Calibri"/>
                <a:sym typeface="Calibri"/>
              </a:rPr>
              <a:t>Photo by </a:t>
            </a:r>
            <a:r>
              <a:rPr b="0" i="0" lang="ru-RU" sz="1100" u="sng" cap="none" strike="noStrike">
                <a:solidFill>
                  <a:schemeClr val="hlink"/>
                </a:solidFill>
                <a:latin typeface="Calibri"/>
                <a:ea typeface="Calibri"/>
                <a:cs typeface="Calibri"/>
                <a:sym typeface="Calibri"/>
                <a:hlinkClick r:id="rId5"/>
              </a:rPr>
              <a:t>Lucas van Oort</a:t>
            </a:r>
            <a:r>
              <a:rPr b="0" i="0" lang="ru-RU" sz="1100" u="none" cap="none" strike="noStrike">
                <a:solidFill>
                  <a:schemeClr val="dk1"/>
                </a:solidFill>
                <a:latin typeface="Calibri"/>
                <a:ea typeface="Calibri"/>
                <a:cs typeface="Calibri"/>
                <a:sym typeface="Calibri"/>
              </a:rPr>
              <a:t> on </a:t>
            </a:r>
            <a:r>
              <a:rPr b="0" i="0" lang="ru-RU" sz="1100" u="sng" cap="none" strike="noStrike">
                <a:solidFill>
                  <a:schemeClr val="hlink"/>
                </a:solidFill>
                <a:latin typeface="Calibri"/>
                <a:ea typeface="Calibri"/>
                <a:cs typeface="Calibri"/>
                <a:sym typeface="Calibri"/>
                <a:hlinkClick r:id="rId6"/>
              </a:rPr>
              <a:t>Unsplash</a:t>
            </a:r>
            <a:r>
              <a:rPr b="0" i="0" lang="ru-RU"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pic>
        <p:nvPicPr>
          <p:cNvPr descr="A picture containing building, dirty, cement, painted" id="214" name="Google Shape;214;p26"/>
          <p:cNvPicPr preferRelativeResize="0"/>
          <p:nvPr/>
        </p:nvPicPr>
        <p:blipFill rotWithShape="1">
          <a:blip r:embed="rId7">
            <a:alphaModFix/>
          </a:blip>
          <a:srcRect b="0" l="0" r="0" t="0"/>
          <a:stretch/>
        </p:blipFill>
        <p:spPr>
          <a:xfrm>
            <a:off x="10564685" y="2114738"/>
            <a:ext cx="8120325" cy="4991036"/>
          </a:xfrm>
          <a:prstGeom prst="rect">
            <a:avLst/>
          </a:prstGeom>
          <a:noFill/>
          <a:ln>
            <a:noFill/>
          </a:ln>
        </p:spPr>
      </p:pic>
      <p:sp>
        <p:nvSpPr>
          <p:cNvPr id="215" name="Google Shape;215;p26"/>
          <p:cNvSpPr txBox="1"/>
          <p:nvPr/>
        </p:nvSpPr>
        <p:spPr>
          <a:xfrm>
            <a:off x="789763" y="772988"/>
            <a:ext cx="184638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ТЕМА 2 – Екологични практики на работното място в дърводобивния сектор</a:t>
            </a:r>
            <a:endParaRPr b="1" i="0" sz="2400" u="none" cap="none" strike="noStrike">
              <a:solidFill>
                <a:srgbClr val="05683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nvSpPr>
        <p:spPr>
          <a:xfrm>
            <a:off x="834600" y="758372"/>
            <a:ext cx="15630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600" u="none" cap="none" strike="noStrike">
                <a:solidFill>
                  <a:srgbClr val="056839"/>
                </a:solidFill>
                <a:latin typeface="Trebuchet MS"/>
                <a:ea typeface="Trebuchet MS"/>
                <a:cs typeface="Trebuchet MS"/>
                <a:sym typeface="Trebuchet MS"/>
              </a:rPr>
              <a:t>Интерактивни въпроси </a:t>
            </a:r>
            <a:endParaRPr b="1" i="0" sz="3600" u="none" cap="none" strike="noStrike">
              <a:solidFill>
                <a:schemeClr val="dk1"/>
              </a:solidFill>
              <a:latin typeface="Trebuchet MS"/>
              <a:ea typeface="Trebuchet MS"/>
              <a:cs typeface="Trebuchet MS"/>
              <a:sym typeface="Trebuchet MS"/>
            </a:endParaRPr>
          </a:p>
        </p:txBody>
      </p:sp>
      <p:sp>
        <p:nvSpPr>
          <p:cNvPr id="221" name="Google Shape;221;p27"/>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2" name="Google Shape;222;p27"/>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3" name="Google Shape;223;p27"/>
          <p:cNvSpPr/>
          <p:nvPr/>
        </p:nvSpPr>
        <p:spPr>
          <a:xfrm>
            <a:off x="1034414" y="1758444"/>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224" name="Google Shape;224;p27"/>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225" name="Google Shape;225;p27"/>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226" name="Google Shape;226;p27"/>
          <p:cNvSpPr txBox="1"/>
          <p:nvPr/>
        </p:nvSpPr>
        <p:spPr>
          <a:xfrm>
            <a:off x="1034412" y="2361057"/>
            <a:ext cx="169569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800"/>
              <a:buFont typeface="Arial"/>
              <a:buNone/>
            </a:pPr>
            <a:r>
              <a:rPr b="0" i="0" lang="ru-RU" sz="1800" u="none" cap="none" strike="noStrike">
                <a:solidFill>
                  <a:schemeClr val="dk1"/>
                </a:solidFill>
                <a:latin typeface="Times New Roman"/>
                <a:ea typeface="Times New Roman"/>
                <a:cs typeface="Times New Roman"/>
                <a:sym typeface="Times New Roman"/>
              </a:rPr>
              <a:t> </a:t>
            </a:r>
            <a:endParaRPr b="0" i="0" sz="1800" u="none" cap="none" strike="noStrike">
              <a:solidFill>
                <a:schemeClr val="dk1"/>
              </a:solidFill>
              <a:latin typeface="Calibri"/>
              <a:ea typeface="Calibri"/>
              <a:cs typeface="Calibri"/>
              <a:sym typeface="Calibri"/>
            </a:endParaRPr>
          </a:p>
        </p:txBody>
      </p:sp>
      <p:sp>
        <p:nvSpPr>
          <p:cNvPr id="227" name="Google Shape;227;p27"/>
          <p:cNvSpPr txBox="1"/>
          <p:nvPr/>
        </p:nvSpPr>
        <p:spPr>
          <a:xfrm>
            <a:off x="2740757" y="2497488"/>
            <a:ext cx="15399300" cy="3075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ru-RU" sz="1900" u="none" cap="none" strike="noStrike">
                <a:solidFill>
                  <a:srgbClr val="056839"/>
                </a:solidFill>
                <a:latin typeface="Calibri"/>
                <a:ea typeface="Calibri"/>
                <a:cs typeface="Calibri"/>
                <a:sym typeface="Calibri"/>
              </a:rPr>
              <a:t>За безопасна среда трябва да използвате дървен материал от чужди страни.</a:t>
            </a:r>
            <a:endParaRPr b="0" i="0" sz="19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0" lang="ru-RU" sz="1900" u="none" cap="none" strike="noStrike">
                <a:solidFill>
                  <a:srgbClr val="056839"/>
                </a:solidFill>
                <a:latin typeface="Calibri"/>
                <a:ea typeface="Calibri"/>
                <a:cs typeface="Calibri"/>
                <a:sym typeface="Calibri"/>
              </a:rPr>
              <a:t>да</a:t>
            </a:r>
            <a:endParaRPr/>
          </a:p>
          <a:p>
            <a:pPr indent="0" lvl="0" marL="0" marR="0" rtl="0" algn="l">
              <a:lnSpc>
                <a:spcPct val="115000"/>
              </a:lnSpc>
              <a:spcBef>
                <a:spcPts val="0"/>
              </a:spcBef>
              <a:spcAft>
                <a:spcPts val="0"/>
              </a:spcAft>
              <a:buNone/>
            </a:pPr>
            <a:r>
              <a:rPr b="0" i="0" lang="ru-RU" sz="1900" u="none" cap="none" strike="noStrike">
                <a:solidFill>
                  <a:srgbClr val="056839"/>
                </a:solidFill>
                <a:latin typeface="Calibri"/>
                <a:ea typeface="Calibri"/>
                <a:cs typeface="Calibri"/>
                <a:sym typeface="Calibri"/>
              </a:rPr>
              <a:t>Не</a:t>
            </a:r>
            <a:endParaRPr/>
          </a:p>
          <a:p>
            <a:pPr indent="0" lvl="0" marL="0" marR="0" rtl="0" algn="l">
              <a:lnSpc>
                <a:spcPct val="115000"/>
              </a:lnSpc>
              <a:spcBef>
                <a:spcPts val="0"/>
              </a:spcBef>
              <a:spcAft>
                <a:spcPts val="0"/>
              </a:spcAft>
              <a:buNone/>
            </a:pPr>
            <a:r>
              <a:t/>
            </a:r>
            <a:endParaRPr b="0" i="0" sz="19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0" lang="ru-RU" sz="1900" u="none" cap="none" strike="noStrike">
                <a:solidFill>
                  <a:srgbClr val="056839"/>
                </a:solidFill>
                <a:latin typeface="Calibri"/>
                <a:ea typeface="Calibri"/>
                <a:cs typeface="Calibri"/>
                <a:sym typeface="Calibri"/>
              </a:rPr>
              <a:t>Устойчивата дървесина се отнася до дървесина, която е добита отговорно от добре управлявани гори, които непрекъснато се допълват и гарантират, че няма увреждане на околната среда или на местната флора и фауна.</a:t>
            </a:r>
            <a:endParaRPr/>
          </a:p>
          <a:p>
            <a:pPr indent="0" lvl="0" marL="0" marR="0" rtl="0" algn="l">
              <a:lnSpc>
                <a:spcPct val="115000"/>
              </a:lnSpc>
              <a:spcBef>
                <a:spcPts val="0"/>
              </a:spcBef>
              <a:spcAft>
                <a:spcPts val="0"/>
              </a:spcAft>
              <a:buNone/>
            </a:pPr>
            <a:r>
              <a:t/>
            </a:r>
            <a:endParaRPr b="0" i="0" sz="19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0" lang="ru-RU" sz="1900" u="none" cap="none" strike="noStrike">
                <a:solidFill>
                  <a:srgbClr val="056839"/>
                </a:solidFill>
                <a:latin typeface="Calibri"/>
                <a:ea typeface="Calibri"/>
                <a:cs typeface="Calibri"/>
                <a:sym typeface="Calibri"/>
              </a:rPr>
              <a:t>Вярно</a:t>
            </a:r>
            <a:endParaRPr b="0" i="0" sz="19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0" lang="ru-RU" sz="1900" u="none" cap="none" strike="noStrike">
                <a:solidFill>
                  <a:srgbClr val="056839"/>
                </a:solidFill>
                <a:latin typeface="Calibri"/>
                <a:ea typeface="Calibri"/>
                <a:cs typeface="Calibri"/>
                <a:sym typeface="Calibri"/>
              </a:rPr>
              <a:t>Невярно</a:t>
            </a:r>
            <a:endParaRPr b="0" i="0" sz="1900" u="none" cap="none" strike="noStrike">
              <a:solidFill>
                <a:srgbClr val="056839"/>
              </a:solidFill>
              <a:latin typeface="Calibri"/>
              <a:ea typeface="Calibri"/>
              <a:cs typeface="Calibri"/>
              <a:sym typeface="Calibri"/>
            </a:endParaRPr>
          </a:p>
        </p:txBody>
      </p:sp>
      <p:pic>
        <p:nvPicPr>
          <p:cNvPr id="228" name="Google Shape;228;p27"/>
          <p:cNvPicPr preferRelativeResize="0"/>
          <p:nvPr/>
        </p:nvPicPr>
        <p:blipFill rotWithShape="1">
          <a:blip r:embed="rId5">
            <a:alphaModFix/>
          </a:blip>
          <a:srcRect b="0" l="0" r="0" t="0"/>
          <a:stretch/>
        </p:blipFill>
        <p:spPr>
          <a:xfrm>
            <a:off x="734741" y="2745300"/>
            <a:ext cx="1017696" cy="17035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nvSpPr>
        <p:spPr>
          <a:xfrm>
            <a:off x="883847" y="845615"/>
            <a:ext cx="15630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600" u="none" cap="none" strike="noStrike">
                <a:solidFill>
                  <a:srgbClr val="056839"/>
                </a:solidFill>
                <a:latin typeface="Trebuchet MS"/>
                <a:ea typeface="Trebuchet MS"/>
                <a:cs typeface="Trebuchet MS"/>
                <a:sym typeface="Trebuchet MS"/>
              </a:rPr>
              <a:t>Въпроси за размисъл</a:t>
            </a:r>
            <a:endParaRPr b="1" i="0" sz="3600" u="none" cap="none" strike="noStrike">
              <a:solidFill>
                <a:schemeClr val="dk1"/>
              </a:solidFill>
              <a:latin typeface="Trebuchet MS"/>
              <a:ea typeface="Trebuchet MS"/>
              <a:cs typeface="Trebuchet MS"/>
              <a:sym typeface="Trebuchet MS"/>
            </a:endParaRPr>
          </a:p>
        </p:txBody>
      </p:sp>
      <p:sp>
        <p:nvSpPr>
          <p:cNvPr id="234" name="Google Shape;234;p28"/>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35" name="Google Shape;235;p28"/>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36" name="Google Shape;236;p28"/>
          <p:cNvSpPr/>
          <p:nvPr/>
        </p:nvSpPr>
        <p:spPr>
          <a:xfrm>
            <a:off x="1034414" y="1758444"/>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237" name="Google Shape;237;p28"/>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238" name="Google Shape;238;p28"/>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239" name="Google Shape;239;p28"/>
          <p:cNvSpPr txBox="1"/>
          <p:nvPr/>
        </p:nvSpPr>
        <p:spPr>
          <a:xfrm>
            <a:off x="1034412" y="2361057"/>
            <a:ext cx="169569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800"/>
              <a:buFont typeface="Arial"/>
              <a:buNone/>
            </a:pPr>
            <a:r>
              <a:rPr b="0" i="0" lang="ru-RU" sz="1800" u="none" cap="none" strike="noStrike">
                <a:solidFill>
                  <a:schemeClr val="dk1"/>
                </a:solidFill>
                <a:latin typeface="Times New Roman"/>
                <a:ea typeface="Times New Roman"/>
                <a:cs typeface="Times New Roman"/>
                <a:sym typeface="Times New Roman"/>
              </a:rPr>
              <a:t> </a:t>
            </a:r>
            <a:endParaRPr b="0" i="0" sz="1800" u="none" cap="none" strike="noStrike">
              <a:solidFill>
                <a:schemeClr val="dk1"/>
              </a:solidFill>
              <a:latin typeface="Calibri"/>
              <a:ea typeface="Calibri"/>
              <a:cs typeface="Calibri"/>
              <a:sym typeface="Calibri"/>
            </a:endParaRPr>
          </a:p>
        </p:txBody>
      </p:sp>
      <p:sp>
        <p:nvSpPr>
          <p:cNvPr id="240" name="Google Shape;240;p28"/>
          <p:cNvSpPr txBox="1"/>
          <p:nvPr/>
        </p:nvSpPr>
        <p:spPr>
          <a:xfrm>
            <a:off x="2891877" y="2728973"/>
            <a:ext cx="15399300" cy="26706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1200"/>
              </a:spcBef>
              <a:spcAft>
                <a:spcPts val="0"/>
              </a:spcAft>
              <a:buNone/>
            </a:pPr>
            <a:r>
              <a:rPr b="0" i="0" lang="ru-RU" sz="2500" u="none" cap="none" strike="noStrike">
                <a:solidFill>
                  <a:srgbClr val="056839"/>
                </a:solidFill>
                <a:latin typeface="Calibri"/>
                <a:ea typeface="Calibri"/>
                <a:cs typeface="Calibri"/>
                <a:sym typeface="Calibri"/>
              </a:rPr>
              <a:t>1. Как описвате устойчивото управление на горите?</a:t>
            </a:r>
            <a:endParaRPr/>
          </a:p>
          <a:p>
            <a:pPr indent="0" lvl="0" marL="0" marR="0" rtl="0" algn="just">
              <a:lnSpc>
                <a:spcPct val="150000"/>
              </a:lnSpc>
              <a:spcBef>
                <a:spcPts val="1200"/>
              </a:spcBef>
              <a:spcAft>
                <a:spcPts val="0"/>
              </a:spcAft>
              <a:buNone/>
            </a:pPr>
            <a:r>
              <a:rPr b="0" i="0" lang="ru-RU" sz="2500" u="none" cap="none" strike="noStrike">
                <a:solidFill>
                  <a:srgbClr val="056839"/>
                </a:solidFill>
                <a:latin typeface="Calibri"/>
                <a:ea typeface="Calibri"/>
                <a:cs typeface="Calibri"/>
                <a:sym typeface="Calibri"/>
              </a:rPr>
              <a:t>2. Бихте ли изброили екологични практики на работното място в дърводобивния сектор?</a:t>
            </a:r>
            <a:endParaRPr/>
          </a:p>
          <a:p>
            <a:pPr indent="0" lvl="0" marL="0" marR="0" rtl="0" algn="just">
              <a:lnSpc>
                <a:spcPct val="150000"/>
              </a:lnSpc>
              <a:spcBef>
                <a:spcPts val="1200"/>
              </a:spcBef>
              <a:spcAft>
                <a:spcPts val="0"/>
              </a:spcAft>
              <a:buNone/>
            </a:pPr>
            <a:r>
              <a:rPr b="0" i="0" lang="ru-RU" sz="2500" u="none" cap="none" strike="noStrike">
                <a:solidFill>
                  <a:srgbClr val="056839"/>
                </a:solidFill>
                <a:latin typeface="Calibri"/>
                <a:ea typeface="Calibri"/>
                <a:cs typeface="Calibri"/>
                <a:sym typeface="Calibri"/>
              </a:rPr>
              <a:t>3. Как може да се използва дървесен скрап?</a:t>
            </a:r>
            <a:endParaRPr/>
          </a:p>
          <a:p>
            <a:pPr indent="0" lvl="0" marL="0" marR="0" rtl="0" algn="just">
              <a:lnSpc>
                <a:spcPct val="150000"/>
              </a:lnSpc>
              <a:spcBef>
                <a:spcPts val="1200"/>
              </a:spcBef>
              <a:spcAft>
                <a:spcPts val="0"/>
              </a:spcAft>
              <a:buNone/>
            </a:pPr>
            <a:r>
              <a:rPr b="0" i="0" lang="ru-RU" sz="2500" u="none" cap="none" strike="noStrike">
                <a:solidFill>
                  <a:srgbClr val="056839"/>
                </a:solidFill>
                <a:latin typeface="Calibri"/>
                <a:ea typeface="Calibri"/>
                <a:cs typeface="Calibri"/>
                <a:sym typeface="Calibri"/>
              </a:rPr>
              <a:t>4. Защо е важно да се използва регенерирана дървесина?</a:t>
            </a:r>
            <a:endParaRPr b="0" i="0" sz="2500" u="none" cap="none" strike="noStrike">
              <a:solidFill>
                <a:srgbClr val="056839"/>
              </a:solidFill>
              <a:latin typeface="Calibri"/>
              <a:ea typeface="Calibri"/>
              <a:cs typeface="Calibri"/>
              <a:sym typeface="Calibri"/>
            </a:endParaRPr>
          </a:p>
        </p:txBody>
      </p:sp>
      <p:pic>
        <p:nvPicPr>
          <p:cNvPr id="241" name="Google Shape;241;p28"/>
          <p:cNvPicPr preferRelativeResize="0"/>
          <p:nvPr/>
        </p:nvPicPr>
        <p:blipFill rotWithShape="1">
          <a:blip r:embed="rId5">
            <a:alphaModFix/>
          </a:blip>
          <a:srcRect b="0" l="0" r="0" t="0"/>
          <a:stretch/>
        </p:blipFill>
        <p:spPr>
          <a:xfrm>
            <a:off x="698502" y="3185082"/>
            <a:ext cx="1084609" cy="18155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pic>
        <p:nvPicPr>
          <p:cNvPr descr="Graphical user interface, text&#10;&#10;Description automatically generated" id="247" name="Google Shape;247;p29"/>
          <p:cNvPicPr preferRelativeResize="0"/>
          <p:nvPr/>
        </p:nvPicPr>
        <p:blipFill rotWithShape="1">
          <a:blip r:embed="rId3">
            <a:alphaModFix/>
          </a:blip>
          <a:srcRect b="0" l="0" r="0" t="0"/>
          <a:stretch/>
        </p:blipFill>
        <p:spPr>
          <a:xfrm>
            <a:off x="159219" y="9117932"/>
            <a:ext cx="3390166" cy="711241"/>
          </a:xfrm>
          <a:prstGeom prst="rect">
            <a:avLst/>
          </a:prstGeom>
          <a:noFill/>
          <a:ln>
            <a:noFill/>
          </a:ln>
        </p:spPr>
      </p:pic>
      <p:pic>
        <p:nvPicPr>
          <p:cNvPr descr="Logo&#10;&#10;Description automatically generated" id="248" name="Google Shape;248;p29"/>
          <p:cNvPicPr preferRelativeResize="0"/>
          <p:nvPr/>
        </p:nvPicPr>
        <p:blipFill rotWithShape="1">
          <a:blip r:embed="rId4">
            <a:alphaModFix/>
          </a:blip>
          <a:srcRect b="0" l="0" r="0" t="0"/>
          <a:stretch/>
        </p:blipFill>
        <p:spPr>
          <a:xfrm>
            <a:off x="15232290" y="8150586"/>
            <a:ext cx="2579843" cy="1269643"/>
          </a:xfrm>
          <a:prstGeom prst="rect">
            <a:avLst/>
          </a:prstGeom>
          <a:noFill/>
          <a:ln>
            <a:noFill/>
          </a:ln>
        </p:spPr>
      </p:pic>
      <p:sp>
        <p:nvSpPr>
          <p:cNvPr id="249" name="Google Shape;249;p29"/>
          <p:cNvSpPr/>
          <p:nvPr/>
        </p:nvSpPr>
        <p:spPr>
          <a:xfrm>
            <a:off x="0" y="485267"/>
            <a:ext cx="5970900" cy="1788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50" name="Google Shape;250;p29"/>
          <p:cNvSpPr/>
          <p:nvPr/>
        </p:nvSpPr>
        <p:spPr>
          <a:xfrm>
            <a:off x="6926955" y="485267"/>
            <a:ext cx="6720300" cy="1788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51" name="Google Shape;251;p29"/>
          <p:cNvSpPr/>
          <p:nvPr/>
        </p:nvSpPr>
        <p:spPr>
          <a:xfrm>
            <a:off x="14603073" y="485267"/>
            <a:ext cx="5970900" cy="1788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52" name="Google Shape;252;p29"/>
          <p:cNvSpPr/>
          <p:nvPr/>
        </p:nvSpPr>
        <p:spPr>
          <a:xfrm>
            <a:off x="0" y="8877531"/>
            <a:ext cx="14763600" cy="957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53" name="Google Shape;253;p29"/>
          <p:cNvSpPr txBox="1"/>
          <p:nvPr/>
        </p:nvSpPr>
        <p:spPr>
          <a:xfrm>
            <a:off x="1555178" y="1313889"/>
            <a:ext cx="50847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00"/>
              <a:buFont typeface="Arial"/>
              <a:buNone/>
            </a:pPr>
            <a:r>
              <a:rPr b="1" i="0" lang="ru-RU" sz="3700" u="none" cap="none" strike="noStrike">
                <a:solidFill>
                  <a:srgbClr val="056839"/>
                </a:solidFill>
                <a:latin typeface="Calibri"/>
                <a:ea typeface="Calibri"/>
                <a:cs typeface="Calibri"/>
                <a:sym typeface="Calibri"/>
              </a:rPr>
              <a:t>Заключение</a:t>
            </a:r>
            <a:endParaRPr b="1" i="0" sz="3700" u="none" cap="none" strike="noStrike">
              <a:solidFill>
                <a:srgbClr val="056839"/>
              </a:solidFill>
              <a:latin typeface="Calibri"/>
              <a:ea typeface="Calibri"/>
              <a:cs typeface="Calibri"/>
              <a:sym typeface="Calibri"/>
            </a:endParaRPr>
          </a:p>
        </p:txBody>
      </p:sp>
      <p:sp>
        <p:nvSpPr>
          <p:cNvPr id="254" name="Google Shape;254;p29"/>
          <p:cNvSpPr txBox="1"/>
          <p:nvPr/>
        </p:nvSpPr>
        <p:spPr>
          <a:xfrm>
            <a:off x="2083600" y="2590725"/>
            <a:ext cx="15205800" cy="1862400"/>
          </a:xfrm>
          <a:prstGeom prst="rect">
            <a:avLst/>
          </a:prstGeom>
          <a:noFill/>
          <a:ln>
            <a:noFill/>
          </a:ln>
        </p:spPr>
        <p:txBody>
          <a:bodyPr anchorCtr="0" anchor="t" bIns="45700" lIns="91425" spcFirstLastPara="1" rIns="91425" wrap="square" tIns="45700">
            <a:spAutoFit/>
          </a:bodyPr>
          <a:lstStyle/>
          <a:p>
            <a:pPr indent="0" lvl="0" marL="0" marR="0" rtl="0" algn="just">
              <a:lnSpc>
                <a:spcPct val="133333"/>
              </a:lnSpc>
              <a:spcBef>
                <a:spcPts val="0"/>
              </a:spcBef>
              <a:spcAft>
                <a:spcPts val="0"/>
              </a:spcAft>
              <a:buNone/>
            </a:pPr>
            <a:r>
              <a:rPr b="0" i="0" lang="ru-RU" sz="2300" u="none" cap="none" strike="noStrike">
                <a:solidFill>
                  <a:srgbClr val="056839"/>
                </a:solidFill>
                <a:latin typeface="Calibri"/>
                <a:ea typeface="Calibri"/>
                <a:cs typeface="Calibri"/>
                <a:sym typeface="Calibri"/>
              </a:rPr>
              <a:t>Съветите за устойчива работа в дървообработващия сектор се основават най-вече на аспекти на повторна употреба или използване с минимално въздействие върху околната среда, например използване на регенерирана дървесина, използване на по-малко токсични химикали, използване на местни дърводобивни/местни мелници за дърво, за да се избегне транспортирането, използване на всичко което остава – скрап.</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1143001" y="914400"/>
            <a:ext cx="14507100" cy="198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B050"/>
              </a:buClr>
              <a:buSzPts val="3600"/>
              <a:buNone/>
            </a:pPr>
            <a:r>
              <a:rPr b="1" lang="ru-RU">
                <a:solidFill>
                  <a:srgbClr val="056839"/>
                </a:solidFill>
                <a:latin typeface="Calibri"/>
                <a:ea typeface="Calibri"/>
                <a:cs typeface="Calibri"/>
                <a:sym typeface="Calibri"/>
              </a:rPr>
              <a:t>Конкретни учебни цели</a:t>
            </a:r>
            <a:endParaRPr b="1" sz="4100">
              <a:solidFill>
                <a:srgbClr val="00B050"/>
              </a:solidFill>
            </a:endParaRPr>
          </a:p>
        </p:txBody>
      </p:sp>
      <p:sp>
        <p:nvSpPr>
          <p:cNvPr id="78" name="Google Shape;78;p15"/>
          <p:cNvSpPr txBox="1"/>
          <p:nvPr>
            <p:ph idx="1" type="body"/>
          </p:nvPr>
        </p:nvSpPr>
        <p:spPr>
          <a:xfrm>
            <a:off x="1142983" y="3341438"/>
            <a:ext cx="17528400" cy="5720400"/>
          </a:xfrm>
          <a:prstGeom prst="rect">
            <a:avLst/>
          </a:prstGeom>
          <a:noFill/>
          <a:ln>
            <a:noFill/>
          </a:ln>
        </p:spPr>
        <p:txBody>
          <a:bodyPr anchorCtr="0" anchor="t" bIns="45700" lIns="91425" spcFirstLastPara="1" rIns="91425" wrap="square" tIns="45700">
            <a:normAutofit/>
          </a:bodyPr>
          <a:lstStyle/>
          <a:p>
            <a:pPr indent="-425450" lvl="0" marL="457200" rtl="0" algn="l">
              <a:lnSpc>
                <a:spcPct val="115000"/>
              </a:lnSpc>
              <a:spcBef>
                <a:spcPts val="0"/>
              </a:spcBef>
              <a:spcAft>
                <a:spcPts val="0"/>
              </a:spcAft>
              <a:buClr>
                <a:srgbClr val="056839"/>
              </a:buClr>
              <a:buSzPts val="3100"/>
              <a:buFont typeface="Calibri"/>
              <a:buChar char="●"/>
            </a:pPr>
            <a:r>
              <a:rPr b="1" lang="ru-RU" sz="3100">
                <a:solidFill>
                  <a:srgbClr val="056839"/>
                </a:solidFill>
                <a:latin typeface="Calibri"/>
                <a:ea typeface="Calibri"/>
                <a:cs typeface="Calibri"/>
                <a:sym typeface="Calibri"/>
              </a:rPr>
              <a:t>Да представи значението на устойчивото управление на горите</a:t>
            </a:r>
            <a:endParaRPr/>
          </a:p>
          <a:p>
            <a:pPr indent="-425450" lvl="0" marL="457200" rtl="0" algn="l">
              <a:lnSpc>
                <a:spcPct val="115000"/>
              </a:lnSpc>
              <a:spcBef>
                <a:spcPts val="0"/>
              </a:spcBef>
              <a:spcAft>
                <a:spcPts val="0"/>
              </a:spcAft>
              <a:buClr>
                <a:srgbClr val="056839"/>
              </a:buClr>
              <a:buSzPts val="3100"/>
              <a:buFont typeface="Calibri"/>
              <a:buChar char="●"/>
            </a:pPr>
            <a:r>
              <a:rPr b="1" lang="ru-RU" sz="3100">
                <a:solidFill>
                  <a:srgbClr val="056839"/>
                </a:solidFill>
                <a:latin typeface="Calibri"/>
                <a:ea typeface="Calibri"/>
                <a:cs typeface="Calibri"/>
                <a:sym typeface="Calibri"/>
              </a:rPr>
              <a:t>Да представи екологични практики на работното място в дърводобивния сектор</a:t>
            </a:r>
            <a:endParaRPr/>
          </a:p>
        </p:txBody>
      </p:sp>
      <p:pic>
        <p:nvPicPr>
          <p:cNvPr descr="Graphical user interface, text&#10;&#10;Description automatically generated" id="79" name="Google Shape;79;p15"/>
          <p:cNvPicPr preferRelativeResize="0"/>
          <p:nvPr/>
        </p:nvPicPr>
        <p:blipFill rotWithShape="1">
          <a:blip r:embed="rId3">
            <a:alphaModFix/>
          </a:blip>
          <a:srcRect b="0" l="0" r="0" t="0"/>
          <a:stretch/>
        </p:blipFill>
        <p:spPr>
          <a:xfrm>
            <a:off x="159219" y="9064876"/>
            <a:ext cx="3390163" cy="711241"/>
          </a:xfrm>
          <a:prstGeom prst="rect">
            <a:avLst/>
          </a:prstGeom>
          <a:noFill/>
          <a:ln>
            <a:noFill/>
          </a:ln>
        </p:spPr>
      </p:pic>
      <p:pic>
        <p:nvPicPr>
          <p:cNvPr descr="Logo&#10;&#10;Description automatically generated" id="80" name="Google Shape;80;p15"/>
          <p:cNvPicPr preferRelativeResize="0"/>
          <p:nvPr/>
        </p:nvPicPr>
        <p:blipFill rotWithShape="1">
          <a:blip r:embed="rId4">
            <a:alphaModFix/>
          </a:blip>
          <a:srcRect b="0" l="0" r="0" t="0"/>
          <a:stretch/>
        </p:blipFill>
        <p:spPr>
          <a:xfrm>
            <a:off x="15232290" y="8150586"/>
            <a:ext cx="2579843" cy="1269643"/>
          </a:xfrm>
          <a:prstGeom prst="rect">
            <a:avLst/>
          </a:prstGeom>
          <a:noFill/>
          <a:ln>
            <a:noFill/>
          </a:ln>
        </p:spPr>
      </p:pic>
      <p:sp>
        <p:nvSpPr>
          <p:cNvPr id="81" name="Google Shape;81;p15"/>
          <p:cNvSpPr/>
          <p:nvPr/>
        </p:nvSpPr>
        <p:spPr>
          <a:xfrm>
            <a:off x="0" y="485267"/>
            <a:ext cx="5970900" cy="1791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
        <p:nvSpPr>
          <p:cNvPr id="82" name="Google Shape;82;p15"/>
          <p:cNvSpPr/>
          <p:nvPr/>
        </p:nvSpPr>
        <p:spPr>
          <a:xfrm>
            <a:off x="6926955" y="485267"/>
            <a:ext cx="6720300" cy="1791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
        <p:nvSpPr>
          <p:cNvPr id="83" name="Google Shape;83;p15"/>
          <p:cNvSpPr/>
          <p:nvPr/>
        </p:nvSpPr>
        <p:spPr>
          <a:xfrm>
            <a:off x="14603073" y="485267"/>
            <a:ext cx="5970900" cy="1791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
        <p:nvSpPr>
          <p:cNvPr id="84" name="Google Shape;84;p15"/>
          <p:cNvSpPr/>
          <p:nvPr/>
        </p:nvSpPr>
        <p:spPr>
          <a:xfrm>
            <a:off x="0" y="8809997"/>
            <a:ext cx="14763600" cy="95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Graphical user interface, text&#10;&#10;Description automatically generated" id="89" name="Google Shape;89;p16"/>
          <p:cNvPicPr preferRelativeResize="0"/>
          <p:nvPr/>
        </p:nvPicPr>
        <p:blipFill rotWithShape="1">
          <a:blip r:embed="rId3">
            <a:alphaModFix/>
          </a:blip>
          <a:srcRect b="0" l="0" r="0" t="0"/>
          <a:stretch/>
        </p:blipFill>
        <p:spPr>
          <a:xfrm>
            <a:off x="159219" y="9064876"/>
            <a:ext cx="3390163" cy="711241"/>
          </a:xfrm>
          <a:prstGeom prst="rect">
            <a:avLst/>
          </a:prstGeom>
          <a:noFill/>
          <a:ln>
            <a:noFill/>
          </a:ln>
        </p:spPr>
      </p:pic>
      <p:pic>
        <p:nvPicPr>
          <p:cNvPr descr="Logo&#10;&#10;Description automatically generated" id="90" name="Google Shape;90;p16"/>
          <p:cNvPicPr preferRelativeResize="0"/>
          <p:nvPr/>
        </p:nvPicPr>
        <p:blipFill rotWithShape="1">
          <a:blip r:embed="rId4">
            <a:alphaModFix/>
          </a:blip>
          <a:srcRect b="0" l="0" r="0" t="0"/>
          <a:stretch/>
        </p:blipFill>
        <p:spPr>
          <a:xfrm>
            <a:off x="15232290" y="8150586"/>
            <a:ext cx="2579843" cy="1269643"/>
          </a:xfrm>
          <a:prstGeom prst="rect">
            <a:avLst/>
          </a:prstGeom>
          <a:noFill/>
          <a:ln>
            <a:noFill/>
          </a:ln>
        </p:spPr>
      </p:pic>
      <p:sp>
        <p:nvSpPr>
          <p:cNvPr id="91" name="Google Shape;91;p16"/>
          <p:cNvSpPr/>
          <p:nvPr/>
        </p:nvSpPr>
        <p:spPr>
          <a:xfrm>
            <a:off x="0" y="485267"/>
            <a:ext cx="5970900" cy="1791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
        <p:nvSpPr>
          <p:cNvPr id="92" name="Google Shape;92;p16"/>
          <p:cNvSpPr/>
          <p:nvPr/>
        </p:nvSpPr>
        <p:spPr>
          <a:xfrm>
            <a:off x="6926955" y="485267"/>
            <a:ext cx="6720300" cy="1791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
        <p:nvSpPr>
          <p:cNvPr id="93" name="Google Shape;93;p16"/>
          <p:cNvSpPr/>
          <p:nvPr/>
        </p:nvSpPr>
        <p:spPr>
          <a:xfrm>
            <a:off x="14603073" y="485267"/>
            <a:ext cx="5970900" cy="1791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
        <p:nvSpPr>
          <p:cNvPr id="94" name="Google Shape;94;p16"/>
          <p:cNvSpPr/>
          <p:nvPr/>
        </p:nvSpPr>
        <p:spPr>
          <a:xfrm>
            <a:off x="0" y="8809997"/>
            <a:ext cx="14763600" cy="95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rebuchet MS"/>
              <a:buNone/>
            </a:pPr>
            <a:r>
              <a:t/>
            </a:r>
            <a:endParaRPr b="0" i="0" sz="1800" u="none" cap="none" strike="noStrike">
              <a:solidFill>
                <a:schemeClr val="lt1"/>
              </a:solidFill>
              <a:latin typeface="Calibri"/>
              <a:ea typeface="Calibri"/>
              <a:cs typeface="Calibri"/>
              <a:sym typeface="Calibri"/>
            </a:endParaRPr>
          </a:p>
        </p:txBody>
      </p:sp>
      <p:sp>
        <p:nvSpPr>
          <p:cNvPr id="95" name="Google Shape;95;p16"/>
          <p:cNvSpPr txBox="1"/>
          <p:nvPr/>
        </p:nvSpPr>
        <p:spPr>
          <a:xfrm>
            <a:off x="1104087" y="949350"/>
            <a:ext cx="13079400" cy="100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56839"/>
              </a:buClr>
              <a:buSzPts val="3600"/>
              <a:buFont typeface="Calibri"/>
              <a:buNone/>
            </a:pPr>
            <a:r>
              <a:rPr b="1" i="0" lang="ru-RU" sz="4100" u="none" cap="none" strike="noStrike">
                <a:solidFill>
                  <a:srgbClr val="056839"/>
                </a:solidFill>
                <a:latin typeface="Calibri"/>
                <a:ea typeface="Calibri"/>
                <a:cs typeface="Calibri"/>
                <a:sym typeface="Calibri"/>
              </a:rPr>
              <a:t>Въведение: Определения</a:t>
            </a:r>
            <a:r>
              <a:rPr b="1" i="0" lang="ru-RU" sz="4100" u="none" cap="none" strike="noStrike">
                <a:solidFill>
                  <a:srgbClr val="F8B241"/>
                </a:solidFill>
                <a:latin typeface="Calibri"/>
                <a:ea typeface="Calibri"/>
                <a:cs typeface="Calibri"/>
                <a:sym typeface="Calibri"/>
              </a:rPr>
              <a:t> </a:t>
            </a:r>
            <a:endParaRPr b="1" i="0" sz="2300" u="none" cap="none" strike="noStrike">
              <a:solidFill>
                <a:srgbClr val="F8B24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Calibri"/>
              <a:ea typeface="Calibri"/>
              <a:cs typeface="Calibri"/>
              <a:sym typeface="Calibri"/>
            </a:endParaRPr>
          </a:p>
        </p:txBody>
      </p:sp>
      <p:sp>
        <p:nvSpPr>
          <p:cNvPr id="96" name="Google Shape;96;p16"/>
          <p:cNvSpPr txBox="1"/>
          <p:nvPr/>
        </p:nvSpPr>
        <p:spPr>
          <a:xfrm>
            <a:off x="1104089" y="2459213"/>
            <a:ext cx="16768200" cy="14940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ru-RU" sz="2900" u="none" cap="none" strike="noStrike">
                <a:solidFill>
                  <a:srgbClr val="056839"/>
                </a:solidFill>
                <a:latin typeface="Calibri"/>
                <a:ea typeface="Calibri"/>
                <a:cs typeface="Calibri"/>
                <a:sym typeface="Calibri"/>
              </a:rPr>
              <a:t>Устойчиво управление на горите: динамична и развиваща се концепция, предназначена да поддържа и повишава икономическата, социалната и екологичната стойност на всички видове гори в полза на настоящите и бъдещите поколения (Инструмент на ООН за горите, A/RES/70/199)</a:t>
            </a:r>
            <a:r>
              <a:rPr b="0" i="0" lang="ru-RU" sz="2600" u="none" cap="none" strike="noStrike">
                <a:solidFill>
                  <a:srgbClr val="FFFFFF"/>
                </a:solidFill>
                <a:latin typeface="Calibri"/>
                <a:ea typeface="Calibri"/>
                <a:cs typeface="Calibri"/>
                <a:sym typeface="Calibri"/>
              </a:rPr>
              <a:t>wood</a:t>
            </a:r>
            <a:endParaRPr b="0" i="0" sz="1800" u="none" cap="none" strike="noStrike">
              <a:solidFill>
                <a:srgbClr val="05683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7"/>
          <p:cNvSpPr/>
          <p:nvPr/>
        </p:nvSpPr>
        <p:spPr>
          <a:xfrm>
            <a:off x="0" y="0"/>
            <a:ext cx="20574000" cy="10287000"/>
          </a:xfrm>
          <a:prstGeom prst="rect">
            <a:avLst/>
          </a:prstGeom>
          <a:gradFill>
            <a:gsLst>
              <a:gs pos="0">
                <a:srgbClr val="FAFDF1"/>
              </a:gs>
              <a:gs pos="100000">
                <a:srgbClr val="7AC99A">
                  <a:alpha val="77254"/>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02" name="Google Shape;102;p17"/>
          <p:cNvSpPr txBox="1"/>
          <p:nvPr/>
        </p:nvSpPr>
        <p:spPr>
          <a:xfrm>
            <a:off x="895642" y="641963"/>
            <a:ext cx="15705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600" u="none" cap="none" strike="noStrike">
                <a:solidFill>
                  <a:srgbClr val="056839"/>
                </a:solidFill>
                <a:latin typeface="Trebuchet MS"/>
                <a:ea typeface="Trebuchet MS"/>
                <a:cs typeface="Trebuchet MS"/>
                <a:sym typeface="Trebuchet MS"/>
              </a:rPr>
              <a:t>Засегнати зелени умения</a:t>
            </a:r>
            <a:endParaRPr b="1"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03" name="Google Shape;103;p17"/>
          <p:cNvSpPr txBox="1"/>
          <p:nvPr/>
        </p:nvSpPr>
        <p:spPr>
          <a:xfrm>
            <a:off x="5297824" y="2240666"/>
            <a:ext cx="7994100" cy="3232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56839"/>
              </a:buClr>
              <a:buSzPts val="2400"/>
              <a:buFont typeface="Arial"/>
              <a:buChar char="•"/>
            </a:pPr>
            <a:r>
              <a:rPr b="0" i="0" lang="ru-RU" sz="2400" u="none" cap="none" strike="noStrike">
                <a:solidFill>
                  <a:srgbClr val="056839"/>
                </a:solidFill>
                <a:latin typeface="Trebuchet MS"/>
                <a:ea typeface="Trebuchet MS"/>
                <a:cs typeface="Trebuchet MS"/>
                <a:sym typeface="Trebuchet MS"/>
              </a:rPr>
              <a:t>напредничаво мислене</a:t>
            </a:r>
            <a:endParaRPr/>
          </a:p>
          <a:p>
            <a:pPr indent="-342900" lvl="0" marL="342900" marR="0" rtl="0" algn="l">
              <a:lnSpc>
                <a:spcPct val="150000"/>
              </a:lnSpc>
              <a:spcBef>
                <a:spcPts val="0"/>
              </a:spcBef>
              <a:spcAft>
                <a:spcPts val="0"/>
              </a:spcAft>
              <a:buClr>
                <a:srgbClr val="056839"/>
              </a:buClr>
              <a:buSzPts val="2400"/>
              <a:buFont typeface="Arial"/>
              <a:buChar char="•"/>
            </a:pPr>
            <a:r>
              <a:rPr b="0" i="0" lang="ru-RU" sz="2400" u="none" cap="none" strike="noStrike">
                <a:solidFill>
                  <a:srgbClr val="056839"/>
                </a:solidFill>
                <a:latin typeface="Trebuchet MS"/>
                <a:ea typeface="Trebuchet MS"/>
                <a:cs typeface="Trebuchet MS"/>
                <a:sym typeface="Trebuchet MS"/>
              </a:rPr>
              <a:t>аналитични умения</a:t>
            </a:r>
            <a:endParaRPr/>
          </a:p>
          <a:p>
            <a:pPr indent="-342900" lvl="0" marL="342900" marR="0" rtl="0" algn="l">
              <a:lnSpc>
                <a:spcPct val="150000"/>
              </a:lnSpc>
              <a:spcBef>
                <a:spcPts val="0"/>
              </a:spcBef>
              <a:spcAft>
                <a:spcPts val="0"/>
              </a:spcAft>
              <a:buClr>
                <a:srgbClr val="056839"/>
              </a:buClr>
              <a:buSzPts val="2400"/>
              <a:buFont typeface="Arial"/>
              <a:buChar char="•"/>
            </a:pPr>
            <a:r>
              <a:rPr b="0" i="0" lang="ru-RU" sz="2400" u="none" cap="none" strike="noStrike">
                <a:solidFill>
                  <a:srgbClr val="056839"/>
                </a:solidFill>
                <a:latin typeface="Trebuchet MS"/>
                <a:ea typeface="Trebuchet MS"/>
                <a:cs typeface="Trebuchet MS"/>
                <a:sym typeface="Trebuchet MS"/>
              </a:rPr>
              <a:t>икономично производство</a:t>
            </a:r>
            <a:endParaRPr/>
          </a:p>
          <a:p>
            <a:pPr indent="-342900" lvl="0" marL="342900" marR="0" rtl="0" algn="l">
              <a:lnSpc>
                <a:spcPct val="150000"/>
              </a:lnSpc>
              <a:spcBef>
                <a:spcPts val="0"/>
              </a:spcBef>
              <a:spcAft>
                <a:spcPts val="0"/>
              </a:spcAft>
              <a:buClr>
                <a:srgbClr val="056839"/>
              </a:buClr>
              <a:buSzPts val="2400"/>
              <a:buFont typeface="Arial"/>
              <a:buChar char="•"/>
            </a:pPr>
            <a:r>
              <a:rPr b="0" i="0" lang="ru-RU" sz="2400" u="none" cap="none" strike="noStrike">
                <a:solidFill>
                  <a:srgbClr val="056839"/>
                </a:solidFill>
                <a:latin typeface="Trebuchet MS"/>
                <a:ea typeface="Trebuchet MS"/>
                <a:cs typeface="Trebuchet MS"/>
                <a:sym typeface="Trebuchet MS"/>
              </a:rPr>
              <a:t>умения за поддръжка и поправка</a:t>
            </a:r>
            <a:endParaRPr/>
          </a:p>
          <a:p>
            <a:pPr indent="-342900" lvl="0" marL="342900" marR="0" rtl="0" algn="l">
              <a:lnSpc>
                <a:spcPct val="150000"/>
              </a:lnSpc>
              <a:spcBef>
                <a:spcPts val="0"/>
              </a:spcBef>
              <a:spcAft>
                <a:spcPts val="0"/>
              </a:spcAft>
              <a:buClr>
                <a:srgbClr val="056839"/>
              </a:buClr>
              <a:buSzPts val="2400"/>
              <a:buFont typeface="Arial"/>
              <a:buChar char="•"/>
            </a:pPr>
            <a:r>
              <a:rPr b="0" i="0" lang="ru-RU" sz="2400" u="none" cap="none" strike="noStrike">
                <a:solidFill>
                  <a:srgbClr val="056839"/>
                </a:solidFill>
                <a:latin typeface="Trebuchet MS"/>
                <a:ea typeface="Trebuchet MS"/>
                <a:cs typeface="Trebuchet MS"/>
                <a:sym typeface="Trebuchet MS"/>
              </a:rPr>
              <a:t>предотвратяване на замърсяването</a:t>
            </a:r>
            <a:endParaRPr/>
          </a:p>
          <a:p>
            <a:pPr indent="-342900" lvl="0" marL="342900" marR="0" rtl="0" algn="l">
              <a:lnSpc>
                <a:spcPct val="150000"/>
              </a:lnSpc>
              <a:spcBef>
                <a:spcPts val="0"/>
              </a:spcBef>
              <a:spcAft>
                <a:spcPts val="0"/>
              </a:spcAft>
              <a:buClr>
                <a:srgbClr val="056839"/>
              </a:buClr>
              <a:buSzPts val="2400"/>
              <a:buFont typeface="Arial"/>
              <a:buChar char="•"/>
            </a:pPr>
            <a:r>
              <a:rPr b="0" i="0" lang="ru-RU" sz="2400" u="none" cap="none" strike="noStrike">
                <a:solidFill>
                  <a:srgbClr val="056839"/>
                </a:solidFill>
                <a:latin typeface="Trebuchet MS"/>
                <a:ea typeface="Trebuchet MS"/>
                <a:cs typeface="Trebuchet MS"/>
                <a:sym typeface="Trebuchet MS"/>
              </a:rPr>
              <a:t>еко дизайн</a:t>
            </a:r>
            <a:endParaRPr b="0" i="0" sz="2400" u="none" cap="none" strike="noStrike">
              <a:solidFill>
                <a:srgbClr val="056839"/>
              </a:solidFill>
              <a:latin typeface="Trebuchet MS"/>
              <a:ea typeface="Trebuchet MS"/>
              <a:cs typeface="Trebuchet MS"/>
              <a:sym typeface="Trebuchet MS"/>
            </a:endParaRPr>
          </a:p>
        </p:txBody>
      </p:sp>
      <p:pic>
        <p:nvPicPr>
          <p:cNvPr id="104" name="Google Shape;104;p17"/>
          <p:cNvPicPr preferRelativeResize="0"/>
          <p:nvPr/>
        </p:nvPicPr>
        <p:blipFill rotWithShape="1">
          <a:blip r:embed="rId3">
            <a:alphaModFix/>
          </a:blip>
          <a:srcRect b="0" l="0" r="0" t="0"/>
          <a:stretch/>
        </p:blipFill>
        <p:spPr>
          <a:xfrm>
            <a:off x="2118639" y="3740577"/>
            <a:ext cx="1182150" cy="1971250"/>
          </a:xfrm>
          <a:prstGeom prst="rect">
            <a:avLst/>
          </a:prstGeom>
          <a:noFill/>
          <a:ln>
            <a:noFill/>
          </a:ln>
        </p:spPr>
      </p:pic>
      <p:pic>
        <p:nvPicPr>
          <p:cNvPr descr="Logo&#10;&#10;Description automatically generated" id="105" name="Google Shape;105;p17"/>
          <p:cNvPicPr preferRelativeResize="0"/>
          <p:nvPr/>
        </p:nvPicPr>
        <p:blipFill rotWithShape="1">
          <a:blip r:embed="rId4">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06" name="Google Shape;106;p17"/>
          <p:cNvPicPr preferRelativeResize="0"/>
          <p:nvPr/>
        </p:nvPicPr>
        <p:blipFill rotWithShape="1">
          <a:blip r:embed="rId5">
            <a:alphaModFix/>
          </a:blip>
          <a:srcRect b="0" l="0" r="0" t="0"/>
          <a:stretch/>
        </p:blipFill>
        <p:spPr>
          <a:xfrm>
            <a:off x="3131911" y="9240848"/>
            <a:ext cx="2276506" cy="477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18"/>
          <p:cNvSpPr/>
          <p:nvPr/>
        </p:nvSpPr>
        <p:spPr>
          <a:xfrm>
            <a:off x="0" y="0"/>
            <a:ext cx="20574000" cy="10287000"/>
          </a:xfrm>
          <a:prstGeom prst="rect">
            <a:avLst/>
          </a:prstGeom>
          <a:gradFill>
            <a:gsLst>
              <a:gs pos="0">
                <a:srgbClr val="FAFDF1"/>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ru-RU" sz="1800" u="none" cap="none" strike="noStrike">
                <a:solidFill>
                  <a:schemeClr val="lt1"/>
                </a:solidFill>
                <a:latin typeface="Trebuchet MS"/>
                <a:ea typeface="Trebuchet MS"/>
                <a:cs typeface="Trebuchet MS"/>
                <a:sym typeface="Trebuchet MS"/>
              </a:rPr>
              <a:t>Introduction video about sustainable forest management</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12" name="Google Shape;112;p18"/>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13" name="Google Shape;113;p18"/>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114" name="Google Shape;114;p18"/>
          <p:cNvSpPr/>
          <p:nvPr/>
        </p:nvSpPr>
        <p:spPr>
          <a:xfrm flipH="1" rot="-5400000">
            <a:off x="15316338" y="5029649"/>
            <a:ext cx="10287000" cy="2277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15" name="Google Shape;115;p18"/>
          <p:cNvSpPr txBox="1"/>
          <p:nvPr/>
        </p:nvSpPr>
        <p:spPr>
          <a:xfrm>
            <a:off x="5911868" y="7490390"/>
            <a:ext cx="12015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ru-RU" sz="1200" u="none" cap="none" strike="noStrike">
                <a:solidFill>
                  <a:schemeClr val="dk1"/>
                </a:solidFill>
                <a:latin typeface="Trebuchet MS"/>
                <a:ea typeface="Trebuchet MS"/>
                <a:cs typeface="Trebuchet MS"/>
                <a:sym typeface="Trebuchet MS"/>
              </a:rPr>
              <a:t>https://www.youtube.com/watch?v=ZeJwlZZbCaI</a:t>
            </a:r>
            <a:endParaRPr b="0" i="0" sz="1400" u="none" cap="none" strike="noStrike">
              <a:solidFill>
                <a:srgbClr val="000000"/>
              </a:solidFill>
              <a:latin typeface="Arial"/>
              <a:ea typeface="Arial"/>
              <a:cs typeface="Arial"/>
              <a:sym typeface="Arial"/>
            </a:endParaRPr>
          </a:p>
        </p:txBody>
      </p:sp>
      <p:sp>
        <p:nvSpPr>
          <p:cNvPr id="116" name="Google Shape;116;p18"/>
          <p:cNvSpPr txBox="1"/>
          <p:nvPr/>
        </p:nvSpPr>
        <p:spPr>
          <a:xfrm>
            <a:off x="2727417" y="772425"/>
            <a:ext cx="16380600" cy="99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800"/>
              <a:buFont typeface="Trebuchet MS"/>
              <a:buNone/>
            </a:pPr>
            <a:r>
              <a:rPr b="1" i="0" lang="ru-RU" sz="2800" u="none" cap="none" strike="noStrike">
                <a:solidFill>
                  <a:srgbClr val="056839"/>
                </a:solidFill>
                <a:latin typeface="Calibri"/>
                <a:ea typeface="Calibri"/>
                <a:cs typeface="Calibri"/>
                <a:sym typeface="Calibri"/>
              </a:rPr>
              <a:t>Въвеждащо видео за устойчиво управление на горите</a:t>
            </a:r>
            <a:br>
              <a:rPr b="1" i="0" lang="ru-RU" sz="1000" u="none" cap="none" strike="noStrike">
                <a:solidFill>
                  <a:srgbClr val="030303"/>
                </a:solidFill>
                <a:latin typeface="Arial"/>
                <a:ea typeface="Arial"/>
                <a:cs typeface="Arial"/>
                <a:sym typeface="Arial"/>
              </a:rPr>
            </a:br>
            <a:endParaRPr b="0" i="0" sz="2800" u="none" cap="none" strike="noStrike">
              <a:solidFill>
                <a:schemeClr val="accent1"/>
              </a:solidFill>
              <a:latin typeface="Trebuchet MS"/>
              <a:ea typeface="Trebuchet MS"/>
              <a:cs typeface="Trebuchet MS"/>
              <a:sym typeface="Trebuchet MS"/>
            </a:endParaRPr>
          </a:p>
        </p:txBody>
      </p:sp>
      <p:sp>
        <p:nvSpPr>
          <p:cNvPr id="117" name="Google Shape;117;p18"/>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 name="Google Shape;118;p18"/>
          <p:cNvSpPr/>
          <p:nvPr/>
        </p:nvSpPr>
        <p:spPr>
          <a:xfrm rot="-5400000">
            <a:off x="15308835" y="5021849"/>
            <a:ext cx="102864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For decades, European State Forest Management Organisations (members of EUSTAFOR) have managed their forests responsibly and sustainably, growing forests to produce wood, protect nature, provide green spaces for the citizens of Europe and help tackle climate change. But what exactly is Sustainable Forest Management? What are the main principles?&#10;More information about the #ResponsibleForestry campaign at this link: https://eustafor.eu/public-campaigns/" id="119" name="Google Shape;119;p18" title="#ResponsibleForestry - Sustainable Forest Management 101">
            <a:hlinkClick r:id="rId5"/>
          </p:cNvPr>
          <p:cNvPicPr preferRelativeResize="0"/>
          <p:nvPr/>
        </p:nvPicPr>
        <p:blipFill rotWithShape="1">
          <a:blip r:embed="rId6">
            <a:alphaModFix/>
          </a:blip>
          <a:srcRect b="0" l="0" r="0" t="0"/>
          <a:stretch/>
        </p:blipFill>
        <p:spPr>
          <a:xfrm>
            <a:off x="5911861" y="2056012"/>
            <a:ext cx="4500563" cy="33754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9"/>
          <p:cNvPicPr preferRelativeResize="0"/>
          <p:nvPr/>
        </p:nvPicPr>
        <p:blipFill rotWithShape="1">
          <a:blip r:embed="rId3">
            <a:alphaModFix/>
          </a:blip>
          <a:srcRect b="0" l="0" r="0" t="0"/>
          <a:stretch/>
        </p:blipFill>
        <p:spPr>
          <a:xfrm>
            <a:off x="9577793" y="1091930"/>
            <a:ext cx="5678702" cy="4913540"/>
          </a:xfrm>
          <a:prstGeom prst="rect">
            <a:avLst/>
          </a:prstGeom>
          <a:noFill/>
          <a:ln>
            <a:noFill/>
          </a:ln>
        </p:spPr>
      </p:pic>
      <p:sp>
        <p:nvSpPr>
          <p:cNvPr id="125" name="Google Shape;125;p19"/>
          <p:cNvSpPr txBox="1"/>
          <p:nvPr/>
        </p:nvSpPr>
        <p:spPr>
          <a:xfrm>
            <a:off x="645742" y="713926"/>
            <a:ext cx="17887800" cy="1108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3000" u="none" cap="none" strike="noStrike">
                <a:solidFill>
                  <a:srgbClr val="056839"/>
                </a:solidFill>
                <a:latin typeface="Calibri"/>
                <a:ea typeface="Calibri"/>
                <a:cs typeface="Calibri"/>
                <a:sym typeface="Calibri"/>
              </a:rPr>
              <a:t>ТЕМА 1 – Устойчиво управление на горите</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26" name="Google Shape;126;p19"/>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27" name="Google Shape;127;p19"/>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28" name="Google Shape;128;p19"/>
          <p:cNvSpPr/>
          <p:nvPr/>
        </p:nvSpPr>
        <p:spPr>
          <a:xfrm>
            <a:off x="987670" y="1618982"/>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29" name="Google Shape;129;p19"/>
          <p:cNvPicPr preferRelativeResize="0"/>
          <p:nvPr/>
        </p:nvPicPr>
        <p:blipFill rotWithShape="1">
          <a:blip r:embed="rId4">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30" name="Google Shape;130;p19"/>
          <p:cNvPicPr preferRelativeResize="0"/>
          <p:nvPr/>
        </p:nvPicPr>
        <p:blipFill rotWithShape="1">
          <a:blip r:embed="rId5">
            <a:alphaModFix/>
          </a:blip>
          <a:srcRect b="0" l="0" r="0" t="0"/>
          <a:stretch/>
        </p:blipFill>
        <p:spPr>
          <a:xfrm>
            <a:off x="3131911" y="9240848"/>
            <a:ext cx="2276506" cy="477600"/>
          </a:xfrm>
          <a:prstGeom prst="rect">
            <a:avLst/>
          </a:prstGeom>
          <a:noFill/>
          <a:ln>
            <a:noFill/>
          </a:ln>
        </p:spPr>
      </p:pic>
      <p:sp>
        <p:nvSpPr>
          <p:cNvPr id="131" name="Google Shape;131;p19"/>
          <p:cNvSpPr txBox="1"/>
          <p:nvPr/>
        </p:nvSpPr>
        <p:spPr>
          <a:xfrm>
            <a:off x="10120400" y="9240863"/>
            <a:ext cx="11578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ru-RU" sz="1100" u="none" cap="none" strike="noStrike">
                <a:solidFill>
                  <a:schemeClr val="dk1"/>
                </a:solidFill>
                <a:latin typeface="Calibri"/>
                <a:ea typeface="Calibri"/>
                <a:cs typeface="Calibri"/>
                <a:sym typeface="Calibri"/>
              </a:rPr>
              <a:t>Picture source: </a:t>
            </a:r>
            <a:r>
              <a:rPr b="0" i="0" lang="ru-RU" sz="1100" u="sng" cap="none" strike="noStrike">
                <a:solidFill>
                  <a:schemeClr val="hlink"/>
                </a:solidFill>
                <a:latin typeface="Calibri"/>
                <a:ea typeface="Calibri"/>
                <a:cs typeface="Calibri"/>
                <a:sym typeface="Calibri"/>
                <a:hlinkClick r:id="rId6"/>
              </a:rPr>
              <a:t>https://theaseanpost.com/article/malaysia-leader-sustainable-forest-management</a:t>
            </a:r>
            <a:r>
              <a:rPr b="0" i="0" lang="ru-RU" sz="1100" u="none" cap="none" strike="noStrike">
                <a:solidFill>
                  <a:schemeClr val="dk1"/>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sp>
        <p:nvSpPr>
          <p:cNvPr id="132" name="Google Shape;132;p19"/>
          <p:cNvSpPr txBox="1"/>
          <p:nvPr/>
        </p:nvSpPr>
        <p:spPr>
          <a:xfrm>
            <a:off x="987652" y="2646788"/>
            <a:ext cx="9509700" cy="2139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ru-RU" sz="1900" u="none" cap="none" strike="noStrike">
                <a:solidFill>
                  <a:srgbClr val="056839"/>
                </a:solidFill>
                <a:latin typeface="Calibri"/>
                <a:ea typeface="Calibri"/>
                <a:cs typeface="Calibri"/>
                <a:sym typeface="Calibri"/>
              </a:rPr>
              <a:t>Основните аспекти на устойчивото управление на горите – правна, политическа и институционална рамка, значението на биологичното разнообразие на горите, разширяване на горските ресурси, защитни и продуктивни функции, базирани на здравето и жизнеността на горите, което осигурява социално-икономически функции на гори.</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20"/>
          <p:cNvSpPr txBox="1"/>
          <p:nvPr/>
        </p:nvSpPr>
        <p:spPr>
          <a:xfrm>
            <a:off x="567233" y="713214"/>
            <a:ext cx="183702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ТЕМА 2 – Екологични практики на работното място в дърводобивния сектор</a:t>
            </a:r>
            <a:endParaRPr b="0" i="0" sz="2400" u="none" cap="none" strike="noStrike">
              <a:solidFill>
                <a:schemeClr val="dk1"/>
              </a:solidFill>
              <a:latin typeface="Trebuchet MS"/>
              <a:ea typeface="Trebuchet MS"/>
              <a:cs typeface="Trebuchet MS"/>
              <a:sym typeface="Trebuchet MS"/>
            </a:endParaRPr>
          </a:p>
        </p:txBody>
      </p:sp>
      <p:sp>
        <p:nvSpPr>
          <p:cNvPr id="138" name="Google Shape;138;p20"/>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39" name="Google Shape;139;p20"/>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40" name="Google Shape;140;p20"/>
          <p:cNvSpPr/>
          <p:nvPr/>
        </p:nvSpPr>
        <p:spPr>
          <a:xfrm>
            <a:off x="817233" y="1537832"/>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41" name="Google Shape;141;p20"/>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42" name="Google Shape;142;p20"/>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143" name="Google Shape;143;p20"/>
          <p:cNvSpPr txBox="1"/>
          <p:nvPr/>
        </p:nvSpPr>
        <p:spPr>
          <a:xfrm>
            <a:off x="1973278" y="2504738"/>
            <a:ext cx="15664500" cy="187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ru-RU" sz="2100" u="none" cap="none" strike="noStrike">
                <a:solidFill>
                  <a:srgbClr val="056839"/>
                </a:solidFill>
                <a:latin typeface="Calibri"/>
                <a:ea typeface="Calibri"/>
                <a:cs typeface="Calibri"/>
                <a:sym typeface="Calibri"/>
              </a:rPr>
              <a:t>Развитието на технологиите и подходящите условия на работа могат да оптимизират ефективността на работното място и да сведат до минимум въздействието върху околната среда, като консумация на енергия, прах, шум, химическо въздействие и ефективност на управление на отпадъците. Уважителното отношение към ресурса - гората (суровината) и околната среда трябва да бъде основна част от работния процес в дървообработващия сектор.</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49" name="Google Shape;149;p21"/>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0" name="Google Shape;150;p21"/>
          <p:cNvSpPr/>
          <p:nvPr/>
        </p:nvSpPr>
        <p:spPr>
          <a:xfrm>
            <a:off x="820945" y="1606982"/>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51" name="Google Shape;151;p21"/>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52" name="Google Shape;152;p21"/>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153" name="Google Shape;153;p21"/>
          <p:cNvSpPr txBox="1"/>
          <p:nvPr/>
        </p:nvSpPr>
        <p:spPr>
          <a:xfrm>
            <a:off x="567233" y="713214"/>
            <a:ext cx="184638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ТЕМА 2 – Екологични практики на работното място в дърводобивния сектор</a:t>
            </a:r>
            <a:endParaRPr b="1" i="0" sz="2400" u="none" cap="none" strike="noStrike">
              <a:solidFill>
                <a:srgbClr val="056839"/>
              </a:solidFill>
              <a:latin typeface="Calibri"/>
              <a:ea typeface="Calibri"/>
              <a:cs typeface="Calibri"/>
              <a:sym typeface="Calibri"/>
            </a:endParaRPr>
          </a:p>
        </p:txBody>
      </p:sp>
      <p:sp>
        <p:nvSpPr>
          <p:cNvPr id="154" name="Google Shape;154;p21"/>
          <p:cNvSpPr txBox="1"/>
          <p:nvPr/>
        </p:nvSpPr>
        <p:spPr>
          <a:xfrm flipH="1">
            <a:off x="821133" y="1960247"/>
            <a:ext cx="16841700" cy="2043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ru-RU" sz="1800" u="none" cap="none" strike="noStrike">
                <a:solidFill>
                  <a:srgbClr val="056839"/>
                </a:solidFill>
                <a:latin typeface="Calibri"/>
                <a:ea typeface="Calibri"/>
                <a:cs typeface="Calibri"/>
                <a:sym typeface="Calibri"/>
              </a:rPr>
              <a:t>Използвайте местен дървен материал</a:t>
            </a:r>
            <a:endParaRPr/>
          </a:p>
          <a:p>
            <a:pPr indent="0" lvl="0" marL="0" marR="0" rtl="0" algn="just">
              <a:lnSpc>
                <a:spcPct val="115000"/>
              </a:lnSpc>
              <a:spcBef>
                <a:spcPts val="0"/>
              </a:spcBef>
              <a:spcAft>
                <a:spcPts val="0"/>
              </a:spcAft>
              <a:buNone/>
            </a:pPr>
            <a:r>
              <a:rPr b="0" i="0" lang="ru-RU" sz="1800" u="none" cap="none" strike="noStrike">
                <a:solidFill>
                  <a:srgbClr val="056839"/>
                </a:solidFill>
                <a:latin typeface="Calibri"/>
                <a:ea typeface="Calibri"/>
                <a:cs typeface="Calibri"/>
                <a:sym typeface="Calibri"/>
              </a:rPr>
              <a:t>Как да осигурим безопасна среда и как да спестим пари обединява не само креативността, но и ангажираността на хората за намиране на по-устойчиви решения. Един от основните важни съвети е да използвате местен дървен материал, който идва от гората във вашия регион. Купуването от местен дървен материал минимизира въглеродния отпечатък поради минимизираното разстояние за пътуване.</a:t>
            </a:r>
            <a:endParaRPr/>
          </a:p>
          <a:p>
            <a:pPr indent="0" lvl="0" marL="0" marR="0" rtl="0" algn="just">
              <a:lnSpc>
                <a:spcPct val="107000"/>
              </a:lnSpc>
              <a:spcBef>
                <a:spcPts val="0"/>
              </a:spcBef>
              <a:spcAft>
                <a:spcPts val="0"/>
              </a:spcAft>
              <a:buClr>
                <a:srgbClr val="000000"/>
              </a:buClr>
              <a:buSzPts val="1800"/>
              <a:buFont typeface="Arial"/>
              <a:buNone/>
            </a:pPr>
            <a:r>
              <a:rPr b="1" i="0" lang="ru-RU" sz="1800" u="none" cap="none" strike="noStrike">
                <a:solidFill>
                  <a:srgbClr val="333333"/>
                </a:solidFill>
                <a:latin typeface="Times New Roman"/>
                <a:ea typeface="Times New Roman"/>
                <a:cs typeface="Times New Roman"/>
                <a:sym typeface="Times New Roman"/>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id="155" name="Google Shape;155;p21"/>
          <p:cNvPicPr preferRelativeResize="0"/>
          <p:nvPr/>
        </p:nvPicPr>
        <p:blipFill rotWithShape="1">
          <a:blip r:embed="rId5">
            <a:alphaModFix/>
          </a:blip>
          <a:srcRect b="0" l="0" r="0" t="0"/>
          <a:stretch/>
        </p:blipFill>
        <p:spPr>
          <a:xfrm>
            <a:off x="2642851" y="3687500"/>
            <a:ext cx="12930273" cy="495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61" name="Google Shape;161;p22"/>
          <p:cNvSpPr/>
          <p:nvPr/>
        </p:nvSpPr>
        <p:spPr>
          <a:xfrm rot="-5400000">
            <a:off x="15308685" y="5021698"/>
            <a:ext cx="10286700" cy="2439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62" name="Google Shape;162;p22"/>
          <p:cNvSpPr/>
          <p:nvPr/>
        </p:nvSpPr>
        <p:spPr>
          <a:xfrm>
            <a:off x="848747" y="1525307"/>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Logo&#10;&#10;Description automatically generated" id="163" name="Google Shape;163;p22"/>
          <p:cNvPicPr preferRelativeResize="0"/>
          <p:nvPr/>
        </p:nvPicPr>
        <p:blipFill rotWithShape="1">
          <a:blip r:embed="rId3">
            <a:alphaModFix/>
          </a:blip>
          <a:srcRect b="0" l="0" r="0" t="0"/>
          <a:stretch/>
        </p:blipFill>
        <p:spPr>
          <a:xfrm>
            <a:off x="279021" y="9106291"/>
            <a:ext cx="1329310" cy="654206"/>
          </a:xfrm>
          <a:prstGeom prst="rect">
            <a:avLst/>
          </a:prstGeom>
          <a:noFill/>
          <a:ln>
            <a:noFill/>
          </a:ln>
        </p:spPr>
      </p:pic>
      <p:pic>
        <p:nvPicPr>
          <p:cNvPr descr="Graphical user interface, text&#10;&#10;Description automatically generated" id="164" name="Google Shape;164;p22"/>
          <p:cNvPicPr preferRelativeResize="0"/>
          <p:nvPr/>
        </p:nvPicPr>
        <p:blipFill rotWithShape="1">
          <a:blip r:embed="rId4">
            <a:alphaModFix/>
          </a:blip>
          <a:srcRect b="0" l="0" r="0" t="0"/>
          <a:stretch/>
        </p:blipFill>
        <p:spPr>
          <a:xfrm>
            <a:off x="3131911" y="9240848"/>
            <a:ext cx="2276506" cy="477600"/>
          </a:xfrm>
          <a:prstGeom prst="rect">
            <a:avLst/>
          </a:prstGeom>
          <a:noFill/>
          <a:ln>
            <a:noFill/>
          </a:ln>
        </p:spPr>
      </p:pic>
      <p:sp>
        <p:nvSpPr>
          <p:cNvPr id="165" name="Google Shape;165;p22"/>
          <p:cNvSpPr txBox="1"/>
          <p:nvPr/>
        </p:nvSpPr>
        <p:spPr>
          <a:xfrm>
            <a:off x="800135" y="2125313"/>
            <a:ext cx="16376400" cy="29655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ru-RU" sz="1800" u="none" cap="none" strike="noStrike">
                <a:solidFill>
                  <a:srgbClr val="056839"/>
                </a:solidFill>
                <a:latin typeface="Calibri"/>
                <a:ea typeface="Calibri"/>
                <a:cs typeface="Calibri"/>
                <a:sym typeface="Calibri"/>
              </a:rPr>
              <a:t>Използване на дървен материал от GFS (устойчиво управление на горите)</a:t>
            </a:r>
            <a:endParaRPr/>
          </a:p>
          <a:p>
            <a:pPr indent="0" lvl="0" marL="0" marR="0" rtl="0" algn="just">
              <a:lnSpc>
                <a:spcPct val="150000"/>
              </a:lnSpc>
              <a:spcBef>
                <a:spcPts val="0"/>
              </a:spcBef>
              <a:spcAft>
                <a:spcPts val="0"/>
              </a:spcAft>
              <a:buNone/>
            </a:pPr>
            <a:r>
              <a:rPr b="0" i="0" lang="ru-RU" sz="1800" u="none" cap="none" strike="noStrike">
                <a:solidFill>
                  <a:srgbClr val="056839"/>
                </a:solidFill>
                <a:latin typeface="Calibri"/>
                <a:ea typeface="Calibri"/>
                <a:cs typeface="Calibri"/>
                <a:sym typeface="Calibri"/>
              </a:rPr>
              <a:t>Подобрението е да се предложи в процесите на производство дървен материал от гори, които са били поддържани устойчиво, с други думи, по начин, който се отнася до околната среда. В този смисъл сертифицирането на дървения материал дава тази гаранция, както и в случай на алтернативни индустрии в дървообработващия сектор, което прави проследимост на това (верига на попечителство). Освен че има екологична стойност, използването на дървен материал в управлението на горите дава възможност на собствениците и мениджърите на гори да споделят необходимостта от практикуване на устойчиво управление на горите, за да допринесат не само за спазването на правните изисквания, но и за опазването и предотвратяването на природните ресурси.</a:t>
            </a:r>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66" name="Google Shape;166;p22"/>
          <p:cNvSpPr txBox="1"/>
          <p:nvPr/>
        </p:nvSpPr>
        <p:spPr>
          <a:xfrm>
            <a:off x="567233" y="713214"/>
            <a:ext cx="184638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ru-RU" sz="2400" u="none" cap="none" strike="noStrike">
                <a:solidFill>
                  <a:srgbClr val="056839"/>
                </a:solidFill>
                <a:latin typeface="Calibri"/>
                <a:ea typeface="Calibri"/>
                <a:cs typeface="Calibri"/>
                <a:sym typeface="Calibri"/>
              </a:rPr>
              <a:t>ТЕМА 2 – Екологични практики на работното място в дърводобивния сектор</a:t>
            </a:r>
            <a:endParaRPr b="1" i="0" sz="2400" u="none" cap="none" strike="noStrike">
              <a:solidFill>
                <a:srgbClr val="05683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