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0287000" cx="20574000"/>
  <p:notesSz cx="6858000" cy="9144000"/>
  <p:embeddedFontLst>
    <p:embeddedFont>
      <p:font typeface="Roboto"/>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YMXl3Kyvi0gqioTvxhoIxI+jj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86" name="Google Shape;86;p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89" name="Shape 189"/>
        <p:cNvGrpSpPr/>
        <p:nvPr/>
      </p:nvGrpSpPr>
      <p:grpSpPr>
        <a:xfrm>
          <a:off x="0" y="0"/>
          <a:ext cx="0" cy="0"/>
          <a:chOff x="0" y="0"/>
          <a:chExt cx="0" cy="0"/>
        </a:xfrm>
      </p:grpSpPr>
      <p:sp>
        <p:nvSpPr>
          <p:cNvPr id="190" name="Google Shape;190;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91" name="Google Shape;191;p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00" name="Shape 200"/>
        <p:cNvGrpSpPr/>
        <p:nvPr/>
      </p:nvGrpSpPr>
      <p:grpSpPr>
        <a:xfrm>
          <a:off x="0" y="0"/>
          <a:ext cx="0" cy="0"/>
          <a:chOff x="0" y="0"/>
          <a:chExt cx="0" cy="0"/>
        </a:xfrm>
      </p:grpSpPr>
      <p:sp>
        <p:nvSpPr>
          <p:cNvPr id="201" name="Google Shape;201;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02" name="Google Shape;202;p8: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11" name="Shape 211"/>
        <p:cNvGrpSpPr/>
        <p:nvPr/>
      </p:nvGrpSpPr>
      <p:grpSpPr>
        <a:xfrm>
          <a:off x="0" y="0"/>
          <a:ext cx="0" cy="0"/>
          <a:chOff x="0" y="0"/>
          <a:chExt cx="0" cy="0"/>
        </a:xfrm>
      </p:grpSpPr>
      <p:sp>
        <p:nvSpPr>
          <p:cNvPr id="212" name="Google Shape;212;p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13" name="Google Shape;213;p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22" name="Shape 222"/>
        <p:cNvGrpSpPr/>
        <p:nvPr/>
      </p:nvGrpSpPr>
      <p:grpSpPr>
        <a:xfrm>
          <a:off x="0" y="0"/>
          <a:ext cx="0" cy="0"/>
          <a:chOff x="0" y="0"/>
          <a:chExt cx="0" cy="0"/>
        </a:xfrm>
      </p:grpSpPr>
      <p:sp>
        <p:nvSpPr>
          <p:cNvPr id="223" name="Google Shape;223;g159a9c08c80_0_3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24" name="Google Shape;224;g159a9c08c80_0_3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33" name="Shape 233"/>
        <p:cNvGrpSpPr/>
        <p:nvPr/>
      </p:nvGrpSpPr>
      <p:grpSpPr>
        <a:xfrm>
          <a:off x="0" y="0"/>
          <a:ext cx="0" cy="0"/>
          <a:chOff x="0" y="0"/>
          <a:chExt cx="0" cy="0"/>
        </a:xfrm>
      </p:grpSpPr>
      <p:sp>
        <p:nvSpPr>
          <p:cNvPr id="234" name="Google Shape;234;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35" name="Google Shape;235;p19: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46" name="Shape 246"/>
        <p:cNvGrpSpPr/>
        <p:nvPr/>
      </p:nvGrpSpPr>
      <p:grpSpPr>
        <a:xfrm>
          <a:off x="0" y="0"/>
          <a:ext cx="0" cy="0"/>
          <a:chOff x="0" y="0"/>
          <a:chExt cx="0" cy="0"/>
        </a:xfrm>
      </p:grpSpPr>
      <p:sp>
        <p:nvSpPr>
          <p:cNvPr id="247" name="Google Shape;247;p2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48" name="Google Shape;248;p2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259" name="Shape 259"/>
        <p:cNvGrpSpPr/>
        <p:nvPr/>
      </p:nvGrpSpPr>
      <p:grpSpPr>
        <a:xfrm>
          <a:off x="0" y="0"/>
          <a:ext cx="0" cy="0"/>
          <a:chOff x="0" y="0"/>
          <a:chExt cx="0" cy="0"/>
        </a:xfrm>
      </p:grpSpPr>
      <p:sp>
        <p:nvSpPr>
          <p:cNvPr id="260" name="Google Shape;260;p2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262" name="Google Shape;262;p21: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lt-L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99" name="Shape 99"/>
        <p:cNvGrpSpPr/>
        <p:nvPr/>
      </p:nvGrpSpPr>
      <p:grpSpPr>
        <a:xfrm>
          <a:off x="0" y="0"/>
          <a:ext cx="0" cy="0"/>
          <a:chOff x="0" y="0"/>
          <a:chExt cx="0" cy="0"/>
        </a:xfrm>
      </p:grpSpPr>
      <p:sp>
        <p:nvSpPr>
          <p:cNvPr id="100" name="Google Shape;100;p2: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01" name="Google Shape;101;p2: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11" name="Shape 111"/>
        <p:cNvGrpSpPr/>
        <p:nvPr/>
      </p:nvGrpSpPr>
      <p:grpSpPr>
        <a:xfrm>
          <a:off x="0" y="0"/>
          <a:ext cx="0" cy="0"/>
          <a:chOff x="0" y="0"/>
          <a:chExt cx="0" cy="0"/>
        </a:xfrm>
      </p:grpSpPr>
      <p:sp>
        <p:nvSpPr>
          <p:cNvPr id="112" name="Google Shape;112;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13" name="Google Shape;113;p3: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21" name="Shape 121"/>
        <p:cNvGrpSpPr/>
        <p:nvPr/>
      </p:nvGrpSpPr>
      <p:grpSpPr>
        <a:xfrm>
          <a:off x="0" y="0"/>
          <a:ext cx="0" cy="0"/>
          <a:chOff x="0" y="0"/>
          <a:chExt cx="0" cy="0"/>
        </a:xfrm>
      </p:grpSpPr>
      <p:sp>
        <p:nvSpPr>
          <p:cNvPr id="122" name="Google Shape;122;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23" name="Google Shape;123;p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32" name="Shape 132"/>
        <p:cNvGrpSpPr/>
        <p:nvPr/>
      </p:nvGrpSpPr>
      <p:grpSpPr>
        <a:xfrm>
          <a:off x="0" y="0"/>
          <a:ext cx="0" cy="0"/>
          <a:chOff x="0" y="0"/>
          <a:chExt cx="0" cy="0"/>
        </a:xfrm>
      </p:grpSpPr>
      <p:sp>
        <p:nvSpPr>
          <p:cNvPr id="133" name="Google Shape;133;p3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34" name="Google Shape;134;p35: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43" name="Shape 143"/>
        <p:cNvGrpSpPr/>
        <p:nvPr/>
      </p:nvGrpSpPr>
      <p:grpSpPr>
        <a:xfrm>
          <a:off x="0" y="0"/>
          <a:ext cx="0" cy="0"/>
          <a:chOff x="0" y="0"/>
          <a:chExt cx="0" cy="0"/>
        </a:xfrm>
      </p:grpSpPr>
      <p:sp>
        <p:nvSpPr>
          <p:cNvPr id="144" name="Google Shape;144;p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45" name="Google Shape;145;p36: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54" name="Shape 154"/>
        <p:cNvGrpSpPr/>
        <p:nvPr/>
      </p:nvGrpSpPr>
      <p:grpSpPr>
        <a:xfrm>
          <a:off x="0" y="0"/>
          <a:ext cx="0" cy="0"/>
          <a:chOff x="0" y="0"/>
          <a:chExt cx="0" cy="0"/>
        </a:xfrm>
      </p:grpSpPr>
      <p:sp>
        <p:nvSpPr>
          <p:cNvPr id="155" name="Google Shape;155;p3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56" name="Google Shape;156;p37: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65" name="Shape 165"/>
        <p:cNvGrpSpPr/>
        <p:nvPr/>
      </p:nvGrpSpPr>
      <p:grpSpPr>
        <a:xfrm>
          <a:off x="0" y="0"/>
          <a:ext cx="0" cy="0"/>
          <a:chOff x="0" y="0"/>
          <a:chExt cx="0" cy="0"/>
        </a:xfrm>
      </p:grpSpPr>
      <p:sp>
        <p:nvSpPr>
          <p:cNvPr id="166" name="Google Shape;166;g159a9c08c80_0_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67" name="Google Shape;167;g159a9c08c80_0_0: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showMasterPhAnim="0">
  <p:cSld>
    <p:spTree>
      <p:nvGrpSpPr>
        <p:cNvPr id="176" name="Shape 176"/>
        <p:cNvGrpSpPr/>
        <p:nvPr/>
      </p:nvGrpSpPr>
      <p:grpSpPr>
        <a:xfrm>
          <a:off x="0" y="0"/>
          <a:ext cx="0" cy="0"/>
          <a:chOff x="0" y="0"/>
          <a:chExt cx="0" cy="0"/>
        </a:xfrm>
      </p:grpSpPr>
      <p:sp>
        <p:nvSpPr>
          <p:cNvPr id="177" name="Google Shape;177;p11: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
            </a:r>
            <a:endParaRPr/>
          </a:p>
        </p:txBody>
      </p:sp>
      <p:sp>
        <p:nvSpPr>
          <p:cNvPr id="178" name="Google Shape;178;p11:notes"/>
          <p:cNvSpPr/>
          <p:nvPr>
            <p:ph type="sldImg" idx="2"/>
          </p:nvPr>
        </p:nvSpPr>
        <p:spPr>
          <a:xfrm>
            <a:off x="342900" y="1143000"/>
            <a:ext cx="6172200" cy="3086100"/>
          </a:xfrm>
          <a:custGeom>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7" name="Google Shape;17;p24"/>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2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9" name="Google Shape;19;p2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0" name="Google Shape;20;p2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4" name="Google Shape;74;p33"/>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6" name="Google Shape;76;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7" name="Google Shape;77;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0" name="Google Shape;80;p34"/>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3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2" name="Google Shape;82;p3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3" name="Google Shape;83;p3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3" name="Google Shape;23;p2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4" name="Google Shape;24;p2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6"/>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7" name="Google Shape;27;p26"/>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8" name="Google Shape;28;p2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9" name="Google Shape;29;p2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0" name="Google Shape;30;p2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7"/>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27"/>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2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5" name="Google Shape;35;p2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6" name="Google Shape;36;p2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8"/>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9" name="Google Shape;39;p28"/>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28"/>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2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2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3" name="Google Shape;43;p2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9"/>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6" name="Google Shape;46;p29"/>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29"/>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29"/>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29"/>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2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1" name="Google Shape;51;p2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2" name="Google Shape;52;p2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5" name="Google Shape;55;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6" name="Google Shape;56;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7" name="Google Shape;57;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0" name="Google Shape;60;p31"/>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1"/>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3" name="Google Shape;63;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4" name="Google Shape;64;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7" name="Google Shape;67;p32"/>
          <p:cNvSpPr/>
          <p:nvPr>
            <p:ph idx="2" type="pic"/>
          </p:nvPr>
        </p:nvSpPr>
        <p:spPr>
          <a:xfrm>
            <a:off x="8746630" y="1481138"/>
            <a:ext cx="10415700" cy="7310400"/>
          </a:xfrm>
          <a:prstGeom prst="rect">
            <a:avLst/>
          </a:prstGeom>
          <a:noFill/>
          <a:ln>
            <a:noFill/>
          </a:ln>
        </p:spPr>
      </p:sp>
      <p:sp>
        <p:nvSpPr>
          <p:cNvPr id="68" name="Google Shape;68;p32"/>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0" name="Google Shape;70;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1" name="Google Shape;71;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rgbClr val="000000"/>
                </a:solidFill>
                <a:latin typeface="Arial"/>
                <a:ea typeface="Arial"/>
                <a:cs typeface="Arial"/>
                <a:sym typeface="Arial"/>
              </a:defRPr>
            </a:lvl9pPr>
          </a:lstStyle>
          <a:p/>
        </p:txBody>
      </p:sp>
      <p:sp>
        <p:nvSpPr>
          <p:cNvPr id="11" name="Google Shape;11;p23"/>
          <p:cNvSpPr txBox="1"/>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p:txBody>
      </p:sp>
      <p:sp>
        <p:nvSpPr>
          <p:cNvPr id="12" name="Google Shape;12;p23"/>
          <p:cNvSpPr txBox="1"/>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p:txBody>
      </p:sp>
      <p:sp>
        <p:nvSpPr>
          <p:cNvPr id="13" name="Google Shape;13;p23"/>
          <p:cNvSpPr txBox="1"/>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lnSpc>
                <a:spcPct val="100000"/>
              </a:lnSpc>
              <a:spcBef>
                <a:spcPts val="0"/>
              </a:spcBef>
              <a:spcAft>
                <a:spcPts val="0"/>
              </a:spcAft>
              <a:buClr>
                <a:srgbClr val="000000"/>
              </a:buClr>
              <a:buSzPts val="2300"/>
              <a:buFont typeface="Arial"/>
              <a:buNone/>
              <a:defRPr sz="20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300"/>
              <a:buFont typeface="Arial"/>
              <a:buNone/>
              <a:defRPr sz="2900" b="0" i="0" u="none" strike="noStrike" cap="none">
                <a:solidFill>
                  <a:schemeClr val="dk1"/>
                </a:solidFill>
                <a:latin typeface="Calibri"/>
                <a:ea typeface="Calibri"/>
                <a:cs typeface="Calibri"/>
                <a:sym typeface="Calibri"/>
              </a:defRPr>
            </a:lvl9pPr>
          </a:lstStyle>
          <a:p/>
        </p:txBody>
      </p:sp>
      <p:sp>
        <p:nvSpPr>
          <p:cNvPr id="14" name="Google Shape;14;p23"/>
          <p:cNvSpPr txBox="1"/>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hyperlink" Target="https://unsplash.com/@lunarts?utm_source=unsplash&amp;utm_medium=referral&amp;utm_content=creditCopyText" TargetMode="External"/><Relationship Id="rId6" Type="http://schemas.openxmlformats.org/officeDocument/2006/relationships/hyperlink" Target="https://unsplash.com/s/photos/green-marketing?utm_source=unsplash&amp;utm_medium=referral&amp;utm_content=creditCopyText" TargetMode="External"/><Relationship Id="rId7"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c/ExcessivelyModerateIdeas" TargetMode="External"/><Relationship Id="rId4" Type="http://schemas.openxmlformats.org/officeDocument/2006/relationships/hyperlink" Target="https://www.youtube.com/watch?v=CO41EhTIr7k" TargetMode="External"/><Relationship Id="rId5" Type="http://schemas.openxmlformats.org/officeDocument/2006/relationships/hyperlink" Target="https://www.sbmarketingtools.com/green-marketing-ideas-to-promote-eco-friendly-small-businesses/" TargetMode="External"/><Relationship Id="rId6" Type="http://schemas.openxmlformats.org/officeDocument/2006/relationships/image" Target="../media/image1.png"/><Relationship Id="rId7"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researchgate.net/publication/315885886_Green_Marketing_Concepts_Applications" TargetMode="External"/><Relationship Id="rId4" Type="http://schemas.openxmlformats.org/officeDocument/2006/relationships/hyperlink" Target="https://www.youtube.com/c/ExcessivelyModerateIdeas" TargetMode="External"/><Relationship Id="rId5" Type="http://schemas.openxmlformats.org/officeDocument/2006/relationships/hyperlink" Target="https://www.youtube.com/c/ExcessivelyModerateIdeas" TargetMode="External"/><Relationship Id="rId6" Type="http://schemas.openxmlformats.org/officeDocument/2006/relationships/image" Target="../media/image1.png"/><Relationship Id="rId7"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hyperlink" Target="https://www.konicaminolta.eu/eu-en/rethink-work/business/digital-agriculture-how-dutch-farmers-use-precision-farming-for-floricultur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l="0" t="0" r="0" b="0"/>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l="0" t="0" r="0" b="0"/>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1135424" y="3850353"/>
            <a:ext cx="9364500" cy="2151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lt-LT" sz="6500" b="1" i="0" u="none" strike="noStrike" cap="none">
                <a:solidFill>
                  <a:srgbClr val="056839"/>
                </a:solidFill>
                <a:latin typeface="Calibri"/>
                <a:ea typeface="Calibri"/>
                <a:cs typeface="Calibri"/>
                <a:sym typeface="Calibri"/>
              </a:rPr>
              <a:t>Ökoturundus </a:t>
            </a:r>
            <a:endParaRPr sz="2300"/>
          </a:p>
          <a:p>
            <a:pPr marL="0" marR="0" lvl="0" indent="0" algn="l" rtl="0">
              <a:lnSpc>
                <a:spcPct val="100000"/>
              </a:lnSpc>
              <a:spcBef>
                <a:spcPts val="0"/>
              </a:spcBef>
              <a:spcAft>
                <a:spcPts val="0"/>
              </a:spcAft>
              <a:buClr>
                <a:srgbClr val="000000"/>
              </a:buClr>
              <a:buSzPts val="6500"/>
              <a:buFont typeface="Arial"/>
              <a:buNone/>
            </a:pPr>
            <a:r>
              <a:rPr lang="lt-LT" sz="6500" b="1" i="0" u="none" strike="noStrike" cap="none">
                <a:solidFill>
                  <a:srgbClr val="056839"/>
                </a:solidFill>
                <a:latin typeface="Calibri"/>
                <a:ea typeface="Calibri"/>
                <a:cs typeface="Calibri"/>
                <a:sym typeface="Calibri"/>
              </a:rPr>
              <a:t>strateegiad</a:t>
            </a:r>
            <a:endParaRPr sz="6500" b="0" i="0" u="none" strike="noStrike" cap="none">
              <a:solidFill>
                <a:srgbClr val="056839"/>
              </a:solidFill>
              <a:latin typeface="Calibri"/>
              <a:ea typeface="Calibri"/>
              <a:cs typeface="Calibri"/>
              <a:sym typeface="Calibri"/>
            </a:endParaRPr>
          </a:p>
        </p:txBody>
      </p:sp>
      <p:sp>
        <p:nvSpPr>
          <p:cNvPr id="95" name="Google Shape;95;p1"/>
          <p:cNvSpPr txBox="1"/>
          <p:nvPr/>
        </p:nvSpPr>
        <p:spPr>
          <a:xfrm>
            <a:off x="905597" y="6784050"/>
            <a:ext cx="19912800" cy="9504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lt-LT" sz="5200" b="1" i="0" u="none" strike="noStrike" cap="none">
                <a:solidFill>
                  <a:srgbClr val="056839"/>
                </a:solidFill>
                <a:latin typeface="Calibri"/>
                <a:ea typeface="Calibri"/>
                <a:cs typeface="Calibri"/>
                <a:sym typeface="Calibri"/>
              </a:rPr>
              <a:t>Märksõnad: keskkonnasõbralik (roheline) turundus, tarbimine, vastutus</a:t>
            </a:r>
            <a:endParaRPr sz="2900" b="0" i="0" u="none" strike="noStrike" cap="none">
              <a:solidFill>
                <a:schemeClr val="dk1"/>
              </a:solidFill>
              <a:latin typeface="Calibri"/>
              <a:ea typeface="Calibri"/>
              <a:cs typeface="Calibri"/>
              <a:sym typeface="Calibri"/>
            </a:endParaRPr>
          </a:p>
        </p:txBody>
      </p:sp>
      <p:sp>
        <p:nvSpPr>
          <p:cNvPr id="96" name="Google Shape;96;p1"/>
          <p:cNvSpPr txBox="1"/>
          <p:nvPr/>
        </p:nvSpPr>
        <p:spPr>
          <a:xfrm>
            <a:off x="9547585" y="6303671"/>
            <a:ext cx="7011600" cy="4272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lt-LT" sz="1800" b="0" i="0" u="none" strike="noStrike" cap="none">
                <a:solidFill>
                  <a:srgbClr val="000000"/>
                </a:solidFill>
                <a:latin typeface="Arial"/>
                <a:ea typeface="Arial"/>
                <a:cs typeface="Arial"/>
                <a:sym typeface="Arial"/>
              </a:rPr>
              <a:t>Foto: </a:t>
            </a:r>
            <a:r>
              <a:rPr lang="lt-LT" sz="1800" b="0" i="0" u="sng" strike="noStrike" cap="none">
                <a:solidFill>
                  <a:srgbClr val="000000"/>
                </a:solidFill>
                <a:latin typeface="Arial"/>
                <a:ea typeface="Arial"/>
                <a:cs typeface="Arial"/>
                <a:sym typeface="Arial"/>
                <a:hlinkClick r:id="rId5">
                  <a:extLst>
                    <a:ext uri="{A12FA001-AC4F-418D-AE19-62706E023703}">
                      <ahyp:hlinkClr val="tx"/>
                    </a:ext>
                  </a:extLst>
                </a:hlinkClick>
              </a:rPr>
              <a:t>Volodymyr Hryshchenko </a:t>
            </a:r>
            <a:r>
              <a:rPr lang="lt-LT" sz="1800" b="0" i="0" u="none" strike="noStrike" cap="none">
                <a:solidFill>
                  <a:srgbClr val="000000"/>
                </a:solidFill>
                <a:latin typeface="Arial"/>
                <a:ea typeface="Arial"/>
                <a:cs typeface="Arial"/>
                <a:sym typeface="Arial"/>
              </a:rPr>
              <a:t>on </a:t>
            </a:r>
            <a:r>
              <a:rPr lang="lt-LT" sz="1800" b="0" i="0" u="none" strike="noStrike" cap="none">
                <a:solidFill>
                  <a:srgbClr val="000000"/>
                </a:solidFill>
                <a:latin typeface="Arial"/>
                <a:ea typeface="Arial"/>
                <a:cs typeface="Arial"/>
                <a:sym typeface="Arial"/>
              </a:rPr>
              <a:t>Unsplash </a:t>
            </a:r>
            <a:endParaRPr sz="2300" b="0" i="0" u="none" strike="noStrike" cap="none">
              <a:solidFill>
                <a:srgbClr val="000000"/>
              </a:solidFill>
              <a:latin typeface="Arial"/>
              <a:ea typeface="Arial"/>
              <a:cs typeface="Arial"/>
              <a:sym typeface="Arial"/>
            </a:endParaRPr>
          </a:p>
        </p:txBody>
      </p:sp>
      <p:sp>
        <p:nvSpPr>
          <p:cNvPr id="97" name="Google Shape;97;p1"/>
          <p:cNvSpPr txBox="1"/>
          <p:nvPr/>
        </p:nvSpPr>
        <p:spPr>
          <a:xfrm>
            <a:off x="7582235" y="9182682"/>
            <a:ext cx="10016100" cy="8427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lt-LT" sz="1500" b="0" i="0" u="none" strike="noStrike" cap="none">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b="0" i="0" u="none" strike="noStrike" cap="none">
              <a:solidFill>
                <a:schemeClr val="dk1"/>
              </a:solidFill>
              <a:latin typeface="Calibri"/>
              <a:ea typeface="Calibri"/>
              <a:cs typeface="Calibri"/>
              <a:sym typeface="Calibri"/>
            </a:endParaRPr>
          </a:p>
        </p:txBody>
      </p:sp>
      <p:pic>
        <p:nvPicPr>
          <p:cNvPr id="98" name="Google Shape;98;p1" descr="A picture containing text, businesscard&#10;&#10;Description automatically generated"/>
          <p:cNvPicPr preferRelativeResize="0"/>
          <p:nvPr/>
        </p:nvPicPr>
        <p:blipFill rotWithShape="1">
          <a:blip r:embed="rId7">
            <a:alphaModFix/>
          </a:blip>
          <a:srcRect l="0" t="0" r="0" b="0"/>
          <a:stretch/>
        </p:blipFill>
        <p:spPr>
          <a:xfrm>
            <a:off x="9259076" y="1382364"/>
            <a:ext cx="7403966" cy="4935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nvSpPr>
        <p:spPr>
          <a:xfrm>
            <a:off x="729550" y="835913"/>
            <a:ext cx="18607800" cy="10581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Teema 2: Keskkonnasõbralikud (rohelised) </a:t>
            </a:r>
            <a:r>
              <a:rPr lang="lt-LT" sz="2900" b="1" i="0" u="none" strike="noStrike" cap="none">
                <a:solidFill>
                  <a:srgbClr val="000000"/>
                </a:solidFill>
                <a:latin typeface="Calibri"/>
                <a:ea typeface="Calibri"/>
                <a:cs typeface="Calibri"/>
                <a:sym typeface="Calibri"/>
              </a:rPr>
              <a:t>turundusstrateegiad </a:t>
            </a:r>
            <a:endParaRPr sz="5900" b="1" i="0" u="none" strike="noStrike" cap="none">
              <a:solidFill>
                <a:srgbClr val="056839"/>
              </a:solidFill>
              <a:latin typeface="Calibri"/>
              <a:ea typeface="Calibri"/>
              <a:cs typeface="Calibri"/>
              <a:sym typeface="Calibri"/>
            </a:endParaRPr>
          </a:p>
        </p:txBody>
      </p:sp>
      <p:sp>
        <p:nvSpPr>
          <p:cNvPr id="194" name="Google Shape;194;p7"/>
          <p:cNvSpPr txBox="1"/>
          <p:nvPr/>
        </p:nvSpPr>
        <p:spPr>
          <a:xfrm>
            <a:off x="1034394" y="2244824"/>
            <a:ext cx="17341200" cy="70047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Rohelised tooted või teenused peaksid põhinema säästva arengu eesmärkidel, mis edendavad vastutustundlikku suhtumist keskkonda. </a:t>
            </a:r>
            <a:endParaRPr sz="2300">
              <a:solidFill>
                <a:srgbClr val="056839"/>
              </a:solidFill>
            </a:endParaRPr>
          </a:p>
          <a:p>
            <a:pPr marL="0" marR="0" lvl="0" indent="0" algn="just" rtl="0">
              <a:lnSpc>
                <a:spcPct val="100000"/>
              </a:lnSpc>
              <a:spcBef>
                <a:spcPts val="2900"/>
              </a:spcBef>
              <a:spcAft>
                <a:spcPts val="0"/>
              </a:spcAft>
              <a:buNone/>
            </a:pPr>
            <a:r>
              <a:rPr lang="lt-LT" sz="4600" b="0" i="0" u="none" strike="noStrike" cap="none">
                <a:solidFill>
                  <a:srgbClr val="056839"/>
                </a:solidFill>
                <a:latin typeface="Calibri"/>
                <a:ea typeface="Calibri"/>
                <a:cs typeface="Calibri"/>
                <a:sym typeface="Calibri"/>
              </a:rPr>
              <a:t>Turundusosakond peaks analüüsima, kus ettevõte praegu on ja milliseid tegevusi praegu tehakse, ning leidma häid näiteid selle kohta, mida on tehtud või mida tuleks teha, et jõuda roheliste toodete või teenuste arenguni. </a:t>
            </a:r>
            <a:endParaRPr sz="2300">
              <a:solidFill>
                <a:srgbClr val="056839"/>
              </a:solidFill>
            </a:endParaRPr>
          </a:p>
          <a:p>
            <a:pPr marL="0" marR="0" lvl="0" indent="0" algn="just" rtl="0">
              <a:lnSpc>
                <a:spcPct val="100000"/>
              </a:lnSpc>
              <a:spcBef>
                <a:spcPts val="2900"/>
              </a:spcBef>
              <a:spcAft>
                <a:spcPts val="0"/>
              </a:spcAft>
              <a:buNone/>
            </a:pPr>
            <a:r>
              <a:rPr lang="lt-LT" sz="4600" b="0" i="0" u="none" strike="noStrike" cap="none">
                <a:solidFill>
                  <a:srgbClr val="056839"/>
                </a:solidFill>
                <a:latin typeface="Calibri"/>
                <a:ea typeface="Calibri"/>
                <a:cs typeface="Calibri"/>
                <a:sym typeface="Calibri"/>
              </a:rPr>
              <a:t>Analüüsige tootmist, pakendamist, turustamist ja müüki keskkonnasõbraliku äri elementidega. </a:t>
            </a:r>
            <a:endParaRPr sz="29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rgbClr val="C55A11"/>
              </a:solidFill>
              <a:latin typeface="Calibri"/>
              <a:ea typeface="Calibri"/>
              <a:cs typeface="Calibri"/>
              <a:sym typeface="Calibri"/>
            </a:endParaRPr>
          </a:p>
        </p:txBody>
      </p:sp>
      <p:sp>
        <p:nvSpPr>
          <p:cNvPr id="195" name="Google Shape;195;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96" name="Google Shape;196;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97" name="Google Shape;197;p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198" name="Google Shape;198;p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99" name="Google Shape;199;p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txBox="1"/>
          <p:nvPr/>
        </p:nvSpPr>
        <p:spPr>
          <a:xfrm>
            <a:off x="729549" y="835913"/>
            <a:ext cx="17613600" cy="23382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Teema 2: Keskkonnasõbralikud (rohelised) </a:t>
            </a:r>
            <a:r>
              <a:rPr lang="lt-LT" sz="2900" b="1" i="0" u="none" strike="noStrike" cap="none">
                <a:solidFill>
                  <a:srgbClr val="000000"/>
                </a:solidFill>
                <a:latin typeface="Calibri"/>
                <a:ea typeface="Calibri"/>
                <a:cs typeface="Calibri"/>
                <a:sym typeface="Calibri"/>
              </a:rPr>
              <a:t>turundusstrateegiad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900"/>
              </a:spcBef>
              <a:spcAft>
                <a:spcPts val="0"/>
              </a:spcAft>
              <a:buClr>
                <a:srgbClr val="000000"/>
              </a:buClr>
              <a:buSzPts val="5900"/>
              <a:buFont typeface="Arial"/>
              <a:buNone/>
            </a:pPr>
            <a:r>
              <a:t/>
            </a:r>
            <a:endParaRPr sz="5900" b="1" i="0" u="none" strike="noStrike" cap="none">
              <a:solidFill>
                <a:srgbClr val="056839"/>
              </a:solidFill>
              <a:latin typeface="Calibri"/>
              <a:ea typeface="Calibri"/>
              <a:cs typeface="Calibri"/>
              <a:sym typeface="Calibri"/>
            </a:endParaRPr>
          </a:p>
        </p:txBody>
      </p:sp>
      <p:sp>
        <p:nvSpPr>
          <p:cNvPr id="205" name="Google Shape;205;p8"/>
          <p:cNvSpPr txBox="1"/>
          <p:nvPr/>
        </p:nvSpPr>
        <p:spPr>
          <a:xfrm>
            <a:off x="842567" y="2083423"/>
            <a:ext cx="19302300" cy="6771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i="1" u="none" strike="noStrike" cap="none">
                <a:solidFill>
                  <a:srgbClr val="056839"/>
                </a:solidFill>
                <a:latin typeface="Calibri"/>
                <a:ea typeface="Calibri"/>
                <a:cs typeface="Calibri"/>
                <a:sym typeface="Calibri"/>
              </a:rPr>
              <a:t>Peamised ökoloogilised (rohelised) turundusstrateegiad:</a:t>
            </a:r>
            <a:endParaRPr sz="2900" i="0" u="none" strike="noStrike" cap="none">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Toote (pakendi) või teenuse esitlemine peaks käima koos rohelise strateegia deklareerimisega.</a:t>
            </a:r>
            <a:endParaRPr sz="2900">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Ettevõtte töökoht põhineb säästva arengu eesmärkide põhimõtetel ja iga töötaja tunneb ettevõtte jätkusuutlikke eesmärke ja põhimõtteid.</a:t>
            </a:r>
            <a:endParaRPr sz="2900" i="0" u="none" strike="noStrike" cap="none">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Säästva tööviisi igapäevaste harjumuste rakendamine tööprotsessis (ringlussevõtt, annetamine, materjalide säästmine, korduvkasutamine jne).</a:t>
            </a:r>
            <a:endParaRPr sz="2900" i="0" u="none" strike="noStrike" cap="none">
              <a:solidFill>
                <a:srgbClr val="056839"/>
              </a:solidFill>
              <a:latin typeface="Calibri"/>
              <a:ea typeface="Calibri"/>
              <a:cs typeface="Calibri"/>
              <a:sym typeface="Calibri"/>
            </a:endParaRPr>
          </a:p>
          <a:p>
            <a:pPr marL="558800" marR="0" lvl="0" indent="-539750" algn="just" rtl="0">
              <a:lnSpc>
                <a:spcPct val="150000"/>
              </a:lnSpc>
              <a:spcBef>
                <a:spcPts val="2900"/>
              </a:spcBef>
              <a:spcAft>
                <a:spcPts val="0"/>
              </a:spcAft>
              <a:buClr>
                <a:srgbClr val="056839"/>
              </a:buClr>
              <a:buSzPts val="2900"/>
              <a:buFont typeface="Calibri"/>
              <a:buChar char="-"/>
            </a:pPr>
            <a:r>
              <a:rPr lang="lt-LT" sz="2900" i="0" u="none" strike="noStrike" cap="none">
                <a:solidFill>
                  <a:srgbClr val="056839"/>
                </a:solidFill>
                <a:latin typeface="Calibri"/>
                <a:ea typeface="Calibri"/>
                <a:cs typeface="Calibri"/>
                <a:sym typeface="Calibri"/>
              </a:rPr>
              <a:t>Töötajate rohelisi ideid ja algatusi tuleks toetada. Töötajate inspireeritud rohelised ideed töökohal julgustavad töötajaid innukamalt võtma rohelise strateegia rakendamist. </a:t>
            </a:r>
            <a:endParaRPr sz="290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rgbClr val="C55A11"/>
              </a:solidFill>
              <a:latin typeface="Calibri"/>
              <a:ea typeface="Calibri"/>
              <a:cs typeface="Calibri"/>
              <a:sym typeface="Calibri"/>
            </a:endParaRPr>
          </a:p>
        </p:txBody>
      </p:sp>
      <p:sp>
        <p:nvSpPr>
          <p:cNvPr id="206" name="Google Shape;206;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07" name="Google Shape;207;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08" name="Google Shape;208;p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09" name="Google Shape;209;p8"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10" name="Google Shape;210;p8"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nvSpPr>
        <p:spPr>
          <a:xfrm>
            <a:off x="729549" y="835913"/>
            <a:ext cx="17931000" cy="23382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Teema 2: Keskkonnasõbralikud (rohelised) </a:t>
            </a:r>
            <a:r>
              <a:rPr lang="lt-LT" sz="2900" b="1" i="0" u="none" strike="noStrike" cap="none">
                <a:solidFill>
                  <a:srgbClr val="000000"/>
                </a:solidFill>
                <a:latin typeface="Calibri"/>
                <a:ea typeface="Calibri"/>
                <a:cs typeface="Calibri"/>
                <a:sym typeface="Calibri"/>
              </a:rPr>
              <a:t>turundusstrateegiad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900"/>
              </a:spcBef>
              <a:spcAft>
                <a:spcPts val="0"/>
              </a:spcAft>
              <a:buClr>
                <a:srgbClr val="000000"/>
              </a:buClr>
              <a:buSzPts val="5900"/>
              <a:buFont typeface="Arial"/>
              <a:buNone/>
            </a:pPr>
            <a:r>
              <a:t/>
            </a:r>
            <a:endParaRPr sz="5900" b="1" i="0" u="none" strike="noStrike" cap="none">
              <a:solidFill>
                <a:srgbClr val="056839"/>
              </a:solidFill>
              <a:latin typeface="Calibri"/>
              <a:ea typeface="Calibri"/>
              <a:cs typeface="Calibri"/>
              <a:sym typeface="Calibri"/>
            </a:endParaRPr>
          </a:p>
        </p:txBody>
      </p:sp>
      <p:sp>
        <p:nvSpPr>
          <p:cNvPr id="216" name="Google Shape;216;p9"/>
          <p:cNvSpPr txBox="1"/>
          <p:nvPr/>
        </p:nvSpPr>
        <p:spPr>
          <a:xfrm>
            <a:off x="842745" y="2160817"/>
            <a:ext cx="19302300" cy="78078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b="0" i="1" u="none" strike="noStrike" cap="none">
                <a:solidFill>
                  <a:srgbClr val="056839"/>
                </a:solidFill>
                <a:latin typeface="Calibri"/>
                <a:ea typeface="Calibri"/>
                <a:cs typeface="Calibri"/>
                <a:sym typeface="Calibri"/>
              </a:rPr>
              <a:t>Peamised ökoloogilised (rohelised) turundusstrateegiad:</a:t>
            </a:r>
            <a:endParaRPr sz="3300" b="0" i="0" u="none" strike="noStrike" cap="none">
              <a:solidFill>
                <a:srgbClr val="056839"/>
              </a:solidFill>
              <a:latin typeface="Calibri"/>
              <a:ea typeface="Calibri"/>
              <a:cs typeface="Calibri"/>
              <a:sym typeface="Calibri"/>
            </a:endParaRPr>
          </a:p>
          <a:p>
            <a:pPr marL="558800" marR="0" lvl="0" indent="-514350" algn="just" rtl="0">
              <a:lnSpc>
                <a:spcPct val="150000"/>
              </a:lnSpc>
              <a:spcBef>
                <a:spcPts val="290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Avatud deklaratsioon väärtuste ja rohelise strateegia rakendamise kohta on üks olulisi asju, mida ökoturundusstrateegias tuleb teha.</a:t>
            </a:r>
            <a:endParaRPr sz="3300" b="0" i="0" u="none" strike="noStrike" cap="none">
              <a:solidFill>
                <a:srgbClr val="056839"/>
              </a:solidFill>
              <a:latin typeface="Calibri"/>
              <a:ea typeface="Calibri"/>
              <a:cs typeface="Calibri"/>
              <a:sym typeface="Calibri"/>
            </a:endParaRPr>
          </a:p>
          <a:p>
            <a:pPr marL="558800" marR="0" lvl="0" indent="-514350" algn="just" rtl="0">
              <a:lnSpc>
                <a:spcPct val="150000"/>
              </a:lnSpc>
              <a:spcBef>
                <a:spcPts val="290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Digitaalne turundus jõuab kiiresti klientideni ja teavitab neid keskkonnasäästlikust rakendamisest teie tootes või teenustes. Klientide usalduse saamiseks peaksid kõik eespool nimetatud tegevused olema juba ette valmistatud ja tehtud. </a:t>
            </a:r>
            <a:endParaRPr sz="3300" b="0" i="0" u="none" strike="noStrike" cap="none">
              <a:solidFill>
                <a:srgbClr val="056839"/>
              </a:solidFill>
              <a:latin typeface="Calibri"/>
              <a:ea typeface="Calibri"/>
              <a:cs typeface="Calibri"/>
              <a:sym typeface="Calibri"/>
            </a:endParaRPr>
          </a:p>
          <a:p>
            <a:pPr marL="558800" marR="0" lvl="0" indent="-514350" algn="just" rtl="0">
              <a:lnSpc>
                <a:spcPct val="150000"/>
              </a:lnSpc>
              <a:spcBef>
                <a:spcPts val="2900"/>
              </a:spcBef>
              <a:spcAft>
                <a:spcPts val="0"/>
              </a:spcAft>
              <a:buClr>
                <a:srgbClr val="056839"/>
              </a:buClr>
              <a:buSzPts val="3300"/>
              <a:buFont typeface="Calibri"/>
              <a:buChar char="-"/>
            </a:pPr>
            <a:r>
              <a:rPr lang="lt-LT" sz="3300" b="0" i="0" u="none" strike="noStrike" cap="none">
                <a:solidFill>
                  <a:srgbClr val="056839"/>
                </a:solidFill>
                <a:latin typeface="Calibri"/>
                <a:ea typeface="Calibri"/>
                <a:cs typeface="Calibri"/>
                <a:sym typeface="Calibri"/>
              </a:rPr>
              <a:t>Keskkonnasõbralik turundusstrateegia peaks määratlema mitte ainult keskkonnasõbralikuks tunnistatud tooteid või teenuseid, vaid ka teisi algatusi, mis aitavad kaasa säästva arengu eesmärkide saavutamisele.</a:t>
            </a:r>
            <a:endParaRPr sz="3300" b="0" i="0" u="none" strike="noStrike" cap="none">
              <a:solidFill>
                <a:srgbClr val="05683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rgbClr val="C55A11"/>
              </a:solidFill>
              <a:latin typeface="Calibri"/>
              <a:ea typeface="Calibri"/>
              <a:cs typeface="Calibri"/>
              <a:sym typeface="Calibri"/>
            </a:endParaRPr>
          </a:p>
        </p:txBody>
      </p:sp>
      <p:sp>
        <p:nvSpPr>
          <p:cNvPr id="217" name="Google Shape;217;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18" name="Google Shape;218;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19" name="Google Shape;219;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20" name="Google Shape;220;p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21" name="Google Shape;221;p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159a9c08c80_0_32"/>
          <p:cNvSpPr txBox="1"/>
          <p:nvPr/>
        </p:nvSpPr>
        <p:spPr>
          <a:xfrm>
            <a:off x="853904" y="571086"/>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Calibri"/>
                <a:ea typeface="Calibri"/>
                <a:cs typeface="Calibri"/>
                <a:sym typeface="Calibri"/>
              </a:rPr>
              <a:t>Teema </a:t>
            </a:r>
            <a:r>
              <a:rPr lang="lt-LT" sz="5900" b="1">
                <a:solidFill>
                  <a:srgbClr val="056839"/>
                </a:solidFill>
                <a:latin typeface="Calibri"/>
                <a:ea typeface="Calibri"/>
                <a:cs typeface="Calibri"/>
                <a:sym typeface="Calibri"/>
              </a:rPr>
              <a:t>2</a:t>
            </a:r>
            <a:r>
              <a:rPr lang="lt-LT" sz="5900" b="1" i="0" u="none" strike="noStrike" cap="none">
                <a:solidFill>
                  <a:srgbClr val="056839"/>
                </a:solidFill>
                <a:latin typeface="Calibri"/>
                <a:ea typeface="Calibri"/>
                <a:cs typeface="Calibri"/>
                <a:sym typeface="Calibri"/>
              </a:rPr>
              <a:t>: </a:t>
            </a:r>
            <a:r>
              <a:rPr lang="lt-LT" sz="5900" b="1">
                <a:solidFill>
                  <a:srgbClr val="385623"/>
                </a:solidFill>
                <a:latin typeface="Calibri"/>
                <a:ea typeface="Calibri"/>
                <a:cs typeface="Calibri"/>
                <a:sym typeface="Calibri"/>
              </a:rPr>
              <a:t>Kasulikud lingid</a:t>
            </a:r>
            <a:endParaRPr sz="5900" b="0" i="0" u="none" strike="noStrike" cap="none">
              <a:solidFill>
                <a:srgbClr val="385623"/>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r>
              <a:t/>
            </a:r>
            <a:endParaRPr sz="2300" b="0" i="0" u="none" strike="noStrike" cap="none">
              <a:solidFill>
                <a:srgbClr val="000000"/>
              </a:solidFill>
              <a:latin typeface="Arial"/>
              <a:ea typeface="Arial"/>
              <a:cs typeface="Arial"/>
              <a:sym typeface="Arial"/>
            </a:endParaRPr>
          </a:p>
        </p:txBody>
      </p:sp>
      <p:sp>
        <p:nvSpPr>
          <p:cNvPr id="227" name="Google Shape;227;g159a9c08c80_0_32"/>
          <p:cNvSpPr txBox="1"/>
          <p:nvPr/>
        </p:nvSpPr>
        <p:spPr>
          <a:xfrm>
            <a:off x="716958" y="2315997"/>
            <a:ext cx="19140300" cy="6555600"/>
          </a:xfrm>
          <a:prstGeom prst="rect">
            <a:avLst/>
          </a:prstGeom>
          <a:solidFill>
            <a:schemeClr val="lt1"/>
          </a:solidFill>
          <a:ln>
            <a:noFill/>
          </a:ln>
        </p:spPr>
        <p:txBody>
          <a:bodyPr spcFirstLastPara="1" wrap="square" lIns="148575" tIns="74275" rIns="148575" bIns="74275" anchor="t" anchorCtr="0">
            <a:spAutoFit/>
          </a:bodyPr>
          <a:lstStyle/>
          <a:p>
            <a:pPr marL="0" lvl="0" indent="0" algn="l" rtl="0">
              <a:lnSpc>
                <a:spcPct val="115000"/>
              </a:lnSpc>
              <a:spcBef>
                <a:spcPts val="0"/>
              </a:spcBef>
              <a:spcAft>
                <a:spcPts val="0"/>
              </a:spcAft>
              <a:buSzPts val="1800"/>
              <a:buNone/>
            </a:pPr>
            <a:r>
              <a:t/>
            </a:r>
            <a:endParaRPr sz="3900" u="sng">
              <a:solidFill>
                <a:schemeClr val="hlink"/>
              </a:solidFill>
              <a:highlight>
                <a:srgbClr val="FFFFFF"/>
              </a:highlight>
              <a:latin typeface="Calibri"/>
              <a:ea typeface="Calibri"/>
              <a:cs typeface="Calibri"/>
              <a:sym typeface="Calibri"/>
              <a:hlinkClick r:id="rId3"/>
            </a:endParaRPr>
          </a:p>
          <a:p>
            <a:pPr marL="0" lvl="0" indent="0" algn="l" rtl="0">
              <a:lnSpc>
                <a:spcPct val="115000"/>
              </a:lnSpc>
              <a:spcBef>
                <a:spcPts val="0"/>
              </a:spcBef>
              <a:spcAft>
                <a:spcPts val="0"/>
              </a:spcAft>
              <a:buSzPts val="1800"/>
              <a:buNone/>
            </a:pPr>
            <a:r>
              <a:rPr lang="lt-LT" sz="3900">
                <a:solidFill>
                  <a:srgbClr val="056839"/>
                </a:solidFill>
                <a:highlight>
                  <a:srgbClr val="FFFFFF"/>
                </a:highlight>
                <a:latin typeface="Roboto"/>
                <a:ea typeface="Roboto"/>
                <a:cs typeface="Roboto"/>
                <a:sym typeface="Roboto"/>
              </a:rPr>
              <a:t>Neli tõhusat rohelise turunduse strateegiat. </a:t>
            </a:r>
            <a:r>
              <a:rPr lang="lt-LT" sz="3900">
                <a:solidFill>
                  <a:srgbClr val="056839"/>
                </a:solidFill>
                <a:latin typeface="Roboto"/>
                <a:ea typeface="Roboto"/>
                <a:cs typeface="Roboto"/>
                <a:sym typeface="Roboto"/>
              </a:rPr>
              <a:t>ENBUS211 </a:t>
            </a:r>
            <a:r>
              <a:rPr lang="lt-LT" sz="3900">
                <a:solidFill>
                  <a:srgbClr val="056839"/>
                </a:solidFill>
                <a:latin typeface="Roboto"/>
                <a:ea typeface="Roboto"/>
                <a:cs typeface="Roboto"/>
                <a:sym typeface="Roboto"/>
              </a:rPr>
              <a:t>Videoprojekt//2018-07-27</a:t>
            </a:r>
            <a:endParaRPr sz="3900">
              <a:solidFill>
                <a:srgbClr val="056839"/>
              </a:solidFill>
              <a:latin typeface="Roboto"/>
              <a:ea typeface="Roboto"/>
              <a:cs typeface="Roboto"/>
              <a:sym typeface="Roboto"/>
            </a:endParaRPr>
          </a:p>
          <a:p>
            <a:pPr marL="0" lvl="0" indent="0" algn="l" rtl="0">
              <a:lnSpc>
                <a:spcPct val="115000"/>
              </a:lnSpc>
              <a:spcBef>
                <a:spcPts val="0"/>
              </a:spcBef>
              <a:spcAft>
                <a:spcPts val="0"/>
              </a:spcAft>
              <a:buSzPts val="1800"/>
              <a:buNone/>
            </a:pPr>
            <a:r>
              <a:rPr lang="lt-LT" sz="3900" u="sng">
                <a:solidFill>
                  <a:schemeClr val="hlink"/>
                </a:solidFill>
                <a:latin typeface="Roboto"/>
                <a:ea typeface="Roboto"/>
                <a:cs typeface="Roboto"/>
                <a:sym typeface="Roboto"/>
                <a:hlinkClick r:id="rId4"/>
              </a:rPr>
              <a:t>https://www.youtube.com/watch?v=CO41EhTIr7k </a:t>
            </a:r>
            <a:endParaRPr sz="3900">
              <a:solidFill>
                <a:srgbClr val="0F0F0F"/>
              </a:solidFill>
              <a:latin typeface="Roboto"/>
              <a:ea typeface="Roboto"/>
              <a:cs typeface="Roboto"/>
              <a:sym typeface="Roboto"/>
            </a:endParaRPr>
          </a:p>
          <a:p>
            <a:pPr marL="0" lvl="0" indent="0" algn="l" rtl="0">
              <a:lnSpc>
                <a:spcPct val="115000"/>
              </a:lnSpc>
              <a:spcBef>
                <a:spcPts val="0"/>
              </a:spcBef>
              <a:spcAft>
                <a:spcPts val="0"/>
              </a:spcAft>
              <a:buSzPts val="1800"/>
              <a:buNone/>
            </a:pPr>
            <a:r>
              <a:t/>
            </a:r>
            <a:endParaRPr sz="3700" b="1">
              <a:solidFill>
                <a:srgbClr val="0F0F0F"/>
              </a:solidFill>
              <a:highlight>
                <a:srgbClr val="FFFFFF"/>
              </a:highlight>
              <a:latin typeface="Roboto"/>
              <a:ea typeface="Roboto"/>
              <a:cs typeface="Roboto"/>
              <a:sym typeface="Roboto"/>
            </a:endParaRPr>
          </a:p>
          <a:p>
            <a:pPr marL="0" lvl="0" indent="0" algn="l" rtl="0">
              <a:lnSpc>
                <a:spcPct val="115000"/>
              </a:lnSpc>
              <a:spcBef>
                <a:spcPts val="0"/>
              </a:spcBef>
              <a:spcAft>
                <a:spcPts val="0"/>
              </a:spcAft>
              <a:buSzPts val="1800"/>
              <a:buNone/>
            </a:pPr>
            <a:r>
              <a:rPr lang="lt-LT" sz="3900">
                <a:solidFill>
                  <a:srgbClr val="056839"/>
                </a:solidFill>
                <a:highlight>
                  <a:srgbClr val="FFFFFF"/>
                </a:highlight>
              </a:rPr>
              <a:t>Rohelised turundusideed keskkonnasõbralike väikeettevõtete edendamiseks</a:t>
            </a:r>
            <a:endParaRPr sz="3900">
              <a:solidFill>
                <a:srgbClr val="056839"/>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800"/>
              <a:buFont typeface="Arial"/>
              <a:buNone/>
            </a:pPr>
            <a:r>
              <a:rPr lang="lt-LT" sz="3900" u="sng">
                <a:solidFill>
                  <a:schemeClr val="hlink"/>
                </a:solidFill>
                <a:highlight>
                  <a:srgbClr val="FFFFFF"/>
                </a:highlight>
                <a:latin typeface="Roboto"/>
                <a:ea typeface="Roboto"/>
                <a:cs typeface="Roboto"/>
                <a:sym typeface="Roboto"/>
                <a:hlinkClick r:id="rId5"/>
              </a:rPr>
              <a:t>https://www.sbmarketingtools.com/green-marketing-ideas-to-promote-eco-friendly-small-businesses/ </a:t>
            </a:r>
            <a:endParaRPr sz="3900">
              <a:solidFill>
                <a:srgbClr val="313539"/>
              </a:solidFill>
              <a:highlight>
                <a:srgbClr val="F6F6F7"/>
              </a:highlight>
            </a:endParaRPr>
          </a:p>
          <a:p>
            <a:pPr marL="0" marR="0" lvl="0" indent="0" algn="just" rtl="0">
              <a:lnSpc>
                <a:spcPct val="150000"/>
              </a:lnSpc>
              <a:spcBef>
                <a:spcPts val="0"/>
              </a:spcBef>
              <a:spcAft>
                <a:spcPts val="0"/>
              </a:spcAft>
              <a:buNone/>
            </a:pPr>
            <a:r>
              <a:t/>
            </a:r>
            <a:endParaRPr sz="3900">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t/>
            </a:r>
            <a:endParaRPr sz="1700" b="1" i="0" u="none" strike="noStrike" cap="none">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t/>
            </a:r>
            <a:endParaRPr sz="2900" b="0" i="0" u="none" strike="noStrike" cap="none">
              <a:solidFill>
                <a:srgbClr val="385623"/>
              </a:solidFill>
              <a:latin typeface="Calibri"/>
              <a:ea typeface="Calibri"/>
              <a:cs typeface="Calibri"/>
              <a:sym typeface="Calibri"/>
            </a:endParaRPr>
          </a:p>
        </p:txBody>
      </p:sp>
      <p:sp>
        <p:nvSpPr>
          <p:cNvPr id="228" name="Google Shape;228;g159a9c08c80_0_32"/>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229" name="Google Shape;229;g159a9c08c80_0_3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230" name="Google Shape;230;g159a9c08c80_0_32"/>
          <p:cNvSpPr/>
          <p:nvPr/>
        </p:nvSpPr>
        <p:spPr>
          <a:xfrm>
            <a:off x="1144819" y="1520169"/>
            <a:ext cx="62814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pic>
        <p:nvPicPr>
          <p:cNvPr id="231" name="Google Shape;231;g159a9c08c80_0_32"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232" name="Google Shape;232;g159a9c08c80_0_32"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9"/>
          <p:cNvSpPr txBox="1"/>
          <p:nvPr/>
        </p:nvSpPr>
        <p:spPr>
          <a:xfrm>
            <a:off x="837820" y="507590"/>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Interaktiivsed küsimused</a:t>
            </a:r>
            <a:endParaRPr sz="5900" b="1" i="0" u="none" strike="noStrike" cap="none">
              <a:solidFill>
                <a:schemeClr val="dk1"/>
              </a:solidFill>
              <a:latin typeface="Calibri"/>
              <a:ea typeface="Calibri"/>
              <a:cs typeface="Calibri"/>
              <a:sym typeface="Calibri"/>
            </a:endParaRPr>
          </a:p>
        </p:txBody>
      </p:sp>
      <p:sp>
        <p:nvSpPr>
          <p:cNvPr id="238" name="Google Shape;238;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39" name="Google Shape;239;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40" name="Google Shape;240;p19"/>
          <p:cNvSpPr/>
          <p:nvPr/>
        </p:nvSpPr>
        <p:spPr>
          <a:xfrm>
            <a:off x="1034414" y="148866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41" name="Google Shape;241;p19"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42" name="Google Shape;242;p19"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43" name="Google Shape;243;p19"/>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Clr>
                <a:srgbClr val="000000"/>
              </a:buClr>
              <a:buSzPts val="2900"/>
              <a:buFont typeface="Arial"/>
              <a:buNone/>
            </a:pPr>
            <a:r>
              <a:rPr lang="lt-LT" sz="2900" b="0" i="0" u="none" strike="noStrike" cap="none">
                <a:solidFill>
                  <a:schemeClr val="dk1"/>
                </a:solidFill>
                <a:latin typeface="Times New Roman"/>
                <a:ea typeface="Times New Roman"/>
                <a:cs typeface="Times New Roman"/>
                <a:sym typeface="Times New Roman"/>
              </a:rPr>
              <a:t> </a:t>
            </a:r>
            <a:endParaRPr sz="2900" b="0" i="0" u="none" strike="noStrike" cap="none">
              <a:solidFill>
                <a:schemeClr val="dk1"/>
              </a:solidFill>
              <a:latin typeface="Calibri"/>
              <a:ea typeface="Calibri"/>
              <a:cs typeface="Calibri"/>
              <a:sym typeface="Calibri"/>
            </a:endParaRPr>
          </a:p>
        </p:txBody>
      </p:sp>
      <p:sp>
        <p:nvSpPr>
          <p:cNvPr id="244" name="Google Shape;244;p19"/>
          <p:cNvSpPr txBox="1"/>
          <p:nvPr/>
        </p:nvSpPr>
        <p:spPr>
          <a:xfrm>
            <a:off x="2322339" y="1758713"/>
            <a:ext cx="17395800" cy="6820200"/>
          </a:xfrm>
          <a:prstGeom prst="rect">
            <a:avLst/>
          </a:prstGeom>
          <a:noFill/>
          <a:ln>
            <a:noFill/>
          </a:ln>
        </p:spPr>
        <p:txBody>
          <a:bodyPr spcFirstLastPara="1" wrap="square" lIns="148575" tIns="74275" rIns="148575" bIns="74275" anchor="t" anchorCtr="0">
            <a:spAutoFit/>
          </a:bodyPr>
          <a:lstStyle/>
          <a:p>
            <a:pPr marL="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1. Kas väide on õige või vale "</a:t>
            </a:r>
            <a:r>
              <a:rPr lang="lt-LT" sz="3300" i="1" u="none" strike="noStrike" cap="none">
                <a:solidFill>
                  <a:srgbClr val="385623"/>
                </a:solidFill>
                <a:latin typeface="Calibri"/>
                <a:ea typeface="Calibri"/>
                <a:cs typeface="Calibri"/>
                <a:sym typeface="Calibri"/>
              </a:rPr>
              <a:t>ökoturunduse (rohelise) turunduse kontseptsioon kui terviklik lähenemine kogu äriideele ja -strateegiale määratleb kõigi tegurite tähtsuse, et luua tooteid või teenuseid, mis põhinevad jätkusuutlikkusel</a:t>
            </a:r>
            <a:r>
              <a:rPr lang="lt-LT" sz="3300" i="0" u="none" strike="noStrike" cap="none">
                <a:solidFill>
                  <a:srgbClr val="385623"/>
                </a:solidFill>
                <a:latin typeface="Calibri"/>
                <a:ea typeface="Calibri"/>
                <a:cs typeface="Calibri"/>
                <a:sym typeface="Calibri"/>
              </a:rPr>
              <a:t>".</a:t>
            </a:r>
            <a:endParaRPr sz="3300" i="0" u="none" strike="noStrike" cap="none">
              <a:solidFill>
                <a:srgbClr val="385623"/>
              </a:solidFill>
              <a:latin typeface="Calibri"/>
              <a:ea typeface="Calibri"/>
              <a:cs typeface="Calibri"/>
              <a:sym typeface="Calibri"/>
            </a:endParaRPr>
          </a:p>
          <a:p>
            <a:pPr marL="74930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Tõsi </a:t>
            </a:r>
            <a:endParaRPr sz="3300" i="0" u="none" strike="noStrike" cap="none">
              <a:solidFill>
                <a:srgbClr val="385623"/>
              </a:solidFill>
              <a:latin typeface="Calibri"/>
              <a:ea typeface="Calibri"/>
              <a:cs typeface="Calibri"/>
              <a:sym typeface="Calibri"/>
            </a:endParaRPr>
          </a:p>
          <a:p>
            <a:pPr marL="74930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Vale</a:t>
            </a:r>
            <a:br>
              <a:rPr lang="lt-LT" sz="3300" i="0" u="none" strike="noStrike" cap="none">
                <a:solidFill>
                  <a:srgbClr val="385623"/>
                </a:solidFill>
                <a:latin typeface="Calibri"/>
                <a:ea typeface="Calibri"/>
                <a:cs typeface="Calibri"/>
                <a:sym typeface="Calibri"/>
              </a:rPr>
            </a:br>
            <a:endParaRPr sz="3300" i="0" u="none" strike="noStrike" cap="none">
              <a:solidFill>
                <a:srgbClr val="385623"/>
              </a:solidFill>
              <a:latin typeface="Calibri"/>
              <a:ea typeface="Calibri"/>
              <a:cs typeface="Calibri"/>
              <a:sym typeface="Calibri"/>
            </a:endParaRPr>
          </a:p>
          <a:p>
            <a:pPr marL="0" marR="0" lvl="0" indent="0" algn="just" rtl="0">
              <a:lnSpc>
                <a:spcPct val="115000"/>
              </a:lnSpc>
              <a:spcBef>
                <a:spcPts val="0"/>
              </a:spcBef>
              <a:spcAft>
                <a:spcPts val="0"/>
              </a:spcAft>
              <a:buNone/>
            </a:pPr>
            <a:r>
              <a:rPr lang="lt-LT" sz="3300" i="0" u="none" strike="noStrike" cap="none">
                <a:solidFill>
                  <a:srgbClr val="385623"/>
                </a:solidFill>
                <a:latin typeface="Calibri"/>
                <a:ea typeface="Calibri"/>
                <a:cs typeface="Calibri"/>
                <a:sym typeface="Calibri"/>
              </a:rPr>
              <a:t>2. Kuidas te kirjeldate ökoturundust? </a:t>
            </a:r>
            <a:endParaRPr sz="3300" i="0" u="none" strike="noStrike" cap="none">
              <a:solidFill>
                <a:srgbClr val="385623"/>
              </a:solidFill>
              <a:latin typeface="Calibri"/>
              <a:ea typeface="Calibri"/>
              <a:cs typeface="Calibri"/>
              <a:sym typeface="Calibri"/>
            </a:endParaRPr>
          </a:p>
          <a:p>
            <a:pPr marL="558800" marR="0" lvl="0" indent="-552450" algn="just" rtl="0">
              <a:lnSpc>
                <a:spcPct val="115000"/>
              </a:lnSpc>
              <a:spcBef>
                <a:spcPts val="1300"/>
              </a:spcBef>
              <a:spcAft>
                <a:spcPts val="0"/>
              </a:spcAft>
              <a:buClr>
                <a:srgbClr val="385623"/>
              </a:buClr>
              <a:buSzPts val="2900"/>
              <a:buFont typeface="Calibri"/>
              <a:buAutoNum type="alphaUcPeriod"/>
            </a:pPr>
            <a:r>
              <a:rPr lang="lt-LT" sz="3300" i="0" u="none" strike="noStrike" cap="none">
                <a:solidFill>
                  <a:srgbClr val="385623"/>
                </a:solidFill>
                <a:latin typeface="Calibri"/>
                <a:ea typeface="Calibri"/>
                <a:cs typeface="Calibri"/>
                <a:sym typeface="Calibri"/>
              </a:rPr>
              <a:t>Ökoturundus stimuleerib ettevõtte kasumit ja hoolitseb ettevõtte kasvu eest.</a:t>
            </a:r>
            <a:endParaRPr sz="3300" i="0" u="none" strike="noStrike" cap="none">
              <a:solidFill>
                <a:srgbClr val="385623"/>
              </a:solidFill>
              <a:latin typeface="Calibri"/>
              <a:ea typeface="Calibri"/>
              <a:cs typeface="Calibri"/>
              <a:sym typeface="Calibri"/>
            </a:endParaRPr>
          </a:p>
          <a:p>
            <a:pPr marL="558800" marR="0" lvl="0" indent="-552450" algn="just" rtl="0">
              <a:lnSpc>
                <a:spcPct val="115000"/>
              </a:lnSpc>
              <a:spcBef>
                <a:spcPts val="0"/>
              </a:spcBef>
              <a:spcAft>
                <a:spcPts val="0"/>
              </a:spcAft>
              <a:buClr>
                <a:srgbClr val="385623"/>
              </a:buClr>
              <a:buSzPts val="2900"/>
              <a:buFont typeface="Calibri"/>
              <a:buAutoNum type="alphaUcPeriod"/>
            </a:pPr>
            <a:r>
              <a:rPr lang="lt-LT" sz="3300" i="0" u="none" strike="noStrike" cap="none">
                <a:solidFill>
                  <a:srgbClr val="385623"/>
                </a:solidFill>
                <a:latin typeface="Calibri"/>
                <a:ea typeface="Calibri"/>
                <a:cs typeface="Calibri"/>
                <a:sym typeface="Calibri"/>
              </a:rPr>
              <a:t>Ökoturundus pikendab toote kasutusiga, et suurendada tootlikkust ja kasumlikkust. </a:t>
            </a:r>
            <a:endParaRPr sz="3300" i="0" u="none" strike="noStrike" cap="none">
              <a:solidFill>
                <a:srgbClr val="385623"/>
              </a:solidFill>
              <a:latin typeface="Calibri"/>
              <a:ea typeface="Calibri"/>
              <a:cs typeface="Calibri"/>
              <a:sym typeface="Calibri"/>
            </a:endParaRPr>
          </a:p>
          <a:p>
            <a:pPr marL="558800" marR="0" lvl="0" indent="-552450" algn="just" rtl="0">
              <a:lnSpc>
                <a:spcPct val="115000"/>
              </a:lnSpc>
              <a:spcBef>
                <a:spcPts val="1200"/>
              </a:spcBef>
              <a:spcAft>
                <a:spcPts val="0"/>
              </a:spcAft>
              <a:buClr>
                <a:srgbClr val="385623"/>
              </a:buClr>
              <a:buSzPts val="2900"/>
              <a:buFont typeface="Arial"/>
              <a:buAutoNum type="alphaUcPeriod"/>
            </a:pPr>
            <a:r>
              <a:rPr lang="lt-LT" sz="3300" i="0" u="none" strike="noStrike" cap="none">
                <a:solidFill>
                  <a:srgbClr val="385623"/>
                </a:solidFill>
                <a:latin typeface="Calibri"/>
                <a:ea typeface="Calibri"/>
                <a:cs typeface="Calibri"/>
                <a:sym typeface="Calibri"/>
              </a:rPr>
              <a:t>Ökoturundus ei ole seotud mitte ainult keskkonnakaitse ja majanduskasvuga, vaid sellel on ka </a:t>
            </a:r>
            <a:r>
              <a:rPr lang="lt-LT" sz="3300">
                <a:solidFill>
                  <a:srgbClr val="385623"/>
                </a:solidFill>
                <a:latin typeface="Calibri"/>
                <a:ea typeface="Calibri"/>
                <a:cs typeface="Calibri"/>
                <a:sym typeface="Calibri"/>
              </a:rPr>
              <a:t>ettevõtte </a:t>
            </a:r>
            <a:r>
              <a:rPr lang="lt-LT" sz="3300" i="0" u="none" strike="noStrike" cap="none">
                <a:solidFill>
                  <a:srgbClr val="385623"/>
                </a:solidFill>
                <a:latin typeface="Calibri"/>
                <a:ea typeface="Calibri"/>
                <a:cs typeface="Calibri"/>
                <a:sym typeface="Calibri"/>
              </a:rPr>
              <a:t>sotsiaalne vastutus.</a:t>
            </a:r>
            <a:endParaRPr sz="3300" i="0" u="none" strike="noStrike" cap="none">
              <a:solidFill>
                <a:srgbClr val="385623"/>
              </a:solidFill>
              <a:latin typeface="Calibri"/>
              <a:ea typeface="Calibri"/>
              <a:cs typeface="Calibri"/>
              <a:sym typeface="Calibri"/>
            </a:endParaRPr>
          </a:p>
        </p:txBody>
      </p:sp>
      <p:pic>
        <p:nvPicPr>
          <p:cNvPr id="245" name="Google Shape;245;p19"/>
          <p:cNvPicPr preferRelativeResize="0"/>
          <p:nvPr/>
        </p:nvPicPr>
        <p:blipFill rotWithShape="1">
          <a:blip r:embed="rId5">
            <a:alphaModFix/>
          </a:blip>
          <a:srcRect l="0" t="0" r="0" b="0"/>
          <a:stretch/>
        </p:blipFill>
        <p:spPr>
          <a:xfrm>
            <a:off x="965841" y="3269853"/>
            <a:ext cx="1205775" cy="20106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txBox="1"/>
          <p:nvPr/>
        </p:nvSpPr>
        <p:spPr>
          <a:xfrm>
            <a:off x="883847" y="845615"/>
            <a:ext cx="15630000" cy="10581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Küsimused mõtisklemiseks</a:t>
            </a:r>
            <a:endParaRPr sz="5900" b="1" i="0" u="none" strike="noStrike" cap="none">
              <a:solidFill>
                <a:schemeClr val="dk1"/>
              </a:solidFill>
              <a:latin typeface="Calibri"/>
              <a:ea typeface="Calibri"/>
              <a:cs typeface="Calibri"/>
              <a:sym typeface="Calibri"/>
            </a:endParaRPr>
          </a:p>
        </p:txBody>
      </p:sp>
      <p:sp>
        <p:nvSpPr>
          <p:cNvPr id="251" name="Google Shape;251;p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52" name="Google Shape;252;p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53" name="Google Shape;253;p20"/>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254" name="Google Shape;254;p20"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255" name="Google Shape;255;p20"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256" name="Google Shape;256;p20"/>
          <p:cNvSpPr txBox="1"/>
          <p:nvPr/>
        </p:nvSpPr>
        <p:spPr>
          <a:xfrm>
            <a:off x="1034412" y="2361057"/>
            <a:ext cx="16956900" cy="5964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Clr>
                <a:srgbClr val="000000"/>
              </a:buClr>
              <a:buSzPts val="2900"/>
              <a:buFont typeface="Arial"/>
              <a:buNone/>
            </a:pPr>
            <a:r>
              <a:rPr lang="lt-LT" sz="2900" b="0" i="0" u="none" strike="noStrike" cap="none">
                <a:solidFill>
                  <a:schemeClr val="dk1"/>
                </a:solidFill>
                <a:latin typeface="Times New Roman"/>
                <a:ea typeface="Times New Roman"/>
                <a:cs typeface="Times New Roman"/>
                <a:sym typeface="Times New Roman"/>
              </a:rPr>
              <a:t> </a:t>
            </a:r>
            <a:endParaRPr sz="2900" b="0" i="0" u="none" strike="noStrike" cap="none">
              <a:solidFill>
                <a:schemeClr val="dk1"/>
              </a:solidFill>
              <a:latin typeface="Calibri"/>
              <a:ea typeface="Calibri"/>
              <a:cs typeface="Calibri"/>
              <a:sym typeface="Calibri"/>
            </a:endParaRPr>
          </a:p>
        </p:txBody>
      </p:sp>
      <p:sp>
        <p:nvSpPr>
          <p:cNvPr id="257" name="Google Shape;257;p20"/>
          <p:cNvSpPr txBox="1"/>
          <p:nvPr/>
        </p:nvSpPr>
        <p:spPr>
          <a:xfrm>
            <a:off x="3379717" y="3076550"/>
            <a:ext cx="14928000" cy="31104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1000"/>
              </a:spcBef>
              <a:spcAft>
                <a:spcPts val="0"/>
              </a:spcAft>
              <a:buNone/>
            </a:pPr>
            <a:r>
              <a:rPr lang="lt-LT" sz="4600" b="0" i="0" u="none" strike="noStrike" cap="none">
                <a:solidFill>
                  <a:srgbClr val="056839"/>
                </a:solidFill>
                <a:latin typeface="Calibri"/>
                <a:ea typeface="Calibri"/>
                <a:cs typeface="Calibri"/>
                <a:sym typeface="Calibri"/>
              </a:rPr>
              <a:t>Kuidas te kirjeldaksite oma sõnadega ökoturundust (rohelist) turundust?</a:t>
            </a:r>
            <a:endParaRPr sz="2300">
              <a:solidFill>
                <a:srgbClr val="056839"/>
              </a:solidFill>
            </a:endParaRPr>
          </a:p>
          <a:p>
            <a:pPr marL="0" marR="0" lvl="0" indent="0" algn="just" rtl="0">
              <a:lnSpc>
                <a:spcPct val="100000"/>
              </a:lnSpc>
              <a:spcBef>
                <a:spcPts val="1000"/>
              </a:spcBef>
              <a:spcAft>
                <a:spcPts val="0"/>
              </a:spcAft>
              <a:buNone/>
            </a:pPr>
            <a:r>
              <a:t/>
            </a:r>
            <a:endParaRPr sz="4600" b="0"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Kas te teate peamisi ökoloogilisi (rohelisi) turundusstrateegiaid?</a:t>
            </a:r>
            <a:endParaRPr sz="4600" b="0" i="0" u="none" strike="noStrike" cap="none">
              <a:solidFill>
                <a:srgbClr val="056839"/>
              </a:solidFill>
              <a:latin typeface="Calibri"/>
              <a:ea typeface="Calibri"/>
              <a:cs typeface="Calibri"/>
              <a:sym typeface="Calibri"/>
            </a:endParaRPr>
          </a:p>
        </p:txBody>
      </p:sp>
      <p:pic>
        <p:nvPicPr>
          <p:cNvPr id="258" name="Google Shape;258;p20"/>
          <p:cNvPicPr preferRelativeResize="0"/>
          <p:nvPr/>
        </p:nvPicPr>
        <p:blipFill rotWithShape="1">
          <a:blip r:embed="rId5">
            <a:alphaModFix/>
          </a:blip>
          <a:srcRect l="0" t="0" r="0" b="0"/>
          <a:stretch/>
        </p:blipFill>
        <p:spPr>
          <a:xfrm>
            <a:off x="1392861" y="3430913"/>
            <a:ext cx="1301100" cy="21696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pic>
        <p:nvPicPr>
          <p:cNvPr id="264" name="Google Shape;264;p21" descr="Graphical user interface, text&#10;&#10;Description automatically generated"/>
          <p:cNvPicPr preferRelativeResize="0"/>
          <p:nvPr/>
        </p:nvPicPr>
        <p:blipFill rotWithShape="1">
          <a:blip r:embed="rId3">
            <a:alphaModFix/>
          </a:blip>
          <a:srcRect l="0" t="0" r="0" b="0"/>
          <a:stretch/>
        </p:blipFill>
        <p:spPr>
          <a:xfrm>
            <a:off x="159219" y="9117932"/>
            <a:ext cx="5165965" cy="1083795"/>
          </a:xfrm>
          <a:prstGeom prst="rect">
            <a:avLst/>
          </a:prstGeom>
          <a:noFill/>
          <a:ln>
            <a:noFill/>
          </a:ln>
        </p:spPr>
      </p:pic>
      <p:pic>
        <p:nvPicPr>
          <p:cNvPr id="265" name="Google Shape;265;p21"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266" name="Google Shape;266;p2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67" name="Google Shape;267;p2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68" name="Google Shape;268;p2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69" name="Google Shape;269;p21"/>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270" name="Google Shape;270;p21"/>
          <p:cNvSpPr txBox="1"/>
          <p:nvPr/>
        </p:nvSpPr>
        <p:spPr>
          <a:xfrm>
            <a:off x="757259" y="839511"/>
            <a:ext cx="12889800" cy="28590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Kokkuvõte</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271" name="Google Shape;271;p21"/>
          <p:cNvSpPr txBox="1"/>
          <p:nvPr/>
        </p:nvSpPr>
        <p:spPr>
          <a:xfrm>
            <a:off x="757266" y="1986488"/>
            <a:ext cx="18051300" cy="67815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Öko-roheline turundus ei peaks olema seotud mitte ainult keskkonnakaitse ja majanduskasvuga, vaid ka </a:t>
            </a:r>
            <a:r>
              <a:rPr lang="lt-LT" sz="4600">
                <a:solidFill>
                  <a:srgbClr val="056839"/>
                </a:solidFill>
                <a:latin typeface="Calibri"/>
                <a:ea typeface="Calibri"/>
                <a:cs typeface="Calibri"/>
                <a:sym typeface="Calibri"/>
              </a:rPr>
              <a:t>ettevõtte </a:t>
            </a:r>
            <a:r>
              <a:rPr lang="lt-LT" sz="4600" b="0" i="0" u="none" strike="noStrike" cap="none">
                <a:solidFill>
                  <a:srgbClr val="056839"/>
                </a:solidFill>
                <a:latin typeface="Calibri"/>
                <a:ea typeface="Calibri"/>
                <a:cs typeface="Calibri"/>
                <a:sym typeface="Calibri"/>
              </a:rPr>
              <a:t>sotsiaalse vastutusega.</a:t>
            </a:r>
            <a:endParaRPr sz="2300">
              <a:solidFill>
                <a:srgbClr val="056839"/>
              </a:solidFill>
            </a:endParaRPr>
          </a:p>
          <a:p>
            <a:pPr marL="0" marR="0" lvl="0" indent="0" algn="just" rtl="0">
              <a:lnSpc>
                <a:spcPct val="100000"/>
              </a:lnSpc>
              <a:spcBef>
                <a:spcPts val="1200"/>
              </a:spcBef>
              <a:spcAft>
                <a:spcPts val="0"/>
              </a:spcAft>
              <a:buNone/>
            </a:pPr>
            <a:r>
              <a:t/>
            </a:r>
            <a:endParaRPr sz="4600" b="0" i="0" u="none" strike="noStrike" cap="none">
              <a:solidFill>
                <a:srgbClr val="056839"/>
              </a:solidFill>
              <a:latin typeface="Calibri"/>
              <a:ea typeface="Calibri"/>
              <a:cs typeface="Calibri"/>
              <a:sym typeface="Calibri"/>
            </a:endParaRPr>
          </a:p>
          <a:p>
            <a:pPr marL="0" marR="0" lvl="0" indent="0" algn="just" rtl="0">
              <a:lnSpc>
                <a:spcPct val="100000"/>
              </a:lnSpc>
              <a:spcBef>
                <a:spcPts val="1200"/>
              </a:spcBef>
              <a:spcAft>
                <a:spcPts val="0"/>
              </a:spcAft>
              <a:buNone/>
            </a:pPr>
            <a:r>
              <a:rPr lang="lt-LT" sz="4600" b="0" i="0" u="none" strike="noStrike" cap="none">
                <a:solidFill>
                  <a:srgbClr val="056839"/>
                </a:solidFill>
                <a:latin typeface="Calibri"/>
                <a:ea typeface="Calibri"/>
                <a:cs typeface="Calibri"/>
                <a:sym typeface="Calibri"/>
              </a:rPr>
              <a:t>Ettevõtte keskkonnamõju ja rohelised väärtused inimestele peavad muutuma standardiks. Nõudlus jätkusuutlike ettevõtete järele ei ole mood, vaid meie tuleviku vajadus. Tulevik koos tarbimisvastutusega. </a:t>
            </a:r>
            <a:endParaRPr sz="4600" b="0" i="0" u="none" strike="noStrike" cap="none">
              <a:solidFill>
                <a:srgbClr val="056839"/>
              </a:solidFill>
              <a:latin typeface="Calibri"/>
              <a:ea typeface="Calibri"/>
              <a:cs typeface="Calibri"/>
              <a:sym typeface="Calibri"/>
            </a:endParaRPr>
          </a:p>
          <a:p>
            <a:pPr marL="0" marR="0" lvl="0" indent="0" algn="l" rtl="0">
              <a:lnSpc>
                <a:spcPct val="100000"/>
              </a:lnSpc>
              <a:spcBef>
                <a:spcPts val="2500"/>
              </a:spcBef>
              <a:spcAft>
                <a:spcPts val="0"/>
              </a:spcAft>
              <a:buClr>
                <a:srgbClr val="000000"/>
              </a:buClr>
              <a:buSzPts val="3900"/>
              <a:buFont typeface="Arial"/>
              <a:buNone/>
            </a:pPr>
            <a:br>
              <a:rPr lang="lt-LT" sz="3900" b="0" i="0" u="none" strike="noStrike" cap="none">
                <a:solidFill>
                  <a:srgbClr val="000000"/>
                </a:solidFill>
                <a:latin typeface="Arial"/>
                <a:ea typeface="Arial"/>
                <a:cs typeface="Arial"/>
                <a:sym typeface="Arial"/>
              </a:rPr>
            </a:br>
            <a:endParaRPr sz="2900" b="1" i="0" u="none" strike="noStrike" cap="none">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l="0" t="0" r="0" b="0"/>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l="0" t="0" r="0" b="0"/>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8" name="Google Shape;108;p2"/>
          <p:cNvSpPr/>
          <p:nvPr/>
        </p:nvSpPr>
        <p:spPr>
          <a:xfrm>
            <a:off x="0" y="8986875"/>
            <a:ext cx="15233100" cy="131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5045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Õpiväljundid</a:t>
            </a:r>
            <a:endParaRPr sz="3300" b="1" i="0" u="none" strike="noStrike" cap="none">
              <a:solidFill>
                <a:srgbClr val="C55A1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1702677" y="2837795"/>
            <a:ext cx="16933500" cy="1419900"/>
          </a:xfrm>
          <a:prstGeom prst="rect">
            <a:avLst/>
          </a:prstGeom>
          <a:noFill/>
          <a:ln>
            <a:noFill/>
          </a:ln>
        </p:spPr>
        <p:txBody>
          <a:bodyPr spcFirstLastPara="1" wrap="square" lIns="148575" tIns="74275" rIns="148575" bIns="74275" anchor="t" anchorCtr="0">
            <a:spAutoFit/>
          </a:bodyPr>
          <a:lstStyle/>
          <a:p>
            <a:pPr marL="558800" marR="0" lvl="0" indent="-577850" algn="just" rtl="0">
              <a:lnSpc>
                <a:spcPct val="150000"/>
              </a:lnSpc>
              <a:spcBef>
                <a:spcPts val="1000"/>
              </a:spcBef>
              <a:spcAft>
                <a:spcPts val="0"/>
              </a:spcAft>
              <a:buClr>
                <a:srgbClr val="385623"/>
              </a:buClr>
              <a:buSzPts val="3300"/>
              <a:buFont typeface="Calibri"/>
              <a:buChar char="-"/>
            </a:pPr>
            <a:r>
              <a:rPr lang="lt-LT" sz="3300" i="0" u="none" strike="noStrike" cap="none">
                <a:solidFill>
                  <a:srgbClr val="385623"/>
                </a:solidFill>
                <a:latin typeface="Calibri"/>
                <a:ea typeface="Calibri"/>
                <a:cs typeface="Calibri"/>
                <a:sym typeface="Calibri"/>
              </a:rPr>
              <a:t>Määratleda keskkonnasõbraliku turunduse mõiste</a:t>
            </a:r>
            <a:endParaRPr sz="3300" i="0" u="none" strike="noStrike" cap="none">
              <a:solidFill>
                <a:srgbClr val="385623"/>
              </a:solidFill>
              <a:latin typeface="Calibri"/>
              <a:ea typeface="Calibri"/>
              <a:cs typeface="Calibri"/>
              <a:sym typeface="Calibri"/>
            </a:endParaRPr>
          </a:p>
          <a:p>
            <a:pPr marL="558800" marR="0" lvl="0" indent="-577850" algn="just" rtl="0">
              <a:lnSpc>
                <a:spcPct val="150000"/>
              </a:lnSpc>
              <a:spcBef>
                <a:spcPts val="0"/>
              </a:spcBef>
              <a:spcAft>
                <a:spcPts val="1000"/>
              </a:spcAft>
              <a:buClr>
                <a:srgbClr val="385623"/>
              </a:buClr>
              <a:buSzPts val="3300"/>
              <a:buFont typeface="Calibri"/>
              <a:buChar char="-"/>
            </a:pPr>
            <a:r>
              <a:rPr lang="lt-LT" sz="3300" i="0" u="none" strike="noStrike" cap="none">
                <a:solidFill>
                  <a:srgbClr val="385623"/>
                </a:solidFill>
                <a:latin typeface="Calibri"/>
                <a:ea typeface="Calibri"/>
                <a:cs typeface="Calibri"/>
                <a:sym typeface="Calibri"/>
              </a:rPr>
              <a:t>Ökoturundusstrateegiate aspektide selgitamine</a:t>
            </a:r>
            <a:endParaRPr sz="3300" i="0" u="none" strike="noStrike" cap="none">
              <a:solidFill>
                <a:srgbClr val="385623"/>
              </a:solidFill>
              <a:latin typeface="Calibri"/>
              <a:ea typeface="Calibri"/>
              <a:cs typeface="Calibri"/>
              <a:sym typeface="Calibri"/>
            </a:endParaRPr>
          </a:p>
        </p:txBody>
      </p:sp>
    </p:spTree>
  </p:cSld>
  <p:clrMapOvr>
    <a:masterClrMapping/>
  </p:clrMapOvr>
</p:sld>
</file>

<file path=ppt/slides/slide3.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6862"/>
                </a:srgbClr>
              </a:gs>
            </a:gsLst>
            <a:lin ang="21593999" scaled="0"/>
          </a:gra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Käsitletud rohelised oskused</a:t>
            </a:r>
            <a:endParaRPr sz="5900" b="1" i="0" u="none" strike="noStrike" cap="none">
              <a:solidFill>
                <a:srgbClr val="05683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117" name="Google Shape;117;p3"/>
          <p:cNvSpPr txBox="1"/>
          <p:nvPr/>
        </p:nvSpPr>
        <p:spPr>
          <a:xfrm>
            <a:off x="5212423" y="3511274"/>
            <a:ext cx="7993800" cy="34518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0"/>
                  </a:ext>
                </a:extLst>
              </a:rPr>
              <a:t>Loov probleemide lahendamine </a:t>
            </a:r>
            <a:endParaRPr sz="2300"/>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1"/>
                  </a:ext>
                </a:extLst>
              </a:rPr>
              <a:t>Analüütilised oskused</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2"/>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3"/>
                  </a:ext>
                </a:extLst>
              </a:rPr>
              <a:t>Ökodisain</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4"/>
                </a:ext>
              </a:extLst>
            </a:endParaRPr>
          </a:p>
          <a:p>
            <a:pPr marL="558800" marR="0" lvl="0" indent="-552450" algn="l" rtl="0">
              <a:lnSpc>
                <a:spcPct val="150000"/>
              </a:lnSpc>
              <a:spcBef>
                <a:spcPts val="0"/>
              </a:spcBef>
              <a:spcAft>
                <a:spcPts val="0"/>
              </a:spcAft>
              <a:buClr>
                <a:srgbClr val="056839"/>
              </a:buClr>
              <a:buSzPts val="3900"/>
              <a:buFont typeface="Arial"/>
              <a:buChar char="•"/>
            </a:pPr>
            <a:r>
              <a:rPr lang="lt-LT"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5"/>
                  </a:ext>
                </a:extLst>
              </a:rPr>
              <a:t>Elutsükli haldamine</a:t>
            </a:r>
            <a:endParaRPr sz="3900" b="0"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6"/>
                </a:ext>
              </a:extLst>
            </a:endParaRPr>
          </a:p>
        </p:txBody>
      </p:sp>
      <p:pic>
        <p:nvPicPr>
          <p:cNvPr id="118" name="Google Shape;118;p3"/>
          <p:cNvPicPr preferRelativeResize="0"/>
          <p:nvPr/>
        </p:nvPicPr>
        <p:blipFill rotWithShape="1">
          <a:blip r:embed="rId3">
            <a:alphaModFix/>
          </a:blip>
          <a:srcRect l="0" t="0" r="0" b="0"/>
          <a:stretch/>
        </p:blipFill>
        <p:spPr>
          <a:xfrm>
            <a:off x="2118639" y="3740577"/>
            <a:ext cx="1801371" cy="3003811"/>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l="0" t="0" r="0" b="0"/>
          <a:stretch/>
        </p:blipFill>
        <p:spPr>
          <a:xfrm>
            <a:off x="279021" y="9106292"/>
            <a:ext cx="2025614" cy="996885"/>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5900"/>
              <a:buFont typeface="Arial"/>
              <a:buNone/>
            </a:pPr>
            <a:r>
              <a:rPr lang="lt-LT" sz="5900" b="1" i="0" u="none" strike="noStrike" cap="none">
                <a:solidFill>
                  <a:srgbClr val="056839"/>
                </a:solidFill>
                <a:latin typeface="Calibri"/>
                <a:ea typeface="Calibri"/>
                <a:cs typeface="Calibri"/>
                <a:sym typeface="Calibri"/>
              </a:rPr>
              <a:t>Sissejuhatus </a:t>
            </a:r>
            <a:endParaRPr sz="2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900"/>
              <a:buFont typeface="Arial"/>
              <a:buNone/>
            </a:pPr>
            <a:r>
              <a:t/>
            </a:r>
            <a:endParaRPr sz="2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900"/>
              <a:buFont typeface="Arial"/>
              <a:buNone/>
            </a:pPr>
            <a:r>
              <a:t/>
            </a:r>
            <a:endParaRPr sz="2900" b="0" i="0" u="none" strike="noStrike" cap="none">
              <a:solidFill>
                <a:schemeClr val="dk1"/>
              </a:solidFill>
              <a:latin typeface="Calibri"/>
              <a:ea typeface="Calibri"/>
              <a:cs typeface="Calibri"/>
              <a:sym typeface="Calibri"/>
            </a:endParaRPr>
          </a:p>
        </p:txBody>
      </p:sp>
      <p:sp>
        <p:nvSpPr>
          <p:cNvPr id="126" name="Google Shape;126;p5"/>
          <p:cNvSpPr txBox="1"/>
          <p:nvPr/>
        </p:nvSpPr>
        <p:spPr>
          <a:xfrm>
            <a:off x="1034414" y="1957434"/>
            <a:ext cx="16933500" cy="5699100"/>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Clr>
                <a:srgbClr val="000000"/>
              </a:buClr>
              <a:buSzPts val="4600"/>
              <a:buFont typeface="Arial"/>
              <a:buNone/>
            </a:pPr>
            <a:r>
              <a:t/>
            </a:r>
            <a:endParaRPr sz="4600" b="0" i="0" u="none" strike="noStrike" cap="none">
              <a:solidFill>
                <a:srgbClr val="00000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4600"/>
              <a:buFont typeface="Arial"/>
              <a:buNone/>
            </a:pPr>
            <a:r>
              <a:rPr lang="lt-LT" sz="3900" b="0" i="0" u="none" strike="noStrike" cap="none">
                <a:solidFill>
                  <a:srgbClr val="385623"/>
                </a:solidFill>
                <a:latin typeface="Calibri"/>
                <a:ea typeface="Calibri"/>
                <a:cs typeface="Calibri"/>
                <a:sym typeface="Calibri"/>
              </a:rPr>
              <a:t>Ökoturunduse kui tervikliku lähenemise kontseptsioon kogu äriidee ja -strateegia kohta määratleb kõigi tegurite olulisuse, et luua tooteid või teenuseid, mis põhinevad jätkusuutlikkusel. </a:t>
            </a:r>
            <a:endParaRPr sz="3900" b="0" i="0" u="none" strike="noStrike" cap="none">
              <a:solidFill>
                <a:srgbClr val="385623"/>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r>
              <a:t/>
            </a:r>
            <a:endParaRPr sz="29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r>
              <a:t/>
            </a:r>
            <a:endParaRPr sz="2900" b="0" i="0" u="none" strike="noStrike" cap="none">
              <a:solidFill>
                <a:srgbClr val="00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900"/>
              <a:buFont typeface="Arial"/>
              <a:buNone/>
            </a:pPr>
            <a:r>
              <a:t/>
            </a:r>
            <a:endParaRPr sz="2900" b="0" i="0" u="none" strike="noStrike" cap="none">
              <a:solidFill>
                <a:srgbClr val="548135"/>
              </a:solidFill>
              <a:latin typeface="Open Sans"/>
              <a:ea typeface="Open Sans"/>
              <a:cs typeface="Open Sans"/>
              <a:sym typeface="Open Sans"/>
            </a:endParaRPr>
          </a:p>
        </p:txBody>
      </p:sp>
      <p:sp>
        <p:nvSpPr>
          <p:cNvPr id="127" name="Google Shape;127;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28" name="Google Shape;128;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29" name="Google Shape;129;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130" name="Google Shape;130;p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31" name="Google Shape;131;p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5"/>
          <p:cNvSpPr txBox="1"/>
          <p:nvPr/>
        </p:nvSpPr>
        <p:spPr>
          <a:xfrm>
            <a:off x="1034414" y="2634503"/>
            <a:ext cx="16933500" cy="54783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4600" b="0" i="0" u="none" strike="noStrike" cap="none">
                <a:solidFill>
                  <a:srgbClr val="056839"/>
                </a:solidFill>
                <a:latin typeface="Calibri"/>
                <a:ea typeface="Calibri"/>
                <a:cs typeface="Calibri"/>
                <a:sym typeface="Calibri"/>
              </a:rPr>
              <a:t>Keskkonnahoidlik turundus on viis, kuidas edendada ettevõtet, kasutades jätkusuutlikku keskendumist keskkonnale. Rõhutatakse, et tooted ja teenused keskenduvad keskkonnasõbralikule - rohelisele turundusele.</a:t>
            </a:r>
            <a:endParaRPr sz="2300">
              <a:solidFill>
                <a:srgbClr val="056839"/>
              </a:solidFill>
            </a:endParaRPr>
          </a:p>
          <a:p>
            <a:pPr marL="0" marR="0" lvl="0" indent="0" algn="just" rtl="0">
              <a:lnSpc>
                <a:spcPct val="100000"/>
              </a:lnSpc>
              <a:spcBef>
                <a:spcPts val="2900"/>
              </a:spcBef>
              <a:spcAft>
                <a:spcPts val="2900"/>
              </a:spcAft>
              <a:buNone/>
            </a:pPr>
            <a:r>
              <a:rPr lang="lt-LT" sz="4600" b="0" i="0" u="none" strike="noStrike" cap="none">
                <a:solidFill>
                  <a:srgbClr val="056839"/>
                </a:solidFill>
                <a:latin typeface="Calibri"/>
                <a:ea typeface="Calibri"/>
                <a:cs typeface="Calibri"/>
                <a:sym typeface="Calibri"/>
              </a:rPr>
              <a:t>Tänapäeval on tarbijad ja turg teadlikud jätkusuutlikkuse ja ettevõtete olulisest rollist. Ettevõtete edu ja müük sõltuvad tarbijatest ning ettevõtted püüavad vastata tarbijate vajadustele. </a:t>
            </a:r>
            <a:endParaRPr sz="4600" b="0" i="0" u="none" strike="noStrike" cap="none">
              <a:solidFill>
                <a:srgbClr val="056839"/>
              </a:solidFill>
              <a:latin typeface="Times New Roman"/>
              <a:ea typeface="Times New Roman"/>
              <a:cs typeface="Times New Roman"/>
              <a:sym typeface="Times New Roman"/>
            </a:endParaRPr>
          </a:p>
        </p:txBody>
      </p:sp>
      <p:sp>
        <p:nvSpPr>
          <p:cNvPr id="137" name="Google Shape;137;p35"/>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38" name="Google Shape;138;p3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39" name="Google Shape;139;p35"/>
          <p:cNvSpPr/>
          <p:nvPr/>
        </p:nvSpPr>
        <p:spPr>
          <a:xfrm>
            <a:off x="1034414" y="1758444"/>
            <a:ext cx="5970900" cy="939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pic>
        <p:nvPicPr>
          <p:cNvPr id="140" name="Google Shape;140;p35"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41" name="Google Shape;141;p35"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
        <p:nvSpPr>
          <p:cNvPr id="142" name="Google Shape;142;p35"/>
          <p:cNvSpPr txBox="1"/>
          <p:nvPr/>
        </p:nvSpPr>
        <p:spPr>
          <a:xfrm>
            <a:off x="844420" y="826761"/>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Arial"/>
                <a:ea typeface="Arial"/>
                <a:cs typeface="Arial"/>
                <a:sym typeface="Arial"/>
              </a:rPr>
              <a:t>Teema 1: </a:t>
            </a:r>
            <a:r>
              <a:rPr lang="lt-LT" sz="5900" b="1" i="0" u="none" strike="noStrike" cap="none">
                <a:solidFill>
                  <a:srgbClr val="056839"/>
                </a:solidFill>
                <a:latin typeface="Calibri"/>
                <a:ea typeface="Calibri"/>
                <a:cs typeface="Calibri"/>
                <a:sym typeface="Calibri"/>
              </a:rPr>
              <a:t>ökoturunduse (roheline) kontseptsioon</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r>
              <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6"/>
          <p:cNvSpPr txBox="1"/>
          <p:nvPr/>
        </p:nvSpPr>
        <p:spPr>
          <a:xfrm>
            <a:off x="689749" y="662307"/>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Arial"/>
                <a:ea typeface="Arial"/>
                <a:cs typeface="Arial"/>
                <a:sym typeface="Arial"/>
              </a:rPr>
              <a:t>Teema 1: </a:t>
            </a:r>
            <a:r>
              <a:rPr lang="lt-LT" sz="5900" b="1" i="0" u="none" strike="noStrike" cap="none">
                <a:solidFill>
                  <a:srgbClr val="056839"/>
                </a:solidFill>
                <a:latin typeface="Calibri"/>
                <a:ea typeface="Calibri"/>
                <a:cs typeface="Calibri"/>
                <a:sym typeface="Calibri"/>
              </a:rPr>
              <a:t>ökoturunduse (roheline) kontseptsioon</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r>
              <a:t/>
            </a:r>
            <a:endParaRPr sz="2300" b="0" i="0" u="none" strike="noStrike" cap="none">
              <a:solidFill>
                <a:srgbClr val="000000"/>
              </a:solidFill>
              <a:latin typeface="Arial"/>
              <a:ea typeface="Arial"/>
              <a:cs typeface="Arial"/>
              <a:sym typeface="Arial"/>
            </a:endParaRPr>
          </a:p>
        </p:txBody>
      </p:sp>
      <p:sp>
        <p:nvSpPr>
          <p:cNvPr id="148" name="Google Shape;148;p36"/>
          <p:cNvSpPr txBox="1"/>
          <p:nvPr/>
        </p:nvSpPr>
        <p:spPr>
          <a:xfrm>
            <a:off x="1191839" y="2470238"/>
            <a:ext cx="18431100" cy="4844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Clr>
                <a:srgbClr val="000000"/>
              </a:buClr>
              <a:buSzPts val="2900"/>
              <a:buFont typeface="Arial"/>
              <a:buNone/>
            </a:pPr>
            <a:r>
              <a:rPr lang="lt-LT" sz="3300" i="0" u="none" strike="noStrike" cap="none">
                <a:solidFill>
                  <a:srgbClr val="056839"/>
                </a:solidFill>
                <a:latin typeface="Calibri"/>
                <a:ea typeface="Calibri"/>
                <a:cs typeface="Calibri"/>
                <a:sym typeface="Calibri"/>
              </a:rPr>
              <a:t>Sotsiaalne teadlikkus jätkusuutlikkusest ja pühendumine säästvale eluviisile loob vajaduse kasutada keskkonnasõbralikku, rohelist turundust.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900"/>
              <a:buFont typeface="Arial"/>
              <a:buNone/>
            </a:pPr>
            <a:r>
              <a:t/>
            </a:r>
            <a:endParaRPr sz="3300" i="0" u="none" strike="noStrike" cap="none">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900"/>
              <a:buFont typeface="Arial"/>
              <a:buNone/>
            </a:pPr>
            <a:r>
              <a:rPr lang="lt-LT" sz="3300" i="0" u="none" strike="noStrike" cap="none">
                <a:solidFill>
                  <a:srgbClr val="056839"/>
                </a:solidFill>
                <a:latin typeface="Calibri"/>
                <a:ea typeface="Calibri"/>
                <a:cs typeface="Calibri"/>
                <a:sym typeface="Calibri"/>
              </a:rPr>
              <a:t>Ökoturunduse kui tervikliku lähenemise kontseptsioon kogu äriidee ja -strateegia kohta määratleb kõigi tegurite olulisuse, et luua tooteid või teenuseid, mis põhinevad jätkusuutlikkusel.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2300"/>
              <a:buFont typeface="Arial"/>
              <a:buNone/>
            </a:pPr>
            <a:br>
              <a:rPr lang="lt-LT" sz="2300" b="0" i="0" u="none" strike="noStrike" cap="none">
                <a:solidFill>
                  <a:srgbClr val="000000"/>
                </a:solidFill>
                <a:latin typeface="Arial"/>
                <a:ea typeface="Arial"/>
                <a:cs typeface="Arial"/>
                <a:sym typeface="Arial"/>
              </a:rPr>
            </a:br>
            <a:r>
              <a:rPr lang="lt-LT" sz="2300" b="0" i="0" u="none" strike="noStrike" cap="none">
                <a:solidFill>
                  <a:srgbClr val="056839"/>
                </a:solidFill>
                <a:latin typeface="Arial"/>
                <a:ea typeface="Arial"/>
                <a:cs typeface="Arial"/>
                <a:sym typeface="Arial"/>
              </a:rPr>
              <a:t> </a:t>
            </a:r>
            <a:endParaRPr sz="2300" b="1" i="0" u="none" strike="noStrike" cap="none">
              <a:solidFill>
                <a:srgbClr val="056839"/>
              </a:solidFill>
              <a:latin typeface="Arial"/>
              <a:ea typeface="Arial"/>
              <a:cs typeface="Arial"/>
              <a:sym typeface="Arial"/>
            </a:endParaRPr>
          </a:p>
        </p:txBody>
      </p:sp>
      <p:sp>
        <p:nvSpPr>
          <p:cNvPr id="149" name="Google Shape;149;p36"/>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50" name="Google Shape;150;p3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51" name="Google Shape;151;p36"/>
          <p:cNvSpPr/>
          <p:nvPr/>
        </p:nvSpPr>
        <p:spPr>
          <a:xfrm>
            <a:off x="1034414" y="1758444"/>
            <a:ext cx="62817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pic>
        <p:nvPicPr>
          <p:cNvPr id="152" name="Google Shape;152;p36"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53" name="Google Shape;153;p36"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7"/>
          <p:cNvSpPr txBox="1"/>
          <p:nvPr/>
        </p:nvSpPr>
        <p:spPr>
          <a:xfrm>
            <a:off x="853904" y="571086"/>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Calibri"/>
                <a:ea typeface="Calibri"/>
                <a:cs typeface="Calibri"/>
                <a:sym typeface="Calibri"/>
              </a:rPr>
              <a:t>Teema 1: ökoturunduse (roheline) kontseptsioon</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r>
              <a:t/>
            </a:r>
            <a:endParaRPr sz="2300" b="0" i="0" u="none" strike="noStrike" cap="none">
              <a:solidFill>
                <a:srgbClr val="000000"/>
              </a:solidFill>
              <a:latin typeface="Arial"/>
              <a:ea typeface="Arial"/>
              <a:cs typeface="Arial"/>
              <a:sym typeface="Arial"/>
            </a:endParaRPr>
          </a:p>
        </p:txBody>
      </p:sp>
      <p:sp>
        <p:nvSpPr>
          <p:cNvPr id="159" name="Google Shape;159;p37"/>
          <p:cNvSpPr txBox="1"/>
          <p:nvPr/>
        </p:nvSpPr>
        <p:spPr>
          <a:xfrm>
            <a:off x="716958" y="2315997"/>
            <a:ext cx="19140000" cy="7161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900" b="0" i="0" u="none" strike="noStrike" cap="none">
                <a:solidFill>
                  <a:srgbClr val="056839"/>
                </a:solidFill>
                <a:latin typeface="Calibri"/>
                <a:ea typeface="Calibri"/>
                <a:cs typeface="Calibri"/>
                <a:sym typeface="Calibri"/>
              </a:rPr>
              <a:t>Teadlikkus ökoturundusest (roheline turundus) viib ettevõtted vastutustundliku ettevõtluse tasemele. Usaldus ettevõtete toodete ja teenuste vastu loob kliendiringluse. </a:t>
            </a:r>
            <a:endParaRPr sz="2300">
              <a:solidFill>
                <a:srgbClr val="056839"/>
              </a:solidFill>
            </a:endParaRPr>
          </a:p>
          <a:p>
            <a:pPr marL="0" marR="0" lvl="0" indent="0" algn="just" rtl="0">
              <a:lnSpc>
                <a:spcPct val="150000"/>
              </a:lnSpc>
              <a:spcBef>
                <a:spcPts val="0"/>
              </a:spcBef>
              <a:spcAft>
                <a:spcPts val="0"/>
              </a:spcAft>
              <a:buNone/>
            </a:pPr>
            <a:r>
              <a:rPr lang="lt-LT" sz="3900" b="0" i="0" u="none" strike="noStrike" cap="none">
                <a:solidFill>
                  <a:srgbClr val="056839"/>
                </a:solidFill>
                <a:latin typeface="Calibri"/>
                <a:ea typeface="Calibri"/>
                <a:cs typeface="Calibri"/>
                <a:sym typeface="Calibri"/>
              </a:rPr>
              <a:t>Ettevõtte järjekindlus ja järjepidevus muutuda keskkonnasõbralikuks ettevõtteks ning kasutada mitte ainult ökoturundusstrateegiaid, vaid rakendada kogu tootmine/teenindus keskkonnasõbralikult, tagab ettevõtte edu pikemas perspektiivis. </a:t>
            </a:r>
            <a:endParaRPr sz="2300">
              <a:solidFill>
                <a:srgbClr val="056839"/>
              </a:solidFill>
            </a:endParaRPr>
          </a:p>
          <a:p>
            <a:pPr marL="0" marR="0" lvl="0" indent="0" algn="just" rtl="0">
              <a:lnSpc>
                <a:spcPct val="150000"/>
              </a:lnSpc>
              <a:spcBef>
                <a:spcPts val="0"/>
              </a:spcBef>
              <a:spcAft>
                <a:spcPts val="0"/>
              </a:spcAft>
              <a:buNone/>
            </a:pPr>
            <a:r>
              <a:rPr lang="lt-LT" sz="3900" b="0" i="0" u="none" strike="noStrike" cap="none">
                <a:solidFill>
                  <a:srgbClr val="056839"/>
                </a:solidFill>
                <a:latin typeface="Calibri"/>
                <a:ea typeface="Calibri"/>
                <a:cs typeface="Calibri"/>
                <a:sym typeface="Calibri"/>
              </a:rPr>
              <a:t>Tuginedes kogu äristrateegiale ja valmisolekule töötada keskkonnasõbralike põhimõtete kohaselt tagab parema tausta ökoturundusstrateegiatele.</a:t>
            </a:r>
            <a:endParaRPr sz="3900" b="0" i="0" u="none" strike="noStrike" cap="none">
              <a:solidFill>
                <a:srgbClr val="05683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t/>
            </a:r>
            <a:endParaRPr sz="1700" b="1" i="0" u="none" strike="noStrike" cap="none">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t/>
            </a:r>
            <a:endParaRPr sz="2900" b="0" i="0" u="none" strike="noStrike" cap="none">
              <a:solidFill>
                <a:srgbClr val="385623"/>
              </a:solidFill>
              <a:latin typeface="Calibri"/>
              <a:ea typeface="Calibri"/>
              <a:cs typeface="Calibri"/>
              <a:sym typeface="Calibri"/>
            </a:endParaRPr>
          </a:p>
        </p:txBody>
      </p:sp>
      <p:sp>
        <p:nvSpPr>
          <p:cNvPr id="160" name="Google Shape;160;p37"/>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61" name="Google Shape;161;p3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62" name="Google Shape;162;p37"/>
          <p:cNvSpPr/>
          <p:nvPr/>
        </p:nvSpPr>
        <p:spPr>
          <a:xfrm>
            <a:off x="1144819" y="1520169"/>
            <a:ext cx="62814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pic>
        <p:nvPicPr>
          <p:cNvPr id="163" name="Google Shape;163;p37"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64" name="Google Shape;164;p37"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59a9c08c80_0_0"/>
          <p:cNvSpPr txBox="1"/>
          <p:nvPr/>
        </p:nvSpPr>
        <p:spPr>
          <a:xfrm>
            <a:off x="853904" y="571086"/>
            <a:ext cx="16398900" cy="164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5900" b="1" i="0" u="none" strike="noStrike" cap="none">
                <a:solidFill>
                  <a:srgbClr val="056839"/>
                </a:solidFill>
                <a:latin typeface="Calibri"/>
                <a:ea typeface="Calibri"/>
                <a:cs typeface="Calibri"/>
                <a:sym typeface="Calibri"/>
              </a:rPr>
              <a:t>Teema 1: </a:t>
            </a:r>
            <a:r>
              <a:rPr lang="lt-LT" sz="5900" b="1">
                <a:solidFill>
                  <a:srgbClr val="056839"/>
                </a:solidFill>
                <a:latin typeface="Calibri"/>
                <a:ea typeface="Calibri"/>
                <a:cs typeface="Calibri"/>
                <a:sym typeface="Calibri"/>
              </a:rPr>
              <a:t>Kasulikud lingid</a:t>
            </a:r>
            <a:endParaRPr sz="5900" b="0" i="0" u="none" strike="noStrike" cap="none">
              <a:solidFill>
                <a:srgbClr val="056839"/>
              </a:solidFill>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2300"/>
              <a:buFont typeface="Arial"/>
              <a:buNone/>
            </a:pPr>
            <a:r>
              <a:t/>
            </a:r>
            <a:endParaRPr sz="2300" b="0" i="0" u="none" strike="noStrike" cap="none">
              <a:solidFill>
                <a:srgbClr val="000000"/>
              </a:solidFill>
              <a:latin typeface="Arial"/>
              <a:ea typeface="Arial"/>
              <a:cs typeface="Arial"/>
              <a:sym typeface="Arial"/>
            </a:endParaRPr>
          </a:p>
        </p:txBody>
      </p:sp>
      <p:sp>
        <p:nvSpPr>
          <p:cNvPr id="170" name="Google Shape;170;g159a9c08c80_0_0"/>
          <p:cNvSpPr txBox="1"/>
          <p:nvPr/>
        </p:nvSpPr>
        <p:spPr>
          <a:xfrm>
            <a:off x="716958" y="2315997"/>
            <a:ext cx="19140300" cy="8086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900">
                <a:solidFill>
                  <a:srgbClr val="056839"/>
                </a:solidFill>
                <a:latin typeface="Calibri"/>
                <a:ea typeface="Calibri"/>
                <a:cs typeface="Calibri"/>
                <a:sym typeface="Calibri"/>
              </a:rPr>
              <a:t>Kadyan, Jagbir. (2011). Roheline turundus: Concepts &amp; Applications. Global Journal of Business Management. 5. 71-76</a:t>
            </a:r>
            <a:r>
              <a:rPr lang="lt-LT" sz="3900" u="sng">
                <a:solidFill>
                  <a:schemeClr val="hlink"/>
                </a:solidFill>
                <a:latin typeface="Calibri"/>
                <a:ea typeface="Calibri"/>
                <a:cs typeface="Calibri"/>
                <a:sym typeface="Calibri"/>
                <a:hlinkClick r:id="rId3"/>
              </a:rPr>
              <a:t>. https://www.researchgate.net/publication/315885886_Green_Marketing_Concepts_Applications.</a:t>
            </a:r>
            <a:endParaRPr sz="3900">
              <a:solidFill>
                <a:srgbClr val="385623"/>
              </a:solidFill>
              <a:latin typeface="Calibri"/>
              <a:ea typeface="Calibri"/>
              <a:cs typeface="Calibri"/>
              <a:sym typeface="Calibri"/>
            </a:endParaRPr>
          </a:p>
          <a:p>
            <a:pPr marL="0" lvl="0" indent="0" algn="l" rtl="0">
              <a:lnSpc>
                <a:spcPct val="115000"/>
              </a:lnSpc>
              <a:spcBef>
                <a:spcPts val="0"/>
              </a:spcBef>
              <a:spcAft>
                <a:spcPts val="0"/>
              </a:spcAft>
              <a:buSzPts val="1800"/>
              <a:buNone/>
            </a:pPr>
            <a:r>
              <a:rPr lang="lt-LT" sz="3900">
                <a:solidFill>
                  <a:srgbClr val="056839"/>
                </a:solidFill>
                <a:latin typeface="Calibri"/>
                <a:ea typeface="Calibri"/>
                <a:cs typeface="Calibri"/>
                <a:sym typeface="Calibri"/>
              </a:rPr>
              <a:t>Canvas MOOC-kursuse "Roheline turundus" rohelise </a:t>
            </a:r>
            <a:r>
              <a:rPr lang="lt-LT" sz="3900">
                <a:solidFill>
                  <a:srgbClr val="056839"/>
                </a:solidFill>
                <a:highlight>
                  <a:srgbClr val="FFFFFF"/>
                </a:highlight>
                <a:latin typeface="Calibri"/>
                <a:ea typeface="Calibri"/>
                <a:cs typeface="Calibri"/>
                <a:sym typeface="Calibri"/>
              </a:rPr>
              <a:t>turunduse MOOCi </a:t>
            </a:r>
            <a:r>
              <a:rPr lang="lt-LT" sz="3900">
                <a:solidFill>
                  <a:srgbClr val="056839"/>
                </a:solidFill>
                <a:latin typeface="Calibri"/>
                <a:ea typeface="Calibri"/>
                <a:cs typeface="Calibri"/>
                <a:sym typeface="Calibri"/>
              </a:rPr>
              <a:t>2. mooduli 1. osa video </a:t>
            </a:r>
            <a:r>
              <a:rPr lang="lt-LT" sz="3900">
                <a:solidFill>
                  <a:srgbClr val="056839"/>
                </a:solidFill>
                <a:highlight>
                  <a:srgbClr val="FFFFFF"/>
                </a:highlight>
                <a:latin typeface="Calibri"/>
                <a:ea typeface="Calibri"/>
                <a:cs typeface="Calibri"/>
                <a:sym typeface="Calibri"/>
              </a:rPr>
              <a:t>| Moodul 2.1: Mis on roheline turundus? </a:t>
            </a:r>
            <a:r>
              <a:rPr lang="lt-LT" sz="3900" u="sng">
                <a:solidFill>
                  <a:schemeClr val="hlink"/>
                </a:solidFill>
                <a:highlight>
                  <a:srgbClr val="FFFFFF"/>
                </a:highlight>
                <a:latin typeface="Calibri"/>
                <a:ea typeface="Calibri"/>
                <a:cs typeface="Calibri"/>
                <a:sym typeface="Calibri"/>
                <a:hlinkClick r:id="rId4"/>
              </a:rPr>
              <a:t>Liiga mõõdukas https://www.youtube.com/watch?v=yw6iidoqiBE</a:t>
            </a:r>
            <a:endParaRPr sz="3900" u="sng">
              <a:solidFill>
                <a:schemeClr val="hlink"/>
              </a:solidFill>
              <a:highlight>
                <a:srgbClr val="FFFFFF"/>
              </a:highlight>
              <a:latin typeface="Calibri"/>
              <a:ea typeface="Calibri"/>
              <a:cs typeface="Calibri"/>
              <a:sym typeface="Calibri"/>
              <a:hlinkClick r:id="rId5"/>
            </a:endParaRPr>
          </a:p>
          <a:p>
            <a:pPr marL="0" lvl="0" indent="0" algn="l" rtl="0">
              <a:lnSpc>
                <a:spcPct val="115000"/>
              </a:lnSpc>
              <a:spcBef>
                <a:spcPts val="0"/>
              </a:spcBef>
              <a:spcAft>
                <a:spcPts val="0"/>
              </a:spcAft>
              <a:buClr>
                <a:schemeClr val="dk1"/>
              </a:buClr>
              <a:buSzPts val="1800"/>
              <a:buFont typeface="Arial"/>
              <a:buNone/>
            </a:pPr>
            <a:r>
              <a:t/>
            </a:r>
            <a:endParaRPr sz="3700" b="1">
              <a:solidFill>
                <a:srgbClr val="0F0F0F"/>
              </a:solidFill>
              <a:highlight>
                <a:srgbClr val="FFFFFF"/>
              </a:highlight>
              <a:latin typeface="Roboto"/>
              <a:ea typeface="Roboto"/>
              <a:cs typeface="Roboto"/>
              <a:sym typeface="Roboto"/>
            </a:endParaRPr>
          </a:p>
          <a:p>
            <a:pPr marL="0" marR="0" lvl="0" indent="0" algn="just" rtl="0">
              <a:lnSpc>
                <a:spcPct val="150000"/>
              </a:lnSpc>
              <a:spcBef>
                <a:spcPts val="0"/>
              </a:spcBef>
              <a:spcAft>
                <a:spcPts val="0"/>
              </a:spcAft>
              <a:buNone/>
            </a:pPr>
            <a:r>
              <a:t/>
            </a:r>
            <a:endParaRPr sz="3900">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t/>
            </a:r>
            <a:endParaRPr sz="1700" b="1" i="0" u="none" strike="noStrike" cap="none">
              <a:solidFill>
                <a:srgbClr val="38562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900"/>
              <a:buFont typeface="Arial"/>
              <a:buNone/>
            </a:pPr>
            <a:r>
              <a:t/>
            </a:r>
            <a:endParaRPr sz="2900" b="0" i="0" u="none" strike="noStrike" cap="none">
              <a:solidFill>
                <a:srgbClr val="385623"/>
              </a:solidFill>
              <a:latin typeface="Calibri"/>
              <a:ea typeface="Calibri"/>
              <a:cs typeface="Calibri"/>
              <a:sym typeface="Calibri"/>
            </a:endParaRPr>
          </a:p>
        </p:txBody>
      </p:sp>
      <p:sp>
        <p:nvSpPr>
          <p:cNvPr id="171" name="Google Shape;171;g159a9c08c80_0_0"/>
          <p:cNvSpPr/>
          <p:nvPr/>
        </p:nvSpPr>
        <p:spPr>
          <a:xfrm>
            <a:off x="0" y="445"/>
            <a:ext cx="20330100" cy="225900"/>
          </a:xfrm>
          <a:prstGeom prst="rect">
            <a:avLst/>
          </a:prstGeom>
          <a:solidFill>
            <a:srgbClr val="68C28C"/>
          </a:solidFill>
          <a:ln w="25400" cap="flat" cmpd="sng">
            <a:solidFill>
              <a:srgbClr val="68C28C"/>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72" name="Google Shape;172;g159a9c08c80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sp>
        <p:nvSpPr>
          <p:cNvPr id="173" name="Google Shape;173;g159a9c08c80_0_0"/>
          <p:cNvSpPr/>
          <p:nvPr/>
        </p:nvSpPr>
        <p:spPr>
          <a:xfrm>
            <a:off x="1144819" y="1520169"/>
            <a:ext cx="6281400" cy="105300"/>
          </a:xfrm>
          <a:prstGeom prst="rect">
            <a:avLst/>
          </a:prstGeom>
          <a:solidFill>
            <a:srgbClr val="F8B241"/>
          </a:solidFill>
          <a:ln w="25400" cap="flat" cmpd="sng">
            <a:solidFill>
              <a:srgbClr val="F8B241"/>
            </a:solidFill>
            <a:prstDash val="solid"/>
            <a:round/>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300"/>
              <a:buFont typeface="Arial"/>
              <a:buNone/>
            </a:pPr>
            <a:r>
              <a:t/>
            </a:r>
            <a:endParaRPr sz="2300" b="0" i="0" u="none" strike="noStrike" cap="none">
              <a:solidFill>
                <a:schemeClr val="lt1"/>
              </a:solidFill>
              <a:latin typeface="Arial"/>
              <a:ea typeface="Arial"/>
              <a:cs typeface="Arial"/>
              <a:sym typeface="Arial"/>
            </a:endParaRPr>
          </a:p>
        </p:txBody>
      </p:sp>
      <p:pic>
        <p:nvPicPr>
          <p:cNvPr id="174" name="Google Shape;174;g159a9c08c80_0_0" descr="Logo&#10;&#10;Description automatically generated"/>
          <p:cNvPicPr preferRelativeResize="0"/>
          <p:nvPr/>
        </p:nvPicPr>
        <p:blipFill rotWithShape="1">
          <a:blip r:embed="rId6">
            <a:alphaModFix/>
          </a:blip>
          <a:srcRect l="0" t="0" r="0" b="0"/>
          <a:stretch/>
        </p:blipFill>
        <p:spPr>
          <a:xfrm>
            <a:off x="279021" y="9106292"/>
            <a:ext cx="2025614" cy="996885"/>
          </a:xfrm>
          <a:prstGeom prst="rect">
            <a:avLst/>
          </a:prstGeom>
          <a:noFill/>
          <a:ln>
            <a:noFill/>
          </a:ln>
        </p:spPr>
      </p:pic>
      <p:pic>
        <p:nvPicPr>
          <p:cNvPr id="175" name="Google Shape;175;g159a9c08c80_0_0" descr="Graphical user interface, text&#10;&#10;Description automatically generated"/>
          <p:cNvPicPr preferRelativeResize="0"/>
          <p:nvPr/>
        </p:nvPicPr>
        <p:blipFill rotWithShape="1">
          <a:blip r:embed="rId7">
            <a:alphaModFix/>
          </a:blip>
          <a:srcRect l="0" t="0" r="0" b="0"/>
          <a:stretch/>
        </p:blipFill>
        <p:spPr>
          <a:xfrm>
            <a:off x="3131911" y="9240848"/>
            <a:ext cx="3468962" cy="727772"/>
          </a:xfrm>
          <a:prstGeom prst="rect">
            <a:avLst/>
          </a:prstGeom>
          <a:noFill/>
          <a:ln>
            <a:noFill/>
          </a:ln>
        </p:spPr>
      </p:pic>
    </p:spTree>
  </p:cSld>
  <p:clrMapOvr>
    <a:masterClrMapping/>
  </p:clrMapOvr>
</p:sld>
</file>

<file path=ppt/slides/slide9.xml><?xml version="1.0" encoding="utf-8"?>
<p:sld xmlns:go="http://customooxmlschemas.google.com/"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nvSpPr>
        <p:spPr>
          <a:xfrm>
            <a:off x="771864" y="500775"/>
            <a:ext cx="17994600" cy="2338200"/>
          </a:xfrm>
          <a:prstGeom prst="rect">
            <a:avLst/>
          </a:prstGeom>
          <a:noFill/>
          <a:ln>
            <a:noFill/>
          </a:ln>
        </p:spPr>
        <p:txBody>
          <a:bodyPr spcFirstLastPara="1" wrap="square" lIns="148575" tIns="74275" rIns="148575" bIns="74275" anchor="t" anchorCtr="0">
            <a:spAutoFit/>
          </a:bodyPr>
          <a:lstStyle/>
          <a:p>
            <a:pPr marL="0" marR="0" lvl="0" indent="0" algn="just" rtl="0">
              <a:lnSpc>
                <a:spcPct val="100000"/>
              </a:lnSpc>
              <a:spcBef>
                <a:spcPts val="0"/>
              </a:spcBef>
              <a:spcAft>
                <a:spcPts val="0"/>
              </a:spcAft>
              <a:buNone/>
            </a:pPr>
            <a:r>
              <a:rPr lang="lt-LT" sz="5900" b="1" i="0" u="none" strike="noStrike" cap="none">
                <a:solidFill>
                  <a:srgbClr val="056839"/>
                </a:solidFill>
                <a:latin typeface="Calibri"/>
                <a:ea typeface="Calibri"/>
                <a:cs typeface="Calibri"/>
                <a:sym typeface="Calibri"/>
              </a:rPr>
              <a:t>Teema 2: </a:t>
            </a:r>
            <a:r>
              <a:rPr lang="lt-LT" sz="5900" b="1" i="0" u="none" strike="noStrike" cap="none">
                <a:solidFill>
                  <a:srgbClr val="056839"/>
                </a:solidFill>
                <a:latin typeface="Calibri"/>
                <a:ea typeface="Calibri"/>
                <a:cs typeface="Calibri"/>
                <a:sym typeface="Calibri"/>
                <a:extLst>
                  <a:ext uri="http://customooxmlschemas.google.com/">
                    <go:slidesCustomData xmlns:go="http://customooxmlschemas.google.com/" textRoundtripDataId="7"/>
                  </a:ext>
                </a:extLst>
              </a:rPr>
              <a:t>Keskkonnasõbralikud (rohelised) </a:t>
            </a:r>
            <a:r>
              <a:rPr lang="lt-LT" sz="2900" b="1" i="0" u="none" strike="noStrike" cap="none">
                <a:solidFill>
                  <a:srgbClr val="000000"/>
                </a:solidFill>
                <a:latin typeface="Calibri"/>
                <a:ea typeface="Calibri"/>
                <a:cs typeface="Calibri"/>
                <a:sym typeface="Calibri"/>
              </a:rPr>
              <a:t>turundusstrateegiad </a:t>
            </a:r>
            <a:endParaRPr sz="29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900"/>
              </a:spcBef>
              <a:spcAft>
                <a:spcPts val="0"/>
              </a:spcAft>
              <a:buClr>
                <a:srgbClr val="000000"/>
              </a:buClr>
              <a:buSzPts val="5900"/>
              <a:buFont typeface="Arial"/>
              <a:buNone/>
            </a:pPr>
            <a:r>
              <a:t/>
            </a:r>
            <a:endParaRPr sz="5900" b="1" i="0" u="none" strike="noStrike" cap="none">
              <a:solidFill>
                <a:srgbClr val="056839"/>
              </a:solidFill>
              <a:latin typeface="Calibri"/>
              <a:ea typeface="Calibri"/>
              <a:cs typeface="Calibri"/>
              <a:sym typeface="Calibri"/>
            </a:endParaRPr>
          </a:p>
        </p:txBody>
      </p:sp>
      <p:sp>
        <p:nvSpPr>
          <p:cNvPr id="181" name="Google Shape;181;p11"/>
          <p:cNvSpPr txBox="1"/>
          <p:nvPr/>
        </p:nvSpPr>
        <p:spPr>
          <a:xfrm>
            <a:off x="1034395" y="1874349"/>
            <a:ext cx="8880600" cy="7366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i="0" u="none" strike="noStrike" cap="none">
                <a:solidFill>
                  <a:srgbClr val="056839"/>
                </a:solidFill>
                <a:latin typeface="Calibri"/>
                <a:ea typeface="Calibri"/>
                <a:cs typeface="Calibri"/>
                <a:sym typeface="Calibri"/>
              </a:rPr>
              <a:t>Kõik ettevõtted on sunnitud suunama oma äritegevust keskkonnasõbralikele kontseptsioonidele ja looma uue </a:t>
            </a:r>
            <a:r>
              <a:rPr lang="lt-LT" sz="2900">
                <a:solidFill>
                  <a:srgbClr val="056839"/>
                </a:solidFill>
                <a:latin typeface="Calibri"/>
                <a:ea typeface="Calibri"/>
                <a:cs typeface="Calibri"/>
                <a:sym typeface="Calibri"/>
              </a:rPr>
              <a:t>strateegilise </a:t>
            </a:r>
            <a:r>
              <a:rPr lang="lt-LT" sz="2900" i="0" u="none" strike="noStrike" cap="none">
                <a:solidFill>
                  <a:srgbClr val="056839"/>
                </a:solidFill>
                <a:latin typeface="Calibri"/>
                <a:ea typeface="Calibri"/>
                <a:cs typeface="Calibri"/>
                <a:sym typeface="Calibri"/>
              </a:rPr>
              <a:t>tööviisi, mis põhineb rohelistel ideedel. </a:t>
            </a:r>
            <a:endParaRPr sz="2900">
              <a:solidFill>
                <a:srgbClr val="056839"/>
              </a:solidFill>
              <a:latin typeface="Calibri"/>
              <a:ea typeface="Calibri"/>
              <a:cs typeface="Calibri"/>
              <a:sym typeface="Calibri"/>
            </a:endParaRPr>
          </a:p>
          <a:p>
            <a:pPr marL="0" marR="0" lvl="0" indent="0" algn="just" rtl="0">
              <a:lnSpc>
                <a:spcPct val="150000"/>
              </a:lnSpc>
              <a:spcBef>
                <a:spcPts val="2900"/>
              </a:spcBef>
              <a:spcAft>
                <a:spcPts val="0"/>
              </a:spcAft>
              <a:buNone/>
            </a:pPr>
            <a:r>
              <a:rPr lang="lt-LT" sz="2900" i="0" u="none" strike="noStrike" cap="none">
                <a:solidFill>
                  <a:srgbClr val="056839"/>
                </a:solidFill>
                <a:latin typeface="Calibri"/>
                <a:ea typeface="Calibri"/>
                <a:cs typeface="Calibri"/>
                <a:sym typeface="Calibri"/>
              </a:rPr>
              <a:t>Rohelised ideed, rohelised tooted ja rohelised teenused tähendavad, et kuidagi on toodetud kasutades-kasutades materjale, mis ei kahjusta või on keskkonnale vähem kahjulikud. </a:t>
            </a:r>
            <a:endParaRPr sz="2900">
              <a:solidFill>
                <a:srgbClr val="056839"/>
              </a:solidFill>
              <a:latin typeface="Calibri"/>
              <a:ea typeface="Calibri"/>
              <a:cs typeface="Calibri"/>
              <a:sym typeface="Calibri"/>
            </a:endParaRPr>
          </a:p>
          <a:p>
            <a:pPr marL="0" marR="0" lvl="0" indent="0" algn="just" rtl="0">
              <a:lnSpc>
                <a:spcPct val="150000"/>
              </a:lnSpc>
              <a:spcBef>
                <a:spcPts val="2900"/>
              </a:spcBef>
              <a:spcAft>
                <a:spcPts val="0"/>
              </a:spcAft>
              <a:buNone/>
            </a:pPr>
            <a:r>
              <a:rPr lang="lt-LT" sz="2900" i="0" u="none" strike="noStrike" cap="none">
                <a:solidFill>
                  <a:srgbClr val="056839"/>
                </a:solidFill>
                <a:latin typeface="Calibri"/>
                <a:ea typeface="Calibri"/>
                <a:cs typeface="Calibri"/>
                <a:sym typeface="Calibri"/>
              </a:rPr>
              <a:t>Ettevõtted peavad mõtlema ja analüüsima, kuidas töötada ja kasutada ökoturundusstrateegiaid, mis peaksid põhinema protsessil, disainil või teenustel.</a:t>
            </a:r>
            <a:endParaRPr sz="2900" i="0" u="none" strike="noStrike" cap="none">
              <a:solidFill>
                <a:srgbClr val="056839"/>
              </a:solidFill>
              <a:latin typeface="Calibri"/>
              <a:ea typeface="Calibri"/>
              <a:cs typeface="Calibri"/>
              <a:sym typeface="Calibri"/>
            </a:endParaRPr>
          </a:p>
        </p:txBody>
      </p:sp>
      <p:sp>
        <p:nvSpPr>
          <p:cNvPr id="182" name="Google Shape;182;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83" name="Google Shape;183;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sp>
        <p:nvSpPr>
          <p:cNvPr id="184" name="Google Shape;184;p11"/>
          <p:cNvSpPr/>
          <p:nvPr/>
        </p:nvSpPr>
        <p:spPr>
          <a:xfrm>
            <a:off x="1034389" y="148551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lnSpc>
                <a:spcPct val="100000"/>
              </a:lnSpc>
              <a:spcBef>
                <a:spcPts val="0"/>
              </a:spcBef>
              <a:spcAft>
                <a:spcPts val="0"/>
              </a:spcAft>
              <a:buClr>
                <a:srgbClr val="000000"/>
              </a:buClr>
              <a:buSzPts val="2900"/>
              <a:buFont typeface="Arial"/>
              <a:buNone/>
            </a:pPr>
            <a:r>
              <a:t/>
            </a:r>
            <a:endParaRPr sz="2900" b="0" i="0" u="none" strike="noStrike" cap="none">
              <a:solidFill>
                <a:schemeClr val="lt1"/>
              </a:solidFill>
              <a:latin typeface="Calibri"/>
              <a:ea typeface="Calibri"/>
              <a:cs typeface="Calibri"/>
              <a:sym typeface="Calibri"/>
            </a:endParaRPr>
          </a:p>
        </p:txBody>
      </p:sp>
      <p:pic>
        <p:nvPicPr>
          <p:cNvPr id="185" name="Google Shape;185;p11" descr="Logo&#10;&#10;Description automatically generated"/>
          <p:cNvPicPr preferRelativeResize="0"/>
          <p:nvPr/>
        </p:nvPicPr>
        <p:blipFill rotWithShape="1">
          <a:blip r:embed="rId3">
            <a:alphaModFix/>
          </a:blip>
          <a:srcRect l="0" t="0" r="0" b="0"/>
          <a:stretch/>
        </p:blipFill>
        <p:spPr>
          <a:xfrm>
            <a:off x="279021" y="9106292"/>
            <a:ext cx="2025614" cy="996885"/>
          </a:xfrm>
          <a:prstGeom prst="rect">
            <a:avLst/>
          </a:prstGeom>
          <a:noFill/>
          <a:ln>
            <a:noFill/>
          </a:ln>
        </p:spPr>
      </p:pic>
      <p:pic>
        <p:nvPicPr>
          <p:cNvPr id="186" name="Google Shape;186;p11" descr="Graphical user interface, text&#10;&#10;Description automatically generated"/>
          <p:cNvPicPr preferRelativeResize="0"/>
          <p:nvPr/>
        </p:nvPicPr>
        <p:blipFill rotWithShape="1">
          <a:blip r:embed="rId4">
            <a:alphaModFix/>
          </a:blip>
          <a:srcRect l="0" t="0" r="0" b="0"/>
          <a:stretch/>
        </p:blipFill>
        <p:spPr>
          <a:xfrm>
            <a:off x="3131911" y="9240848"/>
            <a:ext cx="3468962" cy="727772"/>
          </a:xfrm>
          <a:prstGeom prst="rect">
            <a:avLst/>
          </a:prstGeom>
          <a:noFill/>
          <a:ln>
            <a:noFill/>
          </a:ln>
        </p:spPr>
      </p:pic>
      <p:pic>
        <p:nvPicPr>
          <p:cNvPr id="187" name="Google Shape;187;p11"/>
          <p:cNvPicPr preferRelativeResize="0"/>
          <p:nvPr/>
        </p:nvPicPr>
        <p:blipFill rotWithShape="1">
          <a:blip r:embed="rId5">
            <a:alphaModFix/>
          </a:blip>
          <a:srcRect l="0" t="0" r="0" b="0"/>
          <a:stretch/>
        </p:blipFill>
        <p:spPr>
          <a:xfrm>
            <a:off x="10659087" y="2640452"/>
            <a:ext cx="8618502" cy="4261322"/>
          </a:xfrm>
          <a:prstGeom prst="rect">
            <a:avLst/>
          </a:prstGeom>
          <a:noFill/>
          <a:ln>
            <a:noFill/>
          </a:ln>
        </p:spPr>
      </p:pic>
      <p:sp>
        <p:nvSpPr>
          <p:cNvPr id="188" name="Google Shape;188;p11"/>
          <p:cNvSpPr txBox="1"/>
          <p:nvPr/>
        </p:nvSpPr>
        <p:spPr>
          <a:xfrm>
            <a:off x="10659094" y="7078725"/>
            <a:ext cx="9214800" cy="981300"/>
          </a:xfrm>
          <a:prstGeom prst="rect">
            <a:avLst/>
          </a:prstGeom>
          <a:noFill/>
          <a:ln>
            <a:noFill/>
          </a:ln>
        </p:spPr>
        <p:txBody>
          <a:bodyPr spcFirstLastPara="1" wrap="square" lIns="148575" tIns="74275" rIns="148575" bIns="7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lt-LT" sz="1800" b="0" i="0" u="none" strike="noStrike" cap="none">
                <a:solidFill>
                  <a:srgbClr val="000000"/>
                </a:solidFill>
                <a:latin typeface="Calibri"/>
                <a:ea typeface="Calibri"/>
                <a:cs typeface="Calibri"/>
                <a:sym typeface="Calibri"/>
              </a:rPr>
              <a:t>Pildi allikas </a:t>
            </a:r>
            <a:r>
              <a:rPr lang="lt-LT" sz="1800" b="0" i="0" u="none" strike="noStrike" cap="none">
                <a:solidFill>
                  <a:srgbClr val="000000"/>
                </a:solidFill>
                <a:latin typeface="Calibri"/>
                <a:ea typeface="Calibri"/>
                <a:cs typeface="Calibri"/>
                <a:sym typeface="Calibri"/>
              </a:rPr>
              <a:t>https://www.konicaminolta.eu/eu-en/rethink-work/business/digital-agriculture-how-dutch-farmers-use-precision-farming-for-floriculture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2022-01-31T11:18:27.0000000Z</dcterms:created>
  <dc:creator>Carlotta Maria Crippa</dc:creator>
  <keywords>, docId:BDF5A7538CE74A97A3D094CDC85949BA</keywords>
</coreProperties>
</file>