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0287000" cx="2057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hB/FGuYJxvslNQ7BeBCB8dpV++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4" name="Shape 84"/>
        <p:cNvGrpSpPr/>
        <p:nvPr/>
      </p:nvGrpSpPr>
      <p:grpSpPr>
        <a:xfrm>
          <a:off x="0" y="0"/>
          <a:ext cx="0" cy="0"/>
          <a:chOff x="0" y="0"/>
          <a:chExt cx="0" cy="0"/>
        </a:xfrm>
      </p:grpSpPr>
      <p:sp>
        <p:nvSpPr>
          <p:cNvPr id="85" name="Google Shape;8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86" name="Google Shape;86;p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8" name="Shape 198"/>
        <p:cNvGrpSpPr/>
        <p:nvPr/>
      </p:nvGrpSpPr>
      <p:grpSpPr>
        <a:xfrm>
          <a:off x="0" y="0"/>
          <a:ext cx="0" cy="0"/>
          <a:chOff x="0" y="0"/>
          <a:chExt cx="0" cy="0"/>
        </a:xfrm>
      </p:grpSpPr>
      <p:sp>
        <p:nvSpPr>
          <p:cNvPr id="199" name="Google Shape;199;g14600f00df0_0_6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00" name="Google Shape;200;g14600f00df0_0_6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2" name="Shape 212"/>
        <p:cNvGrpSpPr/>
        <p:nvPr/>
      </p:nvGrpSpPr>
      <p:grpSpPr>
        <a:xfrm>
          <a:off x="0" y="0"/>
          <a:ext cx="0" cy="0"/>
          <a:chOff x="0" y="0"/>
          <a:chExt cx="0" cy="0"/>
        </a:xfrm>
      </p:grpSpPr>
      <p:sp>
        <p:nvSpPr>
          <p:cNvPr id="213" name="Google Shape;213;g14600f00df0_0_15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14" name="Google Shape;214;g14600f00df0_0_15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6" name="Shape 226"/>
        <p:cNvGrpSpPr/>
        <p:nvPr/>
      </p:nvGrpSpPr>
      <p:grpSpPr>
        <a:xfrm>
          <a:off x="0" y="0"/>
          <a:ext cx="0" cy="0"/>
          <a:chOff x="0" y="0"/>
          <a:chExt cx="0" cy="0"/>
        </a:xfrm>
      </p:grpSpPr>
      <p:sp>
        <p:nvSpPr>
          <p:cNvPr id="227" name="Google Shape;227;g14669e18555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28" name="Google Shape;228;g14669e18555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37" name="Shape 237"/>
        <p:cNvGrpSpPr/>
        <p:nvPr/>
      </p:nvGrpSpPr>
      <p:grpSpPr>
        <a:xfrm>
          <a:off x="0" y="0"/>
          <a:ext cx="0" cy="0"/>
          <a:chOff x="0" y="0"/>
          <a:chExt cx="0" cy="0"/>
        </a:xfrm>
      </p:grpSpPr>
      <p:sp>
        <p:nvSpPr>
          <p:cNvPr id="238" name="Google Shape;238;p1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39" name="Google Shape;239;p1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8" name="Shape 248"/>
        <p:cNvGrpSpPr/>
        <p:nvPr/>
      </p:nvGrpSpPr>
      <p:grpSpPr>
        <a:xfrm>
          <a:off x="0" y="0"/>
          <a:ext cx="0" cy="0"/>
          <a:chOff x="0" y="0"/>
          <a:chExt cx="0" cy="0"/>
        </a:xfrm>
      </p:grpSpPr>
      <p:sp>
        <p:nvSpPr>
          <p:cNvPr id="249" name="Google Shape;249;g14600f00df0_0_18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50" name="Google Shape;250;g14600f00df0_0_18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1" name="Shape 261"/>
        <p:cNvGrpSpPr/>
        <p:nvPr/>
      </p:nvGrpSpPr>
      <p:grpSpPr>
        <a:xfrm>
          <a:off x="0" y="0"/>
          <a:ext cx="0" cy="0"/>
          <a:chOff x="0" y="0"/>
          <a:chExt cx="0" cy="0"/>
        </a:xfrm>
      </p:grpSpPr>
      <p:sp>
        <p:nvSpPr>
          <p:cNvPr id="262" name="Google Shape;262;g14600f00df0_0_19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63" name="Google Shape;263;g14600f00df0_0_19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74" name="Shape 274"/>
        <p:cNvGrpSpPr/>
        <p:nvPr/>
      </p:nvGrpSpPr>
      <p:grpSpPr>
        <a:xfrm>
          <a:off x="0" y="0"/>
          <a:ext cx="0" cy="0"/>
          <a:chOff x="0" y="0"/>
          <a:chExt cx="0" cy="0"/>
        </a:xfrm>
      </p:grpSpPr>
      <p:sp>
        <p:nvSpPr>
          <p:cNvPr id="275" name="Google Shape;275;g15b4e71e612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76" name="Google Shape;276;g15b4e71e612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86" name="Shape 286"/>
        <p:cNvGrpSpPr/>
        <p:nvPr/>
      </p:nvGrpSpPr>
      <p:grpSpPr>
        <a:xfrm>
          <a:off x="0" y="0"/>
          <a:ext cx="0" cy="0"/>
          <a:chOff x="0" y="0"/>
          <a:chExt cx="0" cy="0"/>
        </a:xfrm>
      </p:grpSpPr>
      <p:sp>
        <p:nvSpPr>
          <p:cNvPr id="287" name="Google Shape;287;g14600f00df0_0_21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88" name="Google Shape;288;g14600f00df0_0_21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97" name="Shape 297"/>
        <p:cNvGrpSpPr/>
        <p:nvPr/>
      </p:nvGrpSpPr>
      <p:grpSpPr>
        <a:xfrm>
          <a:off x="0" y="0"/>
          <a:ext cx="0" cy="0"/>
          <a:chOff x="0" y="0"/>
          <a:chExt cx="0" cy="0"/>
        </a:xfrm>
      </p:grpSpPr>
      <p:sp>
        <p:nvSpPr>
          <p:cNvPr id="298" name="Google Shape;298;g14669e18555_0_1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99" name="Google Shape;299;g14669e18555_0_1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12" name="Shape 312"/>
        <p:cNvGrpSpPr/>
        <p:nvPr/>
      </p:nvGrpSpPr>
      <p:grpSpPr>
        <a:xfrm>
          <a:off x="0" y="0"/>
          <a:ext cx="0" cy="0"/>
          <a:chOff x="0" y="0"/>
          <a:chExt cx="0" cy="0"/>
        </a:xfrm>
      </p:grpSpPr>
      <p:sp>
        <p:nvSpPr>
          <p:cNvPr id="313" name="Google Shape;313;g14600f00df0_0_30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14" name="Google Shape;314;g14600f00df0_0_30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01" name="Google Shape;101;p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23" name="Shape 323"/>
        <p:cNvGrpSpPr/>
        <p:nvPr/>
      </p:nvGrpSpPr>
      <p:grpSpPr>
        <a:xfrm>
          <a:off x="0" y="0"/>
          <a:ext cx="0" cy="0"/>
          <a:chOff x="0" y="0"/>
          <a:chExt cx="0" cy="0"/>
        </a:xfrm>
      </p:grpSpPr>
      <p:sp>
        <p:nvSpPr>
          <p:cNvPr id="324" name="Google Shape;324;g14600f00df0_0_22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25" name="Google Shape;325;g14600f00df0_0_22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37" name="Shape 337"/>
        <p:cNvGrpSpPr/>
        <p:nvPr/>
      </p:nvGrpSpPr>
      <p:grpSpPr>
        <a:xfrm>
          <a:off x="0" y="0"/>
          <a:ext cx="0" cy="0"/>
          <a:chOff x="0" y="0"/>
          <a:chExt cx="0" cy="0"/>
        </a:xfrm>
      </p:grpSpPr>
      <p:sp>
        <p:nvSpPr>
          <p:cNvPr id="338" name="Google Shape;338;g14600f00df0_0_24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39" name="Google Shape;339;g14600f00df0_0_24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49" name="Shape 349"/>
        <p:cNvGrpSpPr/>
        <p:nvPr/>
      </p:nvGrpSpPr>
      <p:grpSpPr>
        <a:xfrm>
          <a:off x="0" y="0"/>
          <a:ext cx="0" cy="0"/>
          <a:chOff x="0" y="0"/>
          <a:chExt cx="0" cy="0"/>
        </a:xfrm>
      </p:grpSpPr>
      <p:sp>
        <p:nvSpPr>
          <p:cNvPr id="350" name="Google Shape;350;g14669e18555_0_4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51" name="Google Shape;351;g14669e18555_0_4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62" name="Shape 362"/>
        <p:cNvGrpSpPr/>
        <p:nvPr/>
      </p:nvGrpSpPr>
      <p:grpSpPr>
        <a:xfrm>
          <a:off x="0" y="0"/>
          <a:ext cx="0" cy="0"/>
          <a:chOff x="0" y="0"/>
          <a:chExt cx="0" cy="0"/>
        </a:xfrm>
      </p:grpSpPr>
      <p:sp>
        <p:nvSpPr>
          <p:cNvPr id="363" name="Google Shape;363;g14600f00df0_0_26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64" name="Google Shape;364;g14600f00df0_0_26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73" name="Shape 373"/>
        <p:cNvGrpSpPr/>
        <p:nvPr/>
      </p:nvGrpSpPr>
      <p:grpSpPr>
        <a:xfrm>
          <a:off x="0" y="0"/>
          <a:ext cx="0" cy="0"/>
          <a:chOff x="0" y="0"/>
          <a:chExt cx="0" cy="0"/>
        </a:xfrm>
      </p:grpSpPr>
      <p:sp>
        <p:nvSpPr>
          <p:cNvPr id="374" name="Google Shape;374;g14600f00df0_0_28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75" name="Google Shape;375;g14600f00df0_0_28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84" name="Shape 384"/>
        <p:cNvGrpSpPr/>
        <p:nvPr/>
      </p:nvGrpSpPr>
      <p:grpSpPr>
        <a:xfrm>
          <a:off x="0" y="0"/>
          <a:ext cx="0" cy="0"/>
          <a:chOff x="0" y="0"/>
          <a:chExt cx="0" cy="0"/>
        </a:xfrm>
      </p:grpSpPr>
      <p:sp>
        <p:nvSpPr>
          <p:cNvPr id="385" name="Google Shape;385;p2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87" name="Google Shape;387;p2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1" name="Shape 111"/>
        <p:cNvGrpSpPr/>
        <p:nvPr/>
      </p:nvGrpSpPr>
      <p:grpSpPr>
        <a:xfrm>
          <a:off x="0" y="0"/>
          <a:ext cx="0" cy="0"/>
          <a:chOff x="0" y="0"/>
          <a:chExt cx="0" cy="0"/>
        </a:xfrm>
      </p:grpSpPr>
      <p:sp>
        <p:nvSpPr>
          <p:cNvPr id="112" name="Google Shape;112;p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13" name="Google Shape;113;p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1" name="Shape 121"/>
        <p:cNvGrpSpPr/>
        <p:nvPr/>
      </p:nvGrpSpPr>
      <p:grpSpPr>
        <a:xfrm>
          <a:off x="0" y="0"/>
          <a:ext cx="0" cy="0"/>
          <a:chOff x="0" y="0"/>
          <a:chExt cx="0" cy="0"/>
        </a:xfrm>
      </p:grpSpPr>
      <p:sp>
        <p:nvSpPr>
          <p:cNvPr id="122" name="Google Shape;122;p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23" name="Google Shape;123;p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2" name="Shape 132"/>
        <p:cNvGrpSpPr/>
        <p:nvPr/>
      </p:nvGrpSpPr>
      <p:grpSpPr>
        <a:xfrm>
          <a:off x="0" y="0"/>
          <a:ext cx="0" cy="0"/>
          <a:chOff x="0" y="0"/>
          <a:chExt cx="0" cy="0"/>
        </a:xfrm>
      </p:grpSpPr>
      <p:sp>
        <p:nvSpPr>
          <p:cNvPr id="133" name="Google Shape;133;p1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34" name="Google Shape;134;p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3" name="Shape 153"/>
        <p:cNvGrpSpPr/>
        <p:nvPr/>
      </p:nvGrpSpPr>
      <p:grpSpPr>
        <a:xfrm>
          <a:off x="0" y="0"/>
          <a:ext cx="0" cy="0"/>
          <a:chOff x="0" y="0"/>
          <a:chExt cx="0" cy="0"/>
        </a:xfrm>
      </p:grpSpPr>
      <p:sp>
        <p:nvSpPr>
          <p:cNvPr id="154" name="Google Shape;154;g14600f00df0_0_1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55" name="Google Shape;155;g14600f00df0_0_1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4" name="Shape 164"/>
        <p:cNvGrpSpPr/>
        <p:nvPr/>
      </p:nvGrpSpPr>
      <p:grpSpPr>
        <a:xfrm>
          <a:off x="0" y="0"/>
          <a:ext cx="0" cy="0"/>
          <a:chOff x="0" y="0"/>
          <a:chExt cx="0" cy="0"/>
        </a:xfrm>
      </p:grpSpPr>
      <p:sp>
        <p:nvSpPr>
          <p:cNvPr id="165" name="Google Shape;165;g14600f00df0_0_3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66" name="Google Shape;166;g14600f00df0_0_3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6" name="Shape 176"/>
        <p:cNvGrpSpPr/>
        <p:nvPr/>
      </p:nvGrpSpPr>
      <p:grpSpPr>
        <a:xfrm>
          <a:off x="0" y="0"/>
          <a:ext cx="0" cy="0"/>
          <a:chOff x="0" y="0"/>
          <a:chExt cx="0" cy="0"/>
        </a:xfrm>
      </p:grpSpPr>
      <p:sp>
        <p:nvSpPr>
          <p:cNvPr id="177" name="Google Shape;177;g14600f00df0_0_5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78" name="Google Shape;178;g14600f00df0_0_5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7" name="Shape 187"/>
        <p:cNvGrpSpPr/>
        <p:nvPr/>
      </p:nvGrpSpPr>
      <p:grpSpPr>
        <a:xfrm>
          <a:off x="0" y="0"/>
          <a:ext cx="0" cy="0"/>
          <a:chOff x="0" y="0"/>
          <a:chExt cx="0" cy="0"/>
        </a:xfrm>
      </p:grpSpPr>
      <p:sp>
        <p:nvSpPr>
          <p:cNvPr id="188" name="Google Shape;188;p1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89" name="Google Shape;189;p1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17" name="Google Shape;17;p23"/>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2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19" name="Google Shape;19;p2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0" name="Google Shape;20;p2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74" name="Google Shape;74;p32"/>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3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6" name="Google Shape;76;p3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7" name="Google Shape;77;p3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80" name="Google Shape;80;p33"/>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3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2" name="Google Shape;82;p3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3" name="Google Shape;83;p3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3" name="Google Shape;23;p2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4" name="Google Shape;24;p2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5"/>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27" name="Google Shape;27;p25"/>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2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9" name="Google Shape;29;p2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0" name="Google Shape;30;p2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3" name="Google Shape;33;p26"/>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2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5" name="Google Shape;35;p2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6" name="Google Shape;36;p2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9" name="Google Shape;39;p27"/>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27"/>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2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2" name="Google Shape;42;p2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3" name="Google Shape;43;p2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46" name="Google Shape;46;p28"/>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28"/>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28"/>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28"/>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2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1" name="Google Shape;51;p2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2" name="Google Shape;52;p2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55" name="Google Shape;55;p2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6" name="Google Shape;56;p2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7" name="Google Shape;57;p2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0" name="Google Shape;60;p30"/>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30"/>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3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3" name="Google Shape;63;p3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4" name="Google Shape;64;p3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7" name="Google Shape;67;p31"/>
          <p:cNvSpPr/>
          <p:nvPr>
            <p:ph idx="2" type="pic"/>
          </p:nvPr>
        </p:nvSpPr>
        <p:spPr>
          <a:xfrm>
            <a:off x="8746630" y="1481138"/>
            <a:ext cx="10415700" cy="7310400"/>
          </a:xfrm>
          <a:prstGeom prst="rect">
            <a:avLst/>
          </a:prstGeom>
          <a:noFill/>
          <a:ln>
            <a:noFill/>
          </a:ln>
        </p:spPr>
      </p:sp>
      <p:sp>
        <p:nvSpPr>
          <p:cNvPr id="68" name="Google Shape;68;p31"/>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3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0" name="Google Shape;70;p3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1" name="Google Shape;71;p3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p:txBody>
      </p:sp>
      <p:sp>
        <p:nvSpPr>
          <p:cNvPr id="11" name="Google Shape;11;p22"/>
          <p:cNvSpPr txBox="1"/>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p:txBody>
      </p:sp>
      <p:sp>
        <p:nvSpPr>
          <p:cNvPr id="12" name="Google Shape;12;p22"/>
          <p:cNvSpPr txBox="1"/>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3" name="Google Shape;13;p22"/>
          <p:cNvSpPr txBox="1"/>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4" name="Google Shape;14;p22"/>
          <p:cNvSpPr txBox="1"/>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hyperlink" Target="https://www.freepik.com/free-vector/worldwide-connection_4239576.htm#query=sharing&amp;position=9&amp;from_view=search" TargetMode="External"/><Relationship Id="rId6"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0.jpg"/><Relationship Id="rId6" Type="http://schemas.openxmlformats.org/officeDocument/2006/relationships/hyperlink" Target="https://www.freepik.com/free-photo/paper-accounting-colleagues-strategy-finger-gesture_1238618.htm#query=collaborative%20economy&amp;position=30&amp;from_view=search"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businessbecause.com/news/insights/6736/what-is-the-sharing-economy" TargetMode="External"/><Relationship Id="rId4" Type="http://schemas.openxmlformats.org/officeDocument/2006/relationships/hyperlink" Target="https://doi.org/10.1016/j.ijhm.2020.102470" TargetMode="External"/><Relationship Id="rId5" Type="http://schemas.openxmlformats.org/officeDocument/2006/relationships/hyperlink" Target="https://www.youtube.com/watch?v=Dm3ZDnT9Zag" TargetMode="External"/><Relationship Id="rId6" Type="http://schemas.openxmlformats.org/officeDocument/2006/relationships/hyperlink" Target="https://doi.org/10.1016/j.jbusres.2021.01.035" TargetMode="External"/><Relationship Id="rId7" Type="http://schemas.openxmlformats.org/officeDocument/2006/relationships/image" Target="../media/image8.png"/><Relationship Id="rId8"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wikipedia.org/" TargetMode="External"/><Relationship Id="rId4" Type="http://schemas.openxmlformats.org/officeDocument/2006/relationships/hyperlink" Target="https://www.splitwise.com/" TargetMode="External"/><Relationship Id="rId11" Type="http://schemas.openxmlformats.org/officeDocument/2006/relationships/image" Target="../media/image14.png"/><Relationship Id="rId10" Type="http://schemas.openxmlformats.org/officeDocument/2006/relationships/image" Target="../media/image6.png"/><Relationship Id="rId9" Type="http://schemas.openxmlformats.org/officeDocument/2006/relationships/image" Target="../media/image8.png"/><Relationship Id="rId5" Type="http://schemas.openxmlformats.org/officeDocument/2006/relationships/hyperlink" Target="https://www.amazon.com/" TargetMode="External"/><Relationship Id="rId6" Type="http://schemas.openxmlformats.org/officeDocument/2006/relationships/hyperlink" Target="https://www.airbnb.com/" TargetMode="External"/><Relationship Id="rId7" Type="http://schemas.openxmlformats.org/officeDocument/2006/relationships/hyperlink" Target="http://www.justeat.eu" TargetMode="External"/><Relationship Id="rId8" Type="http://schemas.openxmlformats.org/officeDocument/2006/relationships/hyperlink" Target="https://www.uber.com/it/e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6.jpg"/><Relationship Id="rId6" Type="http://schemas.openxmlformats.org/officeDocument/2006/relationships/hyperlink" Target="https://pixabay.com/photos/network-social-abstract-keyboard-402561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hyperlink" Target="https://storyset.com/illustration/face-mask-emoji/amic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oi.org/10.1007/s41324-022-00433-w" TargetMode="External"/><Relationship Id="rId4" Type="http://schemas.openxmlformats.org/officeDocument/2006/relationships/hyperlink" Target="https://doi.org/10.1016/j.jclepro.2020.124782" TargetMode="External"/><Relationship Id="rId5" Type="http://schemas.openxmlformats.org/officeDocument/2006/relationships/hyperlink" Target="https://www.ilo.org/wcmsp5/groups/public/---dgreports/---inst/documents/publication/wcms_849215.pdf" TargetMode="External"/><Relationship Id="rId6" Type="http://schemas.openxmlformats.org/officeDocument/2006/relationships/image" Target="../media/image8.png"/><Relationship Id="rId7"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21.jpg"/><Relationship Id="rId6" Type="http://schemas.openxmlformats.org/officeDocument/2006/relationships/hyperlink" Target="https://www.pexels.com/it-it/foto/vista-panoramica-del-campo-agricolo-contro-il-cielo-durante-il-tramonto-32594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icscarsharing.it/wp-content/uploads/2019/02/2014-Schor-Debating-the-Sharing-Economy.pdf" TargetMode="External"/><Relationship Id="rId4" Type="http://schemas.openxmlformats.org/officeDocument/2006/relationships/hyperlink" Target="https://doi.org/10.1016/j.jik.2020.11.001" TargetMode="External"/><Relationship Id="rId5" Type="http://schemas.openxmlformats.org/officeDocument/2006/relationships/image" Target="../media/image8.png"/><Relationship Id="rId6"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6.png"/><Relationship Id="rId10" Type="http://schemas.openxmlformats.org/officeDocument/2006/relationships/hyperlink" Target="https://pixabay.com/photos/definition-books-library-bookshelf-4255486/" TargetMode="External"/><Relationship Id="rId9" Type="http://schemas.openxmlformats.org/officeDocument/2006/relationships/image" Target="../media/image7.png"/><Relationship Id="rId5" Type="http://schemas.openxmlformats.org/officeDocument/2006/relationships/hyperlink" Target="https://www.oxfordlearnersdictionaries.com/definition/english/sharing-economy?q=sharing+economy" TargetMode="External"/><Relationship Id="rId6" Type="http://schemas.openxmlformats.org/officeDocument/2006/relationships/hyperlink" Target="https://www.businessbecause.com/news/insights/6736/what-is-the-sharing-economy" TargetMode="External"/><Relationship Id="rId7" Type="http://schemas.openxmlformats.org/officeDocument/2006/relationships/image" Target="../media/image11.jpg"/><Relationship Id="rId8"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hyperlink" Target="http://www.youtube.com/watch?v=yy7MH9TyZck" TargetMode="External"/><Relationship Id="rId6" Type="http://schemas.openxmlformats.org/officeDocument/2006/relationships/image" Target="../media/image13.jpg"/><Relationship Id="rId7" Type="http://schemas.openxmlformats.org/officeDocument/2006/relationships/hyperlink" Target="https://www.youtube.com/watch?v=yy7MH9TyZc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l="0" t="0" r="0" b="0"/>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l="0" t="0" r="0" b="0"/>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960905" y="3292538"/>
            <a:ext cx="9512400" cy="4152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3000" b="1">
                <a:solidFill>
                  <a:srgbClr val="056839"/>
                </a:solidFill>
                <a:latin typeface="Calibri"/>
                <a:ea typeface="Calibri"/>
                <a:cs typeface="Calibri"/>
                <a:sym typeface="Calibri"/>
              </a:rPr>
              <a:t>Jagamismajandus</a:t>
            </a:r>
            <a:endParaRPr sz="13000">
              <a:solidFill>
                <a:srgbClr val="056839"/>
              </a:solidFill>
              <a:latin typeface="Calibri"/>
              <a:ea typeface="Calibri"/>
              <a:cs typeface="Calibri"/>
              <a:sym typeface="Calibri"/>
            </a:endParaRPr>
          </a:p>
        </p:txBody>
      </p:sp>
      <p:sp>
        <p:nvSpPr>
          <p:cNvPr id="95" name="Google Shape;95;p1"/>
          <p:cNvSpPr txBox="1"/>
          <p:nvPr/>
        </p:nvSpPr>
        <p:spPr>
          <a:xfrm>
            <a:off x="1232643" y="7219379"/>
            <a:ext cx="13848900" cy="950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200" b="1">
                <a:solidFill>
                  <a:srgbClr val="056839"/>
                </a:solidFill>
                <a:latin typeface="Calibri"/>
                <a:ea typeface="Calibri"/>
                <a:cs typeface="Calibri"/>
                <a:sym typeface="Calibri"/>
              </a:rPr>
              <a:t>Märksõnad: </a:t>
            </a:r>
            <a:r>
              <a:rPr lang="lt-LT" sz="2900">
                <a:solidFill>
                  <a:srgbClr val="056839"/>
                </a:solidFill>
                <a:latin typeface="Calibri"/>
                <a:ea typeface="Calibri"/>
                <a:cs typeface="Calibri"/>
                <a:sym typeface="Calibri"/>
              </a:rPr>
              <a:t>jagamismajandus, jätkusuutlikkus, koostöö, Covid-19</a:t>
            </a:r>
            <a:endParaRPr sz="4100">
              <a:solidFill>
                <a:srgbClr val="056839"/>
              </a:solidFill>
              <a:latin typeface="Calibri"/>
              <a:ea typeface="Calibri"/>
              <a:cs typeface="Calibri"/>
              <a:sym typeface="Calibri"/>
            </a:endParaRPr>
          </a:p>
        </p:txBody>
      </p:sp>
      <p:sp>
        <p:nvSpPr>
          <p:cNvPr id="96" name="Google Shape;96;p1"/>
          <p:cNvSpPr txBox="1"/>
          <p:nvPr/>
        </p:nvSpPr>
        <p:spPr>
          <a:xfrm>
            <a:off x="10866529" y="6656688"/>
            <a:ext cx="9512400" cy="888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600">
                <a:solidFill>
                  <a:schemeClr val="dk1"/>
                </a:solidFill>
                <a:latin typeface="Calibri"/>
                <a:ea typeface="Calibri"/>
                <a:cs typeface="Calibri"/>
                <a:sym typeface="Calibri"/>
              </a:rPr>
              <a:t>Foto</a:t>
            </a:r>
            <a:r>
              <a:rPr lang="lt-LT" sz="1600" u="sng">
                <a:solidFill>
                  <a:schemeClr val="hlink"/>
                </a:solidFill>
                <a:latin typeface="Calibri"/>
                <a:ea typeface="Calibri"/>
                <a:cs typeface="Calibri"/>
                <a:sym typeface="Calibri"/>
                <a:hlinkClick r:id="rId5"/>
              </a:rPr>
              <a:t>:</a:t>
            </a:r>
            <a:r>
              <a:rPr lang="lt-LT" sz="1600">
                <a:solidFill>
                  <a:schemeClr val="dk1"/>
                </a:solidFill>
                <a:latin typeface="Calibri"/>
                <a:ea typeface="Calibri"/>
                <a:cs typeface="Calibri"/>
                <a:sym typeface="Calibri"/>
              </a:rPr>
              <a:t> Freepik: </a:t>
            </a:r>
            <a:r>
              <a:rPr lang="lt-LT" sz="1600" u="sng">
                <a:solidFill>
                  <a:schemeClr val="hlink"/>
                </a:solidFill>
                <a:latin typeface="Calibri"/>
                <a:ea typeface="Calibri"/>
                <a:cs typeface="Calibri"/>
                <a:sym typeface="Calibri"/>
                <a:hlinkClick r:id="rId5"/>
              </a:rPr>
              <a:t>https:</a:t>
            </a:r>
            <a:r>
              <a:rPr lang="lt-LT" sz="1600">
                <a:solidFill>
                  <a:schemeClr val="dk1"/>
                </a:solidFill>
                <a:latin typeface="Calibri"/>
                <a:ea typeface="Calibri"/>
                <a:cs typeface="Calibri"/>
                <a:sym typeface="Calibri"/>
              </a:rPr>
              <a:t>//www.freepik.com/free-vector/worldwide-connection_4239576.htm#query=sharing&amp;position=9&amp;from_view=search </a:t>
            </a:r>
            <a:endParaRPr sz="2300"/>
          </a:p>
        </p:txBody>
      </p:sp>
      <p:sp>
        <p:nvSpPr>
          <p:cNvPr id="97" name="Google Shape;97;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500">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Calibri"/>
              <a:ea typeface="Calibri"/>
              <a:cs typeface="Calibri"/>
              <a:sym typeface="Calibri"/>
            </a:endParaRPr>
          </a:p>
        </p:txBody>
      </p:sp>
      <p:pic>
        <p:nvPicPr>
          <p:cNvPr id="98" name="Google Shape;98;p1"/>
          <p:cNvPicPr preferRelativeResize="0"/>
          <p:nvPr/>
        </p:nvPicPr>
        <p:blipFill>
          <a:blip r:embed="rId6">
            <a:alphaModFix/>
          </a:blip>
          <a:stretch>
            <a:fillRect/>
          </a:stretch>
        </p:blipFill>
        <p:spPr>
          <a:xfrm>
            <a:off x="11394980" y="840508"/>
            <a:ext cx="8455506" cy="5639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pic>
        <p:nvPicPr>
          <p:cNvPr id="202" name="Google Shape;202;g14600f00df0_0_66" descr="Graphical user interface, text&#10;&#10;Description automatically generated"/>
          <p:cNvPicPr preferRelativeResize="0"/>
          <p:nvPr/>
        </p:nvPicPr>
        <p:blipFill rotWithShape="1">
          <a:blip r:embed="rId3">
            <a:alphaModFix/>
          </a:blip>
          <a:srcRect l="0" t="0" r="0" b="0"/>
          <a:stretch/>
        </p:blipFill>
        <p:spPr>
          <a:xfrm>
            <a:off x="159219" y="9064877"/>
            <a:ext cx="5165965" cy="1083795"/>
          </a:xfrm>
          <a:prstGeom prst="rect">
            <a:avLst/>
          </a:prstGeom>
          <a:noFill/>
          <a:ln>
            <a:noFill/>
          </a:ln>
        </p:spPr>
      </p:pic>
      <p:pic>
        <p:nvPicPr>
          <p:cNvPr id="203" name="Google Shape;203;g14600f00df0_0_66" descr="Logo&#10;&#10;Description automatically generated"/>
          <p:cNvPicPr preferRelativeResize="0"/>
          <p:nvPr/>
        </p:nvPicPr>
        <p:blipFill rotWithShape="1">
          <a:blip r:embed="rId4">
            <a:alphaModFix/>
          </a:blip>
          <a:srcRect l="0" t="0" r="0" b="0"/>
          <a:stretch/>
        </p:blipFill>
        <p:spPr>
          <a:xfrm>
            <a:off x="15173565" y="8352298"/>
            <a:ext cx="3931187" cy="1934692"/>
          </a:xfrm>
          <a:prstGeom prst="rect">
            <a:avLst/>
          </a:prstGeom>
          <a:noFill/>
          <a:ln>
            <a:noFill/>
          </a:ln>
        </p:spPr>
      </p:pic>
      <p:sp>
        <p:nvSpPr>
          <p:cNvPr id="204" name="Google Shape;204;g14600f00df0_0_66"/>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5" name="Google Shape;205;g14600f00df0_0_66"/>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6" name="Google Shape;206;g14600f00df0_0_66"/>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7" name="Google Shape;207;g14600f00df0_0_66"/>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8" name="Google Shape;208;g14600f00df0_0_66"/>
          <p:cNvSpPr txBox="1"/>
          <p:nvPr/>
        </p:nvSpPr>
        <p:spPr>
          <a:xfrm>
            <a:off x="757140" y="664163"/>
            <a:ext cx="8259600" cy="950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200" b="1">
                <a:solidFill>
                  <a:srgbClr val="056839"/>
                </a:solidFill>
                <a:latin typeface="Calibri"/>
                <a:ea typeface="Calibri"/>
                <a:cs typeface="Calibri"/>
                <a:sym typeface="Calibri"/>
              </a:rPr>
              <a:t>Teema 1: </a:t>
            </a:r>
            <a:r>
              <a:rPr lang="lt-LT" sz="3300" b="1">
                <a:solidFill>
                  <a:srgbClr val="C55A11"/>
                </a:solidFill>
                <a:latin typeface="Calibri"/>
                <a:ea typeface="Calibri"/>
                <a:cs typeface="Calibri"/>
                <a:sym typeface="Calibri"/>
              </a:rPr>
              <a:t>Mõisted (1/2)</a:t>
            </a:r>
            <a:endParaRPr sz="2300">
              <a:solidFill>
                <a:schemeClr val="dk1"/>
              </a:solidFill>
              <a:latin typeface="Calibri"/>
              <a:ea typeface="Calibri"/>
              <a:cs typeface="Calibri"/>
              <a:sym typeface="Calibri"/>
            </a:endParaRPr>
          </a:p>
        </p:txBody>
      </p:sp>
      <p:sp>
        <p:nvSpPr>
          <p:cNvPr id="209" name="Google Shape;209;g14600f00df0_0_66"/>
          <p:cNvSpPr txBox="1"/>
          <p:nvPr/>
        </p:nvSpPr>
        <p:spPr>
          <a:xfrm>
            <a:off x="631252" y="2047838"/>
            <a:ext cx="11836200" cy="6076200"/>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rPr lang="lt-LT" sz="2900">
                <a:solidFill>
                  <a:srgbClr val="056839"/>
                </a:solidFill>
                <a:latin typeface="Calibri"/>
                <a:ea typeface="Calibri"/>
                <a:cs typeface="Calibri"/>
                <a:sym typeface="Calibri"/>
              </a:rPr>
              <a:t>Kasulik on paremini määratleda teisi mõisteid, mis on sarnased, kuid mitte identsed jagamismajandusega:</a:t>
            </a:r>
            <a:endParaRPr sz="2900">
              <a:solidFill>
                <a:srgbClr val="056839"/>
              </a:solidFill>
              <a:latin typeface="Calibri"/>
              <a:ea typeface="Calibri"/>
              <a:cs typeface="Calibri"/>
              <a:sym typeface="Calibri"/>
            </a:endParaRPr>
          </a:p>
          <a:p>
            <a:pPr marL="749300" marR="0" lvl="0" indent="-565150" algn="just" rtl="0">
              <a:spcBef>
                <a:spcPts val="0"/>
              </a:spcBef>
              <a:spcAft>
                <a:spcPts val="0"/>
              </a:spcAft>
              <a:buClr>
                <a:srgbClr val="056839"/>
              </a:buClr>
              <a:buSzPts val="2900"/>
              <a:buFont typeface="Calibri"/>
              <a:buAutoNum type="arabicPeriod"/>
            </a:pPr>
            <a:r>
              <a:rPr lang="lt-LT" sz="3300" b="1">
                <a:solidFill>
                  <a:srgbClr val="056839"/>
                </a:solidFill>
                <a:latin typeface="Calibri"/>
                <a:ea typeface="Calibri"/>
                <a:cs typeface="Calibri"/>
                <a:sym typeface="Calibri"/>
              </a:rPr>
              <a:t>tellitav majandus/teenused </a:t>
            </a:r>
            <a:r>
              <a:rPr lang="lt-LT" sz="2900">
                <a:solidFill>
                  <a:srgbClr val="056839"/>
                </a:solidFill>
                <a:latin typeface="Calibri"/>
                <a:ea typeface="Calibri"/>
                <a:cs typeface="Calibri"/>
                <a:sym typeface="Calibri"/>
              </a:rPr>
              <a:t>on kasutusele võetud tehnoloogiaettevõtete poolt, kes on valmis rahuldama klientide vajadusi, pakkudes kaupu/teenuseid koheselt. Näiteks on nüüd olemas rakendused arsti koju helistamiseks või ravimite tellimiseks. See kontseptsioon on osa laiemast jagamismajanduse kontseptsioonist, kuid jagamismajandus on (või peaks olema) keerulisem koostöö, ühise vastutuse ja jagamise osas.</a:t>
            </a:r>
            <a:br>
              <a:rPr lang="lt-LT"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749300" marR="0" lvl="0" indent="-565150" algn="just" rtl="0">
              <a:spcBef>
                <a:spcPts val="0"/>
              </a:spcBef>
              <a:spcAft>
                <a:spcPts val="0"/>
              </a:spcAft>
              <a:buClr>
                <a:srgbClr val="056839"/>
              </a:buClr>
              <a:buSzPts val="2900"/>
              <a:buFont typeface="Calibri"/>
              <a:buAutoNum type="arabicPeriod"/>
            </a:pPr>
            <a:r>
              <a:rPr lang="lt-LT" sz="3300" b="1">
                <a:solidFill>
                  <a:srgbClr val="056839"/>
                </a:solidFill>
                <a:latin typeface="Calibri"/>
                <a:ea typeface="Calibri"/>
                <a:cs typeface="Calibri"/>
                <a:sym typeface="Calibri"/>
              </a:rPr>
              <a:t>gig-majandus </a:t>
            </a:r>
            <a:r>
              <a:rPr lang="lt-LT" sz="2900">
                <a:solidFill>
                  <a:srgbClr val="056839"/>
                </a:solidFill>
                <a:latin typeface="Calibri"/>
                <a:ea typeface="Calibri"/>
                <a:cs typeface="Calibri"/>
                <a:sym typeface="Calibri"/>
              </a:rPr>
              <a:t>tähistab majandustüüpi, kus tööjõudu esindavad alaliste töötajate asemel peamiselt vabakutselised töötajad.</a:t>
            </a:r>
            <a:r>
              <a:rPr lang="lt-LT" sz="2900">
                <a:solidFill>
                  <a:srgbClr val="056839"/>
                </a:solidFill>
                <a:latin typeface="Calibri"/>
                <a:ea typeface="Calibri"/>
                <a:cs typeface="Calibri"/>
                <a:sym typeface="Calibri"/>
              </a:rPr>
              <a:t> Üheks näiteks on ratturid või kullerteenindajad.</a:t>
            </a:r>
            <a:endParaRPr sz="2900">
              <a:solidFill>
                <a:srgbClr val="056839"/>
              </a:solidFill>
              <a:latin typeface="Calibri"/>
              <a:ea typeface="Calibri"/>
              <a:cs typeface="Calibri"/>
              <a:sym typeface="Calibri"/>
            </a:endParaRPr>
          </a:p>
        </p:txBody>
      </p:sp>
      <p:pic>
        <p:nvPicPr>
          <p:cNvPr id="210" name="Google Shape;210;g14600f00df0_0_66"/>
          <p:cNvPicPr preferRelativeResize="0"/>
          <p:nvPr/>
        </p:nvPicPr>
        <p:blipFill rotWithShape="1">
          <a:blip r:embed="rId5">
            <a:alphaModFix/>
          </a:blip>
          <a:srcRect l="18158" t="0" r="27490" b="0"/>
          <a:stretch/>
        </p:blipFill>
        <p:spPr>
          <a:xfrm>
            <a:off x="13147776" y="710438"/>
            <a:ext cx="6448358" cy="6797399"/>
          </a:xfrm>
          <a:prstGeom prst="rect">
            <a:avLst/>
          </a:prstGeom>
          <a:noFill/>
          <a:ln>
            <a:noFill/>
          </a:ln>
        </p:spPr>
      </p:pic>
      <p:sp>
        <p:nvSpPr>
          <p:cNvPr id="211" name="Google Shape;211;g14600f00df0_0_66"/>
          <p:cNvSpPr txBox="1"/>
          <p:nvPr/>
        </p:nvSpPr>
        <p:spPr>
          <a:xfrm>
            <a:off x="12957475" y="7439625"/>
            <a:ext cx="6638400" cy="12852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600">
                <a:latin typeface="Calibri"/>
                <a:ea typeface="Calibri"/>
                <a:cs typeface="Calibri"/>
                <a:sym typeface="Calibri"/>
              </a:rPr>
              <a:t>Foto</a:t>
            </a:r>
            <a:r>
              <a:rPr lang="lt-LT" sz="1600" u="sng">
                <a:solidFill>
                  <a:schemeClr val="hlink"/>
                </a:solidFill>
                <a:latin typeface="Calibri"/>
                <a:ea typeface="Calibri"/>
                <a:cs typeface="Calibri"/>
                <a:sym typeface="Calibri"/>
                <a:hlinkClick r:id="rId6"/>
              </a:rPr>
              <a:t>:</a:t>
            </a:r>
            <a:r>
              <a:rPr lang="lt-LT" sz="1600">
                <a:latin typeface="Calibri"/>
                <a:ea typeface="Calibri"/>
                <a:cs typeface="Calibri"/>
                <a:sym typeface="Calibri"/>
              </a:rPr>
              <a:t> Freepik: </a:t>
            </a:r>
            <a:r>
              <a:rPr lang="lt-LT" sz="1600" u="sng">
                <a:solidFill>
                  <a:schemeClr val="hlink"/>
                </a:solidFill>
                <a:latin typeface="Calibri"/>
                <a:ea typeface="Calibri"/>
                <a:cs typeface="Calibri"/>
                <a:sym typeface="Calibri"/>
                <a:hlinkClick r:id="rId6"/>
              </a:rPr>
              <a:t>https:</a:t>
            </a:r>
            <a:r>
              <a:rPr lang="lt-LT" sz="1600">
                <a:latin typeface="Calibri"/>
                <a:ea typeface="Calibri"/>
                <a:cs typeface="Calibri"/>
                <a:sym typeface="Calibri"/>
              </a:rPr>
              <a:t>//www.freepik.com/free-photo/paper-accounting-colleagues-strategy-finger-gesture_1238618.htm#query=collaborative%20economy&amp;position=30&amp;from_view=search </a:t>
            </a:r>
            <a:endParaRPr sz="16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pic>
        <p:nvPicPr>
          <p:cNvPr id="216" name="Google Shape;216;g14600f00df0_0_154" descr="Graphical user interface, text&#10;&#10;Description automatically generated"/>
          <p:cNvPicPr preferRelativeResize="0"/>
          <p:nvPr/>
        </p:nvPicPr>
        <p:blipFill rotWithShape="1">
          <a:blip r:embed="rId3">
            <a:alphaModFix/>
          </a:blip>
          <a:srcRect l="0" t="0" r="0" b="0"/>
          <a:stretch/>
        </p:blipFill>
        <p:spPr>
          <a:xfrm>
            <a:off x="159219" y="9064877"/>
            <a:ext cx="5165965" cy="1083795"/>
          </a:xfrm>
          <a:prstGeom prst="rect">
            <a:avLst/>
          </a:prstGeom>
          <a:noFill/>
          <a:ln>
            <a:noFill/>
          </a:ln>
        </p:spPr>
      </p:pic>
      <p:pic>
        <p:nvPicPr>
          <p:cNvPr id="217" name="Google Shape;217;g14600f00df0_0_154" descr="Logo&#10;&#10;Description automatically generated"/>
          <p:cNvPicPr preferRelativeResize="0"/>
          <p:nvPr/>
        </p:nvPicPr>
        <p:blipFill rotWithShape="1">
          <a:blip r:embed="rId4">
            <a:alphaModFix/>
          </a:blip>
          <a:srcRect l="0" t="0" r="0" b="0"/>
          <a:stretch/>
        </p:blipFill>
        <p:spPr>
          <a:xfrm>
            <a:off x="15173565" y="8352298"/>
            <a:ext cx="3931187" cy="1934692"/>
          </a:xfrm>
          <a:prstGeom prst="rect">
            <a:avLst/>
          </a:prstGeom>
          <a:noFill/>
          <a:ln>
            <a:noFill/>
          </a:ln>
        </p:spPr>
      </p:pic>
      <p:sp>
        <p:nvSpPr>
          <p:cNvPr id="218" name="Google Shape;218;g14600f00df0_0_154"/>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19" name="Google Shape;219;g14600f00df0_0_154"/>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0" name="Google Shape;220;g14600f00df0_0_154"/>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1" name="Google Shape;221;g14600f00df0_0_154"/>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2" name="Google Shape;222;g14600f00df0_0_154"/>
          <p:cNvSpPr txBox="1"/>
          <p:nvPr/>
        </p:nvSpPr>
        <p:spPr>
          <a:xfrm>
            <a:off x="757140" y="664163"/>
            <a:ext cx="7982100" cy="950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200" b="1">
                <a:solidFill>
                  <a:srgbClr val="056839"/>
                </a:solidFill>
                <a:latin typeface="Calibri"/>
                <a:ea typeface="Calibri"/>
                <a:cs typeface="Calibri"/>
                <a:sym typeface="Calibri"/>
              </a:rPr>
              <a:t>Teema 1: </a:t>
            </a:r>
            <a:r>
              <a:rPr lang="lt-LT" sz="3300" b="1">
                <a:solidFill>
                  <a:srgbClr val="C55A11"/>
                </a:solidFill>
                <a:latin typeface="Calibri"/>
                <a:ea typeface="Calibri"/>
                <a:cs typeface="Calibri"/>
                <a:sym typeface="Calibri"/>
              </a:rPr>
              <a:t>Mõisted (2/2)</a:t>
            </a:r>
            <a:endParaRPr sz="2300">
              <a:solidFill>
                <a:schemeClr val="dk1"/>
              </a:solidFill>
              <a:latin typeface="Calibri"/>
              <a:ea typeface="Calibri"/>
              <a:cs typeface="Calibri"/>
              <a:sym typeface="Calibri"/>
            </a:endParaRPr>
          </a:p>
        </p:txBody>
      </p:sp>
      <p:sp>
        <p:nvSpPr>
          <p:cNvPr id="223" name="Google Shape;223;g14600f00df0_0_154"/>
          <p:cNvSpPr txBox="1"/>
          <p:nvPr/>
        </p:nvSpPr>
        <p:spPr>
          <a:xfrm>
            <a:off x="463430" y="1632150"/>
            <a:ext cx="19431900" cy="4798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2900">
                <a:solidFill>
                  <a:srgbClr val="056839"/>
                </a:solidFill>
                <a:latin typeface="Calibri"/>
                <a:ea typeface="Calibri"/>
                <a:cs typeface="Calibri"/>
                <a:sym typeface="Calibri"/>
              </a:rPr>
              <a:t>Kasulik on paremini määratleda teisi mõisteid, mis on sarnased, kuid mitte identsed jagamismajandusega:</a:t>
            </a:r>
            <a:endParaRPr sz="2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300" b="1">
              <a:solidFill>
                <a:srgbClr val="056839"/>
              </a:solidFill>
              <a:latin typeface="Calibri"/>
              <a:ea typeface="Calibri"/>
              <a:cs typeface="Calibri"/>
              <a:sym typeface="Calibri"/>
            </a:endParaRPr>
          </a:p>
          <a:p>
            <a:pPr marL="749300" marR="0" lvl="0" indent="-565150" algn="just" rtl="0">
              <a:spcBef>
                <a:spcPts val="0"/>
              </a:spcBef>
              <a:spcAft>
                <a:spcPts val="0"/>
              </a:spcAft>
              <a:buClr>
                <a:srgbClr val="056839"/>
              </a:buClr>
              <a:buSzPts val="2900"/>
              <a:buFont typeface="Calibri"/>
              <a:buAutoNum type="arabicPeriod" startAt="3"/>
            </a:pPr>
            <a:r>
              <a:rPr lang="lt-LT" sz="3300" b="1">
                <a:solidFill>
                  <a:srgbClr val="056839"/>
                </a:solidFill>
                <a:latin typeface="Calibri"/>
                <a:ea typeface="Calibri"/>
                <a:cs typeface="Calibri"/>
                <a:sym typeface="Calibri"/>
              </a:rPr>
              <a:t>peer-to-peer (P2P) </a:t>
            </a:r>
            <a:r>
              <a:rPr lang="lt-LT" sz="2900">
                <a:solidFill>
                  <a:srgbClr val="056839"/>
                </a:solidFill>
                <a:latin typeface="Calibri"/>
                <a:ea typeface="Calibri"/>
                <a:cs typeface="Calibri"/>
                <a:sym typeface="Calibri"/>
              </a:rPr>
              <a:t>majanduses, mille kujundas Bauwens 1958. aastal, müüvad/ostavad üksikisikud kaupu ja teenuseid otse üksteiselt ilma vahendajate või kolmandate isikuteta.</a:t>
            </a:r>
            <a:br>
              <a:rPr lang="lt-LT"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749300" marR="0" lvl="0" indent="-565150" algn="just" rtl="0">
              <a:spcBef>
                <a:spcPts val="0"/>
              </a:spcBef>
              <a:spcAft>
                <a:spcPts val="0"/>
              </a:spcAft>
              <a:buClr>
                <a:srgbClr val="056839"/>
              </a:buClr>
              <a:buSzPts val="2900"/>
              <a:buFont typeface="Calibri"/>
              <a:buAutoNum type="arabicPeriod" startAt="3"/>
            </a:pPr>
            <a:r>
              <a:rPr lang="lt-LT" sz="3300" b="1">
                <a:solidFill>
                  <a:srgbClr val="056839"/>
                </a:solidFill>
                <a:latin typeface="Calibri"/>
                <a:ea typeface="Calibri"/>
                <a:cs typeface="Calibri"/>
                <a:sym typeface="Calibri"/>
              </a:rPr>
              <a:t>koostööl </a:t>
            </a:r>
            <a:r>
              <a:rPr lang="lt-LT" sz="2900">
                <a:solidFill>
                  <a:srgbClr val="056839"/>
                </a:solidFill>
                <a:latin typeface="Calibri"/>
                <a:ea typeface="Calibri"/>
                <a:cs typeface="Calibri"/>
                <a:sym typeface="Calibri"/>
              </a:rPr>
              <a:t>põhinev </a:t>
            </a:r>
            <a:r>
              <a:rPr lang="lt-LT" sz="3300" b="1">
                <a:solidFill>
                  <a:srgbClr val="056839"/>
                </a:solidFill>
                <a:latin typeface="Calibri"/>
                <a:ea typeface="Calibri"/>
                <a:cs typeface="Calibri"/>
                <a:sym typeface="Calibri"/>
              </a:rPr>
              <a:t>majandus/tarbimine (CC) </a:t>
            </a:r>
            <a:r>
              <a:rPr lang="lt-LT" sz="2900">
                <a:solidFill>
                  <a:srgbClr val="056839"/>
                </a:solidFill>
                <a:latin typeface="Calibri"/>
                <a:ea typeface="Calibri"/>
                <a:cs typeface="Calibri"/>
                <a:sym typeface="Calibri"/>
              </a:rPr>
              <a:t>põhineb toodete ja teenuste jagamisel, vahetamisel, kauplemisel või rentimisel. Brasiilias 400 inimesega läbi viidud uuringu kohaselt erineb see SE-st: "</a:t>
            </a:r>
            <a:r>
              <a:rPr lang="lt-LT" sz="2900" i="1">
                <a:solidFill>
                  <a:srgbClr val="056839"/>
                </a:solidFill>
                <a:latin typeface="Calibri"/>
                <a:ea typeface="Calibri"/>
                <a:cs typeface="Calibri"/>
                <a:sym typeface="Calibri"/>
              </a:rPr>
              <a:t>Tulemused näitavad, et SE on seletatav peamiselt sisemiste põhjustega, samas kui CC on ajendatud ekstrinsilisest tegurist ökonoomsus ja sisemisest põhjusest nauding. Majanduslik motivatsioon on CC puhul oluliselt tugevam kui SE puhul, samas kui SE puhul domineerivad mugavus ja keskkonnale orienteeritus.</a:t>
            </a:r>
            <a:r>
              <a:rPr lang="lt-LT" sz="2900">
                <a:solidFill>
                  <a:srgbClr val="056839"/>
                </a:solidFill>
                <a:latin typeface="Calibri"/>
                <a:ea typeface="Calibri"/>
                <a:cs typeface="Calibri"/>
                <a:sym typeface="Calibri"/>
              </a:rPr>
              <a:t>" (Minami, Ramos, Bortoluzzo 2021).</a:t>
            </a:r>
            <a:endParaRPr sz="2900">
              <a:solidFill>
                <a:srgbClr val="056839"/>
              </a:solidFill>
              <a:latin typeface="Calibri"/>
              <a:ea typeface="Calibri"/>
              <a:cs typeface="Calibri"/>
              <a:sym typeface="Calibri"/>
            </a:endParaRPr>
          </a:p>
        </p:txBody>
      </p:sp>
      <p:sp>
        <p:nvSpPr>
          <p:cNvPr id="224" name="Google Shape;224;g14600f00df0_0_154"/>
          <p:cNvSpPr txBox="1"/>
          <p:nvPr/>
        </p:nvSpPr>
        <p:spPr>
          <a:xfrm>
            <a:off x="2479802" y="6508594"/>
            <a:ext cx="15399000" cy="18201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3100" b="1">
                <a:solidFill>
                  <a:srgbClr val="056839"/>
                </a:solidFill>
                <a:latin typeface="Calibri"/>
                <a:ea typeface="Calibri"/>
                <a:cs typeface="Calibri"/>
                <a:sym typeface="Calibri"/>
              </a:rPr>
              <a:t>Küsimus järelemõtlemiseks</a:t>
            </a:r>
            <a:endParaRPr sz="3100" b="1">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SzPts val="1800"/>
              <a:buNone/>
            </a:pPr>
            <a:r>
              <a:rPr lang="lt-LT" sz="3100">
                <a:solidFill>
                  <a:srgbClr val="056839"/>
                </a:solidFill>
                <a:latin typeface="Calibri"/>
                <a:ea typeface="Calibri"/>
                <a:cs typeface="Calibri"/>
                <a:sym typeface="Calibri"/>
              </a:rPr>
              <a:t>Kas oskate tuua muid näiteid tegevuste kohta, mis on seotud tellitava majanduse/teenuste, gigamajanduse, peer-to-peer (P2P) majanduse ja koostööl põhineva majanduse/tarbimise kohta?</a:t>
            </a:r>
            <a:endParaRPr sz="3100">
              <a:solidFill>
                <a:srgbClr val="056839"/>
              </a:solidFill>
              <a:latin typeface="Calibri"/>
              <a:ea typeface="Calibri"/>
              <a:cs typeface="Calibri"/>
              <a:sym typeface="Calibri"/>
            </a:endParaRPr>
          </a:p>
        </p:txBody>
      </p:sp>
      <p:pic>
        <p:nvPicPr>
          <p:cNvPr id="225" name="Google Shape;225;g14600f00df0_0_154"/>
          <p:cNvPicPr preferRelativeResize="0"/>
          <p:nvPr/>
        </p:nvPicPr>
        <p:blipFill rotWithShape="1">
          <a:blip r:embed="rId5">
            <a:alphaModFix/>
          </a:blip>
          <a:srcRect l="0" t="0" r="0" b="0"/>
          <a:stretch/>
        </p:blipFill>
        <p:spPr>
          <a:xfrm>
            <a:off x="1809861" y="7462854"/>
            <a:ext cx="533400" cy="8894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g14669e18555_0_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a:t>
            </a:r>
            <a:r>
              <a:rPr lang="lt-LT" sz="3300" b="1">
                <a:solidFill>
                  <a:srgbClr val="C55A11"/>
                </a:solidFill>
                <a:latin typeface="Calibri"/>
                <a:ea typeface="Calibri"/>
                <a:cs typeface="Calibri"/>
                <a:sym typeface="Calibri"/>
              </a:rPr>
              <a:t>OSAJAGAMAAJANDUSE MÄÄRATLUS</a:t>
            </a:r>
            <a:endParaRPr sz="3300" b="1">
              <a:solidFill>
                <a:srgbClr val="C55A11"/>
              </a:solidFill>
              <a:latin typeface="Calibri"/>
              <a:ea typeface="Calibri"/>
              <a:cs typeface="Calibri"/>
              <a:sym typeface="Calibri"/>
            </a:endParaRPr>
          </a:p>
        </p:txBody>
      </p:sp>
      <p:sp>
        <p:nvSpPr>
          <p:cNvPr id="231" name="Google Shape;231;g14669e18555_0_0"/>
          <p:cNvSpPr txBox="1"/>
          <p:nvPr/>
        </p:nvSpPr>
        <p:spPr>
          <a:xfrm>
            <a:off x="821391" y="2434650"/>
            <a:ext cx="18687300" cy="5952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Botsmani (2015) sõnul on jagamismajanduse (Sharing Economy, SE) põhiidee jagada teiste inimestega teenuseid/kaupu, mida ei kasutata piisavalt.</a:t>
            </a:r>
            <a:endParaRPr sz="2900">
              <a:solidFill>
                <a:srgbClr val="056839"/>
              </a:solidFill>
              <a:latin typeface="Calibri"/>
              <a:ea typeface="Calibri"/>
              <a:cs typeface="Calibri"/>
              <a:sym typeface="Calibri"/>
            </a:endParaRPr>
          </a:p>
          <a:p>
            <a:pPr marL="749300" marR="0" lvl="0" indent="-565150" algn="just" rtl="0">
              <a:lnSpc>
                <a:spcPct val="150000"/>
              </a:lnSpc>
              <a:spcBef>
                <a:spcPts val="0"/>
              </a:spcBef>
              <a:spcAft>
                <a:spcPts val="0"/>
              </a:spcAft>
              <a:buClr>
                <a:srgbClr val="056839"/>
              </a:buClr>
              <a:buSzPts val="2900"/>
              <a:buFont typeface="Calibri"/>
              <a:buAutoNum type="alphaUcPeriod"/>
            </a:pPr>
            <a:r>
              <a:rPr lang="lt-LT" sz="2900">
                <a:solidFill>
                  <a:srgbClr val="056839"/>
                </a:solidFill>
                <a:latin typeface="Calibri"/>
                <a:ea typeface="Calibri"/>
                <a:cs typeface="Calibri"/>
                <a:sym typeface="Calibri"/>
              </a:rPr>
              <a:t>Tõsi</a:t>
            </a:r>
            <a:endParaRPr sz="2900">
              <a:solidFill>
                <a:srgbClr val="056839"/>
              </a:solidFill>
              <a:latin typeface="Calibri"/>
              <a:ea typeface="Calibri"/>
              <a:cs typeface="Calibri"/>
              <a:sym typeface="Calibri"/>
            </a:endParaRPr>
          </a:p>
          <a:p>
            <a:pPr marL="749300" marR="0" lvl="0" indent="-565150" algn="just" rtl="0">
              <a:lnSpc>
                <a:spcPct val="150000"/>
              </a:lnSpc>
              <a:spcBef>
                <a:spcPts val="0"/>
              </a:spcBef>
              <a:spcAft>
                <a:spcPts val="0"/>
              </a:spcAft>
              <a:buClr>
                <a:srgbClr val="056839"/>
              </a:buClr>
              <a:buSzPts val="2900"/>
              <a:buFont typeface="Calibri"/>
              <a:buAutoNum type="alphaUcPeriod"/>
            </a:pPr>
            <a:r>
              <a:rPr lang="lt-LT" sz="2900">
                <a:solidFill>
                  <a:srgbClr val="056839"/>
                </a:solidFill>
                <a:latin typeface="Calibri"/>
                <a:ea typeface="Calibri"/>
                <a:cs typeface="Calibri"/>
                <a:sym typeface="Calibri"/>
              </a:rPr>
              <a:t>Vale</a:t>
            </a:r>
            <a:br>
              <a:rPr lang="lt-LT"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Millised on Kopenhaageni ärikooli andmetel kolm liiki SE-d?</a:t>
            </a:r>
            <a:endParaRPr sz="2900">
              <a:solidFill>
                <a:srgbClr val="056839"/>
              </a:solidFill>
              <a:latin typeface="Calibri"/>
              <a:ea typeface="Calibri"/>
              <a:cs typeface="Calibri"/>
              <a:sym typeface="Calibri"/>
            </a:endParaRPr>
          </a:p>
          <a:p>
            <a:pPr marL="457200" marR="0" lvl="0" indent="-412750" algn="just" rtl="0">
              <a:lnSpc>
                <a:spcPct val="150000"/>
              </a:lnSpc>
              <a:spcBef>
                <a:spcPts val="0"/>
              </a:spcBef>
              <a:spcAft>
                <a:spcPts val="0"/>
              </a:spcAft>
              <a:buClr>
                <a:srgbClr val="056839"/>
              </a:buClr>
              <a:buSzPts val="2900"/>
              <a:buFont typeface="Calibri"/>
              <a:buAutoNum type="alphaUcPeriod"/>
            </a:pPr>
            <a:r>
              <a:rPr lang="lt-LT" sz="2900">
                <a:solidFill>
                  <a:srgbClr val="056839"/>
                </a:solidFill>
                <a:latin typeface="Calibri"/>
                <a:ea typeface="Calibri"/>
                <a:cs typeface="Calibri"/>
                <a:sym typeface="Calibri"/>
              </a:rPr>
              <a:t>Tegelik jagamine, pseudo jagamine ja kinkimine</a:t>
            </a:r>
            <a:endParaRPr sz="2900">
              <a:solidFill>
                <a:srgbClr val="056839"/>
              </a:solidFill>
              <a:latin typeface="Calibri"/>
              <a:ea typeface="Calibri"/>
              <a:cs typeface="Calibri"/>
              <a:sym typeface="Calibri"/>
            </a:endParaRPr>
          </a:p>
          <a:p>
            <a:pPr marL="457200" marR="0" lvl="0" indent="-412750" algn="just" rtl="0">
              <a:lnSpc>
                <a:spcPct val="150000"/>
              </a:lnSpc>
              <a:spcBef>
                <a:spcPts val="0"/>
              </a:spcBef>
              <a:spcAft>
                <a:spcPts val="0"/>
              </a:spcAft>
              <a:buClr>
                <a:srgbClr val="056839"/>
              </a:buClr>
              <a:buSzPts val="2900"/>
              <a:buFont typeface="Calibri"/>
              <a:buAutoNum type="alphaUcPeriod"/>
            </a:pPr>
            <a:r>
              <a:rPr lang="lt-LT" sz="2900">
                <a:solidFill>
                  <a:srgbClr val="056839"/>
                </a:solidFill>
                <a:latin typeface="Calibri"/>
                <a:ea typeface="Calibri"/>
                <a:cs typeface="Calibri"/>
                <a:sym typeface="Calibri"/>
              </a:rPr>
              <a:t>Pseudo jagamine, kinkimine ja õiglane jagamine</a:t>
            </a:r>
            <a:endParaRPr sz="2900">
              <a:solidFill>
                <a:srgbClr val="056839"/>
              </a:solidFill>
              <a:latin typeface="Calibri"/>
              <a:ea typeface="Calibri"/>
              <a:cs typeface="Calibri"/>
              <a:sym typeface="Calibri"/>
            </a:endParaRPr>
          </a:p>
          <a:p>
            <a:pPr marL="457200" marR="0" lvl="0" indent="-412750" algn="just" rtl="0">
              <a:lnSpc>
                <a:spcPct val="150000"/>
              </a:lnSpc>
              <a:spcBef>
                <a:spcPts val="0"/>
              </a:spcBef>
              <a:spcAft>
                <a:spcPts val="0"/>
              </a:spcAft>
              <a:buClr>
                <a:srgbClr val="056839"/>
              </a:buClr>
              <a:buSzPts val="2900"/>
              <a:buFont typeface="Calibri"/>
              <a:buAutoNum type="alphaUcPeriod"/>
            </a:pPr>
            <a:r>
              <a:rPr lang="lt-LT" sz="2900">
                <a:solidFill>
                  <a:srgbClr val="056839"/>
                </a:solidFill>
                <a:latin typeface="Calibri"/>
                <a:ea typeface="Calibri"/>
                <a:cs typeface="Calibri"/>
                <a:sym typeface="Calibri"/>
              </a:rPr>
              <a:t>Õiglane jagamine, vastastikune jagamine, tellitavad teenused</a:t>
            </a:r>
            <a:endParaRPr sz="2900">
              <a:solidFill>
                <a:srgbClr val="056839"/>
              </a:solidFill>
              <a:latin typeface="Calibri"/>
              <a:ea typeface="Calibri"/>
              <a:cs typeface="Calibri"/>
              <a:sym typeface="Calibri"/>
            </a:endParaRPr>
          </a:p>
        </p:txBody>
      </p:sp>
      <p:sp>
        <p:nvSpPr>
          <p:cNvPr id="232" name="Google Shape;232;g14669e18555_0_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3" name="Google Shape;233;g14669e18555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4" name="Google Shape;234;g14669e18555_0_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35" name="Google Shape;235;g14669e18555_0_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36" name="Google Shape;236;g14669e18555_0_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14"/>
          <p:cNvSpPr txBox="1"/>
          <p:nvPr/>
        </p:nvSpPr>
        <p:spPr>
          <a:xfrm>
            <a:off x="872729" y="406499"/>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42" name="Google Shape;242;p14"/>
          <p:cNvSpPr txBox="1"/>
          <p:nvPr/>
        </p:nvSpPr>
        <p:spPr>
          <a:xfrm>
            <a:off x="591891" y="1790213"/>
            <a:ext cx="19738200" cy="7961700"/>
          </a:xfrm>
          <a:prstGeom prst="rect">
            <a:avLst/>
          </a:prstGeom>
          <a:noFill/>
          <a:ln>
            <a:noFill/>
          </a:ln>
        </p:spPr>
        <p:txBody>
          <a:bodyPr spcFirstLastPara="1" wrap="square" lIns="148575" tIns="74275" rIns="148575" bIns="74275" anchor="t" anchorCtr="0">
            <a:spAutoFit/>
          </a:bodyPr>
          <a:lstStyle/>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Ülevaade SE-st:</a:t>
            </a:r>
            <a:br>
              <a:rPr lang="lt-LT" sz="2900">
                <a:solidFill>
                  <a:srgbClr val="056839"/>
                </a:solidFill>
                <a:latin typeface="Calibri"/>
                <a:ea typeface="Calibri"/>
                <a:cs typeface="Calibri"/>
                <a:sym typeface="Calibri"/>
              </a:rPr>
            </a:br>
            <a:r>
              <a:rPr lang="lt-LT" sz="2900">
                <a:solidFill>
                  <a:srgbClr val="056839"/>
                </a:solidFill>
                <a:latin typeface="Calibri"/>
                <a:ea typeface="Calibri"/>
                <a:cs typeface="Calibri"/>
                <a:sym typeface="Calibri"/>
              </a:rPr>
              <a:t>Lovick S. (2020). </a:t>
            </a:r>
            <a:r>
              <a:rPr lang="lt-LT" sz="2900" i="1">
                <a:solidFill>
                  <a:srgbClr val="056839"/>
                </a:solidFill>
                <a:latin typeface="Calibri"/>
                <a:ea typeface="Calibri"/>
                <a:cs typeface="Calibri"/>
                <a:sym typeface="Calibri"/>
              </a:rPr>
              <a:t>Mis on jagamismajandus? </a:t>
            </a:r>
            <a:r>
              <a:rPr lang="lt-LT" sz="2900">
                <a:solidFill>
                  <a:srgbClr val="056839"/>
                </a:solidFill>
                <a:latin typeface="Calibri"/>
                <a:ea typeface="Calibri"/>
                <a:cs typeface="Calibri"/>
                <a:sym typeface="Calibri"/>
              </a:rPr>
              <a:t>BusinessBecause (BB)</a:t>
            </a:r>
            <a:r>
              <a:rPr lang="lt-LT" sz="2900" u="sng">
                <a:solidFill>
                  <a:schemeClr val="hlink"/>
                </a:solidFill>
                <a:latin typeface="Calibri"/>
                <a:ea typeface="Calibri"/>
                <a:cs typeface="Calibri"/>
                <a:sym typeface="Calibri"/>
                <a:hlinkClick r:id="rId3"/>
              </a:rPr>
              <a:t>. https://www.businessbecause.com/news/insights/6736/what-is-the-sharing-economy.</a:t>
            </a:r>
            <a:br>
              <a:rPr lang="lt-LT" sz="2900">
                <a:solidFill>
                  <a:srgbClr val="056839"/>
                </a:solidFill>
                <a:latin typeface="Calibri"/>
                <a:ea typeface="Calibri"/>
                <a:cs typeface="Calibri"/>
                <a:sym typeface="Calibri"/>
              </a:rPr>
            </a:br>
            <a:r>
              <a:rPr lang="lt-LT" sz="2900">
                <a:solidFill>
                  <a:srgbClr val="056839"/>
                </a:solidFill>
                <a:latin typeface="Calibri"/>
                <a:ea typeface="Calibri"/>
                <a:cs typeface="Calibri"/>
                <a:sym typeface="Calibri"/>
              </a:rPr>
              <a:t>Hossain M. (2020). </a:t>
            </a:r>
            <a:r>
              <a:rPr lang="lt-LT" sz="2900" i="1">
                <a:solidFill>
                  <a:srgbClr val="056839"/>
                </a:solidFill>
                <a:latin typeface="Calibri"/>
                <a:ea typeface="Calibri"/>
                <a:cs typeface="Calibri"/>
                <a:sym typeface="Calibri"/>
              </a:rPr>
              <a:t>Jagamismajandus: A comprehensive literature review. </a:t>
            </a:r>
            <a:r>
              <a:rPr lang="lt-LT" sz="2900">
                <a:solidFill>
                  <a:srgbClr val="056839"/>
                </a:solidFill>
                <a:latin typeface="Calibri"/>
                <a:ea typeface="Calibri"/>
                <a:cs typeface="Calibri"/>
                <a:sym typeface="Calibri"/>
              </a:rPr>
              <a:t>International Journal of Hospitality Management, Volume 87, 102470 </a:t>
            </a:r>
            <a:r>
              <a:rPr lang="lt-LT" sz="2900">
                <a:solidFill>
                  <a:srgbClr val="056839"/>
                </a:solidFill>
                <a:latin typeface="Calibri"/>
                <a:ea typeface="Calibri"/>
                <a:cs typeface="Calibri"/>
                <a:sym typeface="Calibri"/>
              </a:rPr>
              <a:t>https://doi.org/10.1016/j.ijhm.2020.102470. https://doi.org/10.1016/j.ijhm.2020.102470 </a:t>
            </a:r>
            <a:endParaRPr sz="2900">
              <a:solidFill>
                <a:srgbClr val="056839"/>
              </a:solidFill>
              <a:latin typeface="Calibri"/>
              <a:ea typeface="Calibri"/>
              <a:cs typeface="Calibri"/>
              <a:sym typeface="Calibri"/>
            </a:endParaRPr>
          </a:p>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Lisateave SE arengu ja </a:t>
            </a:r>
            <a:r>
              <a:rPr lang="lt-LT" sz="2900">
                <a:solidFill>
                  <a:srgbClr val="056839"/>
                </a:solidFill>
                <a:latin typeface="Calibri"/>
                <a:ea typeface="Calibri"/>
                <a:cs typeface="Calibri"/>
                <a:sym typeface="Calibri"/>
              </a:rPr>
              <a:t>praeguste </a:t>
            </a:r>
            <a:r>
              <a:rPr lang="lt-LT" sz="2900">
                <a:solidFill>
                  <a:srgbClr val="056839"/>
                </a:solidFill>
                <a:latin typeface="Calibri"/>
                <a:ea typeface="Calibri"/>
                <a:cs typeface="Calibri"/>
                <a:sym typeface="Calibri"/>
              </a:rPr>
              <a:t>kriitikute </a:t>
            </a:r>
            <a:r>
              <a:rPr lang="lt-LT" sz="2900">
                <a:solidFill>
                  <a:srgbClr val="056839"/>
                </a:solidFill>
                <a:latin typeface="Calibri"/>
                <a:ea typeface="Calibri"/>
                <a:cs typeface="Calibri"/>
                <a:sym typeface="Calibri"/>
              </a:rPr>
              <a:t>kohta:</a:t>
            </a:r>
            <a:endParaRPr sz="2900">
              <a:solidFill>
                <a:srgbClr val="056839"/>
              </a:solidFill>
              <a:latin typeface="Calibri"/>
              <a:ea typeface="Calibri"/>
              <a:cs typeface="Calibri"/>
              <a:sym typeface="Calibri"/>
            </a:endParaRPr>
          </a:p>
          <a:p>
            <a:pPr marL="74930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Federalistide selts (2017). </a:t>
            </a:r>
            <a:r>
              <a:rPr lang="lt-LT" sz="2900" i="1">
                <a:solidFill>
                  <a:srgbClr val="056839"/>
                </a:solidFill>
                <a:latin typeface="Calibri"/>
                <a:ea typeface="Calibri"/>
                <a:cs typeface="Calibri"/>
                <a:sym typeface="Calibri"/>
              </a:rPr>
              <a:t>The Rise of the Sharing Economy</a:t>
            </a:r>
            <a:r>
              <a:rPr lang="lt-LT" sz="2900" u="sng">
                <a:solidFill>
                  <a:schemeClr val="hlink"/>
                </a:solidFill>
                <a:latin typeface="Calibri"/>
                <a:ea typeface="Calibri"/>
                <a:cs typeface="Calibri"/>
                <a:sym typeface="Calibri"/>
                <a:hlinkClick r:id="rId5"/>
              </a:rPr>
              <a:t>. </a:t>
            </a:r>
            <a:r>
              <a:rPr lang="lt-LT" sz="2900">
                <a:solidFill>
                  <a:srgbClr val="056839"/>
                </a:solidFill>
                <a:latin typeface="Calibri"/>
                <a:ea typeface="Calibri"/>
                <a:cs typeface="Calibri"/>
                <a:sym typeface="Calibri"/>
              </a:rPr>
              <a:t>https://www.youtube.com/watch?v=Dm3ZDnT9Zag</a:t>
            </a:r>
            <a:r>
              <a:rPr lang="lt-LT" sz="2900" u="sng">
                <a:solidFill>
                  <a:schemeClr val="hlink"/>
                </a:solidFill>
                <a:latin typeface="Calibri"/>
                <a:ea typeface="Calibri"/>
                <a:cs typeface="Calibri"/>
                <a:sym typeface="Calibri"/>
                <a:hlinkClick r:id="rId5"/>
              </a:rPr>
              <a:t>. </a:t>
            </a:r>
            <a:endParaRPr sz="2900">
              <a:solidFill>
                <a:srgbClr val="056839"/>
              </a:solidFill>
              <a:latin typeface="Calibri"/>
              <a:ea typeface="Calibri"/>
              <a:cs typeface="Calibri"/>
              <a:sym typeface="Calibri"/>
            </a:endParaRPr>
          </a:p>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Lisateave SE ja koostööl põhineva tarbimise (CC) kohta:</a:t>
            </a:r>
            <a:endParaRPr sz="2900">
              <a:solidFill>
                <a:srgbClr val="056839"/>
              </a:solidFill>
              <a:latin typeface="Calibri"/>
              <a:ea typeface="Calibri"/>
              <a:cs typeface="Calibri"/>
              <a:sym typeface="Calibri"/>
            </a:endParaRPr>
          </a:p>
          <a:p>
            <a:pPr marL="74930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Minami A.L., Ramos C., Bruscato Bortoluzzo A. (2021). Jagamismajandus versus ühistarbimine: Mis ajendab tarbijaid uutes vahetusvormides? Journal of Business Research Volume 128, May 2021, Pages 124-137. </a:t>
            </a:r>
            <a:r>
              <a:rPr lang="lt-LT" sz="2900" u="sng">
                <a:solidFill>
                  <a:schemeClr val="hlink"/>
                </a:solidFill>
                <a:latin typeface="Calibri"/>
                <a:ea typeface="Calibri"/>
                <a:cs typeface="Calibri"/>
                <a:sym typeface="Calibri"/>
                <a:hlinkClick r:id="rId6"/>
              </a:rPr>
              <a:t>https://doi.org/10.1016/j.jbusres.2021.01.035. </a:t>
            </a:r>
            <a:r>
              <a:rPr lang="lt-LT" sz="2900">
                <a:solidFill>
                  <a:srgbClr val="056839"/>
                </a:solidFill>
                <a:latin typeface="Calibri"/>
                <a:ea typeface="Calibri"/>
                <a:cs typeface="Calibri"/>
                <a:sym typeface="Calibri"/>
              </a:rPr>
              <a:t>https://doi.org/10.1016/j.jbusres.2021.01.035 </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 </a:t>
            </a:r>
            <a:endParaRPr sz="2900" b="1">
              <a:solidFill>
                <a:srgbClr val="056839"/>
              </a:solidFill>
              <a:latin typeface="Calibri"/>
              <a:ea typeface="Calibri"/>
              <a:cs typeface="Calibri"/>
              <a:sym typeface="Calibri"/>
            </a:endParaRPr>
          </a:p>
        </p:txBody>
      </p:sp>
      <p:sp>
        <p:nvSpPr>
          <p:cNvPr id="243" name="Google Shape;243;p1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44" name="Google Shape;244;p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45" name="Google Shape;245;p14"/>
          <p:cNvSpPr/>
          <p:nvPr/>
        </p:nvSpPr>
        <p:spPr>
          <a:xfrm>
            <a:off x="996814" y="14387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46" name="Google Shape;246;p14" descr="Logo&#10;&#10;Description automatically generated"/>
          <p:cNvPicPr preferRelativeResize="0"/>
          <p:nvPr/>
        </p:nvPicPr>
        <p:blipFill rotWithShape="1">
          <a:blip r:embed="rId7">
            <a:alphaModFix/>
          </a:blip>
          <a:srcRect l="0" t="0" r="0" b="0"/>
          <a:stretch/>
        </p:blipFill>
        <p:spPr>
          <a:xfrm>
            <a:off x="279021" y="9106292"/>
            <a:ext cx="2025614" cy="996885"/>
          </a:xfrm>
          <a:prstGeom prst="rect">
            <a:avLst/>
          </a:prstGeom>
          <a:noFill/>
          <a:ln>
            <a:noFill/>
          </a:ln>
        </p:spPr>
      </p:pic>
      <p:pic>
        <p:nvPicPr>
          <p:cNvPr id="247" name="Google Shape;247;p14" descr="Graphical user interface, text&#10;&#10;Description automatically generated"/>
          <p:cNvPicPr preferRelativeResize="0"/>
          <p:nvPr/>
        </p:nvPicPr>
        <p:blipFill rotWithShape="1">
          <a:blip r:embed="rId8">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g14600f00df0_0_181"/>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a:t>
            </a:r>
            <a:r>
              <a:rPr lang="lt-LT" sz="3300" b="1">
                <a:solidFill>
                  <a:srgbClr val="C55A11"/>
                </a:solidFill>
                <a:latin typeface="Calibri"/>
                <a:ea typeface="Calibri"/>
                <a:cs typeface="Calibri"/>
                <a:sym typeface="Calibri"/>
              </a:rPr>
              <a:t>Näiteid jagamismajandusest</a:t>
            </a:r>
            <a:endParaRPr sz="3300" b="1">
              <a:solidFill>
                <a:srgbClr val="C55A11"/>
              </a:solidFill>
              <a:latin typeface="Calibri"/>
              <a:ea typeface="Calibri"/>
              <a:cs typeface="Calibri"/>
              <a:sym typeface="Calibri"/>
            </a:endParaRPr>
          </a:p>
        </p:txBody>
      </p:sp>
      <p:sp>
        <p:nvSpPr>
          <p:cNvPr id="253" name="Google Shape;253;g14600f00df0_0_181"/>
          <p:cNvSpPr txBox="1"/>
          <p:nvPr/>
        </p:nvSpPr>
        <p:spPr>
          <a:xfrm>
            <a:off x="883828" y="2434650"/>
            <a:ext cx="16929000" cy="48369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Näited jagamismajandusest on kõik olukorrad/platvormid, mis võimaldavad:</a:t>
            </a:r>
            <a:endParaRPr sz="2900">
              <a:solidFill>
                <a:srgbClr val="056839"/>
              </a:solidFill>
              <a:latin typeface="Calibri"/>
              <a:ea typeface="Calibri"/>
              <a:cs typeface="Calibri"/>
              <a:sym typeface="Calibri"/>
            </a:endParaRPr>
          </a:p>
          <a:p>
            <a:pPr marL="749300" marR="0" lvl="0" indent="-565150" algn="l" rtl="0">
              <a:lnSpc>
                <a:spcPct val="20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jagada teavet/luua ühisvara, näiteks Vikipeedia, </a:t>
            </a:r>
            <a:r>
              <a:rPr lang="lt-LT" sz="2900">
                <a:solidFill>
                  <a:srgbClr val="056839"/>
                </a:solidFill>
                <a:latin typeface="Calibri"/>
                <a:ea typeface="Calibri"/>
                <a:cs typeface="Calibri"/>
                <a:sym typeface="Calibri"/>
              </a:rPr>
              <a:t>https://www.wikipedia.org/. </a:t>
            </a:r>
            <a:endParaRPr sz="2900">
              <a:solidFill>
                <a:srgbClr val="056839"/>
              </a:solidFill>
              <a:latin typeface="Calibri"/>
              <a:ea typeface="Calibri"/>
              <a:cs typeface="Calibri"/>
              <a:sym typeface="Calibri"/>
            </a:endParaRPr>
          </a:p>
          <a:p>
            <a:pPr marL="749300" marR="0" lvl="0" indent="-565150" algn="l" rtl="0">
              <a:lnSpc>
                <a:spcPct val="20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jagada kulusid, näiteks Splitwise, </a:t>
            </a:r>
            <a:r>
              <a:rPr lang="lt-LT" sz="2900">
                <a:solidFill>
                  <a:srgbClr val="056839"/>
                </a:solidFill>
                <a:latin typeface="Calibri"/>
                <a:ea typeface="Calibri"/>
                <a:cs typeface="Calibri"/>
                <a:sym typeface="Calibri"/>
              </a:rPr>
              <a:t>https://www.splitwise.com/ </a:t>
            </a:r>
            <a:endParaRPr sz="2900">
              <a:solidFill>
                <a:srgbClr val="056839"/>
              </a:solidFill>
              <a:latin typeface="Calibri"/>
              <a:ea typeface="Calibri"/>
              <a:cs typeface="Calibri"/>
              <a:sym typeface="Calibri"/>
            </a:endParaRPr>
          </a:p>
          <a:p>
            <a:pPr marL="749300" marR="0" lvl="0" indent="-565150" algn="l" rtl="0">
              <a:lnSpc>
                <a:spcPct val="20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on vahendajad, nagu Amazon, </a:t>
            </a:r>
            <a:r>
              <a:rPr lang="lt-LT" sz="2900">
                <a:solidFill>
                  <a:srgbClr val="056839"/>
                </a:solidFill>
                <a:latin typeface="Calibri"/>
                <a:ea typeface="Calibri"/>
                <a:cs typeface="Calibri"/>
                <a:sym typeface="Calibri"/>
              </a:rPr>
              <a:t>https://www.amazon.com/. </a:t>
            </a:r>
            <a:endParaRPr sz="2900">
              <a:solidFill>
                <a:srgbClr val="056839"/>
              </a:solidFill>
              <a:latin typeface="Calibri"/>
              <a:ea typeface="Calibri"/>
              <a:cs typeface="Calibri"/>
              <a:sym typeface="Calibri"/>
            </a:endParaRPr>
          </a:p>
          <a:p>
            <a:pPr marL="749300" marR="0" lvl="0" indent="-565150" algn="l" rtl="0">
              <a:lnSpc>
                <a:spcPct val="20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teha tegevusi, näiteks Airbnb </a:t>
            </a:r>
            <a:r>
              <a:rPr lang="lt-LT" sz="2900">
                <a:solidFill>
                  <a:srgbClr val="056839"/>
                </a:solidFill>
                <a:latin typeface="Calibri"/>
                <a:ea typeface="Calibri"/>
                <a:cs typeface="Calibri"/>
                <a:sym typeface="Calibri"/>
              </a:rPr>
              <a:t>https://www.airbnb.com/ või JustEat </a:t>
            </a:r>
            <a:r>
              <a:rPr lang="lt-LT" sz="2900">
                <a:solidFill>
                  <a:srgbClr val="056839"/>
                </a:solidFill>
                <a:latin typeface="Calibri"/>
                <a:ea typeface="Calibri"/>
                <a:cs typeface="Calibri"/>
                <a:sym typeface="Calibri"/>
              </a:rPr>
              <a:t>www.justeat.eu </a:t>
            </a:r>
            <a:endParaRPr sz="2900">
              <a:solidFill>
                <a:srgbClr val="056839"/>
              </a:solidFill>
              <a:latin typeface="Calibri"/>
              <a:ea typeface="Calibri"/>
              <a:cs typeface="Calibri"/>
              <a:sym typeface="Calibri"/>
            </a:endParaRPr>
          </a:p>
          <a:p>
            <a:pPr marL="749300" marR="0" lvl="0" indent="-565150" algn="l" rtl="0">
              <a:lnSpc>
                <a:spcPct val="20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liikuvuse jagamine (jalgratta/auto/rollerite jagamine), näiteks Uber </a:t>
            </a:r>
            <a:r>
              <a:rPr lang="lt-LT" sz="2900">
                <a:solidFill>
                  <a:srgbClr val="056839"/>
                </a:solidFill>
                <a:latin typeface="Calibri"/>
                <a:ea typeface="Calibri"/>
                <a:cs typeface="Calibri"/>
                <a:sym typeface="Calibri"/>
              </a:rPr>
              <a:t>https://www.uber.com/it/en/ </a:t>
            </a:r>
            <a:endParaRPr sz="2900">
              <a:solidFill>
                <a:srgbClr val="056839"/>
              </a:solidFill>
              <a:latin typeface="Calibri"/>
              <a:ea typeface="Calibri"/>
              <a:cs typeface="Calibri"/>
              <a:sym typeface="Calibri"/>
            </a:endParaRPr>
          </a:p>
        </p:txBody>
      </p:sp>
      <p:sp>
        <p:nvSpPr>
          <p:cNvPr id="254" name="Google Shape;254;g14600f00df0_0_18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55" name="Google Shape;255;g14600f00df0_0_18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56" name="Google Shape;256;g14600f00df0_0_181"/>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57" name="Google Shape;257;g14600f00df0_0_181" descr="Logo&#10;&#10;Description automatically generated"/>
          <p:cNvPicPr preferRelativeResize="0"/>
          <p:nvPr/>
        </p:nvPicPr>
        <p:blipFill rotWithShape="1">
          <a:blip r:embed="rId9">
            <a:alphaModFix/>
          </a:blip>
          <a:srcRect l="0" t="0" r="0" b="0"/>
          <a:stretch/>
        </p:blipFill>
        <p:spPr>
          <a:xfrm>
            <a:off x="279021" y="9106292"/>
            <a:ext cx="2025614" cy="996885"/>
          </a:xfrm>
          <a:prstGeom prst="rect">
            <a:avLst/>
          </a:prstGeom>
          <a:noFill/>
          <a:ln>
            <a:noFill/>
          </a:ln>
        </p:spPr>
      </p:pic>
      <p:pic>
        <p:nvPicPr>
          <p:cNvPr id="258" name="Google Shape;258;g14600f00df0_0_181" descr="Graphical user interface, text&#10;&#10;Description automatically generated"/>
          <p:cNvPicPr preferRelativeResize="0"/>
          <p:nvPr/>
        </p:nvPicPr>
        <p:blipFill rotWithShape="1">
          <a:blip r:embed="rId10">
            <a:alphaModFix/>
          </a:blip>
          <a:srcRect l="0" t="0" r="0" b="0"/>
          <a:stretch/>
        </p:blipFill>
        <p:spPr>
          <a:xfrm>
            <a:off x="3131911" y="9240848"/>
            <a:ext cx="3468962" cy="727772"/>
          </a:xfrm>
          <a:prstGeom prst="rect">
            <a:avLst/>
          </a:prstGeom>
          <a:noFill/>
          <a:ln>
            <a:noFill/>
          </a:ln>
        </p:spPr>
      </p:pic>
      <p:sp>
        <p:nvSpPr>
          <p:cNvPr id="259" name="Google Shape;259;g14600f00df0_0_181"/>
          <p:cNvSpPr txBox="1"/>
          <p:nvPr/>
        </p:nvSpPr>
        <p:spPr>
          <a:xfrm>
            <a:off x="7692448" y="8282194"/>
            <a:ext cx="15399000" cy="1342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3100" b="1">
                <a:solidFill>
                  <a:srgbClr val="056839"/>
                </a:solidFill>
                <a:latin typeface="Calibri"/>
                <a:ea typeface="Calibri"/>
                <a:cs typeface="Calibri"/>
                <a:sym typeface="Calibri"/>
              </a:rPr>
              <a:t>Küsimus järelemõtlemiseks</a:t>
            </a:r>
            <a:endParaRPr sz="3100" b="1">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SzPts val="1800"/>
              <a:buNone/>
            </a:pPr>
            <a:r>
              <a:rPr lang="lt-LT" sz="3100">
                <a:solidFill>
                  <a:srgbClr val="056839"/>
                </a:solidFill>
                <a:latin typeface="Calibri"/>
                <a:ea typeface="Calibri"/>
                <a:cs typeface="Calibri"/>
                <a:sym typeface="Calibri"/>
              </a:rPr>
              <a:t>Kas te oskate tuua muid näiteid jagamismajanduse kohta?</a:t>
            </a:r>
            <a:endParaRPr sz="3100">
              <a:solidFill>
                <a:srgbClr val="056839"/>
              </a:solidFill>
              <a:latin typeface="Calibri"/>
              <a:ea typeface="Calibri"/>
              <a:cs typeface="Calibri"/>
              <a:sym typeface="Calibri"/>
            </a:endParaRPr>
          </a:p>
        </p:txBody>
      </p:sp>
      <p:pic>
        <p:nvPicPr>
          <p:cNvPr id="260" name="Google Shape;260;g14600f00df0_0_181"/>
          <p:cNvPicPr preferRelativeResize="0"/>
          <p:nvPr/>
        </p:nvPicPr>
        <p:blipFill rotWithShape="1">
          <a:blip r:embed="rId11">
            <a:alphaModFix/>
          </a:blip>
          <a:srcRect l="0" t="0" r="0" b="0"/>
          <a:stretch/>
        </p:blipFill>
        <p:spPr>
          <a:xfrm>
            <a:off x="7063471" y="8455123"/>
            <a:ext cx="533400" cy="8894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g14600f00df0_0_194"/>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2</a:t>
            </a:r>
            <a:r>
              <a:rPr lang="lt-LT" sz="3300" b="1">
                <a:solidFill>
                  <a:srgbClr val="C55A11"/>
                </a:solidFill>
                <a:latin typeface="Calibri"/>
                <a:ea typeface="Calibri"/>
                <a:cs typeface="Calibri"/>
                <a:sym typeface="Calibri"/>
              </a:rPr>
              <a:t>: </a:t>
            </a:r>
            <a:r>
              <a:rPr lang="lt-LT" sz="3300" b="1">
                <a:solidFill>
                  <a:srgbClr val="C55A11"/>
                </a:solidFill>
                <a:latin typeface="Calibri"/>
                <a:ea typeface="Calibri"/>
                <a:cs typeface="Calibri"/>
                <a:sym typeface="Calibri"/>
              </a:rPr>
              <a:t>COVID-19 PANDEMIA MÕJU JAOTUSMAJANDUSELE </a:t>
            </a:r>
            <a:endParaRPr sz="3300" b="1">
              <a:solidFill>
                <a:srgbClr val="C55A11"/>
              </a:solidFill>
              <a:latin typeface="Calibri"/>
              <a:ea typeface="Calibri"/>
              <a:cs typeface="Calibri"/>
              <a:sym typeface="Calibri"/>
            </a:endParaRPr>
          </a:p>
        </p:txBody>
      </p:sp>
      <p:sp>
        <p:nvSpPr>
          <p:cNvPr id="266" name="Google Shape;266;g14600f00df0_0_194"/>
          <p:cNvSpPr txBox="1"/>
          <p:nvPr/>
        </p:nvSpPr>
        <p:spPr>
          <a:xfrm>
            <a:off x="8510316" y="3025988"/>
            <a:ext cx="10673400" cy="39444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Covid-19 pandeemia on avaldanud meie ühiskonnale sügavat mõju. Kogu maailmas on riigid võtnud erakorralisi meetmeid nakkuste ohjeldamiseks, sealhulgas keeluaeg, maskid ja sotsiaalne distantseerumine. </a:t>
            </a:r>
            <a:r>
              <a:rPr lang="lt-LT" sz="2900" b="1">
                <a:solidFill>
                  <a:srgbClr val="056839"/>
                </a:solidFill>
                <a:latin typeface="Calibri"/>
                <a:ea typeface="Calibri"/>
                <a:cs typeface="Calibri"/>
                <a:sym typeface="Calibri"/>
              </a:rPr>
              <a:t>See olukord mõjutas tugevalt ka jagamismajanduse tegevusi</a:t>
            </a:r>
            <a:r>
              <a:rPr lang="lt-LT" sz="2900">
                <a:solidFill>
                  <a:srgbClr val="056839"/>
                </a:solidFill>
                <a:latin typeface="Calibri"/>
                <a:ea typeface="Calibri"/>
                <a:cs typeface="Calibri"/>
                <a:sym typeface="Calibri"/>
              </a:rPr>
              <a:t>, mis paljudel juhtudel ei suutnud füüsiliselt tagada sotsiaalset distantsi, näiteks autojuhtide puhul.</a:t>
            </a:r>
            <a:endParaRPr sz="2900">
              <a:solidFill>
                <a:srgbClr val="056839"/>
              </a:solidFill>
              <a:latin typeface="Calibri"/>
              <a:ea typeface="Calibri"/>
              <a:cs typeface="Calibri"/>
              <a:sym typeface="Calibri"/>
            </a:endParaRPr>
          </a:p>
        </p:txBody>
      </p:sp>
      <p:sp>
        <p:nvSpPr>
          <p:cNvPr id="267" name="Google Shape;267;g14600f00df0_0_19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8" name="Google Shape;268;g14600f00df0_0_194"/>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9" name="Google Shape;269;g14600f00df0_0_194"/>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70" name="Google Shape;270;g14600f00df0_0_194"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71" name="Google Shape;271;g14600f00df0_0_194" descr="Graphical user interface, text&#10;&#10;Description automatically generated"/>
          <p:cNvPicPr preferRelativeResize="0"/>
          <p:nvPr/>
        </p:nvPicPr>
        <p:blipFill rotWithShape="1">
          <a:blip r:embed="rId4">
            <a:alphaModFix/>
          </a:blip>
          <a:srcRect l="0" t="0" r="0" b="0"/>
          <a:stretch/>
        </p:blipFill>
        <p:spPr>
          <a:xfrm>
            <a:off x="2854317" y="9240829"/>
            <a:ext cx="3468962" cy="727772"/>
          </a:xfrm>
          <a:prstGeom prst="rect">
            <a:avLst/>
          </a:prstGeom>
          <a:noFill/>
          <a:ln>
            <a:noFill/>
          </a:ln>
        </p:spPr>
      </p:pic>
      <p:pic>
        <p:nvPicPr>
          <p:cNvPr id="272" name="Google Shape;272;g14600f00df0_0_194"/>
          <p:cNvPicPr preferRelativeResize="0"/>
          <p:nvPr/>
        </p:nvPicPr>
        <p:blipFill>
          <a:blip r:embed="rId5">
            <a:alphaModFix/>
          </a:blip>
          <a:stretch>
            <a:fillRect/>
          </a:stretch>
        </p:blipFill>
        <p:spPr>
          <a:xfrm>
            <a:off x="824766" y="3085388"/>
            <a:ext cx="5812502" cy="3875002"/>
          </a:xfrm>
          <a:prstGeom prst="rect">
            <a:avLst/>
          </a:prstGeom>
          <a:noFill/>
          <a:ln>
            <a:noFill/>
          </a:ln>
        </p:spPr>
      </p:pic>
      <p:sp>
        <p:nvSpPr>
          <p:cNvPr id="273" name="Google Shape;273;g14600f00df0_0_194"/>
          <p:cNvSpPr txBox="1"/>
          <p:nvPr/>
        </p:nvSpPr>
        <p:spPr>
          <a:xfrm>
            <a:off x="824681" y="7213875"/>
            <a:ext cx="6539100" cy="642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600">
                <a:solidFill>
                  <a:schemeClr val="dk1"/>
                </a:solidFill>
                <a:latin typeface="Calibri"/>
                <a:ea typeface="Calibri"/>
                <a:cs typeface="Calibri"/>
                <a:sym typeface="Calibri"/>
              </a:rPr>
              <a:t>Foto</a:t>
            </a:r>
            <a:r>
              <a:rPr lang="lt-LT" sz="1600" u="sng">
                <a:solidFill>
                  <a:schemeClr val="hlink"/>
                </a:solidFill>
                <a:latin typeface="Calibri"/>
                <a:ea typeface="Calibri"/>
                <a:cs typeface="Calibri"/>
                <a:sym typeface="Calibri"/>
                <a:hlinkClick r:id="rId6"/>
              </a:rPr>
              <a:t>:</a:t>
            </a:r>
            <a:r>
              <a:rPr lang="lt-LT" sz="1600">
                <a:solidFill>
                  <a:schemeClr val="dk1"/>
                </a:solidFill>
                <a:latin typeface="Calibri"/>
                <a:ea typeface="Calibri"/>
                <a:cs typeface="Calibri"/>
                <a:sym typeface="Calibri"/>
              </a:rPr>
              <a:t> Pixabay: </a:t>
            </a:r>
            <a:r>
              <a:rPr lang="lt-LT" sz="1600" u="sng">
                <a:solidFill>
                  <a:schemeClr val="hlink"/>
                </a:solidFill>
                <a:latin typeface="Calibri"/>
                <a:ea typeface="Calibri"/>
                <a:cs typeface="Calibri"/>
                <a:sym typeface="Calibri"/>
                <a:hlinkClick r:id="rId6"/>
              </a:rPr>
              <a:t>https:</a:t>
            </a:r>
            <a:r>
              <a:rPr lang="lt-LT" sz="1600">
                <a:solidFill>
                  <a:schemeClr val="dk1"/>
                </a:solidFill>
                <a:latin typeface="Calibri"/>
                <a:ea typeface="Calibri"/>
                <a:cs typeface="Calibri"/>
                <a:sym typeface="Calibri"/>
              </a:rPr>
              <a:t>//pixabay.com/photos/network-social-abstract-keyboard-4025614/ </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7" name="Shape 277"/>
        <p:cNvGrpSpPr/>
        <p:nvPr/>
      </p:nvGrpSpPr>
      <p:grpSpPr>
        <a:xfrm>
          <a:off x="0" y="0"/>
          <a:ext cx="0" cy="0"/>
          <a:chOff x="0" y="0"/>
          <a:chExt cx="0" cy="0"/>
        </a:xfrm>
      </p:grpSpPr>
      <p:sp>
        <p:nvSpPr>
          <p:cNvPr id="278" name="Google Shape;278;g15b4e71e612_0_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2: </a:t>
            </a:r>
            <a:r>
              <a:rPr lang="lt-LT" sz="3300" b="1">
                <a:solidFill>
                  <a:srgbClr val="C55A11"/>
                </a:solidFill>
                <a:latin typeface="Calibri"/>
                <a:ea typeface="Calibri"/>
                <a:cs typeface="Calibri"/>
                <a:sym typeface="Calibri"/>
              </a:rPr>
              <a:t>COVID-19 PANDEMIA MÕJU JAOTUSMAJANDUSELE </a:t>
            </a:r>
            <a:endParaRPr sz="3300" b="1">
              <a:solidFill>
                <a:srgbClr val="C55A11"/>
              </a:solidFill>
              <a:latin typeface="Calibri"/>
              <a:ea typeface="Calibri"/>
              <a:cs typeface="Calibri"/>
              <a:sym typeface="Calibri"/>
            </a:endParaRPr>
          </a:p>
        </p:txBody>
      </p:sp>
      <p:sp>
        <p:nvSpPr>
          <p:cNvPr id="279" name="Google Shape;279;g15b4e71e612_0_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0" name="Google Shape;280;g15b4e71e612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1" name="Google Shape;281;g15b4e71e612_0_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82" name="Google Shape;282;g15b4e71e612_0_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83" name="Google Shape;283;g15b4e71e612_0_0" descr="Graphical user interface, text&#10;&#10;Description automatically generated"/>
          <p:cNvPicPr preferRelativeResize="0"/>
          <p:nvPr/>
        </p:nvPicPr>
        <p:blipFill rotWithShape="1">
          <a:blip r:embed="rId4">
            <a:alphaModFix/>
          </a:blip>
          <a:srcRect l="0" t="0" r="0" b="0"/>
          <a:stretch/>
        </p:blipFill>
        <p:spPr>
          <a:xfrm>
            <a:off x="2854317" y="9240829"/>
            <a:ext cx="3468962" cy="727772"/>
          </a:xfrm>
          <a:prstGeom prst="rect">
            <a:avLst/>
          </a:prstGeom>
          <a:noFill/>
          <a:ln>
            <a:noFill/>
          </a:ln>
        </p:spPr>
      </p:pic>
      <p:sp>
        <p:nvSpPr>
          <p:cNvPr id="284" name="Google Shape;284;g15b4e71e612_0_0"/>
          <p:cNvSpPr txBox="1"/>
          <p:nvPr/>
        </p:nvSpPr>
        <p:spPr>
          <a:xfrm>
            <a:off x="1034395" y="2449838"/>
            <a:ext cx="9128700" cy="4764000"/>
          </a:xfrm>
          <a:prstGeom prst="rect">
            <a:avLst/>
          </a:prstGeom>
          <a:noFill/>
          <a:ln>
            <a:noFill/>
          </a:ln>
        </p:spPr>
        <p:txBody>
          <a:bodyPr spcFirstLastPara="1" wrap="square" lIns="148575" tIns="148575" rIns="148575" bIns="148575" anchor="t" anchorCtr="0">
            <a:spAutoFit/>
          </a:bodyPr>
          <a:lstStyle/>
          <a:p>
            <a:pPr marL="0" lvl="0" indent="0" algn="l" rtl="0">
              <a:lnSpc>
                <a:spcPct val="150000"/>
              </a:lnSpc>
              <a:spcBef>
                <a:spcPts val="0"/>
              </a:spcBef>
              <a:spcAft>
                <a:spcPts val="0"/>
              </a:spcAft>
              <a:buClr>
                <a:schemeClr val="dk1"/>
              </a:buClr>
              <a:buSzPts val="1800"/>
              <a:buFont typeface="Arial"/>
              <a:buNone/>
            </a:pPr>
            <a:r>
              <a:rPr lang="lt-LT" sz="2900">
                <a:solidFill>
                  <a:srgbClr val="056839"/>
                </a:solidFill>
                <a:latin typeface="Calibri"/>
                <a:ea typeface="Calibri"/>
                <a:cs typeface="Calibri"/>
                <a:sym typeface="Calibri"/>
              </a:rPr>
              <a:t>Covid-19 mõju jagamismajandusele, sealhulgas teenusepakkujate seisukohast:</a:t>
            </a:r>
            <a:endParaRPr sz="2900">
              <a:solidFill>
                <a:srgbClr val="056839"/>
              </a:solidFill>
              <a:latin typeface="Calibri"/>
              <a:ea typeface="Calibri"/>
              <a:cs typeface="Calibri"/>
              <a:sym typeface="Calibri"/>
            </a:endParaRPr>
          </a:p>
          <a:p>
            <a:pPr marL="749300" lvl="0" indent="-565150" algn="l" rtl="0">
              <a:lnSpc>
                <a:spcPct val="150000"/>
              </a:lnSpc>
              <a:spcBef>
                <a:spcPts val="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ebakindlus tuleviku suhtes</a:t>
            </a:r>
            <a:r>
              <a:rPr lang="lt-LT" sz="2900">
                <a:solidFill>
                  <a:srgbClr val="056839"/>
                </a:solidFill>
                <a:latin typeface="Calibri"/>
                <a:ea typeface="Calibri"/>
                <a:cs typeface="Calibri"/>
                <a:sym typeface="Calibri"/>
              </a:rPr>
              <a:t>;</a:t>
            </a:r>
            <a:endParaRPr sz="2900">
              <a:solidFill>
                <a:srgbClr val="056839"/>
              </a:solidFill>
              <a:latin typeface="Calibri"/>
              <a:ea typeface="Calibri"/>
              <a:cs typeface="Calibri"/>
              <a:sym typeface="Calibri"/>
            </a:endParaRPr>
          </a:p>
          <a:p>
            <a:pPr marL="74930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märkimisväärne klientide kaotus;</a:t>
            </a:r>
            <a:endParaRPr sz="2900">
              <a:solidFill>
                <a:srgbClr val="056839"/>
              </a:solidFill>
              <a:latin typeface="Calibri"/>
              <a:ea typeface="Calibri"/>
              <a:cs typeface="Calibri"/>
              <a:sym typeface="Calibri"/>
            </a:endParaRPr>
          </a:p>
          <a:p>
            <a:pPr marL="749300" lvl="0" indent="-565150" algn="l" rtl="0">
              <a:lnSpc>
                <a:spcPct val="150000"/>
              </a:lnSpc>
              <a:spcBef>
                <a:spcPts val="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broneeringu </a:t>
            </a:r>
            <a:r>
              <a:rPr lang="lt-LT" sz="2900">
                <a:solidFill>
                  <a:srgbClr val="056839"/>
                </a:solidFill>
                <a:latin typeface="Calibri"/>
                <a:ea typeface="Calibri"/>
                <a:cs typeface="Calibri"/>
                <a:sym typeface="Calibri"/>
              </a:rPr>
              <a:t>tühistamine / broneeringu tühistamine;</a:t>
            </a:r>
            <a:endParaRPr sz="2900">
              <a:solidFill>
                <a:srgbClr val="056839"/>
              </a:solidFill>
              <a:latin typeface="Calibri"/>
              <a:ea typeface="Calibri"/>
              <a:cs typeface="Calibri"/>
              <a:sym typeface="Calibri"/>
            </a:endParaRPr>
          </a:p>
          <a:p>
            <a:pPr marL="74930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palga vähendamine;</a:t>
            </a:r>
            <a:endParaRPr sz="2900">
              <a:solidFill>
                <a:srgbClr val="056839"/>
              </a:solidFill>
              <a:latin typeface="Calibri"/>
              <a:ea typeface="Calibri"/>
              <a:cs typeface="Calibri"/>
              <a:sym typeface="Calibri"/>
            </a:endParaRPr>
          </a:p>
          <a:p>
            <a:pPr marL="74930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mured hügieeni pärast.</a:t>
            </a:r>
            <a:endParaRPr sz="2900">
              <a:solidFill>
                <a:srgbClr val="056839"/>
              </a:solidFill>
              <a:latin typeface="Calibri"/>
              <a:ea typeface="Calibri"/>
              <a:cs typeface="Calibri"/>
              <a:sym typeface="Calibri"/>
            </a:endParaRPr>
          </a:p>
        </p:txBody>
      </p:sp>
      <p:sp>
        <p:nvSpPr>
          <p:cNvPr id="285" name="Google Shape;285;g15b4e71e612_0_0"/>
          <p:cNvSpPr txBox="1"/>
          <p:nvPr/>
        </p:nvSpPr>
        <p:spPr>
          <a:xfrm>
            <a:off x="10359309" y="3238650"/>
            <a:ext cx="9128700" cy="3424800"/>
          </a:xfrm>
          <a:prstGeom prst="rect">
            <a:avLst/>
          </a:prstGeom>
          <a:noFill/>
          <a:ln>
            <a:noFill/>
          </a:ln>
        </p:spPr>
        <p:txBody>
          <a:bodyPr spcFirstLastPara="1" wrap="square" lIns="148575" tIns="148575" rIns="148575" bIns="148575" anchor="t" anchorCtr="0">
            <a:spAutoFit/>
          </a:bodyPr>
          <a:lstStyle/>
          <a:p>
            <a:pPr marL="0" lvl="0" indent="0" algn="l" rtl="0">
              <a:lnSpc>
                <a:spcPct val="150000"/>
              </a:lnSpc>
              <a:spcBef>
                <a:spcPts val="0"/>
              </a:spcBef>
              <a:spcAft>
                <a:spcPts val="0"/>
              </a:spcAft>
              <a:buClr>
                <a:schemeClr val="dk1"/>
              </a:buClr>
              <a:buSzPts val="1800"/>
              <a:buFont typeface="Arial"/>
              <a:buNone/>
            </a:pPr>
            <a:r>
              <a:rPr lang="lt-LT" sz="2900">
                <a:solidFill>
                  <a:srgbClr val="056839"/>
                </a:solidFill>
                <a:latin typeface="Calibri"/>
                <a:ea typeface="Calibri"/>
                <a:cs typeface="Calibri"/>
                <a:sym typeface="Calibri"/>
              </a:rPr>
              <a:t>Klientide seisukohast:</a:t>
            </a:r>
            <a:endParaRPr sz="2900">
              <a:solidFill>
                <a:srgbClr val="056839"/>
              </a:solidFill>
              <a:latin typeface="Calibri"/>
              <a:ea typeface="Calibri"/>
              <a:cs typeface="Calibri"/>
              <a:sym typeface="Calibri"/>
            </a:endParaRPr>
          </a:p>
          <a:p>
            <a:pPr marL="749300" lvl="0" indent="-565150" algn="l" rtl="0">
              <a:lnSpc>
                <a:spcPct val="150000"/>
              </a:lnSpc>
              <a:spcBef>
                <a:spcPts val="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ebakindlus tuleviku suhtes</a:t>
            </a:r>
            <a:r>
              <a:rPr lang="lt-LT" sz="2900">
                <a:solidFill>
                  <a:srgbClr val="056839"/>
                </a:solidFill>
                <a:latin typeface="Calibri"/>
                <a:ea typeface="Calibri"/>
                <a:cs typeface="Calibri"/>
                <a:sym typeface="Calibri"/>
              </a:rPr>
              <a:t>;</a:t>
            </a:r>
            <a:endParaRPr sz="2900">
              <a:solidFill>
                <a:srgbClr val="056839"/>
              </a:solidFill>
              <a:latin typeface="Calibri"/>
              <a:ea typeface="Calibri"/>
              <a:cs typeface="Calibri"/>
              <a:sym typeface="Calibri"/>
            </a:endParaRPr>
          </a:p>
          <a:p>
            <a:pPr marL="749300" lvl="0" indent="-565150" algn="l" rtl="0">
              <a:lnSpc>
                <a:spcPct val="150000"/>
              </a:lnSpc>
              <a:spcBef>
                <a:spcPts val="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hirm </a:t>
            </a:r>
            <a:r>
              <a:rPr lang="lt-LT" sz="2900">
                <a:solidFill>
                  <a:srgbClr val="056839"/>
                </a:solidFill>
                <a:latin typeface="Calibri"/>
                <a:ea typeface="Calibri"/>
                <a:cs typeface="Calibri"/>
                <a:sym typeface="Calibri"/>
              </a:rPr>
              <a:t>kasutada teiste inimestega jagatud kaupu/teenuseid;</a:t>
            </a:r>
            <a:endParaRPr sz="2900">
              <a:solidFill>
                <a:srgbClr val="056839"/>
              </a:solidFill>
              <a:latin typeface="Calibri"/>
              <a:ea typeface="Calibri"/>
              <a:cs typeface="Calibri"/>
              <a:sym typeface="Calibri"/>
            </a:endParaRPr>
          </a:p>
          <a:p>
            <a:pPr marL="74930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eelarvekärped</a:t>
            </a:r>
            <a:endParaRPr sz="2900">
              <a:solidFill>
                <a:srgbClr val="056839"/>
              </a:solidFill>
              <a:latin typeface="Calibri"/>
              <a:ea typeface="Calibri"/>
              <a:cs typeface="Calibri"/>
              <a:sym typeface="Calibri"/>
            </a:endParaRPr>
          </a:p>
          <a:p>
            <a:pPr marL="74930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mured hügieeni pärast.</a:t>
            </a:r>
            <a:endParaRPr sz="23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sp>
        <p:nvSpPr>
          <p:cNvPr id="290" name="Google Shape;290;g14600f00df0_0_211"/>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2: </a:t>
            </a:r>
            <a:r>
              <a:rPr lang="lt-LT" sz="3300" b="1">
                <a:solidFill>
                  <a:srgbClr val="C55A11"/>
                </a:solidFill>
                <a:latin typeface="Calibri"/>
                <a:ea typeface="Calibri"/>
                <a:cs typeface="Calibri"/>
                <a:sym typeface="Calibri"/>
              </a:rPr>
              <a:t>COVID-19 PANDEMIA MÕJU JAOTUSMAJANDUSELE </a:t>
            </a:r>
            <a:endParaRPr sz="3300" b="1">
              <a:solidFill>
                <a:srgbClr val="C55A11"/>
              </a:solidFill>
              <a:latin typeface="Calibri"/>
              <a:ea typeface="Calibri"/>
              <a:cs typeface="Calibri"/>
              <a:sym typeface="Calibri"/>
            </a:endParaRPr>
          </a:p>
        </p:txBody>
      </p:sp>
      <p:sp>
        <p:nvSpPr>
          <p:cNvPr id="291" name="Google Shape;291;g14600f00df0_0_211"/>
          <p:cNvSpPr txBox="1"/>
          <p:nvPr/>
        </p:nvSpPr>
        <p:spPr>
          <a:xfrm>
            <a:off x="1034395" y="2822663"/>
            <a:ext cx="17718900" cy="5283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Kuigi mõned jagamismajanduse sektorites tegutsevad ettevõtted on algatanud töötajatele hügieeni- ja ohutusalaseid kursusi, et tulla toime Covid-19-ga, </a:t>
            </a:r>
            <a:r>
              <a:rPr lang="lt-LT" sz="2900" b="1">
                <a:solidFill>
                  <a:srgbClr val="056839"/>
                </a:solidFill>
                <a:latin typeface="Calibri"/>
                <a:ea typeface="Calibri"/>
                <a:cs typeface="Calibri"/>
                <a:sym typeface="Calibri"/>
              </a:rPr>
              <a:t>on pandeemia paljastanud selles sektoris süsteemseid puudujääke, </a:t>
            </a:r>
            <a:r>
              <a:rPr lang="lt-LT" sz="2900">
                <a:solidFill>
                  <a:srgbClr val="056839"/>
                </a:solidFill>
                <a:latin typeface="Calibri"/>
                <a:ea typeface="Calibri"/>
                <a:cs typeface="Calibri"/>
                <a:sym typeface="Calibri"/>
              </a:rPr>
              <a:t>eriti töötajate kaitse ja õigusaktide seisukohast.</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Vastavalt sellele, mida rõhutas Hossain (2020, lk 7):</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a:t>
            </a:r>
            <a:r>
              <a:rPr lang="lt-LT" sz="2900" i="1">
                <a:solidFill>
                  <a:srgbClr val="056839"/>
                </a:solidFill>
                <a:latin typeface="Calibri"/>
                <a:ea typeface="Calibri"/>
                <a:cs typeface="Calibri"/>
                <a:sym typeface="Calibri"/>
              </a:rPr>
              <a:t>Covid-19 negatiivse mõju minimeerimiseks SE-le on vaja arendada kindlustuspoliitikat, kohelda teenusepakkujaid rohkem nagu töötajaid ja rakendada ohutusmeetmeid, et SE ei saaks oma kavalate äritavade eest tagasilöögi</a:t>
            </a:r>
            <a:r>
              <a:rPr lang="lt-LT" sz="2900">
                <a:solidFill>
                  <a:srgbClr val="056839"/>
                </a:solidFill>
                <a:latin typeface="Calibri"/>
                <a:ea typeface="Calibri"/>
                <a:cs typeface="Calibri"/>
                <a:sym typeface="Calibri"/>
              </a:rPr>
              <a:t>".</a:t>
            </a:r>
            <a:endParaRPr sz="2900">
              <a:solidFill>
                <a:srgbClr val="056839"/>
              </a:solidFill>
              <a:latin typeface="Calibri"/>
              <a:ea typeface="Calibri"/>
              <a:cs typeface="Calibri"/>
              <a:sym typeface="Calibri"/>
            </a:endParaRPr>
          </a:p>
        </p:txBody>
      </p:sp>
      <p:sp>
        <p:nvSpPr>
          <p:cNvPr id="292" name="Google Shape;292;g14600f00df0_0_2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93" name="Google Shape;293;g14600f00df0_0_21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94" name="Google Shape;294;g14600f00df0_0_211"/>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95" name="Google Shape;295;g14600f00df0_0_21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96" name="Google Shape;296;g14600f00df0_0_211" descr="Graphical user interface, text&#10;&#10;Description automatically generated"/>
          <p:cNvPicPr preferRelativeResize="0"/>
          <p:nvPr/>
        </p:nvPicPr>
        <p:blipFill rotWithShape="1">
          <a:blip r:embed="rId4">
            <a:alphaModFix/>
          </a:blip>
          <a:srcRect l="0" t="0" r="0" b="0"/>
          <a:stretch/>
        </p:blipFill>
        <p:spPr>
          <a:xfrm>
            <a:off x="2854317" y="9240829"/>
            <a:ext cx="3468962" cy="7277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g14669e18555_0_18"/>
          <p:cNvSpPr txBox="1"/>
          <p:nvPr/>
        </p:nvSpPr>
        <p:spPr>
          <a:xfrm>
            <a:off x="883847" y="617577"/>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2: </a:t>
            </a:r>
            <a:r>
              <a:rPr lang="lt-LT" sz="3300" b="1">
                <a:solidFill>
                  <a:srgbClr val="C55A11"/>
                </a:solidFill>
                <a:latin typeface="Calibri"/>
                <a:ea typeface="Calibri"/>
                <a:cs typeface="Calibri"/>
                <a:sym typeface="Calibri"/>
              </a:rPr>
              <a:t>COVID-19 PANDEMIA MÕJU JAOTUSMAJANDUSELE </a:t>
            </a:r>
            <a:endParaRPr sz="3300" b="1">
              <a:solidFill>
                <a:srgbClr val="C55A11"/>
              </a:solidFill>
              <a:latin typeface="Calibri"/>
              <a:ea typeface="Calibri"/>
              <a:cs typeface="Calibri"/>
              <a:sym typeface="Calibri"/>
            </a:endParaRPr>
          </a:p>
        </p:txBody>
      </p:sp>
      <p:sp>
        <p:nvSpPr>
          <p:cNvPr id="302" name="Google Shape;302;g14669e18555_0_18"/>
          <p:cNvSpPr txBox="1"/>
          <p:nvPr/>
        </p:nvSpPr>
        <p:spPr>
          <a:xfrm>
            <a:off x="1034395" y="2066925"/>
            <a:ext cx="8867100" cy="46137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Paljudes riikides on Euroopa ja riiklikul tasandil </a:t>
            </a:r>
            <a:r>
              <a:rPr lang="lt-LT" sz="2900" b="1">
                <a:solidFill>
                  <a:srgbClr val="056839"/>
                </a:solidFill>
                <a:latin typeface="Calibri"/>
                <a:ea typeface="Calibri"/>
                <a:cs typeface="Calibri"/>
                <a:sym typeface="Calibri"/>
              </a:rPr>
              <a:t>kehtestatud selgemad eeskirjad jagamismajanduse sektorites tegutsevatele ettevõtetele ja töötajatele</a:t>
            </a:r>
            <a:r>
              <a:rPr lang="lt-LT" sz="2900">
                <a:solidFill>
                  <a:srgbClr val="056839"/>
                </a:solidFill>
                <a:latin typeface="Calibri"/>
                <a:ea typeface="Calibri"/>
                <a:cs typeface="Calibri"/>
                <a:sym typeface="Calibri"/>
              </a:rPr>
              <a:t>.</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Lisaks sellele soodustab nende ärimudeli muutmist teatav kriitika, mis on seotud piisava tarbijakaitse puudumisega mitmel pool.</a:t>
            </a:r>
            <a:endParaRPr sz="2900">
              <a:solidFill>
                <a:srgbClr val="056839"/>
              </a:solidFill>
              <a:latin typeface="Calibri"/>
              <a:ea typeface="Calibri"/>
              <a:cs typeface="Calibri"/>
              <a:sym typeface="Calibri"/>
            </a:endParaRPr>
          </a:p>
        </p:txBody>
      </p:sp>
      <p:sp>
        <p:nvSpPr>
          <p:cNvPr id="303" name="Google Shape;303;g14669e18555_0_1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04" name="Google Shape;304;g14669e18555_0_18"/>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05" name="Google Shape;305;g14669e18555_0_18"/>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06" name="Google Shape;306;g14669e18555_0_18"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07" name="Google Shape;307;g14669e18555_0_18" descr="Graphical user interface, text&#10;&#10;Description automatically generated"/>
          <p:cNvPicPr preferRelativeResize="0"/>
          <p:nvPr/>
        </p:nvPicPr>
        <p:blipFill rotWithShape="1">
          <a:blip r:embed="rId4">
            <a:alphaModFix/>
          </a:blip>
          <a:srcRect l="0" t="0" r="0" b="0"/>
          <a:stretch/>
        </p:blipFill>
        <p:spPr>
          <a:xfrm>
            <a:off x="2854317" y="9240829"/>
            <a:ext cx="3468962" cy="727772"/>
          </a:xfrm>
          <a:prstGeom prst="rect">
            <a:avLst/>
          </a:prstGeom>
          <a:noFill/>
          <a:ln>
            <a:noFill/>
          </a:ln>
        </p:spPr>
      </p:pic>
      <p:sp>
        <p:nvSpPr>
          <p:cNvPr id="308" name="Google Shape;308;g14669e18555_0_18"/>
          <p:cNvSpPr txBox="1"/>
          <p:nvPr/>
        </p:nvSpPr>
        <p:spPr>
          <a:xfrm>
            <a:off x="1737092" y="7763138"/>
            <a:ext cx="17203800" cy="1342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3100" b="1">
                <a:solidFill>
                  <a:srgbClr val="056839"/>
                </a:solidFill>
                <a:latin typeface="Calibri"/>
                <a:ea typeface="Calibri"/>
                <a:cs typeface="Calibri"/>
                <a:sym typeface="Calibri"/>
              </a:rPr>
              <a:t>Küsimus järelemõtlemiseks</a:t>
            </a:r>
            <a:endParaRPr sz="3100" b="1">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SzPts val="1800"/>
              <a:buNone/>
            </a:pPr>
            <a:r>
              <a:rPr lang="lt-LT" sz="3100">
                <a:solidFill>
                  <a:srgbClr val="056839"/>
                </a:solidFill>
                <a:latin typeface="Calibri"/>
                <a:ea typeface="Calibri"/>
                <a:cs typeface="Calibri"/>
                <a:sym typeface="Calibri"/>
              </a:rPr>
              <a:t>Kas te oskate mõelda muudele viisidele, kuidas Covid-19 pandeemia on mõjutanud SE-d?</a:t>
            </a:r>
            <a:endParaRPr sz="3100">
              <a:solidFill>
                <a:srgbClr val="056839"/>
              </a:solidFill>
              <a:latin typeface="Calibri"/>
              <a:ea typeface="Calibri"/>
              <a:cs typeface="Calibri"/>
              <a:sym typeface="Calibri"/>
            </a:endParaRPr>
          </a:p>
        </p:txBody>
      </p:sp>
      <p:pic>
        <p:nvPicPr>
          <p:cNvPr id="309" name="Google Shape;309;g14669e18555_0_18"/>
          <p:cNvPicPr preferRelativeResize="0"/>
          <p:nvPr/>
        </p:nvPicPr>
        <p:blipFill rotWithShape="1">
          <a:blip r:embed="rId5">
            <a:alphaModFix/>
          </a:blip>
          <a:srcRect l="0" t="0" r="0" b="0"/>
          <a:stretch/>
        </p:blipFill>
        <p:spPr>
          <a:xfrm>
            <a:off x="1034393" y="7936067"/>
            <a:ext cx="670409" cy="889463"/>
          </a:xfrm>
          <a:prstGeom prst="rect">
            <a:avLst/>
          </a:prstGeom>
          <a:noFill/>
          <a:ln>
            <a:noFill/>
          </a:ln>
        </p:spPr>
      </p:pic>
      <p:pic>
        <p:nvPicPr>
          <p:cNvPr id="310" name="Google Shape;310;g14669e18555_0_18"/>
          <p:cNvPicPr preferRelativeResize="0"/>
          <p:nvPr/>
        </p:nvPicPr>
        <p:blipFill>
          <a:blip r:embed="rId6">
            <a:alphaModFix/>
          </a:blip>
          <a:stretch>
            <a:fillRect/>
          </a:stretch>
        </p:blipFill>
        <p:spPr>
          <a:xfrm>
            <a:off x="10606822" y="1815377"/>
            <a:ext cx="6467175" cy="6467175"/>
          </a:xfrm>
          <a:prstGeom prst="rect">
            <a:avLst/>
          </a:prstGeom>
          <a:noFill/>
          <a:ln>
            <a:noFill/>
          </a:ln>
        </p:spPr>
      </p:pic>
      <p:sp>
        <p:nvSpPr>
          <p:cNvPr id="311" name="Google Shape;311;g14669e18555_0_18"/>
          <p:cNvSpPr txBox="1"/>
          <p:nvPr/>
        </p:nvSpPr>
        <p:spPr>
          <a:xfrm>
            <a:off x="17882269" y="3786038"/>
            <a:ext cx="2447700" cy="1135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600">
                <a:solidFill>
                  <a:schemeClr val="dk1"/>
                </a:solidFill>
                <a:latin typeface="Calibri"/>
                <a:ea typeface="Calibri"/>
                <a:cs typeface="Calibri"/>
                <a:sym typeface="Calibri"/>
              </a:rPr>
              <a:t>Foto</a:t>
            </a:r>
            <a:r>
              <a:rPr lang="lt-LT" sz="1600" u="sng">
                <a:solidFill>
                  <a:schemeClr val="hlink"/>
                </a:solidFill>
                <a:latin typeface="Calibri"/>
                <a:ea typeface="Calibri"/>
                <a:cs typeface="Calibri"/>
                <a:sym typeface="Calibri"/>
                <a:hlinkClick r:id="rId7"/>
              </a:rPr>
              <a:t>:</a:t>
            </a:r>
            <a:r>
              <a:rPr lang="lt-LT" sz="1600">
                <a:solidFill>
                  <a:schemeClr val="dk1"/>
                </a:solidFill>
                <a:latin typeface="Calibri"/>
                <a:ea typeface="Calibri"/>
                <a:cs typeface="Calibri"/>
                <a:sym typeface="Calibri"/>
              </a:rPr>
              <a:t> Storyset: </a:t>
            </a:r>
            <a:r>
              <a:rPr lang="lt-LT" sz="1600" u="sng">
                <a:solidFill>
                  <a:schemeClr val="hlink"/>
                </a:solidFill>
                <a:latin typeface="Calibri"/>
                <a:ea typeface="Calibri"/>
                <a:cs typeface="Calibri"/>
                <a:sym typeface="Calibri"/>
                <a:hlinkClick r:id="rId7"/>
              </a:rPr>
              <a:t>https:</a:t>
            </a:r>
            <a:r>
              <a:rPr lang="lt-LT" sz="1600">
                <a:solidFill>
                  <a:schemeClr val="dk1"/>
                </a:solidFill>
                <a:latin typeface="Calibri"/>
                <a:ea typeface="Calibri"/>
                <a:cs typeface="Calibri"/>
                <a:sym typeface="Calibri"/>
              </a:rPr>
              <a:t>//storyset.com/illustration/face-mask-emoji/amico </a:t>
            </a:r>
            <a:endParaRPr sz="2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g14600f00df0_0_303"/>
          <p:cNvSpPr txBox="1"/>
          <p:nvPr/>
        </p:nvSpPr>
        <p:spPr>
          <a:xfrm>
            <a:off x="874904" y="68596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2: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17" name="Google Shape;317;g14600f00df0_0_303"/>
          <p:cNvSpPr txBox="1"/>
          <p:nvPr/>
        </p:nvSpPr>
        <p:spPr>
          <a:xfrm>
            <a:off x="1027687" y="2190450"/>
            <a:ext cx="19302300" cy="6622500"/>
          </a:xfrm>
          <a:prstGeom prst="rect">
            <a:avLst/>
          </a:prstGeom>
          <a:noFill/>
          <a:ln>
            <a:noFill/>
          </a:ln>
        </p:spPr>
        <p:txBody>
          <a:bodyPr spcFirstLastPara="1" wrap="square" lIns="148575" tIns="74275" rIns="148575" bIns="74275" anchor="t" anchorCtr="0">
            <a:spAutoFit/>
          </a:bodyPr>
          <a:lstStyle/>
          <a:p>
            <a:pPr marL="965200" marR="0" lvl="0" indent="-7810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Lisateave Covid-19 mõju kohta SE-le:</a:t>
            </a:r>
            <a:endParaRPr sz="2900">
              <a:solidFill>
                <a:srgbClr val="056839"/>
              </a:solidFill>
              <a:latin typeface="Calibri"/>
              <a:ea typeface="Calibri"/>
              <a:cs typeface="Calibri"/>
              <a:sym typeface="Calibri"/>
            </a:endParaRPr>
          </a:p>
          <a:p>
            <a:pPr marL="749300" marR="0" lvl="0" indent="342900" algn="l" rtl="0">
              <a:lnSpc>
                <a:spcPct val="150000"/>
              </a:lnSpc>
              <a:spcBef>
                <a:spcPts val="0"/>
              </a:spcBef>
              <a:spcAft>
                <a:spcPts val="0"/>
              </a:spcAft>
              <a:buNone/>
            </a:pPr>
            <a:r>
              <a:rPr lang="lt-LT" sz="2900">
                <a:solidFill>
                  <a:srgbClr val="056839"/>
                </a:solidFill>
                <a:latin typeface="Calibri"/>
                <a:ea typeface="Calibri"/>
                <a:cs typeface="Calibri"/>
                <a:sym typeface="Calibri"/>
              </a:rPr>
              <a:t>Amit, S., Kafy, A . (2022) Sisupõhine analüüs COVID-19 mõju tuvastamiseks jagamismajanduse tegevusele. Spat. Inf. Res. 30, 321-333</a:t>
            </a:r>
            <a:r>
              <a:rPr lang="lt-LT" sz="2900" u="sng">
                <a:solidFill>
                  <a:schemeClr val="hlink"/>
                </a:solidFill>
                <a:latin typeface="Calibri"/>
                <a:ea typeface="Calibri"/>
                <a:cs typeface="Calibri"/>
                <a:sym typeface="Calibri"/>
                <a:hlinkClick r:id="rId3"/>
              </a:rPr>
              <a:t>. https://doi.org/10.1007/s41324-022-00433-w.</a:t>
            </a:r>
            <a:endParaRPr sz="2900">
              <a:solidFill>
                <a:srgbClr val="056839"/>
              </a:solidFill>
              <a:latin typeface="Calibri"/>
              <a:ea typeface="Calibri"/>
              <a:cs typeface="Calibri"/>
              <a:sym typeface="Calibri"/>
            </a:endParaRPr>
          </a:p>
          <a:p>
            <a:pPr marL="749300" marR="0" lvl="0" indent="342900" algn="l" rtl="0">
              <a:lnSpc>
                <a:spcPct val="150000"/>
              </a:lnSpc>
              <a:spcBef>
                <a:spcPts val="0"/>
              </a:spcBef>
              <a:spcAft>
                <a:spcPts val="0"/>
              </a:spcAft>
              <a:buNone/>
            </a:pPr>
            <a:r>
              <a:rPr lang="lt-LT" sz="2900">
                <a:solidFill>
                  <a:srgbClr val="056839"/>
                </a:solidFill>
                <a:latin typeface="Calibri"/>
                <a:ea typeface="Calibri"/>
                <a:cs typeface="Calibri"/>
                <a:sym typeface="Calibri"/>
              </a:rPr>
              <a:t>Hossain M. (2020). Covid-19 mõju jagamismajanduse tegevusele. Journal of Cleaner Production. Volume 280, Part 1, 20. jaanuar 2021, 124782. </a:t>
            </a:r>
            <a:r>
              <a:rPr lang="lt-LT" sz="2900" u="sng">
                <a:solidFill>
                  <a:schemeClr val="hlink"/>
                </a:solidFill>
                <a:latin typeface="Calibri"/>
                <a:ea typeface="Calibri"/>
                <a:cs typeface="Calibri"/>
                <a:sym typeface="Calibri"/>
                <a:hlinkClick r:id="rId4"/>
              </a:rPr>
              <a:t>https://doi.org/10.1016/j.jclepro.2020.124782. https://doi.org/10.1016/j.jclepro.2020.124782</a:t>
            </a:r>
            <a:endParaRPr sz="2900">
              <a:solidFill>
                <a:srgbClr val="056839"/>
              </a:solidFill>
              <a:latin typeface="Calibri"/>
              <a:ea typeface="Calibri"/>
              <a:cs typeface="Calibri"/>
              <a:sym typeface="Calibri"/>
            </a:endParaRPr>
          </a:p>
          <a:p>
            <a:pPr marL="749300" marR="0" lvl="0" indent="0" algn="l"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Et rohkem teada saada töötajate olukorra kohta SE-s:</a:t>
            </a:r>
            <a:endParaRPr sz="2900">
              <a:solidFill>
                <a:srgbClr val="056839"/>
              </a:solidFill>
              <a:latin typeface="Calibri"/>
              <a:ea typeface="Calibri"/>
              <a:cs typeface="Calibri"/>
              <a:sym typeface="Calibri"/>
            </a:endParaRPr>
          </a:p>
          <a:p>
            <a:pPr marL="749300" marR="0" lvl="0" indent="342900" algn="l" rtl="0">
              <a:lnSpc>
                <a:spcPct val="150000"/>
              </a:lnSpc>
              <a:spcBef>
                <a:spcPts val="0"/>
              </a:spcBef>
              <a:spcAft>
                <a:spcPts val="0"/>
              </a:spcAft>
              <a:buNone/>
            </a:pPr>
            <a:r>
              <a:rPr lang="lt-LT" sz="2900">
                <a:solidFill>
                  <a:srgbClr val="056839"/>
                </a:solidFill>
                <a:latin typeface="Calibri"/>
                <a:ea typeface="Calibri"/>
                <a:cs typeface="Calibri"/>
                <a:sym typeface="Calibri"/>
              </a:rPr>
              <a:t>Bessa, I., Joyce, S., Neumann, D., Stuart, M., Trappmann, V., Umney, C. (2022). Töötajate globaalne analüüs</a:t>
            </a:r>
            <a:endParaRPr sz="2900">
              <a:solidFill>
                <a:srgbClr val="056839"/>
              </a:solidFill>
              <a:latin typeface="Calibri"/>
              <a:ea typeface="Calibri"/>
              <a:cs typeface="Calibri"/>
              <a:sym typeface="Calibri"/>
            </a:endParaRPr>
          </a:p>
          <a:p>
            <a:pPr marL="74930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protest digitaalsete tööplatvormide puhul, ILO töödokument 70 (Genf, ILO).</a:t>
            </a:r>
            <a:endParaRPr sz="2900">
              <a:solidFill>
                <a:srgbClr val="056839"/>
              </a:solidFill>
              <a:latin typeface="Calibri"/>
              <a:ea typeface="Calibri"/>
              <a:cs typeface="Calibri"/>
              <a:sym typeface="Calibri"/>
            </a:endParaRPr>
          </a:p>
          <a:p>
            <a:pPr marL="749300" marR="0" lvl="0" indent="0" algn="l" rtl="0">
              <a:lnSpc>
                <a:spcPct val="150000"/>
              </a:lnSpc>
              <a:spcBef>
                <a:spcPts val="0"/>
              </a:spcBef>
              <a:spcAft>
                <a:spcPts val="0"/>
              </a:spcAft>
              <a:buNone/>
            </a:pPr>
            <a:r>
              <a:rPr lang="lt-LT" sz="2900" u="sng">
                <a:solidFill>
                  <a:schemeClr val="hlink"/>
                </a:solidFill>
                <a:latin typeface="Calibri"/>
                <a:ea typeface="Calibri"/>
                <a:cs typeface="Calibri"/>
                <a:sym typeface="Calibri"/>
                <a:hlinkClick r:id="rId5"/>
              </a:rPr>
              <a:t>https://www.ilo.org/wcmsp5/groups/public/---dgreports/---inst/documents/publication/wcms_849215.pdf </a:t>
            </a:r>
            <a:endParaRPr sz="2900">
              <a:solidFill>
                <a:srgbClr val="056839"/>
              </a:solidFill>
              <a:latin typeface="Calibri"/>
              <a:ea typeface="Calibri"/>
              <a:cs typeface="Calibri"/>
              <a:sym typeface="Calibri"/>
            </a:endParaRPr>
          </a:p>
        </p:txBody>
      </p:sp>
      <p:sp>
        <p:nvSpPr>
          <p:cNvPr id="318" name="Google Shape;318;g14600f00df0_0_30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19" name="Google Shape;319;g14600f00df0_0_303"/>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20" name="Google Shape;320;g14600f00df0_0_303"/>
          <p:cNvSpPr/>
          <p:nvPr/>
        </p:nvSpPr>
        <p:spPr>
          <a:xfrm>
            <a:off x="1034414" y="1758444"/>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21" name="Google Shape;321;g14600f00df0_0_303" descr="Logo&#10;&#10;Description automatically generated"/>
          <p:cNvPicPr preferRelativeResize="0"/>
          <p:nvPr/>
        </p:nvPicPr>
        <p:blipFill rotWithShape="1">
          <a:blip r:embed="rId6">
            <a:alphaModFix/>
          </a:blip>
          <a:srcRect l="0" t="0" r="0" b="0"/>
          <a:stretch/>
        </p:blipFill>
        <p:spPr>
          <a:xfrm>
            <a:off x="279021" y="9106292"/>
            <a:ext cx="2025614" cy="996885"/>
          </a:xfrm>
          <a:prstGeom prst="rect">
            <a:avLst/>
          </a:prstGeom>
          <a:noFill/>
          <a:ln>
            <a:noFill/>
          </a:ln>
        </p:spPr>
      </p:pic>
      <p:pic>
        <p:nvPicPr>
          <p:cNvPr id="322" name="Google Shape;322;g14600f00df0_0_303" descr="Graphical user interface, text&#10;&#10;Description automatically generated"/>
          <p:cNvPicPr preferRelativeResize="0"/>
          <p:nvPr/>
        </p:nvPicPr>
        <p:blipFill rotWithShape="1">
          <a:blip r:embed="rId7">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2.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3" descr="Graphical user interface, text&#10;&#10;Description automatically generated"/>
          <p:cNvPicPr preferRelativeResize="0"/>
          <p:nvPr/>
        </p:nvPicPr>
        <p:blipFill rotWithShape="1">
          <a:blip r:embed="rId3">
            <a:alphaModFix/>
          </a:blip>
          <a:srcRect l="0" t="0" r="0" b="0"/>
          <a:stretch/>
        </p:blipFill>
        <p:spPr>
          <a:xfrm>
            <a:off x="159219" y="9117953"/>
            <a:ext cx="5165965" cy="1083795"/>
          </a:xfrm>
          <a:prstGeom prst="rect">
            <a:avLst/>
          </a:prstGeom>
          <a:noFill/>
          <a:ln>
            <a:noFill/>
          </a:ln>
        </p:spPr>
      </p:pic>
      <p:pic>
        <p:nvPicPr>
          <p:cNvPr id="104" name="Google Shape;104;p3"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05" name="Google Shape;105;p3"/>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6" name="Google Shape;106;p3"/>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7" name="Google Shape;107;p3"/>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8" name="Google Shape;108;p3"/>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9" name="Google Shape;109;p3"/>
          <p:cNvSpPr txBox="1"/>
          <p:nvPr/>
        </p:nvSpPr>
        <p:spPr>
          <a:xfrm>
            <a:off x="1702679" y="1094757"/>
            <a:ext cx="152331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extLst>
                  <a:ext uri="http://customooxmlschemas.google.com/">
                    <go:slidesCustomData xmlns:go="http://customooxmlschemas.google.com/" textRoundtripDataId="0"/>
                  </a:ext>
                </a:extLst>
              </a:rPr>
              <a:t>Õpiväljundid</a:t>
            </a:r>
            <a:endParaRPr sz="2900">
              <a:solidFill>
                <a:schemeClr val="dk1"/>
              </a:solidFill>
              <a:latin typeface="Calibri"/>
              <a:ea typeface="Calibri"/>
              <a:cs typeface="Calibri"/>
              <a:sym typeface="Calibri"/>
            </a:endParaRPr>
          </a:p>
        </p:txBody>
      </p:sp>
      <p:sp>
        <p:nvSpPr>
          <p:cNvPr id="110" name="Google Shape;110;p3"/>
          <p:cNvSpPr txBox="1"/>
          <p:nvPr/>
        </p:nvSpPr>
        <p:spPr>
          <a:xfrm>
            <a:off x="1355095" y="2365257"/>
            <a:ext cx="16933500" cy="5229600"/>
          </a:xfrm>
          <a:prstGeom prst="rect">
            <a:avLst/>
          </a:prstGeom>
          <a:noFill/>
          <a:ln>
            <a:noFill/>
          </a:ln>
        </p:spPr>
        <p:txBody>
          <a:bodyPr spcFirstLastPara="1" wrap="square" lIns="148575" tIns="74275" rIns="148575" bIns="74275" anchor="t" anchorCtr="0">
            <a:spAutoFit/>
          </a:bodyPr>
          <a:lstStyle/>
          <a:p>
            <a:pPr marL="749300" marR="0" lvl="0" indent="-590550" algn="l" rtl="0">
              <a:spcBef>
                <a:spcPts val="0"/>
              </a:spcBef>
              <a:spcAft>
                <a:spcPts val="0"/>
              </a:spcAft>
              <a:buClr>
                <a:srgbClr val="056839"/>
              </a:buClr>
              <a:buSzPts val="3300"/>
              <a:buFont typeface="Calibri"/>
              <a:buChar char="-"/>
            </a:pPr>
            <a:r>
              <a:rPr lang="lt-LT" sz="3300">
                <a:solidFill>
                  <a:srgbClr val="056839"/>
                </a:solidFill>
                <a:latin typeface="Calibri"/>
                <a:ea typeface="Calibri"/>
                <a:cs typeface="Calibri"/>
                <a:sym typeface="Calibri"/>
              </a:rPr>
              <a:t>Mõista, mis on jagamismajandus ja millised on selle peamised omadused;</a:t>
            </a:r>
            <a:endParaRPr sz="33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300">
              <a:solidFill>
                <a:srgbClr val="056839"/>
              </a:solidFill>
              <a:latin typeface="Calibri"/>
              <a:ea typeface="Calibri"/>
              <a:cs typeface="Calibri"/>
              <a:sym typeface="Calibri"/>
            </a:endParaRPr>
          </a:p>
          <a:p>
            <a:pPr marL="749300" marR="0" lvl="0" indent="-590550" algn="l" rtl="0">
              <a:spcBef>
                <a:spcPts val="0"/>
              </a:spcBef>
              <a:spcAft>
                <a:spcPts val="0"/>
              </a:spcAft>
              <a:buClr>
                <a:srgbClr val="056839"/>
              </a:buClr>
              <a:buSzPts val="3300"/>
              <a:buFont typeface="Calibri"/>
              <a:buChar char="-"/>
            </a:pPr>
            <a:r>
              <a:rPr lang="lt-LT" sz="3300">
                <a:solidFill>
                  <a:srgbClr val="056839"/>
                </a:solidFill>
                <a:latin typeface="Calibri"/>
                <a:ea typeface="Calibri"/>
                <a:cs typeface="Calibri"/>
                <a:sym typeface="Calibri"/>
              </a:rPr>
              <a:t>Mõista erinevusi jagamismajanduse, tellitava majanduse/teenuste, gigamajanduse, peer-to-peer (P2P) majanduse ja koostöömajanduse/tarbimise vahel;</a:t>
            </a:r>
            <a:br>
              <a:rPr lang="lt-LT" sz="3300">
                <a:solidFill>
                  <a:srgbClr val="056839"/>
                </a:solidFill>
                <a:latin typeface="Calibri"/>
                <a:ea typeface="Calibri"/>
                <a:cs typeface="Calibri"/>
                <a:sym typeface="Calibri"/>
              </a:rPr>
            </a:br>
            <a:endParaRPr sz="3300">
              <a:solidFill>
                <a:srgbClr val="056839"/>
              </a:solidFill>
              <a:latin typeface="Calibri"/>
              <a:ea typeface="Calibri"/>
              <a:cs typeface="Calibri"/>
              <a:sym typeface="Calibri"/>
            </a:endParaRPr>
          </a:p>
          <a:p>
            <a:pPr marL="749300" marR="0" lvl="0" indent="-590550" algn="l" rtl="0">
              <a:spcBef>
                <a:spcPts val="0"/>
              </a:spcBef>
              <a:spcAft>
                <a:spcPts val="0"/>
              </a:spcAft>
              <a:buClr>
                <a:srgbClr val="056839"/>
              </a:buClr>
              <a:buSzPts val="3300"/>
              <a:buFont typeface="Calibri"/>
              <a:buChar char="-"/>
            </a:pPr>
            <a:r>
              <a:rPr lang="lt-LT" sz="3300">
                <a:solidFill>
                  <a:srgbClr val="056839"/>
                </a:solidFill>
                <a:latin typeface="Calibri"/>
                <a:ea typeface="Calibri"/>
                <a:cs typeface="Calibri"/>
                <a:sym typeface="Calibri"/>
              </a:rPr>
              <a:t>Analüüsige jagamismajanduse mõju keskkonnale;</a:t>
            </a:r>
            <a:br>
              <a:rPr lang="lt-LT" sz="3300">
                <a:solidFill>
                  <a:srgbClr val="056839"/>
                </a:solidFill>
                <a:latin typeface="Calibri"/>
                <a:ea typeface="Calibri"/>
                <a:cs typeface="Calibri"/>
                <a:sym typeface="Calibri"/>
              </a:rPr>
            </a:br>
            <a:endParaRPr sz="3300">
              <a:solidFill>
                <a:srgbClr val="056839"/>
              </a:solidFill>
              <a:latin typeface="Calibri"/>
              <a:ea typeface="Calibri"/>
              <a:cs typeface="Calibri"/>
              <a:sym typeface="Calibri"/>
            </a:endParaRPr>
          </a:p>
          <a:p>
            <a:pPr marL="749300" marR="0" lvl="0" indent="-590550" algn="l" rtl="0">
              <a:spcBef>
                <a:spcPts val="0"/>
              </a:spcBef>
              <a:spcAft>
                <a:spcPts val="0"/>
              </a:spcAft>
              <a:buClr>
                <a:srgbClr val="056839"/>
              </a:buClr>
              <a:buSzPts val="3300"/>
              <a:buFont typeface="Calibri"/>
              <a:buChar char="-"/>
            </a:pPr>
            <a:r>
              <a:rPr lang="lt-LT" sz="3300">
                <a:solidFill>
                  <a:srgbClr val="056839"/>
                </a:solidFill>
                <a:latin typeface="Calibri"/>
                <a:ea typeface="Calibri"/>
                <a:cs typeface="Calibri"/>
                <a:sym typeface="Calibri"/>
              </a:rPr>
              <a:t>Arendada kriitilist lähenemist uudistele, mida õpilane loeb jagamismajanduse ja üldiselt õppetöö teemade kohta, õppides arvestama mitmete teguritega.</a:t>
            </a:r>
            <a:endParaRPr sz="3300">
              <a:solidFill>
                <a:srgbClr val="05683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g14600f00df0_0_225"/>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3</a:t>
            </a:r>
            <a:r>
              <a:rPr lang="lt-LT" sz="3300" b="1">
                <a:solidFill>
                  <a:srgbClr val="C55A11"/>
                </a:solidFill>
                <a:latin typeface="Calibri"/>
                <a:ea typeface="Calibri"/>
                <a:cs typeface="Calibri"/>
                <a:sym typeface="Calibri"/>
              </a:rPr>
              <a:t>: </a:t>
            </a:r>
            <a:r>
              <a:rPr lang="lt-LT" sz="3300" b="1">
                <a:solidFill>
                  <a:srgbClr val="C55A11"/>
                </a:solidFill>
                <a:latin typeface="Calibri"/>
                <a:ea typeface="Calibri"/>
                <a:cs typeface="Calibri"/>
                <a:sym typeface="Calibri"/>
              </a:rPr>
              <a:t>ÜHISMAJANDUS ja jätkusuutlikkus</a:t>
            </a:r>
            <a:endParaRPr sz="3300" b="1">
              <a:solidFill>
                <a:srgbClr val="C55A11"/>
              </a:solidFill>
              <a:latin typeface="Calibri"/>
              <a:ea typeface="Calibri"/>
              <a:cs typeface="Calibri"/>
              <a:sym typeface="Calibri"/>
            </a:endParaRPr>
          </a:p>
        </p:txBody>
      </p:sp>
      <p:sp>
        <p:nvSpPr>
          <p:cNvPr id="328" name="Google Shape;328;g14600f00df0_0_225"/>
          <p:cNvSpPr txBox="1"/>
          <p:nvPr/>
        </p:nvSpPr>
        <p:spPr>
          <a:xfrm>
            <a:off x="883828" y="2201175"/>
            <a:ext cx="11152800" cy="46137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Jagamismajanduse positiivset mõju keskkonnale peetakse paljudel juhtudel enesestmõistetavaks. </a:t>
            </a:r>
            <a:r>
              <a:rPr lang="lt-LT" sz="2900" b="1">
                <a:solidFill>
                  <a:srgbClr val="056839"/>
                </a:solidFill>
                <a:latin typeface="Calibri"/>
                <a:ea typeface="Calibri"/>
                <a:cs typeface="Calibri"/>
                <a:sym typeface="Calibri"/>
              </a:rPr>
              <a:t>Kaupade ja teenuste jagamine teistega vähendab nõudlust nende tootmise järele ja saastab vähem.</a:t>
            </a:r>
            <a:br>
              <a:rPr lang="lt-LT" sz="2900">
                <a:solidFill>
                  <a:srgbClr val="056839"/>
                </a:solidFill>
                <a:latin typeface="Calibri"/>
                <a:ea typeface="Calibri"/>
                <a:cs typeface="Calibri"/>
                <a:sym typeface="Calibri"/>
              </a:rPr>
            </a:br>
            <a:r>
              <a:rPr lang="lt-LT" sz="2900">
                <a:solidFill>
                  <a:srgbClr val="056839"/>
                </a:solidFill>
                <a:latin typeface="Calibri"/>
                <a:ea typeface="Calibri"/>
                <a:cs typeface="Calibri"/>
                <a:sym typeface="Calibri"/>
              </a:rPr>
              <a:t>Näiteks autode jagamist kasutades saab autot rentida ainult siis, kui seda on vaja, ilma seda ostmata, ja see vähendab uute autode tootmisega seotud saastet; või olemasolevate hoonete korterite rentimine vähendab uute hoonete ehitamise tõenäosust.</a:t>
            </a:r>
            <a:endParaRPr sz="2900">
              <a:solidFill>
                <a:srgbClr val="056839"/>
              </a:solidFill>
              <a:latin typeface="Calibri"/>
              <a:ea typeface="Calibri"/>
              <a:cs typeface="Calibri"/>
              <a:sym typeface="Calibri"/>
            </a:endParaRPr>
          </a:p>
        </p:txBody>
      </p:sp>
      <p:sp>
        <p:nvSpPr>
          <p:cNvPr id="329" name="Google Shape;329;g14600f00df0_0_22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30" name="Google Shape;330;g14600f00df0_0_225"/>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31" name="Google Shape;331;g14600f00df0_0_225"/>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32" name="Google Shape;332;g14600f00df0_0_22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33" name="Google Shape;333;g14600f00df0_0_225" descr="Graphical user interface, text&#10;&#10;Description automatically generated"/>
          <p:cNvPicPr preferRelativeResize="0"/>
          <p:nvPr/>
        </p:nvPicPr>
        <p:blipFill rotWithShape="1">
          <a:blip r:embed="rId4">
            <a:alphaModFix/>
          </a:blip>
          <a:srcRect l="0" t="0" r="0" b="0"/>
          <a:stretch/>
        </p:blipFill>
        <p:spPr>
          <a:xfrm>
            <a:off x="2854317" y="9240829"/>
            <a:ext cx="3468962" cy="727772"/>
          </a:xfrm>
          <a:prstGeom prst="rect">
            <a:avLst/>
          </a:prstGeom>
          <a:noFill/>
          <a:ln>
            <a:noFill/>
          </a:ln>
        </p:spPr>
      </p:pic>
      <p:pic>
        <p:nvPicPr>
          <p:cNvPr id="334" name="Google Shape;334;g14600f00df0_0_225"/>
          <p:cNvPicPr preferRelativeResize="0"/>
          <p:nvPr/>
        </p:nvPicPr>
        <p:blipFill>
          <a:blip r:embed="rId5">
            <a:alphaModFix/>
          </a:blip>
          <a:stretch>
            <a:fillRect/>
          </a:stretch>
        </p:blipFill>
        <p:spPr>
          <a:xfrm>
            <a:off x="12293691" y="2012652"/>
            <a:ext cx="6914855" cy="4608751"/>
          </a:xfrm>
          <a:prstGeom prst="rect">
            <a:avLst/>
          </a:prstGeom>
          <a:noFill/>
          <a:ln>
            <a:noFill/>
          </a:ln>
        </p:spPr>
      </p:pic>
      <p:sp>
        <p:nvSpPr>
          <p:cNvPr id="335" name="Google Shape;335;g14600f00df0_0_225"/>
          <p:cNvSpPr txBox="1"/>
          <p:nvPr/>
        </p:nvSpPr>
        <p:spPr>
          <a:xfrm>
            <a:off x="1034395" y="7664475"/>
            <a:ext cx="18642000" cy="14160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Clr>
                <a:schemeClr val="dk1"/>
              </a:buClr>
              <a:buSzPts val="1800"/>
              <a:buFont typeface="Arial"/>
              <a:buNone/>
            </a:pPr>
            <a:r>
              <a:rPr lang="lt-LT" sz="2900">
                <a:solidFill>
                  <a:srgbClr val="056839"/>
                </a:solidFill>
                <a:latin typeface="Calibri"/>
                <a:ea typeface="Calibri"/>
                <a:cs typeface="Calibri"/>
                <a:sym typeface="Calibri"/>
              </a:rPr>
              <a:t>Hoolimata sellest üldlevinud uskumusest </a:t>
            </a:r>
            <a:r>
              <a:rPr lang="lt-LT" sz="2900" b="1">
                <a:solidFill>
                  <a:srgbClr val="056839"/>
                </a:solidFill>
                <a:latin typeface="Calibri"/>
                <a:ea typeface="Calibri"/>
                <a:cs typeface="Calibri"/>
                <a:sym typeface="Calibri"/>
              </a:rPr>
              <a:t>on mõned eksperdid selle suhtes kahtlusi esitanud.</a:t>
            </a:r>
            <a:r>
              <a:rPr lang="lt-LT" sz="2900">
                <a:solidFill>
                  <a:srgbClr val="056839"/>
                </a:solidFill>
                <a:latin typeface="Calibri"/>
                <a:ea typeface="Calibri"/>
                <a:cs typeface="Calibri"/>
                <a:sym typeface="Calibri"/>
              </a:rPr>
              <a:t> Selle kohta pakutakse ideid, mida saab täiendavalt uurida soovitatud lugemiste kaudu.</a:t>
            </a:r>
            <a:endParaRPr sz="2300">
              <a:latin typeface="Calibri"/>
              <a:ea typeface="Calibri"/>
              <a:cs typeface="Calibri"/>
              <a:sym typeface="Calibri"/>
            </a:endParaRPr>
          </a:p>
        </p:txBody>
      </p:sp>
      <p:sp>
        <p:nvSpPr>
          <p:cNvPr id="336" name="Google Shape;336;g14600f00df0_0_225"/>
          <p:cNvSpPr txBox="1"/>
          <p:nvPr/>
        </p:nvSpPr>
        <p:spPr>
          <a:xfrm>
            <a:off x="12164386" y="6818700"/>
            <a:ext cx="7908600" cy="888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600">
                <a:solidFill>
                  <a:schemeClr val="dk1"/>
                </a:solidFill>
                <a:latin typeface="Calibri"/>
                <a:ea typeface="Calibri"/>
                <a:cs typeface="Calibri"/>
                <a:sym typeface="Calibri"/>
              </a:rPr>
              <a:t>Foto</a:t>
            </a:r>
            <a:r>
              <a:rPr lang="lt-LT" sz="1600" u="sng">
                <a:solidFill>
                  <a:schemeClr val="hlink"/>
                </a:solidFill>
                <a:latin typeface="Calibri"/>
                <a:ea typeface="Calibri"/>
                <a:cs typeface="Calibri"/>
                <a:sym typeface="Calibri"/>
                <a:hlinkClick r:id="rId6"/>
              </a:rPr>
              <a:t>:</a:t>
            </a:r>
            <a:r>
              <a:rPr lang="lt-LT" sz="1600">
                <a:solidFill>
                  <a:schemeClr val="dk1"/>
                </a:solidFill>
                <a:latin typeface="Calibri"/>
                <a:ea typeface="Calibri"/>
                <a:cs typeface="Calibri"/>
                <a:sym typeface="Calibri"/>
              </a:rPr>
              <a:t> Pixabay: </a:t>
            </a:r>
            <a:r>
              <a:rPr lang="lt-LT" sz="1600" u="sng">
                <a:solidFill>
                  <a:schemeClr val="hlink"/>
                </a:solidFill>
                <a:latin typeface="Calibri"/>
                <a:ea typeface="Calibri"/>
                <a:cs typeface="Calibri"/>
                <a:sym typeface="Calibri"/>
                <a:hlinkClick r:id="rId6"/>
              </a:rPr>
              <a:t>https:</a:t>
            </a:r>
            <a:r>
              <a:rPr lang="lt-LT" sz="1600">
                <a:solidFill>
                  <a:schemeClr val="dk1"/>
                </a:solidFill>
                <a:latin typeface="Calibri"/>
                <a:ea typeface="Calibri"/>
                <a:cs typeface="Calibri"/>
                <a:sym typeface="Calibri"/>
              </a:rPr>
              <a:t>//www.pexels.com/it-it/foto/vista-panoramica-del-campo-agricolo-contro-il-cielo-durante-il-tramonto-325944/ </a:t>
            </a:r>
            <a:endParaRPr sz="23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sp>
        <p:nvSpPr>
          <p:cNvPr id="341" name="Google Shape;341;g14600f00df0_0_247"/>
          <p:cNvSpPr txBox="1"/>
          <p:nvPr/>
        </p:nvSpPr>
        <p:spPr>
          <a:xfrm>
            <a:off x="883822" y="4633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3: </a:t>
            </a:r>
            <a:r>
              <a:rPr lang="lt-LT" sz="3300" b="1">
                <a:solidFill>
                  <a:srgbClr val="C55A11"/>
                </a:solidFill>
                <a:latin typeface="Calibri"/>
                <a:ea typeface="Calibri"/>
                <a:cs typeface="Calibri"/>
                <a:sym typeface="Calibri"/>
              </a:rPr>
              <a:t>ÜHISMAJANDUS ja jätkusuutlikkus</a:t>
            </a:r>
            <a:endParaRPr sz="3300" b="1">
              <a:solidFill>
                <a:srgbClr val="C55A11"/>
              </a:solidFill>
              <a:latin typeface="Calibri"/>
              <a:ea typeface="Calibri"/>
              <a:cs typeface="Calibri"/>
              <a:sym typeface="Calibri"/>
            </a:endParaRPr>
          </a:p>
        </p:txBody>
      </p:sp>
      <p:sp>
        <p:nvSpPr>
          <p:cNvPr id="342" name="Google Shape;342;g14600f00df0_0_247"/>
          <p:cNvSpPr txBox="1"/>
          <p:nvPr/>
        </p:nvSpPr>
        <p:spPr>
          <a:xfrm>
            <a:off x="883828" y="1818713"/>
            <a:ext cx="18300000" cy="70842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b="1">
                <a:solidFill>
                  <a:srgbClr val="056839"/>
                </a:solidFill>
                <a:latin typeface="Calibri"/>
                <a:ea typeface="Calibri"/>
                <a:cs typeface="Calibri"/>
                <a:sym typeface="Calibri"/>
              </a:rPr>
              <a:t>1. element, </a:t>
            </a:r>
            <a:r>
              <a:rPr lang="lt-LT" sz="2900">
                <a:solidFill>
                  <a:srgbClr val="056839"/>
                </a:solidFill>
                <a:latin typeface="Calibri"/>
                <a:ea typeface="Calibri"/>
                <a:cs typeface="Calibri"/>
                <a:sym typeface="Calibri"/>
              </a:rPr>
              <a:t>mida tuleb arvesse võtta, on nn "rohelise pesu".</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See on tava, mille puhul mõned ettevõtted/organisatsioonid võtavad vastu keskkonnahoiu fassaadi, mis ei vasta nende tegelikule pühendumusele kõnealusele eesmärgile.</a:t>
            </a:r>
            <a:br>
              <a:rPr lang="lt-LT"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lt-LT" sz="2900" b="1">
                <a:solidFill>
                  <a:srgbClr val="056839"/>
                </a:solidFill>
                <a:latin typeface="Calibri"/>
                <a:ea typeface="Calibri"/>
                <a:cs typeface="Calibri"/>
                <a:sym typeface="Calibri"/>
              </a:rPr>
              <a:t>Küsimused mõtisklemiseks</a:t>
            </a:r>
            <a:br>
              <a:rPr lang="lt-LT" sz="2900">
                <a:solidFill>
                  <a:srgbClr val="056839"/>
                </a:solidFill>
                <a:latin typeface="Calibri"/>
                <a:ea typeface="Calibri"/>
                <a:cs typeface="Calibri"/>
                <a:sym typeface="Calibri"/>
              </a:rPr>
            </a:br>
            <a:r>
              <a:rPr lang="lt-LT" sz="2900">
                <a:solidFill>
                  <a:srgbClr val="056839"/>
                </a:solidFill>
                <a:latin typeface="Calibri"/>
                <a:ea typeface="Calibri"/>
                <a:cs typeface="Calibri"/>
                <a:sym typeface="Calibri"/>
              </a:rPr>
              <a:t>Mida teevad jagamismajanduses tegutsevad organisatsioonid oma tuludega? Kas nad on tõesti keskkonnateadlikud?</a:t>
            </a:r>
            <a:br>
              <a:rPr lang="lt-LT" sz="2900">
                <a:solidFill>
                  <a:srgbClr val="056839"/>
                </a:solidFill>
                <a:latin typeface="Calibri"/>
                <a:ea typeface="Calibri"/>
                <a:cs typeface="Calibri"/>
                <a:sym typeface="Calibri"/>
              </a:rPr>
            </a:br>
            <a:endParaRPr sz="20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lt-LT" sz="2900" b="1">
                <a:solidFill>
                  <a:srgbClr val="056839"/>
                </a:solidFill>
                <a:latin typeface="Calibri"/>
                <a:ea typeface="Calibri"/>
                <a:cs typeface="Calibri"/>
                <a:sym typeface="Calibri"/>
              </a:rPr>
              <a:t>2. element </a:t>
            </a:r>
            <a:r>
              <a:rPr lang="lt-LT" sz="2900">
                <a:solidFill>
                  <a:srgbClr val="056839"/>
                </a:solidFill>
                <a:latin typeface="Calibri"/>
                <a:ea typeface="Calibri"/>
                <a:cs typeface="Calibri"/>
                <a:sym typeface="Calibri"/>
              </a:rPr>
              <a:t>on see, et mõned eksperdid usuvad, et mõned platvormid, näiteks rõivaste platvormid, mitte ei sunni inimesi vähem ostma, vaid motiveerivad neid ostma rohkem. Selle idee kohaselt ajendaks inimesi ostma rohkem, kui nad saaksid neid riideid seejärel rentida.</a:t>
            </a:r>
            <a:endParaRPr sz="2400">
              <a:solidFill>
                <a:srgbClr val="056839"/>
              </a:solidFill>
              <a:latin typeface="Calibri"/>
              <a:ea typeface="Calibri"/>
              <a:cs typeface="Calibri"/>
              <a:sym typeface="Calibri"/>
            </a:endParaRPr>
          </a:p>
        </p:txBody>
      </p:sp>
      <p:sp>
        <p:nvSpPr>
          <p:cNvPr id="343" name="Google Shape;343;g14600f00df0_0_24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44" name="Google Shape;344;g14600f00df0_0_247"/>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45" name="Google Shape;345;g14600f00df0_0_247"/>
          <p:cNvSpPr/>
          <p:nvPr/>
        </p:nvSpPr>
        <p:spPr>
          <a:xfrm>
            <a:off x="1034414" y="1521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46" name="Google Shape;346;g14600f00df0_0_24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47" name="Google Shape;347;g14600f00df0_0_247" descr="Graphical user interface, text&#10;&#10;Description automatically generated"/>
          <p:cNvPicPr preferRelativeResize="0"/>
          <p:nvPr/>
        </p:nvPicPr>
        <p:blipFill rotWithShape="1">
          <a:blip r:embed="rId4">
            <a:alphaModFix/>
          </a:blip>
          <a:srcRect l="0" t="0" r="0" b="0"/>
          <a:stretch/>
        </p:blipFill>
        <p:spPr>
          <a:xfrm>
            <a:off x="2854317" y="9240829"/>
            <a:ext cx="3468962" cy="727772"/>
          </a:xfrm>
          <a:prstGeom prst="rect">
            <a:avLst/>
          </a:prstGeom>
          <a:noFill/>
          <a:ln>
            <a:noFill/>
          </a:ln>
        </p:spPr>
      </p:pic>
      <p:pic>
        <p:nvPicPr>
          <p:cNvPr id="348" name="Google Shape;348;g14600f00df0_0_247"/>
          <p:cNvPicPr preferRelativeResize="0"/>
          <p:nvPr/>
        </p:nvPicPr>
        <p:blipFill rotWithShape="1">
          <a:blip r:embed="rId5">
            <a:alphaModFix/>
          </a:blip>
          <a:srcRect l="0" t="0" r="0" b="0"/>
          <a:stretch/>
        </p:blipFill>
        <p:spPr>
          <a:xfrm>
            <a:off x="279026" y="5316810"/>
            <a:ext cx="670409" cy="8894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g14669e18555_0_41"/>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3: </a:t>
            </a:r>
            <a:r>
              <a:rPr lang="lt-LT" sz="3300" b="1">
                <a:solidFill>
                  <a:srgbClr val="C55A11"/>
                </a:solidFill>
                <a:latin typeface="Calibri"/>
                <a:ea typeface="Calibri"/>
                <a:cs typeface="Calibri"/>
                <a:sym typeface="Calibri"/>
              </a:rPr>
              <a:t>ÜHISMAJANDUS ja jätkusuutlikkus</a:t>
            </a:r>
            <a:endParaRPr sz="3300" b="1">
              <a:solidFill>
                <a:srgbClr val="C55A11"/>
              </a:solidFill>
              <a:latin typeface="Calibri"/>
              <a:ea typeface="Calibri"/>
              <a:cs typeface="Calibri"/>
              <a:sym typeface="Calibri"/>
            </a:endParaRPr>
          </a:p>
        </p:txBody>
      </p:sp>
      <p:sp>
        <p:nvSpPr>
          <p:cNvPr id="354" name="Google Shape;354;g14669e18555_0_41"/>
          <p:cNvSpPr txBox="1"/>
          <p:nvPr/>
        </p:nvSpPr>
        <p:spPr>
          <a:xfrm>
            <a:off x="1034395" y="2434650"/>
            <a:ext cx="17483400" cy="39444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b="1">
                <a:solidFill>
                  <a:srgbClr val="056839"/>
                </a:solidFill>
                <a:latin typeface="Calibri"/>
                <a:ea typeface="Calibri"/>
                <a:cs typeface="Calibri"/>
                <a:sym typeface="Calibri"/>
              </a:rPr>
              <a:t>Kolmas element, </a:t>
            </a:r>
            <a:r>
              <a:rPr lang="lt-LT" sz="2900">
                <a:solidFill>
                  <a:srgbClr val="056839"/>
                </a:solidFill>
                <a:latin typeface="Calibri"/>
                <a:ea typeface="Calibri"/>
                <a:cs typeface="Calibri"/>
                <a:sym typeface="Calibri"/>
              </a:rPr>
              <a:t>mida tuleb arvesse võtta, on see, et just jagamismajanduses osalevate sektorite ja osalejate mitmekesisuse tõttu hõlmavad paljud olemasolevad uuringud sel teemal piiratud teemasid. Seetõttu on sageli raske teha üldistusi keskkonnasäästlikkuse teemal, mis kehtiksid kõigi riikide, sektorite ja osaliste kohta.</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2900">
              <a:solidFill>
                <a:srgbClr val="056839"/>
              </a:solidFill>
              <a:latin typeface="Calibri"/>
              <a:ea typeface="Calibri"/>
              <a:cs typeface="Calibri"/>
              <a:sym typeface="Calibri"/>
            </a:endParaRPr>
          </a:p>
        </p:txBody>
      </p:sp>
      <p:sp>
        <p:nvSpPr>
          <p:cNvPr id="355" name="Google Shape;355;g14669e18555_0_4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56" name="Google Shape;356;g14669e18555_0_4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57" name="Google Shape;357;g14669e18555_0_41"/>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58" name="Google Shape;358;g14669e18555_0_4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59" name="Google Shape;359;g14669e18555_0_41" descr="Graphical user interface, text&#10;&#10;Description automatically generated"/>
          <p:cNvPicPr preferRelativeResize="0"/>
          <p:nvPr/>
        </p:nvPicPr>
        <p:blipFill rotWithShape="1">
          <a:blip r:embed="rId4">
            <a:alphaModFix/>
          </a:blip>
          <a:srcRect l="0" t="0" r="0" b="0"/>
          <a:stretch/>
        </p:blipFill>
        <p:spPr>
          <a:xfrm>
            <a:off x="2854317" y="9240829"/>
            <a:ext cx="3468962" cy="727772"/>
          </a:xfrm>
          <a:prstGeom prst="rect">
            <a:avLst/>
          </a:prstGeom>
          <a:noFill/>
          <a:ln>
            <a:noFill/>
          </a:ln>
        </p:spPr>
      </p:pic>
      <p:pic>
        <p:nvPicPr>
          <p:cNvPr id="360" name="Google Shape;360;g14669e18555_0_41"/>
          <p:cNvPicPr preferRelativeResize="0"/>
          <p:nvPr/>
        </p:nvPicPr>
        <p:blipFill rotWithShape="1">
          <a:blip r:embed="rId5">
            <a:alphaModFix/>
          </a:blip>
          <a:srcRect l="0" t="0" r="0" b="0"/>
          <a:stretch/>
        </p:blipFill>
        <p:spPr>
          <a:xfrm>
            <a:off x="1533619" y="6314623"/>
            <a:ext cx="670409" cy="889463"/>
          </a:xfrm>
          <a:prstGeom prst="rect">
            <a:avLst/>
          </a:prstGeom>
          <a:noFill/>
          <a:ln>
            <a:noFill/>
          </a:ln>
        </p:spPr>
      </p:pic>
      <p:sp>
        <p:nvSpPr>
          <p:cNvPr id="361" name="Google Shape;361;g14669e18555_0_41"/>
          <p:cNvSpPr txBox="1"/>
          <p:nvPr/>
        </p:nvSpPr>
        <p:spPr>
          <a:xfrm>
            <a:off x="2402030" y="5906475"/>
            <a:ext cx="15841500" cy="11928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2900" b="1">
                <a:solidFill>
                  <a:srgbClr val="056839"/>
                </a:solidFill>
                <a:latin typeface="Calibri"/>
                <a:ea typeface="Calibri"/>
                <a:cs typeface="Calibri"/>
                <a:sym typeface="Calibri"/>
              </a:rPr>
              <a:t>Küsimus järelemõtlemiseks</a:t>
            </a:r>
            <a:endParaRPr sz="2900" b="1">
              <a:solidFill>
                <a:srgbClr val="056839"/>
              </a:solidFill>
              <a:latin typeface="Calibri"/>
              <a:ea typeface="Calibri"/>
              <a:cs typeface="Calibri"/>
              <a:sym typeface="Calibri"/>
            </a:endParaRPr>
          </a:p>
          <a:p>
            <a:pPr marL="0" lvl="0" indent="0" algn="l" rtl="0">
              <a:spcBef>
                <a:spcPts val="0"/>
              </a:spcBef>
              <a:spcAft>
                <a:spcPts val="0"/>
              </a:spcAft>
              <a:buNone/>
            </a:pPr>
            <a:r>
              <a:rPr lang="lt-LT" sz="2900">
                <a:solidFill>
                  <a:srgbClr val="056839"/>
                </a:solidFill>
                <a:latin typeface="Calibri"/>
                <a:ea typeface="Calibri"/>
                <a:cs typeface="Calibri"/>
                <a:sym typeface="Calibri"/>
              </a:rPr>
              <a:t>Kas te oskate mõelda muudele teguritele, mida tuleb SE jätkusuutlikkusest rääkides arvesse võtta?</a:t>
            </a:r>
            <a:endParaRPr sz="23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
        <p:nvSpPr>
          <p:cNvPr id="366" name="Google Shape;366;g14600f00df0_0_261"/>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3: </a:t>
            </a:r>
            <a:r>
              <a:rPr lang="lt-LT" sz="3300" b="1">
                <a:solidFill>
                  <a:srgbClr val="C55A11"/>
                </a:solidFill>
                <a:latin typeface="Calibri"/>
                <a:ea typeface="Calibri"/>
                <a:cs typeface="Calibri"/>
                <a:sym typeface="Calibri"/>
              </a:rPr>
              <a:t>ÜHISMAJANDUS ja jätkusuutlikkus</a:t>
            </a:r>
            <a:endParaRPr sz="3300" b="1">
              <a:solidFill>
                <a:srgbClr val="C55A11"/>
              </a:solidFill>
              <a:latin typeface="Calibri"/>
              <a:ea typeface="Calibri"/>
              <a:cs typeface="Calibri"/>
              <a:sym typeface="Calibri"/>
            </a:endParaRPr>
          </a:p>
        </p:txBody>
      </p:sp>
      <p:sp>
        <p:nvSpPr>
          <p:cNvPr id="367" name="Google Shape;367;g14600f00df0_0_261"/>
          <p:cNvSpPr txBox="1"/>
          <p:nvPr/>
        </p:nvSpPr>
        <p:spPr>
          <a:xfrm>
            <a:off x="1034395" y="2255138"/>
            <a:ext cx="17344200" cy="5283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Olles need selgitused teinud, on olemas arvukalt uuringuid, mis võtavad neid tegureid arvesse ja aitavad meil heita valgust jagamismajanduse jätkusuutlikkusele (rõhutades siiski, et rohelise pesu kohta öeldut ei võeta sageli arvesse, sest seda on raske kvantifitseerida).</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Väärib märkimist aastatel 2014-2018 18 OECD riigis läbi viidud uuring, milles võeti arvesse, kuidas ja kas jagamismajandus võiks edendada säästvat majandusarengut ja energiatõhusust. Eelkõige rõhutati uuringus "</a:t>
            </a:r>
            <a:r>
              <a:rPr lang="lt-LT" sz="2900" b="1" i="1">
                <a:solidFill>
                  <a:srgbClr val="056839"/>
                </a:solidFill>
                <a:latin typeface="Calibri"/>
                <a:ea typeface="Calibri"/>
                <a:cs typeface="Calibri"/>
                <a:sym typeface="Calibri"/>
              </a:rPr>
              <a:t>empiirilisi tõendeid selle uue süsteemi tähtsuse kohta nii jätkusuutliku majandusarengu kui ka energiatõhususe suurendamise vahendina</a:t>
            </a:r>
            <a:r>
              <a:rPr lang="lt-LT" sz="2900">
                <a:solidFill>
                  <a:srgbClr val="056839"/>
                </a:solidFill>
                <a:latin typeface="Calibri"/>
                <a:ea typeface="Calibri"/>
                <a:cs typeface="Calibri"/>
                <a:sym typeface="Calibri"/>
              </a:rPr>
              <a:t>". (Dabbous &amp; Tarhini, 2020).</a:t>
            </a:r>
            <a:endParaRPr sz="2900">
              <a:solidFill>
                <a:srgbClr val="056839"/>
              </a:solidFill>
              <a:latin typeface="Calibri"/>
              <a:ea typeface="Calibri"/>
              <a:cs typeface="Calibri"/>
              <a:sym typeface="Calibri"/>
            </a:endParaRPr>
          </a:p>
        </p:txBody>
      </p:sp>
      <p:sp>
        <p:nvSpPr>
          <p:cNvPr id="368" name="Google Shape;368;g14600f00df0_0_26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69" name="Google Shape;369;g14600f00df0_0_26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70" name="Google Shape;370;g14600f00df0_0_261"/>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71" name="Google Shape;371;g14600f00df0_0_26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72" name="Google Shape;372;g14600f00df0_0_261" descr="Graphical user interface, text&#10;&#10;Description automatically generated"/>
          <p:cNvPicPr preferRelativeResize="0"/>
          <p:nvPr/>
        </p:nvPicPr>
        <p:blipFill rotWithShape="1">
          <a:blip r:embed="rId4">
            <a:alphaModFix/>
          </a:blip>
          <a:srcRect l="0" t="0" r="0" b="0"/>
          <a:stretch/>
        </p:blipFill>
        <p:spPr>
          <a:xfrm>
            <a:off x="2854317" y="9240829"/>
            <a:ext cx="3468962" cy="7277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6" name="Shape 376"/>
        <p:cNvGrpSpPr/>
        <p:nvPr/>
      </p:nvGrpSpPr>
      <p:grpSpPr>
        <a:xfrm>
          <a:off x="0" y="0"/>
          <a:ext cx="0" cy="0"/>
          <a:chOff x="0" y="0"/>
          <a:chExt cx="0" cy="0"/>
        </a:xfrm>
      </p:grpSpPr>
      <p:sp>
        <p:nvSpPr>
          <p:cNvPr id="377" name="Google Shape;377;g14600f00df0_0_283"/>
          <p:cNvSpPr txBox="1"/>
          <p:nvPr/>
        </p:nvSpPr>
        <p:spPr>
          <a:xfrm>
            <a:off x="835104" y="68596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3: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78" name="Google Shape;378;g14600f00df0_0_283"/>
          <p:cNvSpPr txBox="1"/>
          <p:nvPr/>
        </p:nvSpPr>
        <p:spPr>
          <a:xfrm>
            <a:off x="1027689" y="2190452"/>
            <a:ext cx="16933500" cy="6622500"/>
          </a:xfrm>
          <a:prstGeom prst="rect">
            <a:avLst/>
          </a:prstGeom>
          <a:noFill/>
          <a:ln>
            <a:noFill/>
          </a:ln>
        </p:spPr>
        <p:txBody>
          <a:bodyPr spcFirstLastPara="1" wrap="square" lIns="148575" tIns="74275" rIns="148575" bIns="74275" anchor="t" anchorCtr="0">
            <a:spAutoFit/>
          </a:bodyPr>
          <a:lstStyle/>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Ülevaade SE-st ja selle jätkusuutlikkuse tasemest:</a:t>
            </a:r>
            <a:br>
              <a:rPr lang="lt-LT" sz="2900">
                <a:solidFill>
                  <a:srgbClr val="056839"/>
                </a:solidFill>
                <a:latin typeface="Calibri"/>
                <a:ea typeface="Calibri"/>
                <a:cs typeface="Calibri"/>
                <a:sym typeface="Calibri"/>
              </a:rPr>
            </a:br>
            <a:r>
              <a:rPr lang="lt-LT" sz="2900">
                <a:solidFill>
                  <a:srgbClr val="056839"/>
                </a:solidFill>
                <a:latin typeface="Calibri"/>
                <a:ea typeface="Calibri"/>
                <a:cs typeface="Calibri"/>
                <a:sym typeface="Calibri"/>
              </a:rPr>
              <a:t>Shor J. (2014). </a:t>
            </a:r>
            <a:r>
              <a:rPr lang="lt-LT" sz="2900" i="1">
                <a:solidFill>
                  <a:srgbClr val="056839"/>
                </a:solidFill>
                <a:latin typeface="Calibri"/>
                <a:ea typeface="Calibri"/>
                <a:cs typeface="Calibri"/>
                <a:sym typeface="Calibri"/>
              </a:rPr>
              <a:t>Arutelu jagamismajanduse üle</a:t>
            </a:r>
            <a:r>
              <a:rPr lang="lt-LT" sz="2900">
                <a:solidFill>
                  <a:srgbClr val="056839"/>
                </a:solidFill>
                <a:latin typeface="Calibri"/>
                <a:ea typeface="Calibri"/>
                <a:cs typeface="Calibri"/>
                <a:sym typeface="Calibri"/>
              </a:rPr>
              <a:t>. </a:t>
            </a:r>
            <a:r>
              <a:rPr lang="lt-LT" sz="2900">
                <a:solidFill>
                  <a:srgbClr val="056839"/>
                </a:solidFill>
                <a:latin typeface="Calibri"/>
                <a:ea typeface="Calibri"/>
                <a:cs typeface="Calibri"/>
                <a:sym typeface="Calibri"/>
              </a:rPr>
              <a:t>Great Transition Initiative - Toward a transformative vision and praxis</a:t>
            </a:r>
            <a:r>
              <a:rPr lang="lt-LT" sz="2900" u="sng">
                <a:solidFill>
                  <a:schemeClr val="hlink"/>
                </a:solidFill>
                <a:latin typeface="Calibri"/>
                <a:ea typeface="Calibri"/>
                <a:cs typeface="Calibri"/>
                <a:sym typeface="Calibri"/>
                <a:hlinkClick r:id="rId3"/>
              </a:rPr>
              <a:t>. </a:t>
            </a:r>
            <a:r>
              <a:rPr lang="lt-LT" sz="2900">
                <a:solidFill>
                  <a:srgbClr val="056839"/>
                </a:solidFill>
                <a:latin typeface="Calibri"/>
                <a:ea typeface="Calibri"/>
                <a:cs typeface="Calibri"/>
                <a:sym typeface="Calibri"/>
              </a:rPr>
              <a:t>https://www.icscarsharing.it/wp-content/uploads/2019/02/2014-Schor-Debating-the-Sharing-Economy.pdf</a:t>
            </a:r>
            <a:r>
              <a:rPr lang="lt-LT" sz="2900" u="sng">
                <a:solidFill>
                  <a:schemeClr val="hlink"/>
                </a:solidFill>
                <a:latin typeface="Calibri"/>
                <a:ea typeface="Calibri"/>
                <a:cs typeface="Calibri"/>
                <a:sym typeface="Calibri"/>
                <a:hlinkClick r:id="rId3"/>
              </a:rPr>
              <a:t>. https://www.icscarsharing.it/wp-content/uploads/2019/02/2014-Schor-Debating-the-Sharing-Economy.pdf. </a:t>
            </a:r>
            <a:endParaRPr sz="2900">
              <a:solidFill>
                <a:srgbClr val="056839"/>
              </a:solidFill>
              <a:latin typeface="Calibri"/>
              <a:ea typeface="Calibri"/>
              <a:cs typeface="Calibri"/>
              <a:sym typeface="Calibri"/>
            </a:endParaRPr>
          </a:p>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Vaadeldakse SE ja säästva majandusarengu ning energiatõhususe vahelisi seoseid:</a:t>
            </a:r>
            <a:br>
              <a:rPr lang="lt-LT" sz="2900">
                <a:solidFill>
                  <a:srgbClr val="056839"/>
                </a:solidFill>
                <a:latin typeface="Calibri"/>
                <a:ea typeface="Calibri"/>
                <a:cs typeface="Calibri"/>
                <a:sym typeface="Calibri"/>
              </a:rPr>
            </a:br>
            <a:r>
              <a:rPr lang="lt-LT" sz="2900">
                <a:solidFill>
                  <a:srgbClr val="056839"/>
                </a:solidFill>
                <a:latin typeface="Calibri"/>
                <a:ea typeface="Calibri"/>
                <a:cs typeface="Calibri"/>
                <a:sym typeface="Calibri"/>
              </a:rPr>
              <a:t>Dabbous A., Tarhini A. (2020). </a:t>
            </a:r>
            <a:r>
              <a:rPr lang="lt-LT" sz="2900" i="1">
                <a:solidFill>
                  <a:srgbClr val="056839"/>
                </a:solidFill>
                <a:latin typeface="Calibri"/>
                <a:ea typeface="Calibri"/>
                <a:cs typeface="Calibri"/>
                <a:sym typeface="Calibri"/>
              </a:rPr>
              <a:t>Kas jagamismajandus edendab säästvat majandusarengut ja energiatõhusust? Tõendid OECD riikide kohta. </a:t>
            </a:r>
            <a:r>
              <a:rPr lang="lt-LT" sz="2900">
                <a:solidFill>
                  <a:srgbClr val="056839"/>
                </a:solidFill>
                <a:latin typeface="Calibri"/>
                <a:ea typeface="Calibri"/>
                <a:cs typeface="Calibri"/>
                <a:sym typeface="Calibri"/>
              </a:rPr>
              <a:t>Journal of Innovation &amp; Knowledge. Volume 6, Issue 1, January-March 2021, Pages 58-68. </a:t>
            </a:r>
            <a:r>
              <a:rPr lang="lt-LT" sz="2900" u="sng">
                <a:solidFill>
                  <a:schemeClr val="hlink"/>
                </a:solidFill>
                <a:latin typeface="Calibri"/>
                <a:ea typeface="Calibri"/>
                <a:cs typeface="Calibri"/>
                <a:sym typeface="Calibri"/>
                <a:hlinkClick r:id="rId4"/>
              </a:rPr>
              <a:t>https://doi.org/10.1016/j.jik.2020.11.001. </a:t>
            </a:r>
            <a:r>
              <a:rPr lang="lt-LT" sz="2900">
                <a:solidFill>
                  <a:srgbClr val="056839"/>
                </a:solidFill>
                <a:latin typeface="Calibri"/>
                <a:ea typeface="Calibri"/>
                <a:cs typeface="Calibri"/>
                <a:sym typeface="Calibri"/>
              </a:rPr>
              <a:t>https://doi.org/10.1016/j.jik.2020.11.001 </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 </a:t>
            </a:r>
            <a:endParaRPr sz="2900" b="1">
              <a:solidFill>
                <a:srgbClr val="056839"/>
              </a:solidFill>
              <a:latin typeface="Calibri"/>
              <a:ea typeface="Calibri"/>
              <a:cs typeface="Calibri"/>
              <a:sym typeface="Calibri"/>
            </a:endParaRPr>
          </a:p>
        </p:txBody>
      </p:sp>
      <p:sp>
        <p:nvSpPr>
          <p:cNvPr id="379" name="Google Shape;379;g14600f00df0_0_28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80" name="Google Shape;380;g14600f00df0_0_283"/>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81" name="Google Shape;381;g14600f00df0_0_283"/>
          <p:cNvSpPr/>
          <p:nvPr/>
        </p:nvSpPr>
        <p:spPr>
          <a:xfrm>
            <a:off x="1034414" y="1758444"/>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82" name="Google Shape;382;g14600f00df0_0_283" descr="Logo&#10;&#10;Description automatically generated"/>
          <p:cNvPicPr preferRelativeResize="0"/>
          <p:nvPr/>
        </p:nvPicPr>
        <p:blipFill rotWithShape="1">
          <a:blip r:embed="rId5">
            <a:alphaModFix/>
          </a:blip>
          <a:srcRect l="0" t="0" r="0" b="0"/>
          <a:stretch/>
        </p:blipFill>
        <p:spPr>
          <a:xfrm>
            <a:off x="279021" y="9106292"/>
            <a:ext cx="2025614" cy="996885"/>
          </a:xfrm>
          <a:prstGeom prst="rect">
            <a:avLst/>
          </a:prstGeom>
          <a:noFill/>
          <a:ln>
            <a:noFill/>
          </a:ln>
        </p:spPr>
      </p:pic>
      <p:pic>
        <p:nvPicPr>
          <p:cNvPr id="383" name="Google Shape;383;g14600f00df0_0_283" descr="Graphical user interface, text&#10;&#10;Description automatically generated"/>
          <p:cNvPicPr preferRelativeResize="0"/>
          <p:nvPr/>
        </p:nvPicPr>
        <p:blipFill rotWithShape="1">
          <a:blip r:embed="rId6">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pic>
        <p:nvPicPr>
          <p:cNvPr id="389" name="Google Shape;389;p21" descr="Graphical user interface, text&#10;&#10;Description automatically generated"/>
          <p:cNvPicPr preferRelativeResize="0"/>
          <p:nvPr/>
        </p:nvPicPr>
        <p:blipFill rotWithShape="1">
          <a:blip r:embed="rId3">
            <a:alphaModFix/>
          </a:blip>
          <a:srcRect l="0" t="0" r="0" b="0"/>
          <a:stretch/>
        </p:blipFill>
        <p:spPr>
          <a:xfrm>
            <a:off x="159219" y="9117932"/>
            <a:ext cx="5165965" cy="1083795"/>
          </a:xfrm>
          <a:prstGeom prst="rect">
            <a:avLst/>
          </a:prstGeom>
          <a:noFill/>
          <a:ln>
            <a:noFill/>
          </a:ln>
        </p:spPr>
      </p:pic>
      <p:pic>
        <p:nvPicPr>
          <p:cNvPr id="390" name="Google Shape;390;p21"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391" name="Google Shape;391;p2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92" name="Google Shape;392;p2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93" name="Google Shape;393;p2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94" name="Google Shape;394;p21"/>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95" name="Google Shape;395;p21"/>
          <p:cNvSpPr txBox="1"/>
          <p:nvPr/>
        </p:nvSpPr>
        <p:spPr>
          <a:xfrm>
            <a:off x="757284" y="664086"/>
            <a:ext cx="12889800" cy="2859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Kokkuvõte</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rPr lang="lt-LT" sz="5900" b="1">
                <a:solidFill>
                  <a:srgbClr val="056839"/>
                </a:solidFill>
                <a:latin typeface="Calibri"/>
                <a:ea typeface="Calibri"/>
                <a:cs typeface="Calibri"/>
                <a:sym typeface="Calibri"/>
              </a:rPr>
              <a:t>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96" name="Google Shape;396;p21"/>
          <p:cNvSpPr txBox="1"/>
          <p:nvPr/>
        </p:nvSpPr>
        <p:spPr>
          <a:xfrm>
            <a:off x="757266" y="1808775"/>
            <a:ext cx="18897900" cy="66225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2900">
                <a:solidFill>
                  <a:srgbClr val="056839"/>
                </a:solidFill>
                <a:latin typeface="Calibri"/>
                <a:ea typeface="Calibri"/>
                <a:cs typeface="Calibri"/>
                <a:sym typeface="Calibri"/>
              </a:rPr>
              <a:t>Viimastel aastatel on tekkinud jagamismajandus, mis hõlmab tavaliselt vähekasutatud kaupade või teenuste jagatud kasutamist tasuta või tasu eest (enamasti rakenduste või platvormide kaudu). Kuna </a:t>
            </a:r>
            <a:r>
              <a:rPr lang="lt-LT" sz="2900">
                <a:solidFill>
                  <a:srgbClr val="056839"/>
                </a:solidFill>
                <a:latin typeface="Calibri"/>
                <a:ea typeface="Calibri"/>
                <a:cs typeface="Calibri"/>
                <a:sym typeface="Calibri"/>
              </a:rPr>
              <a:t>seda tüüpi majandus on äärmiselt mitmekesine ja arenev, </a:t>
            </a:r>
            <a:r>
              <a:rPr lang="lt-LT" sz="2900" b="1">
                <a:solidFill>
                  <a:srgbClr val="056839"/>
                </a:solidFill>
                <a:latin typeface="Calibri"/>
                <a:ea typeface="Calibri"/>
                <a:cs typeface="Calibri"/>
                <a:sym typeface="Calibri"/>
              </a:rPr>
              <a:t>ei ole lihtne anda sellele mõistele üheselt mõistetavat määratlust</a:t>
            </a:r>
            <a:r>
              <a:rPr lang="lt-LT" sz="2900">
                <a:solidFill>
                  <a:srgbClr val="056839"/>
                </a:solidFill>
                <a:latin typeface="Calibri"/>
                <a:ea typeface="Calibri"/>
                <a:cs typeface="Calibri"/>
                <a:sym typeface="Calibri"/>
              </a:rPr>
              <a:t>. Covid-19 pandeemia on tabanud ka jagamismajanduse tegevusi tugevalt ja näidanud mõningaid nende nõrkusi. See </a:t>
            </a:r>
            <a:r>
              <a:rPr lang="lt-LT" sz="2900">
                <a:solidFill>
                  <a:srgbClr val="056839"/>
                </a:solidFill>
                <a:latin typeface="Calibri"/>
                <a:ea typeface="Calibri"/>
                <a:cs typeface="Calibri"/>
                <a:sym typeface="Calibri"/>
              </a:rPr>
              <a:t>on tõepoolest teinud selgeks </a:t>
            </a:r>
            <a:r>
              <a:rPr lang="lt-LT" sz="2900" b="1">
                <a:solidFill>
                  <a:srgbClr val="056839"/>
                </a:solidFill>
                <a:latin typeface="Calibri"/>
                <a:ea typeface="Calibri"/>
                <a:cs typeface="Calibri"/>
                <a:sym typeface="Calibri"/>
              </a:rPr>
              <a:t>vajaduse nende sektorite selgemaks reguleerimiseks </a:t>
            </a:r>
            <a:r>
              <a:rPr lang="lt-LT" sz="2900">
                <a:solidFill>
                  <a:srgbClr val="056839"/>
                </a:solidFill>
                <a:latin typeface="Calibri"/>
                <a:ea typeface="Calibri"/>
                <a:cs typeface="Calibri"/>
                <a:sym typeface="Calibri"/>
              </a:rPr>
              <a:t>ning töötajate ja tarbijate jaoks suuremate tagatiste loomiseks.</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800"/>
              <a:buFont typeface="Arial"/>
              <a:buNone/>
            </a:pPr>
            <a:r>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rPr lang="lt-LT" sz="2900">
                <a:solidFill>
                  <a:srgbClr val="056839"/>
                </a:solidFill>
                <a:latin typeface="Calibri"/>
                <a:ea typeface="Calibri"/>
                <a:cs typeface="Calibri"/>
                <a:sym typeface="Calibri"/>
              </a:rPr>
              <a:t>Mis puudutab jagamismajanduse ja jätkusuutlikkuse vahelist seost, siis kuigi on endiselt kahtlusi, kas see on tõesti tõhus kõikides sektorites, mida see hõlmab, ja igas riigis, jääb faktiks, et </a:t>
            </a:r>
            <a:r>
              <a:rPr lang="lt-LT" sz="2900" b="1">
                <a:solidFill>
                  <a:srgbClr val="056839"/>
                </a:solidFill>
                <a:latin typeface="Calibri"/>
                <a:ea typeface="Calibri"/>
                <a:cs typeface="Calibri"/>
                <a:sym typeface="Calibri"/>
              </a:rPr>
              <a:t>selle majanduse lähtepunktiks on püüda anda vastus probleemile, mis on seotud mõnede kaupade ja teenuste ületootmise ja alakasutamisega, mida me iga päev kasutame</a:t>
            </a:r>
            <a:r>
              <a:rPr lang="lt-LT" sz="2900" b="1">
                <a:solidFill>
                  <a:srgbClr val="056839"/>
                </a:solidFill>
                <a:latin typeface="Calibri"/>
                <a:ea typeface="Calibri"/>
                <a:cs typeface="Calibri"/>
                <a:sym typeface="Calibri"/>
              </a:rPr>
              <a:t>. </a:t>
            </a:r>
            <a:endParaRPr sz="2900" b="1">
              <a:solidFill>
                <a:srgbClr val="056839"/>
              </a:solidFill>
              <a:latin typeface="Calibri"/>
              <a:ea typeface="Calibri"/>
              <a:cs typeface="Calibri"/>
              <a:sym typeface="Calibri"/>
            </a:endParaRPr>
          </a:p>
        </p:txBody>
      </p:sp>
    </p:spTree>
  </p:cSld>
  <p:clrMapOvr>
    <a:masterClrMapping/>
  </p:clrMapOvr>
</p:sld>
</file>

<file path=ppt/slides/slide3.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4"/>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16" name="Google Shape;116;p4"/>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Käsitletavad rohelised oskused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17" name="Google Shape;117;p4"/>
          <p:cNvSpPr txBox="1"/>
          <p:nvPr/>
        </p:nvSpPr>
        <p:spPr>
          <a:xfrm>
            <a:off x="5221204" y="3516599"/>
            <a:ext cx="7993800" cy="3451800"/>
          </a:xfrm>
          <a:prstGeom prst="rect">
            <a:avLst/>
          </a:prstGeom>
          <a:noFill/>
          <a:ln>
            <a:noFill/>
          </a:ln>
        </p:spPr>
        <p:txBody>
          <a:bodyPr spcFirstLastPara="1" wrap="square" lIns="148575" tIns="74275" rIns="148575" bIns="74275" anchor="t" anchorCtr="0">
            <a:spAutoFit/>
          </a:bodyPr>
          <a:lstStyle/>
          <a:p>
            <a:pPr marL="749300" marR="0" lvl="0" indent="-628650" algn="l" rtl="0">
              <a:lnSpc>
                <a:spcPct val="150000"/>
              </a:lnSpc>
              <a:spcBef>
                <a:spcPts val="0"/>
              </a:spcBef>
              <a:spcAft>
                <a:spcPts val="0"/>
              </a:spcAft>
              <a:buClr>
                <a:srgbClr val="056839"/>
              </a:buClr>
              <a:buSzPts val="3900"/>
              <a:buFont typeface="Calibri"/>
              <a:buChar char="●"/>
            </a:pPr>
            <a:r>
              <a:rPr lang="lt-LT" sz="3900">
                <a:solidFill>
                  <a:srgbClr val="056839"/>
                </a:solidFill>
                <a:latin typeface="Calibri"/>
                <a:ea typeface="Calibri"/>
                <a:cs typeface="Calibri"/>
                <a:sym typeface="Calibri"/>
                <a:extLst>
                  <a:ext uri="http://customooxmlschemas.google.com/">
                    <go:slidesCustomData xmlns:go="http://customooxmlschemas.google.com/" textRoundtripDataId="1"/>
                  </a:ext>
                </a:extLst>
              </a:rPr>
              <a:t>Loov probleemide lahendamine</a:t>
            </a:r>
            <a:endParaRPr sz="3900">
              <a:solidFill>
                <a:srgbClr val="056839"/>
              </a:solidFill>
              <a:latin typeface="Calibri"/>
              <a:ea typeface="Calibri"/>
              <a:cs typeface="Calibri"/>
              <a:sym typeface="Calibri"/>
            </a:endParaRPr>
          </a:p>
          <a:p>
            <a:pPr marL="749300" marR="0" lvl="0" indent="-628650" algn="l" rtl="0">
              <a:lnSpc>
                <a:spcPct val="150000"/>
              </a:lnSpc>
              <a:spcBef>
                <a:spcPts val="0"/>
              </a:spcBef>
              <a:spcAft>
                <a:spcPts val="0"/>
              </a:spcAft>
              <a:buClr>
                <a:srgbClr val="056839"/>
              </a:buClr>
              <a:buSzPts val="3900"/>
              <a:buFont typeface="Calibri"/>
              <a:buChar char="●"/>
            </a:pPr>
            <a:r>
              <a:rPr lang="lt-LT" sz="3900">
                <a:solidFill>
                  <a:srgbClr val="056839"/>
                </a:solidFill>
                <a:latin typeface="Calibri"/>
                <a:ea typeface="Calibri"/>
                <a:cs typeface="Calibri"/>
                <a:sym typeface="Calibri"/>
              </a:rPr>
              <a:t>Edasi mõtlev</a:t>
            </a:r>
            <a:endParaRPr sz="3900">
              <a:solidFill>
                <a:srgbClr val="056839"/>
              </a:solidFill>
              <a:latin typeface="Calibri"/>
              <a:ea typeface="Calibri"/>
              <a:cs typeface="Calibri"/>
              <a:sym typeface="Calibri"/>
            </a:endParaRPr>
          </a:p>
          <a:p>
            <a:pPr marL="749300" marR="0" lvl="0" indent="-628650" algn="l" rtl="0">
              <a:lnSpc>
                <a:spcPct val="150000"/>
              </a:lnSpc>
              <a:spcBef>
                <a:spcPts val="0"/>
              </a:spcBef>
              <a:spcAft>
                <a:spcPts val="0"/>
              </a:spcAft>
              <a:buClr>
                <a:srgbClr val="056839"/>
              </a:buClr>
              <a:buSzPts val="3900"/>
              <a:buFont typeface="Calibri"/>
              <a:buChar char="●"/>
            </a:pPr>
            <a:r>
              <a:rPr lang="lt-LT" sz="3900">
                <a:solidFill>
                  <a:srgbClr val="056839"/>
                </a:solidFill>
                <a:latin typeface="Calibri"/>
                <a:ea typeface="Calibri"/>
                <a:cs typeface="Calibri"/>
                <a:sym typeface="Calibri"/>
              </a:rPr>
              <a:t>Analüütilised oskused</a:t>
            </a:r>
            <a:endParaRPr sz="3900">
              <a:solidFill>
                <a:srgbClr val="056839"/>
              </a:solidFill>
              <a:latin typeface="Calibri"/>
              <a:ea typeface="Calibri"/>
              <a:cs typeface="Calibri"/>
              <a:sym typeface="Calibri"/>
            </a:endParaRPr>
          </a:p>
          <a:p>
            <a:pPr marL="749300" marR="0" lvl="0" indent="-628650" algn="l" rtl="0">
              <a:lnSpc>
                <a:spcPct val="150000"/>
              </a:lnSpc>
              <a:spcBef>
                <a:spcPts val="0"/>
              </a:spcBef>
              <a:spcAft>
                <a:spcPts val="0"/>
              </a:spcAft>
              <a:buClr>
                <a:srgbClr val="056839"/>
              </a:buClr>
              <a:buSzPts val="3900"/>
              <a:buFont typeface="Calibri"/>
              <a:buChar char="●"/>
            </a:pPr>
            <a:r>
              <a:rPr lang="lt-LT" sz="3900">
                <a:solidFill>
                  <a:srgbClr val="056839"/>
                </a:solidFill>
                <a:latin typeface="Calibri"/>
                <a:ea typeface="Calibri"/>
                <a:cs typeface="Calibri"/>
                <a:sym typeface="Calibri"/>
              </a:rPr>
              <a:t>Reostuse vältimine</a:t>
            </a:r>
            <a:endParaRPr sz="3900">
              <a:solidFill>
                <a:srgbClr val="056839"/>
              </a:solidFill>
              <a:latin typeface="Calibri"/>
              <a:ea typeface="Calibri"/>
              <a:cs typeface="Calibri"/>
              <a:sym typeface="Calibri"/>
            </a:endParaRPr>
          </a:p>
        </p:txBody>
      </p:sp>
      <p:pic>
        <p:nvPicPr>
          <p:cNvPr id="118" name="Google Shape;118;p4"/>
          <p:cNvPicPr preferRelativeResize="0"/>
          <p:nvPr/>
        </p:nvPicPr>
        <p:blipFill rotWithShape="1">
          <a:blip r:embed="rId3">
            <a:alphaModFix/>
          </a:blip>
          <a:srcRect l="0" t="0" r="0" b="0"/>
          <a:stretch/>
        </p:blipFill>
        <p:spPr>
          <a:xfrm>
            <a:off x="2118639" y="3740577"/>
            <a:ext cx="1801371" cy="3003811"/>
          </a:xfrm>
          <a:prstGeom prst="rect">
            <a:avLst/>
          </a:prstGeom>
          <a:noFill/>
          <a:ln>
            <a:noFill/>
          </a:ln>
        </p:spPr>
      </p:pic>
      <p:pic>
        <p:nvPicPr>
          <p:cNvPr id="119" name="Google Shape;119;p4"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20" name="Google Shape;120;p4"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5"/>
          <p:cNvSpPr txBox="1"/>
          <p:nvPr/>
        </p:nvSpPr>
        <p:spPr>
          <a:xfrm>
            <a:off x="891245" y="863161"/>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26" name="Google Shape;126;p5"/>
          <p:cNvSpPr txBox="1"/>
          <p:nvPr/>
        </p:nvSpPr>
        <p:spPr>
          <a:xfrm>
            <a:off x="1034414" y="2561596"/>
            <a:ext cx="16933500" cy="5952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2900">
                <a:solidFill>
                  <a:srgbClr val="056839"/>
                </a:solidFill>
                <a:latin typeface="Calibri"/>
                <a:ea typeface="Calibri"/>
                <a:cs typeface="Calibri"/>
                <a:sym typeface="Calibri"/>
              </a:rPr>
              <a:t>Viimastel aastatel on tekkinud </a:t>
            </a:r>
            <a:r>
              <a:rPr lang="lt-LT" sz="2900">
                <a:solidFill>
                  <a:srgbClr val="056839"/>
                </a:solidFill>
                <a:latin typeface="Calibri"/>
                <a:ea typeface="Calibri"/>
                <a:cs typeface="Calibri"/>
                <a:sym typeface="Calibri"/>
              </a:rPr>
              <a:t>mõiste "</a:t>
            </a:r>
            <a:r>
              <a:rPr lang="lt-LT" sz="2900" b="1">
                <a:solidFill>
                  <a:srgbClr val="056839"/>
                </a:solidFill>
                <a:latin typeface="Calibri"/>
                <a:ea typeface="Calibri"/>
                <a:cs typeface="Calibri"/>
                <a:sym typeface="Calibri"/>
              </a:rPr>
              <a:t>jagamismajandus" (SE), mida </a:t>
            </a:r>
            <a:r>
              <a:rPr lang="lt-LT" sz="2900">
                <a:solidFill>
                  <a:srgbClr val="056839"/>
                </a:solidFill>
                <a:latin typeface="Calibri"/>
                <a:ea typeface="Calibri"/>
                <a:cs typeface="Calibri"/>
                <a:sym typeface="Calibri"/>
              </a:rPr>
              <a:t>on kasutatud erinevate mõistete tähistamiseks.</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800"/>
              <a:buFont typeface="Arial"/>
              <a:buNone/>
            </a:pPr>
            <a:r>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rPr lang="lt-LT" sz="2900">
                <a:solidFill>
                  <a:srgbClr val="056839"/>
                </a:solidFill>
                <a:latin typeface="Calibri"/>
                <a:ea typeface="Calibri"/>
                <a:cs typeface="Calibri"/>
                <a:sym typeface="Calibri"/>
              </a:rPr>
              <a:t>Kuna seda tüüpi majandus </a:t>
            </a:r>
            <a:r>
              <a:rPr lang="lt-LT" sz="2900" b="1">
                <a:solidFill>
                  <a:srgbClr val="056839"/>
                </a:solidFill>
                <a:latin typeface="Calibri"/>
                <a:ea typeface="Calibri"/>
                <a:cs typeface="Calibri"/>
                <a:sym typeface="Calibri"/>
              </a:rPr>
              <a:t>hõlmab erinevaid sektoreid, </a:t>
            </a:r>
            <a:r>
              <a:rPr lang="lt-LT" sz="2900">
                <a:solidFill>
                  <a:srgbClr val="056839"/>
                </a:solidFill>
                <a:latin typeface="Calibri"/>
                <a:ea typeface="Calibri"/>
                <a:cs typeface="Calibri"/>
                <a:sym typeface="Calibri"/>
              </a:rPr>
              <a:t>on koos terminiga "jagamismajandus" tekkinud ka teisi, sellega seotud, kuid erineva tähendusega termineid, nagu näiteks: peer-to-peer majandus, koostöökoostöö majandus, gig-majandus või nõudlusepõhine majandus. Mõnede ekspertide arvates oleksid need tegelikult väga sarnased mõisted, teiste arvates aga oluliselt erinevad.</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rPr lang="lt-LT" sz="2900">
                <a:solidFill>
                  <a:srgbClr val="056839"/>
                </a:solidFill>
                <a:latin typeface="Calibri"/>
                <a:ea typeface="Calibri"/>
                <a:cs typeface="Calibri"/>
                <a:sym typeface="Calibri"/>
              </a:rPr>
              <a:t>Selles õppetunnis õpime, mida tähendab SE ja mida see tähendab.</a:t>
            </a:r>
            <a:endParaRPr sz="2900">
              <a:solidFill>
                <a:srgbClr val="056839"/>
              </a:solidFill>
              <a:latin typeface="Calibri"/>
              <a:ea typeface="Calibri"/>
              <a:cs typeface="Calibri"/>
              <a:sym typeface="Calibri"/>
            </a:endParaRPr>
          </a:p>
        </p:txBody>
      </p:sp>
      <p:sp>
        <p:nvSpPr>
          <p:cNvPr id="127" name="Google Shape;127;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8" name="Google Shape;128;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9" name="Google Shape;129;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30" name="Google Shape;130;p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31" name="Google Shape;131;p5"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1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a:t>
            </a:r>
            <a:r>
              <a:rPr lang="lt-LT" sz="3300" b="1">
                <a:solidFill>
                  <a:srgbClr val="C55A11"/>
                </a:solidFill>
                <a:latin typeface="Calibri"/>
                <a:ea typeface="Calibri"/>
                <a:cs typeface="Calibri"/>
                <a:sym typeface="Calibri"/>
              </a:rPr>
              <a:t>OSAJATÖÖÖKONNA MÄÄRATLUS</a:t>
            </a:r>
            <a:endParaRPr sz="3300" b="1">
              <a:solidFill>
                <a:srgbClr val="C55A11"/>
              </a:solidFill>
              <a:latin typeface="Calibri"/>
              <a:ea typeface="Calibri"/>
              <a:cs typeface="Calibri"/>
              <a:sym typeface="Calibri"/>
            </a:endParaRPr>
          </a:p>
        </p:txBody>
      </p:sp>
      <p:sp>
        <p:nvSpPr>
          <p:cNvPr id="137" name="Google Shape;137;p10"/>
          <p:cNvSpPr txBox="1"/>
          <p:nvPr/>
        </p:nvSpPr>
        <p:spPr>
          <a:xfrm>
            <a:off x="948752" y="2170835"/>
            <a:ext cx="16933500" cy="31668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lt-LT" sz="2800">
                <a:solidFill>
                  <a:srgbClr val="056839"/>
                </a:solidFill>
                <a:latin typeface="Calibri"/>
                <a:ea typeface="Calibri"/>
                <a:cs typeface="Calibri"/>
                <a:sym typeface="Calibri"/>
              </a:rPr>
              <a:t>Tulenevalt asjaoludest, et:</a:t>
            </a:r>
            <a:endParaRPr sz="2800">
              <a:solidFill>
                <a:srgbClr val="056839"/>
              </a:solidFill>
              <a:latin typeface="Calibri"/>
              <a:ea typeface="Calibri"/>
              <a:cs typeface="Calibri"/>
              <a:sym typeface="Calibri"/>
            </a:endParaRPr>
          </a:p>
          <a:p>
            <a:pPr marL="749300" marR="0" lvl="0" indent="-558800" algn="l" rtl="0">
              <a:lnSpc>
                <a:spcPct val="150000"/>
              </a:lnSpc>
              <a:spcBef>
                <a:spcPts val="0"/>
              </a:spcBef>
              <a:spcAft>
                <a:spcPts val="0"/>
              </a:spcAft>
              <a:buClr>
                <a:srgbClr val="056839"/>
              </a:buClr>
              <a:buSzPts val="2800"/>
              <a:buFont typeface="Calibri"/>
              <a:buAutoNum type="arabicPeriod"/>
            </a:pPr>
            <a:r>
              <a:rPr lang="lt-LT" sz="2800">
                <a:solidFill>
                  <a:srgbClr val="056839"/>
                </a:solidFill>
                <a:latin typeface="Calibri"/>
                <a:ea typeface="Calibri"/>
                <a:cs typeface="Calibri"/>
                <a:sym typeface="Calibri"/>
              </a:rPr>
              <a:t> SE areneb aja jooksul pidevalt</a:t>
            </a:r>
            <a:endParaRPr sz="2800">
              <a:solidFill>
                <a:srgbClr val="056839"/>
              </a:solidFill>
              <a:latin typeface="Calibri"/>
              <a:ea typeface="Calibri"/>
              <a:cs typeface="Calibri"/>
              <a:sym typeface="Calibri"/>
            </a:endParaRPr>
          </a:p>
          <a:p>
            <a:pPr marL="749300" marR="0" lvl="0" indent="-558800" algn="l" rtl="0">
              <a:lnSpc>
                <a:spcPct val="150000"/>
              </a:lnSpc>
              <a:spcBef>
                <a:spcPts val="0"/>
              </a:spcBef>
              <a:spcAft>
                <a:spcPts val="0"/>
              </a:spcAft>
              <a:buClr>
                <a:srgbClr val="056839"/>
              </a:buClr>
              <a:buSzPts val="2800"/>
              <a:buFont typeface="Calibri"/>
              <a:buAutoNum type="arabicPeriod"/>
            </a:pPr>
            <a:r>
              <a:rPr lang="lt-LT" sz="2800">
                <a:solidFill>
                  <a:srgbClr val="056839"/>
                </a:solidFill>
                <a:latin typeface="Calibri"/>
                <a:ea typeface="Calibri"/>
                <a:cs typeface="Calibri"/>
                <a:sym typeface="Calibri"/>
              </a:rPr>
              <a:t>see hõlmab väga erinevaid tegevusi erinevates valdkondades</a:t>
            </a:r>
            <a:endParaRPr sz="2800">
              <a:solidFill>
                <a:srgbClr val="056839"/>
              </a:solidFill>
              <a:latin typeface="Calibri"/>
              <a:ea typeface="Calibri"/>
              <a:cs typeface="Calibri"/>
              <a:sym typeface="Calibri"/>
            </a:endParaRPr>
          </a:p>
          <a:p>
            <a:pPr marL="749300" marR="0" lvl="0" indent="-558800" algn="l" rtl="0">
              <a:lnSpc>
                <a:spcPct val="150000"/>
              </a:lnSpc>
              <a:spcBef>
                <a:spcPts val="0"/>
              </a:spcBef>
              <a:spcAft>
                <a:spcPts val="0"/>
              </a:spcAft>
              <a:buClr>
                <a:srgbClr val="056839"/>
              </a:buClr>
              <a:buSzPts val="2800"/>
              <a:buFont typeface="Calibri"/>
              <a:buAutoNum type="arabicPeriod"/>
            </a:pPr>
            <a:r>
              <a:rPr lang="lt-LT" sz="2800">
                <a:solidFill>
                  <a:srgbClr val="056839"/>
                </a:solidFill>
                <a:latin typeface="Calibri"/>
                <a:ea typeface="Calibri"/>
                <a:cs typeface="Calibri"/>
                <a:sym typeface="Calibri"/>
              </a:rPr>
              <a:t>need osalejad ei sea SE tehingutele konkreetseid kriteeriume</a:t>
            </a:r>
            <a:endParaRPr sz="28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800" b="1">
                <a:solidFill>
                  <a:srgbClr val="056839"/>
                </a:solidFill>
                <a:latin typeface="Calibri"/>
                <a:ea typeface="Calibri"/>
                <a:cs typeface="Calibri"/>
                <a:sym typeface="Calibri"/>
              </a:rPr>
              <a:t>jagamismajanduse mõisteid on erinevaid</a:t>
            </a:r>
            <a:r>
              <a:rPr lang="lt-LT" sz="2800">
                <a:solidFill>
                  <a:srgbClr val="056839"/>
                </a:solidFill>
                <a:latin typeface="Calibri"/>
                <a:ea typeface="Calibri"/>
                <a:cs typeface="Calibri"/>
                <a:sym typeface="Calibri"/>
              </a:rPr>
              <a:t>.</a:t>
            </a:r>
            <a:endParaRPr sz="2800" b="1">
              <a:solidFill>
                <a:srgbClr val="056839"/>
              </a:solidFill>
              <a:latin typeface="Calibri"/>
              <a:ea typeface="Calibri"/>
              <a:cs typeface="Calibri"/>
              <a:sym typeface="Calibri"/>
            </a:endParaRPr>
          </a:p>
        </p:txBody>
      </p:sp>
      <p:sp>
        <p:nvSpPr>
          <p:cNvPr id="138" name="Google Shape;138;p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9" name="Google Shape;139;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0" name="Google Shape;140;p1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41" name="Google Shape;141;p1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42" name="Google Shape;142;p1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43" name="Google Shape;143;p10"/>
          <p:cNvSpPr txBox="1"/>
          <p:nvPr/>
        </p:nvSpPr>
        <p:spPr>
          <a:xfrm>
            <a:off x="9575487" y="5412169"/>
            <a:ext cx="9611700" cy="33171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Clr>
                <a:schemeClr val="dk1"/>
              </a:buClr>
              <a:buFont typeface="Arial"/>
              <a:buNone/>
            </a:pPr>
            <a:r>
              <a:rPr lang="lt-LT" sz="2800">
                <a:solidFill>
                  <a:srgbClr val="056839"/>
                </a:solidFill>
                <a:latin typeface="Calibri"/>
                <a:ea typeface="Calibri"/>
                <a:cs typeface="Calibri"/>
                <a:sym typeface="Calibri"/>
              </a:rPr>
              <a:t>Üks kõige üldisematest on Simon Lovicki (2020) esitatud "</a:t>
            </a:r>
            <a:r>
              <a:rPr lang="lt-LT" sz="2800" i="1">
                <a:solidFill>
                  <a:srgbClr val="056839"/>
                </a:solidFill>
                <a:latin typeface="Calibri"/>
                <a:ea typeface="Calibri"/>
                <a:cs typeface="Calibri"/>
                <a:sym typeface="Calibri"/>
              </a:rPr>
              <a:t>jagamismajandus on määratletud kui majandussüsteem, kus varasid ja teenuseid jagatakse eraisikute vahel. Seda kasutatakse katusmõistena paljude erinevate teenuste, rakenduste ja toodete jaoks.</a:t>
            </a:r>
            <a:r>
              <a:rPr lang="lt-LT" sz="2800">
                <a:solidFill>
                  <a:srgbClr val="056839"/>
                </a:solidFill>
                <a:latin typeface="Calibri"/>
                <a:ea typeface="Calibri"/>
                <a:cs typeface="Calibri"/>
                <a:sym typeface="Calibri"/>
              </a:rPr>
              <a:t>"</a:t>
            </a:r>
            <a:endParaRPr sz="2100">
              <a:latin typeface="Calibri"/>
              <a:ea typeface="Calibri"/>
              <a:cs typeface="Calibri"/>
              <a:sym typeface="Calibri"/>
            </a:endParaRPr>
          </a:p>
        </p:txBody>
      </p:sp>
      <p:sp>
        <p:nvSpPr>
          <p:cNvPr id="144" name="Google Shape;144;p10"/>
          <p:cNvSpPr txBox="1"/>
          <p:nvPr/>
        </p:nvSpPr>
        <p:spPr>
          <a:xfrm>
            <a:off x="971599" y="5412150"/>
            <a:ext cx="7809300" cy="33171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Clr>
                <a:schemeClr val="dk1"/>
              </a:buClr>
              <a:buFont typeface="Arial"/>
              <a:buNone/>
            </a:pPr>
            <a:r>
              <a:rPr lang="lt-LT" sz="2800">
                <a:solidFill>
                  <a:srgbClr val="056839"/>
                </a:solidFill>
                <a:latin typeface="Calibri"/>
                <a:ea typeface="Calibri"/>
                <a:cs typeface="Calibri"/>
                <a:sym typeface="Calibri"/>
              </a:rPr>
              <a:t>Tuntud Oxfordi edasijõudnute sõnaraamatus on esitatud järgmine SE määratlus: "</a:t>
            </a:r>
            <a:r>
              <a:rPr lang="lt-LT" sz="2800" i="1">
                <a:solidFill>
                  <a:srgbClr val="056839"/>
                </a:solidFill>
                <a:latin typeface="Calibri"/>
                <a:ea typeface="Calibri"/>
                <a:cs typeface="Calibri"/>
                <a:sym typeface="Calibri"/>
              </a:rPr>
              <a:t>majandussüsteem, milles inimesed saavad jagada vara, teenuseid jne, tavaliselt interneti abil</a:t>
            </a:r>
            <a:r>
              <a:rPr lang="lt-LT" sz="2800">
                <a:solidFill>
                  <a:srgbClr val="056839"/>
                </a:solidFill>
                <a:latin typeface="Calibri"/>
                <a:ea typeface="Calibri"/>
                <a:cs typeface="Calibri"/>
                <a:sym typeface="Calibri"/>
              </a:rPr>
              <a:t>".</a:t>
            </a:r>
            <a:endParaRPr sz="2100">
              <a:latin typeface="Calibri"/>
              <a:ea typeface="Calibri"/>
              <a:cs typeface="Calibri"/>
              <a:sym typeface="Calibri"/>
            </a:endParaRPr>
          </a:p>
        </p:txBody>
      </p:sp>
      <p:sp>
        <p:nvSpPr>
          <p:cNvPr id="145" name="Google Shape;145;p10"/>
          <p:cNvSpPr txBox="1"/>
          <p:nvPr/>
        </p:nvSpPr>
        <p:spPr>
          <a:xfrm>
            <a:off x="1012310" y="8391881"/>
            <a:ext cx="8686800" cy="500100"/>
          </a:xfrm>
          <a:prstGeom prst="rect">
            <a:avLst/>
          </a:prstGeom>
          <a:noFill/>
          <a:ln>
            <a:noFill/>
          </a:ln>
        </p:spPr>
        <p:txBody>
          <a:bodyPr spcFirstLastPara="1" wrap="square" lIns="148575" tIns="148575" rIns="148575" bIns="148575" anchor="t" anchorCtr="0">
            <a:spAutoFit/>
          </a:bodyPr>
          <a:lstStyle/>
          <a:p>
            <a:pPr marL="0" lvl="0" indent="0" algn="l" rtl="0">
              <a:lnSpc>
                <a:spcPct val="107916"/>
              </a:lnSpc>
              <a:spcBef>
                <a:spcPts val="0"/>
              </a:spcBef>
              <a:spcAft>
                <a:spcPts val="1300"/>
              </a:spcAft>
              <a:buNone/>
            </a:pPr>
            <a:r>
              <a:rPr lang="lt-LT" sz="1300">
                <a:solidFill>
                  <a:schemeClr val="dk1"/>
                </a:solidFill>
                <a:latin typeface="Calibri"/>
                <a:ea typeface="Calibri"/>
                <a:cs typeface="Calibri"/>
                <a:sym typeface="Calibri"/>
              </a:rPr>
              <a:t>https://www.oxfordlearnersdictionaries.com/definition/english/sharing-economy?q=sharing+majandus </a:t>
            </a:r>
            <a:endParaRPr sz="1300"/>
          </a:p>
        </p:txBody>
      </p:sp>
      <p:sp>
        <p:nvSpPr>
          <p:cNvPr id="146" name="Google Shape;146;p10"/>
          <p:cNvSpPr txBox="1"/>
          <p:nvPr/>
        </p:nvSpPr>
        <p:spPr>
          <a:xfrm>
            <a:off x="9575487" y="8391881"/>
            <a:ext cx="6574800" cy="500100"/>
          </a:xfrm>
          <a:prstGeom prst="rect">
            <a:avLst/>
          </a:prstGeom>
          <a:noFill/>
          <a:ln>
            <a:noFill/>
          </a:ln>
        </p:spPr>
        <p:txBody>
          <a:bodyPr spcFirstLastPara="1" wrap="square" lIns="148575" tIns="148575" rIns="148575" bIns="148575" anchor="t" anchorCtr="0">
            <a:spAutoFit/>
          </a:bodyPr>
          <a:lstStyle/>
          <a:p>
            <a:pPr marL="0" lvl="0" indent="0" algn="l" rtl="0">
              <a:lnSpc>
                <a:spcPct val="107916"/>
              </a:lnSpc>
              <a:spcBef>
                <a:spcPts val="0"/>
              </a:spcBef>
              <a:spcAft>
                <a:spcPts val="1300"/>
              </a:spcAft>
              <a:buNone/>
            </a:pPr>
            <a:r>
              <a:rPr lang="lt-LT" sz="1300" u="sng">
                <a:solidFill>
                  <a:srgbClr val="1155CC"/>
                </a:solidFill>
                <a:latin typeface="Calibri"/>
                <a:ea typeface="Calibri"/>
                <a:cs typeface="Calibri"/>
                <a:sym typeface="Calibri"/>
                <a:hlinkClick r:id="rId6">
                  <a:extLst>
                    <a:ext uri="{A12FA001-AC4F-418D-AE19-62706E023703}">
                      <ahyp:hlinkClr val="tx"/>
                    </a:ext>
                  </a:extLst>
                </a:hlinkClick>
              </a:rPr>
              <a:t>https://www.businessbecause.com/news/insights/6736/what-is-the-sharing-economy</a:t>
            </a:r>
            <a:endParaRPr sz="1300"/>
          </a:p>
        </p:txBody>
      </p:sp>
      <p:pic>
        <p:nvPicPr>
          <p:cNvPr id="147" name="Google Shape;147;p10"/>
          <p:cNvPicPr preferRelativeResize="0"/>
          <p:nvPr/>
        </p:nvPicPr>
        <p:blipFill>
          <a:blip r:embed="rId7">
            <a:alphaModFix/>
          </a:blip>
          <a:stretch>
            <a:fillRect/>
          </a:stretch>
        </p:blipFill>
        <p:spPr>
          <a:xfrm>
            <a:off x="11720333" y="474825"/>
            <a:ext cx="6158462" cy="4076774"/>
          </a:xfrm>
          <a:prstGeom prst="rect">
            <a:avLst/>
          </a:prstGeom>
          <a:noFill/>
          <a:ln>
            <a:noFill/>
          </a:ln>
        </p:spPr>
      </p:pic>
      <p:sp>
        <p:nvSpPr>
          <p:cNvPr id="148" name="Google Shape;148;p10"/>
          <p:cNvSpPr txBox="1"/>
          <p:nvPr/>
        </p:nvSpPr>
        <p:spPr>
          <a:xfrm>
            <a:off x="10250592" y="9018225"/>
            <a:ext cx="8686800" cy="1185300"/>
          </a:xfrm>
          <a:prstGeom prst="rect">
            <a:avLst/>
          </a:prstGeom>
          <a:noFill/>
          <a:ln>
            <a:noFill/>
          </a:ln>
        </p:spPr>
        <p:txBody>
          <a:bodyPr spcFirstLastPara="1" wrap="square" lIns="148575" tIns="148575" rIns="148575" bIns="148575" anchor="t" anchorCtr="0">
            <a:spAutoFit/>
          </a:bodyPr>
          <a:lstStyle/>
          <a:p>
            <a:pPr marL="0" lvl="0" indent="0" algn="l" rtl="0">
              <a:lnSpc>
                <a:spcPct val="150000"/>
              </a:lnSpc>
              <a:spcBef>
                <a:spcPts val="0"/>
              </a:spcBef>
              <a:spcAft>
                <a:spcPts val="0"/>
              </a:spcAft>
              <a:buNone/>
            </a:pPr>
            <a:r>
              <a:rPr lang="lt-LT" sz="2300">
                <a:solidFill>
                  <a:srgbClr val="056839"/>
                </a:solidFill>
                <a:latin typeface="Calibri"/>
                <a:ea typeface="Calibri"/>
                <a:cs typeface="Calibri"/>
                <a:sym typeface="Calibri"/>
              </a:rPr>
              <a:t>Paljud seostavad jagamismajandust interneti ja telefonirakendustega, sest enamik tehinguid toimub just nende vahendite kaudu.</a:t>
            </a:r>
            <a:endParaRPr sz="2300"/>
          </a:p>
        </p:txBody>
      </p:sp>
      <p:pic>
        <p:nvPicPr>
          <p:cNvPr id="149" name="Google Shape;149;p10"/>
          <p:cNvPicPr preferRelativeResize="0"/>
          <p:nvPr/>
        </p:nvPicPr>
        <p:blipFill rotWithShape="1">
          <a:blip r:embed="rId8">
            <a:alphaModFix/>
          </a:blip>
          <a:srcRect l="0" t="0" r="0" b="0"/>
          <a:stretch/>
        </p:blipFill>
        <p:spPr>
          <a:xfrm>
            <a:off x="9463127" y="8932541"/>
            <a:ext cx="617700" cy="1256326"/>
          </a:xfrm>
          <a:prstGeom prst="rect">
            <a:avLst/>
          </a:prstGeom>
          <a:noFill/>
          <a:ln>
            <a:noFill/>
          </a:ln>
        </p:spPr>
      </p:pic>
      <p:pic>
        <p:nvPicPr>
          <p:cNvPr id="150" name="Google Shape;150;p10"/>
          <p:cNvPicPr preferRelativeResize="0"/>
          <p:nvPr/>
        </p:nvPicPr>
        <p:blipFill rotWithShape="1">
          <a:blip r:embed="rId9">
            <a:alphaModFix/>
          </a:blip>
          <a:srcRect l="0" t="0" r="0" b="0"/>
          <a:stretch/>
        </p:blipFill>
        <p:spPr>
          <a:xfrm>
            <a:off x="434004" y="5502769"/>
            <a:ext cx="601088" cy="623963"/>
          </a:xfrm>
          <a:prstGeom prst="rect">
            <a:avLst/>
          </a:prstGeom>
          <a:noFill/>
          <a:ln>
            <a:noFill/>
          </a:ln>
        </p:spPr>
      </p:pic>
      <p:pic>
        <p:nvPicPr>
          <p:cNvPr id="151" name="Google Shape;151;p10"/>
          <p:cNvPicPr preferRelativeResize="0"/>
          <p:nvPr/>
        </p:nvPicPr>
        <p:blipFill rotWithShape="1">
          <a:blip r:embed="rId9">
            <a:alphaModFix/>
          </a:blip>
          <a:srcRect l="0" t="0" r="0" b="0"/>
          <a:stretch/>
        </p:blipFill>
        <p:spPr>
          <a:xfrm>
            <a:off x="8899263" y="5502769"/>
            <a:ext cx="601088" cy="623963"/>
          </a:xfrm>
          <a:prstGeom prst="rect">
            <a:avLst/>
          </a:prstGeom>
          <a:noFill/>
          <a:ln>
            <a:noFill/>
          </a:ln>
        </p:spPr>
      </p:pic>
      <p:sp>
        <p:nvSpPr>
          <p:cNvPr id="152" name="Google Shape;152;p10"/>
          <p:cNvSpPr txBox="1"/>
          <p:nvPr/>
        </p:nvSpPr>
        <p:spPr>
          <a:xfrm>
            <a:off x="11720320" y="4508625"/>
            <a:ext cx="8087400" cy="546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600">
                <a:latin typeface="Calibri"/>
                <a:ea typeface="Calibri"/>
                <a:cs typeface="Calibri"/>
                <a:sym typeface="Calibri"/>
              </a:rPr>
              <a:t>Foto</a:t>
            </a:r>
            <a:r>
              <a:rPr lang="lt-LT" sz="1600" u="sng">
                <a:solidFill>
                  <a:schemeClr val="hlink"/>
                </a:solidFill>
                <a:latin typeface="Calibri"/>
                <a:ea typeface="Calibri"/>
                <a:cs typeface="Calibri"/>
                <a:sym typeface="Calibri"/>
                <a:hlinkClick r:id="rId10"/>
              </a:rPr>
              <a:t>:</a:t>
            </a:r>
            <a:r>
              <a:rPr lang="lt-LT" sz="1600">
                <a:latin typeface="Calibri"/>
                <a:ea typeface="Calibri"/>
                <a:cs typeface="Calibri"/>
                <a:sym typeface="Calibri"/>
              </a:rPr>
              <a:t> Pixabay: </a:t>
            </a:r>
            <a:r>
              <a:rPr lang="lt-LT" sz="1600" u="sng">
                <a:solidFill>
                  <a:schemeClr val="hlink"/>
                </a:solidFill>
                <a:latin typeface="Calibri"/>
                <a:ea typeface="Calibri"/>
                <a:cs typeface="Calibri"/>
                <a:sym typeface="Calibri"/>
                <a:hlinkClick r:id="rId10"/>
              </a:rPr>
              <a:t>https:</a:t>
            </a:r>
            <a:r>
              <a:rPr lang="lt-LT" sz="1600">
                <a:latin typeface="Calibri"/>
                <a:ea typeface="Calibri"/>
                <a:cs typeface="Calibri"/>
                <a:sym typeface="Calibri"/>
              </a:rPr>
              <a:t>//pixabay.com/photos/definition-books-library-bookshelf-4255486/ </a:t>
            </a:r>
            <a:endParaRPr sz="16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g14600f00df0_0_18"/>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a:t>
            </a:r>
            <a:r>
              <a:rPr lang="lt-LT" sz="3300" b="1">
                <a:solidFill>
                  <a:srgbClr val="C55A11"/>
                </a:solidFill>
                <a:latin typeface="Calibri"/>
                <a:ea typeface="Calibri"/>
                <a:cs typeface="Calibri"/>
                <a:sym typeface="Calibri"/>
              </a:rPr>
              <a:t>OSAJATÖÖÖKONNA MÄÄRATLUS</a:t>
            </a:r>
            <a:endParaRPr sz="3300" b="1">
              <a:solidFill>
                <a:srgbClr val="C55A11"/>
              </a:solidFill>
              <a:latin typeface="Calibri"/>
              <a:ea typeface="Calibri"/>
              <a:cs typeface="Calibri"/>
              <a:sym typeface="Calibri"/>
            </a:endParaRPr>
          </a:p>
        </p:txBody>
      </p:sp>
      <p:sp>
        <p:nvSpPr>
          <p:cNvPr id="158" name="Google Shape;158;g14600f00df0_0_18"/>
          <p:cNvSpPr txBox="1"/>
          <p:nvPr/>
        </p:nvSpPr>
        <p:spPr>
          <a:xfrm>
            <a:off x="682298" y="2397113"/>
            <a:ext cx="19367100" cy="66225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SzPts val="1800"/>
              <a:buNone/>
            </a:pPr>
            <a:r>
              <a:rPr lang="lt-LT" sz="2900">
                <a:solidFill>
                  <a:srgbClr val="056839"/>
                </a:solidFill>
                <a:latin typeface="Calibri"/>
                <a:ea typeface="Calibri"/>
                <a:cs typeface="Calibri"/>
                <a:sym typeface="Calibri"/>
              </a:rPr>
              <a:t>Internetist võib siis leida kümneid pisut erinevaid määratlusi ja see võib panna meid tundma end ekslikult sellise mõiste ees, mida me ei suuda täielikult kirjeldada.</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800"/>
              <a:buFont typeface="Arial"/>
              <a:buNone/>
            </a:pPr>
            <a:r>
              <a:rPr lang="lt-LT" sz="2900">
                <a:solidFill>
                  <a:srgbClr val="056839"/>
                </a:solidFill>
                <a:latin typeface="Calibri"/>
                <a:ea typeface="Calibri"/>
                <a:cs typeface="Calibri"/>
                <a:sym typeface="Calibri"/>
              </a:rPr>
              <a:t>Rachel Botsman (2015) aitab meil mõista, millised on SE peamised omadused:</a:t>
            </a:r>
            <a:endParaRPr sz="2900">
              <a:solidFill>
                <a:srgbClr val="056839"/>
              </a:solidFill>
              <a:latin typeface="Calibri"/>
              <a:ea typeface="Calibri"/>
              <a:cs typeface="Calibri"/>
              <a:sym typeface="Calibri"/>
            </a:endParaRPr>
          </a:p>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põhiidee on </a:t>
            </a:r>
            <a:r>
              <a:rPr lang="lt-LT" sz="2900" b="1">
                <a:solidFill>
                  <a:srgbClr val="056839"/>
                </a:solidFill>
                <a:latin typeface="Calibri"/>
                <a:ea typeface="Calibri"/>
                <a:cs typeface="Calibri"/>
                <a:sym typeface="Calibri"/>
              </a:rPr>
              <a:t>jagada teenuseid/kaupu, mis on alakasutatud või alakasutatud, </a:t>
            </a:r>
            <a:r>
              <a:rPr lang="lt-LT" sz="2900">
                <a:solidFill>
                  <a:srgbClr val="056839"/>
                </a:solidFill>
                <a:latin typeface="Calibri"/>
                <a:ea typeface="Calibri"/>
                <a:cs typeface="Calibri"/>
                <a:sym typeface="Calibri"/>
              </a:rPr>
              <a:t>teiste inimestega;</a:t>
            </a:r>
            <a:endParaRPr sz="2900">
              <a:solidFill>
                <a:srgbClr val="056839"/>
              </a:solidFill>
              <a:latin typeface="Calibri"/>
              <a:ea typeface="Calibri"/>
              <a:cs typeface="Calibri"/>
              <a:sym typeface="Calibri"/>
            </a:endParaRPr>
          </a:p>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jagamismajanduses tegutsev ettevõte peaks lähtuma selgelt määratletud põhimõtetest ja strateegiatest ning määratlema </a:t>
            </a:r>
            <a:r>
              <a:rPr lang="lt-LT" sz="2900" b="1">
                <a:solidFill>
                  <a:srgbClr val="056839"/>
                </a:solidFill>
                <a:latin typeface="Calibri"/>
                <a:ea typeface="Calibri"/>
                <a:cs typeface="Calibri"/>
                <a:sym typeface="Calibri"/>
              </a:rPr>
              <a:t>usaldusväärse väärtusahela</a:t>
            </a:r>
            <a:r>
              <a:rPr lang="lt-LT" sz="2900">
                <a:solidFill>
                  <a:srgbClr val="056839"/>
                </a:solidFill>
                <a:latin typeface="Calibri"/>
                <a:ea typeface="Calibri"/>
                <a:cs typeface="Calibri"/>
                <a:sym typeface="Calibri"/>
              </a:rPr>
              <a:t>;</a:t>
            </a:r>
            <a:endParaRPr sz="2900">
              <a:solidFill>
                <a:srgbClr val="056839"/>
              </a:solidFill>
              <a:latin typeface="Calibri"/>
              <a:ea typeface="Calibri"/>
              <a:cs typeface="Calibri"/>
              <a:sym typeface="Calibri"/>
            </a:endParaRPr>
          </a:p>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tarbijad peaksid saama kasu </a:t>
            </a:r>
            <a:r>
              <a:rPr lang="lt-LT" sz="2900" b="1">
                <a:solidFill>
                  <a:srgbClr val="056839"/>
                </a:solidFill>
                <a:latin typeface="Calibri"/>
                <a:ea typeface="Calibri"/>
                <a:cs typeface="Calibri"/>
                <a:sym typeface="Calibri"/>
              </a:rPr>
              <a:t>kaupade ja teenuste lihtsast ja tõhusast kättesaadavusest</a:t>
            </a:r>
            <a:r>
              <a:rPr lang="lt-LT" sz="2900">
                <a:solidFill>
                  <a:srgbClr val="056839"/>
                </a:solidFill>
                <a:latin typeface="Calibri"/>
                <a:ea typeface="Calibri"/>
                <a:cs typeface="Calibri"/>
                <a:sym typeface="Calibri"/>
              </a:rPr>
              <a:t>, makstes pigem kauba/teenuse kättesaadavuse kui omandiõiguse eest;</a:t>
            </a:r>
            <a:endParaRPr sz="2900">
              <a:solidFill>
                <a:srgbClr val="056839"/>
              </a:solidFill>
              <a:latin typeface="Calibri"/>
              <a:ea typeface="Calibri"/>
              <a:cs typeface="Calibri"/>
              <a:sym typeface="Calibri"/>
            </a:endParaRPr>
          </a:p>
          <a:p>
            <a:pPr marL="749300" marR="0" lvl="0" indent="-5651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selles sektoris tegutsevad ettevõtted peavad tekitama </a:t>
            </a:r>
            <a:r>
              <a:rPr lang="lt-LT" sz="2900">
                <a:solidFill>
                  <a:srgbClr val="056839"/>
                </a:solidFill>
                <a:latin typeface="Calibri"/>
                <a:ea typeface="Calibri"/>
                <a:cs typeface="Calibri"/>
                <a:sym typeface="Calibri"/>
              </a:rPr>
              <a:t>tarbijates </a:t>
            </a:r>
            <a:r>
              <a:rPr lang="lt-LT" sz="2900" b="1">
                <a:solidFill>
                  <a:srgbClr val="056839"/>
                </a:solidFill>
                <a:latin typeface="Calibri"/>
                <a:ea typeface="Calibri"/>
                <a:cs typeface="Calibri"/>
                <a:sym typeface="Calibri"/>
              </a:rPr>
              <a:t>tõelise </a:t>
            </a:r>
            <a:r>
              <a:rPr lang="lt-LT" sz="2900">
                <a:solidFill>
                  <a:srgbClr val="056839"/>
                </a:solidFill>
                <a:latin typeface="Calibri"/>
                <a:ea typeface="Calibri"/>
                <a:cs typeface="Calibri"/>
                <a:sym typeface="Calibri"/>
              </a:rPr>
              <a:t>kogukonda </a:t>
            </a:r>
            <a:r>
              <a:rPr lang="lt-LT" sz="2900" b="1">
                <a:solidFill>
                  <a:srgbClr val="056839"/>
                </a:solidFill>
                <a:latin typeface="Calibri"/>
                <a:ea typeface="Calibri"/>
                <a:cs typeface="Calibri"/>
                <a:sym typeface="Calibri"/>
              </a:rPr>
              <a:t>kuulumise </a:t>
            </a:r>
            <a:r>
              <a:rPr lang="lt-LT" sz="2900">
                <a:solidFill>
                  <a:srgbClr val="056839"/>
                </a:solidFill>
                <a:latin typeface="Calibri"/>
                <a:ea typeface="Calibri"/>
                <a:cs typeface="Calibri"/>
                <a:sym typeface="Calibri"/>
              </a:rPr>
              <a:t>ja kollektiivse vastutuse </a:t>
            </a:r>
            <a:r>
              <a:rPr lang="lt-LT" sz="2900" b="1">
                <a:solidFill>
                  <a:srgbClr val="056839"/>
                </a:solidFill>
                <a:latin typeface="Calibri"/>
                <a:ea typeface="Calibri"/>
                <a:cs typeface="Calibri"/>
                <a:sym typeface="Calibri"/>
              </a:rPr>
              <a:t>tunde.</a:t>
            </a:r>
            <a:endParaRPr sz="2900">
              <a:solidFill>
                <a:srgbClr val="056839"/>
              </a:solidFill>
              <a:latin typeface="Calibri"/>
              <a:ea typeface="Calibri"/>
              <a:cs typeface="Calibri"/>
              <a:sym typeface="Calibri"/>
            </a:endParaRPr>
          </a:p>
        </p:txBody>
      </p:sp>
      <p:sp>
        <p:nvSpPr>
          <p:cNvPr id="159" name="Google Shape;159;g14600f00df0_0_1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0" name="Google Shape;160;g14600f00df0_0_18"/>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1" name="Google Shape;161;g14600f00df0_0_18"/>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62" name="Google Shape;162;g14600f00df0_0_18"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63" name="Google Shape;163;g14600f00df0_0_18"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g14600f00df0_0_37"/>
          <p:cNvSpPr txBox="1"/>
          <p:nvPr/>
        </p:nvSpPr>
        <p:spPr>
          <a:xfrm>
            <a:off x="883847" y="4633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a:t>
            </a:r>
            <a:r>
              <a:rPr lang="lt-LT" sz="3300" b="1">
                <a:solidFill>
                  <a:srgbClr val="C55A11"/>
                </a:solidFill>
                <a:latin typeface="Calibri"/>
                <a:ea typeface="Calibri"/>
                <a:cs typeface="Calibri"/>
                <a:sym typeface="Calibri"/>
              </a:rPr>
              <a:t>OSAJATÖÖÖKONNA MÄÄRATLUS</a:t>
            </a:r>
            <a:endParaRPr sz="3300" b="1">
              <a:solidFill>
                <a:srgbClr val="C55A11"/>
              </a:solidFill>
              <a:latin typeface="Calibri"/>
              <a:ea typeface="Calibri"/>
              <a:cs typeface="Calibri"/>
              <a:sym typeface="Calibri"/>
            </a:endParaRPr>
          </a:p>
        </p:txBody>
      </p:sp>
      <p:sp>
        <p:nvSpPr>
          <p:cNvPr id="169" name="Google Shape;169;g14600f00df0_0_37"/>
          <p:cNvSpPr txBox="1"/>
          <p:nvPr/>
        </p:nvSpPr>
        <p:spPr>
          <a:xfrm>
            <a:off x="218420" y="4680881"/>
            <a:ext cx="7242300" cy="12660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lt-LT" sz="2900">
                <a:solidFill>
                  <a:srgbClr val="056839"/>
                </a:solidFill>
                <a:latin typeface="Calibri"/>
                <a:ea typeface="Calibri"/>
                <a:cs typeface="Calibri"/>
                <a:sym typeface="Calibri"/>
              </a:rPr>
              <a:t>Seda tüüpi majanduse tekkimise põhjused on 4:</a:t>
            </a:r>
            <a:endParaRPr sz="2900">
              <a:solidFill>
                <a:srgbClr val="056839"/>
              </a:solidFill>
              <a:latin typeface="Calibri"/>
              <a:ea typeface="Calibri"/>
              <a:cs typeface="Calibri"/>
              <a:sym typeface="Calibri"/>
            </a:endParaRPr>
          </a:p>
        </p:txBody>
      </p:sp>
      <p:sp>
        <p:nvSpPr>
          <p:cNvPr id="170" name="Google Shape;170;g14600f00df0_0_3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1" name="Google Shape;171;g14600f00df0_0_37"/>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2" name="Google Shape;172;g14600f00df0_0_37"/>
          <p:cNvSpPr/>
          <p:nvPr/>
        </p:nvSpPr>
        <p:spPr>
          <a:xfrm>
            <a:off x="1034389" y="1521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73" name="Google Shape;173;g14600f00df0_0_3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74" name="Google Shape;174;g14600f00df0_0_3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75" name="Google Shape;175;g14600f00df0_0_37"/>
          <p:cNvSpPr txBox="1"/>
          <p:nvPr/>
        </p:nvSpPr>
        <p:spPr>
          <a:xfrm>
            <a:off x="7288875" y="1615350"/>
            <a:ext cx="13041300" cy="8180100"/>
          </a:xfrm>
          <a:prstGeom prst="rect">
            <a:avLst/>
          </a:prstGeom>
          <a:noFill/>
          <a:ln>
            <a:noFill/>
          </a:ln>
        </p:spPr>
        <p:txBody>
          <a:bodyPr spcFirstLastPara="1" wrap="square" lIns="148575" tIns="148575" rIns="148575" bIns="148575" anchor="t" anchorCtr="0">
            <a:spAutoFit/>
          </a:bodyPr>
          <a:lstStyle/>
          <a:p>
            <a:pPr marL="749300" lvl="0" indent="-565150" algn="just" rtl="0">
              <a:lnSpc>
                <a:spcPct val="107916"/>
              </a:lnSpc>
              <a:spcBef>
                <a:spcPts val="0"/>
              </a:spcBef>
              <a:spcAft>
                <a:spcPts val="0"/>
              </a:spcAft>
              <a:buClr>
                <a:srgbClr val="056839"/>
              </a:buClr>
              <a:buSzPts val="2900"/>
              <a:buFont typeface="Calibri"/>
              <a:buAutoNum type="arabicPeriod"/>
            </a:pPr>
            <a:r>
              <a:rPr lang="lt-LT" sz="2900" b="1">
                <a:solidFill>
                  <a:srgbClr val="056839"/>
                </a:solidFill>
                <a:latin typeface="Calibri"/>
                <a:ea typeface="Calibri"/>
                <a:cs typeface="Calibri"/>
                <a:sym typeface="Calibri"/>
              </a:rPr>
              <a:t>PRAKTILINE JÄRELUS: </a:t>
            </a:r>
            <a:r>
              <a:rPr lang="lt-LT" sz="2900">
                <a:solidFill>
                  <a:srgbClr val="056839"/>
                </a:solidFill>
                <a:latin typeface="Calibri"/>
                <a:ea typeface="Calibri"/>
                <a:cs typeface="Calibri"/>
                <a:sym typeface="Calibri"/>
              </a:rPr>
              <a:t>paljud meie esemed jäävad suurema osa oma elutsükli jooksul kasutamata.</a:t>
            </a:r>
            <a:endParaRPr sz="2900">
              <a:solidFill>
                <a:srgbClr val="056839"/>
              </a:solidFill>
              <a:latin typeface="Calibri"/>
              <a:ea typeface="Calibri"/>
              <a:cs typeface="Calibri"/>
              <a:sym typeface="Calibri"/>
            </a:endParaRPr>
          </a:p>
          <a:p>
            <a:pPr marL="749300" lvl="0" indent="0" algn="just" rtl="0">
              <a:lnSpc>
                <a:spcPct val="107916"/>
              </a:lnSpc>
              <a:spcBef>
                <a:spcPts val="1300"/>
              </a:spcBef>
              <a:spcAft>
                <a:spcPts val="0"/>
              </a:spcAft>
              <a:buNone/>
            </a:pPr>
            <a:r>
              <a:rPr lang="lt-LT" sz="2300">
                <a:solidFill>
                  <a:srgbClr val="056839"/>
                </a:solidFill>
                <a:latin typeface="Calibri"/>
                <a:ea typeface="Calibri"/>
                <a:cs typeface="Calibri"/>
                <a:sym typeface="Calibri"/>
              </a:rPr>
              <a:t>Näiteks </a:t>
            </a:r>
            <a:r>
              <a:rPr lang="lt-LT" sz="2300">
                <a:solidFill>
                  <a:srgbClr val="056839"/>
                </a:solidFill>
                <a:latin typeface="Calibri"/>
                <a:ea typeface="Calibri"/>
                <a:cs typeface="Calibri"/>
                <a:sym typeface="Calibri"/>
              </a:rPr>
              <a:t>meie autod jäävad 95% ajast seisma (ja on seega kasutamata); inglise 10-aastastel lastel on keskmiselt 238 mänguasja, kuid nad mängivad ainult 12 mänguasjaga päevas.</a:t>
            </a:r>
            <a:br>
              <a:rPr lang="lt-LT" sz="2300">
                <a:solidFill>
                  <a:srgbClr val="056839"/>
                </a:solidFill>
                <a:latin typeface="Calibri"/>
                <a:ea typeface="Calibri"/>
                <a:cs typeface="Calibri"/>
                <a:sym typeface="Calibri"/>
              </a:rPr>
            </a:br>
            <a:endParaRPr sz="2300">
              <a:solidFill>
                <a:srgbClr val="056839"/>
              </a:solidFill>
              <a:latin typeface="Calibri"/>
              <a:ea typeface="Calibri"/>
              <a:cs typeface="Calibri"/>
              <a:sym typeface="Calibri"/>
            </a:endParaRPr>
          </a:p>
          <a:p>
            <a:pPr marL="749300" lvl="0" indent="-565150" algn="just" rtl="0">
              <a:lnSpc>
                <a:spcPct val="107916"/>
              </a:lnSpc>
              <a:spcBef>
                <a:spcPts val="1300"/>
              </a:spcBef>
              <a:spcAft>
                <a:spcPts val="0"/>
              </a:spcAft>
              <a:buClr>
                <a:srgbClr val="056839"/>
              </a:buClr>
              <a:buSzPts val="2900"/>
              <a:buFont typeface="Calibri"/>
              <a:buAutoNum type="arabicPeriod"/>
            </a:pPr>
            <a:r>
              <a:rPr lang="lt-LT" sz="2900" b="1">
                <a:solidFill>
                  <a:srgbClr val="056839"/>
                </a:solidFill>
                <a:latin typeface="Calibri"/>
                <a:ea typeface="Calibri"/>
                <a:cs typeface="Calibri"/>
                <a:sym typeface="Calibri"/>
              </a:rPr>
              <a:t>MAJANDUSJUHTIMUS: </a:t>
            </a:r>
            <a:r>
              <a:rPr lang="lt-LT" sz="2900">
                <a:solidFill>
                  <a:srgbClr val="056839"/>
                </a:solidFill>
                <a:latin typeface="Calibri"/>
                <a:ea typeface="Calibri"/>
                <a:cs typeface="Calibri"/>
                <a:sym typeface="Calibri"/>
              </a:rPr>
              <a:t>on seotud inimeste säästudega.</a:t>
            </a:r>
            <a:br>
              <a:rPr lang="lt-LT" sz="2900">
                <a:solidFill>
                  <a:srgbClr val="056839"/>
                </a:solidFill>
                <a:latin typeface="Calibri"/>
                <a:ea typeface="Calibri"/>
                <a:cs typeface="Calibri"/>
                <a:sym typeface="Calibri"/>
              </a:rPr>
            </a:br>
            <a:r>
              <a:rPr lang="lt-LT" sz="2300">
                <a:solidFill>
                  <a:srgbClr val="056839"/>
                </a:solidFill>
                <a:latin typeface="Calibri"/>
                <a:ea typeface="Calibri"/>
                <a:cs typeface="Calibri"/>
                <a:sym typeface="Calibri"/>
              </a:rPr>
              <a:t>Tegelikult säästab auto ajutine rentimine, mida kasutatakse ainult vajaduse korral, märkimisväärseid summasid; sama juhtub ka riiete, majade, mänguasjade jne. puhul.</a:t>
            </a:r>
            <a:br>
              <a:rPr lang="lt-LT" sz="2300">
                <a:solidFill>
                  <a:srgbClr val="056839"/>
                </a:solidFill>
                <a:latin typeface="Calibri"/>
                <a:ea typeface="Calibri"/>
                <a:cs typeface="Calibri"/>
                <a:sym typeface="Calibri"/>
              </a:rPr>
            </a:br>
            <a:endParaRPr sz="2300">
              <a:solidFill>
                <a:srgbClr val="056839"/>
              </a:solidFill>
              <a:latin typeface="Calibri"/>
              <a:ea typeface="Calibri"/>
              <a:cs typeface="Calibri"/>
              <a:sym typeface="Calibri"/>
            </a:endParaRPr>
          </a:p>
          <a:p>
            <a:pPr marL="749300" lvl="0" indent="-565150" algn="just" rtl="0">
              <a:lnSpc>
                <a:spcPct val="107916"/>
              </a:lnSpc>
              <a:spcBef>
                <a:spcPts val="0"/>
              </a:spcBef>
              <a:spcAft>
                <a:spcPts val="0"/>
              </a:spcAft>
              <a:buClr>
                <a:srgbClr val="056839"/>
              </a:buClr>
              <a:buSzPts val="2900"/>
              <a:buFont typeface="Calibri"/>
              <a:buAutoNum type="arabicPeriod"/>
            </a:pPr>
            <a:r>
              <a:rPr lang="lt-LT" sz="2900" b="1">
                <a:solidFill>
                  <a:srgbClr val="056839"/>
                </a:solidFill>
                <a:latin typeface="Calibri"/>
                <a:ea typeface="Calibri"/>
                <a:cs typeface="Calibri"/>
                <a:sym typeface="Calibri"/>
              </a:rPr>
              <a:t>TEHNOLOOGILINE JÄRELUS: </a:t>
            </a:r>
            <a:r>
              <a:rPr lang="lt-LT" sz="2900">
                <a:solidFill>
                  <a:srgbClr val="056839"/>
                </a:solidFill>
                <a:latin typeface="Calibri"/>
                <a:ea typeface="Calibri"/>
                <a:cs typeface="Calibri"/>
                <a:sym typeface="Calibri"/>
              </a:rPr>
              <a:t>on seotud väga kiire tehnoloogilise arenguga, mille tunnistajaks oleme viimase 30 aasta jooksul olnud.</a:t>
            </a:r>
            <a:br>
              <a:rPr lang="lt-LT" sz="2900">
                <a:solidFill>
                  <a:srgbClr val="056839"/>
                </a:solidFill>
                <a:latin typeface="Calibri"/>
                <a:ea typeface="Calibri"/>
                <a:cs typeface="Calibri"/>
                <a:sym typeface="Calibri"/>
              </a:rPr>
            </a:br>
            <a:r>
              <a:rPr lang="lt-LT" sz="2300">
                <a:solidFill>
                  <a:srgbClr val="056839"/>
                </a:solidFill>
                <a:latin typeface="Calibri"/>
                <a:ea typeface="Calibri"/>
                <a:cs typeface="Calibri"/>
                <a:sym typeface="Calibri"/>
              </a:rPr>
              <a:t>See on võimaldanud kõigil ja kõikjal olla ühendatud internetti, omades juurdepääsu kõikvõimalikele platvormidele ja rakendustele teenuste ja kaupade ostmiseks ja müümiseks.</a:t>
            </a:r>
            <a:br>
              <a:rPr lang="lt-LT" sz="2300">
                <a:solidFill>
                  <a:srgbClr val="056839"/>
                </a:solidFill>
                <a:latin typeface="Calibri"/>
                <a:ea typeface="Calibri"/>
                <a:cs typeface="Calibri"/>
                <a:sym typeface="Calibri"/>
              </a:rPr>
            </a:br>
            <a:endParaRPr sz="2300">
              <a:solidFill>
                <a:srgbClr val="056839"/>
              </a:solidFill>
              <a:latin typeface="Calibri"/>
              <a:ea typeface="Calibri"/>
              <a:cs typeface="Calibri"/>
              <a:sym typeface="Calibri"/>
            </a:endParaRPr>
          </a:p>
          <a:p>
            <a:pPr marL="749300" lvl="0" indent="-565150" algn="just" rtl="0">
              <a:lnSpc>
                <a:spcPct val="107916"/>
              </a:lnSpc>
              <a:spcBef>
                <a:spcPts val="0"/>
              </a:spcBef>
              <a:spcAft>
                <a:spcPts val="0"/>
              </a:spcAft>
              <a:buClr>
                <a:srgbClr val="056839"/>
              </a:buClr>
              <a:buSzPts val="2900"/>
              <a:buFont typeface="Calibri"/>
              <a:buAutoNum type="arabicPeriod"/>
            </a:pPr>
            <a:r>
              <a:rPr lang="lt-LT" sz="2900" b="1">
                <a:solidFill>
                  <a:srgbClr val="056839"/>
                </a:solidFill>
                <a:latin typeface="Calibri"/>
                <a:ea typeface="Calibri"/>
                <a:cs typeface="Calibri"/>
                <a:sym typeface="Calibri"/>
              </a:rPr>
              <a:t>ÖKOLOOGILINE põhjendus: </a:t>
            </a:r>
            <a:r>
              <a:rPr lang="lt-LT" sz="2900">
                <a:solidFill>
                  <a:srgbClr val="056839"/>
                </a:solidFill>
                <a:latin typeface="Calibri"/>
                <a:ea typeface="Calibri"/>
                <a:cs typeface="Calibri"/>
                <a:sym typeface="Calibri"/>
              </a:rPr>
              <a:t>aastate jooksul on teadlikkus keskkonnakaitsest kasvanud.</a:t>
            </a:r>
            <a:br>
              <a:rPr lang="lt-LT" sz="2900">
                <a:solidFill>
                  <a:srgbClr val="056839"/>
                </a:solidFill>
                <a:latin typeface="Calibri"/>
                <a:ea typeface="Calibri"/>
                <a:cs typeface="Calibri"/>
                <a:sym typeface="Calibri"/>
              </a:rPr>
            </a:br>
            <a:r>
              <a:rPr lang="lt-LT" sz="2300">
                <a:solidFill>
                  <a:srgbClr val="056839"/>
                </a:solidFill>
                <a:latin typeface="Calibri"/>
                <a:ea typeface="Calibri"/>
                <a:cs typeface="Calibri"/>
                <a:sym typeface="Calibri"/>
              </a:rPr>
              <a:t>Organisatsioonid ja üksikisikud arvavad, et mingi kauba või teenuse jagamine kellegagi, eriti kui see on üldiselt alakasutatud, võimaldab ettevõtetel toota vähem ja reostada oluliselt vähem.</a:t>
            </a:r>
            <a:endParaRPr sz="2300">
              <a:solidFill>
                <a:srgbClr val="05683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g14600f00df0_0_54"/>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a:t>
            </a:r>
            <a:r>
              <a:rPr lang="lt-LT" sz="3300" b="1">
                <a:solidFill>
                  <a:srgbClr val="C55A11"/>
                </a:solidFill>
                <a:latin typeface="Calibri"/>
                <a:ea typeface="Calibri"/>
                <a:cs typeface="Calibri"/>
                <a:sym typeface="Calibri"/>
              </a:rPr>
              <a:t>OSAJATÖÖÖKONNA MÄÄRATLUS</a:t>
            </a:r>
            <a:endParaRPr sz="3300" b="1">
              <a:solidFill>
                <a:srgbClr val="C55A11"/>
              </a:solidFill>
              <a:latin typeface="Calibri"/>
              <a:ea typeface="Calibri"/>
              <a:cs typeface="Calibri"/>
              <a:sym typeface="Calibri"/>
            </a:endParaRPr>
          </a:p>
        </p:txBody>
      </p:sp>
      <p:sp>
        <p:nvSpPr>
          <p:cNvPr id="181" name="Google Shape;181;g14600f00df0_0_54"/>
          <p:cNvSpPr txBox="1"/>
          <p:nvPr/>
        </p:nvSpPr>
        <p:spPr>
          <a:xfrm>
            <a:off x="821391" y="2434650"/>
            <a:ext cx="18687300" cy="5952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Kopenhaageni ärikooli andmetel on võimalik eristada kolme tüüpi jagamismajandust:</a:t>
            </a:r>
            <a:endParaRPr sz="2900">
              <a:solidFill>
                <a:srgbClr val="056839"/>
              </a:solidFill>
              <a:latin typeface="Calibri"/>
              <a:ea typeface="Calibri"/>
              <a:cs typeface="Calibri"/>
              <a:sym typeface="Calibri"/>
            </a:endParaRPr>
          </a:p>
          <a:p>
            <a:pPr marL="749300" marR="0" lvl="0" indent="-565150" algn="just" rtl="0">
              <a:lnSpc>
                <a:spcPct val="150000"/>
              </a:lnSpc>
              <a:spcBef>
                <a:spcPts val="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Tõeline jagamine</a:t>
            </a:r>
            <a:r>
              <a:rPr lang="lt-LT" sz="2900">
                <a:solidFill>
                  <a:srgbClr val="056839"/>
                </a:solidFill>
                <a:latin typeface="Calibri"/>
                <a:ea typeface="Calibri"/>
                <a:cs typeface="Calibri"/>
                <a:sym typeface="Calibri"/>
              </a:rPr>
              <a:t>, mis on jagamismajandus iseenesest.</a:t>
            </a:r>
            <a:br>
              <a:rPr lang="lt-LT"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749300" marR="0" lvl="0" indent="-565150" algn="just" rtl="0">
              <a:lnSpc>
                <a:spcPct val="150000"/>
              </a:lnSpc>
              <a:spcBef>
                <a:spcPts val="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Kinkimine - </a:t>
            </a:r>
            <a:r>
              <a:rPr lang="lt-LT" sz="2900">
                <a:solidFill>
                  <a:srgbClr val="056839"/>
                </a:solidFill>
                <a:latin typeface="Calibri"/>
                <a:ea typeface="Calibri"/>
                <a:cs typeface="Calibri"/>
                <a:sym typeface="Calibri"/>
              </a:rPr>
              <a:t>see tähendab, et te jagate toodet või teenust teistega ja ootate, et nad teeksid seda ka tulevikus. Näiteks mõnel muusikaplatvormil on teil vaba juurdepääs teiste muusikale, kui te oma muusikat üles laadite.</a:t>
            </a:r>
            <a:br>
              <a:rPr lang="lt-LT"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749300" marR="0" lvl="0" indent="-565150" algn="just" rtl="0">
              <a:lnSpc>
                <a:spcPct val="150000"/>
              </a:lnSpc>
              <a:spcBef>
                <a:spcPts val="0"/>
              </a:spcBef>
              <a:spcAft>
                <a:spcPts val="0"/>
              </a:spcAft>
              <a:buClr>
                <a:srgbClr val="056839"/>
              </a:buClr>
              <a:buSzPts val="2900"/>
              <a:buFont typeface="Calibri"/>
              <a:buChar char="●"/>
            </a:pPr>
            <a:r>
              <a:rPr lang="lt-LT" sz="2900" b="1">
                <a:solidFill>
                  <a:srgbClr val="056839"/>
                </a:solidFill>
                <a:latin typeface="Calibri"/>
                <a:ea typeface="Calibri"/>
                <a:cs typeface="Calibri"/>
                <a:sym typeface="Calibri"/>
              </a:rPr>
              <a:t>"Pseudo" jagamine, </a:t>
            </a:r>
            <a:r>
              <a:rPr lang="lt-LT" sz="2900">
                <a:solidFill>
                  <a:srgbClr val="056839"/>
                </a:solidFill>
                <a:latin typeface="Calibri"/>
                <a:ea typeface="Calibri"/>
                <a:cs typeface="Calibri"/>
                <a:sym typeface="Calibri"/>
              </a:rPr>
              <a:t>mis on varimajanduse rahaks muutmine ja reguleerimine. See hõlmab tavaliselt teenuseid/kaupu, mida peetakse "mitteametlikuks" ja mille eest tuleb maksta väike summa raha (nt tänavatoit).</a:t>
            </a:r>
            <a:endParaRPr sz="2900">
              <a:solidFill>
                <a:srgbClr val="056839"/>
              </a:solidFill>
              <a:latin typeface="Calibri"/>
              <a:ea typeface="Calibri"/>
              <a:cs typeface="Calibri"/>
              <a:sym typeface="Calibri"/>
            </a:endParaRPr>
          </a:p>
        </p:txBody>
      </p:sp>
      <p:sp>
        <p:nvSpPr>
          <p:cNvPr id="182" name="Google Shape;182;g14600f00df0_0_5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83" name="Google Shape;183;g14600f00df0_0_54"/>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84" name="Google Shape;184;g14600f00df0_0_54"/>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85" name="Google Shape;185;g14600f00df0_0_54"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86" name="Google Shape;186;g14600f00df0_0_54"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11"/>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92" name="Google Shape;192;p1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93" name="Google Shape;193;p11"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94" name="Google Shape;194;p11"/>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95" name="Google Shape;195;p11" descr="Fred is a Baby Boomer mayor who's pretty sure he's got things figured out. Wife and 2.5 kids, big house in the suburbs, steady full-time job. Fred is living through a number of large-scale changes as our world becomes more digital, global, and sustainable. When the sharing economy comes along, he doesn't quite know what to make of it. &#10;&#10;Sources: &#10;- http://www.dailymail.co.uk/news/article-2125507/American-suburbs-turning-ghost-towns-How-homeowners-ditching-town-areas-live-big-cities.html&#10;- http://fortune.com/2016/03/13/cars-parked-95-percent-of-time/&#10;- http://knowledge.wharton.upenn.edu/article/how-green-is-the-sharing-economy/&#10;- http://www.pewresearch.org/fact-tank/2016/04/25/millennials-overtake-baby-boomers/&#10;- http://www.nielsen.com/us/en/insights/news/2014/millennials-prefer-cities-to-suburbs-subways-to-driveways.html&#10;http://www.wsj.com/articles/SB10001424052702304830704577493032619987956&#10;- http://www.thenation.com/article/elizabeth-warren-takes-on-the-gig-economy/&#10;- http://www.forbes.com/sites/blakemorgan/2015/06/01/nownershipnoproblem-nowners-millennials-value-experiences-over-ownership/#4739e5bc1759&#10;- http://www.cnbc.com/2015/09/18/millenials-drive-demand-for-pet-sharing-services.html&#10;- http://blogs.wsj.com/economics/2016/02/18/gig-economy-attracts-many-workers-few-full-time-jobs/&#10;- http://www.telegraph.co.uk/finance/jobs/12161558/Heres-how-much-money-people-are-making-from-the-sharing-economy.html&#10;&#10;Visit our website: http://bit.ly/RvtWeb&#10;Follow us on Twitter: http://bit.ly/RvtTwr&#10;Like us on Facebook: http://bit.ly/RvtFb&#10;Add us on Google+: http://bit.ly/RvtGplus&#10;&#10;About this series: This Future of Sharing project sets out to answer the key question: How can we make the sharing economy work better for everyone? We’re going to spend 2016 in conversation with thought leaders who deeply understand the sharing economy and its potential, as well as the people who run and understand cities, including those wary of any excesses and rough edges.&#10;&#10;About Reinvent: Reinvent gathers top innovators in video conversations to fundamentally reinvent our world." title="An Animated Overview of the Sharing Economy">
            <a:hlinkClick r:id="rId5"/>
          </p:cNvPr>
          <p:cNvPicPr preferRelativeResize="0"/>
          <p:nvPr/>
        </p:nvPicPr>
        <p:blipFill>
          <a:blip r:embed="rId6">
            <a:alphaModFix/>
          </a:blip>
          <a:stretch>
            <a:fillRect/>
          </a:stretch>
        </p:blipFill>
        <p:spPr>
          <a:xfrm>
            <a:off x="4752973" y="684638"/>
            <a:ext cx="10864313" cy="8148225"/>
          </a:xfrm>
          <a:prstGeom prst="rect">
            <a:avLst/>
          </a:prstGeom>
          <a:noFill/>
          <a:ln>
            <a:noFill/>
          </a:ln>
        </p:spPr>
      </p:pic>
      <p:sp>
        <p:nvSpPr>
          <p:cNvPr id="196" name="Google Shape;196;p11"/>
          <p:cNvSpPr txBox="1"/>
          <p:nvPr/>
        </p:nvSpPr>
        <p:spPr>
          <a:xfrm>
            <a:off x="7512919" y="8981250"/>
            <a:ext cx="9462900" cy="1008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2300">
                <a:solidFill>
                  <a:schemeClr val="dk1"/>
                </a:solidFill>
                <a:latin typeface="Calibri"/>
                <a:ea typeface="Calibri"/>
                <a:cs typeface="Calibri"/>
                <a:sym typeface="Calibri"/>
              </a:rPr>
              <a:t>Reinvent Futures (2016) </a:t>
            </a:r>
            <a:r>
              <a:rPr lang="lt-LT" sz="2300">
                <a:latin typeface="Calibri"/>
                <a:ea typeface="Calibri"/>
                <a:cs typeface="Calibri"/>
                <a:sym typeface="Calibri"/>
              </a:rPr>
              <a:t>Animatsiooniline ülevaade jagamismajandusest</a:t>
            </a:r>
            <a:endParaRPr sz="2300">
              <a:latin typeface="Calibri"/>
              <a:ea typeface="Calibri"/>
              <a:cs typeface="Calibri"/>
              <a:sym typeface="Calibri"/>
            </a:endParaRPr>
          </a:p>
          <a:p>
            <a:pPr marL="0" lvl="0" indent="0" algn="l" rtl="0">
              <a:spcBef>
                <a:spcPts val="0"/>
              </a:spcBef>
              <a:spcAft>
                <a:spcPts val="0"/>
              </a:spcAft>
              <a:buNone/>
            </a:pPr>
            <a:r>
              <a:rPr lang="lt-LT" sz="2300" u="sng">
                <a:solidFill>
                  <a:schemeClr val="hlink"/>
                </a:solidFill>
                <a:latin typeface="Calibri"/>
                <a:ea typeface="Calibri"/>
                <a:cs typeface="Calibri"/>
                <a:sym typeface="Calibri"/>
                <a:hlinkClick r:id="rId7"/>
              </a:rPr>
              <a:t>https://www.youtube.com/watch?v=yy7MH9TyZck </a:t>
            </a:r>
            <a:endParaRPr sz="2300">
              <a:latin typeface="Calibri"/>
              <a:ea typeface="Calibri"/>
              <a:cs typeface="Calibri"/>
              <a:sym typeface="Calibri"/>
            </a:endParaRPr>
          </a:p>
        </p:txBody>
      </p:sp>
      <p:sp>
        <p:nvSpPr>
          <p:cNvPr id="197" name="Google Shape;197;p11"/>
          <p:cNvSpPr txBox="1"/>
          <p:nvPr/>
        </p:nvSpPr>
        <p:spPr>
          <a:xfrm>
            <a:off x="648858" y="684638"/>
            <a:ext cx="3902700" cy="207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a:t>
            </a:r>
            <a:r>
              <a:rPr lang="lt-LT" sz="3300" b="1">
                <a:solidFill>
                  <a:srgbClr val="C55A11"/>
                </a:solidFill>
                <a:latin typeface="Calibri"/>
                <a:ea typeface="Calibri"/>
                <a:cs typeface="Calibri"/>
                <a:sym typeface="Calibri"/>
              </a:rPr>
              <a:t>OSAJATÖÖÖKONNA MÄÄRATLUS</a:t>
            </a:r>
            <a:endParaRPr sz="3300" b="1">
              <a:solidFill>
                <a:srgbClr val="C55A11"/>
              </a:solidFill>
              <a:latin typeface="Calibri"/>
              <a:ea typeface="Calibri"/>
              <a:cs typeface="Calibri"/>
              <a:sym typeface="Calibri"/>
            </a:endParaRPr>
          </a:p>
        </p:txBody>
      </p:sp>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195"/>
                                        </p:tgtEl>
                                        <p:attrNameLst>
                                          <p:attrName>style.visibility</p:attrName>
                                        </p:attrNameLst>
                                      </p:cBhvr>
                                      <p:to>
                                        <p:strVal val="visible"/>
                                      </p:to>
                                    </p:set>
                                    <p:animEffect transition="in" filter="fade">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2022-01-31T11:18:27.0000000Z</dcterms:created>
  <dc:creator>Carlotta Maria Crippa</dc:creator>
  <keywords>, docId:F93BA64A32D472F47C1634690950E37B</keywords>
</coreProperties>
</file>