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6+mHqxqRExOQFqLeFiOw9j/yB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81" d="100"/>
          <a:sy n="81" d="100"/>
        </p:scale>
        <p:origin x="7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 Tsvetkova" userId="1f83aca625e0483c" providerId="LiveId" clId="{4D19D054-375F-4234-AAF0-8ED5617DB17F}"/>
    <pc:docChg chg="undo redo custSel modSld">
      <pc:chgData name="Iv Tsvetkova" userId="1f83aca625e0483c" providerId="LiveId" clId="{4D19D054-375F-4234-AAF0-8ED5617DB17F}" dt="2022-11-15T15:13:43.111" v="481" actId="403"/>
      <pc:docMkLst>
        <pc:docMk/>
      </pc:docMkLst>
      <pc:sldChg chg="modSp mod">
        <pc:chgData name="Iv Tsvetkova" userId="1f83aca625e0483c" providerId="LiveId" clId="{4D19D054-375F-4234-AAF0-8ED5617DB17F}" dt="2022-11-15T14:53:00.430" v="143" actId="1076"/>
        <pc:sldMkLst>
          <pc:docMk/>
          <pc:sldMk cId="0" sldId="256"/>
        </pc:sldMkLst>
        <pc:spChg chg="mod">
          <ac:chgData name="Iv Tsvetkova" userId="1f83aca625e0483c" providerId="LiveId" clId="{4D19D054-375F-4234-AAF0-8ED5617DB17F}" dt="2022-11-15T14:47:42.912" v="8" actId="404"/>
          <ac:spMkLst>
            <pc:docMk/>
            <pc:sldMk cId="0" sldId="256"/>
            <ac:spMk id="94" creationId="{00000000-0000-0000-0000-000000000000}"/>
          </ac:spMkLst>
        </pc:spChg>
        <pc:spChg chg="mod">
          <ac:chgData name="Iv Tsvetkova" userId="1f83aca625e0483c" providerId="LiveId" clId="{4D19D054-375F-4234-AAF0-8ED5617DB17F}" dt="2022-11-15T14:53:00.430" v="143" actId="1076"/>
          <ac:spMkLst>
            <pc:docMk/>
            <pc:sldMk cId="0" sldId="256"/>
            <ac:spMk id="95" creationId="{00000000-0000-0000-0000-000000000000}"/>
          </ac:spMkLst>
        </pc:spChg>
      </pc:sldChg>
      <pc:sldChg chg="modSp mod">
        <pc:chgData name="Iv Tsvetkova" userId="1f83aca625e0483c" providerId="LiveId" clId="{4D19D054-375F-4234-AAF0-8ED5617DB17F}" dt="2022-11-15T14:52:18.695" v="140" actId="113"/>
        <pc:sldMkLst>
          <pc:docMk/>
          <pc:sldMk cId="0" sldId="257"/>
        </pc:sldMkLst>
        <pc:spChg chg="mod">
          <ac:chgData name="Iv Tsvetkova" userId="1f83aca625e0483c" providerId="LiveId" clId="{4D19D054-375F-4234-AAF0-8ED5617DB17F}" dt="2022-11-15T14:47:56.462" v="19" actId="20577"/>
          <ac:spMkLst>
            <pc:docMk/>
            <pc:sldMk cId="0" sldId="257"/>
            <ac:spMk id="109" creationId="{00000000-0000-0000-0000-000000000000}"/>
          </ac:spMkLst>
        </pc:spChg>
        <pc:spChg chg="mod">
          <ac:chgData name="Iv Tsvetkova" userId="1f83aca625e0483c" providerId="LiveId" clId="{4D19D054-375F-4234-AAF0-8ED5617DB17F}" dt="2022-11-15T14:52:18.695" v="140" actId="113"/>
          <ac:spMkLst>
            <pc:docMk/>
            <pc:sldMk cId="0" sldId="257"/>
            <ac:spMk id="110" creationId="{00000000-0000-0000-0000-000000000000}"/>
          </ac:spMkLst>
        </pc:spChg>
      </pc:sldChg>
      <pc:sldChg chg="modSp mod">
        <pc:chgData name="Iv Tsvetkova" userId="1f83aca625e0483c" providerId="LiveId" clId="{4D19D054-375F-4234-AAF0-8ED5617DB17F}" dt="2022-11-15T14:51:49.897" v="138" actId="20577"/>
        <pc:sldMkLst>
          <pc:docMk/>
          <pc:sldMk cId="0" sldId="258"/>
        </pc:sldMkLst>
        <pc:spChg chg="mod">
          <ac:chgData name="Iv Tsvetkova" userId="1f83aca625e0483c" providerId="LiveId" clId="{4D19D054-375F-4234-AAF0-8ED5617DB17F}" dt="2022-11-15T14:48:05.671" v="20"/>
          <ac:spMkLst>
            <pc:docMk/>
            <pc:sldMk cId="0" sldId="258"/>
            <ac:spMk id="122" creationId="{00000000-0000-0000-0000-000000000000}"/>
          </ac:spMkLst>
        </pc:spChg>
        <pc:spChg chg="mod">
          <ac:chgData name="Iv Tsvetkova" userId="1f83aca625e0483c" providerId="LiveId" clId="{4D19D054-375F-4234-AAF0-8ED5617DB17F}" dt="2022-11-15T14:51:49.897" v="138" actId="20577"/>
          <ac:spMkLst>
            <pc:docMk/>
            <pc:sldMk cId="0" sldId="258"/>
            <ac:spMk id="123" creationId="{00000000-0000-0000-0000-000000000000}"/>
          </ac:spMkLst>
        </pc:spChg>
      </pc:sldChg>
      <pc:sldChg chg="modSp mod">
        <pc:chgData name="Iv Tsvetkova" userId="1f83aca625e0483c" providerId="LiveId" clId="{4D19D054-375F-4234-AAF0-8ED5617DB17F}" dt="2022-11-15T14:48:40.510" v="48" actId="20577"/>
        <pc:sldMkLst>
          <pc:docMk/>
          <pc:sldMk cId="0" sldId="259"/>
        </pc:sldMkLst>
        <pc:spChg chg="mod">
          <ac:chgData name="Iv Tsvetkova" userId="1f83aca625e0483c" providerId="LiveId" clId="{4D19D054-375F-4234-AAF0-8ED5617DB17F}" dt="2022-11-15T14:48:15.679" v="37" actId="20577"/>
          <ac:spMkLst>
            <pc:docMk/>
            <pc:sldMk cId="0" sldId="259"/>
            <ac:spMk id="135" creationId="{00000000-0000-0000-0000-000000000000}"/>
          </ac:spMkLst>
        </pc:spChg>
        <pc:spChg chg="mod">
          <ac:chgData name="Iv Tsvetkova" userId="1f83aca625e0483c" providerId="LiveId" clId="{4D19D054-375F-4234-AAF0-8ED5617DB17F}" dt="2022-11-15T14:48:40.510" v="48" actId="20577"/>
          <ac:spMkLst>
            <pc:docMk/>
            <pc:sldMk cId="0" sldId="259"/>
            <ac:spMk id="136" creationId="{00000000-0000-0000-0000-000000000000}"/>
          </ac:spMkLst>
        </pc:spChg>
      </pc:sldChg>
      <pc:sldChg chg="modSp mod">
        <pc:chgData name="Iv Tsvetkova" userId="1f83aca625e0483c" providerId="LiveId" clId="{4D19D054-375F-4234-AAF0-8ED5617DB17F}" dt="2022-11-15T14:49:50.803" v="99" actId="1076"/>
        <pc:sldMkLst>
          <pc:docMk/>
          <pc:sldMk cId="0" sldId="260"/>
        </pc:sldMkLst>
        <pc:spChg chg="mod">
          <ac:chgData name="Iv Tsvetkova" userId="1f83aca625e0483c" providerId="LiveId" clId="{4D19D054-375F-4234-AAF0-8ED5617DB17F}" dt="2022-11-15T14:48:49.776" v="71" actId="20577"/>
          <ac:spMkLst>
            <pc:docMk/>
            <pc:sldMk cId="0" sldId="260"/>
            <ac:spMk id="142" creationId="{00000000-0000-0000-0000-000000000000}"/>
          </ac:spMkLst>
        </pc:spChg>
        <pc:spChg chg="mod">
          <ac:chgData name="Iv Tsvetkova" userId="1f83aca625e0483c" providerId="LiveId" clId="{4D19D054-375F-4234-AAF0-8ED5617DB17F}" dt="2022-11-15T14:49:47.836" v="98" actId="1076"/>
          <ac:spMkLst>
            <pc:docMk/>
            <pc:sldMk cId="0" sldId="260"/>
            <ac:spMk id="143" creationId="{00000000-0000-0000-0000-000000000000}"/>
          </ac:spMkLst>
        </pc:spChg>
        <pc:picChg chg="mod">
          <ac:chgData name="Iv Tsvetkova" userId="1f83aca625e0483c" providerId="LiveId" clId="{4D19D054-375F-4234-AAF0-8ED5617DB17F}" dt="2022-11-15T14:49:50.803" v="99" actId="1076"/>
          <ac:picMkLst>
            <pc:docMk/>
            <pc:sldMk cId="0" sldId="260"/>
            <ac:picMk id="144" creationId="{00000000-0000-0000-0000-000000000000}"/>
          </ac:picMkLst>
        </pc:picChg>
      </pc:sldChg>
      <pc:sldChg chg="modSp mod">
        <pc:chgData name="Iv Tsvetkova" userId="1f83aca625e0483c" providerId="LiveId" clId="{4D19D054-375F-4234-AAF0-8ED5617DB17F}" dt="2022-11-15T14:54:13.861" v="152"/>
        <pc:sldMkLst>
          <pc:docMk/>
          <pc:sldMk cId="0" sldId="261"/>
        </pc:sldMkLst>
        <pc:spChg chg="mod">
          <ac:chgData name="Iv Tsvetkova" userId="1f83aca625e0483c" providerId="LiveId" clId="{4D19D054-375F-4234-AAF0-8ED5617DB17F}" dt="2022-11-15T14:54:13.861" v="152"/>
          <ac:spMkLst>
            <pc:docMk/>
            <pc:sldMk cId="0" sldId="261"/>
            <ac:spMk id="151" creationId="{00000000-0000-0000-0000-000000000000}"/>
          </ac:spMkLst>
        </pc:spChg>
        <pc:spChg chg="mod">
          <ac:chgData name="Iv Tsvetkova" userId="1f83aca625e0483c" providerId="LiveId" clId="{4D19D054-375F-4234-AAF0-8ED5617DB17F}" dt="2022-11-15T14:53:56.934" v="149" actId="115"/>
          <ac:spMkLst>
            <pc:docMk/>
            <pc:sldMk cId="0" sldId="261"/>
            <ac:spMk id="152" creationId="{00000000-0000-0000-0000-000000000000}"/>
          </ac:spMkLst>
        </pc:spChg>
      </pc:sldChg>
      <pc:sldChg chg="modSp mod">
        <pc:chgData name="Iv Tsvetkova" userId="1f83aca625e0483c" providerId="LiveId" clId="{4D19D054-375F-4234-AAF0-8ED5617DB17F}" dt="2022-11-15T14:55:38.364" v="191" actId="1076"/>
        <pc:sldMkLst>
          <pc:docMk/>
          <pc:sldMk cId="0" sldId="262"/>
        </pc:sldMkLst>
        <pc:spChg chg="mod">
          <ac:chgData name="Iv Tsvetkova" userId="1f83aca625e0483c" providerId="LiveId" clId="{4D19D054-375F-4234-AAF0-8ED5617DB17F}" dt="2022-11-15T14:54:18.921" v="153"/>
          <ac:spMkLst>
            <pc:docMk/>
            <pc:sldMk cId="0" sldId="262"/>
            <ac:spMk id="162" creationId="{00000000-0000-0000-0000-000000000000}"/>
          </ac:spMkLst>
        </pc:spChg>
        <pc:spChg chg="mod">
          <ac:chgData name="Iv Tsvetkova" userId="1f83aca625e0483c" providerId="LiveId" clId="{4D19D054-375F-4234-AAF0-8ED5617DB17F}" dt="2022-11-15T14:55:38.364" v="191" actId="1076"/>
          <ac:spMkLst>
            <pc:docMk/>
            <pc:sldMk cId="0" sldId="262"/>
            <ac:spMk id="163" creationId="{00000000-0000-0000-0000-000000000000}"/>
          </ac:spMkLst>
        </pc:spChg>
      </pc:sldChg>
      <pc:sldChg chg="modSp mod">
        <pc:chgData name="Iv Tsvetkova" userId="1f83aca625e0483c" providerId="LiveId" clId="{4D19D054-375F-4234-AAF0-8ED5617DB17F}" dt="2022-11-15T14:54:28.181" v="168" actId="20577"/>
        <pc:sldMkLst>
          <pc:docMk/>
          <pc:sldMk cId="0" sldId="263"/>
        </pc:sldMkLst>
        <pc:spChg chg="mod">
          <ac:chgData name="Iv Tsvetkova" userId="1f83aca625e0483c" providerId="LiveId" clId="{4D19D054-375F-4234-AAF0-8ED5617DB17F}" dt="2022-11-15T14:54:28.181" v="168" actId="20577"/>
          <ac:spMkLst>
            <pc:docMk/>
            <pc:sldMk cId="0" sldId="263"/>
            <ac:spMk id="173" creationId="{00000000-0000-0000-0000-000000000000}"/>
          </ac:spMkLst>
        </pc:spChg>
      </pc:sldChg>
      <pc:sldChg chg="modSp mod">
        <pc:chgData name="Iv Tsvetkova" userId="1f83aca625e0483c" providerId="LiveId" clId="{4D19D054-375F-4234-AAF0-8ED5617DB17F}" dt="2022-11-15T14:57:29.154" v="214" actId="14100"/>
        <pc:sldMkLst>
          <pc:docMk/>
          <pc:sldMk cId="0" sldId="264"/>
        </pc:sldMkLst>
        <pc:spChg chg="mod">
          <ac:chgData name="Iv Tsvetkova" userId="1f83aca625e0483c" providerId="LiveId" clId="{4D19D054-375F-4234-AAF0-8ED5617DB17F}" dt="2022-11-15T14:56:06.468" v="199" actId="14100"/>
          <ac:spMkLst>
            <pc:docMk/>
            <pc:sldMk cId="0" sldId="264"/>
            <ac:spMk id="184" creationId="{00000000-0000-0000-0000-000000000000}"/>
          </ac:spMkLst>
        </pc:spChg>
        <pc:spChg chg="mod">
          <ac:chgData name="Iv Tsvetkova" userId="1f83aca625e0483c" providerId="LiveId" clId="{4D19D054-375F-4234-AAF0-8ED5617DB17F}" dt="2022-11-15T14:57:29.154" v="214" actId="14100"/>
          <ac:spMkLst>
            <pc:docMk/>
            <pc:sldMk cId="0" sldId="264"/>
            <ac:spMk id="185" creationId="{00000000-0000-0000-0000-000000000000}"/>
          </ac:spMkLst>
        </pc:spChg>
      </pc:sldChg>
      <pc:sldChg chg="modSp mod">
        <pc:chgData name="Iv Tsvetkova" userId="1f83aca625e0483c" providerId="LiveId" clId="{4D19D054-375F-4234-AAF0-8ED5617DB17F}" dt="2022-11-15T14:58:45.581" v="248" actId="113"/>
        <pc:sldMkLst>
          <pc:docMk/>
          <pc:sldMk cId="0" sldId="265"/>
        </pc:sldMkLst>
        <pc:spChg chg="mod">
          <ac:chgData name="Iv Tsvetkova" userId="1f83aca625e0483c" providerId="LiveId" clId="{4D19D054-375F-4234-AAF0-8ED5617DB17F}" dt="2022-11-15T14:57:45.338" v="219" actId="14100"/>
          <ac:spMkLst>
            <pc:docMk/>
            <pc:sldMk cId="0" sldId="265"/>
            <ac:spMk id="195" creationId="{00000000-0000-0000-0000-000000000000}"/>
          </ac:spMkLst>
        </pc:spChg>
        <pc:spChg chg="mod">
          <ac:chgData name="Iv Tsvetkova" userId="1f83aca625e0483c" providerId="LiveId" clId="{4D19D054-375F-4234-AAF0-8ED5617DB17F}" dt="2022-11-15T14:58:45.581" v="248" actId="113"/>
          <ac:spMkLst>
            <pc:docMk/>
            <pc:sldMk cId="0" sldId="265"/>
            <ac:spMk id="196" creationId="{00000000-0000-0000-0000-000000000000}"/>
          </ac:spMkLst>
        </pc:spChg>
      </pc:sldChg>
      <pc:sldChg chg="modSp mod">
        <pc:chgData name="Iv Tsvetkova" userId="1f83aca625e0483c" providerId="LiveId" clId="{4D19D054-375F-4234-AAF0-8ED5617DB17F}" dt="2022-11-15T15:00:44.642" v="272" actId="20577"/>
        <pc:sldMkLst>
          <pc:docMk/>
          <pc:sldMk cId="0" sldId="266"/>
        </pc:sldMkLst>
        <pc:spChg chg="mod">
          <ac:chgData name="Iv Tsvetkova" userId="1f83aca625e0483c" providerId="LiveId" clId="{4D19D054-375F-4234-AAF0-8ED5617DB17F}" dt="2022-11-15T15:00:44.642" v="272" actId="20577"/>
          <ac:spMkLst>
            <pc:docMk/>
            <pc:sldMk cId="0" sldId="266"/>
            <ac:spMk id="208" creationId="{00000000-0000-0000-0000-000000000000}"/>
          </ac:spMkLst>
        </pc:spChg>
        <pc:spChg chg="mod">
          <ac:chgData name="Iv Tsvetkova" userId="1f83aca625e0483c" providerId="LiveId" clId="{4D19D054-375F-4234-AAF0-8ED5617DB17F}" dt="2022-11-15T14:59:04.832" v="252" actId="20577"/>
          <ac:spMkLst>
            <pc:docMk/>
            <pc:sldMk cId="0" sldId="266"/>
            <ac:spMk id="209" creationId="{00000000-0000-0000-0000-000000000000}"/>
          </ac:spMkLst>
        </pc:spChg>
        <pc:spChg chg="mod">
          <ac:chgData name="Iv Tsvetkova" userId="1f83aca625e0483c" providerId="LiveId" clId="{4D19D054-375F-4234-AAF0-8ED5617DB17F}" dt="2022-11-15T14:59:29.995" v="256" actId="404"/>
          <ac:spMkLst>
            <pc:docMk/>
            <pc:sldMk cId="0" sldId="266"/>
            <ac:spMk id="219" creationId="{00000000-0000-0000-0000-000000000000}"/>
          </ac:spMkLst>
        </pc:spChg>
        <pc:spChg chg="mod">
          <ac:chgData name="Iv Tsvetkova" userId="1f83aca625e0483c" providerId="LiveId" clId="{4D19D054-375F-4234-AAF0-8ED5617DB17F}" dt="2022-11-15T14:59:42.963" v="259"/>
          <ac:spMkLst>
            <pc:docMk/>
            <pc:sldMk cId="0" sldId="266"/>
            <ac:spMk id="223" creationId="{00000000-0000-0000-0000-000000000000}"/>
          </ac:spMkLst>
        </pc:spChg>
        <pc:spChg chg="mod">
          <ac:chgData name="Iv Tsvetkova" userId="1f83aca625e0483c" providerId="LiveId" clId="{4D19D054-375F-4234-AAF0-8ED5617DB17F}" dt="2022-11-15T15:00:17.642" v="266" actId="404"/>
          <ac:spMkLst>
            <pc:docMk/>
            <pc:sldMk cId="0" sldId="266"/>
            <ac:spMk id="227" creationId="{00000000-0000-0000-0000-000000000000}"/>
          </ac:spMkLst>
        </pc:spChg>
      </pc:sldChg>
      <pc:sldChg chg="modSp mod">
        <pc:chgData name="Iv Tsvetkova" userId="1f83aca625e0483c" providerId="LiveId" clId="{4D19D054-375F-4234-AAF0-8ED5617DB17F}" dt="2022-11-15T15:01:30.913" v="281"/>
        <pc:sldMkLst>
          <pc:docMk/>
          <pc:sldMk cId="0" sldId="267"/>
        </pc:sldMkLst>
        <pc:spChg chg="mod">
          <ac:chgData name="Iv Tsvetkova" userId="1f83aca625e0483c" providerId="LiveId" clId="{4D19D054-375F-4234-AAF0-8ED5617DB17F}" dt="2022-11-15T15:00:27.705" v="269" actId="20577"/>
          <ac:spMkLst>
            <pc:docMk/>
            <pc:sldMk cId="0" sldId="267"/>
            <ac:spMk id="232" creationId="{00000000-0000-0000-0000-000000000000}"/>
          </ac:spMkLst>
        </pc:spChg>
        <pc:spChg chg="mod">
          <ac:chgData name="Iv Tsvetkova" userId="1f83aca625e0483c" providerId="LiveId" clId="{4D19D054-375F-4234-AAF0-8ED5617DB17F}" dt="2022-11-15T15:01:30.913" v="281"/>
          <ac:spMkLst>
            <pc:docMk/>
            <pc:sldMk cId="0" sldId="267"/>
            <ac:spMk id="233" creationId="{00000000-0000-0000-0000-000000000000}"/>
          </ac:spMkLst>
        </pc:spChg>
      </pc:sldChg>
      <pc:sldChg chg="modSp mod">
        <pc:chgData name="Iv Tsvetkova" userId="1f83aca625e0483c" providerId="LiveId" clId="{4D19D054-375F-4234-AAF0-8ED5617DB17F}" dt="2022-11-15T14:58:04.957" v="238" actId="20577"/>
        <pc:sldMkLst>
          <pc:docMk/>
          <pc:sldMk cId="0" sldId="268"/>
        </pc:sldMkLst>
        <pc:spChg chg="mod">
          <ac:chgData name="Iv Tsvetkova" userId="1f83aca625e0483c" providerId="LiveId" clId="{4D19D054-375F-4234-AAF0-8ED5617DB17F}" dt="2022-11-15T14:58:04.957" v="238" actId="20577"/>
          <ac:spMkLst>
            <pc:docMk/>
            <pc:sldMk cId="0" sldId="268"/>
            <ac:spMk id="245" creationId="{00000000-0000-0000-0000-000000000000}"/>
          </ac:spMkLst>
        </pc:spChg>
      </pc:sldChg>
      <pc:sldChg chg="modSp mod">
        <pc:chgData name="Iv Tsvetkova" userId="1f83aca625e0483c" providerId="LiveId" clId="{4D19D054-375F-4234-AAF0-8ED5617DB17F}" dt="2022-11-15T15:03:15.170" v="326" actId="113"/>
        <pc:sldMkLst>
          <pc:docMk/>
          <pc:sldMk cId="0" sldId="269"/>
        </pc:sldMkLst>
        <pc:spChg chg="mod">
          <ac:chgData name="Iv Tsvetkova" userId="1f83aca625e0483c" providerId="LiveId" clId="{4D19D054-375F-4234-AAF0-8ED5617DB17F}" dt="2022-11-15T15:01:48.170" v="284"/>
          <ac:spMkLst>
            <pc:docMk/>
            <pc:sldMk cId="0" sldId="269"/>
            <ac:spMk id="256" creationId="{00000000-0000-0000-0000-000000000000}"/>
          </ac:spMkLst>
        </pc:spChg>
        <pc:spChg chg="mod">
          <ac:chgData name="Iv Tsvetkova" userId="1f83aca625e0483c" providerId="LiveId" clId="{4D19D054-375F-4234-AAF0-8ED5617DB17F}" dt="2022-11-15T15:03:15.170" v="326" actId="113"/>
          <ac:spMkLst>
            <pc:docMk/>
            <pc:sldMk cId="0" sldId="269"/>
            <ac:spMk id="257" creationId="{00000000-0000-0000-0000-000000000000}"/>
          </ac:spMkLst>
        </pc:spChg>
      </pc:sldChg>
      <pc:sldChg chg="modSp mod">
        <pc:chgData name="Iv Tsvetkova" userId="1f83aca625e0483c" providerId="LiveId" clId="{4D19D054-375F-4234-AAF0-8ED5617DB17F}" dt="2022-11-15T15:04:37.661" v="334" actId="115"/>
        <pc:sldMkLst>
          <pc:docMk/>
          <pc:sldMk cId="0" sldId="270"/>
        </pc:sldMkLst>
        <pc:spChg chg="mod">
          <ac:chgData name="Iv Tsvetkova" userId="1f83aca625e0483c" providerId="LiveId" clId="{4D19D054-375F-4234-AAF0-8ED5617DB17F}" dt="2022-11-15T15:02:13.411" v="314" actId="20577"/>
          <ac:spMkLst>
            <pc:docMk/>
            <pc:sldMk cId="0" sldId="270"/>
            <ac:spMk id="267" creationId="{00000000-0000-0000-0000-000000000000}"/>
          </ac:spMkLst>
        </pc:spChg>
        <pc:spChg chg="mod">
          <ac:chgData name="Iv Tsvetkova" userId="1f83aca625e0483c" providerId="LiveId" clId="{4D19D054-375F-4234-AAF0-8ED5617DB17F}" dt="2022-11-15T15:04:37.661" v="334" actId="115"/>
          <ac:spMkLst>
            <pc:docMk/>
            <pc:sldMk cId="0" sldId="270"/>
            <ac:spMk id="268" creationId="{00000000-0000-0000-0000-000000000000}"/>
          </ac:spMkLst>
        </pc:spChg>
      </pc:sldChg>
      <pc:sldChg chg="modSp mod">
        <pc:chgData name="Iv Tsvetkova" userId="1f83aca625e0483c" providerId="LiveId" clId="{4D19D054-375F-4234-AAF0-8ED5617DB17F}" dt="2022-11-15T15:05:41.488" v="339" actId="14100"/>
        <pc:sldMkLst>
          <pc:docMk/>
          <pc:sldMk cId="0" sldId="271"/>
        </pc:sldMkLst>
        <pc:spChg chg="mod">
          <ac:chgData name="Iv Tsvetkova" userId="1f83aca625e0483c" providerId="LiveId" clId="{4D19D054-375F-4234-AAF0-8ED5617DB17F}" dt="2022-11-15T15:02:17.568" v="317" actId="20577"/>
          <ac:spMkLst>
            <pc:docMk/>
            <pc:sldMk cId="0" sldId="271"/>
            <ac:spMk id="278" creationId="{00000000-0000-0000-0000-000000000000}"/>
          </ac:spMkLst>
        </pc:spChg>
        <pc:spChg chg="mod">
          <ac:chgData name="Iv Tsvetkova" userId="1f83aca625e0483c" providerId="LiveId" clId="{4D19D054-375F-4234-AAF0-8ED5617DB17F}" dt="2022-11-15T15:05:41.488" v="339" actId="14100"/>
          <ac:spMkLst>
            <pc:docMk/>
            <pc:sldMk cId="0" sldId="271"/>
            <ac:spMk id="279" creationId="{00000000-0000-0000-0000-000000000000}"/>
          </ac:spMkLst>
        </pc:spChg>
      </pc:sldChg>
      <pc:sldChg chg="modSp mod">
        <pc:chgData name="Iv Tsvetkova" userId="1f83aca625e0483c" providerId="LiveId" clId="{4D19D054-375F-4234-AAF0-8ED5617DB17F}" dt="2022-11-15T15:02:06.550" v="311" actId="20577"/>
        <pc:sldMkLst>
          <pc:docMk/>
          <pc:sldMk cId="0" sldId="272"/>
        </pc:sldMkLst>
        <pc:spChg chg="mod">
          <ac:chgData name="Iv Tsvetkova" userId="1f83aca625e0483c" providerId="LiveId" clId="{4D19D054-375F-4234-AAF0-8ED5617DB17F}" dt="2022-11-15T15:02:06.550" v="311" actId="20577"/>
          <ac:spMkLst>
            <pc:docMk/>
            <pc:sldMk cId="0" sldId="272"/>
            <ac:spMk id="289" creationId="{00000000-0000-0000-0000-000000000000}"/>
          </ac:spMkLst>
        </pc:spChg>
      </pc:sldChg>
      <pc:sldChg chg="modSp mod">
        <pc:chgData name="Iv Tsvetkova" userId="1f83aca625e0483c" providerId="LiveId" clId="{4D19D054-375F-4234-AAF0-8ED5617DB17F}" dt="2022-11-15T15:06:35.226" v="350" actId="115"/>
        <pc:sldMkLst>
          <pc:docMk/>
          <pc:sldMk cId="0" sldId="273"/>
        </pc:sldMkLst>
        <pc:spChg chg="mod">
          <ac:chgData name="Iv Tsvetkova" userId="1f83aca625e0483c" providerId="LiveId" clId="{4D19D054-375F-4234-AAF0-8ED5617DB17F}" dt="2022-11-15T15:06:08.752" v="345"/>
          <ac:spMkLst>
            <pc:docMk/>
            <pc:sldMk cId="0" sldId="273"/>
            <ac:spMk id="300" creationId="{00000000-0000-0000-0000-000000000000}"/>
          </ac:spMkLst>
        </pc:spChg>
        <pc:spChg chg="mod">
          <ac:chgData name="Iv Tsvetkova" userId="1f83aca625e0483c" providerId="LiveId" clId="{4D19D054-375F-4234-AAF0-8ED5617DB17F}" dt="2022-11-15T15:06:35.226" v="350" actId="115"/>
          <ac:spMkLst>
            <pc:docMk/>
            <pc:sldMk cId="0" sldId="273"/>
            <ac:spMk id="306" creationId="{00000000-0000-0000-0000-000000000000}"/>
          </ac:spMkLst>
        </pc:spChg>
      </pc:sldChg>
      <pc:sldChg chg="modSp mod">
        <pc:chgData name="Iv Tsvetkova" userId="1f83aca625e0483c" providerId="LiveId" clId="{4D19D054-375F-4234-AAF0-8ED5617DB17F}" dt="2022-11-15T15:07:37.828" v="367" actId="14100"/>
        <pc:sldMkLst>
          <pc:docMk/>
          <pc:sldMk cId="0" sldId="274"/>
        </pc:sldMkLst>
        <pc:spChg chg="mod">
          <ac:chgData name="Iv Tsvetkova" userId="1f83aca625e0483c" providerId="LiveId" clId="{4D19D054-375F-4234-AAF0-8ED5617DB17F}" dt="2022-11-15T15:06:47.352" v="354" actId="20577"/>
          <ac:spMkLst>
            <pc:docMk/>
            <pc:sldMk cId="0" sldId="274"/>
            <ac:spMk id="311" creationId="{00000000-0000-0000-0000-000000000000}"/>
          </ac:spMkLst>
        </pc:spChg>
        <pc:spChg chg="mod">
          <ac:chgData name="Iv Tsvetkova" userId="1f83aca625e0483c" providerId="LiveId" clId="{4D19D054-375F-4234-AAF0-8ED5617DB17F}" dt="2022-11-15T15:07:32.187" v="365" actId="1076"/>
          <ac:spMkLst>
            <pc:docMk/>
            <pc:sldMk cId="0" sldId="274"/>
            <ac:spMk id="318" creationId="{00000000-0000-0000-0000-000000000000}"/>
          </ac:spMkLst>
        </pc:spChg>
        <pc:spChg chg="mod">
          <ac:chgData name="Iv Tsvetkova" userId="1f83aca625e0483c" providerId="LiveId" clId="{4D19D054-375F-4234-AAF0-8ED5617DB17F}" dt="2022-11-15T15:07:37.828" v="367" actId="14100"/>
          <ac:spMkLst>
            <pc:docMk/>
            <pc:sldMk cId="0" sldId="274"/>
            <ac:spMk id="319" creationId="{00000000-0000-0000-0000-000000000000}"/>
          </ac:spMkLst>
        </pc:spChg>
        <pc:picChg chg="mod">
          <ac:chgData name="Iv Tsvetkova" userId="1f83aca625e0483c" providerId="LiveId" clId="{4D19D054-375F-4234-AAF0-8ED5617DB17F}" dt="2022-11-15T15:07:33.984" v="366" actId="1076"/>
          <ac:picMkLst>
            <pc:docMk/>
            <pc:sldMk cId="0" sldId="274"/>
            <ac:picMk id="317" creationId="{00000000-0000-0000-0000-000000000000}"/>
          </ac:picMkLst>
        </pc:picChg>
      </pc:sldChg>
      <pc:sldChg chg="modSp mod">
        <pc:chgData name="Iv Tsvetkova" userId="1f83aca625e0483c" providerId="LiveId" clId="{4D19D054-375F-4234-AAF0-8ED5617DB17F}" dt="2022-11-15T15:09:16.369" v="419" actId="20577"/>
        <pc:sldMkLst>
          <pc:docMk/>
          <pc:sldMk cId="0" sldId="275"/>
        </pc:sldMkLst>
        <pc:spChg chg="mod">
          <ac:chgData name="Iv Tsvetkova" userId="1f83aca625e0483c" providerId="LiveId" clId="{4D19D054-375F-4234-AAF0-8ED5617DB17F}" dt="2022-11-15T15:07:50.348" v="371" actId="20577"/>
          <ac:spMkLst>
            <pc:docMk/>
            <pc:sldMk cId="0" sldId="275"/>
            <ac:spMk id="324" creationId="{00000000-0000-0000-0000-000000000000}"/>
          </ac:spMkLst>
        </pc:spChg>
        <pc:spChg chg="mod">
          <ac:chgData name="Iv Tsvetkova" userId="1f83aca625e0483c" providerId="LiveId" clId="{4D19D054-375F-4234-AAF0-8ED5617DB17F}" dt="2022-11-15T15:09:16.369" v="419" actId="20577"/>
          <ac:spMkLst>
            <pc:docMk/>
            <pc:sldMk cId="0" sldId="275"/>
            <ac:spMk id="330" creationId="{00000000-0000-0000-0000-000000000000}"/>
          </ac:spMkLst>
        </pc:spChg>
      </pc:sldChg>
      <pc:sldChg chg="modSp mod">
        <pc:chgData name="Iv Tsvetkova" userId="1f83aca625e0483c" providerId="LiveId" clId="{4D19D054-375F-4234-AAF0-8ED5617DB17F}" dt="2022-11-15T15:08:02.431" v="386" actId="20577"/>
        <pc:sldMkLst>
          <pc:docMk/>
          <pc:sldMk cId="0" sldId="276"/>
        </pc:sldMkLst>
        <pc:spChg chg="mod">
          <ac:chgData name="Iv Tsvetkova" userId="1f83aca625e0483c" providerId="LiveId" clId="{4D19D054-375F-4234-AAF0-8ED5617DB17F}" dt="2022-11-15T15:08:02.431" v="386" actId="20577"/>
          <ac:spMkLst>
            <pc:docMk/>
            <pc:sldMk cId="0" sldId="276"/>
            <ac:spMk id="335" creationId="{00000000-0000-0000-0000-000000000000}"/>
          </ac:spMkLst>
        </pc:spChg>
      </pc:sldChg>
      <pc:sldChg chg="modSp mod">
        <pc:chgData name="Iv Tsvetkova" userId="1f83aca625e0483c" providerId="LiveId" clId="{4D19D054-375F-4234-AAF0-8ED5617DB17F}" dt="2022-11-15T15:09:44.528" v="422"/>
        <pc:sldMkLst>
          <pc:docMk/>
          <pc:sldMk cId="0" sldId="277"/>
        </pc:sldMkLst>
        <pc:spChg chg="mod">
          <ac:chgData name="Iv Tsvetkova" userId="1f83aca625e0483c" providerId="LiveId" clId="{4D19D054-375F-4234-AAF0-8ED5617DB17F}" dt="2022-11-15T15:08:11.268" v="398" actId="20577"/>
          <ac:spMkLst>
            <pc:docMk/>
            <pc:sldMk cId="0" sldId="277"/>
            <ac:spMk id="346" creationId="{00000000-0000-0000-0000-000000000000}"/>
          </ac:spMkLst>
        </pc:spChg>
        <pc:spChg chg="mod">
          <ac:chgData name="Iv Tsvetkova" userId="1f83aca625e0483c" providerId="LiveId" clId="{4D19D054-375F-4234-AAF0-8ED5617DB17F}" dt="2022-11-15T15:09:44.528" v="422"/>
          <ac:spMkLst>
            <pc:docMk/>
            <pc:sldMk cId="0" sldId="277"/>
            <ac:spMk id="352" creationId="{00000000-0000-0000-0000-000000000000}"/>
          </ac:spMkLst>
        </pc:spChg>
      </pc:sldChg>
      <pc:sldChg chg="modSp mod">
        <pc:chgData name="Iv Tsvetkova" userId="1f83aca625e0483c" providerId="LiveId" clId="{4D19D054-375F-4234-AAF0-8ED5617DB17F}" dt="2022-11-15T15:10:20.190" v="452" actId="14100"/>
        <pc:sldMkLst>
          <pc:docMk/>
          <pc:sldMk cId="0" sldId="278"/>
        </pc:sldMkLst>
        <pc:spChg chg="mod">
          <ac:chgData name="Iv Tsvetkova" userId="1f83aca625e0483c" providerId="LiveId" clId="{4D19D054-375F-4234-AAF0-8ED5617DB17F}" dt="2022-11-15T15:09:52.482" v="441" actId="20577"/>
          <ac:spMkLst>
            <pc:docMk/>
            <pc:sldMk cId="0" sldId="278"/>
            <ac:spMk id="358" creationId="{00000000-0000-0000-0000-000000000000}"/>
          </ac:spMkLst>
        </pc:spChg>
        <pc:spChg chg="mod">
          <ac:chgData name="Iv Tsvetkova" userId="1f83aca625e0483c" providerId="LiveId" clId="{4D19D054-375F-4234-AAF0-8ED5617DB17F}" dt="2022-11-15T15:10:20.190" v="452" actId="14100"/>
          <ac:spMkLst>
            <pc:docMk/>
            <pc:sldMk cId="0" sldId="278"/>
            <ac:spMk id="359" creationId="{00000000-0000-0000-0000-000000000000}"/>
          </ac:spMkLst>
        </pc:spChg>
      </pc:sldChg>
      <pc:sldChg chg="addSp delSp modSp mod">
        <pc:chgData name="Iv Tsvetkova" userId="1f83aca625e0483c" providerId="LiveId" clId="{4D19D054-375F-4234-AAF0-8ED5617DB17F}" dt="2022-11-15T15:13:43.111" v="481" actId="403"/>
        <pc:sldMkLst>
          <pc:docMk/>
          <pc:sldMk cId="0" sldId="279"/>
        </pc:sldMkLst>
        <pc:spChg chg="mod">
          <ac:chgData name="Iv Tsvetkova" userId="1f83aca625e0483c" providerId="LiveId" clId="{4D19D054-375F-4234-AAF0-8ED5617DB17F}" dt="2022-11-15T15:10:29.098" v="459" actId="20577"/>
          <ac:spMkLst>
            <pc:docMk/>
            <pc:sldMk cId="0" sldId="279"/>
            <ac:spMk id="372" creationId="{00000000-0000-0000-0000-000000000000}"/>
          </ac:spMkLst>
        </pc:spChg>
        <pc:spChg chg="mod">
          <ac:chgData name="Iv Tsvetkova" userId="1f83aca625e0483c" providerId="LiveId" clId="{4D19D054-375F-4234-AAF0-8ED5617DB17F}" dt="2022-11-15T15:13:43.111" v="481" actId="403"/>
          <ac:spMkLst>
            <pc:docMk/>
            <pc:sldMk cId="0" sldId="279"/>
            <ac:spMk id="373" creationId="{00000000-0000-0000-0000-000000000000}"/>
          </ac:spMkLst>
        </pc:spChg>
        <pc:graphicFrameChg chg="add del mod">
          <ac:chgData name="Iv Tsvetkova" userId="1f83aca625e0483c" providerId="LiveId" clId="{4D19D054-375F-4234-AAF0-8ED5617DB17F}" dt="2022-11-15T15:12:42.196" v="461"/>
          <ac:graphicFrameMkLst>
            <pc:docMk/>
            <pc:sldMk cId="0" sldId="279"/>
            <ac:graphicFrameMk id="2" creationId="{6800A182-85A4-744B-E6F1-7C1C2B30CA9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7005babb4f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7005babb4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7005babb4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7005babb4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3f68094a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13f68094a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7005babb4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7005babb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oecd.org/corporate/mne/" TargetMode="External"/><Relationship Id="rId7" Type="http://schemas.openxmlformats.org/officeDocument/2006/relationships/hyperlink" Target="https://www.un.org/sites/un2.un.org/files/2021/03/udhr.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ohchr.org/sites/default/files/Documents/Publications/GuidingPrinciplesBusinessHR_EN.pdf" TargetMode="External"/><Relationship Id="rId5" Type="http://schemas.openxmlformats.org/officeDocument/2006/relationships/hyperlink" Target="http://dx.doi.org/10.1787/9789264115415-en" TargetMode="External"/><Relationship Id="rId4" Type="http://schemas.openxmlformats.org/officeDocument/2006/relationships/hyperlink" Target="https://ec.europa.eu/commission/presscorner/detail/en/ip_22_1145" TargetMode="Externa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sustainable-scf.org/" TargetMode="External"/><Relationship Id="rId7" Type="http://schemas.openxmlformats.org/officeDocument/2006/relationships/hyperlink" Target="https://www.nachhaltige-agrarlieferketten.org/en/about-in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single-market-economy.ec.europa.eu/sectors/raw-materials/policy-and-strategy-raw-materials/sustainable-supply-global-markets_en" TargetMode="External"/><Relationship Id="rId5" Type="http://schemas.openxmlformats.org/officeDocument/2006/relationships/hyperlink" Target="https://hbr.org/2020/03/a-more-sustainable-supply-chain" TargetMode="External"/><Relationship Id="rId4" Type="http://schemas.openxmlformats.org/officeDocument/2006/relationships/hyperlink" Target="https://www.sap.com/insights/what-is-a-sustainable-supply-chain.html" TargetMode="Externa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mneguidelines.oecd.org/due-diligence-guidance-for-responsible-business-conduct.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ilo.org/global/standards/subjects-covered-by-international-labour-standards/wages/lang--en/index.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280959" y="679308"/>
            <a:ext cx="3360875" cy="1614829"/>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730458" y="6014475"/>
            <a:ext cx="3443977" cy="722530"/>
          </a:xfrm>
          <a:prstGeom prst="rect">
            <a:avLst/>
          </a:prstGeom>
          <a:noFill/>
          <a:ln>
            <a:noFill/>
          </a:ln>
        </p:spPr>
      </p:pic>
      <p:sp>
        <p:nvSpPr>
          <p:cNvPr id="90" name="Google Shape;90;p1"/>
          <p:cNvSpPr/>
          <p:nvPr/>
        </p:nvSpPr>
        <p:spPr>
          <a:xfrm>
            <a:off x="0" y="5658678"/>
            <a:ext cx="12192000" cy="11927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0" y="323511"/>
            <a:ext cx="3538329" cy="11927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4104862" y="323511"/>
            <a:ext cx="3982277" cy="11927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8653673" y="323511"/>
            <a:ext cx="3538329" cy="11927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730450" y="2197650"/>
            <a:ext cx="6002174"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5400" b="1" i="0" u="none" strike="noStrike" cap="none" dirty="0">
                <a:solidFill>
                  <a:srgbClr val="056839"/>
                </a:solidFill>
                <a:latin typeface="Calibri"/>
                <a:ea typeface="Calibri"/>
                <a:cs typeface="Calibri"/>
                <a:sym typeface="Calibri"/>
              </a:rPr>
              <a:t>Устойчиви вериги за доставки</a:t>
            </a:r>
            <a:endParaRPr lang="en-US" sz="5400" dirty="0">
              <a:solidFill>
                <a:srgbClr val="056839"/>
              </a:solidFill>
              <a:latin typeface="Calibri"/>
              <a:ea typeface="Calibri"/>
              <a:cs typeface="Calibri"/>
              <a:sym typeface="Calibri"/>
            </a:endParaRPr>
          </a:p>
        </p:txBody>
      </p:sp>
      <p:sp>
        <p:nvSpPr>
          <p:cNvPr id="95" name="Google Shape;95;p1"/>
          <p:cNvSpPr txBox="1"/>
          <p:nvPr/>
        </p:nvSpPr>
        <p:spPr>
          <a:xfrm>
            <a:off x="407194" y="4823047"/>
            <a:ext cx="1124433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dirty="0">
                <a:solidFill>
                  <a:srgbClr val="056839"/>
                </a:solidFill>
                <a:latin typeface="Calibri"/>
                <a:ea typeface="Calibri"/>
                <a:cs typeface="Calibri"/>
                <a:sym typeface="Calibri"/>
              </a:rPr>
              <a:t>Ключови думи: Устойчива верига на доставки, достоен труд, оптимизация, здраве и безопасност, надлежна проверка, хранително-вкусова промишленост</a:t>
            </a:r>
            <a:endParaRPr sz="1800" dirty="0">
              <a:solidFill>
                <a:schemeClr val="dk1"/>
              </a:solidFill>
              <a:latin typeface="Calibri"/>
              <a:ea typeface="Calibri"/>
              <a:cs typeface="Calibri"/>
              <a:sym typeface="Calibri"/>
            </a:endParaRPr>
          </a:p>
        </p:txBody>
      </p:sp>
      <p:sp>
        <p:nvSpPr>
          <p:cNvPr id="96" name="Google Shape;96;p1"/>
          <p:cNvSpPr txBox="1"/>
          <p:nvPr/>
        </p:nvSpPr>
        <p:spPr>
          <a:xfrm>
            <a:off x="4493172" y="6014475"/>
            <a:ext cx="46350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97" name="Google Shape;97;p1"/>
          <p:cNvPicPr preferRelativeResize="0"/>
          <p:nvPr/>
        </p:nvPicPr>
        <p:blipFill rotWithShape="1">
          <a:blip r:embed="rId5">
            <a:alphaModFix/>
          </a:blip>
          <a:srcRect/>
          <a:stretch/>
        </p:blipFill>
        <p:spPr>
          <a:xfrm>
            <a:off x="6732623" y="856947"/>
            <a:ext cx="5039276" cy="3359875"/>
          </a:xfrm>
          <a:prstGeom prst="rect">
            <a:avLst/>
          </a:prstGeom>
          <a:noFill/>
          <a:ln>
            <a:noFill/>
          </a:ln>
        </p:spPr>
      </p:pic>
      <p:sp>
        <p:nvSpPr>
          <p:cNvPr id="98" name="Google Shape;98;p1"/>
          <p:cNvSpPr txBox="1"/>
          <p:nvPr/>
        </p:nvSpPr>
        <p:spPr>
          <a:xfrm>
            <a:off x="6859540" y="4216813"/>
            <a:ext cx="46350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i="1">
                <a:solidFill>
                  <a:srgbClr val="0563C1"/>
                </a:solidFill>
                <a:latin typeface="Calibri"/>
                <a:ea typeface="Calibri"/>
                <a:cs typeface="Calibri"/>
                <a:sym typeface="Calibri"/>
              </a:rPr>
              <a:t>Image by &lt;a href="https://www.freepik.com/free-vector/supply-chain-infographic-concept_8963171.htm#query=supply%20chain&amp;position=5&amp;from_view=search"&gt;Freepik&lt;/a&gt;</a:t>
            </a:r>
            <a:endParaRPr sz="7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9"/>
          <p:cNvSpPr txBox="1"/>
          <p:nvPr/>
        </p:nvSpPr>
        <p:spPr>
          <a:xfrm>
            <a:off x="523761" y="563743"/>
            <a:ext cx="1082611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a:t>
            </a:r>
            <a:r>
              <a:rPr lang="bg-BG" sz="3600" b="1" dirty="0">
                <a:solidFill>
                  <a:srgbClr val="056839"/>
                </a:solidFill>
                <a:latin typeface="Calibri"/>
                <a:ea typeface="Calibri"/>
                <a:cs typeface="Calibri"/>
                <a:sym typeface="Calibri"/>
              </a:rPr>
              <a:t>ема</a:t>
            </a:r>
            <a:r>
              <a:rPr lang="en-US" sz="3600" b="1" dirty="0">
                <a:solidFill>
                  <a:srgbClr val="056839"/>
                </a:solidFill>
                <a:latin typeface="Calibri"/>
                <a:ea typeface="Calibri"/>
                <a:cs typeface="Calibri"/>
                <a:sym typeface="Calibri"/>
              </a:rPr>
              <a:t> 2: </a:t>
            </a:r>
            <a:r>
              <a:rPr lang="ru-RU" sz="2000" b="1" dirty="0">
                <a:solidFill>
                  <a:srgbClr val="C55A11"/>
                </a:solidFill>
                <a:latin typeface="Calibri"/>
                <a:ea typeface="Calibri"/>
                <a:cs typeface="Calibri"/>
                <a:sym typeface="Calibri"/>
              </a:rPr>
              <a:t>Ръководни принципи за бизнеса и човешките права и надлежна проверка</a:t>
            </a:r>
            <a:endParaRPr dirty="0"/>
          </a:p>
        </p:txBody>
      </p:sp>
      <p:sp>
        <p:nvSpPr>
          <p:cNvPr id="196" name="Google Shape;196;p9"/>
          <p:cNvSpPr txBox="1"/>
          <p:nvPr/>
        </p:nvSpPr>
        <p:spPr>
          <a:xfrm>
            <a:off x="612986" y="1412948"/>
            <a:ext cx="6730493" cy="423968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ru-RU" sz="1800" dirty="0">
                <a:solidFill>
                  <a:srgbClr val="056839"/>
                </a:solidFill>
                <a:latin typeface="Calibri"/>
                <a:ea typeface="Calibri"/>
                <a:cs typeface="Calibri"/>
                <a:sym typeface="Calibri"/>
              </a:rPr>
              <a:t>Това, което е от изключително значение, е тези Ръководни принципи да се прилагат за всички държави и за всички бизнес предприятия, както транснационални, така и други, независимо от техния размер, сектор, местоположение, собственост и структура. Те са разделени на два основни раздела, като първият определя задълженията на държавите, а вторият – корпоративната отговорност за защита на човешките права. Последното се нарича още </a:t>
            </a:r>
            <a:r>
              <a:rPr lang="ru-RU" sz="1800" b="1" dirty="0">
                <a:solidFill>
                  <a:srgbClr val="056839"/>
                </a:solidFill>
                <a:latin typeface="Calibri"/>
                <a:ea typeface="Calibri"/>
                <a:cs typeface="Calibri"/>
                <a:sym typeface="Calibri"/>
              </a:rPr>
              <a:t>корпоративна социална отговорност или КСО</a:t>
            </a:r>
            <a:r>
              <a:rPr lang="ru-RU" sz="1800" dirty="0">
                <a:solidFill>
                  <a:srgbClr val="056839"/>
                </a:solidFill>
                <a:latin typeface="Calibri"/>
                <a:ea typeface="Calibri"/>
                <a:cs typeface="Calibri"/>
                <a:sym typeface="Calibri"/>
              </a:rPr>
              <a:t>. Важно е да се отбележи, че когато компаниите обмислят правата на човека, те трябва да покриват всички човешки права, изброени във Всеобщата Декларация за правата на човека на ООН</a:t>
            </a:r>
            <a:endParaRPr lang="en-US" sz="1800" dirty="0">
              <a:solidFill>
                <a:schemeClr val="dk1"/>
              </a:solidFill>
              <a:latin typeface="Calibri"/>
              <a:ea typeface="Calibri"/>
              <a:cs typeface="Calibri"/>
              <a:sym typeface="Calibri"/>
            </a:endParaRPr>
          </a:p>
        </p:txBody>
      </p:sp>
      <p:sp>
        <p:nvSpPr>
          <p:cNvPr id="197" name="Google Shape;197;p9"/>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9"/>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9"/>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0" name="Google Shape;200;p9"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01" name="Google Shape;201;p9"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pic>
        <p:nvPicPr>
          <p:cNvPr id="202" name="Google Shape;202;p9" descr="United Nations, Universal Declaration of Human Rights - UDHR, History of Human  Rights"/>
          <p:cNvPicPr preferRelativeResize="0"/>
          <p:nvPr/>
        </p:nvPicPr>
        <p:blipFill rotWithShape="1">
          <a:blip r:embed="rId5">
            <a:alphaModFix/>
          </a:blip>
          <a:srcRect/>
          <a:stretch/>
        </p:blipFill>
        <p:spPr>
          <a:xfrm>
            <a:off x="7817660" y="1234911"/>
            <a:ext cx="3755615" cy="4860472"/>
          </a:xfrm>
          <a:prstGeom prst="rect">
            <a:avLst/>
          </a:prstGeom>
          <a:noFill/>
          <a:ln>
            <a:noFill/>
          </a:ln>
        </p:spPr>
      </p:pic>
      <p:sp>
        <p:nvSpPr>
          <p:cNvPr id="203" name="Google Shape;203;p9"/>
          <p:cNvSpPr txBox="1"/>
          <p:nvPr/>
        </p:nvSpPr>
        <p:spPr>
          <a:xfrm>
            <a:off x="6905948" y="6137685"/>
            <a:ext cx="528605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https://www.humanrights.com/what-are-human-rights/brief-history/the-united-nations.html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10"/>
          <p:cNvSpPr txBox="1"/>
          <p:nvPr/>
        </p:nvSpPr>
        <p:spPr>
          <a:xfrm>
            <a:off x="523761" y="563743"/>
            <a:ext cx="1077897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a:t>
            </a:r>
            <a:r>
              <a:rPr lang="bg-BG" sz="3600" b="1" dirty="0">
                <a:solidFill>
                  <a:srgbClr val="056839"/>
                </a:solidFill>
                <a:latin typeface="Calibri"/>
                <a:ea typeface="Calibri"/>
                <a:cs typeface="Calibri"/>
                <a:sym typeface="Calibri"/>
              </a:rPr>
              <a:t>ема</a:t>
            </a:r>
            <a:r>
              <a:rPr lang="en-US" sz="3600" b="1" dirty="0">
                <a:solidFill>
                  <a:srgbClr val="056839"/>
                </a:solidFill>
                <a:latin typeface="Calibri"/>
                <a:ea typeface="Calibri"/>
                <a:cs typeface="Calibri"/>
                <a:sym typeface="Calibri"/>
              </a:rPr>
              <a:t> 2: </a:t>
            </a:r>
            <a:r>
              <a:rPr lang="ru-RU" sz="2000" b="1" dirty="0">
                <a:solidFill>
                  <a:srgbClr val="C55A11"/>
                </a:solidFill>
                <a:latin typeface="Calibri"/>
                <a:ea typeface="Calibri"/>
                <a:cs typeface="Calibri"/>
                <a:sym typeface="Calibri"/>
              </a:rPr>
              <a:t>Ръководни принципи за бизнеса и човешките права и надлежна проверка</a:t>
            </a:r>
            <a:endParaRPr dirty="0"/>
          </a:p>
        </p:txBody>
      </p:sp>
      <p:sp>
        <p:nvSpPr>
          <p:cNvPr id="209" name="Google Shape;209;p10"/>
          <p:cNvSpPr txBox="1"/>
          <p:nvPr/>
        </p:nvSpPr>
        <p:spPr>
          <a:xfrm>
            <a:off x="612986" y="1412948"/>
            <a:ext cx="10034751" cy="3886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ru-RU" sz="1800" b="1" dirty="0">
                <a:solidFill>
                  <a:srgbClr val="056839"/>
                </a:solidFill>
                <a:latin typeface="Calibri"/>
                <a:ea typeface="Calibri"/>
                <a:cs typeface="Calibri"/>
                <a:sym typeface="Calibri"/>
              </a:rPr>
              <a:t>Основните елементи на адекватна корпоративна социална отговорност са следните</a:t>
            </a:r>
            <a:r>
              <a:rPr lang="en-US" sz="1800" b="1" dirty="0">
                <a:solidFill>
                  <a:srgbClr val="056839"/>
                </a:solidFill>
                <a:latin typeface="Calibri"/>
                <a:ea typeface="Calibri"/>
                <a:cs typeface="Calibri"/>
                <a:sym typeface="Calibri"/>
              </a:rPr>
              <a:t>:</a:t>
            </a:r>
            <a:endParaRPr lang="en-US" sz="1800" dirty="0">
              <a:solidFill>
                <a:srgbClr val="056839"/>
              </a:solidFill>
              <a:latin typeface="Calibri"/>
              <a:ea typeface="Calibri"/>
              <a:cs typeface="Calibri"/>
              <a:sym typeface="Calibri"/>
            </a:endParaRPr>
          </a:p>
        </p:txBody>
      </p:sp>
      <p:sp>
        <p:nvSpPr>
          <p:cNvPr id="210" name="Google Shape;210;p10"/>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0"/>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0"/>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3" name="Google Shape;213;p10" descr="Logo&#10;&#10;Description automatically generated"/>
          <p:cNvPicPr preferRelativeResize="0"/>
          <p:nvPr/>
        </p:nvPicPr>
        <p:blipFill rotWithShape="1">
          <a:blip r:embed="rId3">
            <a:alphaModFix/>
          </a:blip>
          <a:srcRect/>
          <a:stretch/>
        </p:blipFill>
        <p:spPr>
          <a:xfrm>
            <a:off x="190421" y="6161799"/>
            <a:ext cx="1350410" cy="664590"/>
          </a:xfrm>
          <a:prstGeom prst="rect">
            <a:avLst/>
          </a:prstGeom>
          <a:noFill/>
          <a:ln>
            <a:noFill/>
          </a:ln>
        </p:spPr>
      </p:pic>
      <p:pic>
        <p:nvPicPr>
          <p:cNvPr id="214" name="Google Shape;214;p10" descr="Graphical user interface, text&#10;&#10;Description automatically generated"/>
          <p:cNvPicPr preferRelativeResize="0"/>
          <p:nvPr/>
        </p:nvPicPr>
        <p:blipFill rotWithShape="1">
          <a:blip r:embed="rId4">
            <a:alphaModFix/>
          </a:blip>
          <a:srcRect/>
          <a:stretch/>
        </p:blipFill>
        <p:spPr>
          <a:xfrm>
            <a:off x="1838672" y="6251490"/>
            <a:ext cx="2312641" cy="485181"/>
          </a:xfrm>
          <a:prstGeom prst="rect">
            <a:avLst/>
          </a:prstGeom>
          <a:noFill/>
          <a:ln>
            <a:noFill/>
          </a:ln>
        </p:spPr>
      </p:pic>
      <p:grpSp>
        <p:nvGrpSpPr>
          <p:cNvPr id="215" name="Google Shape;215;p10"/>
          <p:cNvGrpSpPr/>
          <p:nvPr/>
        </p:nvGrpSpPr>
        <p:grpSpPr>
          <a:xfrm>
            <a:off x="823726" y="1844145"/>
            <a:ext cx="10399907" cy="4407344"/>
            <a:chOff x="486432" y="549588"/>
            <a:chExt cx="10399907" cy="4407345"/>
          </a:xfrm>
        </p:grpSpPr>
        <p:sp>
          <p:nvSpPr>
            <p:cNvPr id="216" name="Google Shape;216;p10"/>
            <p:cNvSpPr/>
            <p:nvPr/>
          </p:nvSpPr>
          <p:spPr>
            <a:xfrm rot="-5400000">
              <a:off x="-1404469" y="2621132"/>
              <a:ext cx="4226700" cy="44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txBox="1"/>
            <p:nvPr/>
          </p:nvSpPr>
          <p:spPr>
            <a:xfrm rot="-5400000">
              <a:off x="-1404469" y="2621132"/>
              <a:ext cx="4226700" cy="444900"/>
            </a:xfrm>
            <a:prstGeom prst="rect">
              <a:avLst/>
            </a:prstGeom>
            <a:noFill/>
            <a:ln>
              <a:noFill/>
            </a:ln>
          </p:spPr>
          <p:txBody>
            <a:bodyPr spcFirstLastPara="1" wrap="square" lIns="0" tIns="0" rIns="392450" bIns="0" anchor="t" anchorCtr="0">
              <a:noAutofit/>
            </a:bodyPr>
            <a:lstStyle/>
            <a:p>
              <a:pPr marL="0" marR="0" lvl="0" indent="0" algn="r" rtl="0">
                <a:lnSpc>
                  <a:spcPct val="90000"/>
                </a:lnSpc>
                <a:spcBef>
                  <a:spcPts val="0"/>
                </a:spcBef>
                <a:spcAft>
                  <a:spcPts val="0"/>
                </a:spcAft>
                <a:buClr>
                  <a:schemeClr val="dk1"/>
                </a:buClr>
                <a:buSzPts val="3100"/>
                <a:buFont typeface="Calibri"/>
                <a:buNone/>
              </a:pPr>
              <a:endParaRPr sz="3100">
                <a:solidFill>
                  <a:schemeClr val="dk1"/>
                </a:solidFill>
                <a:latin typeface="Calibri"/>
                <a:ea typeface="Calibri"/>
                <a:cs typeface="Calibri"/>
                <a:sym typeface="Calibri"/>
              </a:endParaRPr>
            </a:p>
          </p:txBody>
        </p:sp>
        <p:sp>
          <p:nvSpPr>
            <p:cNvPr id="218" name="Google Shape;218;p10"/>
            <p:cNvSpPr/>
            <p:nvPr/>
          </p:nvSpPr>
          <p:spPr>
            <a:xfrm>
              <a:off x="651844" y="684345"/>
              <a:ext cx="3032400" cy="4226700"/>
            </a:xfrm>
            <a:prstGeom prst="rect">
              <a:avLst/>
            </a:prstGeom>
            <a:solidFill>
              <a:srgbClr val="05683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txBox="1"/>
            <p:nvPr/>
          </p:nvSpPr>
          <p:spPr>
            <a:xfrm>
              <a:off x="612944" y="566633"/>
              <a:ext cx="3032400" cy="4226700"/>
            </a:xfrm>
            <a:prstGeom prst="rect">
              <a:avLst/>
            </a:prstGeom>
            <a:noFill/>
            <a:ln>
              <a:noFill/>
            </a:ln>
          </p:spPr>
          <p:txBody>
            <a:bodyPr spcFirstLastPara="1" wrap="square" lIns="113775" tIns="392450" rIns="113775" bIns="113775" anchor="t" anchorCtr="0">
              <a:noAutofit/>
            </a:bodyPr>
            <a:lstStyle/>
            <a:p>
              <a:pPr marL="171450" marR="0" lvl="1" indent="-171450" algn="l" rtl="0">
                <a:lnSpc>
                  <a:spcPct val="90000"/>
                </a:lnSpc>
                <a:spcBef>
                  <a:spcPts val="0"/>
                </a:spcBef>
                <a:spcAft>
                  <a:spcPts val="0"/>
                </a:spcAft>
                <a:buClr>
                  <a:schemeClr val="lt1"/>
                </a:buClr>
                <a:buSzPts val="1600"/>
                <a:buFont typeface="Calibri"/>
                <a:buAutoNum type="arabicPeriod"/>
              </a:pPr>
              <a:r>
                <a:rPr lang="ru-RU" b="0" i="0" u="none" strike="noStrike" cap="none" dirty="0">
                  <a:solidFill>
                    <a:schemeClr val="lt1"/>
                  </a:solidFill>
                  <a:latin typeface="Calibri"/>
                  <a:ea typeface="Calibri"/>
                  <a:cs typeface="Calibri"/>
                  <a:sym typeface="Calibri"/>
                </a:rPr>
                <a:t>Спазване като минимум на всички законови изисквания в рамките на държавите на операции. Когато те са под публикуваните в тези насоки, компаниите трябва да се стремят да прилагат по-висок стандарт. Например, някои държави имат препоръка относно стандарта на живот за работниците със сини якички, който е по-нисък от минималния стандарт на живот на МОТ(ILO) - в този случай компаниите трябва да прилагат стандарта на МОТ. (За повече информация проверете трудовите стандарти на МОТ)</a:t>
              </a:r>
              <a:endParaRPr lang="en-US" b="0" i="0" u="none" strike="noStrike" cap="none" dirty="0">
                <a:solidFill>
                  <a:schemeClr val="lt1"/>
                </a:solidFill>
                <a:latin typeface="Calibri"/>
                <a:ea typeface="Calibri"/>
                <a:cs typeface="Calibri"/>
                <a:sym typeface="Calibri"/>
              </a:endParaRPr>
            </a:p>
          </p:txBody>
        </p:sp>
        <p:sp>
          <p:nvSpPr>
            <p:cNvPr id="220" name="Google Shape;220;p10"/>
            <p:cNvSpPr/>
            <p:nvPr/>
          </p:nvSpPr>
          <p:spPr>
            <a:xfrm rot="-5400000">
              <a:off x="2245878" y="2535896"/>
              <a:ext cx="4226700" cy="44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txBox="1"/>
            <p:nvPr/>
          </p:nvSpPr>
          <p:spPr>
            <a:xfrm rot="-5400000">
              <a:off x="2245878" y="2535896"/>
              <a:ext cx="4226700" cy="444900"/>
            </a:xfrm>
            <a:prstGeom prst="rect">
              <a:avLst/>
            </a:prstGeom>
            <a:noFill/>
            <a:ln>
              <a:noFill/>
            </a:ln>
          </p:spPr>
          <p:txBody>
            <a:bodyPr spcFirstLastPara="1" wrap="square" lIns="0" tIns="0" rIns="392450" bIns="0" anchor="t" anchorCtr="0">
              <a:noAutofit/>
            </a:bodyPr>
            <a:lstStyle/>
            <a:p>
              <a:pPr marL="0" marR="0" lvl="0" indent="0" algn="r" rtl="0">
                <a:lnSpc>
                  <a:spcPct val="90000"/>
                </a:lnSpc>
                <a:spcBef>
                  <a:spcPts val="0"/>
                </a:spcBef>
                <a:spcAft>
                  <a:spcPts val="0"/>
                </a:spcAft>
                <a:buClr>
                  <a:schemeClr val="dk1"/>
                </a:buClr>
                <a:buSzPts val="3100"/>
                <a:buFont typeface="Calibri"/>
                <a:buNone/>
              </a:pPr>
              <a:endParaRPr sz="3100">
                <a:solidFill>
                  <a:schemeClr val="dk1"/>
                </a:solidFill>
                <a:latin typeface="Calibri"/>
                <a:ea typeface="Calibri"/>
                <a:cs typeface="Calibri"/>
                <a:sym typeface="Calibri"/>
              </a:endParaRPr>
            </a:p>
          </p:txBody>
        </p:sp>
        <p:sp>
          <p:nvSpPr>
            <p:cNvPr id="222" name="Google Shape;222;p10"/>
            <p:cNvSpPr/>
            <p:nvPr/>
          </p:nvSpPr>
          <p:spPr>
            <a:xfrm>
              <a:off x="4183581" y="693488"/>
              <a:ext cx="3098400" cy="4226700"/>
            </a:xfrm>
            <a:prstGeom prst="rect">
              <a:avLst/>
            </a:prstGeom>
            <a:solidFill>
              <a:srgbClr val="05683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txBox="1"/>
            <p:nvPr/>
          </p:nvSpPr>
          <p:spPr>
            <a:xfrm>
              <a:off x="4203031" y="549588"/>
              <a:ext cx="3098400" cy="4226700"/>
            </a:xfrm>
            <a:prstGeom prst="rect">
              <a:avLst/>
            </a:prstGeom>
            <a:noFill/>
            <a:ln>
              <a:noFill/>
            </a:ln>
          </p:spPr>
          <p:txBody>
            <a:bodyPr spcFirstLastPara="1" wrap="square" lIns="149350" tIns="392450" rIns="149350" bIns="149350" anchor="t" anchorCtr="0">
              <a:noAutofit/>
            </a:bodyPr>
            <a:lstStyle/>
            <a:p>
              <a:pPr marL="171450" marR="0" lvl="1" indent="-171450" algn="l" rtl="0">
                <a:lnSpc>
                  <a:spcPct val="90000"/>
                </a:lnSpc>
                <a:spcBef>
                  <a:spcPts val="0"/>
                </a:spcBef>
                <a:spcAft>
                  <a:spcPts val="0"/>
                </a:spcAft>
                <a:buClr>
                  <a:schemeClr val="lt1"/>
                </a:buClr>
                <a:buSzPts val="1600"/>
                <a:buFont typeface="Calibri"/>
                <a:buNone/>
              </a:pPr>
              <a:r>
                <a:rPr lang="en-US" sz="1600" b="0" i="0" u="none" strike="noStrike" cap="none" dirty="0">
                  <a:solidFill>
                    <a:schemeClr val="lt1"/>
                  </a:solidFill>
                  <a:latin typeface="Arial"/>
                  <a:ea typeface="Arial"/>
                  <a:cs typeface="Arial"/>
                  <a:sym typeface="Arial"/>
                </a:rPr>
                <a:t>2</a:t>
              </a:r>
              <a:r>
                <a:rPr lang="en-US" sz="1600" b="0" i="0" u="none" strike="noStrike" cap="none" dirty="0">
                  <a:solidFill>
                    <a:schemeClr val="lt1"/>
                  </a:solidFill>
                  <a:latin typeface="Calibri"/>
                  <a:ea typeface="Calibri"/>
                  <a:cs typeface="Calibri"/>
                  <a:sym typeface="Calibri"/>
                </a:rPr>
                <a:t>. </a:t>
              </a:r>
              <a:r>
                <a:rPr lang="ru-RU" sz="1600" b="0" i="0" u="none" strike="noStrike" cap="none" dirty="0">
                  <a:solidFill>
                    <a:schemeClr val="lt1"/>
                  </a:solidFill>
                  <a:latin typeface="Calibri"/>
                  <a:ea typeface="Calibri"/>
                  <a:cs typeface="Calibri"/>
                  <a:sym typeface="Calibri"/>
                </a:rPr>
                <a:t>Политика за отговорност и устойчивост, която е приета и публикувана от компанията и обхваща всички елементи на Насоките в съответствие с рисковете на компанията, сектора на дейност и т.н.</a:t>
              </a:r>
              <a:endParaRPr lang="en-US" sz="1600" b="0" i="0" u="none" strike="noStrike" cap="none" dirty="0">
                <a:solidFill>
                  <a:schemeClr val="lt1"/>
                </a:solidFill>
                <a:latin typeface="Calibri"/>
                <a:ea typeface="Calibri"/>
                <a:cs typeface="Calibri"/>
                <a:sym typeface="Calibri"/>
              </a:endParaRPr>
            </a:p>
          </p:txBody>
        </p:sp>
        <p:sp>
          <p:nvSpPr>
            <p:cNvPr id="224" name="Google Shape;224;p10"/>
            <p:cNvSpPr/>
            <p:nvPr/>
          </p:nvSpPr>
          <p:spPr>
            <a:xfrm rot="-5400000">
              <a:off x="5929296" y="2572739"/>
              <a:ext cx="4226700" cy="44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txBox="1"/>
            <p:nvPr/>
          </p:nvSpPr>
          <p:spPr>
            <a:xfrm rot="-5400000">
              <a:off x="5929296" y="2572739"/>
              <a:ext cx="4226700" cy="444900"/>
            </a:xfrm>
            <a:prstGeom prst="rect">
              <a:avLst/>
            </a:prstGeom>
            <a:noFill/>
            <a:ln>
              <a:noFill/>
            </a:ln>
          </p:spPr>
          <p:txBody>
            <a:bodyPr spcFirstLastPara="1" wrap="square" lIns="0" tIns="0" rIns="392450" bIns="0" anchor="t" anchorCtr="0">
              <a:noAutofit/>
            </a:bodyPr>
            <a:lstStyle/>
            <a:p>
              <a:pPr marL="0" marR="0" lvl="0" indent="0" algn="r" rtl="0">
                <a:lnSpc>
                  <a:spcPct val="90000"/>
                </a:lnSpc>
                <a:spcBef>
                  <a:spcPts val="0"/>
                </a:spcBef>
                <a:spcAft>
                  <a:spcPts val="0"/>
                </a:spcAft>
                <a:buClr>
                  <a:schemeClr val="dk1"/>
                </a:buClr>
                <a:buSzPts val="3100"/>
                <a:buFont typeface="Calibri"/>
                <a:buNone/>
              </a:pPr>
              <a:endParaRPr sz="3100">
                <a:solidFill>
                  <a:schemeClr val="dk1"/>
                </a:solidFill>
                <a:latin typeface="Calibri"/>
                <a:ea typeface="Calibri"/>
                <a:cs typeface="Calibri"/>
                <a:sym typeface="Calibri"/>
              </a:endParaRPr>
            </a:p>
          </p:txBody>
        </p:sp>
        <p:sp>
          <p:nvSpPr>
            <p:cNvPr id="226" name="Google Shape;226;p10"/>
            <p:cNvSpPr/>
            <p:nvPr/>
          </p:nvSpPr>
          <p:spPr>
            <a:xfrm>
              <a:off x="7860538" y="681978"/>
              <a:ext cx="3025800" cy="4226700"/>
            </a:xfrm>
            <a:prstGeom prst="rect">
              <a:avLst/>
            </a:prstGeom>
            <a:solidFill>
              <a:srgbClr val="05683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p:nvPr/>
          </p:nvSpPr>
          <p:spPr>
            <a:xfrm>
              <a:off x="7820213" y="549603"/>
              <a:ext cx="3025800" cy="4226700"/>
            </a:xfrm>
            <a:prstGeom prst="rect">
              <a:avLst/>
            </a:prstGeom>
            <a:noFill/>
            <a:ln>
              <a:noFill/>
            </a:ln>
          </p:spPr>
          <p:txBody>
            <a:bodyPr spcFirstLastPara="1" wrap="square" lIns="149350" tIns="392450" rIns="149350" bIns="149350" anchor="t" anchorCtr="0">
              <a:noAutofit/>
            </a:bodyPr>
            <a:lstStyle/>
            <a:p>
              <a:pPr marR="0" lvl="1" algn="l" rtl="0">
                <a:lnSpc>
                  <a:spcPct val="90000"/>
                </a:lnSpc>
                <a:spcBef>
                  <a:spcPts val="0"/>
                </a:spcBef>
                <a:spcAft>
                  <a:spcPts val="0"/>
                </a:spcAft>
                <a:buClr>
                  <a:schemeClr val="lt1"/>
                </a:buClr>
                <a:buSzPts val="1600"/>
              </a:pPr>
              <a:r>
                <a:rPr lang="en-US" sz="1600" b="0" i="0" u="none" strike="noStrike" cap="none" dirty="0">
                  <a:solidFill>
                    <a:schemeClr val="lt1"/>
                  </a:solidFill>
                  <a:latin typeface="Calibri"/>
                  <a:ea typeface="Calibri"/>
                  <a:cs typeface="Calibri"/>
                  <a:sym typeface="Calibri"/>
                </a:rPr>
                <a:t>3. </a:t>
              </a:r>
              <a:r>
                <a:rPr lang="ru-RU" b="0" i="0" u="none" strike="noStrike" cap="none" dirty="0">
                  <a:solidFill>
                    <a:schemeClr val="lt1"/>
                  </a:solidFill>
                  <a:latin typeface="Calibri"/>
                  <a:ea typeface="Calibri"/>
                  <a:cs typeface="Calibri"/>
                  <a:sym typeface="Calibri"/>
                </a:rPr>
                <a:t>Интегриран процес на надлежна проверка, който идентифицира, предотвратява и смекчава неблагоприятните въздействия върху човешките права. Процесът трябва да включва оценка на риска и въздействието, както потенциално, така и действително, трябва да има механизми и финансова подкрепа за справяне с гореспоменатите чрез инвестиции или предоставяне на корективни средства, трябва да има непрекъснато проследяване и трябва да включва докладване на рисковете, въздействието и напредъка редовно.</a:t>
              </a:r>
              <a:endParaRPr sz="16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11"/>
          <p:cNvSpPr txBox="1"/>
          <p:nvPr/>
        </p:nvSpPr>
        <p:spPr>
          <a:xfrm>
            <a:off x="523761" y="563743"/>
            <a:ext cx="1105525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a:t>
            </a:r>
            <a:r>
              <a:rPr lang="bg-BG" sz="3600" b="1" dirty="0">
                <a:solidFill>
                  <a:srgbClr val="056839"/>
                </a:solidFill>
                <a:latin typeface="Calibri"/>
                <a:ea typeface="Calibri"/>
                <a:cs typeface="Calibri"/>
                <a:sym typeface="Calibri"/>
              </a:rPr>
              <a:t>ема</a:t>
            </a:r>
            <a:r>
              <a:rPr lang="en-US" sz="3600" b="1" dirty="0">
                <a:solidFill>
                  <a:srgbClr val="056839"/>
                </a:solidFill>
                <a:latin typeface="Calibri"/>
                <a:ea typeface="Calibri"/>
                <a:cs typeface="Calibri"/>
                <a:sym typeface="Calibri"/>
              </a:rPr>
              <a:t> 2: </a:t>
            </a:r>
            <a:r>
              <a:rPr lang="ru-RU" sz="2000" b="1" dirty="0">
                <a:solidFill>
                  <a:srgbClr val="C55A11"/>
                </a:solidFill>
                <a:latin typeface="Calibri"/>
                <a:ea typeface="Calibri"/>
                <a:cs typeface="Calibri"/>
                <a:sym typeface="Calibri"/>
              </a:rPr>
              <a:t>Ръководни принципи за бизнеса и човешките права и надлежна проверка</a:t>
            </a:r>
            <a:endParaRPr dirty="0"/>
          </a:p>
        </p:txBody>
      </p:sp>
      <p:sp>
        <p:nvSpPr>
          <p:cNvPr id="233" name="Google Shape;233;p11"/>
          <p:cNvSpPr txBox="1"/>
          <p:nvPr/>
        </p:nvSpPr>
        <p:spPr>
          <a:xfrm>
            <a:off x="3742440" y="1412948"/>
            <a:ext cx="8449559" cy="554083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ru-RU" sz="1800" b="1" dirty="0">
                <a:solidFill>
                  <a:srgbClr val="056839"/>
                </a:solidFill>
                <a:latin typeface="Calibri"/>
                <a:ea typeface="Calibri"/>
                <a:cs typeface="Calibri"/>
                <a:sym typeface="Calibri"/>
              </a:rPr>
              <a:t>Надлежна проверка на правата на човека</a:t>
            </a:r>
            <a:r>
              <a:rPr lang="en-US" sz="1800" b="1" dirty="0">
                <a:solidFill>
                  <a:srgbClr val="056839"/>
                </a:solidFill>
                <a:latin typeface="Calibri"/>
                <a:ea typeface="Calibri"/>
                <a:cs typeface="Calibri"/>
                <a:sym typeface="Calibri"/>
              </a:rPr>
              <a:t>:</a:t>
            </a:r>
            <a:endParaRPr sz="1800" dirty="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dirty="0">
                <a:solidFill>
                  <a:srgbClr val="056839"/>
                </a:solidFill>
                <a:latin typeface="Calibri"/>
                <a:ea typeface="Calibri"/>
                <a:cs typeface="Calibri"/>
                <a:sym typeface="Calibri"/>
              </a:rPr>
              <a:t> </a:t>
            </a:r>
            <a:r>
              <a:rPr lang="ru-RU" sz="1800" dirty="0">
                <a:solidFill>
                  <a:srgbClr val="056839"/>
                </a:solidFill>
                <a:latin typeface="Calibri"/>
                <a:ea typeface="Calibri"/>
                <a:cs typeface="Calibri"/>
                <a:sym typeface="Calibri"/>
              </a:rPr>
              <a:t>„(a) Трябва да обхваща неблагоприятни въздействия върху правата на човека, които бизнес предприятието може да причини или да допринесе чрез собствените си дейности или които могат да бъдат пряко свързани с неговите операции, продукти или услуги чрез неговите бизнес взаимоотношения;</a:t>
            </a:r>
          </a:p>
          <a:p>
            <a:pPr marL="0" marR="0" lvl="0" indent="0" algn="l" rtl="0">
              <a:lnSpc>
                <a:spcPct val="107000"/>
              </a:lnSpc>
              <a:spcBef>
                <a:spcPts val="800"/>
              </a:spcBef>
              <a:spcAft>
                <a:spcPts val="0"/>
              </a:spcAft>
              <a:buNone/>
            </a:pPr>
            <a:r>
              <a:rPr lang="ru-RU" sz="1800" dirty="0">
                <a:solidFill>
                  <a:srgbClr val="056839"/>
                </a:solidFill>
                <a:latin typeface="Calibri"/>
                <a:ea typeface="Calibri"/>
                <a:cs typeface="Calibri"/>
                <a:sym typeface="Calibri"/>
              </a:rPr>
              <a:t>  (б) Ще варира по сложност в зависимост от размера на бизнес предприятието, риска от сериозни въздействия върху правата на човека и естеството и контекста на неговите операции;</a:t>
            </a:r>
          </a:p>
          <a:p>
            <a:pPr marL="0" marR="0" lvl="0" indent="0" algn="l" rtl="0">
              <a:lnSpc>
                <a:spcPct val="107000"/>
              </a:lnSpc>
              <a:spcBef>
                <a:spcPts val="800"/>
              </a:spcBef>
              <a:spcAft>
                <a:spcPts val="0"/>
              </a:spcAft>
              <a:buNone/>
            </a:pPr>
            <a:r>
              <a:rPr lang="ru-RU" sz="1800" dirty="0">
                <a:solidFill>
                  <a:srgbClr val="056839"/>
                </a:solidFill>
                <a:latin typeface="Calibri"/>
                <a:ea typeface="Calibri"/>
                <a:cs typeface="Calibri"/>
                <a:sym typeface="Calibri"/>
              </a:rPr>
              <a:t>(в) Трябва да бъде постоянен, като се признава, че рисковете за човешките права могат да се променят с течение на времето, тъй като операциите на предприятието и работният контекст се развиват.</a:t>
            </a:r>
          </a:p>
          <a:p>
            <a:pPr marL="0" marR="0" lvl="0" indent="0" algn="l" rtl="0">
              <a:lnSpc>
                <a:spcPct val="107000"/>
              </a:lnSpc>
              <a:spcBef>
                <a:spcPts val="800"/>
              </a:spcBef>
              <a:spcAft>
                <a:spcPts val="0"/>
              </a:spcAft>
              <a:buNone/>
            </a:pPr>
            <a:r>
              <a:rPr lang="ru-RU" sz="1800" u="sng" dirty="0">
                <a:solidFill>
                  <a:srgbClr val="056839"/>
                </a:solidFill>
                <a:latin typeface="Calibri"/>
                <a:ea typeface="Calibri"/>
                <a:cs typeface="Calibri"/>
                <a:sym typeface="Calibri"/>
              </a:rPr>
              <a:t>Процесът на надлежна проверка трябва да се прилага за цялата дейност на една компания, включително веригите за доставки. Той обхваща не само вътрешни операции, но и доставчици, доставчици трети страни, производители, транспортни компании, дистрибутори и т.н. Непрекъснатото проследяване и одити гарантират прозрачност и адекватно предотвратяване и смекчаване на риска. Това е единственият начин да имаме устойчива верига за доставки.“</a:t>
            </a:r>
            <a:endParaRPr lang="en-US" sz="1800" u="sng" dirty="0">
              <a:solidFill>
                <a:srgbClr val="056839"/>
              </a:solidFill>
              <a:latin typeface="Calibri"/>
              <a:ea typeface="Calibri"/>
              <a:cs typeface="Calibri"/>
              <a:sym typeface="Calibri"/>
            </a:endParaRPr>
          </a:p>
        </p:txBody>
      </p:sp>
      <p:sp>
        <p:nvSpPr>
          <p:cNvPr id="234" name="Google Shape;234;p11"/>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1"/>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1"/>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7" name="Google Shape;237;p11"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38" name="Google Shape;238;p11"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pic>
        <p:nvPicPr>
          <p:cNvPr id="239" name="Google Shape;239;p11"/>
          <p:cNvPicPr preferRelativeResize="0"/>
          <p:nvPr/>
        </p:nvPicPr>
        <p:blipFill rotWithShape="1">
          <a:blip r:embed="rId5">
            <a:alphaModFix/>
          </a:blip>
          <a:srcRect/>
          <a:stretch/>
        </p:blipFill>
        <p:spPr>
          <a:xfrm>
            <a:off x="204103" y="1622988"/>
            <a:ext cx="3538329" cy="3719889"/>
          </a:xfrm>
          <a:prstGeom prst="rect">
            <a:avLst/>
          </a:prstGeom>
          <a:noFill/>
          <a:ln>
            <a:noFill/>
          </a:ln>
        </p:spPr>
      </p:pic>
      <p:sp>
        <p:nvSpPr>
          <p:cNvPr id="240" name="Google Shape;240;p11"/>
          <p:cNvSpPr txBox="1"/>
          <p:nvPr/>
        </p:nvSpPr>
        <p:spPr>
          <a:xfrm>
            <a:off x="309951" y="5151556"/>
            <a:ext cx="309199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https://www.freepik.com/free-vector/risk-management-concept-illustration_16790482.htm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17005babb4f_0_10"/>
          <p:cNvSpPr txBox="1"/>
          <p:nvPr/>
        </p:nvSpPr>
        <p:spPr>
          <a:xfrm>
            <a:off x="523761" y="563743"/>
            <a:ext cx="926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Полезни линкове</a:t>
            </a:r>
            <a:r>
              <a:rPr lang="en-US" sz="3600" b="1" dirty="0">
                <a:solidFill>
                  <a:srgbClr val="056839"/>
                </a:solidFill>
                <a:latin typeface="Calibri"/>
                <a:ea typeface="Calibri"/>
                <a:cs typeface="Calibri"/>
                <a:sym typeface="Calibri"/>
              </a:rPr>
              <a:t>: </a:t>
            </a:r>
            <a:endParaRPr dirty="0"/>
          </a:p>
        </p:txBody>
      </p:sp>
      <p:sp>
        <p:nvSpPr>
          <p:cNvPr id="246" name="Google Shape;246;g17005babb4f_0_10"/>
          <p:cNvSpPr txBox="1"/>
          <p:nvPr/>
        </p:nvSpPr>
        <p:spPr>
          <a:xfrm>
            <a:off x="695836" y="1879198"/>
            <a:ext cx="11038500" cy="3448800"/>
          </a:xfrm>
          <a:prstGeom prst="rect">
            <a:avLst/>
          </a:prstGeom>
          <a:noFill/>
          <a:ln>
            <a:noFill/>
          </a:ln>
        </p:spPr>
        <p:txBody>
          <a:bodyPr spcFirstLastPara="1" wrap="square" lIns="91425" tIns="45700" rIns="91425" bIns="45700" anchor="t" anchorCtr="0">
            <a:spAutoFit/>
          </a:bodyPr>
          <a:lstStyle/>
          <a:p>
            <a:pPr marL="0" lvl="0" indent="0" algn="l" rtl="0">
              <a:spcBef>
                <a:spcPts val="800"/>
              </a:spcBef>
              <a:spcAft>
                <a:spcPts val="0"/>
              </a:spcAft>
              <a:buNone/>
            </a:pPr>
            <a:r>
              <a:rPr lang="en-US" sz="1600">
                <a:solidFill>
                  <a:srgbClr val="056839"/>
                </a:solidFill>
                <a:latin typeface="Calibri"/>
                <a:ea typeface="Calibri"/>
                <a:cs typeface="Calibri"/>
                <a:sym typeface="Calibri"/>
              </a:rPr>
              <a:t>OECD Guidelines for Multinational Enterprises, as seen at: </a:t>
            </a:r>
            <a:r>
              <a:rPr lang="en-US" sz="1600" u="sng">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https://www.oecd.org/corporate/mne/</a:t>
            </a:r>
            <a:r>
              <a:rPr lang="en-US" sz="1600">
                <a:solidFill>
                  <a:srgbClr val="056839"/>
                </a:solidFill>
                <a:latin typeface="Calibri"/>
                <a:ea typeface="Calibri"/>
                <a:cs typeface="Calibri"/>
                <a:sym typeface="Calibri"/>
              </a:rPr>
              <a:t>  Available on: Agricultural supply chains, Extractive sector stakeholder engagement, financial sector due diligence, mineral supply chains, textile and garment supply chains.</a:t>
            </a:r>
            <a:endParaRPr sz="1600">
              <a:solidFill>
                <a:srgbClr val="056839"/>
              </a:solidFill>
              <a:latin typeface="Calibri"/>
              <a:ea typeface="Calibri"/>
              <a:cs typeface="Calibri"/>
              <a:sym typeface="Calibri"/>
            </a:endParaRPr>
          </a:p>
          <a:p>
            <a:pPr marL="0" lvl="0" indent="0" algn="l" rtl="0">
              <a:spcBef>
                <a:spcPts val="800"/>
              </a:spcBef>
              <a:spcAft>
                <a:spcPts val="0"/>
              </a:spcAft>
              <a:buClr>
                <a:schemeClr val="dk1"/>
              </a:buClr>
              <a:buFont typeface="Arial"/>
              <a:buNone/>
            </a:pPr>
            <a:endParaRPr sz="1600">
              <a:solidFill>
                <a:srgbClr val="056839"/>
              </a:solidFill>
              <a:latin typeface="Calibri"/>
              <a:ea typeface="Calibri"/>
              <a:cs typeface="Calibri"/>
              <a:sym typeface="Calibri"/>
            </a:endParaRPr>
          </a:p>
          <a:p>
            <a:pPr marL="0" lvl="0" indent="0" algn="l" rtl="0">
              <a:lnSpc>
                <a:spcPct val="107000"/>
              </a:lnSpc>
              <a:spcBef>
                <a:spcPts val="0"/>
              </a:spcBef>
              <a:spcAft>
                <a:spcPts val="0"/>
              </a:spcAft>
              <a:buClr>
                <a:schemeClr val="dk1"/>
              </a:buClr>
              <a:buFont typeface="Arial"/>
              <a:buNone/>
            </a:pPr>
            <a:r>
              <a:rPr lang="en-US" sz="1600">
                <a:solidFill>
                  <a:srgbClr val="056839"/>
                </a:solidFill>
                <a:latin typeface="Calibri"/>
                <a:ea typeface="Calibri"/>
                <a:cs typeface="Calibri"/>
                <a:sym typeface="Calibri"/>
              </a:rPr>
              <a:t>Just and sustainable economy: Commission lays down rules for companies to respect human rights and environment in global value chains, (February, 2022), Press release, as seen at: </a:t>
            </a:r>
            <a:r>
              <a:rPr lang="en-US" sz="1600" u="sng">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https://ec.europa.eu/commission/presscorner/detail/en/ip_22_1145</a:t>
            </a:r>
            <a:endParaRPr sz="1600">
              <a:solidFill>
                <a:srgbClr val="056839"/>
              </a:solidFill>
              <a:latin typeface="Calibri"/>
              <a:ea typeface="Calibri"/>
              <a:cs typeface="Calibri"/>
              <a:sym typeface="Calibri"/>
            </a:endParaRPr>
          </a:p>
          <a:p>
            <a:pPr marL="0" lvl="0" indent="0" algn="l" rtl="0">
              <a:lnSpc>
                <a:spcPct val="107000"/>
              </a:lnSpc>
              <a:spcBef>
                <a:spcPts val="800"/>
              </a:spcBef>
              <a:spcAft>
                <a:spcPts val="0"/>
              </a:spcAft>
              <a:buClr>
                <a:schemeClr val="dk1"/>
              </a:buClr>
              <a:buFont typeface="Arial"/>
              <a:buNone/>
            </a:pPr>
            <a:r>
              <a:rPr lang="en-US" sz="1600">
                <a:solidFill>
                  <a:srgbClr val="056839"/>
                </a:solidFill>
                <a:latin typeface="Calibri"/>
                <a:ea typeface="Calibri"/>
                <a:cs typeface="Calibri"/>
                <a:sym typeface="Calibri"/>
              </a:rPr>
              <a:t>OECD (2011), OECD Guidelines for Multinational Enterprises, OECD Publishing. </a:t>
            </a:r>
            <a:r>
              <a:rPr lang="en-US" sz="1600" u="sng">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http://dx.doi.org/10.1787/9789264115415-en</a:t>
            </a:r>
            <a:endParaRPr sz="1600">
              <a:solidFill>
                <a:srgbClr val="056839"/>
              </a:solidFill>
              <a:latin typeface="Calibri"/>
              <a:ea typeface="Calibri"/>
              <a:cs typeface="Calibri"/>
              <a:sym typeface="Calibri"/>
            </a:endParaRPr>
          </a:p>
          <a:p>
            <a:pPr marL="0" lvl="0" indent="0" algn="l" rtl="0">
              <a:lnSpc>
                <a:spcPct val="107000"/>
              </a:lnSpc>
              <a:spcBef>
                <a:spcPts val="800"/>
              </a:spcBef>
              <a:spcAft>
                <a:spcPts val="0"/>
              </a:spcAft>
              <a:buClr>
                <a:schemeClr val="dk1"/>
              </a:buClr>
              <a:buFont typeface="Arial"/>
              <a:buNone/>
            </a:pPr>
            <a:r>
              <a:rPr lang="en-US" sz="1600">
                <a:solidFill>
                  <a:srgbClr val="056839"/>
                </a:solidFill>
                <a:latin typeface="Calibri"/>
                <a:ea typeface="Calibri"/>
                <a:cs typeface="Calibri"/>
                <a:sym typeface="Calibri"/>
              </a:rPr>
              <a:t>Guiding Principles on Business and Human Rights, available at: </a:t>
            </a:r>
            <a:r>
              <a:rPr lang="en-US" sz="16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https://www.ohchr.org/sites/default/files/Documents/Publications/GuidingPrinciplesBusinessHR_EN.pdf</a:t>
            </a:r>
            <a:endParaRPr sz="1600">
              <a:solidFill>
                <a:srgbClr val="056839"/>
              </a:solidFill>
              <a:latin typeface="Calibri"/>
              <a:ea typeface="Calibri"/>
              <a:cs typeface="Calibri"/>
              <a:sym typeface="Calibri"/>
            </a:endParaRPr>
          </a:p>
          <a:p>
            <a:pPr marL="0" lvl="0" indent="0" algn="l" rtl="0">
              <a:lnSpc>
                <a:spcPct val="107000"/>
              </a:lnSpc>
              <a:spcBef>
                <a:spcPts val="800"/>
              </a:spcBef>
              <a:spcAft>
                <a:spcPts val="0"/>
              </a:spcAft>
              <a:buClr>
                <a:schemeClr val="dk1"/>
              </a:buClr>
              <a:buFont typeface="Arial"/>
              <a:buNone/>
            </a:pPr>
            <a:r>
              <a:rPr lang="en-US" sz="1600">
                <a:solidFill>
                  <a:srgbClr val="056839"/>
                </a:solidFill>
                <a:latin typeface="Calibri"/>
                <a:ea typeface="Calibri"/>
                <a:cs typeface="Calibri"/>
                <a:sym typeface="Calibri"/>
              </a:rPr>
              <a:t>Universal Declaration of Human Rights, available at: </a:t>
            </a:r>
            <a:r>
              <a:rPr lang="en-US" sz="1600" u="sng">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https://www.un.org/sites/un2.un.org/files/2021/03/udhr.pdf</a:t>
            </a:r>
            <a:endParaRPr sz="16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endParaRPr sz="1800">
              <a:solidFill>
                <a:srgbClr val="056839"/>
              </a:solidFill>
              <a:latin typeface="Calibri"/>
              <a:ea typeface="Calibri"/>
              <a:cs typeface="Calibri"/>
              <a:sym typeface="Calibri"/>
            </a:endParaRPr>
          </a:p>
        </p:txBody>
      </p:sp>
      <p:sp>
        <p:nvSpPr>
          <p:cNvPr id="247" name="Google Shape;247;g17005babb4f_0_10"/>
          <p:cNvSpPr/>
          <p:nvPr/>
        </p:nvSpPr>
        <p:spPr>
          <a:xfrm>
            <a:off x="0" y="297"/>
            <a:ext cx="12047400" cy="1506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g17005babb4f_0_10"/>
          <p:cNvSpPr/>
          <p:nvPr/>
        </p:nvSpPr>
        <p:spPr>
          <a:xfrm rot="-5400000">
            <a:off x="8690908" y="3356849"/>
            <a:ext cx="6857700" cy="14460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g17005babb4f_0_10"/>
          <p:cNvSpPr/>
          <p:nvPr/>
        </p:nvSpPr>
        <p:spPr>
          <a:xfrm>
            <a:off x="612986" y="1172296"/>
            <a:ext cx="3538200" cy="627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0" name="Google Shape;250;g17005babb4f_0_10" descr="Logo&#10;&#10;Description automatically generated"/>
          <p:cNvPicPr preferRelativeResize="0"/>
          <p:nvPr/>
        </p:nvPicPr>
        <p:blipFill rotWithShape="1">
          <a:blip r:embed="rId8">
            <a:alphaModFix/>
          </a:blip>
          <a:srcRect/>
          <a:stretch/>
        </p:blipFill>
        <p:spPr>
          <a:xfrm>
            <a:off x="165346" y="6070861"/>
            <a:ext cx="1350410" cy="664590"/>
          </a:xfrm>
          <a:prstGeom prst="rect">
            <a:avLst/>
          </a:prstGeom>
          <a:noFill/>
          <a:ln>
            <a:noFill/>
          </a:ln>
        </p:spPr>
      </p:pic>
      <p:pic>
        <p:nvPicPr>
          <p:cNvPr id="251" name="Google Shape;251;g17005babb4f_0_10" descr="Graphical user interface, text&#10;&#10;Description automatically generated"/>
          <p:cNvPicPr preferRelativeResize="0"/>
          <p:nvPr/>
        </p:nvPicPr>
        <p:blipFill rotWithShape="1">
          <a:blip r:embed="rId9">
            <a:alphaModFix/>
          </a:blip>
          <a:srcRect/>
          <a:stretch/>
        </p:blipFill>
        <p:spPr>
          <a:xfrm>
            <a:off x="1855947" y="6160565"/>
            <a:ext cx="2312641" cy="4851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12"/>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a:t>
            </a:r>
            <a:r>
              <a:rPr lang="bg-BG" sz="3600" b="1" dirty="0">
                <a:solidFill>
                  <a:srgbClr val="056839"/>
                </a:solidFill>
                <a:latin typeface="Calibri"/>
                <a:ea typeface="Calibri"/>
                <a:cs typeface="Calibri"/>
                <a:sym typeface="Calibri"/>
              </a:rPr>
              <a:t>ема </a:t>
            </a:r>
            <a:r>
              <a:rPr lang="en-US" sz="3600" b="1" dirty="0">
                <a:solidFill>
                  <a:srgbClr val="056839"/>
                </a:solidFill>
                <a:latin typeface="Calibri"/>
                <a:ea typeface="Calibri"/>
                <a:cs typeface="Calibri"/>
                <a:sym typeface="Calibri"/>
              </a:rPr>
              <a:t>3: </a:t>
            </a:r>
            <a:r>
              <a:rPr lang="bg-BG" sz="2000" b="1" dirty="0">
                <a:solidFill>
                  <a:srgbClr val="C55A11"/>
                </a:solidFill>
                <a:latin typeface="Calibri"/>
                <a:ea typeface="Calibri"/>
                <a:cs typeface="Calibri"/>
                <a:sym typeface="Calibri"/>
              </a:rPr>
              <a:t>ЕС и нови насоки</a:t>
            </a:r>
            <a:endParaRPr dirty="0"/>
          </a:p>
        </p:txBody>
      </p:sp>
      <p:sp>
        <p:nvSpPr>
          <p:cNvPr id="257" name="Google Shape;257;p12"/>
          <p:cNvSpPr txBox="1"/>
          <p:nvPr/>
        </p:nvSpPr>
        <p:spPr>
          <a:xfrm>
            <a:off x="462524" y="1522925"/>
            <a:ext cx="10884000" cy="359632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ru-RU" sz="1800" dirty="0">
                <a:solidFill>
                  <a:srgbClr val="056839"/>
                </a:solidFill>
                <a:latin typeface="Calibri"/>
                <a:ea typeface="Calibri"/>
                <a:cs typeface="Calibri"/>
                <a:sym typeface="Calibri"/>
              </a:rPr>
              <a:t>На 23 февруари 2022 г. </a:t>
            </a:r>
            <a:r>
              <a:rPr lang="ru-RU" sz="1800" b="1" dirty="0">
                <a:solidFill>
                  <a:srgbClr val="056839"/>
                </a:solidFill>
                <a:latin typeface="Calibri"/>
                <a:ea typeface="Calibri"/>
                <a:cs typeface="Calibri"/>
                <a:sym typeface="Calibri"/>
              </a:rPr>
              <a:t>Европейската комисия прие предложение за Директива относно надлежната проверка на корпоративната устойчивост</a:t>
            </a:r>
            <a:r>
              <a:rPr lang="ru-RU" sz="1800" dirty="0">
                <a:solidFill>
                  <a:srgbClr val="056839"/>
                </a:solidFill>
                <a:latin typeface="Calibri"/>
                <a:ea typeface="Calibri"/>
                <a:cs typeface="Calibri"/>
                <a:sym typeface="Calibri"/>
              </a:rPr>
              <a:t>. „Предложението има за цел да насърчи устойчиво и отговорно корпоративно поведение в глобалните вериги на стойността. „Компаниите играят критична роля в насърчаването на устойчивостта поради техния широк обхват. Изложените изисквания са в съответствие с Ръководните принципи на ООН относно бизнеса и правата на човека. </a:t>
            </a:r>
          </a:p>
          <a:p>
            <a:pPr marL="0" marR="0" lvl="0" indent="0" algn="just" rtl="0">
              <a:lnSpc>
                <a:spcPct val="115000"/>
              </a:lnSpc>
              <a:spcBef>
                <a:spcPts val="0"/>
              </a:spcBef>
              <a:spcAft>
                <a:spcPts val="0"/>
              </a:spcAft>
              <a:buNone/>
            </a:pPr>
            <a:endParaRPr lang="ru-RU" sz="1800" dirty="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r>
              <a:rPr lang="ru-RU" sz="1800" dirty="0">
                <a:solidFill>
                  <a:srgbClr val="056839"/>
                </a:solidFill>
                <a:latin typeface="Calibri"/>
                <a:ea typeface="Calibri"/>
                <a:cs typeface="Calibri"/>
                <a:sym typeface="Calibri"/>
              </a:rPr>
              <a:t>Целта е да бъде движеща сила за отчетността на компанията по отношение на предотвратяването и смекчаването на отрицателното им въздействие, като същевременно се осигурява прозрачност във веригата на стойността. Твърди се, че новите правила ще подпомогнат напредъка на зеления преход и ще защитят правата на човека. След като бъде приета, държавите-членки ще разполагат с две години, за да интегрират директивата в националното законодателство и да съобщят съответните текстове на Комисията.</a:t>
            </a:r>
            <a:endParaRPr sz="1800" b="1" dirty="0">
              <a:solidFill>
                <a:srgbClr val="056839"/>
              </a:solidFill>
              <a:latin typeface="Calibri"/>
              <a:ea typeface="Calibri"/>
              <a:cs typeface="Calibri"/>
              <a:sym typeface="Calibri"/>
            </a:endParaRPr>
          </a:p>
        </p:txBody>
      </p:sp>
      <p:sp>
        <p:nvSpPr>
          <p:cNvPr id="258" name="Google Shape;258;p12"/>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2"/>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2"/>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1" name="Google Shape;261;p12"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62" name="Google Shape;262;p12"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13"/>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a:t>
            </a:r>
            <a:r>
              <a:rPr lang="bg-BG" sz="3600" b="1" dirty="0">
                <a:solidFill>
                  <a:srgbClr val="056839"/>
                </a:solidFill>
                <a:latin typeface="Calibri"/>
                <a:ea typeface="Calibri"/>
                <a:cs typeface="Calibri"/>
                <a:sym typeface="Calibri"/>
              </a:rPr>
              <a:t>ема</a:t>
            </a:r>
            <a:r>
              <a:rPr lang="en-US" sz="3600" b="1" dirty="0">
                <a:solidFill>
                  <a:srgbClr val="056839"/>
                </a:solidFill>
                <a:latin typeface="Calibri"/>
                <a:ea typeface="Calibri"/>
                <a:cs typeface="Calibri"/>
                <a:sym typeface="Calibri"/>
              </a:rPr>
              <a:t> 3: </a:t>
            </a:r>
            <a:r>
              <a:rPr lang="bg-BG" sz="2000" b="1" dirty="0">
                <a:solidFill>
                  <a:srgbClr val="C55A11"/>
                </a:solidFill>
                <a:latin typeface="Calibri"/>
                <a:ea typeface="Calibri"/>
                <a:cs typeface="Calibri"/>
                <a:sym typeface="Calibri"/>
              </a:rPr>
              <a:t>ЕС и нови насоки</a:t>
            </a:r>
            <a:endParaRPr dirty="0"/>
          </a:p>
        </p:txBody>
      </p:sp>
      <p:sp>
        <p:nvSpPr>
          <p:cNvPr id="268" name="Google Shape;268;p13"/>
          <p:cNvSpPr txBox="1"/>
          <p:nvPr/>
        </p:nvSpPr>
        <p:spPr>
          <a:xfrm>
            <a:off x="612986" y="1412948"/>
            <a:ext cx="11302494" cy="42472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ru-RU" sz="1800" u="sng" dirty="0">
                <a:solidFill>
                  <a:srgbClr val="056839"/>
                </a:solidFill>
                <a:latin typeface="Calibri"/>
                <a:ea typeface="Calibri"/>
                <a:cs typeface="Calibri"/>
                <a:sym typeface="Calibri"/>
              </a:rPr>
              <a:t>Предложените нови правила за надлежна проверка ще се прилагат за следните компании и сектори:</a:t>
            </a:r>
          </a:p>
          <a:p>
            <a:pPr marL="0" marR="0" lvl="0" indent="0" algn="l" rtl="0">
              <a:lnSpc>
                <a:spcPct val="150000"/>
              </a:lnSpc>
              <a:spcBef>
                <a:spcPts val="0"/>
              </a:spcBef>
              <a:spcAft>
                <a:spcPts val="0"/>
              </a:spcAft>
              <a:buNone/>
            </a:pPr>
            <a:r>
              <a:rPr lang="ru-RU" sz="1800" dirty="0">
                <a:solidFill>
                  <a:srgbClr val="056839"/>
                </a:solidFill>
                <a:latin typeface="Calibri"/>
                <a:ea typeface="Calibri"/>
                <a:cs typeface="Calibri"/>
                <a:sym typeface="Calibri"/>
              </a:rPr>
              <a:t>•	</a:t>
            </a:r>
            <a:r>
              <a:rPr lang="ru-RU" sz="1800" b="1" dirty="0">
                <a:solidFill>
                  <a:srgbClr val="056839"/>
                </a:solidFill>
                <a:latin typeface="Calibri"/>
                <a:ea typeface="Calibri"/>
                <a:cs typeface="Calibri"/>
                <a:sym typeface="Calibri"/>
              </a:rPr>
              <a:t>Европейски компании:</a:t>
            </a:r>
          </a:p>
          <a:p>
            <a:pPr marL="0" marR="0" lvl="0" indent="0" algn="l" rtl="0">
              <a:lnSpc>
                <a:spcPct val="150000"/>
              </a:lnSpc>
              <a:spcBef>
                <a:spcPts val="0"/>
              </a:spcBef>
              <a:spcAft>
                <a:spcPts val="0"/>
              </a:spcAft>
              <a:buNone/>
            </a:pPr>
            <a:r>
              <a:rPr lang="ru-RU" sz="1800" dirty="0">
                <a:solidFill>
                  <a:srgbClr val="056839"/>
                </a:solidFill>
                <a:latin typeface="Calibri"/>
                <a:ea typeface="Calibri"/>
                <a:cs typeface="Calibri"/>
                <a:sym typeface="Calibri"/>
              </a:rPr>
              <a:t>o	Група 1: всички дружества с ограничена отговорност в ЕС със значителен размер и икономическа мощ (с над 500 служители и над 150 милиона евро нетен оборот в световен мащаб).</a:t>
            </a:r>
          </a:p>
          <a:p>
            <a:pPr marL="0" marR="0" lvl="0" indent="0" algn="l" rtl="0">
              <a:lnSpc>
                <a:spcPct val="150000"/>
              </a:lnSpc>
              <a:spcBef>
                <a:spcPts val="0"/>
              </a:spcBef>
              <a:spcAft>
                <a:spcPts val="0"/>
              </a:spcAft>
              <a:buNone/>
            </a:pPr>
            <a:r>
              <a:rPr lang="ru-RU" sz="1800" dirty="0">
                <a:solidFill>
                  <a:srgbClr val="056839"/>
                </a:solidFill>
                <a:latin typeface="Calibri"/>
                <a:ea typeface="Calibri"/>
                <a:cs typeface="Calibri"/>
                <a:sym typeface="Calibri"/>
              </a:rPr>
              <a:t>o	Група 2: Други дружества с ограничена отговорност, работещи в определени сектори с голямо въздействие, които не отговарят и на двата прага за група 1, но имат повече от 250 служители и нетен оборот от 40 милиона евро в световен мащаб и повече. За тези компании правилата ще започнат да се прилагат 2 години по-късно, отколкото за група 1.</a:t>
            </a:r>
          </a:p>
          <a:p>
            <a:pPr marL="0" marR="0" lvl="0" indent="0" algn="l" rtl="0">
              <a:lnSpc>
                <a:spcPct val="150000"/>
              </a:lnSpc>
              <a:spcBef>
                <a:spcPts val="0"/>
              </a:spcBef>
              <a:spcAft>
                <a:spcPts val="0"/>
              </a:spcAft>
              <a:buNone/>
            </a:pPr>
            <a:r>
              <a:rPr lang="ru-RU" sz="1800" dirty="0">
                <a:solidFill>
                  <a:srgbClr val="056839"/>
                </a:solidFill>
                <a:latin typeface="Calibri"/>
                <a:ea typeface="Calibri"/>
                <a:cs typeface="Calibri"/>
                <a:sym typeface="Calibri"/>
              </a:rPr>
              <a:t>●	</a:t>
            </a:r>
            <a:r>
              <a:rPr lang="ru-RU" sz="1800" b="1" dirty="0">
                <a:solidFill>
                  <a:srgbClr val="056839"/>
                </a:solidFill>
                <a:latin typeface="Calibri"/>
                <a:ea typeface="Calibri"/>
                <a:cs typeface="Calibri"/>
                <a:sym typeface="Calibri"/>
              </a:rPr>
              <a:t>Компании извън ЕС активни в ЕС с праг на оборота, съобразен с група 1 и 2, генериран в ЕС</a:t>
            </a:r>
            <a:r>
              <a:rPr lang="ru-RU" sz="1800" dirty="0">
                <a:solidFill>
                  <a:srgbClr val="056839"/>
                </a:solidFill>
                <a:latin typeface="Calibri"/>
                <a:ea typeface="Calibri"/>
                <a:cs typeface="Calibri"/>
                <a:sym typeface="Calibri"/>
              </a:rPr>
              <a:t>.</a:t>
            </a:r>
          </a:p>
          <a:p>
            <a:pPr marL="0" marR="0" lvl="0" indent="0" algn="l" rtl="0">
              <a:lnSpc>
                <a:spcPct val="150000"/>
              </a:lnSpc>
              <a:spcBef>
                <a:spcPts val="0"/>
              </a:spcBef>
              <a:spcAft>
                <a:spcPts val="0"/>
              </a:spcAft>
              <a:buNone/>
            </a:pPr>
            <a:r>
              <a:rPr lang="ru-RU" sz="1800" u="sng" dirty="0">
                <a:solidFill>
                  <a:srgbClr val="056839"/>
                </a:solidFill>
                <a:latin typeface="Calibri"/>
                <a:ea typeface="Calibri"/>
                <a:cs typeface="Calibri"/>
                <a:sym typeface="Calibri"/>
              </a:rPr>
              <a:t>Малките и средните предприятия (МСП) не са пряко в обхвата на това предложение</a:t>
            </a:r>
            <a:r>
              <a:rPr lang="ru-RU" sz="1800" dirty="0">
                <a:solidFill>
                  <a:srgbClr val="056839"/>
                </a:solidFill>
                <a:latin typeface="Calibri"/>
                <a:ea typeface="Calibri"/>
                <a:cs typeface="Calibri"/>
                <a:sym typeface="Calibri"/>
              </a:rPr>
              <a:t>.</a:t>
            </a:r>
          </a:p>
        </p:txBody>
      </p:sp>
      <p:sp>
        <p:nvSpPr>
          <p:cNvPr id="269" name="Google Shape;269;p13"/>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3"/>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3"/>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2" name="Google Shape;272;p13"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73" name="Google Shape;273;p13"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14"/>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a:t>
            </a:r>
            <a:r>
              <a:rPr lang="bg-BG" sz="3600" b="1" dirty="0">
                <a:solidFill>
                  <a:srgbClr val="056839"/>
                </a:solidFill>
                <a:latin typeface="Calibri"/>
                <a:ea typeface="Calibri"/>
                <a:cs typeface="Calibri"/>
                <a:sym typeface="Calibri"/>
              </a:rPr>
              <a:t>ема</a:t>
            </a:r>
            <a:r>
              <a:rPr lang="en-US" sz="3600" b="1" dirty="0">
                <a:solidFill>
                  <a:srgbClr val="056839"/>
                </a:solidFill>
                <a:latin typeface="Calibri"/>
                <a:ea typeface="Calibri"/>
                <a:cs typeface="Calibri"/>
                <a:sym typeface="Calibri"/>
              </a:rPr>
              <a:t> 3: </a:t>
            </a:r>
            <a:r>
              <a:rPr lang="bg-BG" sz="2000" b="1" dirty="0">
                <a:solidFill>
                  <a:srgbClr val="C55A11"/>
                </a:solidFill>
                <a:latin typeface="Calibri"/>
                <a:ea typeface="Calibri"/>
                <a:cs typeface="Calibri"/>
                <a:sym typeface="Calibri"/>
              </a:rPr>
              <a:t>ЕС и нови насоки</a:t>
            </a:r>
            <a:endParaRPr dirty="0"/>
          </a:p>
        </p:txBody>
      </p:sp>
      <p:sp>
        <p:nvSpPr>
          <p:cNvPr id="279" name="Google Shape;279;p14"/>
          <p:cNvSpPr txBox="1"/>
          <p:nvPr/>
        </p:nvSpPr>
        <p:spPr>
          <a:xfrm>
            <a:off x="612986" y="1412948"/>
            <a:ext cx="11413668" cy="52167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dirty="0">
                <a:solidFill>
                  <a:srgbClr val="056839"/>
                </a:solidFill>
                <a:latin typeface="Calibri"/>
                <a:ea typeface="Calibri"/>
                <a:cs typeface="Calibri"/>
                <a:sym typeface="Calibri"/>
              </a:rPr>
              <a:t>Това предложение се отнася за собствените операции на компанията, техните дъщерни дружества и техните вериги за стойност (преки и непреки установени бизнес отношения). За да изпълнят задължението за корпоративна комплексна проверка, компаниите трябва:</a:t>
            </a:r>
          </a:p>
          <a:p>
            <a:pPr marL="0" marR="0" lvl="0" indent="0" algn="l" rtl="0">
              <a:spcBef>
                <a:spcPts val="0"/>
              </a:spcBef>
              <a:spcAft>
                <a:spcPts val="0"/>
              </a:spcAft>
              <a:buNone/>
            </a:pPr>
            <a:r>
              <a:rPr lang="ru-RU" sz="1800" dirty="0">
                <a:solidFill>
                  <a:srgbClr val="056839"/>
                </a:solidFill>
                <a:latin typeface="Calibri"/>
                <a:ea typeface="Calibri"/>
                <a:cs typeface="Calibri"/>
                <a:sym typeface="Calibri"/>
              </a:rPr>
              <a:t>● „интегриране на надлежната проверка в политиките;</a:t>
            </a:r>
          </a:p>
          <a:p>
            <a:pPr marL="0" marR="0" lvl="0" indent="0" algn="l" rtl="0">
              <a:spcBef>
                <a:spcPts val="0"/>
              </a:spcBef>
              <a:spcAft>
                <a:spcPts val="0"/>
              </a:spcAft>
              <a:buNone/>
            </a:pPr>
            <a:r>
              <a:rPr lang="ru-RU" sz="1800" dirty="0">
                <a:solidFill>
                  <a:srgbClr val="056839"/>
                </a:solidFill>
                <a:latin typeface="Calibri"/>
                <a:ea typeface="Calibri"/>
                <a:cs typeface="Calibri"/>
                <a:sym typeface="Calibri"/>
              </a:rPr>
              <a:t>● идентифицира действителни или потенциални неблагоприятни въздействия върху правата на човека и околната среда;</a:t>
            </a:r>
          </a:p>
          <a:p>
            <a:pPr marL="0" marR="0" lvl="0" indent="0" algn="l" rtl="0">
              <a:spcBef>
                <a:spcPts val="0"/>
              </a:spcBef>
              <a:spcAft>
                <a:spcPts val="0"/>
              </a:spcAft>
              <a:buNone/>
            </a:pPr>
            <a:r>
              <a:rPr lang="ru-RU" sz="1800" dirty="0">
                <a:solidFill>
                  <a:srgbClr val="056839"/>
                </a:solidFill>
                <a:latin typeface="Calibri"/>
                <a:ea typeface="Calibri"/>
                <a:cs typeface="Calibri"/>
                <a:sym typeface="Calibri"/>
              </a:rPr>
              <a:t>● предотвратяване или смекчаване на потенциални въздействия;</a:t>
            </a:r>
          </a:p>
          <a:p>
            <a:pPr marL="0" marR="0" lvl="0" indent="0" algn="l" rtl="0">
              <a:spcBef>
                <a:spcPts val="0"/>
              </a:spcBef>
              <a:spcAft>
                <a:spcPts val="0"/>
              </a:spcAft>
              <a:buNone/>
            </a:pPr>
            <a:r>
              <a:rPr lang="ru-RU" sz="1800" dirty="0">
                <a:solidFill>
                  <a:srgbClr val="056839"/>
                </a:solidFill>
                <a:latin typeface="Calibri"/>
                <a:ea typeface="Calibri"/>
                <a:cs typeface="Calibri"/>
                <a:sym typeface="Calibri"/>
              </a:rPr>
              <a:t>● прекратяване или минимизиране на действителните въздействия;</a:t>
            </a:r>
          </a:p>
          <a:p>
            <a:pPr marL="0" marR="0" lvl="0" indent="0" algn="l" rtl="0">
              <a:spcBef>
                <a:spcPts val="0"/>
              </a:spcBef>
              <a:spcAft>
                <a:spcPts val="0"/>
              </a:spcAft>
              <a:buNone/>
            </a:pPr>
            <a:r>
              <a:rPr lang="ru-RU" sz="1800" dirty="0">
                <a:solidFill>
                  <a:srgbClr val="056839"/>
                </a:solidFill>
                <a:latin typeface="Calibri"/>
                <a:ea typeface="Calibri"/>
                <a:cs typeface="Calibri"/>
                <a:sym typeface="Calibri"/>
              </a:rPr>
              <a:t>● установяване и поддържане на процедура за оплаквания;</a:t>
            </a:r>
          </a:p>
          <a:p>
            <a:pPr marL="0" marR="0" lvl="0" indent="0" algn="l" rtl="0">
              <a:spcBef>
                <a:spcPts val="0"/>
              </a:spcBef>
              <a:spcAft>
                <a:spcPts val="0"/>
              </a:spcAft>
              <a:buNone/>
            </a:pPr>
            <a:r>
              <a:rPr lang="ru-RU" sz="1800" dirty="0">
                <a:solidFill>
                  <a:srgbClr val="056839"/>
                </a:solidFill>
                <a:latin typeface="Calibri"/>
                <a:ea typeface="Calibri"/>
                <a:cs typeface="Calibri"/>
                <a:sym typeface="Calibri"/>
              </a:rPr>
              <a:t>● наблюдава ефективността на политиката и мерките за надлежна проверка;</a:t>
            </a:r>
          </a:p>
          <a:p>
            <a:pPr marL="0" marR="0" lvl="0" indent="0" algn="l" rtl="0">
              <a:spcBef>
                <a:spcPts val="0"/>
              </a:spcBef>
              <a:spcAft>
                <a:spcPts val="0"/>
              </a:spcAft>
              <a:buNone/>
            </a:pPr>
            <a:r>
              <a:rPr lang="ru-RU" sz="1800" dirty="0">
                <a:solidFill>
                  <a:srgbClr val="056839"/>
                </a:solidFill>
                <a:latin typeface="Calibri"/>
                <a:ea typeface="Calibri"/>
                <a:cs typeface="Calibri"/>
                <a:sym typeface="Calibri"/>
              </a:rPr>
              <a:t>● и публично съобщаване на надлежната проверка.“</a:t>
            </a:r>
          </a:p>
          <a:p>
            <a:pPr marL="0" marR="0" lvl="0" indent="0" algn="l" rtl="0">
              <a:spcBef>
                <a:spcPts val="0"/>
              </a:spcBef>
              <a:spcAft>
                <a:spcPts val="0"/>
              </a:spcAft>
              <a:buNone/>
            </a:pPr>
            <a:endParaRPr lang="ru-RU" sz="1800" dirty="0">
              <a:solidFill>
                <a:srgbClr val="056839"/>
              </a:solidFill>
              <a:latin typeface="Calibri"/>
              <a:ea typeface="Calibri"/>
              <a:cs typeface="Calibri"/>
              <a:sym typeface="Calibri"/>
            </a:endParaRPr>
          </a:p>
          <a:p>
            <a:pPr marL="0" marR="0" lvl="0" indent="0" algn="l" rtl="0">
              <a:spcBef>
                <a:spcPts val="0"/>
              </a:spcBef>
              <a:spcAft>
                <a:spcPts val="0"/>
              </a:spcAft>
              <a:buNone/>
            </a:pPr>
            <a:r>
              <a:rPr lang="ru-RU" sz="1800" dirty="0">
                <a:solidFill>
                  <a:srgbClr val="056839"/>
                </a:solidFill>
                <a:latin typeface="Calibri"/>
                <a:ea typeface="Calibri"/>
                <a:cs typeface="Calibri"/>
                <a:sym typeface="Calibri"/>
              </a:rPr>
              <a:t>Накратко, предложението призовава за ефективна защита на правата на човека, включени в международните конвенции и следването на ключови конвенции за околната среда. Могат да бъдат въведени и глоби за неспазване, а участието на директорите и ръководството на компаниите се счита за критично за успеха на тази инициатива. Предложението освен това включва съпътстващи мерки, „които ще подкрепят всички компании, включително МСП, които могат да бъдат косвено засегнати“.</a:t>
            </a:r>
          </a:p>
          <a:p>
            <a:pPr marL="0" marR="0" lvl="0" indent="0" algn="l" rtl="0">
              <a:lnSpc>
                <a:spcPct val="150000"/>
              </a:lnSpc>
              <a:spcBef>
                <a:spcPts val="0"/>
              </a:spcBef>
              <a:spcAft>
                <a:spcPts val="0"/>
              </a:spcAft>
              <a:buNone/>
            </a:pPr>
            <a:endParaRPr sz="1800" dirty="0">
              <a:solidFill>
                <a:srgbClr val="056839"/>
              </a:solidFill>
              <a:latin typeface="Calibri"/>
              <a:ea typeface="Calibri"/>
              <a:cs typeface="Calibri"/>
              <a:sym typeface="Calibri"/>
            </a:endParaRPr>
          </a:p>
        </p:txBody>
      </p:sp>
      <p:sp>
        <p:nvSpPr>
          <p:cNvPr id="280" name="Google Shape;280;p14"/>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4"/>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4"/>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3" name="Google Shape;283;p14"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84" name="Google Shape;284;p14"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17005babb4f_0_20"/>
          <p:cNvSpPr txBox="1"/>
          <p:nvPr/>
        </p:nvSpPr>
        <p:spPr>
          <a:xfrm>
            <a:off x="523761" y="563743"/>
            <a:ext cx="926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Полезни линкове</a:t>
            </a:r>
            <a:r>
              <a:rPr lang="en-US" sz="3600" b="1" dirty="0">
                <a:solidFill>
                  <a:srgbClr val="056839"/>
                </a:solidFill>
                <a:latin typeface="Calibri"/>
                <a:ea typeface="Calibri"/>
                <a:cs typeface="Calibri"/>
                <a:sym typeface="Calibri"/>
              </a:rPr>
              <a:t>: </a:t>
            </a:r>
            <a:endParaRPr dirty="0"/>
          </a:p>
        </p:txBody>
      </p:sp>
      <p:sp>
        <p:nvSpPr>
          <p:cNvPr id="290" name="Google Shape;290;g17005babb4f_0_20"/>
          <p:cNvSpPr txBox="1"/>
          <p:nvPr/>
        </p:nvSpPr>
        <p:spPr>
          <a:xfrm>
            <a:off x="612986" y="1412948"/>
            <a:ext cx="11038500" cy="3219600"/>
          </a:xfrm>
          <a:prstGeom prst="rect">
            <a:avLst/>
          </a:prstGeom>
          <a:noFill/>
          <a:ln>
            <a:noFill/>
          </a:ln>
        </p:spPr>
        <p:txBody>
          <a:bodyPr spcFirstLastPara="1" wrap="square" lIns="91425" tIns="45700" rIns="91425" bIns="45700" anchor="t" anchorCtr="0">
            <a:spAutoFit/>
          </a:bodyPr>
          <a:lstStyle/>
          <a:p>
            <a:pPr marL="0" lvl="0" indent="0" algn="l" rtl="0">
              <a:lnSpc>
                <a:spcPct val="107000"/>
              </a:lnSpc>
              <a:spcBef>
                <a:spcPts val="0"/>
              </a:spcBef>
              <a:spcAft>
                <a:spcPts val="0"/>
              </a:spcAft>
              <a:buClr>
                <a:schemeClr val="dk1"/>
              </a:buClr>
              <a:buFont typeface="Arial"/>
              <a:buNone/>
            </a:pPr>
            <a:r>
              <a:rPr lang="en-US" sz="1600" b="1">
                <a:solidFill>
                  <a:srgbClr val="056839"/>
                </a:solidFill>
                <a:latin typeface="Calibri"/>
                <a:ea typeface="Calibri"/>
                <a:cs typeface="Calibri"/>
                <a:sym typeface="Calibri"/>
              </a:rPr>
              <a:t>Forthcoming handbooks on risk-based due diligence</a:t>
            </a:r>
            <a:endParaRPr>
              <a:solidFill>
                <a:schemeClr val="dk1"/>
              </a:solidFill>
            </a:endParaRPr>
          </a:p>
          <a:p>
            <a:pPr marL="0" lvl="0" indent="0" algn="l" rtl="0">
              <a:lnSpc>
                <a:spcPct val="107000"/>
              </a:lnSpc>
              <a:spcBef>
                <a:spcPts val="800"/>
              </a:spcBef>
              <a:spcAft>
                <a:spcPts val="0"/>
              </a:spcAft>
              <a:buClr>
                <a:schemeClr val="dk1"/>
              </a:buClr>
              <a:buFont typeface="Arial"/>
              <a:buNone/>
            </a:pPr>
            <a:r>
              <a:rPr lang="en-US" sz="1600" b="1">
                <a:solidFill>
                  <a:srgbClr val="056839"/>
                </a:solidFill>
                <a:latin typeface="Calibri"/>
                <a:ea typeface="Calibri"/>
                <a:cs typeface="Calibri"/>
                <a:sym typeface="Calibri"/>
              </a:rPr>
              <a:t>Deforestation and forest degradation in agricultural supply chains</a:t>
            </a:r>
            <a:endParaRPr>
              <a:solidFill>
                <a:schemeClr val="dk1"/>
              </a:solidFill>
            </a:endParaRPr>
          </a:p>
          <a:p>
            <a:pPr marL="0" lvl="0" indent="0" algn="l" rtl="0">
              <a:lnSpc>
                <a:spcPct val="107000"/>
              </a:lnSpc>
              <a:spcBef>
                <a:spcPts val="800"/>
              </a:spcBef>
              <a:spcAft>
                <a:spcPts val="0"/>
              </a:spcAft>
              <a:buClr>
                <a:schemeClr val="dk1"/>
              </a:buClr>
              <a:buFont typeface="Arial"/>
              <a:buNone/>
            </a:pPr>
            <a:r>
              <a:rPr lang="en-US" sz="1600">
                <a:solidFill>
                  <a:srgbClr val="056839"/>
                </a:solidFill>
                <a:latin typeface="Calibri"/>
                <a:ea typeface="Calibri"/>
                <a:cs typeface="Calibri"/>
                <a:sym typeface="Calibri"/>
              </a:rPr>
              <a:t>Project information sheet | Public consultation to 29 July 2022</a:t>
            </a:r>
            <a:endParaRPr>
              <a:solidFill>
                <a:schemeClr val="dk1"/>
              </a:solidFill>
            </a:endParaRPr>
          </a:p>
          <a:p>
            <a:pPr marL="0" lvl="0" indent="0" algn="l" rtl="0">
              <a:lnSpc>
                <a:spcPct val="107000"/>
              </a:lnSpc>
              <a:spcBef>
                <a:spcPts val="800"/>
              </a:spcBef>
              <a:spcAft>
                <a:spcPts val="0"/>
              </a:spcAft>
              <a:buClr>
                <a:schemeClr val="dk1"/>
              </a:buClr>
              <a:buFont typeface="Arial"/>
              <a:buNone/>
            </a:pPr>
            <a:r>
              <a:rPr lang="en-US" sz="1600" b="1">
                <a:solidFill>
                  <a:srgbClr val="056839"/>
                </a:solidFill>
                <a:latin typeface="Calibri"/>
                <a:ea typeface="Calibri"/>
                <a:cs typeface="Calibri"/>
                <a:sym typeface="Calibri"/>
              </a:rPr>
              <a:t>Child labour and forced labour in the cocoa supply chain</a:t>
            </a:r>
            <a:endParaRPr>
              <a:solidFill>
                <a:schemeClr val="dk1"/>
              </a:solidFill>
            </a:endParaRPr>
          </a:p>
          <a:p>
            <a:pPr marL="0" lvl="0" indent="0" algn="l" rtl="0">
              <a:lnSpc>
                <a:spcPct val="107000"/>
              </a:lnSpc>
              <a:spcBef>
                <a:spcPts val="800"/>
              </a:spcBef>
              <a:spcAft>
                <a:spcPts val="0"/>
              </a:spcAft>
              <a:buClr>
                <a:schemeClr val="dk1"/>
              </a:buClr>
              <a:buFont typeface="Arial"/>
              <a:buNone/>
            </a:pPr>
            <a:r>
              <a:rPr lang="en-US" sz="1600">
                <a:solidFill>
                  <a:srgbClr val="056839"/>
                </a:solidFill>
                <a:latin typeface="Calibri"/>
                <a:ea typeface="Calibri"/>
                <a:cs typeface="Calibri"/>
                <a:sym typeface="Calibri"/>
              </a:rPr>
              <a:t>Project information sheet  |  French</a:t>
            </a:r>
            <a:endParaRPr>
              <a:solidFill>
                <a:schemeClr val="dk1"/>
              </a:solidFill>
            </a:endParaRPr>
          </a:p>
          <a:p>
            <a:pPr marL="0" lvl="0" indent="0" algn="l" rtl="0">
              <a:lnSpc>
                <a:spcPct val="107000"/>
              </a:lnSpc>
              <a:spcBef>
                <a:spcPts val="800"/>
              </a:spcBef>
              <a:spcAft>
                <a:spcPts val="0"/>
              </a:spcAft>
              <a:buClr>
                <a:schemeClr val="dk1"/>
              </a:buClr>
              <a:buFont typeface="Arial"/>
              <a:buNone/>
            </a:pPr>
            <a:r>
              <a:rPr lang="en-US" sz="1600" b="1">
                <a:solidFill>
                  <a:srgbClr val="056839"/>
                </a:solidFill>
                <a:latin typeface="Calibri"/>
                <a:ea typeface="Calibri"/>
                <a:cs typeface="Calibri"/>
                <a:sym typeface="Calibri"/>
              </a:rPr>
              <a:t>Living incomes and living wages in agricultural supply chains and garment and footwear supply chains</a:t>
            </a:r>
            <a:endParaRPr>
              <a:solidFill>
                <a:schemeClr val="dk1"/>
              </a:solidFill>
            </a:endParaRPr>
          </a:p>
          <a:p>
            <a:pPr marL="0" lvl="0" indent="0" algn="l" rtl="0">
              <a:lnSpc>
                <a:spcPct val="107000"/>
              </a:lnSpc>
              <a:spcBef>
                <a:spcPts val="800"/>
              </a:spcBef>
              <a:spcAft>
                <a:spcPts val="0"/>
              </a:spcAft>
              <a:buClr>
                <a:schemeClr val="dk1"/>
              </a:buClr>
              <a:buFont typeface="Arial"/>
              <a:buNone/>
            </a:pPr>
            <a:r>
              <a:rPr lang="en-US" sz="1600">
                <a:solidFill>
                  <a:srgbClr val="056839"/>
                </a:solidFill>
                <a:latin typeface="Calibri"/>
                <a:ea typeface="Calibri"/>
                <a:cs typeface="Calibri"/>
                <a:sym typeface="Calibri"/>
              </a:rPr>
              <a:t>Project information sheet</a:t>
            </a:r>
            <a:endParaRPr>
              <a:solidFill>
                <a:schemeClr val="dk1"/>
              </a:solidFill>
            </a:endParaRPr>
          </a:p>
          <a:p>
            <a:pPr marL="0" lvl="0" indent="0" algn="l" rtl="0">
              <a:spcBef>
                <a:spcPts val="800"/>
              </a:spcBef>
              <a:spcAft>
                <a:spcPts val="0"/>
              </a:spcAft>
              <a:buClr>
                <a:schemeClr val="dk1"/>
              </a:buClr>
              <a:buFont typeface="Arial"/>
              <a:buNone/>
            </a:pPr>
            <a:endParaRPr sz="1200" b="1">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endParaRPr sz="1800">
              <a:solidFill>
                <a:srgbClr val="056839"/>
              </a:solidFill>
              <a:latin typeface="Calibri"/>
              <a:ea typeface="Calibri"/>
              <a:cs typeface="Calibri"/>
              <a:sym typeface="Calibri"/>
            </a:endParaRPr>
          </a:p>
        </p:txBody>
      </p:sp>
      <p:sp>
        <p:nvSpPr>
          <p:cNvPr id="291" name="Google Shape;291;g17005babb4f_0_20"/>
          <p:cNvSpPr/>
          <p:nvPr/>
        </p:nvSpPr>
        <p:spPr>
          <a:xfrm>
            <a:off x="0" y="297"/>
            <a:ext cx="12047400" cy="1506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g17005babb4f_0_20"/>
          <p:cNvSpPr/>
          <p:nvPr/>
        </p:nvSpPr>
        <p:spPr>
          <a:xfrm rot="-5400000">
            <a:off x="8690908" y="3356849"/>
            <a:ext cx="6857700" cy="14460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g17005babb4f_0_20"/>
          <p:cNvSpPr/>
          <p:nvPr/>
        </p:nvSpPr>
        <p:spPr>
          <a:xfrm>
            <a:off x="612986" y="1172296"/>
            <a:ext cx="3538200" cy="627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4" name="Google Shape;294;g17005babb4f_0_20"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295" name="Google Shape;295;g17005babb4f_0_20"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15"/>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a:t>
            </a:r>
            <a:r>
              <a:rPr lang="bg-BG" sz="3600" b="1" dirty="0">
                <a:solidFill>
                  <a:srgbClr val="056839"/>
                </a:solidFill>
                <a:latin typeface="Calibri"/>
                <a:ea typeface="Calibri"/>
                <a:cs typeface="Calibri"/>
                <a:sym typeface="Calibri"/>
              </a:rPr>
              <a:t>ема</a:t>
            </a:r>
            <a:r>
              <a:rPr lang="en-US" sz="3600" b="1" dirty="0">
                <a:solidFill>
                  <a:srgbClr val="056839"/>
                </a:solidFill>
                <a:latin typeface="Calibri"/>
                <a:ea typeface="Calibri"/>
                <a:cs typeface="Calibri"/>
                <a:sym typeface="Calibri"/>
              </a:rPr>
              <a:t> 4: </a:t>
            </a:r>
            <a:r>
              <a:rPr lang="ru-RU" sz="2000" b="1" dirty="0">
                <a:solidFill>
                  <a:srgbClr val="C55A11"/>
                </a:solidFill>
                <a:latin typeface="Calibri"/>
                <a:ea typeface="Calibri"/>
                <a:cs typeface="Calibri"/>
                <a:sym typeface="Calibri"/>
              </a:rPr>
              <a:t>Устойчиви вериги за доставка и сектор земеделие </a:t>
            </a:r>
            <a:endParaRPr dirty="0"/>
          </a:p>
        </p:txBody>
      </p:sp>
      <p:sp>
        <p:nvSpPr>
          <p:cNvPr id="301" name="Google Shape;301;p15"/>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5"/>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5"/>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4" name="Google Shape;304;p15"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305" name="Google Shape;305;p15"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
        <p:nvSpPr>
          <p:cNvPr id="306" name="Google Shape;306;p15"/>
          <p:cNvSpPr txBox="1"/>
          <p:nvPr/>
        </p:nvSpPr>
        <p:spPr>
          <a:xfrm>
            <a:off x="612985" y="1709110"/>
            <a:ext cx="11434471"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u="none" strike="noStrike" dirty="0">
                <a:solidFill>
                  <a:srgbClr val="056839"/>
                </a:solidFill>
                <a:latin typeface="Calibri"/>
                <a:ea typeface="Calibri"/>
                <a:cs typeface="Calibri"/>
                <a:sym typeface="Calibri"/>
              </a:rPr>
              <a:t>Когато разглеждаме веригите за доставка на селскостопански продукти, трябва да се признае, че предприятията в този сектор са от жизненоважно значение. Те са от решаващо значение за изпълнението на много от целите за устойчиво развитие (ЦУР). </a:t>
            </a:r>
            <a:r>
              <a:rPr lang="ru-RU" sz="1800" u="sng" strike="noStrike" dirty="0">
                <a:solidFill>
                  <a:srgbClr val="056839"/>
                </a:solidFill>
                <a:latin typeface="Calibri"/>
                <a:ea typeface="Calibri"/>
                <a:cs typeface="Calibri"/>
                <a:sym typeface="Calibri"/>
              </a:rPr>
              <a:t>OECD и FAO </a:t>
            </a:r>
            <a:r>
              <a:rPr lang="ru-RU" sz="1800" u="none" strike="noStrike" dirty="0">
                <a:solidFill>
                  <a:srgbClr val="056839"/>
                </a:solidFill>
                <a:latin typeface="Calibri"/>
                <a:ea typeface="Calibri"/>
                <a:cs typeface="Calibri"/>
                <a:sym typeface="Calibri"/>
              </a:rPr>
              <a:t>признаха това значение, като създадоха Ръководството на OECD-FAO за отговорни вериги за доставки в селското стопанство (2016), което е едновременно „рамка и еталон за подпомагане на агробизнеса и инвеститорите да допринесат за устойчивото развитие за идентифициране и смекчаване на неблагоприятните въздействия. Ръководството е от значение за всички предприятия по цялата верига на доставки на селскостопански продукти, от фермата до потребителя в широка гама от хранителни и нехранителни стоки.“</a:t>
            </a:r>
          </a:p>
          <a:p>
            <a:pPr marL="0" marR="0" lvl="0" indent="0" algn="just" rtl="0">
              <a:spcBef>
                <a:spcPts val="0"/>
              </a:spcBef>
              <a:spcAft>
                <a:spcPts val="0"/>
              </a:spcAft>
              <a:buNone/>
            </a:pPr>
            <a:endParaRPr lang="ru-RU" sz="1800" u="none" strike="noStrike" dirty="0">
              <a:solidFill>
                <a:srgbClr val="056839"/>
              </a:solidFill>
              <a:latin typeface="Calibri"/>
              <a:ea typeface="Calibri"/>
              <a:cs typeface="Calibri"/>
              <a:sym typeface="Calibri"/>
            </a:endParaRPr>
          </a:p>
          <a:p>
            <a:pPr marL="0" marR="0" lvl="0" indent="0" algn="just" rtl="0">
              <a:spcBef>
                <a:spcPts val="0"/>
              </a:spcBef>
              <a:spcAft>
                <a:spcPts val="0"/>
              </a:spcAft>
              <a:buNone/>
            </a:pPr>
            <a:r>
              <a:rPr lang="ru-RU" sz="1800" u="none" strike="noStrike" dirty="0">
                <a:solidFill>
                  <a:srgbClr val="056839"/>
                </a:solidFill>
                <a:latin typeface="Calibri"/>
                <a:ea typeface="Calibri"/>
                <a:cs typeface="Calibri"/>
                <a:sym typeface="Calibri"/>
              </a:rPr>
              <a:t>Както е описано в предишните раздели, това ръководство също така включва процес на надлежна проверка чрез подход стъпка по стъпка. Той е разработен в сътрудничество с множество ключови групи заинтересовани страни, за да бъде практичен инструмент, който може да се прилага от компании от всякакъв размер. Самото ръководство можете да намерите тук: https://www.oecd.org/daf/inv/investment-policy/rbc-agriculture-supply-chains.htm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16"/>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a:t>
            </a:r>
            <a:r>
              <a:rPr lang="bg-BG" sz="3600" b="1" dirty="0">
                <a:solidFill>
                  <a:srgbClr val="056839"/>
                </a:solidFill>
                <a:latin typeface="Calibri"/>
                <a:ea typeface="Calibri"/>
                <a:cs typeface="Calibri"/>
                <a:sym typeface="Calibri"/>
              </a:rPr>
              <a:t>ема</a:t>
            </a:r>
            <a:r>
              <a:rPr lang="en-US" sz="3600" b="1" dirty="0">
                <a:solidFill>
                  <a:srgbClr val="056839"/>
                </a:solidFill>
                <a:latin typeface="Calibri"/>
                <a:ea typeface="Calibri"/>
                <a:cs typeface="Calibri"/>
                <a:sym typeface="Calibri"/>
              </a:rPr>
              <a:t> 4: </a:t>
            </a:r>
            <a:r>
              <a:rPr lang="ru-RU" sz="2000" b="1" dirty="0">
                <a:solidFill>
                  <a:srgbClr val="C55A11"/>
                </a:solidFill>
                <a:latin typeface="Calibri"/>
                <a:ea typeface="Calibri"/>
                <a:cs typeface="Calibri"/>
                <a:sym typeface="Calibri"/>
              </a:rPr>
              <a:t>Устойчиви вериги за доставка и сектор земеделие </a:t>
            </a:r>
            <a:endParaRPr dirty="0"/>
          </a:p>
        </p:txBody>
      </p:sp>
      <p:sp>
        <p:nvSpPr>
          <p:cNvPr id="312" name="Google Shape;312;p16"/>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6"/>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6"/>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5" name="Google Shape;315;p16"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316" name="Google Shape;316;p16"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pic>
        <p:nvPicPr>
          <p:cNvPr id="317" name="Google Shape;317;p16" descr="Agriculture iot with rice field background"/>
          <p:cNvPicPr preferRelativeResize="0"/>
          <p:nvPr/>
        </p:nvPicPr>
        <p:blipFill rotWithShape="1">
          <a:blip r:embed="rId5">
            <a:alphaModFix/>
          </a:blip>
          <a:srcRect/>
          <a:stretch/>
        </p:blipFill>
        <p:spPr>
          <a:xfrm>
            <a:off x="8624344" y="2580371"/>
            <a:ext cx="3226434" cy="1697257"/>
          </a:xfrm>
          <a:prstGeom prst="rect">
            <a:avLst/>
          </a:prstGeom>
          <a:noFill/>
          <a:ln>
            <a:noFill/>
          </a:ln>
        </p:spPr>
      </p:pic>
      <p:sp>
        <p:nvSpPr>
          <p:cNvPr id="318" name="Google Shape;318;p16"/>
          <p:cNvSpPr txBox="1"/>
          <p:nvPr/>
        </p:nvSpPr>
        <p:spPr>
          <a:xfrm>
            <a:off x="8834201" y="4727617"/>
            <a:ext cx="3016577"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dirty="0">
                <a:solidFill>
                  <a:schemeClr val="dk1"/>
                </a:solidFill>
                <a:latin typeface="Calibri"/>
                <a:ea typeface="Calibri"/>
                <a:cs typeface="Calibri"/>
                <a:sym typeface="Calibri"/>
              </a:rPr>
              <a:t>https://www.freepik.com/free-photo/agriculture-iot-with-rice-field-background_17121987.htm</a:t>
            </a:r>
            <a:endParaRPr dirty="0"/>
          </a:p>
        </p:txBody>
      </p:sp>
      <p:sp>
        <p:nvSpPr>
          <p:cNvPr id="319" name="Google Shape;319;p16"/>
          <p:cNvSpPr txBox="1"/>
          <p:nvPr/>
        </p:nvSpPr>
        <p:spPr>
          <a:xfrm>
            <a:off x="537900" y="1394789"/>
            <a:ext cx="7965077" cy="48012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i="1" dirty="0">
                <a:solidFill>
                  <a:srgbClr val="056839"/>
                </a:solidFill>
                <a:latin typeface="Calibri"/>
                <a:ea typeface="Calibri"/>
                <a:cs typeface="Calibri"/>
                <a:sym typeface="Calibri"/>
              </a:rPr>
              <a:t>„В подкрепа на практическото прилагане на Ръководството на ОИСР-ФАО, ОИСР и ФАО стартираха пилотен проект за внедряване с над тридесет компании и индустриални инициативи от февруари 2018 г. до октомври 2019 г. Много компании във веригите за доставка на селскостопански продукти имат усъвършенстван подход към RBC, но приемането на стратегиите за надлежна проверка често се влияе от реакции на външен натиск. Остават пропуски в начина, по който компаниите превръщат политическите ангажименти в действия за изпълнение. По-специално, системните предизвикателства изискват по-тясно сътрудничество с ключови заинтересовани страни“ (OECD-FAO, 2020 г.).</a:t>
            </a:r>
          </a:p>
          <a:p>
            <a:pPr marL="0" marR="0" lvl="0" indent="0" algn="just" rtl="0">
              <a:spcBef>
                <a:spcPts val="0"/>
              </a:spcBef>
              <a:spcAft>
                <a:spcPts val="0"/>
              </a:spcAft>
              <a:buNone/>
            </a:pPr>
            <a:endParaRPr lang="ru-RU" sz="1800" dirty="0">
              <a:solidFill>
                <a:srgbClr val="056839"/>
              </a:solidFill>
              <a:latin typeface="Calibri"/>
              <a:ea typeface="Calibri"/>
              <a:cs typeface="Calibri"/>
              <a:sym typeface="Calibri"/>
            </a:endParaRPr>
          </a:p>
          <a:p>
            <a:pPr marL="0" marR="0" lvl="0" indent="0" algn="just" rtl="0">
              <a:spcBef>
                <a:spcPts val="0"/>
              </a:spcBef>
              <a:spcAft>
                <a:spcPts val="0"/>
              </a:spcAft>
              <a:buNone/>
            </a:pPr>
            <a:r>
              <a:rPr lang="ru-RU" sz="1800" dirty="0">
                <a:solidFill>
                  <a:srgbClr val="056839"/>
                </a:solidFill>
                <a:latin typeface="Calibri"/>
                <a:ea typeface="Calibri"/>
                <a:cs typeface="Calibri"/>
                <a:sym typeface="Calibri"/>
              </a:rPr>
              <a:t>В допълнение към работата на OECD-FAO, новата Обща селскостопанска политика (ОСП) за периода 2023-2027 г. „подкрепя усилията за увеличаване на устойчивостта в производството и предлагането на селскостопански продукти чрез изменени механизми за подпомагане и пазарни правила“. Въпреки че е в подкрепа на настоящите усилия, все още има много предизвикателства поради сложността на областта.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a:stretch/>
        </p:blipFill>
        <p:spPr>
          <a:xfrm>
            <a:off x="94352" y="6043251"/>
            <a:ext cx="3443977" cy="722530"/>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a:stretch/>
        </p:blipFill>
        <p:spPr>
          <a:xfrm>
            <a:off x="9026542" y="5433724"/>
            <a:ext cx="2620792" cy="1289795"/>
          </a:xfrm>
          <a:prstGeom prst="rect">
            <a:avLst/>
          </a:prstGeom>
          <a:noFill/>
          <a:ln>
            <a:noFill/>
          </a:ln>
        </p:spPr>
      </p:pic>
      <p:sp>
        <p:nvSpPr>
          <p:cNvPr id="105" name="Google Shape;105;p2"/>
          <p:cNvSpPr/>
          <p:nvPr/>
        </p:nvSpPr>
        <p:spPr>
          <a:xfrm>
            <a:off x="0" y="323511"/>
            <a:ext cx="3538329" cy="11927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2"/>
          <p:cNvSpPr/>
          <p:nvPr/>
        </p:nvSpPr>
        <p:spPr>
          <a:xfrm>
            <a:off x="4104862" y="323511"/>
            <a:ext cx="3982277" cy="11927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2"/>
          <p:cNvSpPr/>
          <p:nvPr/>
        </p:nvSpPr>
        <p:spPr>
          <a:xfrm>
            <a:off x="8653673" y="323511"/>
            <a:ext cx="3538329" cy="11927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2"/>
          <p:cNvSpPr/>
          <p:nvPr/>
        </p:nvSpPr>
        <p:spPr>
          <a:xfrm>
            <a:off x="0" y="5873331"/>
            <a:ext cx="8748793" cy="6372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2"/>
          <p:cNvSpPr txBox="1"/>
          <p:nvPr/>
        </p:nvSpPr>
        <p:spPr>
          <a:xfrm>
            <a:off x="654270" y="632888"/>
            <a:ext cx="42015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Определения</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0" name="Google Shape;110;p2"/>
          <p:cNvSpPr txBox="1"/>
          <p:nvPr/>
        </p:nvSpPr>
        <p:spPr>
          <a:xfrm>
            <a:off x="654270" y="1918138"/>
            <a:ext cx="11088600" cy="32777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300" b="1" dirty="0">
                <a:solidFill>
                  <a:srgbClr val="056839"/>
                </a:solidFill>
                <a:latin typeface="Calibri"/>
                <a:ea typeface="Calibri"/>
                <a:cs typeface="Calibri"/>
                <a:sym typeface="Calibri"/>
              </a:rPr>
              <a:t>Процесът на надлежна проверка </a:t>
            </a:r>
            <a:r>
              <a:rPr lang="ru-RU" sz="2300" dirty="0">
                <a:solidFill>
                  <a:srgbClr val="056839"/>
                </a:solidFill>
                <a:latin typeface="Calibri"/>
                <a:ea typeface="Calibri"/>
                <a:cs typeface="Calibri"/>
                <a:sym typeface="Calibri"/>
              </a:rPr>
              <a:t>може да се дефинира като процесите, чрез които предприятията могат да идентифицират, предотвратят, смекчат и отчитат как се справят с техните действителни и потенциални неблагоприятни въздействия (Насоки на ОИСР за мултинационални предприятия, глава II – общи политики, параграф 10). Надлежната проверка може да бъде включена в по-широки системи за управление на риска на предприятието, при условие че надхвърля просто идентифициране и управление на съществени рискове за самото предприятие, за да включи рисковете от вреди, свързани с въпроси, обхванати от насоките (насоки на ОИСР за надлежна проверка за отговорно бизнес поведение – проект 2.1, стр. 8)</a:t>
            </a:r>
            <a:endParaRPr sz="2500" dirty="0">
              <a:solidFill>
                <a:srgbClr val="056839"/>
              </a:solidFill>
              <a:latin typeface="Calibri"/>
              <a:ea typeface="Calibri"/>
              <a:cs typeface="Calibri"/>
              <a:sym typeface="Calibri"/>
            </a:endParaRPr>
          </a:p>
        </p:txBody>
      </p:sp>
      <p:sp>
        <p:nvSpPr>
          <p:cNvPr id="111" name="Google Shape;111;p2"/>
          <p:cNvSpPr txBox="1"/>
          <p:nvPr/>
        </p:nvSpPr>
        <p:spPr>
          <a:xfrm>
            <a:off x="348700" y="5519325"/>
            <a:ext cx="7229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Calibri"/>
                <a:ea typeface="Calibri"/>
                <a:cs typeface="Calibri"/>
                <a:sym typeface="Calibri"/>
              </a:rPr>
              <a:t>https://single-market-economy.ec.europa.eu/sectors/raw-materials/due-diligence-ready/due-diligence-explained_en</a:t>
            </a:r>
            <a:endParaRPr sz="11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17"/>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a:t>
            </a:r>
            <a:r>
              <a:rPr lang="bg-BG" sz="3600" b="1" dirty="0">
                <a:solidFill>
                  <a:srgbClr val="056839"/>
                </a:solidFill>
                <a:latin typeface="Calibri"/>
                <a:ea typeface="Calibri"/>
                <a:cs typeface="Calibri"/>
                <a:sym typeface="Calibri"/>
              </a:rPr>
              <a:t>ема</a:t>
            </a:r>
            <a:r>
              <a:rPr lang="en-US" sz="3600" b="1" dirty="0">
                <a:solidFill>
                  <a:srgbClr val="056839"/>
                </a:solidFill>
                <a:latin typeface="Calibri"/>
                <a:ea typeface="Calibri"/>
                <a:cs typeface="Calibri"/>
                <a:sym typeface="Calibri"/>
              </a:rPr>
              <a:t> 4: </a:t>
            </a:r>
            <a:r>
              <a:rPr lang="ru-RU" sz="2000" b="1" dirty="0">
                <a:solidFill>
                  <a:srgbClr val="C55A11"/>
                </a:solidFill>
                <a:latin typeface="Calibri"/>
                <a:ea typeface="Calibri"/>
                <a:cs typeface="Calibri"/>
                <a:sym typeface="Calibri"/>
              </a:rPr>
              <a:t>Устойчиви вериги за доставка и сектор земеделие </a:t>
            </a:r>
            <a:endParaRPr dirty="0"/>
          </a:p>
        </p:txBody>
      </p:sp>
      <p:sp>
        <p:nvSpPr>
          <p:cNvPr id="325" name="Google Shape;325;p17"/>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7"/>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7"/>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8" name="Google Shape;328;p17"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329" name="Google Shape;329;p17"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
        <p:nvSpPr>
          <p:cNvPr id="330" name="Google Shape;330;p17"/>
          <p:cNvSpPr txBox="1"/>
          <p:nvPr/>
        </p:nvSpPr>
        <p:spPr>
          <a:xfrm>
            <a:off x="612975" y="1541750"/>
            <a:ext cx="10758600" cy="44934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200" dirty="0">
                <a:solidFill>
                  <a:srgbClr val="056839"/>
                </a:solidFill>
                <a:latin typeface="Calibri"/>
                <a:ea typeface="Calibri"/>
                <a:cs typeface="Calibri"/>
                <a:sym typeface="Calibri"/>
              </a:rPr>
              <a:t>Основните елементи на една селскостопанска верига за доставки са същите като всички останали, изброени в предишните раздели. Основната специфика е, че те се разделят основно на две основни категории - вериги за доставка на сурови продукти - пресни плодове и зеленчуци или по-сложни, когато крайните продукти се произвеждат/преработват. </a:t>
            </a:r>
          </a:p>
          <a:p>
            <a:pPr marL="0" marR="0" lvl="0" indent="0" algn="just" rtl="0">
              <a:spcBef>
                <a:spcPts val="0"/>
              </a:spcBef>
              <a:spcAft>
                <a:spcPts val="0"/>
              </a:spcAft>
              <a:buNone/>
            </a:pPr>
            <a:endParaRPr lang="ru-RU" sz="2200" dirty="0">
              <a:solidFill>
                <a:srgbClr val="056839"/>
              </a:solidFill>
              <a:latin typeface="Calibri"/>
              <a:ea typeface="Calibri"/>
              <a:cs typeface="Calibri"/>
              <a:sym typeface="Calibri"/>
            </a:endParaRPr>
          </a:p>
          <a:p>
            <a:pPr marL="0" marR="0" lvl="0" indent="0" algn="just" rtl="0">
              <a:spcBef>
                <a:spcPts val="0"/>
              </a:spcBef>
              <a:spcAft>
                <a:spcPts val="0"/>
              </a:spcAft>
              <a:buNone/>
            </a:pPr>
            <a:r>
              <a:rPr lang="ru-RU" sz="2200" dirty="0">
                <a:solidFill>
                  <a:srgbClr val="056839"/>
                </a:solidFill>
                <a:latin typeface="Calibri"/>
                <a:ea typeface="Calibri"/>
                <a:cs typeface="Calibri"/>
                <a:sym typeface="Calibri"/>
              </a:rPr>
              <a:t>В първия случай това, което трябва да се вземе предвид, е снабдяването, прибирането на реколтата, здравето и безопасността, достойният труд, детският и принудителният труд, транспортът, безопасността на храните. В последния случай може да има добавяне на допълнителни съставки (със собствени вериги за доставка), управление на отпадъците, опаковки, етикетиране на храните и т.н. Конкретните неща се различават за всеки отделен случай, в зависимост от продукта, размера на операциите, участващите страни и т.н.</a:t>
            </a:r>
            <a:r>
              <a:rPr lang="en-US" sz="1800" u="none" strike="noStrike" dirty="0">
                <a:solidFill>
                  <a:srgbClr val="0563C1"/>
                </a:solidFill>
                <a:latin typeface="Calibri"/>
                <a:ea typeface="Calibri"/>
                <a:cs typeface="Calibri"/>
                <a:sym typeface="Calibri"/>
              </a:rPr>
              <a:t> </a:t>
            </a: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18"/>
          <p:cNvSpPr txBox="1"/>
          <p:nvPr/>
        </p:nvSpPr>
        <p:spPr>
          <a:xfrm>
            <a:off x="506017" y="623424"/>
            <a:ext cx="971792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Полезни линкове</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6" name="Google Shape;336;p18"/>
          <p:cNvSpPr txBox="1"/>
          <p:nvPr/>
        </p:nvSpPr>
        <p:spPr>
          <a:xfrm>
            <a:off x="612986" y="1462153"/>
            <a:ext cx="11264700" cy="51399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a:solidFill>
                  <a:srgbClr val="056839"/>
                </a:solidFill>
                <a:latin typeface="Calibri"/>
                <a:ea typeface="Calibri"/>
                <a:cs typeface="Calibri"/>
                <a:sym typeface="Calibri"/>
              </a:rPr>
              <a:t>Sustainable supply chain foundation: </a:t>
            </a:r>
            <a:r>
              <a:rPr lang="en-US" sz="1800" u="sng">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http://www.sustainable-scf.org/</a:t>
            </a:r>
            <a:endParaRPr sz="18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a:solidFill>
                  <a:srgbClr val="056839"/>
                </a:solidFill>
                <a:latin typeface="Calibri"/>
                <a:ea typeface="Calibri"/>
                <a:cs typeface="Calibri"/>
                <a:sym typeface="Calibri"/>
              </a:rPr>
              <a:t>What is a sustainable supply chain, SAP: </a:t>
            </a:r>
            <a:r>
              <a:rPr lang="en-US" sz="1800" u="sng">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https://www.sap.com/insights/what-is-a-sustainable-supply-chain.html</a:t>
            </a:r>
            <a:endParaRPr sz="180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a:solidFill>
                  <a:srgbClr val="056839"/>
                </a:solidFill>
                <a:latin typeface="Calibri"/>
                <a:ea typeface="Calibri"/>
                <a:cs typeface="Calibri"/>
                <a:sym typeface="Calibri"/>
              </a:rPr>
              <a:t>Harvard Business Review, (2020), A more sustainable supply chain, as seen at: </a:t>
            </a:r>
            <a:r>
              <a:rPr lang="en-US" sz="1800" u="sng">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https://hbr.org/2020/03/a-more-sustainable-supply-chain</a:t>
            </a:r>
            <a:endParaRPr sz="1800">
              <a:solidFill>
                <a:srgbClr val="05683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rgbClr val="056839"/>
                </a:solidFill>
                <a:latin typeface="Calibri"/>
                <a:ea typeface="Calibri"/>
                <a:cs typeface="Calibri"/>
                <a:sym typeface="Calibri"/>
              </a:rPr>
              <a:t>Sustainable supply from global markets, as seen at:</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https://single-market-economy.ec.europa.eu/sectors/raw-materials/policy-and-strategy-raw-materials/sustainable-supply-global-markets_en</a:t>
            </a:r>
            <a:endParaRPr sz="1800">
              <a:solidFill>
                <a:srgbClr val="05683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solidFill>
                <a:srgbClr val="05683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rgbClr val="056839"/>
                </a:solidFill>
                <a:latin typeface="Calibri"/>
                <a:ea typeface="Calibri"/>
                <a:cs typeface="Calibri"/>
                <a:sym typeface="Calibri"/>
              </a:rPr>
              <a:t>Study on support for SME supply chain due diligence</a:t>
            </a:r>
            <a:endParaRPr sz="1800">
              <a:solidFill>
                <a:schemeClr val="dk1"/>
              </a:solidFill>
              <a:latin typeface="Calibri"/>
              <a:ea typeface="Calibri"/>
              <a:cs typeface="Calibri"/>
              <a:sym typeface="Calibri"/>
            </a:endParaRPr>
          </a:p>
          <a:p>
            <a:pPr marL="0" lvl="0" indent="0" algn="l" rtl="0">
              <a:lnSpc>
                <a:spcPct val="107000"/>
              </a:lnSpc>
              <a:spcBef>
                <a:spcPts val="0"/>
              </a:spcBef>
              <a:spcAft>
                <a:spcPts val="0"/>
              </a:spcAft>
              <a:buClr>
                <a:schemeClr val="dk1"/>
              </a:buClr>
              <a:buFont typeface="Arial"/>
              <a:buNone/>
            </a:pPr>
            <a:r>
              <a:rPr lang="en-US" sz="1800">
                <a:solidFill>
                  <a:srgbClr val="056839"/>
                </a:solidFill>
                <a:latin typeface="Calibri"/>
                <a:ea typeface="Calibri"/>
                <a:cs typeface="Calibri"/>
                <a:sym typeface="Calibri"/>
              </a:rPr>
              <a:t>Initiative for Sustainable Agricultural Supply Chains, available at:</a:t>
            </a:r>
            <a:r>
              <a:rPr lang="en-US" sz="1800" u="sng">
                <a:solidFill>
                  <a:srgbClr val="056839"/>
                </a:solidFill>
                <a:latin typeface="Calibri"/>
                <a:ea typeface="Calibri"/>
                <a:cs typeface="Calibri"/>
                <a:sym typeface="Calibri"/>
              </a:rPr>
              <a:t> </a:t>
            </a:r>
            <a:r>
              <a:rPr lang="en-US" sz="1800" u="sng">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https://www.nachhaltige-agrarlieferketten.org/en/about-ina/</a:t>
            </a:r>
            <a:r>
              <a:rPr lang="en-US" sz="1800" u="sng">
                <a:solidFill>
                  <a:srgbClr val="056839"/>
                </a:solidFill>
                <a:latin typeface="Calibri"/>
                <a:ea typeface="Calibri"/>
                <a:cs typeface="Calibri"/>
                <a:sym typeface="Calibri"/>
              </a:rPr>
              <a:t> </a:t>
            </a:r>
            <a:endParaRPr sz="1800">
              <a:solidFill>
                <a:srgbClr val="056839"/>
              </a:solidFill>
              <a:latin typeface="Calibri"/>
              <a:ea typeface="Calibri"/>
              <a:cs typeface="Calibri"/>
              <a:sym typeface="Calibri"/>
            </a:endParaRPr>
          </a:p>
          <a:p>
            <a:pPr marL="0" lvl="0" indent="0" algn="l" rtl="0">
              <a:lnSpc>
                <a:spcPct val="107000"/>
              </a:lnSpc>
              <a:spcBef>
                <a:spcPts val="800"/>
              </a:spcBef>
              <a:spcAft>
                <a:spcPts val="0"/>
              </a:spcAft>
              <a:buClr>
                <a:schemeClr val="dk1"/>
              </a:buClr>
              <a:buFont typeface="Arial"/>
              <a:buNone/>
            </a:pPr>
            <a:r>
              <a:rPr lang="en-US" sz="1800" u="sng">
                <a:solidFill>
                  <a:srgbClr val="056839"/>
                </a:solidFill>
                <a:latin typeface="Calibri"/>
                <a:ea typeface="Calibri"/>
                <a:cs typeface="Calibri"/>
                <a:sym typeface="Calibri"/>
              </a:rPr>
              <a:t>(</a:t>
            </a:r>
            <a:r>
              <a:rPr lang="en-US" sz="1800">
                <a:solidFill>
                  <a:srgbClr val="056839"/>
                </a:solidFill>
                <a:latin typeface="Calibri"/>
                <a:ea typeface="Calibri"/>
                <a:cs typeface="Calibri"/>
                <a:sym typeface="Calibri"/>
              </a:rPr>
              <a:t>The Initiative for Sustainable Agricultural Supply Chains (INA) is an association of players from within the private sector, civil society, and politics.)</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Font typeface="Arial"/>
              <a:buNone/>
            </a:pPr>
            <a:r>
              <a:rPr lang="en-US" sz="1800">
                <a:solidFill>
                  <a:srgbClr val="056839"/>
                </a:solidFill>
                <a:latin typeface="Calibri"/>
                <a:ea typeface="Calibri"/>
                <a:cs typeface="Calibri"/>
                <a:sym typeface="Calibri"/>
              </a:rPr>
              <a:t>FAO (2022), Sustainable Food Value Chains Knowledge Platform, available at: https://www.fao.org/sustainable-food-value-chains/home/en/ </a:t>
            </a:r>
            <a:endParaRPr sz="1800">
              <a:solidFill>
                <a:srgbClr val="056839"/>
              </a:solidFill>
              <a:latin typeface="Calibri"/>
              <a:ea typeface="Calibri"/>
              <a:cs typeface="Calibri"/>
              <a:sym typeface="Calibri"/>
            </a:endParaRPr>
          </a:p>
          <a:p>
            <a:pPr marL="0" marR="0" lvl="0" indent="0" algn="l" rtl="0">
              <a:spcBef>
                <a:spcPts val="800"/>
              </a:spcBef>
              <a:spcAft>
                <a:spcPts val="0"/>
              </a:spcAft>
              <a:buNone/>
            </a:pPr>
            <a:endParaRPr sz="1200" b="1">
              <a:solidFill>
                <a:srgbClr val="056839"/>
              </a:solidFill>
              <a:latin typeface="Calibri"/>
              <a:ea typeface="Calibri"/>
              <a:cs typeface="Calibri"/>
              <a:sym typeface="Calibri"/>
            </a:endParaRPr>
          </a:p>
        </p:txBody>
      </p:sp>
      <p:sp>
        <p:nvSpPr>
          <p:cNvPr id="337" name="Google Shape;337;p18"/>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8"/>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8"/>
          <p:cNvSpPr/>
          <p:nvPr/>
        </p:nvSpPr>
        <p:spPr>
          <a:xfrm>
            <a:off x="612986" y="1172296"/>
            <a:ext cx="3722531" cy="70194"/>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0" name="Google Shape;340;p18" descr="Logo&#10;&#10;Description automatically generated"/>
          <p:cNvPicPr preferRelativeResize="0"/>
          <p:nvPr/>
        </p:nvPicPr>
        <p:blipFill rotWithShape="1">
          <a:blip r:embed="rId8">
            <a:alphaModFix/>
          </a:blip>
          <a:srcRect/>
          <a:stretch/>
        </p:blipFill>
        <p:spPr>
          <a:xfrm>
            <a:off x="165346" y="6070861"/>
            <a:ext cx="1350410" cy="664590"/>
          </a:xfrm>
          <a:prstGeom prst="rect">
            <a:avLst/>
          </a:prstGeom>
          <a:noFill/>
          <a:ln>
            <a:noFill/>
          </a:ln>
        </p:spPr>
      </p:pic>
      <p:pic>
        <p:nvPicPr>
          <p:cNvPr id="341" name="Google Shape;341;p18" descr="Graphical user interface, text&#10;&#10;Description automatically generated"/>
          <p:cNvPicPr preferRelativeResize="0"/>
          <p:nvPr/>
        </p:nvPicPr>
        <p:blipFill rotWithShape="1">
          <a:blip r:embed="rId9">
            <a:alphaModFix/>
          </a:blip>
          <a:srcRect/>
          <a:stretch/>
        </p:blipFill>
        <p:spPr>
          <a:xfrm>
            <a:off x="1855947" y="6160565"/>
            <a:ext cx="2312641" cy="4851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g13f68094ab9_0_0"/>
          <p:cNvSpPr txBox="1"/>
          <p:nvPr/>
        </p:nvSpPr>
        <p:spPr>
          <a:xfrm>
            <a:off x="523761" y="563743"/>
            <a:ext cx="926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Заключение</a:t>
            </a:r>
            <a:r>
              <a:rPr lang="en-US" sz="3600" b="1" dirty="0">
                <a:solidFill>
                  <a:srgbClr val="056839"/>
                </a:solidFill>
                <a:latin typeface="Calibri"/>
                <a:ea typeface="Calibri"/>
                <a:cs typeface="Calibri"/>
                <a:sym typeface="Calibri"/>
              </a:rPr>
              <a:t>: </a:t>
            </a:r>
            <a:endParaRPr dirty="0"/>
          </a:p>
        </p:txBody>
      </p:sp>
      <p:sp>
        <p:nvSpPr>
          <p:cNvPr id="347" name="Google Shape;347;g13f68094ab9_0_0"/>
          <p:cNvSpPr/>
          <p:nvPr/>
        </p:nvSpPr>
        <p:spPr>
          <a:xfrm>
            <a:off x="0" y="297"/>
            <a:ext cx="12047400" cy="1506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g13f68094ab9_0_0"/>
          <p:cNvSpPr/>
          <p:nvPr/>
        </p:nvSpPr>
        <p:spPr>
          <a:xfrm rot="-5400000">
            <a:off x="8690908" y="3356849"/>
            <a:ext cx="6857700" cy="14460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g13f68094ab9_0_0"/>
          <p:cNvSpPr/>
          <p:nvPr/>
        </p:nvSpPr>
        <p:spPr>
          <a:xfrm>
            <a:off x="612986" y="1172296"/>
            <a:ext cx="3538200" cy="627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0" name="Google Shape;350;g13f68094ab9_0_0"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351" name="Google Shape;351;g13f68094ab9_0_0"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
        <p:nvSpPr>
          <p:cNvPr id="352" name="Google Shape;352;g13f68094ab9_0_0"/>
          <p:cNvSpPr txBox="1"/>
          <p:nvPr/>
        </p:nvSpPr>
        <p:spPr>
          <a:xfrm>
            <a:off x="523750" y="2529750"/>
            <a:ext cx="10758600" cy="2330085"/>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Clr>
                <a:schemeClr val="dk1"/>
              </a:buClr>
              <a:buSzPts val="1100"/>
              <a:buFont typeface="Arial"/>
              <a:buNone/>
            </a:pPr>
            <a:r>
              <a:rPr lang="ru-RU" sz="2100" dirty="0">
                <a:solidFill>
                  <a:srgbClr val="056839"/>
                </a:solidFill>
                <a:latin typeface="Calibri"/>
                <a:ea typeface="Calibri"/>
                <a:cs typeface="Calibri"/>
                <a:sym typeface="Calibri"/>
              </a:rPr>
              <a:t>Устойчивите вериги за доставки са сложен въпрос, който е под международно наблюдение от дълго време. Организации и институции като ФАО, ОИСР, местните власти и ЕС търсят начини за решаване на някои от критичните проблеми и създаване на рамка за справяне с отрицателните въздействия и осигуряване на устойчивост. Все още обаче има пропуски и ролята на мултинационалните предприятия е по-важна от всякога.</a:t>
            </a:r>
            <a:endParaRPr lang="en-US" sz="2200" dirty="0">
              <a:solidFill>
                <a:srgbClr val="056839"/>
              </a:solidFill>
              <a:latin typeface="Calibri"/>
              <a:ea typeface="Calibri"/>
              <a:cs typeface="Calibri"/>
              <a:sym typeface="Calibri"/>
            </a:endParaRPr>
          </a:p>
          <a:p>
            <a:pPr marL="0" marR="0" lvl="0" indent="0" algn="just" rtl="0">
              <a:spcBef>
                <a:spcPts val="750"/>
              </a:spcBef>
              <a:spcAft>
                <a:spcPts val="0"/>
              </a:spcAft>
              <a:buNone/>
            </a:pPr>
            <a:r>
              <a:rPr lang="en-US" sz="1800" u="none" strike="noStrike" dirty="0">
                <a:solidFill>
                  <a:srgbClr val="0563C1"/>
                </a:solidFill>
                <a:latin typeface="Calibri"/>
                <a:ea typeface="Calibri"/>
                <a:cs typeface="Calibri"/>
                <a:sym typeface="Calibri"/>
              </a:rPr>
              <a:t> </a:t>
            </a: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p21"/>
          <p:cNvSpPr txBox="1"/>
          <p:nvPr/>
        </p:nvSpPr>
        <p:spPr>
          <a:xfrm>
            <a:off x="448746" y="559674"/>
            <a:ext cx="76383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Въпроси за размисъл</a:t>
            </a:r>
            <a:endParaRPr sz="3600" b="1" dirty="0">
              <a:solidFill>
                <a:srgbClr val="056839"/>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9" name="Google Shape;359;p21"/>
          <p:cNvSpPr txBox="1"/>
          <p:nvPr/>
        </p:nvSpPr>
        <p:spPr>
          <a:xfrm>
            <a:off x="546755" y="1857022"/>
            <a:ext cx="10793690" cy="203128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C55A11"/>
              </a:buClr>
              <a:buSzPts val="1800"/>
              <a:buFont typeface="Calibri"/>
              <a:buAutoNum type="arabicPeriod"/>
            </a:pPr>
            <a:r>
              <a:rPr lang="ru-RU" sz="1800" dirty="0">
                <a:solidFill>
                  <a:srgbClr val="C55A11"/>
                </a:solidFill>
                <a:latin typeface="Calibri"/>
                <a:ea typeface="Calibri"/>
                <a:cs typeface="Calibri"/>
                <a:sym typeface="Calibri"/>
              </a:rPr>
              <a:t>Изберете сектор от интерес и оценете верига за доставки в него. Конкретна компания може да бъде във фокуса на изследването. Какви основни проблеми идентифицирате? Какви са пропуските във връзка с новото законодателство, предложено от ЕС? Какви подобрения бихте въвели.</a:t>
            </a:r>
          </a:p>
          <a:p>
            <a:pPr marL="342900" marR="0" lvl="0" indent="-342900" algn="l" rtl="0">
              <a:spcBef>
                <a:spcPts val="0"/>
              </a:spcBef>
              <a:spcAft>
                <a:spcPts val="0"/>
              </a:spcAft>
              <a:buClr>
                <a:srgbClr val="C55A11"/>
              </a:buClr>
              <a:buSzPts val="1800"/>
              <a:buFont typeface="Calibri"/>
              <a:buAutoNum type="arabicPeriod"/>
            </a:pPr>
            <a:endParaRPr lang="ru-RU" sz="1800" dirty="0">
              <a:solidFill>
                <a:srgbClr val="C55A11"/>
              </a:solidFill>
              <a:latin typeface="Calibri"/>
              <a:ea typeface="Calibri"/>
              <a:cs typeface="Calibri"/>
              <a:sym typeface="Calibri"/>
            </a:endParaRPr>
          </a:p>
          <a:p>
            <a:pPr marL="342900" marR="0" lvl="0" indent="-342900" algn="l" rtl="0">
              <a:spcBef>
                <a:spcPts val="0"/>
              </a:spcBef>
              <a:spcAft>
                <a:spcPts val="0"/>
              </a:spcAft>
              <a:buClr>
                <a:srgbClr val="C55A11"/>
              </a:buClr>
              <a:buSzPts val="1800"/>
              <a:buFont typeface="Calibri"/>
              <a:buAutoNum type="arabicPeriod"/>
            </a:pPr>
            <a:r>
              <a:rPr lang="ru-RU" sz="1800" dirty="0">
                <a:solidFill>
                  <a:srgbClr val="C55A11"/>
                </a:solidFill>
                <a:latin typeface="Calibri"/>
                <a:ea typeface="Calibri"/>
                <a:cs typeface="Calibri"/>
                <a:sym typeface="Calibri"/>
              </a:rPr>
              <a:t>Направете сравнение между съществуващите насоки и насоките на ОИСР и новото предложение на Европейската комисия – как едно от двете отговаря на съществуващите нужди и пропуски?</a:t>
            </a:r>
          </a:p>
          <a:p>
            <a:pPr marL="0" marR="0" lvl="0" indent="0" algn="l" rtl="0">
              <a:spcBef>
                <a:spcPts val="0"/>
              </a:spcBef>
              <a:spcAft>
                <a:spcPts val="0"/>
              </a:spcAft>
              <a:buNone/>
            </a:pPr>
            <a:endParaRPr lang="en-US" sz="1800" dirty="0">
              <a:solidFill>
                <a:srgbClr val="C55A11"/>
              </a:solidFill>
              <a:latin typeface="Calibri"/>
              <a:ea typeface="Calibri"/>
              <a:cs typeface="Calibri"/>
              <a:sym typeface="Calibri"/>
            </a:endParaRPr>
          </a:p>
        </p:txBody>
      </p:sp>
      <p:pic>
        <p:nvPicPr>
          <p:cNvPr id="360" name="Google Shape;360;p21"/>
          <p:cNvPicPr preferRelativeResize="0"/>
          <p:nvPr/>
        </p:nvPicPr>
        <p:blipFill rotWithShape="1">
          <a:blip r:embed="rId3">
            <a:alphaModFix/>
          </a:blip>
          <a:srcRect/>
          <a:stretch/>
        </p:blipFill>
        <p:spPr>
          <a:xfrm>
            <a:off x="7539180" y="4540093"/>
            <a:ext cx="780247" cy="1301072"/>
          </a:xfrm>
          <a:prstGeom prst="rect">
            <a:avLst/>
          </a:prstGeom>
          <a:noFill/>
          <a:ln>
            <a:noFill/>
          </a:ln>
        </p:spPr>
      </p:pic>
      <p:pic>
        <p:nvPicPr>
          <p:cNvPr id="361" name="Google Shape;361;p21"/>
          <p:cNvPicPr preferRelativeResize="0"/>
          <p:nvPr/>
        </p:nvPicPr>
        <p:blipFill rotWithShape="1">
          <a:blip r:embed="rId4">
            <a:alphaModFix/>
          </a:blip>
          <a:srcRect/>
          <a:stretch/>
        </p:blipFill>
        <p:spPr>
          <a:xfrm>
            <a:off x="8617170" y="4442345"/>
            <a:ext cx="1271548" cy="1319867"/>
          </a:xfrm>
          <a:prstGeom prst="rect">
            <a:avLst/>
          </a:prstGeom>
          <a:noFill/>
          <a:ln>
            <a:noFill/>
          </a:ln>
        </p:spPr>
      </p:pic>
      <p:pic>
        <p:nvPicPr>
          <p:cNvPr id="362" name="Google Shape;362;p21"/>
          <p:cNvPicPr preferRelativeResize="0"/>
          <p:nvPr/>
        </p:nvPicPr>
        <p:blipFill rotWithShape="1">
          <a:blip r:embed="rId5">
            <a:alphaModFix/>
          </a:blip>
          <a:srcRect/>
          <a:stretch/>
        </p:blipFill>
        <p:spPr>
          <a:xfrm>
            <a:off x="10128536" y="4433516"/>
            <a:ext cx="724354" cy="1473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sp>
        <p:nvSpPr>
          <p:cNvPr id="368" name="Google Shape;368;p22"/>
          <p:cNvSpPr/>
          <p:nvPr/>
        </p:nvSpPr>
        <p:spPr>
          <a:xfrm>
            <a:off x="0" y="0"/>
            <a:ext cx="12192000" cy="6858000"/>
          </a:xfrm>
          <a:prstGeom prst="rect">
            <a:avLst/>
          </a:prstGeom>
          <a:gradFill>
            <a:gsLst>
              <a:gs pos="0">
                <a:srgbClr val="F5F7FC"/>
              </a:gs>
              <a:gs pos="100000">
                <a:srgbClr val="F8B241"/>
              </a:gs>
            </a:gsLst>
            <a:lin ang="2159386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9" name="Google Shape;369;p22"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370" name="Google Shape;370;p22"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
        <p:nvSpPr>
          <p:cNvPr id="371" name="Google Shape;371;p22"/>
          <p:cNvSpPr/>
          <p:nvPr/>
        </p:nvSpPr>
        <p:spPr>
          <a:xfrm rot="-5400000" flipH="1">
            <a:off x="8714213" y="3352095"/>
            <a:ext cx="6876900" cy="135000"/>
          </a:xfrm>
          <a:prstGeom prst="rect">
            <a:avLst/>
          </a:prstGeom>
          <a:solidFill>
            <a:srgbClr val="25AAE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22"/>
          <p:cNvSpPr txBox="1"/>
          <p:nvPr/>
        </p:nvSpPr>
        <p:spPr>
          <a:xfrm>
            <a:off x="448746" y="559674"/>
            <a:ext cx="7638300" cy="12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ВЪПРОСИ</a:t>
            </a:r>
            <a:endParaRPr sz="3600" b="1" dirty="0">
              <a:solidFill>
                <a:srgbClr val="056839"/>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3" name="Google Shape;373;p22"/>
          <p:cNvSpPr txBox="1"/>
          <p:nvPr/>
        </p:nvSpPr>
        <p:spPr>
          <a:xfrm>
            <a:off x="325070" y="1321211"/>
            <a:ext cx="11418300" cy="4969012"/>
          </a:xfrm>
          <a:prstGeom prst="rect">
            <a:avLst/>
          </a:prstGeom>
          <a:noFill/>
          <a:ln>
            <a:noFill/>
          </a:ln>
        </p:spPr>
        <p:txBody>
          <a:bodyPr spcFirstLastPara="1" wrap="square" lIns="91425" tIns="45700" rIns="91425" bIns="45700" anchor="t" anchorCtr="0">
            <a:spAutoFit/>
          </a:bodyPr>
          <a:lstStyle/>
          <a:p>
            <a:pPr marL="158750" lvl="0" algn="just" rtl="0">
              <a:lnSpc>
                <a:spcPct val="115000"/>
              </a:lnSpc>
              <a:spcBef>
                <a:spcPts val="0"/>
              </a:spcBef>
              <a:spcAft>
                <a:spcPts val="0"/>
              </a:spcAft>
              <a:buClr>
                <a:srgbClr val="C55A11"/>
              </a:buClr>
              <a:buSzPts val="1100"/>
            </a:pPr>
            <a:r>
              <a:rPr lang="ru-RU" dirty="0">
                <a:solidFill>
                  <a:srgbClr val="C55A11"/>
                </a:solidFill>
                <a:latin typeface="Calibri"/>
                <a:ea typeface="Calibri"/>
                <a:cs typeface="Calibri"/>
                <a:sym typeface="Calibri"/>
              </a:rPr>
              <a:t>1.	Какви са 3-те основни отговорности, които изисква една устойчива верига за доставки?</a:t>
            </a:r>
          </a:p>
          <a:p>
            <a:pPr marL="158750" lvl="0" algn="just" rtl="0">
              <a:lnSpc>
                <a:spcPct val="115000"/>
              </a:lnSpc>
              <a:spcBef>
                <a:spcPts val="0"/>
              </a:spcBef>
              <a:spcAft>
                <a:spcPts val="0"/>
              </a:spcAft>
              <a:buClr>
                <a:srgbClr val="C55A11"/>
              </a:buClr>
              <a:buSzPts val="1100"/>
            </a:pPr>
            <a:r>
              <a:rPr lang="ru-RU" b="1" dirty="0">
                <a:solidFill>
                  <a:srgbClr val="C55A11"/>
                </a:solidFill>
                <a:latin typeface="Calibri"/>
                <a:ea typeface="Calibri"/>
                <a:cs typeface="Calibri"/>
                <a:sym typeface="Calibri"/>
              </a:rPr>
              <a:t>А) социални, екологични и финансови</a:t>
            </a:r>
          </a:p>
          <a:p>
            <a:pPr marL="158750" lvl="0" algn="just" rtl="0">
              <a:lnSpc>
                <a:spcPct val="115000"/>
              </a:lnSpc>
              <a:spcBef>
                <a:spcPts val="0"/>
              </a:spcBef>
              <a:spcAft>
                <a:spcPts val="0"/>
              </a:spcAft>
              <a:buClr>
                <a:srgbClr val="C55A11"/>
              </a:buClr>
              <a:buSzPts val="1100"/>
            </a:pPr>
            <a:r>
              <a:rPr lang="ru-RU" dirty="0">
                <a:solidFill>
                  <a:srgbClr val="C55A11"/>
                </a:solidFill>
                <a:latin typeface="Calibri"/>
                <a:ea typeface="Calibri"/>
                <a:cs typeface="Calibri"/>
                <a:sym typeface="Calibri"/>
              </a:rPr>
              <a:t>Б) интервюта, надлежна проверка, финансов одит</a:t>
            </a:r>
          </a:p>
          <a:p>
            <a:pPr marL="158750" lvl="0" algn="just" rtl="0">
              <a:lnSpc>
                <a:spcPct val="115000"/>
              </a:lnSpc>
              <a:spcBef>
                <a:spcPts val="0"/>
              </a:spcBef>
              <a:spcAft>
                <a:spcPts val="0"/>
              </a:spcAft>
              <a:buClr>
                <a:srgbClr val="C55A11"/>
              </a:buClr>
              <a:buSzPts val="1100"/>
            </a:pPr>
            <a:r>
              <a:rPr lang="ru-RU" dirty="0">
                <a:solidFill>
                  <a:srgbClr val="C55A11"/>
                </a:solidFill>
                <a:latin typeface="Calibri"/>
                <a:ea typeface="Calibri"/>
                <a:cs typeface="Calibri"/>
                <a:sym typeface="Calibri"/>
              </a:rPr>
              <a:t>В) корупция, преглед на транспорта, изявление</a:t>
            </a:r>
          </a:p>
          <a:p>
            <a:pPr marL="457200" lvl="0" indent="-298450" algn="just" rtl="0">
              <a:lnSpc>
                <a:spcPct val="115000"/>
              </a:lnSpc>
              <a:spcBef>
                <a:spcPts val="0"/>
              </a:spcBef>
              <a:spcAft>
                <a:spcPts val="0"/>
              </a:spcAft>
              <a:buClr>
                <a:srgbClr val="C55A11"/>
              </a:buClr>
              <a:buSzPts val="1100"/>
              <a:buFont typeface="Calibri"/>
              <a:buAutoNum type="arabicPeriod"/>
            </a:pPr>
            <a:endParaRPr lang="ru-RU" dirty="0">
              <a:solidFill>
                <a:srgbClr val="C55A11"/>
              </a:solidFill>
              <a:latin typeface="Calibri"/>
              <a:ea typeface="Calibri"/>
              <a:cs typeface="Calibri"/>
              <a:sym typeface="Calibri"/>
            </a:endParaRPr>
          </a:p>
          <a:p>
            <a:pPr marL="158750" lvl="0" algn="just" rtl="0">
              <a:lnSpc>
                <a:spcPct val="115000"/>
              </a:lnSpc>
              <a:spcBef>
                <a:spcPts val="0"/>
              </a:spcBef>
              <a:spcAft>
                <a:spcPts val="0"/>
              </a:spcAft>
              <a:buClr>
                <a:srgbClr val="C55A11"/>
              </a:buClr>
              <a:buSzPts val="1100"/>
            </a:pPr>
            <a:r>
              <a:rPr lang="ru-RU" dirty="0">
                <a:solidFill>
                  <a:srgbClr val="C55A11"/>
                </a:solidFill>
                <a:latin typeface="Calibri"/>
                <a:ea typeface="Calibri"/>
                <a:cs typeface="Calibri"/>
                <a:sym typeface="Calibri"/>
              </a:rPr>
              <a:t>2. Кое от изброените НЕ е стъпка в процес на надлежна проверка?</a:t>
            </a:r>
          </a:p>
          <a:p>
            <a:pPr marL="158750" lvl="0" algn="just" rtl="0">
              <a:lnSpc>
                <a:spcPct val="115000"/>
              </a:lnSpc>
              <a:spcBef>
                <a:spcPts val="0"/>
              </a:spcBef>
              <a:spcAft>
                <a:spcPts val="0"/>
              </a:spcAft>
              <a:buClr>
                <a:srgbClr val="C55A11"/>
              </a:buClr>
              <a:buSzPts val="1100"/>
            </a:pPr>
            <a:r>
              <a:rPr lang="ru-RU" dirty="0">
                <a:solidFill>
                  <a:srgbClr val="C55A11"/>
                </a:solidFill>
                <a:latin typeface="Calibri"/>
                <a:ea typeface="Calibri"/>
                <a:cs typeface="Calibri"/>
                <a:sym typeface="Calibri"/>
              </a:rPr>
              <a:t>А) Разработване на политика</a:t>
            </a:r>
          </a:p>
          <a:p>
            <a:pPr marL="158750" lvl="0" algn="just" rtl="0">
              <a:lnSpc>
                <a:spcPct val="115000"/>
              </a:lnSpc>
              <a:spcBef>
                <a:spcPts val="0"/>
              </a:spcBef>
              <a:spcAft>
                <a:spcPts val="0"/>
              </a:spcAft>
              <a:buClr>
                <a:srgbClr val="C55A11"/>
              </a:buClr>
              <a:buSzPts val="1100"/>
            </a:pPr>
            <a:r>
              <a:rPr lang="ru-RU" dirty="0">
                <a:solidFill>
                  <a:srgbClr val="C55A11"/>
                </a:solidFill>
                <a:latin typeface="Calibri"/>
                <a:ea typeface="Calibri"/>
                <a:cs typeface="Calibri"/>
                <a:sym typeface="Calibri"/>
              </a:rPr>
              <a:t>Б) Имате програма за намаляване и превенция на риска</a:t>
            </a:r>
          </a:p>
          <a:p>
            <a:pPr marL="158750" lvl="0" algn="just" rtl="0">
              <a:lnSpc>
                <a:spcPct val="115000"/>
              </a:lnSpc>
              <a:spcBef>
                <a:spcPts val="0"/>
              </a:spcBef>
              <a:spcAft>
                <a:spcPts val="0"/>
              </a:spcAft>
              <a:buClr>
                <a:srgbClr val="C55A11"/>
              </a:buClr>
              <a:buSzPts val="1100"/>
            </a:pPr>
            <a:r>
              <a:rPr lang="ru-RU" b="1" dirty="0">
                <a:solidFill>
                  <a:srgbClr val="C55A11"/>
                </a:solidFill>
                <a:latin typeface="Calibri"/>
                <a:ea typeface="Calibri"/>
                <a:cs typeface="Calibri"/>
                <a:sym typeface="Calibri"/>
              </a:rPr>
              <a:t>В) Благотворителни дарения</a:t>
            </a:r>
          </a:p>
          <a:p>
            <a:pPr marL="0" marR="0" lvl="0" indent="0" algn="l" rtl="0">
              <a:spcBef>
                <a:spcPts val="0"/>
              </a:spcBef>
              <a:spcAft>
                <a:spcPts val="0"/>
              </a:spcAft>
              <a:buNone/>
            </a:pPr>
            <a:endParaRPr lang="en-US" dirty="0">
              <a:solidFill>
                <a:srgbClr val="C55A11"/>
              </a:solidFill>
              <a:latin typeface="Calibri"/>
              <a:ea typeface="Calibri"/>
              <a:cs typeface="Calibri"/>
              <a:sym typeface="Calibri"/>
            </a:endParaRPr>
          </a:p>
          <a:p>
            <a:pPr marL="0" marR="0" lvl="0" indent="0" algn="l" rtl="0">
              <a:spcBef>
                <a:spcPts val="0"/>
              </a:spcBef>
              <a:spcAft>
                <a:spcPts val="0"/>
              </a:spcAft>
              <a:buNone/>
            </a:pPr>
            <a:endParaRPr i="1" dirty="0">
              <a:solidFill>
                <a:srgbClr val="C55A11"/>
              </a:solidFill>
              <a:latin typeface="Calibri"/>
              <a:ea typeface="Calibri"/>
              <a:cs typeface="Calibri"/>
              <a:sym typeface="Calibri"/>
            </a:endParaRPr>
          </a:p>
          <a:p>
            <a:pPr marL="0" marR="0" lvl="0" indent="0" algn="l" rtl="0">
              <a:spcBef>
                <a:spcPts val="0"/>
              </a:spcBef>
              <a:spcAft>
                <a:spcPts val="0"/>
              </a:spcAft>
              <a:buNone/>
            </a:pPr>
            <a:r>
              <a:rPr lang="ru-RU" dirty="0">
                <a:solidFill>
                  <a:srgbClr val="C55A11"/>
                </a:solidFill>
                <a:latin typeface="Calibri"/>
                <a:ea typeface="Calibri"/>
                <a:cs typeface="Calibri"/>
                <a:sym typeface="Calibri"/>
              </a:rPr>
              <a:t>3. Какво означава абревиатурата (съкращението) CSR?</a:t>
            </a:r>
          </a:p>
          <a:p>
            <a:pPr marL="0" marR="0" lvl="0" indent="0" algn="l" rtl="0">
              <a:spcBef>
                <a:spcPts val="0"/>
              </a:spcBef>
              <a:spcAft>
                <a:spcPts val="0"/>
              </a:spcAft>
              <a:buNone/>
            </a:pPr>
            <a:r>
              <a:rPr lang="ru-RU" dirty="0">
                <a:solidFill>
                  <a:srgbClr val="C55A11"/>
                </a:solidFill>
                <a:latin typeface="Calibri"/>
                <a:ea typeface="Calibri"/>
                <a:cs typeface="Calibri"/>
                <a:sym typeface="Calibri"/>
              </a:rPr>
              <a:t>A) Представител за обслужване на клиенти</a:t>
            </a:r>
          </a:p>
          <a:p>
            <a:pPr marL="0" marR="0" lvl="0" indent="0" algn="l" rtl="0">
              <a:spcBef>
                <a:spcPts val="0"/>
              </a:spcBef>
              <a:spcAft>
                <a:spcPts val="0"/>
              </a:spcAft>
              <a:buNone/>
            </a:pPr>
            <a:r>
              <a:rPr lang="ru-RU" b="1" dirty="0">
                <a:solidFill>
                  <a:srgbClr val="C55A11"/>
                </a:solidFill>
                <a:latin typeface="Calibri"/>
                <a:ea typeface="Calibri"/>
                <a:cs typeface="Calibri"/>
                <a:sym typeface="Calibri"/>
              </a:rPr>
              <a:t>Б) Корпоративна социална отговорност</a:t>
            </a:r>
          </a:p>
          <a:p>
            <a:pPr marL="0" marR="0" lvl="0" indent="0" algn="l" rtl="0">
              <a:spcBef>
                <a:spcPts val="0"/>
              </a:spcBef>
              <a:spcAft>
                <a:spcPts val="0"/>
              </a:spcAft>
              <a:buNone/>
            </a:pPr>
            <a:r>
              <a:rPr lang="ru-RU" dirty="0">
                <a:solidFill>
                  <a:srgbClr val="C55A11"/>
                </a:solidFill>
                <a:latin typeface="Calibri"/>
                <a:ea typeface="Calibri"/>
                <a:cs typeface="Calibri"/>
                <a:sym typeface="Calibri"/>
              </a:rPr>
              <a:t>В) Текуща оценка за устойчивост</a:t>
            </a:r>
          </a:p>
          <a:p>
            <a:pPr marL="0" marR="0" lvl="0" indent="0" algn="l" rtl="0">
              <a:spcBef>
                <a:spcPts val="0"/>
              </a:spcBef>
              <a:spcAft>
                <a:spcPts val="0"/>
              </a:spcAft>
              <a:buNone/>
            </a:pPr>
            <a:endParaRPr lang="ru-RU" dirty="0">
              <a:solidFill>
                <a:srgbClr val="C55A11"/>
              </a:solidFill>
              <a:latin typeface="Calibri"/>
              <a:ea typeface="Calibri"/>
              <a:cs typeface="Calibri"/>
              <a:sym typeface="Calibri"/>
            </a:endParaRPr>
          </a:p>
          <a:p>
            <a:pPr marL="0" marR="0" lvl="0" indent="0" algn="l" rtl="0">
              <a:spcBef>
                <a:spcPts val="0"/>
              </a:spcBef>
              <a:spcAft>
                <a:spcPts val="0"/>
              </a:spcAft>
              <a:buNone/>
            </a:pPr>
            <a:r>
              <a:rPr lang="ru-RU" dirty="0">
                <a:solidFill>
                  <a:srgbClr val="C55A11"/>
                </a:solidFill>
                <a:latin typeface="Calibri"/>
                <a:ea typeface="Calibri"/>
                <a:cs typeface="Calibri"/>
                <a:sym typeface="Calibri"/>
              </a:rPr>
              <a:t>4. Насоките за отговорни вериги за доставки в селското стопанство понастоящем се предоставят от</a:t>
            </a:r>
          </a:p>
          <a:p>
            <a:pPr marL="0" marR="0" lvl="0" indent="0" algn="l" rtl="0">
              <a:spcBef>
                <a:spcPts val="0"/>
              </a:spcBef>
              <a:spcAft>
                <a:spcPts val="0"/>
              </a:spcAft>
              <a:buNone/>
            </a:pPr>
            <a:r>
              <a:rPr lang="ru-RU" dirty="0">
                <a:solidFill>
                  <a:srgbClr val="C55A11"/>
                </a:solidFill>
                <a:latin typeface="Calibri"/>
                <a:ea typeface="Calibri"/>
                <a:cs typeface="Calibri"/>
                <a:sym typeface="Calibri"/>
              </a:rPr>
              <a:t>А) Европейска комисия</a:t>
            </a:r>
          </a:p>
          <a:p>
            <a:pPr marL="0" marR="0" lvl="0" indent="0" algn="l" rtl="0">
              <a:spcBef>
                <a:spcPts val="0"/>
              </a:spcBef>
              <a:spcAft>
                <a:spcPts val="0"/>
              </a:spcAft>
              <a:buNone/>
            </a:pPr>
            <a:r>
              <a:rPr lang="ru-RU" b="1" dirty="0">
                <a:solidFill>
                  <a:srgbClr val="C55A11"/>
                </a:solidFill>
                <a:latin typeface="Calibri"/>
                <a:ea typeface="Calibri"/>
                <a:cs typeface="Calibri"/>
                <a:sym typeface="Calibri"/>
              </a:rPr>
              <a:t>Б) ОИСР-ФАО</a:t>
            </a:r>
          </a:p>
          <a:p>
            <a:pPr marL="0" marR="0" lvl="0" indent="0" algn="l" rtl="0">
              <a:spcBef>
                <a:spcPts val="0"/>
              </a:spcBef>
              <a:spcAft>
                <a:spcPts val="0"/>
              </a:spcAft>
              <a:buNone/>
            </a:pPr>
            <a:r>
              <a:rPr lang="ru-RU" dirty="0">
                <a:solidFill>
                  <a:srgbClr val="C55A11"/>
                </a:solidFill>
                <a:latin typeface="Calibri"/>
                <a:ea typeface="Calibri"/>
                <a:cs typeface="Calibri"/>
                <a:sym typeface="Calibri"/>
              </a:rPr>
              <a:t>  В) ФАО</a:t>
            </a:r>
          </a:p>
          <a:p>
            <a:pPr marL="0" marR="0" lvl="0" indent="0" algn="l" rtl="0">
              <a:spcBef>
                <a:spcPts val="0"/>
              </a:spcBef>
              <a:spcAft>
                <a:spcPts val="0"/>
              </a:spcAft>
              <a:buNone/>
            </a:pPr>
            <a:endParaRPr lang="en-US" sz="1800" dirty="0">
              <a:solidFill>
                <a:srgbClr val="C55A1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a:stretch/>
        </p:blipFill>
        <p:spPr>
          <a:xfrm>
            <a:off x="94352" y="6043251"/>
            <a:ext cx="3443977" cy="722530"/>
          </a:xfrm>
          <a:prstGeom prst="rect">
            <a:avLst/>
          </a:prstGeom>
          <a:noFill/>
          <a:ln>
            <a:noFill/>
          </a:ln>
        </p:spPr>
      </p:pic>
      <p:pic>
        <p:nvPicPr>
          <p:cNvPr id="117" name="Google Shape;117;p3" descr="Logo&#10;&#10;Description automatically generated"/>
          <p:cNvPicPr preferRelativeResize="0"/>
          <p:nvPr/>
        </p:nvPicPr>
        <p:blipFill rotWithShape="1">
          <a:blip r:embed="rId4">
            <a:alphaModFix/>
          </a:blip>
          <a:srcRect/>
          <a:stretch/>
        </p:blipFill>
        <p:spPr>
          <a:xfrm>
            <a:off x="9026542" y="5433724"/>
            <a:ext cx="2620792" cy="1289795"/>
          </a:xfrm>
          <a:prstGeom prst="rect">
            <a:avLst/>
          </a:prstGeom>
          <a:noFill/>
          <a:ln>
            <a:noFill/>
          </a:ln>
        </p:spPr>
      </p:pic>
      <p:sp>
        <p:nvSpPr>
          <p:cNvPr id="118" name="Google Shape;118;p3"/>
          <p:cNvSpPr/>
          <p:nvPr/>
        </p:nvSpPr>
        <p:spPr>
          <a:xfrm>
            <a:off x="0" y="323511"/>
            <a:ext cx="3538329" cy="11927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3"/>
          <p:cNvSpPr/>
          <p:nvPr/>
        </p:nvSpPr>
        <p:spPr>
          <a:xfrm>
            <a:off x="4104862" y="323511"/>
            <a:ext cx="3982277" cy="11927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
          <p:cNvSpPr/>
          <p:nvPr/>
        </p:nvSpPr>
        <p:spPr>
          <a:xfrm>
            <a:off x="8653673" y="323511"/>
            <a:ext cx="3538329" cy="11927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
          <p:cNvSpPr/>
          <p:nvPr/>
        </p:nvSpPr>
        <p:spPr>
          <a:xfrm>
            <a:off x="0" y="5873331"/>
            <a:ext cx="8748793" cy="6372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3"/>
          <p:cNvSpPr txBox="1"/>
          <p:nvPr/>
        </p:nvSpPr>
        <p:spPr>
          <a:xfrm>
            <a:off x="654270" y="632888"/>
            <a:ext cx="42015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Определения</a:t>
            </a:r>
            <a:endParaRPr lang="bg-BG"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3" name="Google Shape;123;p3"/>
          <p:cNvSpPr txBox="1"/>
          <p:nvPr/>
        </p:nvSpPr>
        <p:spPr>
          <a:xfrm>
            <a:off x="654270" y="1556218"/>
            <a:ext cx="11088654"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400" dirty="0">
              <a:solidFill>
                <a:srgbClr val="056839"/>
              </a:solidFill>
              <a:latin typeface="Calibri"/>
              <a:ea typeface="Calibri"/>
              <a:cs typeface="Calibri"/>
              <a:sym typeface="Calibri"/>
            </a:endParaRPr>
          </a:p>
          <a:p>
            <a:pPr marL="0" marR="0" lvl="0" indent="0" algn="just" rtl="0">
              <a:spcBef>
                <a:spcPts val="0"/>
              </a:spcBef>
              <a:spcAft>
                <a:spcPts val="0"/>
              </a:spcAft>
              <a:buNone/>
            </a:pPr>
            <a:r>
              <a:rPr lang="bg-BG" sz="2400" b="1" dirty="0">
                <a:solidFill>
                  <a:srgbClr val="056839"/>
                </a:solidFill>
                <a:latin typeface="Calibri"/>
                <a:ea typeface="Calibri"/>
                <a:cs typeface="Calibri"/>
                <a:sym typeface="Calibri"/>
              </a:rPr>
              <a:t>Устойчива верига за доставки</a:t>
            </a:r>
            <a:r>
              <a:rPr lang="ru-RU" sz="2400" dirty="0">
                <a:solidFill>
                  <a:srgbClr val="056839"/>
                </a:solidFill>
                <a:latin typeface="Calibri"/>
                <a:ea typeface="Calibri"/>
                <a:cs typeface="Calibri"/>
                <a:sym typeface="Calibri"/>
              </a:rPr>
              <a:t> се отнася до устойчивото управление от една компания на тяхната верига, от снабдяването със суровини, през производството и транспорта до крайния потребител. Това включва социални, екологични и финансови отговорности и цели предотвратяване или минимизиране на отрицателното въздействие, както и смекчаване на рисковете.</a:t>
            </a:r>
            <a:endParaRPr sz="1600" dirty="0">
              <a:solidFill>
                <a:srgbClr val="056839"/>
              </a:solidFill>
              <a:latin typeface="Calibri"/>
              <a:ea typeface="Calibri"/>
              <a:cs typeface="Calibri"/>
              <a:sym typeface="Calibri"/>
            </a:endParaRPr>
          </a:p>
        </p:txBody>
      </p:sp>
      <p:sp>
        <p:nvSpPr>
          <p:cNvPr id="124" name="Google Shape;124;p3"/>
          <p:cNvSpPr txBox="1"/>
          <p:nvPr/>
        </p:nvSpPr>
        <p:spPr>
          <a:xfrm>
            <a:off x="639300" y="5375975"/>
            <a:ext cx="7729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Calibri"/>
                <a:ea typeface="Calibri"/>
                <a:cs typeface="Calibri"/>
                <a:sym typeface="Calibri"/>
              </a:rPr>
              <a:t>Definition sampled from Luther, D., (20210,  </a:t>
            </a:r>
            <a:r>
              <a:rPr lang="en-US" sz="1000" i="1">
                <a:solidFill>
                  <a:schemeClr val="dk1"/>
                </a:solidFill>
                <a:highlight>
                  <a:srgbClr val="FFFFFF"/>
                </a:highlight>
                <a:latin typeface="Calibri"/>
                <a:ea typeface="Calibri"/>
                <a:cs typeface="Calibri"/>
                <a:sym typeface="Calibri"/>
              </a:rPr>
              <a:t>Supply Chain Sustainability: Why It Is Important &amp; Best Practices</a:t>
            </a:r>
            <a:endParaRPr sz="1000" i="1">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1000">
                <a:solidFill>
                  <a:schemeClr val="dk1"/>
                </a:solidFill>
                <a:highlight>
                  <a:srgbClr val="FFFFFF"/>
                </a:highlight>
                <a:latin typeface="Calibri"/>
                <a:ea typeface="Calibri"/>
                <a:cs typeface="Calibri"/>
                <a:sym typeface="Calibri"/>
              </a:rPr>
              <a:t>What Is Supply Chain Sustainability?, as seen at:https://www.netsuite.com/portal/resource/articles/erp/supply-chain-sustainability.shtml</a:t>
            </a:r>
            <a:endParaRPr sz="10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4" descr="Graphical user interface, text&#10;&#10;Description automatically generated"/>
          <p:cNvPicPr preferRelativeResize="0"/>
          <p:nvPr/>
        </p:nvPicPr>
        <p:blipFill rotWithShape="1">
          <a:blip r:embed="rId3">
            <a:alphaModFix/>
          </a:blip>
          <a:srcRect/>
          <a:stretch/>
        </p:blipFill>
        <p:spPr>
          <a:xfrm>
            <a:off x="94352" y="6078635"/>
            <a:ext cx="3443977" cy="722530"/>
          </a:xfrm>
          <a:prstGeom prst="rect">
            <a:avLst/>
          </a:prstGeom>
          <a:noFill/>
          <a:ln>
            <a:noFill/>
          </a:ln>
        </p:spPr>
      </p:pic>
      <p:pic>
        <p:nvPicPr>
          <p:cNvPr id="130" name="Google Shape;130;p4" descr="Logo&#10;&#10;Description automatically generated"/>
          <p:cNvPicPr preferRelativeResize="0"/>
          <p:nvPr/>
        </p:nvPicPr>
        <p:blipFill rotWithShape="1">
          <a:blip r:embed="rId4">
            <a:alphaModFix/>
          </a:blip>
          <a:srcRect/>
          <a:stretch/>
        </p:blipFill>
        <p:spPr>
          <a:xfrm>
            <a:off x="9026542" y="5433724"/>
            <a:ext cx="2620792" cy="1289795"/>
          </a:xfrm>
          <a:prstGeom prst="rect">
            <a:avLst/>
          </a:prstGeom>
          <a:noFill/>
          <a:ln>
            <a:noFill/>
          </a:ln>
        </p:spPr>
      </p:pic>
      <p:sp>
        <p:nvSpPr>
          <p:cNvPr id="131" name="Google Shape;131;p4"/>
          <p:cNvSpPr/>
          <p:nvPr/>
        </p:nvSpPr>
        <p:spPr>
          <a:xfrm>
            <a:off x="0" y="323511"/>
            <a:ext cx="3538329" cy="11927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104862" y="323511"/>
            <a:ext cx="3982277" cy="11927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
          <p:cNvSpPr/>
          <p:nvPr/>
        </p:nvSpPr>
        <p:spPr>
          <a:xfrm>
            <a:off x="8653673" y="323511"/>
            <a:ext cx="3538329" cy="11927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p:nvPr/>
        </p:nvSpPr>
        <p:spPr>
          <a:xfrm>
            <a:off x="0" y="5991252"/>
            <a:ext cx="8748793" cy="6372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4"/>
          <p:cNvSpPr txBox="1"/>
          <p:nvPr/>
        </p:nvSpPr>
        <p:spPr>
          <a:xfrm>
            <a:off x="654270" y="632888"/>
            <a:ext cx="90270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Обучителни цели</a:t>
            </a:r>
            <a:endParaRPr sz="1800" dirty="0">
              <a:solidFill>
                <a:schemeClr val="dk1"/>
              </a:solidFill>
              <a:latin typeface="Calibri"/>
              <a:ea typeface="Calibri"/>
              <a:cs typeface="Calibri"/>
              <a:sym typeface="Calibri"/>
            </a:endParaRPr>
          </a:p>
        </p:txBody>
      </p:sp>
      <p:sp>
        <p:nvSpPr>
          <p:cNvPr id="136" name="Google Shape;136;p4"/>
          <p:cNvSpPr txBox="1"/>
          <p:nvPr/>
        </p:nvSpPr>
        <p:spPr>
          <a:xfrm>
            <a:off x="739118" y="1742636"/>
            <a:ext cx="10034700" cy="2400617"/>
          </a:xfrm>
          <a:prstGeom prst="rect">
            <a:avLst/>
          </a:prstGeom>
          <a:noFill/>
          <a:ln>
            <a:noFill/>
          </a:ln>
        </p:spPr>
        <p:txBody>
          <a:bodyPr spcFirstLastPara="1" wrap="square" lIns="91425" tIns="45700" rIns="91425" bIns="45700" anchor="t" anchorCtr="0">
            <a:spAutoFit/>
          </a:bodyPr>
          <a:lstStyle/>
          <a:p>
            <a:pPr marL="457200" marR="0" lvl="0" indent="-431800" algn="l" rtl="0">
              <a:lnSpc>
                <a:spcPct val="150000"/>
              </a:lnSpc>
              <a:spcBef>
                <a:spcPts val="0"/>
              </a:spcBef>
              <a:spcAft>
                <a:spcPts val="0"/>
              </a:spcAft>
              <a:buClr>
                <a:srgbClr val="056839"/>
              </a:buClr>
              <a:buSzPts val="2000"/>
              <a:buFont typeface="Calibri"/>
              <a:buChar char="•"/>
            </a:pPr>
            <a:r>
              <a:rPr lang="ru-RU" sz="2000" dirty="0">
                <a:solidFill>
                  <a:srgbClr val="056839"/>
                </a:solidFill>
                <a:latin typeface="Calibri"/>
                <a:ea typeface="Calibri"/>
                <a:cs typeface="Calibri"/>
                <a:sym typeface="Calibri"/>
              </a:rPr>
              <a:t>Разбиране на термините, свързани с устойчивостта и устойчивите вериги за доставки</a:t>
            </a:r>
          </a:p>
          <a:p>
            <a:pPr marL="457200" marR="0" lvl="0" indent="-431800" algn="l" rtl="0">
              <a:lnSpc>
                <a:spcPct val="150000"/>
              </a:lnSpc>
              <a:spcBef>
                <a:spcPts val="0"/>
              </a:spcBef>
              <a:spcAft>
                <a:spcPts val="0"/>
              </a:spcAft>
              <a:buClr>
                <a:srgbClr val="056839"/>
              </a:buClr>
              <a:buSzPts val="2000"/>
              <a:buFont typeface="Calibri"/>
              <a:buChar char="•"/>
            </a:pPr>
            <a:r>
              <a:rPr lang="ru-RU" sz="2000" dirty="0">
                <a:solidFill>
                  <a:srgbClr val="056839"/>
                </a:solidFill>
                <a:latin typeface="Calibri"/>
                <a:ea typeface="Calibri"/>
                <a:cs typeface="Calibri"/>
                <a:sym typeface="Calibri"/>
              </a:rPr>
              <a:t>Знаете какво е устойчива верига за доставки и нейните основни аспекти</a:t>
            </a:r>
          </a:p>
          <a:p>
            <a:pPr marL="457200" marR="0" lvl="0" indent="-431800" algn="l" rtl="0">
              <a:lnSpc>
                <a:spcPct val="150000"/>
              </a:lnSpc>
              <a:spcBef>
                <a:spcPts val="0"/>
              </a:spcBef>
              <a:spcAft>
                <a:spcPts val="0"/>
              </a:spcAft>
              <a:buClr>
                <a:srgbClr val="056839"/>
              </a:buClr>
              <a:buSzPts val="2000"/>
              <a:buFont typeface="Calibri"/>
              <a:buChar char="•"/>
            </a:pPr>
            <a:r>
              <a:rPr lang="ru-RU" sz="2000" dirty="0">
                <a:solidFill>
                  <a:srgbClr val="056839"/>
                </a:solidFill>
                <a:latin typeface="Calibri"/>
                <a:ea typeface="Calibri"/>
                <a:cs typeface="Calibri"/>
                <a:sym typeface="Calibri"/>
              </a:rPr>
              <a:t>Приложете знания за веригите за доставки в различни сектори</a:t>
            </a:r>
          </a:p>
          <a:p>
            <a:pPr marL="457200" marR="0" lvl="0" indent="-431800" algn="l" rtl="0">
              <a:lnSpc>
                <a:spcPct val="150000"/>
              </a:lnSpc>
              <a:spcBef>
                <a:spcPts val="0"/>
              </a:spcBef>
              <a:spcAft>
                <a:spcPts val="0"/>
              </a:spcAft>
              <a:buClr>
                <a:srgbClr val="056839"/>
              </a:buClr>
              <a:buSzPts val="2000"/>
              <a:buFont typeface="Calibri"/>
              <a:buChar char="•"/>
            </a:pPr>
            <a:r>
              <a:rPr lang="ru-RU" sz="2000" dirty="0">
                <a:solidFill>
                  <a:srgbClr val="056839"/>
                </a:solidFill>
                <a:latin typeface="Calibri"/>
                <a:ea typeface="Calibri"/>
                <a:cs typeface="Calibri"/>
                <a:sym typeface="Calibri"/>
              </a:rPr>
              <a:t>Да може да анализира съществуващите пропуски във веригата за доставки на селско стопанство</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5"/>
          <p:cNvSpPr/>
          <p:nvPr/>
        </p:nvSpPr>
        <p:spPr>
          <a:xfrm>
            <a:off x="0" y="0"/>
            <a:ext cx="12192000" cy="6857999"/>
          </a:xfrm>
          <a:prstGeom prst="rect">
            <a:avLst/>
          </a:prstGeom>
          <a:gradFill>
            <a:gsLst>
              <a:gs pos="0">
                <a:srgbClr val="F5F7FC"/>
              </a:gs>
              <a:gs pos="100000">
                <a:srgbClr val="7AC99A">
                  <a:alpha val="77647"/>
                </a:srgbClr>
              </a:gs>
            </a:gsLst>
            <a:lin ang="21593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
          <p:cNvSpPr txBox="1"/>
          <p:nvPr/>
        </p:nvSpPr>
        <p:spPr>
          <a:xfrm>
            <a:off x="530746" y="427970"/>
            <a:ext cx="820673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Засегнати зелени умения</a:t>
            </a:r>
            <a:endParaRPr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3" name="Google Shape;143;p5"/>
          <p:cNvSpPr txBox="1"/>
          <p:nvPr/>
        </p:nvSpPr>
        <p:spPr>
          <a:xfrm>
            <a:off x="3361985" y="1546586"/>
            <a:ext cx="8206735" cy="45242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Творческо решаване на проблеми</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Напредничаво мислене</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Умения за наблюдение</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Аналитични умения</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Количествено определяне на въздействието</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Екологичен одит</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Предотвратяване на замърсяването</a:t>
            </a:r>
          </a:p>
          <a:p>
            <a:pPr marL="342900" marR="0" lvl="0" indent="-342900" algn="l" rtl="0">
              <a:lnSpc>
                <a:spcPct val="150000"/>
              </a:lnSpc>
              <a:spcBef>
                <a:spcPts val="0"/>
              </a:spcBef>
              <a:spcAft>
                <a:spcPts val="0"/>
              </a:spcAft>
              <a:buClr>
                <a:srgbClr val="056839"/>
              </a:buClr>
              <a:buSzPts val="2400"/>
              <a:buFont typeface="Arial"/>
              <a:buChar char="•"/>
            </a:pPr>
            <a:r>
              <a:rPr lang="ru-RU" sz="2400" dirty="0">
                <a:solidFill>
                  <a:srgbClr val="056839"/>
                </a:solidFill>
                <a:latin typeface="Calibri"/>
                <a:ea typeface="Calibri"/>
                <a:cs typeface="Calibri"/>
                <a:sym typeface="Calibri"/>
              </a:rPr>
              <a:t>Еко-дизайн</a:t>
            </a:r>
          </a:p>
        </p:txBody>
      </p:sp>
      <p:pic>
        <p:nvPicPr>
          <p:cNvPr id="144" name="Google Shape;144;p5"/>
          <p:cNvPicPr preferRelativeResize="0"/>
          <p:nvPr/>
        </p:nvPicPr>
        <p:blipFill rotWithShape="1">
          <a:blip r:embed="rId3">
            <a:alphaModFix/>
          </a:blip>
          <a:srcRect/>
          <a:stretch/>
        </p:blipFill>
        <p:spPr>
          <a:xfrm>
            <a:off x="1811353" y="2616266"/>
            <a:ext cx="1200914" cy="2002540"/>
          </a:xfrm>
          <a:prstGeom prst="rect">
            <a:avLst/>
          </a:prstGeom>
          <a:noFill/>
          <a:ln>
            <a:noFill/>
          </a:ln>
        </p:spPr>
      </p:pic>
      <p:pic>
        <p:nvPicPr>
          <p:cNvPr id="145" name="Google Shape;145;p5" descr="Logo&#10;&#10;Description automatically generated"/>
          <p:cNvPicPr preferRelativeResize="0"/>
          <p:nvPr/>
        </p:nvPicPr>
        <p:blipFill rotWithShape="1">
          <a:blip r:embed="rId4">
            <a:alphaModFix/>
          </a:blip>
          <a:srcRect/>
          <a:stretch/>
        </p:blipFill>
        <p:spPr>
          <a:xfrm>
            <a:off x="165346" y="6070861"/>
            <a:ext cx="1350410" cy="664590"/>
          </a:xfrm>
          <a:prstGeom prst="rect">
            <a:avLst/>
          </a:prstGeom>
          <a:noFill/>
          <a:ln>
            <a:noFill/>
          </a:ln>
        </p:spPr>
      </p:pic>
      <p:pic>
        <p:nvPicPr>
          <p:cNvPr id="146" name="Google Shape;146;p5" descr="Graphical user interface, text&#10;&#10;Description automatically generated"/>
          <p:cNvPicPr preferRelativeResize="0"/>
          <p:nvPr/>
        </p:nvPicPr>
        <p:blipFill rotWithShape="1">
          <a:blip r:embed="rId5">
            <a:alphaModFix/>
          </a:blip>
          <a:srcRect/>
          <a:stretch/>
        </p:blipFill>
        <p:spPr>
          <a:xfrm>
            <a:off x="1855947" y="6160565"/>
            <a:ext cx="2312641" cy="4851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6"/>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Тема</a:t>
            </a:r>
            <a:r>
              <a:rPr lang="en-US" sz="3600" b="1" dirty="0">
                <a:solidFill>
                  <a:srgbClr val="056839"/>
                </a:solidFill>
                <a:latin typeface="Calibri"/>
                <a:ea typeface="Calibri"/>
                <a:cs typeface="Calibri"/>
                <a:sym typeface="Calibri"/>
              </a:rPr>
              <a:t> 1: </a:t>
            </a:r>
            <a:r>
              <a:rPr lang="bg-BG" sz="2000" b="1" dirty="0">
                <a:solidFill>
                  <a:srgbClr val="C55A11"/>
                </a:solidFill>
                <a:latin typeface="Calibri"/>
                <a:ea typeface="Calibri"/>
                <a:cs typeface="Calibri"/>
                <a:sym typeface="Calibri"/>
              </a:rPr>
              <a:t>Мултинационални предприятия и отговорност</a:t>
            </a:r>
            <a:endParaRPr sz="2000" b="1" dirty="0">
              <a:solidFill>
                <a:srgbClr val="C55A11"/>
              </a:solidFill>
              <a:latin typeface="Calibri"/>
              <a:ea typeface="Calibri"/>
              <a:cs typeface="Calibri"/>
              <a:sym typeface="Calibri"/>
            </a:endParaRPr>
          </a:p>
        </p:txBody>
      </p:sp>
      <p:sp>
        <p:nvSpPr>
          <p:cNvPr id="152" name="Google Shape;152;p6"/>
          <p:cNvSpPr txBox="1"/>
          <p:nvPr/>
        </p:nvSpPr>
        <p:spPr>
          <a:xfrm>
            <a:off x="612974" y="1412950"/>
            <a:ext cx="10645800" cy="364865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ru-RU" sz="1800" dirty="0">
                <a:solidFill>
                  <a:srgbClr val="056839"/>
                </a:solidFill>
                <a:latin typeface="Calibri"/>
                <a:ea typeface="Calibri"/>
                <a:cs typeface="Calibri"/>
                <a:sym typeface="Calibri"/>
              </a:rPr>
              <a:t>През 2011 г. бяха публикувани насоките на </a:t>
            </a:r>
            <a:r>
              <a:rPr lang="ru-RU" sz="1800" b="1" dirty="0">
                <a:solidFill>
                  <a:srgbClr val="056839"/>
                </a:solidFill>
                <a:latin typeface="Calibri"/>
                <a:ea typeface="Calibri"/>
                <a:cs typeface="Calibri"/>
                <a:sym typeface="Calibri"/>
              </a:rPr>
              <a:t>ОИСР</a:t>
            </a:r>
            <a:r>
              <a:rPr lang="ru-RU" sz="1800" dirty="0">
                <a:solidFill>
                  <a:srgbClr val="056839"/>
                </a:solidFill>
                <a:latin typeface="Calibri"/>
                <a:ea typeface="Calibri"/>
                <a:cs typeface="Calibri"/>
                <a:sym typeface="Calibri"/>
              </a:rPr>
              <a:t> (Организация за икономическо сътрудничество и развитие) за мултинационалните предприятия. Това са препоръки, отправени от правителства към мултинационални предприятия, работещи във или от присъединили се страни. Те предоставят необвързващи принципи и стандарти за отговорно бизнес поведение в глобален контекст в съответствие с приложимите закони и международно признати стандарти.</a:t>
            </a:r>
          </a:p>
          <a:p>
            <a:pPr marL="0" marR="0" lvl="0" indent="0" algn="just" rtl="0">
              <a:lnSpc>
                <a:spcPct val="107000"/>
              </a:lnSpc>
              <a:spcBef>
                <a:spcPts val="0"/>
              </a:spcBef>
              <a:spcAft>
                <a:spcPts val="0"/>
              </a:spcAft>
              <a:buNone/>
            </a:pPr>
            <a:endParaRPr lang="ru-RU" sz="1800" dirty="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r>
              <a:rPr lang="ru-RU" sz="1800" dirty="0">
                <a:solidFill>
                  <a:srgbClr val="056839"/>
                </a:solidFill>
                <a:latin typeface="Calibri"/>
                <a:ea typeface="Calibri"/>
                <a:cs typeface="Calibri"/>
                <a:sym typeface="Calibri"/>
              </a:rPr>
              <a:t>Без съмнение е факт, че мултинационалните компании имат много сложни вериги за доставки. Често събирането/добиването на суровини или производството се извършва в страни </a:t>
            </a:r>
            <a:r>
              <a:rPr lang="ru-RU" sz="1800" u="sng" dirty="0">
                <a:solidFill>
                  <a:srgbClr val="056839"/>
                </a:solidFill>
                <a:latin typeface="Calibri"/>
                <a:ea typeface="Calibri"/>
                <a:cs typeface="Calibri"/>
                <a:sym typeface="Calibri"/>
              </a:rPr>
              <a:t>с „висок риск</a:t>
            </a:r>
            <a:r>
              <a:rPr lang="ru-RU" sz="1800" dirty="0">
                <a:solidFill>
                  <a:srgbClr val="056839"/>
                </a:solidFill>
                <a:latin typeface="Calibri"/>
                <a:ea typeface="Calibri"/>
                <a:cs typeface="Calibri"/>
                <a:sym typeface="Calibri"/>
              </a:rPr>
              <a:t>“, където неблагоприятните отрицателни въздействия върху човешките права и околната среда не се наблюдават или не се разглеждат. Това прави отговорното и прозрачно бизнес поведение още по-важно. Насоките на ОИСР функционират като компас за компаниите как да бъдат устойчиви и как да се справят с проблемите на заетостта, подкупите, корупцията, околната среда, нелоялната конкуренция и др.</a:t>
            </a:r>
          </a:p>
        </p:txBody>
      </p:sp>
      <p:sp>
        <p:nvSpPr>
          <p:cNvPr id="153" name="Google Shape;153;p6"/>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6"/>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6"/>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6" name="Google Shape;156;p6"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157" name="Google Shape;157;p6"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7"/>
          <p:cNvSpPr txBox="1"/>
          <p:nvPr/>
        </p:nvSpPr>
        <p:spPr>
          <a:xfrm>
            <a:off x="523761" y="563743"/>
            <a:ext cx="92622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56839"/>
                </a:solidFill>
                <a:latin typeface="Calibri"/>
                <a:ea typeface="Calibri"/>
                <a:cs typeface="Calibri"/>
                <a:sym typeface="Calibri"/>
              </a:rPr>
              <a:t>Topic 1: </a:t>
            </a:r>
            <a:r>
              <a:rPr lang="bg-BG" sz="2000" b="1" dirty="0">
                <a:solidFill>
                  <a:srgbClr val="C55A11"/>
                </a:solidFill>
                <a:latin typeface="Calibri"/>
                <a:ea typeface="Calibri"/>
                <a:cs typeface="Calibri"/>
                <a:sym typeface="Calibri"/>
              </a:rPr>
              <a:t>Мултинационални предприятия и отговорност</a:t>
            </a:r>
            <a:endParaRPr sz="2000" b="1" dirty="0">
              <a:solidFill>
                <a:srgbClr val="C55A11"/>
              </a:solidFill>
              <a:latin typeface="Calibri"/>
              <a:ea typeface="Calibri"/>
              <a:cs typeface="Calibri"/>
              <a:sym typeface="Calibri"/>
            </a:endParaRPr>
          </a:p>
        </p:txBody>
      </p:sp>
      <p:sp>
        <p:nvSpPr>
          <p:cNvPr id="163" name="Google Shape;163;p7"/>
          <p:cNvSpPr txBox="1"/>
          <p:nvPr/>
        </p:nvSpPr>
        <p:spPr>
          <a:xfrm>
            <a:off x="523761" y="1320562"/>
            <a:ext cx="11434500" cy="484000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ru-RU" sz="1800" dirty="0">
                <a:solidFill>
                  <a:srgbClr val="056839"/>
                </a:solidFill>
                <a:latin typeface="Calibri"/>
                <a:ea typeface="Calibri"/>
                <a:cs typeface="Calibri"/>
                <a:sym typeface="Calibri"/>
              </a:rPr>
              <a:t>Например, ако мултинационално предприятие иска да гарантира, че има етична и устойчива верига за доставки, то трябва да вземе предвид следното:</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Етично снабдяване със суровини</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Без детски или принудителен труд</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Без дискриминация</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Здраве и безопасност на работното място</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Достойни условия на труд</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Работно време в съответствие с местните закони</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Проследяване на въздействието върху околната среда и надграждане на системата за по-икономично и екологично производство и транспорт</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Управление на отпадъците</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Точно етикетиране според закона</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Система за сигнализиране за корупция и опити за подкуп</a:t>
            </a:r>
          </a:p>
          <a:p>
            <a:pPr marR="0" lvl="0" algn="just" rtl="0">
              <a:spcBef>
                <a:spcPts val="0"/>
              </a:spcBef>
              <a:spcAft>
                <a:spcPts val="0"/>
              </a:spcAft>
              <a:buClr>
                <a:srgbClr val="056839"/>
              </a:buClr>
              <a:buSzPts val="1800"/>
            </a:pPr>
            <a:r>
              <a:rPr lang="ru-RU" sz="1800" dirty="0">
                <a:solidFill>
                  <a:srgbClr val="056839"/>
                </a:solidFill>
                <a:latin typeface="Calibri"/>
                <a:ea typeface="Calibri"/>
                <a:cs typeface="Calibri"/>
                <a:sym typeface="Calibri"/>
              </a:rPr>
              <a:t>● Политики и практики за борба с нелоялната конкуренция</a:t>
            </a:r>
          </a:p>
          <a:p>
            <a:pPr marR="0" lvl="0" algn="just" rtl="0">
              <a:spcBef>
                <a:spcPts val="0"/>
              </a:spcBef>
              <a:spcAft>
                <a:spcPts val="0"/>
              </a:spcAft>
              <a:buClr>
                <a:srgbClr val="056839"/>
              </a:buClr>
              <a:buSzPts val="1800"/>
            </a:pPr>
            <a:r>
              <a:rPr lang="ru-RU" sz="1800" i="1" u="sng" dirty="0">
                <a:solidFill>
                  <a:srgbClr val="056839"/>
                </a:solidFill>
                <a:latin typeface="Calibri"/>
                <a:ea typeface="Calibri"/>
                <a:cs typeface="Calibri"/>
                <a:sym typeface="Calibri"/>
              </a:rPr>
              <a:t>Това е неизчерпателен списък. Моля, прегледайте насоките на ОИСР и Ръководните принципи за бизнеса и правата на човека (тема 2) за пълен списък с елементи, както и начин на действие, който ще гарантира устойчива верига на доставки.</a:t>
            </a:r>
          </a:p>
        </p:txBody>
      </p:sp>
      <p:sp>
        <p:nvSpPr>
          <p:cNvPr id="164" name="Google Shape;164;p7"/>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7"/>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7" name="Google Shape;167;p7"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168" name="Google Shape;168;p7"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g17005babb4f_0_0"/>
          <p:cNvSpPr txBox="1"/>
          <p:nvPr/>
        </p:nvSpPr>
        <p:spPr>
          <a:xfrm>
            <a:off x="523761" y="563743"/>
            <a:ext cx="926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Полезни линкове</a:t>
            </a:r>
            <a:r>
              <a:rPr lang="en-US" sz="3600" b="1" dirty="0">
                <a:solidFill>
                  <a:srgbClr val="056839"/>
                </a:solidFill>
                <a:latin typeface="Calibri"/>
                <a:ea typeface="Calibri"/>
                <a:cs typeface="Calibri"/>
                <a:sym typeface="Calibri"/>
              </a:rPr>
              <a:t>: </a:t>
            </a:r>
            <a:endParaRPr dirty="0"/>
          </a:p>
        </p:txBody>
      </p:sp>
      <p:sp>
        <p:nvSpPr>
          <p:cNvPr id="174" name="Google Shape;174;g17005babb4f_0_0"/>
          <p:cNvSpPr txBox="1"/>
          <p:nvPr/>
        </p:nvSpPr>
        <p:spPr>
          <a:xfrm>
            <a:off x="576761" y="2276898"/>
            <a:ext cx="11038500" cy="2727300"/>
          </a:xfrm>
          <a:prstGeom prst="rect">
            <a:avLst/>
          </a:prstGeom>
          <a:noFill/>
          <a:ln>
            <a:noFill/>
          </a:ln>
        </p:spPr>
        <p:txBody>
          <a:bodyPr spcFirstLastPara="1" wrap="square" lIns="91425" tIns="45700" rIns="91425" bIns="45700" anchor="t" anchorCtr="0">
            <a:spAutoFit/>
          </a:bodyPr>
          <a:lstStyle/>
          <a:p>
            <a:pPr marL="0" lvl="0" indent="0" algn="l" rtl="0">
              <a:lnSpc>
                <a:spcPct val="107000"/>
              </a:lnSpc>
              <a:spcBef>
                <a:spcPts val="0"/>
              </a:spcBef>
              <a:spcAft>
                <a:spcPts val="0"/>
              </a:spcAft>
              <a:buClr>
                <a:schemeClr val="dk1"/>
              </a:buClr>
              <a:buFont typeface="Arial"/>
              <a:buNone/>
            </a:pPr>
            <a:r>
              <a:rPr lang="en-US" sz="1800">
                <a:solidFill>
                  <a:srgbClr val="056839"/>
                </a:solidFill>
                <a:latin typeface="Calibri"/>
                <a:ea typeface="Calibri"/>
                <a:cs typeface="Calibri"/>
                <a:sym typeface="Calibri"/>
              </a:rPr>
              <a:t>OECD Due Diligence Guidance for Responsible Business Conduct, available at: </a:t>
            </a:r>
            <a:r>
              <a:rPr lang="en-US" sz="1800" u="sng">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http://mneguidelines.oecd.org/due-diligence-guidance-for-responsible-business-conduct.htm</a:t>
            </a:r>
            <a:r>
              <a:rPr lang="en-US" sz="1800">
                <a:solidFill>
                  <a:srgbClr val="056839"/>
                </a:solidFill>
                <a:latin typeface="Calibri"/>
                <a:ea typeface="Calibri"/>
                <a:cs typeface="Calibri"/>
                <a:sym typeface="Calibri"/>
              </a:rPr>
              <a:t> </a:t>
            </a:r>
            <a:endParaRPr sz="1800">
              <a:solidFill>
                <a:srgbClr val="056839"/>
              </a:solidFill>
              <a:latin typeface="Calibri"/>
              <a:ea typeface="Calibri"/>
              <a:cs typeface="Calibri"/>
              <a:sym typeface="Calibri"/>
            </a:endParaRPr>
          </a:p>
          <a:p>
            <a:pPr marL="0" lvl="0" indent="0" algn="l" rtl="0">
              <a:spcBef>
                <a:spcPts val="800"/>
              </a:spcBef>
              <a:spcAft>
                <a:spcPts val="0"/>
              </a:spcAft>
              <a:buClr>
                <a:schemeClr val="dk1"/>
              </a:buClr>
              <a:buFont typeface="Arial"/>
              <a:buNone/>
            </a:pPr>
            <a:r>
              <a:rPr lang="en-US" sz="1800">
                <a:solidFill>
                  <a:srgbClr val="056839"/>
                </a:solidFill>
                <a:latin typeface="Calibri"/>
                <a:ea typeface="Calibri"/>
                <a:cs typeface="Calibri"/>
                <a:sym typeface="Calibri"/>
              </a:rPr>
              <a:t>ILO Labour standards, available at: </a:t>
            </a:r>
            <a:r>
              <a:rPr lang="en-US" sz="1800" u="sng">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https://www.ilo.org/global/standards/subjects-covered-by-international-labour-standards/wages/lang--en/index.htm</a:t>
            </a:r>
            <a:endParaRPr sz="1800">
              <a:solidFill>
                <a:srgbClr val="05683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rgbClr val="056839"/>
                </a:solidFill>
                <a:latin typeface="Calibri"/>
                <a:ea typeface="Calibri"/>
                <a:cs typeface="Calibri"/>
                <a:sym typeface="Calibri"/>
              </a:rPr>
              <a:t>OECD Guidelines for Multinational Enterprises, as seen at: https://www.oecd.org/corporate/mne/  Available on: Agricultural supply chains, Extractive sector stakeholder engagement, financial sector due diligence, mineral supply chains, textile and garment supply chains. </a:t>
            </a:r>
            <a:endParaRPr sz="18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800">
              <a:solidFill>
                <a:srgbClr val="056839"/>
              </a:solidFill>
              <a:latin typeface="Calibri"/>
              <a:ea typeface="Calibri"/>
              <a:cs typeface="Calibri"/>
              <a:sym typeface="Calibri"/>
            </a:endParaRPr>
          </a:p>
        </p:txBody>
      </p:sp>
      <p:sp>
        <p:nvSpPr>
          <p:cNvPr id="175" name="Google Shape;175;g17005babb4f_0_0"/>
          <p:cNvSpPr/>
          <p:nvPr/>
        </p:nvSpPr>
        <p:spPr>
          <a:xfrm>
            <a:off x="0" y="297"/>
            <a:ext cx="12047400" cy="1506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g17005babb4f_0_0"/>
          <p:cNvSpPr/>
          <p:nvPr/>
        </p:nvSpPr>
        <p:spPr>
          <a:xfrm rot="-5400000">
            <a:off x="8690908" y="3356849"/>
            <a:ext cx="6857700" cy="144600"/>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g17005babb4f_0_0"/>
          <p:cNvSpPr/>
          <p:nvPr/>
        </p:nvSpPr>
        <p:spPr>
          <a:xfrm>
            <a:off x="612986" y="1172296"/>
            <a:ext cx="3538200" cy="627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g17005babb4f_0_0" descr="Logo&#10;&#10;Description automatically generated"/>
          <p:cNvPicPr preferRelativeResize="0"/>
          <p:nvPr/>
        </p:nvPicPr>
        <p:blipFill rotWithShape="1">
          <a:blip r:embed="rId5">
            <a:alphaModFix/>
          </a:blip>
          <a:srcRect/>
          <a:stretch/>
        </p:blipFill>
        <p:spPr>
          <a:xfrm>
            <a:off x="165346" y="6070861"/>
            <a:ext cx="1350410" cy="664590"/>
          </a:xfrm>
          <a:prstGeom prst="rect">
            <a:avLst/>
          </a:prstGeom>
          <a:noFill/>
          <a:ln>
            <a:noFill/>
          </a:ln>
        </p:spPr>
      </p:pic>
      <p:pic>
        <p:nvPicPr>
          <p:cNvPr id="179" name="Google Shape;179;g17005babb4f_0_0" descr="Graphical user interface, text&#10;&#10;Description automatically generated"/>
          <p:cNvPicPr preferRelativeResize="0"/>
          <p:nvPr/>
        </p:nvPicPr>
        <p:blipFill rotWithShape="1">
          <a:blip r:embed="rId6">
            <a:alphaModFix/>
          </a:blip>
          <a:srcRect/>
          <a:stretch/>
        </p:blipFill>
        <p:spPr>
          <a:xfrm>
            <a:off x="1855947" y="6160565"/>
            <a:ext cx="2312641" cy="4851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8"/>
          <p:cNvSpPr txBox="1"/>
          <p:nvPr/>
        </p:nvSpPr>
        <p:spPr>
          <a:xfrm>
            <a:off x="523761" y="563743"/>
            <a:ext cx="107035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Тема</a:t>
            </a:r>
            <a:r>
              <a:rPr lang="en-US" sz="3600" b="1" dirty="0">
                <a:solidFill>
                  <a:srgbClr val="056839"/>
                </a:solidFill>
                <a:latin typeface="Calibri"/>
                <a:ea typeface="Calibri"/>
                <a:cs typeface="Calibri"/>
                <a:sym typeface="Calibri"/>
              </a:rPr>
              <a:t> 2: </a:t>
            </a:r>
            <a:r>
              <a:rPr lang="ru-RU" sz="2000" b="1" dirty="0">
                <a:solidFill>
                  <a:srgbClr val="C55A11"/>
                </a:solidFill>
                <a:latin typeface="Calibri"/>
                <a:ea typeface="Calibri"/>
                <a:cs typeface="Calibri"/>
                <a:sym typeface="Calibri"/>
              </a:rPr>
              <a:t>Ръководни принципи за бизнеса и човешките права и надлежна проверка</a:t>
            </a:r>
            <a:endParaRPr dirty="0"/>
          </a:p>
        </p:txBody>
      </p:sp>
      <p:sp>
        <p:nvSpPr>
          <p:cNvPr id="185" name="Google Shape;185;p8"/>
          <p:cNvSpPr txBox="1"/>
          <p:nvPr/>
        </p:nvSpPr>
        <p:spPr>
          <a:xfrm>
            <a:off x="612986" y="1412948"/>
            <a:ext cx="11413668" cy="454915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ru-RU" sz="1800" dirty="0">
                <a:solidFill>
                  <a:srgbClr val="056839"/>
                </a:solidFill>
                <a:latin typeface="Calibri"/>
                <a:ea typeface="Calibri"/>
                <a:cs typeface="Calibri"/>
                <a:sym typeface="Calibri"/>
              </a:rPr>
              <a:t>„</a:t>
            </a:r>
            <a:r>
              <a:rPr lang="ru-RU" sz="1800" b="1" dirty="0">
                <a:solidFill>
                  <a:srgbClr val="056839"/>
                </a:solidFill>
                <a:latin typeface="Calibri"/>
                <a:ea typeface="Calibri"/>
                <a:cs typeface="Calibri"/>
                <a:sym typeface="Calibri"/>
              </a:rPr>
              <a:t>Ръководните принципи за бизнеса и правата на човека</a:t>
            </a:r>
            <a:r>
              <a:rPr lang="ru-RU" sz="1800" dirty="0">
                <a:solidFill>
                  <a:srgbClr val="056839"/>
                </a:solidFill>
                <a:latin typeface="Calibri"/>
                <a:ea typeface="Calibri"/>
                <a:cs typeface="Calibri"/>
                <a:sym typeface="Calibri"/>
              </a:rPr>
              <a:t>: Прилагане на рамката на ООН за „защита, зачитане и обезщетение““ са разработени от специалния представител на генералния секретар по въпроса за правата на човека и транснационалните корпорации и други бизнес предприятия. Специалният представител приложи Ръководните принципи към окончателния си доклад до Съвета по правата на човека (A/HRC/17/31), който също включва въведение към Ръководните принципи и преглед на процеса, довел до тяхното разработване. Съветът по правата на човека одобри Ръководните принципи в своята резолюция 17/4 от 16 юни 2011 г.</a:t>
            </a:r>
          </a:p>
          <a:p>
            <a:pPr marL="0" marR="0" lvl="0" indent="0" algn="l" rtl="0">
              <a:lnSpc>
                <a:spcPct val="107000"/>
              </a:lnSpc>
              <a:spcBef>
                <a:spcPts val="0"/>
              </a:spcBef>
              <a:spcAft>
                <a:spcPts val="0"/>
              </a:spcAft>
              <a:buNone/>
            </a:pPr>
            <a:r>
              <a:rPr lang="ru-RU" sz="1800" b="1" dirty="0">
                <a:solidFill>
                  <a:srgbClr val="056839"/>
                </a:solidFill>
                <a:latin typeface="Calibri"/>
                <a:ea typeface="Calibri"/>
                <a:cs typeface="Calibri"/>
                <a:sym typeface="Calibri"/>
              </a:rPr>
              <a:t>Както е посочено в документа, „</a:t>
            </a:r>
            <a:r>
              <a:rPr lang="ru-RU" sz="1800" b="1" i="1" dirty="0">
                <a:solidFill>
                  <a:srgbClr val="056839"/>
                </a:solidFill>
                <a:latin typeface="Calibri"/>
                <a:ea typeface="Calibri"/>
                <a:cs typeface="Calibri"/>
                <a:sym typeface="Calibri"/>
              </a:rPr>
              <a:t>Ръководните принципи се основават на признаването на</a:t>
            </a:r>
            <a:r>
              <a:rPr lang="ru-RU" sz="1800" b="1" dirty="0">
                <a:solidFill>
                  <a:srgbClr val="056839"/>
                </a:solidFill>
                <a:latin typeface="Calibri"/>
                <a:ea typeface="Calibri"/>
                <a:cs typeface="Calibri"/>
                <a:sym typeface="Calibri"/>
              </a:rPr>
              <a:t>:</a:t>
            </a:r>
            <a:endParaRPr lang="en-US" sz="1800" b="1" dirty="0">
              <a:solidFill>
                <a:srgbClr val="056839"/>
              </a:solidFill>
              <a:latin typeface="Calibri"/>
              <a:ea typeface="Calibri"/>
              <a:cs typeface="Calibri"/>
              <a:sym typeface="Calibri"/>
            </a:endParaRPr>
          </a:p>
          <a:p>
            <a:pPr marL="0" marR="0" lvl="0" indent="0" algn="l" rtl="0">
              <a:lnSpc>
                <a:spcPct val="107000"/>
              </a:lnSpc>
              <a:spcBef>
                <a:spcPts val="800"/>
              </a:spcBef>
              <a:spcAft>
                <a:spcPts val="0"/>
              </a:spcAft>
              <a:buNone/>
            </a:pPr>
            <a:r>
              <a:rPr lang="ru-RU" sz="1800" dirty="0">
                <a:solidFill>
                  <a:srgbClr val="056839"/>
                </a:solidFill>
                <a:latin typeface="Calibri"/>
                <a:ea typeface="Calibri"/>
                <a:cs typeface="Calibri"/>
                <a:sym typeface="Calibri"/>
              </a:rPr>
              <a:t>а) </a:t>
            </a:r>
            <a:r>
              <a:rPr lang="ru-RU" sz="1800" i="1" dirty="0">
                <a:solidFill>
                  <a:srgbClr val="056839"/>
                </a:solidFill>
                <a:latin typeface="Calibri"/>
                <a:ea typeface="Calibri"/>
                <a:cs typeface="Calibri"/>
                <a:sym typeface="Calibri"/>
              </a:rPr>
              <a:t>съществуващите задължения на държавите да зачитат, защитават и спазват правата на човека и основните свободи;</a:t>
            </a:r>
          </a:p>
          <a:p>
            <a:pPr marL="0" marR="0" lvl="0" indent="0" algn="l" rtl="0">
              <a:lnSpc>
                <a:spcPct val="107000"/>
              </a:lnSpc>
              <a:spcBef>
                <a:spcPts val="800"/>
              </a:spcBef>
              <a:spcAft>
                <a:spcPts val="0"/>
              </a:spcAft>
              <a:buNone/>
            </a:pPr>
            <a:r>
              <a:rPr lang="ru-RU" sz="1800" i="1" dirty="0">
                <a:solidFill>
                  <a:srgbClr val="056839"/>
                </a:solidFill>
                <a:latin typeface="Calibri"/>
                <a:ea typeface="Calibri"/>
                <a:cs typeface="Calibri"/>
                <a:sym typeface="Calibri"/>
              </a:rPr>
              <a:t>(б) Ролята на бизнес предприятията като специализирани органи на обществото, изпълняващи специализирани функции, от които се изисква да спазват всички приложими закони и да зачитат правата на човека;</a:t>
            </a:r>
          </a:p>
          <a:p>
            <a:pPr marL="0" marR="0" lvl="0" indent="0" algn="l" rtl="0">
              <a:lnSpc>
                <a:spcPct val="107000"/>
              </a:lnSpc>
              <a:spcBef>
                <a:spcPts val="800"/>
              </a:spcBef>
              <a:spcAft>
                <a:spcPts val="0"/>
              </a:spcAft>
              <a:buNone/>
            </a:pPr>
            <a:r>
              <a:rPr lang="ru-RU" sz="1800" i="1" dirty="0">
                <a:solidFill>
                  <a:srgbClr val="056839"/>
                </a:solidFill>
                <a:latin typeface="Calibri"/>
                <a:ea typeface="Calibri"/>
                <a:cs typeface="Calibri"/>
                <a:sym typeface="Calibri"/>
              </a:rPr>
              <a:t>(в) Необходимостта правата и задълженията да бъдат съчетани с подходящи и ефективни средства за защита при нарушаване. “</a:t>
            </a:r>
          </a:p>
        </p:txBody>
      </p:sp>
      <p:sp>
        <p:nvSpPr>
          <p:cNvPr id="186" name="Google Shape;186;p8"/>
          <p:cNvSpPr/>
          <p:nvPr/>
        </p:nvSpPr>
        <p:spPr>
          <a:xfrm>
            <a:off x="0" y="297"/>
            <a:ext cx="12047457" cy="150532"/>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8"/>
          <p:cNvSpPr/>
          <p:nvPr/>
        </p:nvSpPr>
        <p:spPr>
          <a:xfrm rot="-5400000">
            <a:off x="8690879" y="3356875"/>
            <a:ext cx="6857702" cy="144545"/>
          </a:xfrm>
          <a:prstGeom prst="rect">
            <a:avLst/>
          </a:prstGeom>
          <a:solidFill>
            <a:srgbClr val="25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8"/>
          <p:cNvSpPr/>
          <p:nvPr/>
        </p:nvSpPr>
        <p:spPr>
          <a:xfrm>
            <a:off x="612986" y="1172296"/>
            <a:ext cx="3538329" cy="62615"/>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8" descr="Logo&#10;&#10;Description automatically generated"/>
          <p:cNvPicPr preferRelativeResize="0"/>
          <p:nvPr/>
        </p:nvPicPr>
        <p:blipFill rotWithShape="1">
          <a:blip r:embed="rId3">
            <a:alphaModFix/>
          </a:blip>
          <a:srcRect/>
          <a:stretch/>
        </p:blipFill>
        <p:spPr>
          <a:xfrm>
            <a:off x="165346" y="6070861"/>
            <a:ext cx="1350410" cy="664590"/>
          </a:xfrm>
          <a:prstGeom prst="rect">
            <a:avLst/>
          </a:prstGeom>
          <a:noFill/>
          <a:ln>
            <a:noFill/>
          </a:ln>
        </p:spPr>
      </p:pic>
      <p:pic>
        <p:nvPicPr>
          <p:cNvPr id="190" name="Google Shape;190;p8" descr="Graphical user interface, text&#10;&#10;Description automatically generated"/>
          <p:cNvPicPr preferRelativeResize="0"/>
          <p:nvPr/>
        </p:nvPicPr>
        <p:blipFill rotWithShape="1">
          <a:blip r:embed="rId4">
            <a:alphaModFix/>
          </a:blip>
          <a:srcRect/>
          <a:stretch/>
        </p:blipFill>
        <p:spPr>
          <a:xfrm>
            <a:off x="1855947" y="6160565"/>
            <a:ext cx="2312641" cy="48518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3406</Words>
  <Application>Microsoft Office PowerPoint</Application>
  <PresentationFormat>Widescreen</PresentationFormat>
  <Paragraphs>162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lastModifiedBy>Iv Tsvetkova</cp:lastModifiedBy>
  <cp:revision>1</cp:revision>
  <dcterms:created xsi:type="dcterms:W3CDTF">2022-01-31T11:18:27Z</dcterms:created>
  <dcterms:modified xsi:type="dcterms:W3CDTF">2022-11-15T15:13:46Z</dcterms:modified>
</cp:coreProperties>
</file>