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0574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TxTVtwth4OcT2lVtsJZD/0JWQ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4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bg-B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Toidupulbrite ja -jahu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sz="1200">
              <a:solidFill>
                <a:schemeClr val="dk1"/>
              </a:solidFill>
              <a:latin typeface="Calibri"/>
              <a:ea typeface="Calibri"/>
              <a:cs typeface="Calibri"/>
              <a:sym typeface="Calibri"/>
            </a:endParaRPr>
          </a:p>
        </p:txBody>
      </p:sp>
      <p:sp>
        <p:nvSpPr>
          <p:cNvPr id="205" name="Google Shape;2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Toiduainete pulbrite ja jahude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sz="1200">
              <a:solidFill>
                <a:schemeClr val="dk1"/>
              </a:solidFill>
              <a:latin typeface="Calibri"/>
              <a:ea typeface="Calibri"/>
              <a:cs typeface="Calibri"/>
              <a:sym typeface="Calibri"/>
            </a:endParaRPr>
          </a:p>
        </p:txBody>
      </p:sp>
      <p:sp>
        <p:nvSpPr>
          <p:cNvPr id="219" name="Google Shape;2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Toidupulbrite ja -jahu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sz="1200">
              <a:solidFill>
                <a:schemeClr val="dk1"/>
              </a:solidFill>
              <a:latin typeface="Calibri"/>
              <a:ea typeface="Calibri"/>
              <a:cs typeface="Calibri"/>
              <a:sym typeface="Calibri"/>
            </a:endParaRPr>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98b0c9c503_0_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98b0c9c50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7" name="Google Shape;247;g198b0c9c50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8571e41488_0_2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8571e41488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Toidupulbrite ja -jahu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sz="1200">
              <a:solidFill>
                <a:schemeClr val="dk1"/>
              </a:solidFill>
              <a:latin typeface="Calibri"/>
              <a:ea typeface="Calibri"/>
              <a:cs typeface="Calibri"/>
              <a:sym typeface="Calibri"/>
            </a:endParaRPr>
          </a:p>
        </p:txBody>
      </p:sp>
      <p:sp>
        <p:nvSpPr>
          <p:cNvPr id="261" name="Google Shape;261;g18571e41488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8571e41488_0_4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8571e41488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Toidupulbrite ja -jahu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sz="1200">
              <a:solidFill>
                <a:schemeClr val="dk1"/>
              </a:solidFill>
              <a:latin typeface="Calibri"/>
              <a:ea typeface="Calibri"/>
              <a:cs typeface="Calibri"/>
              <a:sym typeface="Calibri"/>
            </a:endParaRPr>
          </a:p>
        </p:txBody>
      </p:sp>
      <p:sp>
        <p:nvSpPr>
          <p:cNvPr id="277" name="Google Shape;277;g18571e41488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8571e41488_0_5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8571e41488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Toidupulbrite ja -jahu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sz="1200">
              <a:solidFill>
                <a:schemeClr val="dk1"/>
              </a:solidFill>
              <a:latin typeface="Calibri"/>
              <a:ea typeface="Calibri"/>
              <a:cs typeface="Calibri"/>
              <a:sym typeface="Calibri"/>
            </a:endParaRPr>
          </a:p>
        </p:txBody>
      </p:sp>
      <p:sp>
        <p:nvSpPr>
          <p:cNvPr id="293" name="Google Shape;293;g18571e41488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Tänapäeval on ökosüsteemi tervis ja elukvaliteet tugevalt sõltuvuses jäätmete kogusest, mis järk-järgult suureneb. Põllumajandus- ja toidujäätmeid leidub kogu toiduainete tarneahelas - tooraine tootmine, tööstuslik töötlemine, turustamine, kodune töötlemine ja tarbimine, kusjuures jäätmete kogus erineb sõltuvalt toiduainete etappidest ja tüübist.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Suur osa neist jäätmetest kõrvaldatakse kohe prügilasse (46%) või põletatakse (24%). Üldiselt peetakse kõrvalsaadusi lihtsalt jäätmeteks, mitte uuteks kasutatavateks ressurssideks. Kuna jäätmed kõrvaldatakse kohe, on võimatu kõrvalsaadustest majanduslikku väärtust saada ja see võib põhjustada majanduslikku kahju. Kuigi mõnel neist jäätmetest võib olla positiivne mõju keskkonnale, näiteks orgaanilised toidujäätmed on looduslik väetis taimedele. Toidujäätmed tekitavad lagunemisel metaani, mis võib aidata kaasa kliimamuutustele kasvuhoonegaaside heitkoguste näol. Lisaks toidujäätmete lagunemisest tekkiva metaani tekkimisele võib kasvuhoonegaaside heide tuleneda ka toiduainete tootmis- ja turustamistegevusest tarneahelas. </a:t>
            </a:r>
            <a:endParaRPr/>
          </a:p>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Ringmajanduse kontseptsiooni on kohandatud elavatest süsteemidest, mida nimetatakse tagasisidepõhisteks süsteemideks. Terminit "tagasisiderikas" kasutatakse elusate süsteemide kirjeldamiseks, sest looduses ei ole jäätmeid. Looduslikes süsteemides, kui jäätmed suunatakse loodusesse tagasi, töötleb organism neid edasi, et muuta need teiste elusorganismide jaoks ressurssideks. Näiteks võib tuua loomade elutsükli. Kui loomad roojastavad või surevad, töötlevad bakterid nende jäätmeid või korjuseid, et need muutuksid pinnases toitaineteks. Taimed kasutavad toitained kasvuks ja hiljem saavad taimed toiduks loomadele. Sarnane kontseptsioon on ringmajanduse eesmärk, mille kohaselt tuleks ühe protsessi jäätmeid kasutada võimalikult palju, et need muutuksid ressurssideks teiste protsesside jaoks. Lisaks jäätmete hulga vähendamisele viib see süsteem ka jätkusuutliku süsteemi, mis on ringmajanduse kontseptsiooni lõppeesmärk.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Agrotööstuses tekib kogu maailmas väärtuslikke materjale, näiteks põllumajanduslikke toidujäätmeid, mille potentsiaal on hästi teada. Tavapärane toidujäätmete käitlemine hõlmab komposti, energia ja bioetanooli tootmist. Alternatiivsed teed hõlmavad toidujäätmete väärtustamist bioaktiivsete ühendite allikana, mida kasutatakse toidu-, farmaatsia- ja kosmeetikatööstuses.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Vaatleme mõningaid keskkonnasõbralikke tavasid töökohal põllumajandus- ja toiduainetööstuses.</a:t>
            </a: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Toiduainete pulbrite ja jahude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a:p>
          <a:p>
            <a:pPr marL="0" lvl="0" indent="0" algn="l" rtl="0">
              <a:spcBef>
                <a:spcPts val="0"/>
              </a:spcBef>
              <a:spcAft>
                <a:spcPts val="0"/>
              </a:spcAft>
              <a:buNone/>
            </a:pP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8c28436f68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8c28436f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Toidupulbrite ja -jahu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a:p>
          <a:p>
            <a:pPr marL="0" lvl="0" indent="0" algn="l" rtl="0">
              <a:spcBef>
                <a:spcPts val="0"/>
              </a:spcBef>
              <a:spcAft>
                <a:spcPts val="0"/>
              </a:spcAft>
              <a:buNone/>
            </a:pPr>
            <a:endParaRPr/>
          </a:p>
        </p:txBody>
      </p:sp>
      <p:sp>
        <p:nvSpPr>
          <p:cNvPr id="179" name="Google Shape;179;g18c28436f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c28436f68_0_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8c28436f68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Kuivatamine ja peenestamine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Toidupulbrid ja -jahu on lihtsaim vorm, milles AFW-d saab töödelda, et neid saaks kasutada tavapäraste toitude koostisosana. Toidupulbrite ja -jahu tootmine kergsulatusjäätmetest sõltub jäätmete agregaatolekust, mis võib olla vedel, tahke või pasta. Vedelate jäätmete puhul kasutatakse kuivatamistehnikat,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Ekstraheerimismeetodid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 Kääritamine ja ensüümidega töötlemine </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Bioprotsessid, nagu kääritamise ja ensüümide tehnoloogia, on täiendavad lähenemisviisid põllumajanduslike toidujäätmete muundamiseks lisandväärtusega toodeteks. Eri liiki jäätmete puhul kasutatakse erinevaid mikroorganismide tüvesid ja erinevaid ensüüme. Mikroorganismid põhjustavad käärimisprotsessi ja toovad kaasa kõrvalsaaduste tootmise. Ensüümid on biokatalüsaatorid, mis depolümeriseerivad taimede rakuseinte polüsahhariide, et kiirendada seotud ühendite vabanemist. </a:t>
            </a:r>
            <a:endParaRPr/>
          </a:p>
          <a:p>
            <a:pPr marL="0" lvl="0" indent="0" algn="l" rtl="0">
              <a:spcBef>
                <a:spcPts val="0"/>
              </a:spcBef>
              <a:spcAft>
                <a:spcPts val="0"/>
              </a:spcAft>
              <a:buNone/>
            </a:pPr>
            <a:endParaRPr/>
          </a:p>
        </p:txBody>
      </p:sp>
      <p:sp>
        <p:nvSpPr>
          <p:cNvPr id="191" name="Google Shape;191;g18c28436f68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7" name="Google Shape;17;p16"/>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1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19" name="Google Shape;19;p1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0" name="Google Shape;20;p1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74" name="Google Shape;74;p25"/>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2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6" name="Google Shape;76;p2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7" name="Google Shape;77;p2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80" name="Google Shape;80;p26"/>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2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2" name="Google Shape;82;p2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3" name="Google Shape;83;p2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3" name="Google Shape;23;p1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4" name="Google Shape;24;p1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7" name="Google Shape;27;p18"/>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1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9" name="Google Shape;29;p1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0" name="Google Shape;30;p1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3" name="Google Shape;33;p19"/>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1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5" name="Google Shape;35;p1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6" name="Google Shape;36;p1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9" name="Google Shape;39;p20"/>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20"/>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2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2" name="Google Shape;42;p2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3" name="Google Shape;43;p2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46" name="Google Shape;46;p21"/>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21"/>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21"/>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21"/>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2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1" name="Google Shape;51;p2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2" name="Google Shape;52;p2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55" name="Google Shape;55;p2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6" name="Google Shape;56;p2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7" name="Google Shape;57;p2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0" name="Google Shape;60;p23"/>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23"/>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2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3" name="Google Shape;63;p2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4" name="Google Shape;64;p2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7" name="Google Shape;67;p24"/>
          <p:cNvSpPr>
            <a:spLocks noGrp="1"/>
          </p:cNvSpPr>
          <p:nvPr>
            <p:ph type="pic" idx="2"/>
          </p:nvPr>
        </p:nvSpPr>
        <p:spPr>
          <a:xfrm>
            <a:off x="8746630" y="1481138"/>
            <a:ext cx="10415700" cy="7310400"/>
          </a:xfrm>
          <a:prstGeom prst="rect">
            <a:avLst/>
          </a:prstGeom>
          <a:noFill/>
          <a:ln>
            <a:noFill/>
          </a:ln>
        </p:spPr>
      </p:sp>
      <p:sp>
        <p:nvSpPr>
          <p:cNvPr id="68" name="Google Shape;68;p24"/>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2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0" name="Google Shape;70;p2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1" name="Google Shape;71;p2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a:endParaRPr/>
          </a:p>
        </p:txBody>
      </p:sp>
      <p:sp>
        <p:nvSpPr>
          <p:cNvPr id="11" name="Google Shape;11;p15"/>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g-B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pexels.com/photo/agriculture-arable-barley-blur-265216/"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images.pexels.com/photos/5945603/pexels-photo-5945603.jpeg?auto=compress&amp;cs=tinysrgb&amp;w=1260&amp;h=750&amp;dpr=1" TargetMode="External"/><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mages.pexels.com/photos/66346/pexels-photo-66346.jpeg?auto=compress&amp;cs=tinysrgb&amp;w=1260&amp;h=750&amp;dpr=1" TargetMode="Externa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mages.pexels.com/photos/3696170/pexels-photo-3696170.jpeg?auto=compress&amp;cs=tinysrgb&amp;w=1260&amp;h=750&amp;dpr=1" TargetMode="External"/><Relationship Id="rId5" Type="http://schemas.openxmlformats.org/officeDocument/2006/relationships/image" Target="../media/image15.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youtube.com/watch?v=lHyL41grGUo&amp;t=2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www.youtube.com/watch?v=lHyL41grGUo"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youtube.com/watch?v=H8kodphRkA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www.youtube.com/watch?v=H8kodphRkAc"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youtube.com/watch?v=FcaMyWY6gU0&amp;t=1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www.youtube.com/watch?v=FcaMyWY6gU0"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ishA6kry8nc" TargetMode="External"/><Relationship Id="rId7" Type="http://schemas.openxmlformats.org/officeDocument/2006/relationships/hyperlink" Target="https://www.interregeurope.eu/good-practices/vale-valorization-of-agri-food-wastes-for-olive-oil-produc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rdis.europa.eu/article/id/410208-sustainable-food-waste-reduction-solutions-bolster-our-bioeconomy" TargetMode="External"/><Relationship Id="rId5" Type="http://schemas.openxmlformats.org/officeDocument/2006/relationships/hyperlink" Target="https://www.youtube.com/watch?v=CzR_ArBQXi0" TargetMode="External"/><Relationship Id="rId4" Type="http://schemas.openxmlformats.org/officeDocument/2006/relationships/hyperlink" Target="https://www.youtube.com/watch?v=axPpw5uPv1I" TargetMode="Externa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mages.pexels.com/photos/4846396/pexels-photo-4846396.jpeg?auto=compress&amp;cs=tinysrgb&amp;w=1260&amp;h=750&amp;dpr=1" TargetMode="Externa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mages.pexels.com/photos/298694/pexels-photo-298694.jpeg?auto=compress&amp;cs=tinysrgb&amp;w=1260&amp;h=750&amp;dpr=1"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images.pexels.com/photos/3938022/pexels-photo-3938022.jpeg?auto=compress&amp;cs=tinysrgb&amp;w=1260&amp;h=750&amp;dpr=1" TargetMode="Externa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images.pexels.com/photos/9714218/pexels-photo-9714218.jpeg?auto=compress&amp;cs=tinysrgb&amp;w=1260&amp;h=750&amp;dpr=1" TargetMode="Externa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667401" y="4021800"/>
            <a:ext cx="10438800" cy="2243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6800" b="1" i="0" u="none" strike="noStrike" cap="none">
                <a:solidFill>
                  <a:srgbClr val="056839"/>
                </a:solidFill>
                <a:latin typeface="Calibri"/>
                <a:ea typeface="Calibri"/>
                <a:cs typeface="Calibri"/>
                <a:sym typeface="Calibri"/>
              </a:rPr>
              <a:t>Keskkonnasõbralikud tavad töökohal</a:t>
            </a:r>
            <a:endParaRPr sz="6800" b="1">
              <a:solidFill>
                <a:srgbClr val="056839"/>
              </a:solidFill>
              <a:latin typeface="Calibri"/>
              <a:ea typeface="Calibri"/>
              <a:cs typeface="Calibri"/>
              <a:sym typeface="Calibri"/>
            </a:endParaRPr>
          </a:p>
        </p:txBody>
      </p:sp>
      <p:sp>
        <p:nvSpPr>
          <p:cNvPr id="95" name="Google Shape;95;p1"/>
          <p:cNvSpPr txBox="1"/>
          <p:nvPr/>
        </p:nvSpPr>
        <p:spPr>
          <a:xfrm>
            <a:off x="667410" y="7486478"/>
            <a:ext cx="17873100" cy="2181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400" b="1">
                <a:solidFill>
                  <a:srgbClr val="056839"/>
                </a:solidFill>
                <a:latin typeface="Calibri"/>
                <a:ea typeface="Calibri"/>
                <a:cs typeface="Calibri"/>
                <a:sym typeface="Calibri"/>
              </a:rPr>
              <a:t>Märksõnad: "Koolitus": Biomassi, kiud, absorbent, bioaktiivsed ained </a:t>
            </a:r>
            <a:endParaRPr sz="1500"/>
          </a:p>
          <a:p>
            <a:pPr marL="0" marR="0" lvl="0" indent="0" algn="l" rtl="0">
              <a:spcBef>
                <a:spcPts val="0"/>
              </a:spcBef>
              <a:spcAft>
                <a:spcPts val="0"/>
              </a:spcAft>
              <a:buNone/>
            </a:pPr>
            <a:endParaRPr sz="4400" b="1">
              <a:solidFill>
                <a:srgbClr val="056839"/>
              </a:solidFill>
              <a:latin typeface="Calibri"/>
              <a:ea typeface="Calibri"/>
              <a:cs typeface="Calibri"/>
              <a:sym typeface="Calibri"/>
            </a:endParaRPr>
          </a:p>
          <a:p>
            <a:pPr marL="0" marR="0" lvl="0" indent="0" algn="l" rtl="0">
              <a:spcBef>
                <a:spcPts val="0"/>
              </a:spcBef>
              <a:spcAft>
                <a:spcPts val="0"/>
              </a:spcAft>
              <a:buNone/>
            </a:pPr>
            <a:endParaRPr sz="4400" b="1">
              <a:solidFill>
                <a:srgbClr val="056839"/>
              </a:solidFill>
              <a:latin typeface="Calibri"/>
              <a:ea typeface="Calibri"/>
              <a:cs typeface="Calibri"/>
              <a:sym typeface="Calibri"/>
            </a:endParaRPr>
          </a:p>
        </p:txBody>
      </p:sp>
      <p:sp>
        <p:nvSpPr>
          <p:cNvPr id="96" name="Google Shape;96;p1"/>
          <p:cNvSpPr txBox="1"/>
          <p:nvPr/>
        </p:nvSpPr>
        <p:spPr>
          <a:xfrm>
            <a:off x="11970429" y="6905852"/>
            <a:ext cx="70116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1600" u="sng">
                <a:solidFill>
                  <a:schemeClr val="hlink"/>
                </a:solidFill>
                <a:latin typeface="Calibri"/>
                <a:ea typeface="Calibri"/>
                <a:cs typeface="Calibri"/>
                <a:sym typeface="Calibri"/>
                <a:hlinkClick r:id="rId5"/>
              </a:rPr>
              <a:t>https://www.pexels.com/photo/agriculture-arable-barley-blur-265216/ </a:t>
            </a:r>
            <a:endParaRPr sz="1600">
              <a:solidFill>
                <a:schemeClr val="dk1"/>
              </a:solidFill>
              <a:latin typeface="Calibri"/>
              <a:ea typeface="Calibri"/>
              <a:cs typeface="Calibri"/>
              <a:sym typeface="Calibri"/>
            </a:endParaRPr>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6">
            <a:alphaModFix/>
          </a:blip>
          <a:srcRect/>
          <a:stretch/>
        </p:blipFill>
        <p:spPr>
          <a:xfrm>
            <a:off x="11191992" y="1009186"/>
            <a:ext cx="8568484" cy="57123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8"/>
          <p:cNvSpPr txBox="1"/>
          <p:nvPr/>
        </p:nvSpPr>
        <p:spPr>
          <a:xfrm>
            <a:off x="835626" y="83590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2: Kiudainete tootmine.  </a:t>
            </a:r>
            <a:endParaRPr sz="5900" b="1">
              <a:solidFill>
                <a:srgbClr val="056839"/>
              </a:solidFill>
              <a:latin typeface="Calibri"/>
              <a:ea typeface="Calibri"/>
              <a:cs typeface="Calibri"/>
              <a:sym typeface="Calibri"/>
            </a:endParaRPr>
          </a:p>
        </p:txBody>
      </p:sp>
      <p:sp>
        <p:nvSpPr>
          <p:cNvPr id="208" name="Google Shape;208;p8"/>
          <p:cNvSpPr txBox="1"/>
          <p:nvPr/>
        </p:nvSpPr>
        <p:spPr>
          <a:xfrm>
            <a:off x="1034425" y="2965050"/>
            <a:ext cx="10386300" cy="381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3400">
                <a:solidFill>
                  <a:srgbClr val="056839"/>
                </a:solidFill>
                <a:latin typeface="Calibri"/>
                <a:ea typeface="Calibri"/>
                <a:cs typeface="Calibri"/>
                <a:sym typeface="Calibri"/>
              </a:rPr>
              <a:t>Neid kasutatakse üha enam </a:t>
            </a:r>
            <a:r>
              <a:rPr lang="bg-BG" sz="3400" b="1">
                <a:solidFill>
                  <a:srgbClr val="056839"/>
                </a:solidFill>
                <a:latin typeface="Calibri"/>
                <a:ea typeface="Calibri"/>
                <a:cs typeface="Calibri"/>
                <a:sym typeface="Calibri"/>
              </a:rPr>
              <a:t>toidu- ja farmaatsiatööstuses </a:t>
            </a:r>
            <a:r>
              <a:rPr lang="bg-BG" sz="3400">
                <a:solidFill>
                  <a:srgbClr val="056839"/>
                </a:solidFill>
                <a:latin typeface="Calibri"/>
                <a:ea typeface="Calibri"/>
                <a:cs typeface="Calibri"/>
                <a:sym typeface="Calibri"/>
              </a:rPr>
              <a:t>ning need on väga paljutõotavad potentsiaalsete toidulisandite ja/või funktsionaalsete toiduainetena, mis on olulised </a:t>
            </a:r>
            <a:r>
              <a:rPr lang="bg-BG" sz="3400" b="1">
                <a:solidFill>
                  <a:srgbClr val="056839"/>
                </a:solidFill>
                <a:latin typeface="Calibri"/>
                <a:ea typeface="Calibri"/>
                <a:cs typeface="Calibri"/>
                <a:sym typeface="Calibri"/>
              </a:rPr>
              <a:t>tervislike lisandväärtusega toodete arendamisel. </a:t>
            </a:r>
            <a:endParaRPr sz="2800" b="1"/>
          </a:p>
        </p:txBody>
      </p:sp>
      <p:sp>
        <p:nvSpPr>
          <p:cNvPr id="209" name="Google Shape;209;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0" name="Google Shape;210;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1" name="Google Shape;211;p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12" name="Google Shape;212;p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13" name="Google Shape;213;p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14" name="Google Shape;214;p8"/>
          <p:cNvPicPr preferRelativeResize="0"/>
          <p:nvPr/>
        </p:nvPicPr>
        <p:blipFill>
          <a:blip r:embed="rId5">
            <a:alphaModFix/>
          </a:blip>
          <a:stretch>
            <a:fillRect/>
          </a:stretch>
        </p:blipFill>
        <p:spPr>
          <a:xfrm>
            <a:off x="13373100" y="619542"/>
            <a:ext cx="5349596" cy="8024394"/>
          </a:xfrm>
          <a:prstGeom prst="rect">
            <a:avLst/>
          </a:prstGeom>
          <a:noFill/>
          <a:ln>
            <a:noFill/>
          </a:ln>
        </p:spPr>
      </p:pic>
      <p:sp>
        <p:nvSpPr>
          <p:cNvPr id="215" name="Google Shape;215;p8"/>
          <p:cNvSpPr txBox="1"/>
          <p:nvPr/>
        </p:nvSpPr>
        <p:spPr>
          <a:xfrm>
            <a:off x="12981747" y="8737238"/>
            <a:ext cx="6132300" cy="7620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500" u="sng">
                <a:solidFill>
                  <a:schemeClr val="hlink"/>
                </a:solidFill>
                <a:hlinkClick r:id="rId6"/>
              </a:rPr>
              <a:t>https://images.pexels.com/photos/5945603/pexels-photo-5945603.jpeg?auto=compress&amp;cs=tinysrgb&amp;w=1260&amp;h=750&amp;dpr=1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9"/>
          <p:cNvSpPr txBox="1"/>
          <p:nvPr/>
        </p:nvSpPr>
        <p:spPr>
          <a:xfrm>
            <a:off x="835626" y="83590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3: Absorbentide tootmine  </a:t>
            </a:r>
            <a:endParaRPr sz="5900" b="1">
              <a:solidFill>
                <a:srgbClr val="056839"/>
              </a:solidFill>
              <a:latin typeface="Calibri"/>
              <a:ea typeface="Calibri"/>
              <a:cs typeface="Calibri"/>
              <a:sym typeface="Calibri"/>
            </a:endParaRPr>
          </a:p>
        </p:txBody>
      </p:sp>
      <p:sp>
        <p:nvSpPr>
          <p:cNvPr id="222" name="Google Shape;222;p9"/>
          <p:cNvSpPr txBox="1"/>
          <p:nvPr/>
        </p:nvSpPr>
        <p:spPr>
          <a:xfrm>
            <a:off x="1034425" y="2412100"/>
            <a:ext cx="11569200" cy="6176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700" b="1">
                <a:solidFill>
                  <a:srgbClr val="056839"/>
                </a:solidFill>
                <a:latin typeface="Calibri"/>
                <a:ea typeface="Calibri"/>
                <a:cs typeface="Calibri"/>
                <a:sym typeface="Calibri"/>
              </a:rPr>
              <a:t>Põllumajanduslike toidujäätmete </a:t>
            </a:r>
            <a:r>
              <a:rPr lang="bg-BG" sz="2700">
                <a:solidFill>
                  <a:srgbClr val="056839"/>
                </a:solidFill>
                <a:latin typeface="Calibri"/>
                <a:ea typeface="Calibri"/>
                <a:cs typeface="Calibri"/>
                <a:sym typeface="Calibri"/>
              </a:rPr>
              <a:t>lignotselluloosasisaldus on madal. See soodustab teadusuuringuid, et valmistada </a:t>
            </a:r>
            <a:r>
              <a:rPr lang="bg-BG" sz="2700" b="1">
                <a:solidFill>
                  <a:srgbClr val="056839"/>
                </a:solidFill>
                <a:latin typeface="Calibri"/>
                <a:ea typeface="Calibri"/>
                <a:cs typeface="Calibri"/>
                <a:sym typeface="Calibri"/>
              </a:rPr>
              <a:t>biomassirohkeid ökomaterjale </a:t>
            </a:r>
            <a:r>
              <a:rPr lang="bg-BG" sz="2700">
                <a:solidFill>
                  <a:srgbClr val="056839"/>
                </a:solidFill>
                <a:latin typeface="Calibri"/>
                <a:ea typeface="Calibri"/>
                <a:cs typeface="Calibri"/>
                <a:sym typeface="Calibri"/>
              </a:rPr>
              <a:t>taastuvate, odavate ja </a:t>
            </a:r>
            <a:r>
              <a:rPr lang="bg-BG" sz="2700" b="1">
                <a:solidFill>
                  <a:srgbClr val="056839"/>
                </a:solidFill>
                <a:latin typeface="Calibri"/>
                <a:ea typeface="Calibri"/>
                <a:cs typeface="Calibri"/>
                <a:sym typeface="Calibri"/>
              </a:rPr>
              <a:t>säästvate veeadsorbentidena</a:t>
            </a:r>
            <a:r>
              <a:rPr lang="bg-BG" sz="2700">
                <a:solidFill>
                  <a:srgbClr val="056839"/>
                </a:solidFill>
                <a:latin typeface="Calibri"/>
                <a:ea typeface="Calibri"/>
                <a:cs typeface="Calibri"/>
                <a:sym typeface="Calibri"/>
              </a:rPr>
              <a:t>, mida saab kasutada reoveepuhastuses. Tänapäeval on olemas palju </a:t>
            </a:r>
            <a:r>
              <a:rPr lang="bg-BG" sz="2700" b="1">
                <a:solidFill>
                  <a:srgbClr val="056839"/>
                </a:solidFill>
                <a:latin typeface="Calibri"/>
                <a:ea typeface="Calibri"/>
                <a:cs typeface="Calibri"/>
                <a:sym typeface="Calibri"/>
              </a:rPr>
              <a:t>puhastustehnoloogiaid, mida </a:t>
            </a:r>
            <a:r>
              <a:rPr lang="bg-BG" sz="2700">
                <a:solidFill>
                  <a:srgbClr val="056839"/>
                </a:solidFill>
                <a:latin typeface="Calibri"/>
                <a:ea typeface="Calibri"/>
                <a:cs typeface="Calibri"/>
                <a:sym typeface="Calibri"/>
              </a:rPr>
              <a:t>rakendatakse </a:t>
            </a:r>
            <a:r>
              <a:rPr lang="bg-BG" sz="2700" b="1">
                <a:solidFill>
                  <a:srgbClr val="056839"/>
                </a:solidFill>
                <a:latin typeface="Calibri"/>
                <a:ea typeface="Calibri"/>
                <a:cs typeface="Calibri"/>
                <a:sym typeface="Calibri"/>
              </a:rPr>
              <a:t>veereostuse vähendamiseks ja keskkonnakvaliteedi kontrollimiseks</a:t>
            </a:r>
            <a:r>
              <a:rPr lang="bg-BG" sz="2700">
                <a:solidFill>
                  <a:srgbClr val="056839"/>
                </a:solidFill>
                <a:latin typeface="Calibri"/>
                <a:ea typeface="Calibri"/>
                <a:cs typeface="Calibri"/>
                <a:sym typeface="Calibri"/>
              </a:rPr>
              <a:t>. Adsorptsiooniprotsessi peetakse parimaks ja odavaimaks võimaluseks reovee puhastamiseks. Kui kasutatakse põllumajandus- ja toidujäätmetest saadud absorbente, väheneb protsessi maksumus veelgi ja teisest küljest on absorbendid valmistatud </a:t>
            </a:r>
            <a:r>
              <a:rPr lang="bg-BG" sz="2700" b="1">
                <a:solidFill>
                  <a:srgbClr val="056839"/>
                </a:solidFill>
                <a:latin typeface="Calibri"/>
                <a:ea typeface="Calibri"/>
                <a:cs typeface="Calibri"/>
                <a:sym typeface="Calibri"/>
              </a:rPr>
              <a:t>bioloogilistest materjalidest</a:t>
            </a:r>
            <a:r>
              <a:rPr lang="bg-BG" sz="2700">
                <a:solidFill>
                  <a:srgbClr val="056839"/>
                </a:solidFill>
                <a:latin typeface="Calibri"/>
                <a:ea typeface="Calibri"/>
                <a:cs typeface="Calibri"/>
                <a:sym typeface="Calibri"/>
              </a:rPr>
              <a:t>. Odav adsorbent tähendab materjali, mida on looduses väga palju või mis on saadud tööstusest, näiteks jäätmed, mille taaskasutusvõime on suur ja mida saab minimaalse töötlemisega uuesti kasutada. </a:t>
            </a:r>
            <a:endParaRPr sz="2700">
              <a:solidFill>
                <a:srgbClr val="056839"/>
              </a:solidFill>
              <a:latin typeface="Calibri"/>
              <a:ea typeface="Calibri"/>
              <a:cs typeface="Calibri"/>
              <a:sym typeface="Calibri"/>
            </a:endParaRPr>
          </a:p>
        </p:txBody>
      </p:sp>
      <p:sp>
        <p:nvSpPr>
          <p:cNvPr id="223" name="Google Shape;223;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24" name="Google Shape;224;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25" name="Google Shape;225;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26" name="Google Shape;226;p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27" name="Google Shape;227;p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28" name="Google Shape;228;p9"/>
          <p:cNvPicPr preferRelativeResize="0"/>
          <p:nvPr/>
        </p:nvPicPr>
        <p:blipFill rotWithShape="1">
          <a:blip r:embed="rId5">
            <a:alphaModFix/>
          </a:blip>
          <a:srcRect/>
          <a:stretch/>
        </p:blipFill>
        <p:spPr>
          <a:xfrm>
            <a:off x="13138127" y="412896"/>
            <a:ext cx="5885306" cy="8827959"/>
          </a:xfrm>
          <a:prstGeom prst="rect">
            <a:avLst/>
          </a:prstGeom>
          <a:noFill/>
          <a:ln>
            <a:noFill/>
          </a:ln>
        </p:spPr>
      </p:pic>
      <p:sp>
        <p:nvSpPr>
          <p:cNvPr id="229" name="Google Shape;229;p9"/>
          <p:cNvSpPr txBox="1"/>
          <p:nvPr/>
        </p:nvSpPr>
        <p:spPr>
          <a:xfrm>
            <a:off x="12813167" y="9239175"/>
            <a:ext cx="7027800" cy="7311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u="sng">
                <a:solidFill>
                  <a:schemeClr val="hlink"/>
                </a:solidFill>
                <a:hlinkClick r:id="rId6"/>
              </a:rPr>
              <a:t>https://images.pexels.com/photos/66346/pexels-photo-66346.jpeg?auto=compress&amp;cs=tinysrgb&amp;w=1260&amp;h=750&amp;dpr=1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0"/>
          <p:cNvSpPr txBox="1"/>
          <p:nvPr/>
        </p:nvSpPr>
        <p:spPr>
          <a:xfrm>
            <a:off x="835626" y="83590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4: Orgaaniliste väetiste tootmine.  </a:t>
            </a:r>
            <a:endParaRPr sz="5900" b="1">
              <a:solidFill>
                <a:srgbClr val="056839"/>
              </a:solidFill>
              <a:latin typeface="Calibri"/>
              <a:ea typeface="Calibri"/>
              <a:cs typeface="Calibri"/>
              <a:sym typeface="Calibri"/>
            </a:endParaRPr>
          </a:p>
        </p:txBody>
      </p:sp>
      <p:sp>
        <p:nvSpPr>
          <p:cNvPr id="236" name="Google Shape;236;p10"/>
          <p:cNvSpPr txBox="1"/>
          <p:nvPr/>
        </p:nvSpPr>
        <p:spPr>
          <a:xfrm>
            <a:off x="922625" y="2361125"/>
            <a:ext cx="11463900" cy="6876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300" b="1">
                <a:solidFill>
                  <a:srgbClr val="056839"/>
                </a:solidFill>
                <a:latin typeface="Calibri"/>
                <a:ea typeface="Calibri"/>
                <a:cs typeface="Calibri"/>
                <a:sym typeface="Calibri"/>
              </a:rPr>
              <a:t>Orgaaniline väetis </a:t>
            </a:r>
            <a:r>
              <a:rPr lang="bg-BG" sz="2300">
                <a:solidFill>
                  <a:srgbClr val="056839"/>
                </a:solidFill>
                <a:latin typeface="Calibri"/>
                <a:ea typeface="Calibri"/>
                <a:cs typeface="Calibri"/>
                <a:sym typeface="Calibri"/>
              </a:rPr>
              <a:t>kasutab orgaanilisi jäätmeid, peamiselt köögivilja- ja puuviljajäätmeid. Üks meetod on kasutada </a:t>
            </a:r>
            <a:r>
              <a:rPr lang="bg-BG" sz="2300" b="1">
                <a:solidFill>
                  <a:srgbClr val="056839"/>
                </a:solidFill>
                <a:latin typeface="Calibri"/>
                <a:ea typeface="Calibri"/>
                <a:cs typeface="Calibri"/>
                <a:sym typeface="Calibri"/>
              </a:rPr>
              <a:t>musta sõdurikärbse vastseid</a:t>
            </a:r>
            <a:r>
              <a:rPr lang="bg-BG" sz="2300">
                <a:solidFill>
                  <a:srgbClr val="056839"/>
                </a:solidFill>
                <a:latin typeface="Calibri"/>
                <a:ea typeface="Calibri"/>
                <a:cs typeface="Calibri"/>
                <a:sym typeface="Calibri"/>
              </a:rPr>
              <a:t>. Protsess on teoorias üsna lihtne: mustade sõdurite vastsed söövad orgaanilisi (puu- ja köögivilja)jäätmeid ja seejärel töödeldakse vastsete toodetud orgaanilised jäätmed orgaaniliseks väetiseks. </a:t>
            </a:r>
            <a:endParaRPr sz="2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2300">
                <a:solidFill>
                  <a:srgbClr val="056839"/>
                </a:solidFill>
                <a:latin typeface="Calibri"/>
                <a:ea typeface="Calibri"/>
                <a:cs typeface="Calibri"/>
                <a:sym typeface="Calibri"/>
              </a:rPr>
              <a:t>Orgaaniliste väetiste valmistamine musta sõduri vastsete abil on kiirem kui lihtne orgaaniliste väetiste valmistamine bakterite abil.</a:t>
            </a:r>
            <a:endParaRPr sz="2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2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2300">
                <a:solidFill>
                  <a:srgbClr val="056839"/>
                </a:solidFill>
                <a:latin typeface="Calibri"/>
                <a:ea typeface="Calibri"/>
                <a:cs typeface="Calibri"/>
                <a:sym typeface="Calibri"/>
              </a:rPr>
              <a:t>Kui musta sõduri vastsete abil saab kooki toota 4-5 päevaga, siis orgaanilise väetise tootmine bakterite abil võtab kuni 7 päeva. </a:t>
            </a:r>
            <a:r>
              <a:rPr lang="bg-BG" sz="2300">
                <a:solidFill>
                  <a:srgbClr val="056839"/>
                </a:solidFill>
                <a:latin typeface="Calibri"/>
                <a:ea typeface="Calibri"/>
                <a:cs typeface="Calibri"/>
                <a:sym typeface="Calibri"/>
              </a:rPr>
              <a:t>Selle orgaanilise väetise kasutamisel põllumajanduslikus tegevuses </a:t>
            </a:r>
            <a:r>
              <a:rPr lang="bg-BG" sz="2300">
                <a:solidFill>
                  <a:srgbClr val="056839"/>
                </a:solidFill>
                <a:latin typeface="Calibri"/>
                <a:ea typeface="Calibri"/>
                <a:cs typeface="Calibri"/>
                <a:sym typeface="Calibri"/>
              </a:rPr>
              <a:t>on mitmeid </a:t>
            </a:r>
            <a:r>
              <a:rPr lang="bg-BG" sz="2300" b="1">
                <a:solidFill>
                  <a:srgbClr val="056839"/>
                </a:solidFill>
                <a:latin typeface="Calibri"/>
                <a:ea typeface="Calibri"/>
                <a:cs typeface="Calibri"/>
                <a:sym typeface="Calibri"/>
              </a:rPr>
              <a:t>eeliseid, millest </a:t>
            </a:r>
            <a:r>
              <a:rPr lang="bg-BG" sz="2300">
                <a:solidFill>
                  <a:srgbClr val="056839"/>
                </a:solidFill>
                <a:latin typeface="Calibri"/>
                <a:ea typeface="Calibri"/>
                <a:cs typeface="Calibri"/>
                <a:sym typeface="Calibri"/>
              </a:rPr>
              <a:t>mõned on järgmised: see imendub kiiresti ja tõhusalt taimedesse; kuna tegemist on orgaanilise väetisega, võib see suurendada positiivsete mikroorganismide aktiivsust mullas, suurendada juurte ja varte kasvu ning pärssida ka taimekahjurite ja -haiguste esinemise võimalust. </a:t>
            </a:r>
            <a:endParaRPr sz="2300">
              <a:solidFill>
                <a:srgbClr val="056839"/>
              </a:solidFill>
              <a:latin typeface="Calibri"/>
              <a:ea typeface="Calibri"/>
              <a:cs typeface="Calibri"/>
              <a:sym typeface="Calibri"/>
            </a:endParaRPr>
          </a:p>
        </p:txBody>
      </p:sp>
      <p:sp>
        <p:nvSpPr>
          <p:cNvPr id="237" name="Google Shape;237;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8" name="Google Shape;238;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9" name="Google Shape;239;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40" name="Google Shape;240;p1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41" name="Google Shape;241;p1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42" name="Google Shape;242;p10" descr="Free Earthworms on a Persons Hand Stock Photo"/>
          <p:cNvPicPr preferRelativeResize="0"/>
          <p:nvPr/>
        </p:nvPicPr>
        <p:blipFill rotWithShape="1">
          <a:blip r:embed="rId5">
            <a:alphaModFix/>
          </a:blip>
          <a:srcRect/>
          <a:stretch/>
        </p:blipFill>
        <p:spPr>
          <a:xfrm>
            <a:off x="12957941" y="2503538"/>
            <a:ext cx="6708181" cy="4472121"/>
          </a:xfrm>
          <a:prstGeom prst="rect">
            <a:avLst/>
          </a:prstGeom>
          <a:noFill/>
          <a:ln>
            <a:noFill/>
          </a:ln>
        </p:spPr>
      </p:pic>
      <p:sp>
        <p:nvSpPr>
          <p:cNvPr id="243" name="Google Shape;243;p10"/>
          <p:cNvSpPr txBox="1"/>
          <p:nvPr/>
        </p:nvSpPr>
        <p:spPr>
          <a:xfrm>
            <a:off x="12957949" y="7157625"/>
            <a:ext cx="6708300" cy="6387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100" u="sng">
                <a:solidFill>
                  <a:schemeClr val="hlink"/>
                </a:solidFill>
                <a:hlinkClick r:id="rId6"/>
              </a:rPr>
              <a:t>https://images.pexels.com/photos/3696170/pexels-photo-3696170.jpeg?auto=compress&amp;cs=tinysrgb&amp;w=1260&amp;h=750&amp;dpr=1 </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g198b0c9c503_0_2"/>
          <p:cNvSpPr txBox="1"/>
          <p:nvPr/>
        </p:nvSpPr>
        <p:spPr>
          <a:xfrm>
            <a:off x="877601" y="31045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Interaktiivsed küsimused: </a:t>
            </a:r>
            <a:endParaRPr sz="5900" b="1">
              <a:solidFill>
                <a:srgbClr val="056839"/>
              </a:solidFill>
              <a:latin typeface="Calibri"/>
              <a:ea typeface="Calibri"/>
              <a:cs typeface="Calibri"/>
              <a:sym typeface="Calibri"/>
            </a:endParaRPr>
          </a:p>
        </p:txBody>
      </p:sp>
      <p:sp>
        <p:nvSpPr>
          <p:cNvPr id="250" name="Google Shape;250;g198b0c9c503_0_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51" name="Google Shape;251;g198b0c9c503_0_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52" name="Google Shape;252;g198b0c9c503_0_2"/>
          <p:cNvSpPr/>
          <p:nvPr/>
        </p:nvSpPr>
        <p:spPr>
          <a:xfrm>
            <a:off x="1010314" y="12746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53" name="Google Shape;253;g198b0c9c503_0_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54" name="Google Shape;254;g198b0c9c503_0_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55" name="Google Shape;255;g198b0c9c503_0_2"/>
          <p:cNvSpPr txBox="1"/>
          <p:nvPr/>
        </p:nvSpPr>
        <p:spPr>
          <a:xfrm>
            <a:off x="998557" y="1572010"/>
            <a:ext cx="18333000" cy="1689300"/>
          </a:xfrm>
          <a:prstGeom prst="rect">
            <a:avLst/>
          </a:prstGeom>
          <a:noFill/>
          <a:ln>
            <a:noFill/>
          </a:ln>
        </p:spPr>
        <p:txBody>
          <a:bodyPr spcFirstLastPara="1" wrap="square" lIns="148575" tIns="74275" rIns="148575" bIns="74275" anchor="t" anchorCtr="0">
            <a:spAutoFit/>
          </a:bodyPr>
          <a:lstStyle/>
          <a:p>
            <a:pPr marL="749300" marR="0" lvl="0" indent="-615950" algn="just" rtl="0">
              <a:lnSpc>
                <a:spcPct val="150000"/>
              </a:lnSpc>
              <a:spcBef>
                <a:spcPts val="0"/>
              </a:spcBef>
              <a:spcAft>
                <a:spcPts val="0"/>
              </a:spcAft>
              <a:buClr>
                <a:srgbClr val="056839"/>
              </a:buClr>
              <a:buSzPts val="2500"/>
              <a:buFont typeface="Calibri"/>
              <a:buAutoNum type="arabicPeriod"/>
            </a:pPr>
            <a:r>
              <a:rPr lang="bg-BG" sz="2500">
                <a:solidFill>
                  <a:srgbClr val="056839"/>
                </a:solidFill>
                <a:latin typeface="Calibri"/>
                <a:ea typeface="Calibri"/>
                <a:cs typeface="Calibri"/>
                <a:sym typeface="Calibri"/>
              </a:rPr>
              <a:t>Põllumajandus- ja toiduainesektori jäätmeid saab kasutada ainult väetiste ja energia tootmiseks.</a:t>
            </a:r>
            <a:endParaRPr sz="2500">
              <a:solidFill>
                <a:srgbClr val="056839"/>
              </a:solidFill>
              <a:latin typeface="Calibri"/>
              <a:ea typeface="Calibri"/>
              <a:cs typeface="Calibri"/>
              <a:sym typeface="Calibri"/>
            </a:endParaRPr>
          </a:p>
          <a:p>
            <a:pPr marL="749300" marR="0" lvl="0" indent="-6159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Tõsi</a:t>
            </a:r>
            <a:endParaRPr sz="2500">
              <a:solidFill>
                <a:srgbClr val="056839"/>
              </a:solidFill>
              <a:latin typeface="Calibri"/>
              <a:ea typeface="Calibri"/>
              <a:cs typeface="Calibri"/>
              <a:sym typeface="Calibri"/>
            </a:endParaRPr>
          </a:p>
          <a:p>
            <a:pPr marL="749300" marR="0" lvl="0" indent="-6159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Vale</a:t>
            </a:r>
            <a:endParaRPr sz="2500">
              <a:solidFill>
                <a:srgbClr val="056839"/>
              </a:solidFill>
              <a:latin typeface="Calibri"/>
              <a:ea typeface="Calibri"/>
              <a:cs typeface="Calibri"/>
              <a:sym typeface="Calibri"/>
            </a:endParaRPr>
          </a:p>
        </p:txBody>
      </p:sp>
      <p:sp>
        <p:nvSpPr>
          <p:cNvPr id="256" name="Google Shape;256;g198b0c9c503_0_2"/>
          <p:cNvSpPr txBox="1"/>
          <p:nvPr/>
        </p:nvSpPr>
        <p:spPr>
          <a:xfrm>
            <a:off x="1154650" y="3464750"/>
            <a:ext cx="13939800" cy="1723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bg-BG" sz="2500">
                <a:solidFill>
                  <a:srgbClr val="056839"/>
                </a:solidFill>
                <a:latin typeface="Calibri"/>
                <a:ea typeface="Calibri"/>
                <a:cs typeface="Calibri"/>
                <a:sym typeface="Calibri"/>
              </a:rPr>
              <a:t>2. Ringmajanduse kontseptsiooni on kohandatud: </a:t>
            </a:r>
            <a:endParaRPr sz="2500">
              <a:solidFill>
                <a:srgbClr val="056839"/>
              </a:solidFill>
              <a:latin typeface="Calibri"/>
              <a:ea typeface="Calibri"/>
              <a:cs typeface="Calibri"/>
              <a:sym typeface="Calibri"/>
            </a:endParaRPr>
          </a:p>
          <a:p>
            <a:pPr marL="457200" lvl="0" indent="-3873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Elusad süsteemid</a:t>
            </a:r>
            <a:endParaRPr sz="2500">
              <a:solidFill>
                <a:srgbClr val="056839"/>
              </a:solidFill>
              <a:latin typeface="Calibri"/>
              <a:ea typeface="Calibri"/>
              <a:cs typeface="Calibri"/>
              <a:sym typeface="Calibri"/>
            </a:endParaRPr>
          </a:p>
          <a:p>
            <a:pPr marL="457200" lvl="0" indent="-3873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Majanduse aluspõhimõtted</a:t>
            </a:r>
            <a:endParaRPr sz="2500">
              <a:latin typeface="Calibri"/>
              <a:ea typeface="Calibri"/>
              <a:cs typeface="Calibri"/>
              <a:sym typeface="Calibri"/>
            </a:endParaRPr>
          </a:p>
        </p:txBody>
      </p:sp>
      <p:sp>
        <p:nvSpPr>
          <p:cNvPr id="257" name="Google Shape;257;g198b0c9c503_0_2"/>
          <p:cNvSpPr txBox="1"/>
          <p:nvPr/>
        </p:nvSpPr>
        <p:spPr>
          <a:xfrm>
            <a:off x="1238650" y="5391988"/>
            <a:ext cx="15913500" cy="3455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bg-BG" sz="2500">
                <a:solidFill>
                  <a:srgbClr val="056839"/>
                </a:solidFill>
                <a:latin typeface="Calibri"/>
                <a:ea typeface="Calibri"/>
                <a:cs typeface="Calibri"/>
                <a:sym typeface="Calibri"/>
              </a:rPr>
              <a:t>3. Millist põllumajanduslike toidujäätmete kasutamise meetodit tänases õppetunnis ei mainitud?</a:t>
            </a:r>
            <a:endParaRPr sz="2500">
              <a:solidFill>
                <a:srgbClr val="056839"/>
              </a:solidFill>
              <a:latin typeface="Calibri"/>
              <a:ea typeface="Calibri"/>
              <a:cs typeface="Calibri"/>
              <a:sym typeface="Calibri"/>
            </a:endParaRPr>
          </a:p>
          <a:p>
            <a:pPr marL="457200" lvl="0" indent="-3873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Kasulikud koostisosad põllumajanduslike toiduainete jäätmetest</a:t>
            </a:r>
            <a:endParaRPr sz="2500">
              <a:solidFill>
                <a:srgbClr val="056839"/>
              </a:solidFill>
              <a:latin typeface="Calibri"/>
              <a:ea typeface="Calibri"/>
              <a:cs typeface="Calibri"/>
              <a:sym typeface="Calibri"/>
            </a:endParaRPr>
          </a:p>
          <a:p>
            <a:pPr marL="457200" lvl="0" indent="-3873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Toidukiudude tootmine</a:t>
            </a:r>
            <a:endParaRPr sz="2500">
              <a:solidFill>
                <a:srgbClr val="056839"/>
              </a:solidFill>
              <a:latin typeface="Calibri"/>
              <a:ea typeface="Calibri"/>
              <a:cs typeface="Calibri"/>
              <a:sym typeface="Calibri"/>
            </a:endParaRPr>
          </a:p>
          <a:p>
            <a:pPr marL="457200" lvl="0" indent="-3873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Absorbentide tootmine</a:t>
            </a:r>
            <a:endParaRPr sz="2500">
              <a:solidFill>
                <a:srgbClr val="056839"/>
              </a:solidFill>
              <a:latin typeface="Calibri"/>
              <a:ea typeface="Calibri"/>
              <a:cs typeface="Calibri"/>
              <a:sym typeface="Calibri"/>
            </a:endParaRPr>
          </a:p>
          <a:p>
            <a:pPr marL="457200" lvl="0" indent="-3873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Biogaasi tootmine</a:t>
            </a:r>
            <a:endParaRPr sz="2500">
              <a:solidFill>
                <a:srgbClr val="056839"/>
              </a:solidFill>
              <a:latin typeface="Calibri"/>
              <a:ea typeface="Calibri"/>
              <a:cs typeface="Calibri"/>
              <a:sym typeface="Calibri"/>
            </a:endParaRPr>
          </a:p>
          <a:p>
            <a:pPr marL="457200" lvl="0" indent="-387350" algn="l" rtl="0">
              <a:lnSpc>
                <a:spcPct val="150000"/>
              </a:lnSpc>
              <a:spcBef>
                <a:spcPts val="0"/>
              </a:spcBef>
              <a:spcAft>
                <a:spcPts val="0"/>
              </a:spcAft>
              <a:buClr>
                <a:srgbClr val="056839"/>
              </a:buClr>
              <a:buSzPts val="2500"/>
              <a:buFont typeface="Calibri"/>
              <a:buAutoNum type="alphaLcParenR"/>
            </a:pPr>
            <a:r>
              <a:rPr lang="bg-BG" sz="2500">
                <a:solidFill>
                  <a:srgbClr val="056839"/>
                </a:solidFill>
                <a:latin typeface="Calibri"/>
                <a:ea typeface="Calibri"/>
                <a:cs typeface="Calibri"/>
                <a:sym typeface="Calibri"/>
              </a:rPr>
              <a:t>Orgaaniliste väetiste tootmine</a:t>
            </a:r>
            <a:r>
              <a:rPr lang="bg-BG" sz="2500">
                <a:latin typeface="Calibri"/>
                <a:ea typeface="Calibri"/>
                <a:cs typeface="Calibri"/>
                <a:sym typeface="Calibri"/>
              </a:rPr>
              <a:t>.</a:t>
            </a:r>
            <a:endParaRPr sz="25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g18571e41488_0_2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64" name="Google Shape;264;g18571e41488_0_2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65" name="Google Shape;265;g18571e41488_0_2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66" name="Google Shape;266;g18571e41488_0_2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67" name="Google Shape;267;g18571e41488_0_27"/>
          <p:cNvSpPr txBox="1"/>
          <p:nvPr/>
        </p:nvSpPr>
        <p:spPr>
          <a:xfrm>
            <a:off x="1352044" y="592665"/>
            <a:ext cx="203022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Valikuline ülesanne järelemõtlemiseks</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a:solidFill>
                <a:srgbClr val="C55A11"/>
              </a:solidFill>
              <a:latin typeface="Calibri"/>
              <a:ea typeface="Calibri"/>
              <a:cs typeface="Calibri"/>
              <a:sym typeface="Calibri"/>
            </a:endParaRPr>
          </a:p>
        </p:txBody>
      </p:sp>
      <p:sp>
        <p:nvSpPr>
          <p:cNvPr id="268" name="Google Shape;268;g18571e41488_0_27"/>
          <p:cNvSpPr/>
          <p:nvPr/>
        </p:nvSpPr>
        <p:spPr>
          <a:xfrm>
            <a:off x="1352050" y="1809725"/>
            <a:ext cx="17497500" cy="727800"/>
          </a:xfrm>
          <a:prstGeom prst="rect">
            <a:avLst/>
          </a:prstGeom>
          <a:noFill/>
          <a:ln>
            <a:noFill/>
          </a:ln>
        </p:spPr>
        <p:txBody>
          <a:bodyPr spcFirstLastPara="1" wrap="square" lIns="148575" tIns="74275" rIns="148575" bIns="74275" anchor="t" anchorCtr="0">
            <a:noAutofit/>
          </a:bodyPr>
          <a:lstStyle/>
          <a:p>
            <a:pPr marL="0" lvl="0" indent="0" algn="just" rtl="0">
              <a:spcBef>
                <a:spcPts val="0"/>
              </a:spcBef>
              <a:spcAft>
                <a:spcPts val="1000"/>
              </a:spcAft>
              <a:buSzPts val="1800"/>
              <a:buNone/>
            </a:pPr>
            <a:r>
              <a:rPr lang="bg-BG" sz="2900">
                <a:solidFill>
                  <a:srgbClr val="056839"/>
                </a:solidFill>
                <a:highlight>
                  <a:srgbClr val="FFFFFF"/>
                </a:highlight>
                <a:latin typeface="Calibri"/>
                <a:ea typeface="Calibri"/>
                <a:cs typeface="Calibri"/>
                <a:sym typeface="Calibri"/>
              </a:rPr>
              <a:t>Vaadake orgaaniliste jäätmete taaskasutamise hea tava videot Prantsusmaalt.</a:t>
            </a:r>
            <a:endParaRPr sz="2900">
              <a:solidFill>
                <a:srgbClr val="056839"/>
              </a:solidFill>
              <a:latin typeface="Calibri"/>
              <a:ea typeface="Calibri"/>
              <a:cs typeface="Calibri"/>
              <a:sym typeface="Calibri"/>
            </a:endParaRPr>
          </a:p>
        </p:txBody>
      </p:sp>
      <p:pic>
        <p:nvPicPr>
          <p:cNvPr id="269" name="Google Shape;269;g18571e41488_0_27" descr="Anaerobic digestion, composting, and bioconversion, our solutions to transform organic waste into renewable energy, compost and new sources of animal feed, explained in 3’20’’. https://activities.veolia.com  : Discover our other solutions for municipalities and industries.&#10; &#10;--------------------------&#10;www.veolia.com&#10;--------------------------&#10; &#10;2019 - Veolia communication department&#10;Script &amp; Production: Benoit de La Rochefordière&#10;Motion graphics : François Berthemet" title="Organic waste recovery | Veolia">
            <a:hlinkClick r:id="rId5"/>
          </p:cNvPr>
          <p:cNvPicPr preferRelativeResize="0"/>
          <p:nvPr/>
        </p:nvPicPr>
        <p:blipFill>
          <a:blip r:embed="rId6">
            <a:alphaModFix/>
          </a:blip>
          <a:stretch>
            <a:fillRect/>
          </a:stretch>
        </p:blipFill>
        <p:spPr>
          <a:xfrm>
            <a:off x="9064942" y="2537529"/>
            <a:ext cx="8458200" cy="6343650"/>
          </a:xfrm>
          <a:prstGeom prst="rect">
            <a:avLst/>
          </a:prstGeom>
          <a:noFill/>
          <a:ln>
            <a:noFill/>
          </a:ln>
        </p:spPr>
      </p:pic>
      <p:sp>
        <p:nvSpPr>
          <p:cNvPr id="270" name="Google Shape;270;g18571e41488_0_27"/>
          <p:cNvSpPr txBox="1"/>
          <p:nvPr/>
        </p:nvSpPr>
        <p:spPr>
          <a:xfrm>
            <a:off x="1784475" y="3568950"/>
            <a:ext cx="6277200" cy="330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bg-BG" sz="2900">
                <a:solidFill>
                  <a:srgbClr val="056839"/>
                </a:solidFill>
                <a:highlight>
                  <a:srgbClr val="FFFFFF"/>
                </a:highlight>
                <a:latin typeface="Calibri"/>
                <a:ea typeface="Calibri"/>
                <a:cs typeface="Calibri"/>
                <a:sym typeface="Calibri"/>
              </a:rPr>
              <a:t>Mida arvate ideest muuta orgaanilised jäätmed taastuvenergiaks?</a:t>
            </a:r>
            <a:endParaRPr sz="2900">
              <a:solidFill>
                <a:srgbClr val="056839"/>
              </a:solidFill>
              <a:highlight>
                <a:srgbClr val="FFFFFF"/>
              </a:highlight>
              <a:latin typeface="Calibri"/>
              <a:ea typeface="Calibri"/>
              <a:cs typeface="Calibri"/>
              <a:sym typeface="Calibri"/>
            </a:endParaRPr>
          </a:p>
          <a:p>
            <a:pPr marL="0" lvl="0" indent="0" algn="just" rtl="0">
              <a:spcBef>
                <a:spcPts val="0"/>
              </a:spcBef>
              <a:spcAft>
                <a:spcPts val="0"/>
              </a:spcAft>
              <a:buNone/>
            </a:pPr>
            <a:endParaRPr sz="2900">
              <a:solidFill>
                <a:srgbClr val="056839"/>
              </a:solidFill>
              <a:highlight>
                <a:srgbClr val="FFFFFF"/>
              </a:highlight>
              <a:latin typeface="Calibri"/>
              <a:ea typeface="Calibri"/>
              <a:cs typeface="Calibri"/>
              <a:sym typeface="Calibri"/>
            </a:endParaRPr>
          </a:p>
          <a:p>
            <a:pPr marL="0" lvl="0" indent="0" algn="just" rtl="0">
              <a:spcBef>
                <a:spcPts val="0"/>
              </a:spcBef>
              <a:spcAft>
                <a:spcPts val="0"/>
              </a:spcAft>
              <a:buNone/>
            </a:pPr>
            <a:r>
              <a:rPr lang="bg-BG" sz="2900">
                <a:solidFill>
                  <a:srgbClr val="056839"/>
                </a:solidFill>
                <a:highlight>
                  <a:srgbClr val="FFFFFF"/>
                </a:highlight>
                <a:latin typeface="Calibri"/>
                <a:ea typeface="Calibri"/>
                <a:cs typeface="Calibri"/>
                <a:sym typeface="Calibri"/>
              </a:rPr>
              <a:t>Millist tüüpi probleemid oleksid ületatavad, kui selline lähenemisviis võetakse laiaulatuslikult kasutusele?</a:t>
            </a:r>
            <a:endParaRPr sz="2900">
              <a:solidFill>
                <a:srgbClr val="056839"/>
              </a:solidFill>
              <a:highlight>
                <a:srgbClr val="FFFFFF"/>
              </a:highlight>
              <a:latin typeface="Calibri"/>
              <a:ea typeface="Calibri"/>
              <a:cs typeface="Calibri"/>
              <a:sym typeface="Calibri"/>
            </a:endParaRPr>
          </a:p>
        </p:txBody>
      </p:sp>
      <p:sp>
        <p:nvSpPr>
          <p:cNvPr id="271" name="Google Shape;271;g18571e41488_0_27"/>
          <p:cNvSpPr txBox="1"/>
          <p:nvPr/>
        </p:nvSpPr>
        <p:spPr>
          <a:xfrm>
            <a:off x="8991300" y="9106300"/>
            <a:ext cx="860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g-BG">
                <a:latin typeface="Calibri"/>
                <a:ea typeface="Calibri"/>
                <a:cs typeface="Calibri"/>
                <a:sym typeface="Calibri"/>
              </a:rPr>
              <a:t>Veolia Group (2019). Orgaaniliste jäätmete taaskasutamine | Veolia</a:t>
            </a:r>
            <a:r>
              <a:rPr lang="bg-BG" u="sng">
                <a:solidFill>
                  <a:schemeClr val="hlink"/>
                </a:solidFill>
                <a:latin typeface="Calibri"/>
                <a:ea typeface="Calibri"/>
                <a:cs typeface="Calibri"/>
                <a:sym typeface="Calibri"/>
                <a:hlinkClick r:id="rId7"/>
              </a:rPr>
              <a:t>. </a:t>
            </a:r>
            <a:r>
              <a:rPr lang="bg-BG">
                <a:latin typeface="Calibri"/>
                <a:ea typeface="Calibri"/>
                <a:cs typeface="Calibri"/>
                <a:sym typeface="Calibri"/>
              </a:rPr>
              <a:t>https://www.youtube.com/watch?v=lHyL41grGUo&amp;t=2s</a:t>
            </a:r>
            <a:r>
              <a:rPr lang="bg-BG" u="sng">
                <a:solidFill>
                  <a:schemeClr val="hlink"/>
                </a:solidFill>
                <a:latin typeface="Calibri"/>
                <a:ea typeface="Calibri"/>
                <a:cs typeface="Calibri"/>
                <a:sym typeface="Calibri"/>
                <a:hlinkClick r:id="rId7"/>
              </a:rPr>
              <a:t>. </a:t>
            </a:r>
            <a:endParaRPr>
              <a:latin typeface="Calibri"/>
              <a:ea typeface="Calibri"/>
              <a:cs typeface="Calibri"/>
              <a:sym typeface="Calibri"/>
            </a:endParaRPr>
          </a:p>
        </p:txBody>
      </p:sp>
      <p:pic>
        <p:nvPicPr>
          <p:cNvPr id="272" name="Google Shape;272;g18571e41488_0_27"/>
          <p:cNvPicPr preferRelativeResize="0"/>
          <p:nvPr/>
        </p:nvPicPr>
        <p:blipFill>
          <a:blip r:embed="rId8">
            <a:alphaModFix/>
          </a:blip>
          <a:stretch>
            <a:fillRect/>
          </a:stretch>
        </p:blipFill>
        <p:spPr>
          <a:xfrm>
            <a:off x="908125" y="3718625"/>
            <a:ext cx="767400" cy="1285925"/>
          </a:xfrm>
          <a:prstGeom prst="rect">
            <a:avLst/>
          </a:prstGeom>
          <a:noFill/>
          <a:ln>
            <a:noFill/>
          </a:ln>
        </p:spPr>
      </p:pic>
      <p:pic>
        <p:nvPicPr>
          <p:cNvPr id="273" name="Google Shape;273;g18571e41488_0_27"/>
          <p:cNvPicPr preferRelativeResize="0"/>
          <p:nvPr/>
        </p:nvPicPr>
        <p:blipFill>
          <a:blip r:embed="rId8">
            <a:alphaModFix/>
          </a:blip>
          <a:stretch>
            <a:fillRect/>
          </a:stretch>
        </p:blipFill>
        <p:spPr>
          <a:xfrm>
            <a:off x="908125" y="5382600"/>
            <a:ext cx="767400" cy="128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g18571e41488_0_4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80" name="Google Shape;280;g18571e41488_0_4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81" name="Google Shape;281;g18571e41488_0_43"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82" name="Google Shape;282;g18571e41488_0_43"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83" name="Google Shape;283;g18571e41488_0_43"/>
          <p:cNvSpPr/>
          <p:nvPr/>
        </p:nvSpPr>
        <p:spPr>
          <a:xfrm>
            <a:off x="1525400" y="1737121"/>
            <a:ext cx="18080700" cy="1244100"/>
          </a:xfrm>
          <a:prstGeom prst="rect">
            <a:avLst/>
          </a:prstGeom>
          <a:noFill/>
          <a:ln>
            <a:noFill/>
          </a:ln>
        </p:spPr>
        <p:txBody>
          <a:bodyPr spcFirstLastPara="1" wrap="square" lIns="148575" tIns="74275" rIns="148575" bIns="74275" anchor="t" anchorCtr="0">
            <a:noAutofit/>
          </a:bodyPr>
          <a:lstStyle/>
          <a:p>
            <a:pPr marL="0" lvl="0" indent="0" algn="just" rtl="0">
              <a:spcBef>
                <a:spcPts val="0"/>
              </a:spcBef>
              <a:spcAft>
                <a:spcPts val="1000"/>
              </a:spcAft>
              <a:buSzPts val="1800"/>
              <a:buNone/>
            </a:pPr>
            <a:r>
              <a:rPr lang="bg-BG" sz="2900">
                <a:solidFill>
                  <a:srgbClr val="056839"/>
                </a:solidFill>
                <a:highlight>
                  <a:srgbClr val="FFFFFF"/>
                </a:highlight>
                <a:latin typeface="Calibri"/>
                <a:ea typeface="Calibri"/>
                <a:cs typeface="Calibri"/>
                <a:sym typeface="Calibri"/>
              </a:rPr>
              <a:t>Vaadake orgaaniliste jäätmete taaskasutamise hea tava videot Taist.</a:t>
            </a:r>
            <a:endParaRPr sz="2900">
              <a:solidFill>
                <a:srgbClr val="056839"/>
              </a:solidFill>
              <a:highlight>
                <a:srgbClr val="FFFFFF"/>
              </a:highlight>
              <a:latin typeface="Calibri"/>
              <a:ea typeface="Calibri"/>
              <a:cs typeface="Calibri"/>
              <a:sym typeface="Calibri"/>
            </a:endParaRPr>
          </a:p>
        </p:txBody>
      </p:sp>
      <p:pic>
        <p:nvPicPr>
          <p:cNvPr id="284" name="Google Shape;284;g18571e41488_0_43" descr="Huge amounts of rice straw are left over after the harvest in Thailand. Farmers often burn it, which is terrible for the environment. A young entrepreneur has found a new use for the material. Turned into paper, it can replace plastic food packaging.&#10;Subscribe: https://www.youtube.com/user/deutschewelleenglish?sub_confirmation=1 &#10; &#10;For more news go to: http://www.dw.com/en/ &#10;Follow DW on social media: &#10;►Facebook: https://www.facebook.com/deutschewellenews/ &#10;►Twitter: https://twitter.com/dwnews &#10;►Instagram: https://www.instagram.com/dw_stories/ &#10;Für Videos in deutscher Sprache besuchen Sie: https://www.youtube.com/channel/deutschewelle" title="Thailand: Turning straw into gold | Global Ideas">
            <a:hlinkClick r:id="rId5"/>
          </p:cNvPr>
          <p:cNvPicPr preferRelativeResize="0"/>
          <p:nvPr/>
        </p:nvPicPr>
        <p:blipFill>
          <a:blip r:embed="rId6">
            <a:alphaModFix/>
          </a:blip>
          <a:stretch>
            <a:fillRect/>
          </a:stretch>
        </p:blipFill>
        <p:spPr>
          <a:xfrm>
            <a:off x="9695427" y="2631800"/>
            <a:ext cx="8801138" cy="6600825"/>
          </a:xfrm>
          <a:prstGeom prst="rect">
            <a:avLst/>
          </a:prstGeom>
          <a:noFill/>
          <a:ln>
            <a:noFill/>
          </a:ln>
        </p:spPr>
      </p:pic>
      <p:sp>
        <p:nvSpPr>
          <p:cNvPr id="285" name="Google Shape;285;g18571e41488_0_43"/>
          <p:cNvSpPr txBox="1"/>
          <p:nvPr/>
        </p:nvSpPr>
        <p:spPr>
          <a:xfrm>
            <a:off x="11902088" y="9327688"/>
            <a:ext cx="43878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000"/>
              </a:spcAft>
              <a:buClr>
                <a:schemeClr val="dk1"/>
              </a:buClr>
              <a:buSzPts val="1800"/>
              <a:buFont typeface="Arial"/>
              <a:buNone/>
            </a:pPr>
            <a:r>
              <a:rPr lang="bg-BG" sz="1200">
                <a:solidFill>
                  <a:schemeClr val="dk1"/>
                </a:solidFill>
                <a:latin typeface="Calibri"/>
                <a:ea typeface="Calibri"/>
                <a:cs typeface="Calibri"/>
                <a:sym typeface="Calibri"/>
              </a:rPr>
              <a:t>DW uudised, jaanuar 2020, Tai: Global Ideas</a:t>
            </a:r>
            <a:r>
              <a:rPr lang="bg-BG" sz="1200" u="sng">
                <a:solidFill>
                  <a:schemeClr val="hlink"/>
                </a:solidFill>
                <a:latin typeface="Calibri"/>
                <a:ea typeface="Calibri"/>
                <a:cs typeface="Calibri"/>
                <a:sym typeface="Calibri"/>
                <a:hlinkClick r:id="rId7"/>
              </a:rPr>
              <a:t>. </a:t>
            </a:r>
            <a:r>
              <a:rPr lang="bg-BG" sz="1200">
                <a:solidFill>
                  <a:schemeClr val="dk1"/>
                </a:solidFill>
                <a:latin typeface="Calibri"/>
                <a:ea typeface="Calibri"/>
                <a:cs typeface="Calibri"/>
                <a:sym typeface="Calibri"/>
              </a:rPr>
              <a:t>https://www.youtube.com/watch?v=H8kodphRkAc. https://www.youtube.com/watch?v=H8kodphRkAc. </a:t>
            </a:r>
            <a:endParaRPr sz="100">
              <a:latin typeface="Calibri"/>
              <a:ea typeface="Calibri"/>
              <a:cs typeface="Calibri"/>
              <a:sym typeface="Calibri"/>
            </a:endParaRPr>
          </a:p>
        </p:txBody>
      </p:sp>
      <p:sp>
        <p:nvSpPr>
          <p:cNvPr id="286" name="Google Shape;286;g18571e41488_0_43"/>
          <p:cNvSpPr txBox="1"/>
          <p:nvPr/>
        </p:nvSpPr>
        <p:spPr>
          <a:xfrm>
            <a:off x="2204350" y="3519900"/>
            <a:ext cx="7116900" cy="3247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bg-BG" sz="2900">
                <a:solidFill>
                  <a:srgbClr val="056839"/>
                </a:solidFill>
                <a:highlight>
                  <a:schemeClr val="lt1"/>
                </a:highlight>
                <a:latin typeface="Calibri"/>
                <a:ea typeface="Calibri"/>
                <a:cs typeface="Calibri"/>
                <a:sym typeface="Calibri"/>
              </a:rPr>
              <a:t>Kas te teate, milliseid põllukultuure piirkonnas kasvatatakse?</a:t>
            </a:r>
            <a:endParaRPr sz="2900">
              <a:solidFill>
                <a:srgbClr val="056839"/>
              </a:solidFill>
              <a:highlight>
                <a:schemeClr val="lt1"/>
              </a:highlight>
              <a:latin typeface="Calibri"/>
              <a:ea typeface="Calibri"/>
              <a:cs typeface="Calibri"/>
              <a:sym typeface="Calibri"/>
            </a:endParaRPr>
          </a:p>
          <a:p>
            <a:pPr marL="0" lvl="0" indent="0" algn="just" rtl="0">
              <a:spcBef>
                <a:spcPts val="1000"/>
              </a:spcBef>
              <a:spcAft>
                <a:spcPts val="0"/>
              </a:spcAft>
              <a:buNone/>
            </a:pPr>
            <a:endParaRPr sz="2900">
              <a:solidFill>
                <a:srgbClr val="056839"/>
              </a:solidFill>
              <a:highlight>
                <a:schemeClr val="lt1"/>
              </a:highlight>
              <a:latin typeface="Calibri"/>
              <a:ea typeface="Calibri"/>
              <a:cs typeface="Calibri"/>
              <a:sym typeface="Calibri"/>
            </a:endParaRPr>
          </a:p>
          <a:p>
            <a:pPr marL="0" lvl="0" indent="0" algn="just" rtl="0">
              <a:spcBef>
                <a:spcPts val="1000"/>
              </a:spcBef>
              <a:spcAft>
                <a:spcPts val="0"/>
              </a:spcAft>
              <a:buNone/>
            </a:pPr>
            <a:endParaRPr sz="2900">
              <a:solidFill>
                <a:srgbClr val="056839"/>
              </a:solidFill>
              <a:highlight>
                <a:schemeClr val="lt1"/>
              </a:highlight>
              <a:latin typeface="Calibri"/>
              <a:ea typeface="Calibri"/>
              <a:cs typeface="Calibri"/>
              <a:sym typeface="Calibri"/>
            </a:endParaRPr>
          </a:p>
          <a:p>
            <a:pPr marL="0" lvl="0" indent="0" algn="just" rtl="0">
              <a:spcBef>
                <a:spcPts val="1000"/>
              </a:spcBef>
              <a:spcAft>
                <a:spcPts val="1000"/>
              </a:spcAft>
              <a:buClr>
                <a:schemeClr val="dk1"/>
              </a:buClr>
              <a:buSzPts val="1800"/>
              <a:buFont typeface="Arial"/>
              <a:buNone/>
            </a:pPr>
            <a:r>
              <a:rPr lang="bg-BG" sz="2900">
                <a:solidFill>
                  <a:srgbClr val="056839"/>
                </a:solidFill>
                <a:highlight>
                  <a:schemeClr val="lt1"/>
                </a:highlight>
                <a:latin typeface="Calibri"/>
                <a:ea typeface="Calibri"/>
                <a:cs typeface="Calibri"/>
                <a:sym typeface="Calibri"/>
              </a:rPr>
              <a:t>Kas olete tuttav põllumajandusjäätmete ümberkujundamise protsessiga piirkonnas?</a:t>
            </a:r>
            <a:endParaRPr>
              <a:solidFill>
                <a:srgbClr val="056839"/>
              </a:solidFill>
              <a:latin typeface="Calibri"/>
              <a:ea typeface="Calibri"/>
              <a:cs typeface="Calibri"/>
              <a:sym typeface="Calibri"/>
            </a:endParaRPr>
          </a:p>
        </p:txBody>
      </p:sp>
      <p:pic>
        <p:nvPicPr>
          <p:cNvPr id="287" name="Google Shape;287;g18571e41488_0_43"/>
          <p:cNvPicPr preferRelativeResize="0"/>
          <p:nvPr/>
        </p:nvPicPr>
        <p:blipFill>
          <a:blip r:embed="rId8">
            <a:alphaModFix/>
          </a:blip>
          <a:stretch>
            <a:fillRect/>
          </a:stretch>
        </p:blipFill>
        <p:spPr>
          <a:xfrm>
            <a:off x="908125" y="3519900"/>
            <a:ext cx="767400" cy="1285925"/>
          </a:xfrm>
          <a:prstGeom prst="rect">
            <a:avLst/>
          </a:prstGeom>
          <a:noFill/>
          <a:ln>
            <a:noFill/>
          </a:ln>
        </p:spPr>
      </p:pic>
      <p:pic>
        <p:nvPicPr>
          <p:cNvPr id="288" name="Google Shape;288;g18571e41488_0_43"/>
          <p:cNvPicPr preferRelativeResize="0"/>
          <p:nvPr/>
        </p:nvPicPr>
        <p:blipFill>
          <a:blip r:embed="rId8">
            <a:alphaModFix/>
          </a:blip>
          <a:stretch>
            <a:fillRect/>
          </a:stretch>
        </p:blipFill>
        <p:spPr>
          <a:xfrm>
            <a:off x="908125" y="5481775"/>
            <a:ext cx="767400" cy="1285925"/>
          </a:xfrm>
          <a:prstGeom prst="rect">
            <a:avLst/>
          </a:prstGeom>
          <a:noFill/>
          <a:ln>
            <a:noFill/>
          </a:ln>
        </p:spPr>
      </p:pic>
      <p:sp>
        <p:nvSpPr>
          <p:cNvPr id="289" name="Google Shape;289;g18571e41488_0_43"/>
          <p:cNvSpPr txBox="1"/>
          <p:nvPr/>
        </p:nvSpPr>
        <p:spPr>
          <a:xfrm>
            <a:off x="1352044" y="592665"/>
            <a:ext cx="203022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Valikuline ülesanne järelemõtlemiseks</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a:solidFill>
                <a:srgbClr val="C55A1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g18571e41488_0_5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6" name="Google Shape;296;g18571e41488_0_5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97" name="Google Shape;297;g18571e41488_0_5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98" name="Google Shape;298;g18571e41488_0_5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99" name="Google Shape;299;g18571e41488_0_55"/>
          <p:cNvSpPr/>
          <p:nvPr/>
        </p:nvSpPr>
        <p:spPr>
          <a:xfrm>
            <a:off x="915550" y="2097175"/>
            <a:ext cx="8706300" cy="6832200"/>
          </a:xfrm>
          <a:prstGeom prst="rect">
            <a:avLst/>
          </a:prstGeom>
          <a:noFill/>
          <a:ln>
            <a:noFill/>
          </a:ln>
        </p:spPr>
        <p:txBody>
          <a:bodyPr spcFirstLastPara="1" wrap="square" lIns="148575" tIns="74275" rIns="148575" bIns="74275" anchor="t" anchorCtr="0">
            <a:noAutofit/>
          </a:bodyPr>
          <a:lstStyle/>
          <a:p>
            <a:pPr marL="0" lvl="0" indent="0" algn="just" rtl="0">
              <a:spcBef>
                <a:spcPts val="0"/>
              </a:spcBef>
              <a:spcAft>
                <a:spcPts val="0"/>
              </a:spcAft>
              <a:buSzPts val="1800"/>
              <a:buNone/>
            </a:pPr>
            <a:r>
              <a:rPr lang="bg-BG" sz="2900">
                <a:solidFill>
                  <a:srgbClr val="056839"/>
                </a:solidFill>
                <a:latin typeface="Calibri"/>
                <a:ea typeface="Calibri"/>
                <a:cs typeface="Calibri"/>
                <a:sym typeface="Calibri"/>
              </a:rPr>
              <a:t>Taimede peamine ehitusmaterjal on tselluloos. Nagu me teame, on looduslikest materjalidest, näiteks puuvillast, valmistatud riietel parimad hügieenilised ja allergiavastased omadused.</a:t>
            </a:r>
            <a:endParaRPr sz="2900">
              <a:solidFill>
                <a:srgbClr val="056839"/>
              </a:solidFill>
              <a:latin typeface="Calibri"/>
              <a:ea typeface="Calibri"/>
              <a:cs typeface="Calibri"/>
              <a:sym typeface="Calibri"/>
            </a:endParaRPr>
          </a:p>
          <a:p>
            <a:pPr marL="0" lvl="0" indent="0" algn="just" rtl="0">
              <a:spcBef>
                <a:spcPts val="1000"/>
              </a:spcBef>
              <a:spcAft>
                <a:spcPts val="0"/>
              </a:spcAft>
              <a:buSzPts val="1800"/>
              <a:buNone/>
            </a:pPr>
            <a:r>
              <a:rPr lang="bg-BG" sz="2900">
                <a:solidFill>
                  <a:srgbClr val="056839"/>
                </a:solidFill>
                <a:latin typeface="Calibri"/>
                <a:ea typeface="Calibri"/>
                <a:cs typeface="Calibri"/>
                <a:sym typeface="Calibri"/>
              </a:rPr>
              <a:t>Samal ajal põhjustab puuvillatootmine keskkonnareostust.</a:t>
            </a:r>
            <a:endParaRPr sz="2900">
              <a:solidFill>
                <a:srgbClr val="056839"/>
              </a:solidFill>
              <a:latin typeface="Calibri"/>
              <a:ea typeface="Calibri"/>
              <a:cs typeface="Calibri"/>
              <a:sym typeface="Calibri"/>
            </a:endParaRPr>
          </a:p>
          <a:p>
            <a:pPr marL="0" lvl="0" indent="0" algn="just" rtl="0">
              <a:spcBef>
                <a:spcPts val="1000"/>
              </a:spcBef>
              <a:spcAft>
                <a:spcPts val="0"/>
              </a:spcAft>
              <a:buSzPts val="1800"/>
              <a:buNone/>
            </a:pPr>
            <a:endParaRPr sz="2900">
              <a:solidFill>
                <a:srgbClr val="056839"/>
              </a:solidFill>
              <a:latin typeface="Calibri"/>
              <a:ea typeface="Calibri"/>
              <a:cs typeface="Calibri"/>
              <a:sym typeface="Calibri"/>
            </a:endParaRPr>
          </a:p>
          <a:p>
            <a:pPr marL="0" lvl="0" indent="0" algn="just" rtl="0">
              <a:spcBef>
                <a:spcPts val="1000"/>
              </a:spcBef>
              <a:spcAft>
                <a:spcPts val="0"/>
              </a:spcAft>
              <a:buSzPts val="1800"/>
              <a:buNone/>
            </a:pPr>
            <a:r>
              <a:rPr lang="bg-BG" sz="2900">
                <a:solidFill>
                  <a:srgbClr val="056839"/>
                </a:solidFill>
                <a:latin typeface="Calibri"/>
                <a:ea typeface="Calibri"/>
                <a:cs typeface="Calibri"/>
                <a:sym typeface="Calibri"/>
              </a:rPr>
              <a:t>Kas jäätmeid on võimalik muuta ressursiks?</a:t>
            </a:r>
            <a:br>
              <a:rPr lang="bg-BG" sz="2900">
                <a:solidFill>
                  <a:srgbClr val="056839"/>
                </a:solidFill>
                <a:latin typeface="Calibri"/>
                <a:ea typeface="Calibri"/>
                <a:cs typeface="Calibri"/>
                <a:sym typeface="Calibri"/>
              </a:rPr>
            </a:br>
            <a:r>
              <a:rPr lang="bg-BG" sz="2900">
                <a:solidFill>
                  <a:srgbClr val="056839"/>
                </a:solidFill>
                <a:latin typeface="Calibri"/>
                <a:ea typeface="Calibri"/>
                <a:cs typeface="Calibri"/>
                <a:sym typeface="Calibri"/>
              </a:rPr>
              <a:t>Vaata videot sellest, kuidas see Nebraskas toimub. Mõtle, milliseid muid tooteid tehakse tselluloosist. </a:t>
            </a:r>
            <a:br>
              <a:rPr lang="bg-BG" sz="2900">
                <a:solidFill>
                  <a:srgbClr val="056839"/>
                </a:solidFill>
                <a:latin typeface="Calibri"/>
                <a:ea typeface="Calibri"/>
                <a:cs typeface="Calibri"/>
                <a:sym typeface="Calibri"/>
              </a:rPr>
            </a:br>
            <a:br>
              <a:rPr lang="bg-BG" sz="2900">
                <a:solidFill>
                  <a:srgbClr val="056839"/>
                </a:solidFill>
                <a:latin typeface="Calibri"/>
                <a:ea typeface="Calibri"/>
                <a:cs typeface="Calibri"/>
                <a:sym typeface="Calibri"/>
              </a:rPr>
            </a:br>
            <a:r>
              <a:rPr lang="bg-BG" sz="2900">
                <a:solidFill>
                  <a:srgbClr val="056839"/>
                </a:solidFill>
                <a:latin typeface="Calibri"/>
                <a:ea typeface="Calibri"/>
                <a:cs typeface="Calibri"/>
                <a:sym typeface="Calibri"/>
              </a:rPr>
              <a:t>Täiendava ülesandena võite proovida otsida häid tavasid, kuidas kasutada põllumajandusjäätmetest saadud tselluloosi uute toodete toorainena.</a:t>
            </a:r>
            <a:endParaRPr sz="2900">
              <a:solidFill>
                <a:srgbClr val="056839"/>
              </a:solidFill>
              <a:latin typeface="Calibri"/>
              <a:ea typeface="Calibri"/>
              <a:cs typeface="Calibri"/>
              <a:sym typeface="Calibri"/>
            </a:endParaRPr>
          </a:p>
          <a:p>
            <a:pPr marL="0" lvl="0" indent="0" algn="just" rtl="0">
              <a:spcBef>
                <a:spcPts val="1000"/>
              </a:spcBef>
              <a:spcAft>
                <a:spcPts val="1000"/>
              </a:spcAft>
              <a:buSzPts val="1800"/>
              <a:buNone/>
            </a:pPr>
            <a:endParaRPr sz="2900">
              <a:solidFill>
                <a:schemeClr val="dk1"/>
              </a:solidFill>
              <a:highlight>
                <a:srgbClr val="FFFFFF"/>
              </a:highlight>
              <a:latin typeface="Calibri"/>
              <a:ea typeface="Calibri"/>
              <a:cs typeface="Calibri"/>
              <a:sym typeface="Calibri"/>
            </a:endParaRPr>
          </a:p>
        </p:txBody>
      </p:sp>
      <p:pic>
        <p:nvPicPr>
          <p:cNvPr id="300" name="Google Shape;300;g18571e41488_0_55" descr="Can corn husks rival cotton as a mainstay for textiles? University of Nebraska biochemical engineer Yiqi Yang has developed a patented process to extract fibers from husks that can be spun into textile yarns. But is there a market for corn husks? That may hinge on innovations by two agricultural engineers who design sustainable harvesting equipment.&#10;&#10;Learn more on our website: http://ow.ly/uNU8K" title="Farm Waste Fashionistas">
            <a:hlinkClick r:id="rId5"/>
          </p:cNvPr>
          <p:cNvPicPr preferRelativeResize="0"/>
          <p:nvPr/>
        </p:nvPicPr>
        <p:blipFill>
          <a:blip r:embed="rId6">
            <a:alphaModFix/>
          </a:blip>
          <a:stretch>
            <a:fillRect/>
          </a:stretch>
        </p:blipFill>
        <p:spPr>
          <a:xfrm>
            <a:off x="10555324" y="1601012"/>
            <a:ext cx="8841264" cy="6630938"/>
          </a:xfrm>
          <a:prstGeom prst="rect">
            <a:avLst/>
          </a:prstGeom>
          <a:noFill/>
          <a:ln>
            <a:noFill/>
          </a:ln>
        </p:spPr>
      </p:pic>
      <p:sp>
        <p:nvSpPr>
          <p:cNvPr id="301" name="Google Shape;301;g18571e41488_0_55"/>
          <p:cNvSpPr txBox="1"/>
          <p:nvPr/>
        </p:nvSpPr>
        <p:spPr>
          <a:xfrm>
            <a:off x="11354513" y="8544500"/>
            <a:ext cx="7242900" cy="384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000"/>
              </a:spcAft>
              <a:buClr>
                <a:schemeClr val="dk1"/>
              </a:buClr>
              <a:buSzPts val="1800"/>
              <a:buFont typeface="Arial"/>
              <a:buNone/>
            </a:pPr>
            <a:r>
              <a:rPr lang="bg-BG" sz="1300">
                <a:solidFill>
                  <a:schemeClr val="dk1"/>
                </a:solidFill>
                <a:latin typeface="Calibri"/>
                <a:ea typeface="Calibri"/>
                <a:cs typeface="Calibri"/>
                <a:sym typeface="Calibri"/>
              </a:rPr>
              <a:t>KQED QUEST, 2014, Farmi jäätmed Fashionistas </a:t>
            </a:r>
            <a:r>
              <a:rPr lang="bg-BG" sz="1300">
                <a:solidFill>
                  <a:schemeClr val="dk1"/>
                </a:solidFill>
                <a:latin typeface="Calibri"/>
                <a:ea typeface="Calibri"/>
                <a:cs typeface="Calibri"/>
                <a:sym typeface="Calibri"/>
              </a:rPr>
              <a:t>https://www.youtube.com/watch?v=FcaMyWY6gU0&amp;t=1s  </a:t>
            </a:r>
            <a:endParaRPr sz="100">
              <a:latin typeface="Calibri"/>
              <a:ea typeface="Calibri"/>
              <a:cs typeface="Calibri"/>
              <a:sym typeface="Calibri"/>
            </a:endParaRPr>
          </a:p>
        </p:txBody>
      </p:sp>
      <p:sp>
        <p:nvSpPr>
          <p:cNvPr id="302" name="Google Shape;302;g18571e41488_0_55"/>
          <p:cNvSpPr txBox="1"/>
          <p:nvPr/>
        </p:nvSpPr>
        <p:spPr>
          <a:xfrm>
            <a:off x="1100094" y="592665"/>
            <a:ext cx="203022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Valikuline ülesanne järelemõtlemiseks</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a:solidFill>
                <a:srgbClr val="C55A11"/>
              </a:solidFill>
              <a:latin typeface="Calibri"/>
              <a:ea typeface="Calibri"/>
              <a:cs typeface="Calibri"/>
              <a:sym typeface="Calibri"/>
            </a:endParaRPr>
          </a:p>
        </p:txBody>
      </p:sp>
      <p:pic>
        <p:nvPicPr>
          <p:cNvPr id="303" name="Google Shape;303;g18571e41488_0_55"/>
          <p:cNvPicPr preferRelativeResize="0"/>
          <p:nvPr/>
        </p:nvPicPr>
        <p:blipFill>
          <a:blip r:embed="rId8">
            <a:alphaModFix/>
          </a:blip>
          <a:stretch>
            <a:fillRect/>
          </a:stretch>
        </p:blipFill>
        <p:spPr>
          <a:xfrm>
            <a:off x="148150" y="5682250"/>
            <a:ext cx="767400" cy="128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yp="http://schemas.microsoft.com/office/drawing/2018/hyperlinkcolo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13"/>
          <p:cNvSpPr txBox="1"/>
          <p:nvPr/>
        </p:nvSpPr>
        <p:spPr>
          <a:xfrm>
            <a:off x="643979" y="4383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09" name="Google Shape;309;p13"/>
          <p:cNvSpPr txBox="1"/>
          <p:nvPr/>
        </p:nvSpPr>
        <p:spPr>
          <a:xfrm>
            <a:off x="929850" y="1745650"/>
            <a:ext cx="19245300" cy="6443100"/>
          </a:xfrm>
          <a:prstGeom prst="rect">
            <a:avLst/>
          </a:prstGeom>
          <a:noFill/>
          <a:ln>
            <a:noFill/>
          </a:ln>
        </p:spPr>
        <p:txBody>
          <a:bodyPr spcFirstLastPara="1" wrap="square" lIns="148575" tIns="74275" rIns="148575" bIns="74275" anchor="t" anchorCtr="0">
            <a:spAutoFit/>
          </a:bodyPr>
          <a:lstStyle/>
          <a:p>
            <a:pPr marL="0" lvl="0" indent="0" algn="just" rtl="0">
              <a:lnSpc>
                <a:spcPct val="150000"/>
              </a:lnSpc>
              <a:spcBef>
                <a:spcPts val="0"/>
              </a:spcBef>
              <a:spcAft>
                <a:spcPts val="0"/>
              </a:spcAft>
              <a:buNone/>
            </a:pPr>
            <a:r>
              <a:rPr lang="bg-BG" sz="2300" b="1">
                <a:solidFill>
                  <a:srgbClr val="056839"/>
                </a:solidFill>
                <a:latin typeface="Calibri"/>
                <a:ea typeface="Calibri"/>
                <a:cs typeface="Calibri"/>
                <a:sym typeface="Calibri"/>
              </a:rPr>
              <a:t>VIDEOD</a:t>
            </a:r>
            <a:endParaRPr sz="2300" b="1">
              <a:solidFill>
                <a:srgbClr val="056839"/>
              </a:solidFill>
              <a:latin typeface="Calibri"/>
              <a:ea typeface="Calibri"/>
              <a:cs typeface="Calibri"/>
              <a:sym typeface="Calibri"/>
            </a:endParaRPr>
          </a:p>
          <a:p>
            <a:pPr marL="457200" lvl="0" indent="-374650" algn="just" rtl="0">
              <a:lnSpc>
                <a:spcPct val="150000"/>
              </a:lnSpc>
              <a:spcBef>
                <a:spcPts val="1000"/>
              </a:spcBef>
              <a:spcAft>
                <a:spcPts val="0"/>
              </a:spcAft>
              <a:buClr>
                <a:srgbClr val="056839"/>
              </a:buClr>
              <a:buSzPts val="2300"/>
              <a:buFont typeface="Calibri"/>
              <a:buChar char="●"/>
            </a:pPr>
            <a:r>
              <a:rPr lang="bg-BG" sz="2300">
                <a:solidFill>
                  <a:srgbClr val="056839"/>
                </a:solidFill>
                <a:latin typeface="Calibri"/>
                <a:ea typeface="Calibri"/>
                <a:cs typeface="Calibri"/>
                <a:sym typeface="Calibri"/>
              </a:rPr>
              <a:t>ClimateScience - Solve Climate Change, august 2021, Toidujäätmed: The Hidden Cost of the Food We Throw Out I ClimateScience </a:t>
            </a:r>
            <a:r>
              <a:rPr lang="bg-BG" sz="23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https://www.youtube.com/watch?v=ishA6kry8nc https://www.youtube.com/watch?v=ishA6kry8nc</a:t>
            </a:r>
            <a:endParaRPr sz="2300">
              <a:solidFill>
                <a:schemeClr val="dk1"/>
              </a:solidFill>
              <a:latin typeface="Calibri"/>
              <a:ea typeface="Calibri"/>
              <a:cs typeface="Calibri"/>
              <a:sym typeface="Calibri"/>
            </a:endParaRPr>
          </a:p>
          <a:p>
            <a:pPr marL="457200" lvl="0" indent="-374650" algn="l" rtl="0">
              <a:lnSpc>
                <a:spcPct val="150000"/>
              </a:lnSpc>
              <a:spcBef>
                <a:spcPts val="0"/>
              </a:spcBef>
              <a:spcAft>
                <a:spcPts val="0"/>
              </a:spcAft>
              <a:buClr>
                <a:srgbClr val="056839"/>
              </a:buClr>
              <a:buSzPts val="2300"/>
              <a:buFont typeface="Calibri"/>
              <a:buChar char="●"/>
            </a:pPr>
            <a:r>
              <a:rPr lang="bg-BG" sz="2300">
                <a:solidFill>
                  <a:srgbClr val="056839"/>
                </a:solidFill>
                <a:latin typeface="Calibri"/>
                <a:ea typeface="Calibri"/>
                <a:cs typeface="Calibri"/>
                <a:sym typeface="Calibri"/>
              </a:rPr>
              <a:t>Self Sufficient Me, jaanuar 2022, Muuda köögijäägid kompostiks vaid 90 minutiga | Nagual Review </a:t>
            </a:r>
            <a:r>
              <a:rPr lang="bg-BG" sz="23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https://www.youtube.com/watch?v=axPpw5uPv1I</a:t>
            </a:r>
            <a:endParaRPr sz="2300">
              <a:solidFill>
                <a:schemeClr val="dk1"/>
              </a:solidFill>
              <a:latin typeface="Calibri"/>
              <a:ea typeface="Calibri"/>
              <a:cs typeface="Calibri"/>
              <a:sym typeface="Calibri"/>
            </a:endParaRPr>
          </a:p>
          <a:p>
            <a:pPr marL="457200" lvl="0" indent="-374650" algn="l" rtl="0">
              <a:lnSpc>
                <a:spcPct val="150000"/>
              </a:lnSpc>
              <a:spcBef>
                <a:spcPts val="0"/>
              </a:spcBef>
              <a:spcAft>
                <a:spcPts val="0"/>
              </a:spcAft>
              <a:buClr>
                <a:srgbClr val="056839"/>
              </a:buClr>
              <a:buSzPts val="2300"/>
              <a:buFont typeface="Calibri"/>
              <a:buChar char="●"/>
            </a:pPr>
            <a:r>
              <a:rPr lang="bg-BG" sz="2300">
                <a:solidFill>
                  <a:srgbClr val="056839"/>
                </a:solidFill>
                <a:latin typeface="Calibri"/>
                <a:ea typeface="Calibri"/>
                <a:cs typeface="Calibri"/>
                <a:sym typeface="Calibri"/>
              </a:rPr>
              <a:t>WorlDynamics, november 2019, põllumajandus- ja toidutööstus ja ringmajandus </a:t>
            </a:r>
            <a:r>
              <a:rPr lang="bg-BG" sz="23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https://www.youtube.com/watch?v=CzR_ArBQXi0</a:t>
            </a:r>
            <a:endParaRPr sz="2300">
              <a:solidFill>
                <a:schemeClr val="dk1"/>
              </a:solidFill>
              <a:latin typeface="Calibri"/>
              <a:ea typeface="Calibri"/>
              <a:cs typeface="Calibri"/>
              <a:sym typeface="Calibri"/>
            </a:endParaRPr>
          </a:p>
          <a:p>
            <a:pPr marL="457200" lvl="0" indent="0" algn="l" rtl="0">
              <a:lnSpc>
                <a:spcPct val="150000"/>
              </a:lnSpc>
              <a:spcBef>
                <a:spcPts val="1300"/>
              </a:spcBef>
              <a:spcAft>
                <a:spcPts val="0"/>
              </a:spcAft>
              <a:buNone/>
            </a:pPr>
            <a:endParaRPr sz="2300">
              <a:solidFill>
                <a:schemeClr val="dk1"/>
              </a:solidFill>
              <a:latin typeface="Calibri"/>
              <a:ea typeface="Calibri"/>
              <a:cs typeface="Calibri"/>
              <a:sym typeface="Calibri"/>
            </a:endParaRPr>
          </a:p>
          <a:p>
            <a:pPr marL="0" lvl="0" indent="0" algn="l" rtl="0">
              <a:lnSpc>
                <a:spcPct val="150000"/>
              </a:lnSpc>
              <a:spcBef>
                <a:spcPts val="1300"/>
              </a:spcBef>
              <a:spcAft>
                <a:spcPts val="0"/>
              </a:spcAft>
              <a:buNone/>
            </a:pPr>
            <a:r>
              <a:rPr lang="bg-BG" sz="2300" b="1">
                <a:solidFill>
                  <a:srgbClr val="056839"/>
                </a:solidFill>
                <a:latin typeface="Calibri"/>
                <a:ea typeface="Calibri"/>
                <a:cs typeface="Calibri"/>
                <a:sym typeface="Calibri"/>
              </a:rPr>
              <a:t>DOKUMENDID</a:t>
            </a:r>
            <a:endParaRPr sz="2300" b="1">
              <a:solidFill>
                <a:srgbClr val="056839"/>
              </a:solidFill>
              <a:latin typeface="Calibri"/>
              <a:ea typeface="Calibri"/>
              <a:cs typeface="Calibri"/>
              <a:sym typeface="Calibri"/>
            </a:endParaRPr>
          </a:p>
          <a:p>
            <a:pPr marL="457200" lvl="0" indent="-374650" algn="l" rtl="0">
              <a:lnSpc>
                <a:spcPct val="150000"/>
              </a:lnSpc>
              <a:spcBef>
                <a:spcPts val="1300"/>
              </a:spcBef>
              <a:spcAft>
                <a:spcPts val="0"/>
              </a:spcAft>
              <a:buClr>
                <a:srgbClr val="056839"/>
              </a:buClr>
              <a:buSzPts val="2300"/>
              <a:buFont typeface="Calibri"/>
              <a:buChar char="●"/>
            </a:pPr>
            <a:r>
              <a:rPr lang="bg-BG" sz="2300">
                <a:solidFill>
                  <a:srgbClr val="056839"/>
                </a:solidFill>
                <a:latin typeface="Calibri"/>
                <a:ea typeface="Calibri"/>
                <a:cs typeface="Calibri"/>
                <a:sym typeface="Calibri"/>
              </a:rPr>
              <a:t>Euroopa Komisjon, Horisont 2020, mai 2019 Jätkusuutlikud tehnomajanduslikud lahendused põllumajanduse väärtusahela jaoks </a:t>
            </a:r>
            <a:r>
              <a:rPr lang="bg-BG" sz="2300"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Jätkusuutlikud toidujäätmete vähendamise lahendused toetavad meie biomajandust | AgroCycle Project | Results in brief | H2020 | CORDIS | Euroopa Komisjon (europa.eu)</a:t>
            </a:r>
            <a:endParaRPr sz="2300">
              <a:solidFill>
                <a:schemeClr val="dk1"/>
              </a:solidFill>
              <a:latin typeface="Calibri"/>
              <a:ea typeface="Calibri"/>
              <a:cs typeface="Calibri"/>
              <a:sym typeface="Calibri"/>
            </a:endParaRPr>
          </a:p>
          <a:p>
            <a:pPr marL="457200" lvl="0" indent="-374650" algn="l" rtl="0">
              <a:lnSpc>
                <a:spcPct val="150000"/>
              </a:lnSpc>
              <a:spcBef>
                <a:spcPts val="0"/>
              </a:spcBef>
              <a:spcAft>
                <a:spcPts val="0"/>
              </a:spcAft>
              <a:buClr>
                <a:srgbClr val="056839"/>
              </a:buClr>
              <a:buSzPts val="2300"/>
              <a:buFont typeface="Calibri"/>
              <a:buChar char="●"/>
            </a:pPr>
            <a:r>
              <a:rPr lang="bg-BG" sz="2300">
                <a:solidFill>
                  <a:srgbClr val="056839"/>
                </a:solidFill>
                <a:latin typeface="Calibri"/>
                <a:ea typeface="Calibri"/>
                <a:cs typeface="Calibri"/>
                <a:sym typeface="Calibri"/>
              </a:rPr>
              <a:t>Massimiliano Di Mattia, veebruar 2021, VALE Põllumajanduslike toidujäätmete väärindamine oliiviõli tootmiseks </a:t>
            </a:r>
            <a:r>
              <a:rPr lang="bg-BG" sz="2300" u="sng">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VALE Põllumajanduslike toidujäätmete väärindamine oliiviõli tootmiseks | Interreg Europe - Parema poliitika lahenduste jagamine</a:t>
            </a:r>
            <a:endParaRPr sz="2300">
              <a:solidFill>
                <a:srgbClr val="056839"/>
              </a:solidFill>
              <a:latin typeface="Calibri"/>
              <a:ea typeface="Calibri"/>
              <a:cs typeface="Calibri"/>
              <a:sym typeface="Calibri"/>
            </a:endParaRPr>
          </a:p>
        </p:txBody>
      </p:sp>
      <p:sp>
        <p:nvSpPr>
          <p:cNvPr id="310" name="Google Shape;310;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11" name="Google Shape;311;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12" name="Google Shape;312;p13"/>
          <p:cNvSpPr/>
          <p:nvPr/>
        </p:nvSpPr>
        <p:spPr>
          <a:xfrm>
            <a:off x="824489" y="14435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13" name="Google Shape;313;p13" descr="Logo&#10;&#10;Description automatically generated"/>
          <p:cNvPicPr preferRelativeResize="0"/>
          <p:nvPr/>
        </p:nvPicPr>
        <p:blipFill rotWithShape="1">
          <a:blip r:embed="rId8">
            <a:alphaModFix/>
          </a:blip>
          <a:srcRect/>
          <a:stretch/>
        </p:blipFill>
        <p:spPr>
          <a:xfrm>
            <a:off x="279021" y="9106292"/>
            <a:ext cx="2025614" cy="996885"/>
          </a:xfrm>
          <a:prstGeom prst="rect">
            <a:avLst/>
          </a:prstGeom>
          <a:noFill/>
          <a:ln>
            <a:noFill/>
          </a:ln>
        </p:spPr>
      </p:pic>
      <p:pic>
        <p:nvPicPr>
          <p:cNvPr id="314" name="Google Shape;314;p13" descr="Graphical user interface, text&#10;&#10;Description automatically generated"/>
          <p:cNvPicPr preferRelativeResize="0"/>
          <p:nvPr/>
        </p:nvPicPr>
        <p:blipFill rotWithShape="1">
          <a:blip r:embed="rId9">
            <a:alphaModFix/>
          </a:blip>
          <a:srcRect/>
          <a:stretch/>
        </p:blipFill>
        <p:spPr>
          <a:xfrm>
            <a:off x="3131911" y="9240848"/>
            <a:ext cx="3468962" cy="7277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pic>
        <p:nvPicPr>
          <p:cNvPr id="320" name="Google Shape;320;p14" descr="Graphical user interface, text&#10;&#10;Description automatically generated"/>
          <p:cNvPicPr preferRelativeResize="0"/>
          <p:nvPr/>
        </p:nvPicPr>
        <p:blipFill rotWithShape="1">
          <a:blip r:embed="rId3">
            <a:alphaModFix/>
          </a:blip>
          <a:srcRect/>
          <a:stretch/>
        </p:blipFill>
        <p:spPr>
          <a:xfrm>
            <a:off x="159219" y="9117932"/>
            <a:ext cx="5165965" cy="1083795"/>
          </a:xfrm>
          <a:prstGeom prst="rect">
            <a:avLst/>
          </a:prstGeom>
          <a:noFill/>
          <a:ln>
            <a:noFill/>
          </a:ln>
        </p:spPr>
      </p:pic>
      <p:pic>
        <p:nvPicPr>
          <p:cNvPr id="321" name="Google Shape;321;p14"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322" name="Google Shape;322;p14"/>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3" name="Google Shape;323;p14"/>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4" name="Google Shape;324;p14"/>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5" name="Google Shape;325;p14"/>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6" name="Google Shape;326;p14"/>
          <p:cNvSpPr txBox="1"/>
          <p:nvPr/>
        </p:nvSpPr>
        <p:spPr>
          <a:xfrm>
            <a:off x="563079" y="1005583"/>
            <a:ext cx="12889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bg-BG" sz="5900" b="1">
                <a:solidFill>
                  <a:srgbClr val="056839"/>
                </a:solidFill>
                <a:latin typeface="Calibri"/>
                <a:ea typeface="Calibri"/>
                <a:cs typeface="Calibri"/>
                <a:sym typeface="Calibri"/>
              </a:rPr>
              <a:t>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27" name="Google Shape;327;p14"/>
          <p:cNvSpPr txBox="1"/>
          <p:nvPr/>
        </p:nvSpPr>
        <p:spPr>
          <a:xfrm>
            <a:off x="378595" y="2413349"/>
            <a:ext cx="19816800" cy="5460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3000">
                <a:solidFill>
                  <a:srgbClr val="056839"/>
                </a:solidFill>
                <a:latin typeface="Calibri"/>
                <a:ea typeface="Calibri"/>
                <a:cs typeface="Calibri"/>
                <a:sym typeface="Calibri"/>
              </a:rPr>
              <a:t>Esitatud näidetest ilmneb, et </a:t>
            </a:r>
            <a:r>
              <a:rPr lang="bg-BG" sz="3000" b="1">
                <a:solidFill>
                  <a:srgbClr val="056839"/>
                </a:solidFill>
                <a:latin typeface="Calibri"/>
                <a:ea typeface="Calibri"/>
                <a:cs typeface="Calibri"/>
                <a:sym typeface="Calibri"/>
              </a:rPr>
              <a:t>põllumajanduslikest toidujäätmetest ja kõrvalsaadustest on </a:t>
            </a:r>
            <a:r>
              <a:rPr lang="bg-BG" sz="3000">
                <a:solidFill>
                  <a:srgbClr val="056839"/>
                </a:solidFill>
                <a:latin typeface="Calibri"/>
                <a:ea typeface="Calibri"/>
                <a:cs typeface="Calibri"/>
                <a:sym typeface="Calibri"/>
              </a:rPr>
              <a:t>võimalik eraldada </a:t>
            </a:r>
            <a:r>
              <a:rPr lang="bg-BG" sz="3000" b="1">
                <a:solidFill>
                  <a:srgbClr val="056839"/>
                </a:solidFill>
                <a:latin typeface="Calibri"/>
                <a:ea typeface="Calibri"/>
                <a:cs typeface="Calibri"/>
                <a:sym typeface="Calibri"/>
              </a:rPr>
              <a:t>looduslikke bioaktiivseid ühendeid, </a:t>
            </a:r>
            <a:r>
              <a:rPr lang="bg-BG" sz="3000">
                <a:solidFill>
                  <a:srgbClr val="056839"/>
                </a:solidFill>
                <a:latin typeface="Calibri"/>
                <a:ea typeface="Calibri"/>
                <a:cs typeface="Calibri"/>
                <a:sym typeface="Calibri"/>
              </a:rPr>
              <a:t>mis võivad leida rakendust toidu-, farmaatsia- ja kosmeetikatööstuses. </a:t>
            </a:r>
            <a:endParaRPr sz="30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3000">
                <a:solidFill>
                  <a:srgbClr val="056839"/>
                </a:solidFill>
                <a:latin typeface="Calibri"/>
                <a:ea typeface="Calibri"/>
                <a:cs typeface="Calibri"/>
                <a:sym typeface="Calibri"/>
              </a:rPr>
              <a:t>Veel üks uuritav valdkond on </a:t>
            </a:r>
            <a:r>
              <a:rPr lang="bg-BG" sz="3000">
                <a:solidFill>
                  <a:srgbClr val="056839"/>
                </a:solidFill>
                <a:latin typeface="Calibri"/>
                <a:ea typeface="Calibri"/>
                <a:cs typeface="Calibri"/>
                <a:sym typeface="Calibri"/>
              </a:rPr>
              <a:t>põllumajandusliku toidutööstuse jäätmete ja kõrvalsaaduste (mis sisaldavad palju pektiini, kiudaineid, ligniini, tselluloosi ja hemitselluloosi) kasutamine </a:t>
            </a:r>
            <a:r>
              <a:rPr lang="bg-BG" sz="3000" b="1">
                <a:solidFill>
                  <a:srgbClr val="056839"/>
                </a:solidFill>
                <a:latin typeface="Calibri"/>
                <a:ea typeface="Calibri"/>
                <a:cs typeface="Calibri"/>
                <a:sym typeface="Calibri"/>
              </a:rPr>
              <a:t>uute biolagunevate bioplastide tootmiseks. </a:t>
            </a:r>
            <a:r>
              <a:rPr lang="bg-BG" sz="3000">
                <a:solidFill>
                  <a:srgbClr val="056839"/>
                </a:solidFill>
                <a:latin typeface="Calibri"/>
                <a:ea typeface="Calibri"/>
                <a:cs typeface="Calibri"/>
                <a:sym typeface="Calibri"/>
              </a:rPr>
              <a:t>Põllumajanduslike toidujäätmete eraldamise, ekstraheerimise, töötlemise ja teiseste toodete tootmise protsesside optimeerimine </a:t>
            </a:r>
            <a:r>
              <a:rPr lang="bg-BG" sz="3000" b="1">
                <a:solidFill>
                  <a:srgbClr val="056839"/>
                </a:solidFill>
                <a:latin typeface="Calibri"/>
                <a:ea typeface="Calibri"/>
                <a:cs typeface="Calibri"/>
                <a:sym typeface="Calibri"/>
              </a:rPr>
              <a:t>on jätkusuutlik lähenemisviis </a:t>
            </a:r>
            <a:r>
              <a:rPr lang="bg-BG" sz="3000">
                <a:solidFill>
                  <a:srgbClr val="056839"/>
                </a:solidFill>
                <a:latin typeface="Calibri"/>
                <a:ea typeface="Calibri"/>
                <a:cs typeface="Calibri"/>
                <a:sym typeface="Calibri"/>
              </a:rPr>
              <a:t>ja vajadus biojäätmetega seotud keskkonnaprobleemide lahendamiseks. Need meetodid võivad toetada </a:t>
            </a:r>
            <a:r>
              <a:rPr lang="bg-BG" sz="3000" b="1">
                <a:solidFill>
                  <a:srgbClr val="056839"/>
                </a:solidFill>
                <a:latin typeface="Calibri"/>
                <a:ea typeface="Calibri"/>
                <a:cs typeface="Calibri"/>
                <a:sym typeface="Calibri"/>
              </a:rPr>
              <a:t>ringmajandust </a:t>
            </a:r>
            <a:r>
              <a:rPr lang="bg-BG" sz="3000">
                <a:solidFill>
                  <a:srgbClr val="056839"/>
                </a:solidFill>
                <a:latin typeface="Calibri"/>
                <a:ea typeface="Calibri"/>
                <a:cs typeface="Calibri"/>
                <a:sym typeface="Calibri"/>
              </a:rPr>
              <a:t>selles sektoris jäätmeteta tootmise eesmärgil.</a:t>
            </a:r>
            <a:endParaRPr sz="3000">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Õpiväljundid </a:t>
            </a:r>
            <a:endParaRPr sz="2900">
              <a:solidFill>
                <a:schemeClr val="dk1"/>
              </a:solidFill>
              <a:latin typeface="Calibri"/>
              <a:ea typeface="Calibri"/>
              <a:cs typeface="Calibri"/>
              <a:sym typeface="Calibri"/>
            </a:endParaRPr>
          </a:p>
        </p:txBody>
      </p:sp>
      <p:sp>
        <p:nvSpPr>
          <p:cNvPr id="110" name="Google Shape;110;p2"/>
          <p:cNvSpPr txBox="1"/>
          <p:nvPr/>
        </p:nvSpPr>
        <p:spPr>
          <a:xfrm>
            <a:off x="1284766" y="3077609"/>
            <a:ext cx="16933500" cy="3690300"/>
          </a:xfrm>
          <a:prstGeom prst="rect">
            <a:avLst/>
          </a:prstGeom>
          <a:noFill/>
          <a:ln>
            <a:noFill/>
          </a:ln>
        </p:spPr>
        <p:txBody>
          <a:bodyPr spcFirstLastPara="1" wrap="square" lIns="148575" tIns="74275" rIns="148575" bIns="74275" anchor="t" anchorCtr="0">
            <a:spAutoFit/>
          </a:bodyPr>
          <a:lstStyle/>
          <a:p>
            <a:pPr marL="749300" marR="0" lvl="0" indent="-673100" algn="just" rtl="0">
              <a:spcBef>
                <a:spcPts val="0"/>
              </a:spcBef>
              <a:spcAft>
                <a:spcPts val="0"/>
              </a:spcAft>
              <a:buClr>
                <a:srgbClr val="056839"/>
              </a:buClr>
              <a:buSzPts val="4600"/>
              <a:buFont typeface="Calibri"/>
              <a:buChar char="●"/>
            </a:pPr>
            <a:r>
              <a:rPr lang="bg-BG" sz="4600">
                <a:solidFill>
                  <a:srgbClr val="056839"/>
                </a:solidFill>
                <a:latin typeface="Calibri"/>
                <a:ea typeface="Calibri"/>
                <a:cs typeface="Calibri"/>
                <a:sym typeface="Calibri"/>
              </a:rPr>
              <a:t>mõista erinevaid </a:t>
            </a:r>
            <a:r>
              <a:rPr lang="bg-BG" sz="4600" b="1">
                <a:solidFill>
                  <a:srgbClr val="056839"/>
                </a:solidFill>
                <a:latin typeface="Calibri"/>
                <a:ea typeface="Calibri"/>
                <a:cs typeface="Calibri"/>
                <a:sym typeface="Calibri"/>
              </a:rPr>
              <a:t>alternatiivseid keskkonnasõbralikke tavasid </a:t>
            </a:r>
            <a:r>
              <a:rPr lang="bg-BG" sz="4600">
                <a:solidFill>
                  <a:srgbClr val="056839"/>
                </a:solidFill>
                <a:latin typeface="Calibri"/>
                <a:ea typeface="Calibri"/>
                <a:cs typeface="Calibri"/>
                <a:sym typeface="Calibri"/>
              </a:rPr>
              <a:t>põllumajandusliku toidujäätmete muundamiseks kasulikuks tooraineks.</a:t>
            </a:r>
            <a:endParaRPr sz="4600">
              <a:solidFill>
                <a:srgbClr val="056839"/>
              </a:solidFill>
              <a:latin typeface="Calibri"/>
              <a:ea typeface="Calibri"/>
              <a:cs typeface="Calibri"/>
              <a:sym typeface="Calibri"/>
            </a:endParaRPr>
          </a:p>
          <a:p>
            <a:pPr marL="0" marR="0" lvl="0" indent="0" algn="just" rtl="0">
              <a:spcBef>
                <a:spcPts val="0"/>
              </a:spcBef>
              <a:spcAft>
                <a:spcPts val="0"/>
              </a:spcAft>
              <a:buNone/>
            </a:pPr>
            <a:endParaRPr sz="4600">
              <a:solidFill>
                <a:srgbClr val="056839"/>
              </a:solidFill>
              <a:latin typeface="Calibri"/>
              <a:ea typeface="Calibri"/>
              <a:cs typeface="Calibri"/>
              <a:sym typeface="Calibri"/>
            </a:endParaRPr>
          </a:p>
          <a:p>
            <a:pPr marL="749300" marR="0" lvl="0" indent="-673100" algn="just" rtl="0">
              <a:spcBef>
                <a:spcPts val="0"/>
              </a:spcBef>
              <a:spcAft>
                <a:spcPts val="0"/>
              </a:spcAft>
              <a:buClr>
                <a:srgbClr val="056839"/>
              </a:buClr>
              <a:buSzPts val="4600"/>
              <a:buFont typeface="Calibri"/>
              <a:buChar char="●"/>
            </a:pPr>
            <a:r>
              <a:rPr lang="bg-BG" sz="4600">
                <a:solidFill>
                  <a:srgbClr val="056839"/>
                </a:solidFill>
                <a:latin typeface="Calibri"/>
                <a:ea typeface="Calibri"/>
                <a:cs typeface="Calibri"/>
                <a:sym typeface="Calibri"/>
              </a:rPr>
              <a:t>Mõista </a:t>
            </a:r>
            <a:r>
              <a:rPr lang="bg-BG" sz="4600" b="1">
                <a:solidFill>
                  <a:srgbClr val="056839"/>
                </a:solidFill>
                <a:latin typeface="Calibri"/>
                <a:ea typeface="Calibri"/>
                <a:cs typeface="Calibri"/>
                <a:sym typeface="Calibri"/>
              </a:rPr>
              <a:t>ringmajanduse </a:t>
            </a:r>
            <a:r>
              <a:rPr lang="bg-BG" sz="4600">
                <a:solidFill>
                  <a:srgbClr val="056839"/>
                </a:solidFill>
                <a:latin typeface="Calibri"/>
                <a:ea typeface="Calibri"/>
                <a:cs typeface="Calibri"/>
                <a:sym typeface="Calibri"/>
              </a:rPr>
              <a:t>kontseptsiooni </a:t>
            </a:r>
            <a:r>
              <a:rPr lang="bg-BG" sz="4600">
                <a:solidFill>
                  <a:srgbClr val="056839"/>
                </a:solidFill>
                <a:latin typeface="Calibri"/>
                <a:ea typeface="Calibri"/>
                <a:cs typeface="Calibri"/>
                <a:sym typeface="Calibri"/>
              </a:rPr>
              <a:t>põllumajandussektoris.</a:t>
            </a:r>
            <a:endParaRPr sz="4600">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16" name="Google Shape;116;p3"/>
          <p:cNvSpPr txBox="1"/>
          <p:nvPr/>
        </p:nvSpPr>
        <p:spPr>
          <a:xfrm>
            <a:off x="895634" y="604124"/>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Rohelised oskused, millele on suunatud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17" name="Google Shape;117;p3"/>
          <p:cNvSpPr txBox="1"/>
          <p:nvPr/>
        </p:nvSpPr>
        <p:spPr>
          <a:xfrm>
            <a:off x="5083201" y="2888301"/>
            <a:ext cx="7993800" cy="52527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Loov probleemide lahendamine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Oskuste jälgimine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Lean-tootmine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p:txBody>
      </p:sp>
      <p:pic>
        <p:nvPicPr>
          <p:cNvPr id="118" name="Google Shape;118;p3"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19" name="Google Shape;119;p3"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20" name="Google Shape;120;p3"/>
          <p:cNvSpPr txBox="1"/>
          <p:nvPr/>
        </p:nvSpPr>
        <p:spPr>
          <a:xfrm>
            <a:off x="12331543" y="2847665"/>
            <a:ext cx="7993800" cy="52527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Juhtimisoskused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Elutsükli haldamine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Teaduslikud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Jäätmekäitlus</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Keskkonnaauditeerimine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bg-BG"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p:txBody>
      </p:sp>
      <p:pic>
        <p:nvPicPr>
          <p:cNvPr id="121" name="Google Shape;121;p3"/>
          <p:cNvPicPr preferRelativeResize="0"/>
          <p:nvPr/>
        </p:nvPicPr>
        <p:blipFill>
          <a:blip r:embed="rId5">
            <a:alphaModFix/>
          </a:blip>
          <a:stretch>
            <a:fillRect/>
          </a:stretch>
        </p:blipFill>
        <p:spPr>
          <a:xfrm>
            <a:off x="1454025" y="3635375"/>
            <a:ext cx="1800025" cy="301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4"/>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28" name="Google Shape;128;p4"/>
          <p:cNvSpPr txBox="1"/>
          <p:nvPr/>
        </p:nvSpPr>
        <p:spPr>
          <a:xfrm>
            <a:off x="1034414" y="2269857"/>
            <a:ext cx="100725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Tänapäeval </a:t>
            </a:r>
            <a:r>
              <a:rPr lang="bg-BG" sz="2900">
                <a:solidFill>
                  <a:srgbClr val="056839"/>
                </a:solidFill>
                <a:latin typeface="Calibri"/>
                <a:ea typeface="Calibri"/>
                <a:cs typeface="Calibri"/>
                <a:sym typeface="Calibri"/>
              </a:rPr>
              <a:t>on </a:t>
            </a:r>
            <a:r>
              <a:rPr lang="bg-BG" sz="2900" b="1">
                <a:solidFill>
                  <a:srgbClr val="056839"/>
                </a:solidFill>
                <a:latin typeface="Calibri"/>
                <a:ea typeface="Calibri"/>
                <a:cs typeface="Calibri"/>
                <a:sym typeface="Calibri"/>
              </a:rPr>
              <a:t>ökosüsteemi </a:t>
            </a:r>
            <a:r>
              <a:rPr lang="bg-BG" sz="2900">
                <a:solidFill>
                  <a:srgbClr val="056839"/>
                </a:solidFill>
                <a:latin typeface="Calibri"/>
                <a:ea typeface="Calibri"/>
                <a:cs typeface="Calibri"/>
                <a:sym typeface="Calibri"/>
              </a:rPr>
              <a:t>tervis ja </a:t>
            </a:r>
            <a:r>
              <a:rPr lang="bg-BG" sz="2900" b="1">
                <a:solidFill>
                  <a:srgbClr val="056839"/>
                </a:solidFill>
                <a:latin typeface="Calibri"/>
                <a:ea typeface="Calibri"/>
                <a:cs typeface="Calibri"/>
                <a:sym typeface="Calibri"/>
              </a:rPr>
              <a:t>elukvaliteet </a:t>
            </a:r>
            <a:r>
              <a:rPr lang="bg-BG" sz="2900">
                <a:solidFill>
                  <a:srgbClr val="056839"/>
                </a:solidFill>
                <a:latin typeface="Calibri"/>
                <a:ea typeface="Calibri"/>
                <a:cs typeface="Calibri"/>
                <a:sym typeface="Calibri"/>
              </a:rPr>
              <a:t>tugevalt sõltuvuses jäätmete kogusest, mis järk-järgult suureneb. </a:t>
            </a:r>
            <a:r>
              <a:rPr lang="bg-BG" sz="2900" b="1">
                <a:solidFill>
                  <a:srgbClr val="056839"/>
                </a:solidFill>
                <a:latin typeface="Calibri"/>
                <a:ea typeface="Calibri"/>
                <a:cs typeface="Calibri"/>
                <a:sym typeface="Calibri"/>
              </a:rPr>
              <a:t>Põllumajandus- ja toidujäätmeid leidub </a:t>
            </a:r>
            <a:r>
              <a:rPr lang="bg-BG" sz="2900">
                <a:solidFill>
                  <a:srgbClr val="056839"/>
                </a:solidFill>
                <a:latin typeface="Calibri"/>
                <a:ea typeface="Calibri"/>
                <a:cs typeface="Calibri"/>
                <a:sym typeface="Calibri"/>
              </a:rPr>
              <a:t>kogu toiduainete tarneahelas - tooraine tootmine, tööstuslik töötlemine, turustamine, kodune töötlemine ja tarbimine, kusjuures jäätmete kogus erineb sõltuvalt toiduainete etappidest ja tüübist. </a:t>
            </a:r>
            <a:endParaRPr sz="2300"/>
          </a:p>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Suur osa neist jäätmetest kõrvaldatakse kohe prügilasse (46%) või põletatakse (24%). </a:t>
            </a:r>
            <a:endParaRPr sz="2900" b="1">
              <a:solidFill>
                <a:srgbClr val="056839"/>
              </a:solidFill>
              <a:latin typeface="Calibri"/>
              <a:ea typeface="Calibri"/>
              <a:cs typeface="Calibri"/>
              <a:sym typeface="Calibri"/>
            </a:endParaRPr>
          </a:p>
        </p:txBody>
      </p:sp>
      <p:sp>
        <p:nvSpPr>
          <p:cNvPr id="129" name="Google Shape;129;p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0" name="Google Shape;130;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1" name="Google Shape;131;p4"/>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32" name="Google Shape;132;p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33" name="Google Shape;133;p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34" name="Google Shape;134;p4"/>
          <p:cNvPicPr preferRelativeResize="0"/>
          <p:nvPr/>
        </p:nvPicPr>
        <p:blipFill>
          <a:blip r:embed="rId5">
            <a:alphaModFix/>
          </a:blip>
          <a:stretch>
            <a:fillRect/>
          </a:stretch>
        </p:blipFill>
        <p:spPr>
          <a:xfrm>
            <a:off x="12786400" y="577725"/>
            <a:ext cx="5685700" cy="8528550"/>
          </a:xfrm>
          <a:prstGeom prst="rect">
            <a:avLst/>
          </a:prstGeom>
          <a:noFill/>
          <a:ln>
            <a:noFill/>
          </a:ln>
        </p:spPr>
      </p:pic>
      <p:sp>
        <p:nvSpPr>
          <p:cNvPr id="135" name="Google Shape;135;p4"/>
          <p:cNvSpPr txBox="1"/>
          <p:nvPr/>
        </p:nvSpPr>
        <p:spPr>
          <a:xfrm>
            <a:off x="12597452" y="9254631"/>
            <a:ext cx="6396600" cy="7002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300" u="sng">
                <a:solidFill>
                  <a:schemeClr val="hlink"/>
                </a:solidFill>
                <a:hlinkClick r:id="rId6"/>
              </a:rPr>
              <a:t>https://images.pexels.com/photos/4846396/pexels-photo-4846396.jpeg?auto=compress&amp;cs=tinysrgb&amp;w=1260&amp;h=750&amp;dpr=1 </a:t>
            </a:r>
            <a:endParaRPr sz="1300"/>
          </a:p>
        </p:txBody>
      </p:sp>
    </p:spTree>
  </p:cSld>
  <p:clrMapOvr>
    <a:masterClrMapping/>
  </p:clrMapOvr>
</p:sld>
</file>

<file path=ppt/slides/slide5.xml><?xml version="1.0" encoding="utf-8"?>
<p:sld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42" name="Google Shape;142;p5"/>
          <p:cNvSpPr txBox="1"/>
          <p:nvPr/>
        </p:nvSpPr>
        <p:spPr>
          <a:xfrm>
            <a:off x="1034414" y="2269857"/>
            <a:ext cx="12531600" cy="6622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Ringmajanduse </a:t>
            </a:r>
            <a:r>
              <a:rPr lang="bg-BG" sz="2900">
                <a:solidFill>
                  <a:srgbClr val="056839"/>
                </a:solidFill>
                <a:latin typeface="Calibri"/>
                <a:ea typeface="Calibri"/>
                <a:cs typeface="Calibri"/>
                <a:sym typeface="Calibri"/>
              </a:rPr>
              <a:t>kontseptsiooni on </a:t>
            </a:r>
            <a:r>
              <a:rPr lang="bg-BG" sz="2900" b="1">
                <a:solidFill>
                  <a:srgbClr val="056839"/>
                </a:solidFill>
                <a:latin typeface="Calibri"/>
                <a:ea typeface="Calibri"/>
                <a:cs typeface="Calibri"/>
                <a:sym typeface="Calibri"/>
              </a:rPr>
              <a:t>kohandatud elavatest süsteemidest, mida </a:t>
            </a:r>
            <a:r>
              <a:rPr lang="bg-BG" sz="2900">
                <a:solidFill>
                  <a:srgbClr val="056839"/>
                </a:solidFill>
                <a:latin typeface="Calibri"/>
                <a:ea typeface="Calibri"/>
                <a:cs typeface="Calibri"/>
                <a:sym typeface="Calibri"/>
              </a:rPr>
              <a:t>nimetatakse tagasisidepõhisteks süsteemideks. Terminit "</a:t>
            </a:r>
            <a:r>
              <a:rPr lang="bg-BG" sz="2900" b="1">
                <a:solidFill>
                  <a:srgbClr val="056839"/>
                </a:solidFill>
                <a:latin typeface="Calibri"/>
                <a:ea typeface="Calibri"/>
                <a:cs typeface="Calibri"/>
                <a:sym typeface="Calibri"/>
              </a:rPr>
              <a:t>tagasisiderikas" </a:t>
            </a:r>
            <a:r>
              <a:rPr lang="bg-BG" sz="2900">
                <a:solidFill>
                  <a:srgbClr val="056839"/>
                </a:solidFill>
                <a:latin typeface="Calibri"/>
                <a:ea typeface="Calibri"/>
                <a:cs typeface="Calibri"/>
                <a:sym typeface="Calibri"/>
              </a:rPr>
              <a:t>kasutatakse </a:t>
            </a:r>
            <a:r>
              <a:rPr lang="bg-BG" sz="2900">
                <a:solidFill>
                  <a:srgbClr val="056839"/>
                </a:solidFill>
                <a:latin typeface="Calibri"/>
                <a:ea typeface="Calibri"/>
                <a:cs typeface="Calibri"/>
                <a:sym typeface="Calibri"/>
              </a:rPr>
              <a:t>elusate süsteemide </a:t>
            </a:r>
            <a:r>
              <a:rPr lang="bg-BG" sz="2900" b="1">
                <a:solidFill>
                  <a:srgbClr val="056839"/>
                </a:solidFill>
                <a:latin typeface="Calibri"/>
                <a:ea typeface="Calibri"/>
                <a:cs typeface="Calibri"/>
                <a:sym typeface="Calibri"/>
              </a:rPr>
              <a:t>kirjeldamiseks</a:t>
            </a:r>
            <a:r>
              <a:rPr lang="bg-BG" sz="2900">
                <a:solidFill>
                  <a:srgbClr val="056839"/>
                </a:solidFill>
                <a:latin typeface="Calibri"/>
                <a:ea typeface="Calibri"/>
                <a:cs typeface="Calibri"/>
                <a:sym typeface="Calibri"/>
              </a:rPr>
              <a:t>, sest </a:t>
            </a:r>
            <a:r>
              <a:rPr lang="bg-BG" sz="2900" b="1">
                <a:solidFill>
                  <a:srgbClr val="056839"/>
                </a:solidFill>
                <a:latin typeface="Calibri"/>
                <a:ea typeface="Calibri"/>
                <a:cs typeface="Calibri"/>
                <a:sym typeface="Calibri"/>
              </a:rPr>
              <a:t>looduses ei ole jäätmeid. </a:t>
            </a:r>
            <a:r>
              <a:rPr lang="bg-BG" sz="2900">
                <a:solidFill>
                  <a:srgbClr val="056839"/>
                </a:solidFill>
                <a:latin typeface="Calibri"/>
                <a:ea typeface="Calibri"/>
                <a:cs typeface="Calibri"/>
                <a:sym typeface="Calibri"/>
              </a:rPr>
              <a:t>Looduslikes süsteemides, kui jäätmed suunatakse </a:t>
            </a:r>
            <a:r>
              <a:rPr lang="bg-BG" sz="2900" b="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loodusesse </a:t>
            </a:r>
            <a:r>
              <a:rPr lang="bg-BG" sz="2900">
                <a:solidFill>
                  <a:srgbClr val="056839"/>
                </a:solidFill>
                <a:latin typeface="Calibri"/>
                <a:ea typeface="Calibri"/>
                <a:cs typeface="Calibri"/>
                <a:sym typeface="Calibri"/>
              </a:rPr>
              <a:t>tagasi</a:t>
            </a:r>
            <a:r>
              <a:rPr lang="bg-BG" sz="2900">
                <a:solidFill>
                  <a:srgbClr val="056839"/>
                </a:solidFill>
                <a:latin typeface="Calibri"/>
                <a:ea typeface="Calibri"/>
                <a:cs typeface="Calibri"/>
                <a:sym typeface="Calibri"/>
              </a:rPr>
              <a:t>, </a:t>
            </a:r>
            <a:r>
              <a:rPr lang="bg-BG" sz="2900" b="1">
                <a:solidFill>
                  <a:srgbClr val="056839"/>
                </a:solidFill>
                <a:latin typeface="Calibri"/>
                <a:ea typeface="Calibri"/>
                <a:cs typeface="Calibri"/>
                <a:sym typeface="Calibri"/>
              </a:rPr>
              <a:t>töötleb organism neid edasi, et muuta need teiste elusorganismide jaoks ressurssideks</a:t>
            </a:r>
            <a:r>
              <a:rPr lang="bg-BG" sz="2900">
                <a:solidFill>
                  <a:srgbClr val="056839"/>
                </a:solidFill>
                <a:latin typeface="Calibri"/>
                <a:ea typeface="Calibri"/>
                <a:cs typeface="Calibri"/>
                <a:sym typeface="Calibri"/>
              </a:rPr>
              <a:t>. Näiteks võib tuua loomade elutsükli. Kui </a:t>
            </a:r>
            <a:r>
              <a:rPr lang="bg-BG" sz="2900" b="1">
                <a:solidFill>
                  <a:srgbClr val="056839"/>
                </a:solidFill>
                <a:latin typeface="Calibri"/>
                <a:ea typeface="Calibri"/>
                <a:cs typeface="Calibri"/>
                <a:sym typeface="Calibri"/>
              </a:rPr>
              <a:t>loomad roojastavad või surevad</a:t>
            </a:r>
            <a:r>
              <a:rPr lang="bg-BG" sz="2900">
                <a:solidFill>
                  <a:srgbClr val="056839"/>
                </a:solidFill>
                <a:latin typeface="Calibri"/>
                <a:ea typeface="Calibri"/>
                <a:cs typeface="Calibri"/>
                <a:sym typeface="Calibri"/>
              </a:rPr>
              <a:t>, </a:t>
            </a:r>
            <a:r>
              <a:rPr lang="bg-BG" sz="2900" b="1">
                <a:solidFill>
                  <a:srgbClr val="056839"/>
                </a:solidFill>
                <a:latin typeface="Calibri"/>
                <a:ea typeface="Calibri"/>
                <a:cs typeface="Calibri"/>
                <a:sym typeface="Calibri"/>
              </a:rPr>
              <a:t>töötlevad bakterid </a:t>
            </a:r>
            <a:r>
              <a:rPr lang="bg-BG" sz="2900">
                <a:solidFill>
                  <a:srgbClr val="056839"/>
                </a:solidFill>
                <a:latin typeface="Calibri"/>
                <a:ea typeface="Calibri"/>
                <a:cs typeface="Calibri"/>
                <a:sym typeface="Calibri"/>
              </a:rPr>
              <a:t>nende jäätmeid või korjuseid, </a:t>
            </a:r>
            <a:r>
              <a:rPr lang="bg-BG" sz="2900" b="1">
                <a:solidFill>
                  <a:srgbClr val="056839"/>
                </a:solidFill>
                <a:latin typeface="Calibri"/>
                <a:ea typeface="Calibri"/>
                <a:cs typeface="Calibri"/>
                <a:sym typeface="Calibri"/>
              </a:rPr>
              <a:t>et need muutuksid pinnases toitaineteks. </a:t>
            </a:r>
            <a:r>
              <a:rPr lang="bg-BG" sz="2900" b="1">
                <a:solidFill>
                  <a:srgbClr val="056839"/>
                </a:solidFill>
                <a:latin typeface="Calibri"/>
                <a:ea typeface="Calibri"/>
                <a:cs typeface="Calibri"/>
                <a:sym typeface="Calibri"/>
              </a:rPr>
              <a:t>Taimed kasutavad toitained kasvuks </a:t>
            </a:r>
            <a:r>
              <a:rPr lang="bg-BG" sz="2900">
                <a:solidFill>
                  <a:srgbClr val="056839"/>
                </a:solidFill>
                <a:latin typeface="Calibri"/>
                <a:ea typeface="Calibri"/>
                <a:cs typeface="Calibri"/>
                <a:sym typeface="Calibri"/>
              </a:rPr>
              <a:t>ja hiljem </a:t>
            </a:r>
            <a:r>
              <a:rPr lang="bg-BG" sz="2900" b="1">
                <a:solidFill>
                  <a:srgbClr val="056839"/>
                </a:solidFill>
                <a:latin typeface="Calibri"/>
                <a:ea typeface="Calibri"/>
                <a:cs typeface="Calibri"/>
                <a:sym typeface="Calibri"/>
              </a:rPr>
              <a:t>saavad </a:t>
            </a:r>
            <a:r>
              <a:rPr lang="bg-BG" sz="2900">
                <a:solidFill>
                  <a:srgbClr val="056839"/>
                </a:solidFill>
                <a:latin typeface="Calibri"/>
                <a:ea typeface="Calibri"/>
                <a:cs typeface="Calibri"/>
                <a:sym typeface="Calibri"/>
              </a:rPr>
              <a:t>taimed </a:t>
            </a:r>
            <a:r>
              <a:rPr lang="bg-BG" sz="2900" b="1">
                <a:solidFill>
                  <a:srgbClr val="056839"/>
                </a:solidFill>
                <a:latin typeface="Calibri"/>
                <a:ea typeface="Calibri"/>
                <a:cs typeface="Calibri"/>
                <a:sym typeface="Calibri"/>
              </a:rPr>
              <a:t>toiduks </a:t>
            </a:r>
            <a:r>
              <a:rPr lang="bg-BG" sz="2900">
                <a:solidFill>
                  <a:srgbClr val="056839"/>
                </a:solidFill>
                <a:latin typeface="Calibri"/>
                <a:ea typeface="Calibri"/>
                <a:cs typeface="Calibri"/>
                <a:sym typeface="Calibri"/>
              </a:rPr>
              <a:t>loomadele. Sarnane </a:t>
            </a:r>
            <a:r>
              <a:rPr lang="bg-BG" sz="2900" b="1">
                <a:solidFill>
                  <a:srgbClr val="056839"/>
                </a:solidFill>
                <a:latin typeface="Calibri"/>
                <a:ea typeface="Calibri"/>
                <a:cs typeface="Calibri"/>
                <a:sym typeface="Calibri"/>
              </a:rPr>
              <a:t>kontseptsioon </a:t>
            </a:r>
            <a:r>
              <a:rPr lang="bg-BG" sz="2900">
                <a:solidFill>
                  <a:srgbClr val="056839"/>
                </a:solidFill>
                <a:latin typeface="Calibri"/>
                <a:ea typeface="Calibri"/>
                <a:cs typeface="Calibri"/>
                <a:sym typeface="Calibri"/>
              </a:rPr>
              <a:t>on </a:t>
            </a:r>
            <a:r>
              <a:rPr lang="bg-BG" sz="2900" b="1">
                <a:solidFill>
                  <a:srgbClr val="056839"/>
                </a:solidFill>
                <a:latin typeface="Calibri"/>
                <a:ea typeface="Calibri"/>
                <a:cs typeface="Calibri"/>
                <a:sym typeface="Calibri"/>
              </a:rPr>
              <a:t>ringmajanduse </a:t>
            </a:r>
            <a:r>
              <a:rPr lang="bg-BG" sz="2900">
                <a:solidFill>
                  <a:srgbClr val="056839"/>
                </a:solidFill>
                <a:latin typeface="Calibri"/>
                <a:ea typeface="Calibri"/>
                <a:cs typeface="Calibri"/>
                <a:sym typeface="Calibri"/>
              </a:rPr>
              <a:t>eesmärk</a:t>
            </a:r>
            <a:r>
              <a:rPr lang="bg-BG" sz="2900">
                <a:solidFill>
                  <a:srgbClr val="056839"/>
                </a:solidFill>
                <a:latin typeface="Calibri"/>
                <a:ea typeface="Calibri"/>
                <a:cs typeface="Calibri"/>
                <a:sym typeface="Calibri"/>
              </a:rPr>
              <a:t>, mille kohaselt tuleks ühe protsessi jäätmeid kasutada võimalikult palju, et need muutuksid ressurssideks teiste protsesside jaoks.</a:t>
            </a:r>
            <a:endParaRPr sz="2900">
              <a:solidFill>
                <a:srgbClr val="056839"/>
              </a:solidFill>
              <a:latin typeface="Calibri"/>
              <a:ea typeface="Calibri"/>
              <a:cs typeface="Calibri"/>
              <a:sym typeface="Calibri"/>
            </a:endParaRPr>
          </a:p>
        </p:txBody>
      </p:sp>
      <p:sp>
        <p:nvSpPr>
          <p:cNvPr id="143" name="Google Shape;143;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4" name="Google Shape;144;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5" name="Google Shape;145;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46" name="Google Shape;146;p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47" name="Google Shape;147;p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48" name="Google Shape;148;p5"/>
          <p:cNvPicPr preferRelativeResize="0"/>
          <p:nvPr/>
        </p:nvPicPr>
        <p:blipFill>
          <a:blip r:embed="rId5">
            <a:alphaModFix/>
          </a:blip>
          <a:stretch>
            <a:fillRect/>
          </a:stretch>
        </p:blipFill>
        <p:spPr>
          <a:xfrm>
            <a:off x="14170381" y="2406406"/>
            <a:ext cx="5555338" cy="3680657"/>
          </a:xfrm>
          <a:prstGeom prst="rect">
            <a:avLst/>
          </a:prstGeom>
          <a:noFill/>
          <a:ln>
            <a:noFill/>
          </a:ln>
        </p:spPr>
      </p:pic>
      <p:sp>
        <p:nvSpPr>
          <p:cNvPr id="149" name="Google Shape;149;p5"/>
          <p:cNvSpPr txBox="1"/>
          <p:nvPr/>
        </p:nvSpPr>
        <p:spPr>
          <a:xfrm>
            <a:off x="14170350" y="6242175"/>
            <a:ext cx="5601600" cy="6387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100" u="sng">
                <a:solidFill>
                  <a:schemeClr val="hlink"/>
                </a:solidFill>
                <a:hlinkClick r:id="rId6"/>
              </a:rPr>
              <a:t>https://images.pexels.com/photos/298694/pexels-photo-298694.jpeg?auto=compress&amp;cs=tinysrgb&amp;w=1260&amp;h=750&amp;dpr=1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6"/>
          <p:cNvSpPr txBox="1"/>
          <p:nvPr/>
        </p:nvSpPr>
        <p:spPr>
          <a:xfrm>
            <a:off x="835626" y="83590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1: Kasulikud koostisosad põllumajandus- ja toidujäätmetest (AFW) </a:t>
            </a:r>
            <a:endParaRPr sz="5900" b="1">
              <a:solidFill>
                <a:srgbClr val="056839"/>
              </a:solidFill>
              <a:latin typeface="Calibri"/>
              <a:ea typeface="Calibri"/>
              <a:cs typeface="Calibri"/>
              <a:sym typeface="Calibri"/>
            </a:endParaRPr>
          </a:p>
        </p:txBody>
      </p:sp>
      <p:sp>
        <p:nvSpPr>
          <p:cNvPr id="155" name="Google Shape;155;p6"/>
          <p:cNvSpPr txBox="1"/>
          <p:nvPr/>
        </p:nvSpPr>
        <p:spPr>
          <a:xfrm>
            <a:off x="1469223" y="2826338"/>
            <a:ext cx="13183800" cy="528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Toiduainete tööstuslikul </a:t>
            </a:r>
            <a:r>
              <a:rPr lang="bg-BG" sz="2900" b="1">
                <a:solidFill>
                  <a:srgbClr val="056839"/>
                </a:solidFill>
                <a:latin typeface="Calibri"/>
                <a:ea typeface="Calibri"/>
                <a:cs typeface="Calibri"/>
                <a:sym typeface="Calibri"/>
              </a:rPr>
              <a:t>töötlemisel tekivad spetsiifilised kõrvalsaadused.</a:t>
            </a:r>
            <a:r>
              <a:rPr lang="bg-BG" sz="2900">
                <a:solidFill>
                  <a:srgbClr val="056839"/>
                </a:solidFill>
                <a:latin typeface="Calibri"/>
                <a:ea typeface="Calibri"/>
                <a:cs typeface="Calibri"/>
                <a:sym typeface="Calibri"/>
              </a:rPr>
              <a:t> Puuviljadest ja köögiviljadest eraldub suures koguses koorikuid, pressimisjääke, seemneid, kaste, varsi ja lehti. Teravilja jahvatamisel tekivad kliid, oatööstuses tekib suures koguses kestad, kaunad ja halva kvaliteediga oad. Pähklite ja õliseemnete esmasel töötlemisel tekivad põhilised jäätmed on koor, kestad, kestad ja kestad. </a:t>
            </a:r>
            <a:endParaRPr sz="2300"/>
          </a:p>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Üks </a:t>
            </a:r>
            <a:r>
              <a:rPr lang="bg-BG" sz="2900" b="1">
                <a:solidFill>
                  <a:srgbClr val="056839"/>
                </a:solidFill>
                <a:latin typeface="Calibri"/>
                <a:ea typeface="Calibri"/>
                <a:cs typeface="Calibri"/>
                <a:sym typeface="Calibri"/>
              </a:rPr>
              <a:t>jäätmete töötlemise meetoditest </a:t>
            </a:r>
            <a:r>
              <a:rPr lang="bg-BG" sz="2900">
                <a:solidFill>
                  <a:srgbClr val="056839"/>
                </a:solidFill>
                <a:latin typeface="Calibri"/>
                <a:ea typeface="Calibri"/>
                <a:cs typeface="Calibri"/>
                <a:sym typeface="Calibri"/>
              </a:rPr>
              <a:t>on </a:t>
            </a:r>
            <a:r>
              <a:rPr lang="bg-BG" sz="2900" b="1">
                <a:solidFill>
                  <a:srgbClr val="056839"/>
                </a:solidFill>
                <a:latin typeface="Calibri"/>
                <a:ea typeface="Calibri"/>
                <a:cs typeface="Calibri"/>
                <a:sym typeface="Calibri"/>
              </a:rPr>
              <a:t>bioaktiivsete molekulide </a:t>
            </a:r>
            <a:r>
              <a:rPr lang="bg-BG" sz="2900">
                <a:solidFill>
                  <a:srgbClr val="056839"/>
                </a:solidFill>
                <a:latin typeface="Calibri"/>
                <a:ea typeface="Calibri"/>
                <a:cs typeface="Calibri"/>
                <a:sym typeface="Calibri"/>
              </a:rPr>
              <a:t>ekstraheerimine</a:t>
            </a:r>
            <a:r>
              <a:rPr lang="bg-BG" sz="2900">
                <a:solidFill>
                  <a:srgbClr val="056839"/>
                </a:solidFill>
                <a:latin typeface="Calibri"/>
                <a:ea typeface="Calibri"/>
                <a:cs typeface="Calibri"/>
                <a:sym typeface="Calibri"/>
              </a:rPr>
              <a:t>. Kuivatamine ja suuruse vähendamine, ekstraheerimine ja kääritamine on peamised strateegiad põllumajandusliku toidutööstuse jäätmete muundamiseks kasulikeks koostisosadeks. </a:t>
            </a:r>
            <a:endParaRPr sz="2300"/>
          </a:p>
        </p:txBody>
      </p:sp>
      <p:sp>
        <p:nvSpPr>
          <p:cNvPr id="156" name="Google Shape;156;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7" name="Google Shape;157;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8" name="Google Shape;158;p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59" name="Google Shape;159;p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60" name="Google Shape;160;p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61" name="Google Shape;161;p6"/>
          <p:cNvPicPr preferRelativeResize="0"/>
          <p:nvPr/>
        </p:nvPicPr>
        <p:blipFill>
          <a:blip r:embed="rId5">
            <a:alphaModFix/>
          </a:blip>
          <a:stretch>
            <a:fillRect/>
          </a:stretch>
        </p:blipFill>
        <p:spPr>
          <a:xfrm>
            <a:off x="14910244" y="3062705"/>
            <a:ext cx="4589036" cy="3062079"/>
          </a:xfrm>
          <a:prstGeom prst="rect">
            <a:avLst/>
          </a:prstGeom>
          <a:noFill/>
          <a:ln>
            <a:noFill/>
          </a:ln>
        </p:spPr>
      </p:pic>
      <p:sp>
        <p:nvSpPr>
          <p:cNvPr id="162" name="Google Shape;162;p6"/>
          <p:cNvSpPr txBox="1"/>
          <p:nvPr/>
        </p:nvSpPr>
        <p:spPr>
          <a:xfrm>
            <a:off x="14910250" y="6317800"/>
            <a:ext cx="5121900" cy="7002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300" u="sng">
                <a:solidFill>
                  <a:schemeClr val="hlink"/>
                </a:solidFill>
                <a:hlinkClick r:id="rId6"/>
              </a:rPr>
              <a:t>https://images.pexels.com/photos/3938022/pexels-photo-3938022.jpeg?auto=compress&amp;cs=tinysrgb&amp;w=1260&amp;h=750&amp;dpr=1 </a:t>
            </a:r>
            <a:endParaRPr sz="1300"/>
          </a:p>
        </p:txBody>
      </p:sp>
      <p:pic>
        <p:nvPicPr>
          <p:cNvPr id="163" name="Google Shape;163;p6"/>
          <p:cNvPicPr preferRelativeResize="0"/>
          <p:nvPr/>
        </p:nvPicPr>
        <p:blipFill>
          <a:blip r:embed="rId7">
            <a:alphaModFix/>
          </a:blip>
          <a:stretch>
            <a:fillRect/>
          </a:stretch>
        </p:blipFill>
        <p:spPr>
          <a:xfrm>
            <a:off x="359291" y="4343400"/>
            <a:ext cx="600075" cy="137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7"/>
          <p:cNvSpPr txBox="1"/>
          <p:nvPr/>
        </p:nvSpPr>
        <p:spPr>
          <a:xfrm>
            <a:off x="835626" y="83590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1: Kasulikud koostisosad põllumajandus- ja toidujäätmetest (AFW) </a:t>
            </a:r>
            <a:endParaRPr sz="5900" b="1">
              <a:solidFill>
                <a:srgbClr val="056839"/>
              </a:solidFill>
              <a:latin typeface="Calibri"/>
              <a:ea typeface="Calibri"/>
              <a:cs typeface="Calibri"/>
              <a:sym typeface="Calibri"/>
            </a:endParaRPr>
          </a:p>
        </p:txBody>
      </p:sp>
      <p:sp>
        <p:nvSpPr>
          <p:cNvPr id="170" name="Google Shape;170;p7"/>
          <p:cNvSpPr txBox="1"/>
          <p:nvPr/>
        </p:nvSpPr>
        <p:spPr>
          <a:xfrm>
            <a:off x="835589" y="2826338"/>
            <a:ext cx="18648300" cy="6306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3900">
                <a:solidFill>
                  <a:srgbClr val="056839"/>
                </a:solidFill>
                <a:latin typeface="Calibri"/>
                <a:ea typeface="Calibri"/>
                <a:cs typeface="Calibri"/>
                <a:sym typeface="Calibri"/>
              </a:rPr>
              <a:t>- Kuivatamine ja peenestamine</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Toidupulbrid ja -jahu </a:t>
            </a:r>
            <a:r>
              <a:rPr lang="bg-BG" sz="2900">
                <a:solidFill>
                  <a:srgbClr val="056839"/>
                </a:solidFill>
                <a:latin typeface="Calibri"/>
                <a:ea typeface="Calibri"/>
                <a:cs typeface="Calibri"/>
                <a:sym typeface="Calibri"/>
              </a:rPr>
              <a:t>on lihtsaim vorm, milles AFW-d saab töödelda, et neid saaks kasutada tavapäraste toitude koostisosana. Toiduainete pulbrite ja jahude tootmine kergsulatusjäätmetest sõltub jäätmete agregaatolekust, mis võib olla vedel, tahke või pasta. Vedelate jäätmete puhul </a:t>
            </a:r>
            <a:r>
              <a:rPr lang="bg-BG" sz="2900" b="1">
                <a:solidFill>
                  <a:srgbClr val="056839"/>
                </a:solidFill>
                <a:latin typeface="Calibri"/>
                <a:ea typeface="Calibri"/>
                <a:cs typeface="Calibri"/>
                <a:sym typeface="Calibri"/>
              </a:rPr>
              <a:t>kasutatakse kuivatamistehnikat</a:t>
            </a:r>
            <a:r>
              <a:rPr lang="bg-BG" sz="2900">
                <a:solidFill>
                  <a:srgbClr val="056839"/>
                </a:solidFill>
                <a:latin typeface="Calibri"/>
                <a:ea typeface="Calibri"/>
                <a:cs typeface="Calibri"/>
                <a:sym typeface="Calibri"/>
              </a:rPr>
              <a:t>, samas kui tahke materjali puhul tuleb selle suurust vähendada purustamise ja jahvatamise, pulbristamise, granuleerimise ja segamise teel. Puuviljade, köögiviljade ja õliseemnete töötlemisel tekkivad jäätmed, näiteks pressimisjääk, kuivatatakse tavaliselt kõigepealt ja seejärel vähendatakse nende suurust. </a:t>
            </a:r>
            <a:endParaRPr sz="2900">
              <a:solidFill>
                <a:srgbClr val="056839"/>
              </a:solidFill>
              <a:latin typeface="Calibri"/>
              <a:ea typeface="Calibri"/>
              <a:cs typeface="Calibri"/>
              <a:sym typeface="Calibri"/>
            </a:endParaRPr>
          </a:p>
          <a:p>
            <a:pPr marL="0" marR="0" lvl="0" indent="0" algn="just" rtl="0">
              <a:lnSpc>
                <a:spcPct val="250000"/>
              </a:lnSpc>
              <a:spcBef>
                <a:spcPts val="0"/>
              </a:spcBef>
              <a:spcAft>
                <a:spcPts val="0"/>
              </a:spcAft>
              <a:buClr>
                <a:schemeClr val="dk1"/>
              </a:buClr>
              <a:buSzPts val="1800"/>
              <a:buFont typeface="Arial"/>
              <a:buNone/>
            </a:pPr>
            <a:endParaRPr sz="2300"/>
          </a:p>
          <a:p>
            <a:pPr marL="0" marR="0" lvl="0" indent="0" algn="just" rtl="0">
              <a:lnSpc>
                <a:spcPct val="250000"/>
              </a:lnSpc>
              <a:spcBef>
                <a:spcPts val="0"/>
              </a:spcBef>
              <a:spcAft>
                <a:spcPts val="0"/>
              </a:spcAft>
              <a:buNone/>
            </a:pPr>
            <a:endParaRPr sz="2300"/>
          </a:p>
        </p:txBody>
      </p:sp>
      <p:sp>
        <p:nvSpPr>
          <p:cNvPr id="171" name="Google Shape;171;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2" name="Google Shape;172;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3" name="Google Shape;173;p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74" name="Google Shape;174;p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75" name="Google Shape;175;p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g18c28436f68_0_0"/>
          <p:cNvSpPr txBox="1"/>
          <p:nvPr/>
        </p:nvSpPr>
        <p:spPr>
          <a:xfrm>
            <a:off x="835626" y="83590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1: Kasulikud koostisosad põllumajandus- ja toidujäätmetest (AFW) </a:t>
            </a:r>
            <a:endParaRPr sz="5900" b="1">
              <a:solidFill>
                <a:srgbClr val="056839"/>
              </a:solidFill>
              <a:latin typeface="Calibri"/>
              <a:ea typeface="Calibri"/>
              <a:cs typeface="Calibri"/>
              <a:sym typeface="Calibri"/>
            </a:endParaRPr>
          </a:p>
        </p:txBody>
      </p:sp>
      <p:sp>
        <p:nvSpPr>
          <p:cNvPr id="182" name="Google Shape;182;g18c28436f68_0_0"/>
          <p:cNvSpPr txBox="1"/>
          <p:nvPr/>
        </p:nvSpPr>
        <p:spPr>
          <a:xfrm>
            <a:off x="835589" y="2826338"/>
            <a:ext cx="18783900" cy="4636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3900">
                <a:solidFill>
                  <a:srgbClr val="056839"/>
                </a:solidFill>
                <a:latin typeface="Calibri"/>
                <a:ea typeface="Calibri"/>
                <a:cs typeface="Calibri"/>
                <a:sym typeface="Calibri"/>
              </a:rPr>
              <a:t>- Ekstraheerimismeetodid </a:t>
            </a:r>
            <a:endParaRPr sz="3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3900">
                <a:solidFill>
                  <a:srgbClr val="056839"/>
                </a:solidFill>
                <a:latin typeface="Calibri"/>
                <a:ea typeface="Calibri"/>
                <a:cs typeface="Calibri"/>
                <a:sym typeface="Calibri"/>
              </a:rPr>
              <a:t>Kasulike koostisosade eraldamiseks kasutatakse uusi keskkonnasõbralikke meetodeid, sealhulgas ultraheli ekstraheerimist, ekstraheerimist mikrolaine abil ja vedeliku ekstraheerimist. </a:t>
            </a:r>
            <a:endParaRPr sz="3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800"/>
              <a:buFont typeface="Arial"/>
              <a:buNone/>
            </a:pPr>
            <a:endParaRPr sz="2300"/>
          </a:p>
          <a:p>
            <a:pPr marL="0" marR="0" lvl="0" indent="0" algn="just" rtl="0">
              <a:lnSpc>
                <a:spcPct val="150000"/>
              </a:lnSpc>
              <a:spcBef>
                <a:spcPts val="0"/>
              </a:spcBef>
              <a:spcAft>
                <a:spcPts val="0"/>
              </a:spcAft>
              <a:buNone/>
            </a:pPr>
            <a:endParaRPr sz="2300"/>
          </a:p>
        </p:txBody>
      </p:sp>
      <p:sp>
        <p:nvSpPr>
          <p:cNvPr id="183" name="Google Shape;183;g18c28436f68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84" name="Google Shape;184;g18c28436f68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85" name="Google Shape;185;g18c28436f68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86" name="Google Shape;186;g18c28436f68_0_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87" name="Google Shape;187;g18c28436f68_0_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18c28436f68_0_13"/>
          <p:cNvSpPr txBox="1"/>
          <p:nvPr/>
        </p:nvSpPr>
        <p:spPr>
          <a:xfrm>
            <a:off x="856626" y="463358"/>
            <a:ext cx="19304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1: Kasulikud koostisosad põllumajandus- ja toidujäätmetest (AFW) </a:t>
            </a:r>
            <a:endParaRPr sz="5900" b="1">
              <a:solidFill>
                <a:srgbClr val="056839"/>
              </a:solidFill>
              <a:latin typeface="Calibri"/>
              <a:ea typeface="Calibri"/>
              <a:cs typeface="Calibri"/>
              <a:sym typeface="Calibri"/>
            </a:endParaRPr>
          </a:p>
        </p:txBody>
      </p:sp>
      <p:sp>
        <p:nvSpPr>
          <p:cNvPr id="194" name="Google Shape;194;g18c28436f68_0_13"/>
          <p:cNvSpPr txBox="1"/>
          <p:nvPr/>
        </p:nvSpPr>
        <p:spPr>
          <a:xfrm>
            <a:off x="678975" y="2240725"/>
            <a:ext cx="11324700" cy="6714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3300" b="1">
                <a:solidFill>
                  <a:srgbClr val="056839"/>
                </a:solidFill>
                <a:latin typeface="Calibri"/>
                <a:ea typeface="Calibri"/>
                <a:cs typeface="Calibri"/>
                <a:sym typeface="Calibri"/>
              </a:rPr>
              <a:t>- Kääritamine ja ensüümidega töötlemine</a:t>
            </a:r>
            <a:endParaRPr sz="33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Bioprotsessid, nagu </a:t>
            </a:r>
            <a:r>
              <a:rPr lang="bg-BG" sz="2900" b="1">
                <a:solidFill>
                  <a:srgbClr val="056839"/>
                </a:solidFill>
                <a:latin typeface="Calibri"/>
                <a:ea typeface="Calibri"/>
                <a:cs typeface="Calibri"/>
                <a:sym typeface="Calibri"/>
              </a:rPr>
              <a:t>kääritamise ja ensüümide tehnoloogia, </a:t>
            </a:r>
            <a:r>
              <a:rPr lang="bg-BG" sz="2900">
                <a:solidFill>
                  <a:srgbClr val="056839"/>
                </a:solidFill>
                <a:latin typeface="Calibri"/>
                <a:ea typeface="Calibri"/>
                <a:cs typeface="Calibri"/>
                <a:sym typeface="Calibri"/>
              </a:rPr>
              <a:t>on täiendavad lähenemisviisid põllumajanduslike toidujäätmete muundamiseks lisandväärtusega toodeteks. Eri liiki jäätmete puhul kasutatakse erinevaid mikroorganismide tüvesid ja erinevaid ensüüme. Mikroorganismid põhjustavad </a:t>
            </a:r>
            <a:r>
              <a:rPr lang="bg-BG" sz="2900" b="1">
                <a:solidFill>
                  <a:srgbClr val="056839"/>
                </a:solidFill>
                <a:latin typeface="Calibri"/>
                <a:ea typeface="Calibri"/>
                <a:cs typeface="Calibri"/>
                <a:sym typeface="Calibri"/>
              </a:rPr>
              <a:t>käärimisprotsessi ja toovad kaasa kõrvalsaaduste tootmise. </a:t>
            </a:r>
            <a:r>
              <a:rPr lang="bg-BG" sz="2900">
                <a:solidFill>
                  <a:srgbClr val="056839"/>
                </a:solidFill>
                <a:latin typeface="Calibri"/>
                <a:ea typeface="Calibri"/>
                <a:cs typeface="Calibri"/>
                <a:sym typeface="Calibri"/>
              </a:rPr>
              <a:t>Ensüümid on katalüsaatorid, mis depolümeriseerivad taimede rakuseinte polüsahhariide, et kiirendada seotud ühendite vabanemist.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800"/>
              <a:buFont typeface="Arial"/>
              <a:buNone/>
            </a:pP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2900">
              <a:solidFill>
                <a:srgbClr val="056839"/>
              </a:solidFill>
              <a:latin typeface="Calibri"/>
              <a:ea typeface="Calibri"/>
              <a:cs typeface="Calibri"/>
              <a:sym typeface="Calibri"/>
            </a:endParaRPr>
          </a:p>
        </p:txBody>
      </p:sp>
      <p:sp>
        <p:nvSpPr>
          <p:cNvPr id="195" name="Google Shape;195;g18c28436f68_0_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6" name="Google Shape;196;g18c28436f68_0_1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7" name="Google Shape;197;g18c28436f68_0_13"/>
          <p:cNvSpPr/>
          <p:nvPr/>
        </p:nvSpPr>
        <p:spPr>
          <a:xfrm>
            <a:off x="1034414" y="14793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98" name="Google Shape;198;g18c28436f68_0_13"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99" name="Google Shape;199;g18c28436f68_0_13"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00" name="Google Shape;200;g18c28436f68_0_13"/>
          <p:cNvPicPr preferRelativeResize="0"/>
          <p:nvPr/>
        </p:nvPicPr>
        <p:blipFill>
          <a:blip r:embed="rId5">
            <a:alphaModFix/>
          </a:blip>
          <a:stretch>
            <a:fillRect/>
          </a:stretch>
        </p:blipFill>
        <p:spPr>
          <a:xfrm>
            <a:off x="12463134" y="1635325"/>
            <a:ext cx="4994438" cy="7491677"/>
          </a:xfrm>
          <a:prstGeom prst="rect">
            <a:avLst/>
          </a:prstGeom>
          <a:noFill/>
          <a:ln>
            <a:noFill/>
          </a:ln>
        </p:spPr>
      </p:pic>
      <p:sp>
        <p:nvSpPr>
          <p:cNvPr id="201" name="Google Shape;201;g18c28436f68_0_13"/>
          <p:cNvSpPr txBox="1"/>
          <p:nvPr/>
        </p:nvSpPr>
        <p:spPr>
          <a:xfrm>
            <a:off x="11713962" y="9240863"/>
            <a:ext cx="68232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600" u="sng">
                <a:solidFill>
                  <a:schemeClr val="hlink"/>
                </a:solidFill>
                <a:hlinkClick r:id="rId6"/>
              </a:rPr>
              <a:t>https://images.pexels.com/photos/9714218/pexels-photo-9714218.jpeg?auto=compress&amp;cs=tinysrgb&amp;w=1260&amp;h=750&amp;dpr=1 </a:t>
            </a:r>
            <a:endParaRPr sz="16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4337</ap:Words>
  <ap:Application>Microsoft Office PowerPoint</ap:Application>
  <ap:PresentationFormat>Custom</ap:PresentationFormat>
  <ap:Paragraphs>173</ap:Paragraphs>
  <ap:Slides>18</ap:Slides>
  <ap:Notes>18</ap:Notes>
  <ap:HiddenSlides>0</ap:HiddenSlides>
  <ap:MMClips>0</ap:MMClips>
  <ap:ScaleCrop>false</ap:ScaleCrop>
  <ap:HeadingPairs>
    <vt:vector baseType="variant" size="6">
      <vt:variant>
        <vt:lpstr>Fonts Used</vt:lpstr>
      </vt:variant>
      <vt:variant>
        <vt:i4>2</vt:i4>
      </vt:variant>
      <vt:variant>
        <vt:lpstr>Theme</vt:lpstr>
      </vt:variant>
      <vt:variant>
        <vt:i4>1</vt:i4>
      </vt:variant>
      <vt:variant>
        <vt:lpstr>Slide Titles</vt:lpstr>
      </vt:variant>
      <vt:variant>
        <vt:i4>18</vt:i4>
      </vt:variant>
    </vt:vector>
  </ap:HeadingPairs>
  <ap:TitlesOfParts>
    <vt:vector baseType="lpstr" size="21">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Carlotta Maria Crippa</dc:creator>
  <lastModifiedBy>Андрей Р.</lastModifiedBy>
  <revision>2</revision>
  <dcterms:created xsi:type="dcterms:W3CDTF">2022-01-31T11:18:27.0000000Z</dcterms:created>
  <dcterms:modified xsi:type="dcterms:W3CDTF">2023-07-21T04:08:47.0000000Z</dcterms:modified>
  <keywords>, docId:AAB36F9955E78B786F4B174876A98B9A</keywords>
</coreProperties>
</file>