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10287000" cx="2057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g1DWsBICyIynTAjAb9ZCHXmRDT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4" name="Shape 84"/>
        <p:cNvGrpSpPr/>
        <p:nvPr/>
      </p:nvGrpSpPr>
      <p:grpSpPr>
        <a:xfrm>
          <a:off x="0" y="0"/>
          <a:ext cx="0" cy="0"/>
          <a:chOff x="0" y="0"/>
          <a:chExt cx="0" cy="0"/>
        </a:xfrm>
      </p:grpSpPr>
      <p:sp>
        <p:nvSpPr>
          <p:cNvPr id="85" name="Google Shape;8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86" name="Google Shape;86;p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3" name="Shape 193"/>
        <p:cNvGrpSpPr/>
        <p:nvPr/>
      </p:nvGrpSpPr>
      <p:grpSpPr>
        <a:xfrm>
          <a:off x="0" y="0"/>
          <a:ext cx="0" cy="0"/>
          <a:chOff x="0" y="0"/>
          <a:chExt cx="0" cy="0"/>
        </a:xfrm>
      </p:grpSpPr>
      <p:sp>
        <p:nvSpPr>
          <p:cNvPr id="194" name="Google Shape;194;p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95" name="Google Shape;195;p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7" name="Shape 207"/>
        <p:cNvGrpSpPr/>
        <p:nvPr/>
      </p:nvGrpSpPr>
      <p:grpSpPr>
        <a:xfrm>
          <a:off x="0" y="0"/>
          <a:ext cx="0" cy="0"/>
          <a:chOff x="0" y="0"/>
          <a:chExt cx="0" cy="0"/>
        </a:xfrm>
      </p:grpSpPr>
      <p:sp>
        <p:nvSpPr>
          <p:cNvPr id="208" name="Google Shape;208;p1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09" name="Google Shape;209;p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8" name="Shape 218"/>
        <p:cNvGrpSpPr/>
        <p:nvPr/>
      </p:nvGrpSpPr>
      <p:grpSpPr>
        <a:xfrm>
          <a:off x="0" y="0"/>
          <a:ext cx="0" cy="0"/>
          <a:chOff x="0" y="0"/>
          <a:chExt cx="0" cy="0"/>
        </a:xfrm>
      </p:grpSpPr>
      <p:sp>
        <p:nvSpPr>
          <p:cNvPr id="219" name="Google Shape;219;p1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20" name="Google Shape;220;p1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30" name="Shape 230"/>
        <p:cNvGrpSpPr/>
        <p:nvPr/>
      </p:nvGrpSpPr>
      <p:grpSpPr>
        <a:xfrm>
          <a:off x="0" y="0"/>
          <a:ext cx="0" cy="0"/>
          <a:chOff x="0" y="0"/>
          <a:chExt cx="0" cy="0"/>
        </a:xfrm>
      </p:grpSpPr>
      <p:sp>
        <p:nvSpPr>
          <p:cNvPr id="231" name="Google Shape;231;p1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32" name="Google Shape;232;p1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1" name="Shape 241"/>
        <p:cNvGrpSpPr/>
        <p:nvPr/>
      </p:nvGrpSpPr>
      <p:grpSpPr>
        <a:xfrm>
          <a:off x="0" y="0"/>
          <a:ext cx="0" cy="0"/>
          <a:chOff x="0" y="0"/>
          <a:chExt cx="0" cy="0"/>
        </a:xfrm>
      </p:grpSpPr>
      <p:sp>
        <p:nvSpPr>
          <p:cNvPr id="242" name="Google Shape;242;g162c5a01c43_0_3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43" name="Google Shape;243;g162c5a01c43_0_3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2" name="Shape 252"/>
        <p:cNvGrpSpPr/>
        <p:nvPr/>
      </p:nvGrpSpPr>
      <p:grpSpPr>
        <a:xfrm>
          <a:off x="0" y="0"/>
          <a:ext cx="0" cy="0"/>
          <a:chOff x="0" y="0"/>
          <a:chExt cx="0" cy="0"/>
        </a:xfrm>
      </p:grpSpPr>
      <p:sp>
        <p:nvSpPr>
          <p:cNvPr id="253" name="Google Shape;253;p1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54" name="Google Shape;254;p1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5" name="Shape 265"/>
        <p:cNvGrpSpPr/>
        <p:nvPr/>
      </p:nvGrpSpPr>
      <p:grpSpPr>
        <a:xfrm>
          <a:off x="0" y="0"/>
          <a:ext cx="0" cy="0"/>
          <a:chOff x="0" y="0"/>
          <a:chExt cx="0" cy="0"/>
        </a:xfrm>
      </p:grpSpPr>
      <p:sp>
        <p:nvSpPr>
          <p:cNvPr id="266" name="Google Shape;266;g162c5a01c43_0_1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67" name="Google Shape;267;g162c5a01c43_0_1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76" name="Shape 276"/>
        <p:cNvGrpSpPr/>
        <p:nvPr/>
      </p:nvGrpSpPr>
      <p:grpSpPr>
        <a:xfrm>
          <a:off x="0" y="0"/>
          <a:ext cx="0" cy="0"/>
          <a:chOff x="0" y="0"/>
          <a:chExt cx="0" cy="0"/>
        </a:xfrm>
      </p:grpSpPr>
      <p:sp>
        <p:nvSpPr>
          <p:cNvPr id="277" name="Google Shape;277;g15bc957c8ab_0_1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78" name="Google Shape;278;g15bc957c8ab_0_1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87" name="Shape 287"/>
        <p:cNvGrpSpPr/>
        <p:nvPr/>
      </p:nvGrpSpPr>
      <p:grpSpPr>
        <a:xfrm>
          <a:off x="0" y="0"/>
          <a:ext cx="0" cy="0"/>
          <a:chOff x="0" y="0"/>
          <a:chExt cx="0" cy="0"/>
        </a:xfrm>
      </p:grpSpPr>
      <p:sp>
        <p:nvSpPr>
          <p:cNvPr id="288" name="Google Shape;288;p1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90" name="Google Shape;290;p1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98" name="Shape 298"/>
        <p:cNvGrpSpPr/>
        <p:nvPr/>
      </p:nvGrpSpPr>
      <p:grpSpPr>
        <a:xfrm>
          <a:off x="0" y="0"/>
          <a:ext cx="0" cy="0"/>
          <a:chOff x="0" y="0"/>
          <a:chExt cx="0" cy="0"/>
        </a:xfrm>
      </p:grpSpPr>
      <p:sp>
        <p:nvSpPr>
          <p:cNvPr id="299" name="Google Shape;299;p1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00" name="Google Shape;300;p1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01" name="Google Shape;101;p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309" name="Shape 309"/>
        <p:cNvGrpSpPr/>
        <p:nvPr/>
      </p:nvGrpSpPr>
      <p:grpSpPr>
        <a:xfrm>
          <a:off x="0" y="0"/>
          <a:ext cx="0" cy="0"/>
          <a:chOff x="0" y="0"/>
          <a:chExt cx="0" cy="0"/>
        </a:xfrm>
      </p:grpSpPr>
      <p:sp>
        <p:nvSpPr>
          <p:cNvPr id="310" name="Google Shape;310;g15bc957c8ab_0_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11" name="Google Shape;311;g15bc957c8ab_0_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1" name="Shape 111"/>
        <p:cNvGrpSpPr/>
        <p:nvPr/>
      </p:nvGrpSpPr>
      <p:grpSpPr>
        <a:xfrm>
          <a:off x="0" y="0"/>
          <a:ext cx="0" cy="0"/>
          <a:chOff x="0" y="0"/>
          <a:chExt cx="0" cy="0"/>
        </a:xfrm>
      </p:grpSpPr>
      <p:sp>
        <p:nvSpPr>
          <p:cNvPr id="112" name="Google Shape;112;p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13" name="Google Shape;113;p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1" name="Shape 121"/>
        <p:cNvGrpSpPr/>
        <p:nvPr/>
      </p:nvGrpSpPr>
      <p:grpSpPr>
        <a:xfrm>
          <a:off x="0" y="0"/>
          <a:ext cx="0" cy="0"/>
          <a:chOff x="0" y="0"/>
          <a:chExt cx="0" cy="0"/>
        </a:xfrm>
      </p:grpSpPr>
      <p:sp>
        <p:nvSpPr>
          <p:cNvPr id="122" name="Google Shape;122;p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23" name="Google Shape;123;p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3" name="Shape 133"/>
        <p:cNvGrpSpPr/>
        <p:nvPr/>
      </p:nvGrpSpPr>
      <p:grpSpPr>
        <a:xfrm>
          <a:off x="0" y="0"/>
          <a:ext cx="0" cy="0"/>
          <a:chOff x="0" y="0"/>
          <a:chExt cx="0" cy="0"/>
        </a:xfrm>
      </p:grpSpPr>
      <p:sp>
        <p:nvSpPr>
          <p:cNvPr id="134" name="Google Shape;134;p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35" name="Google Shape;135;p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4" name="Shape 144"/>
        <p:cNvGrpSpPr/>
        <p:nvPr/>
      </p:nvGrpSpPr>
      <p:grpSpPr>
        <a:xfrm>
          <a:off x="0" y="0"/>
          <a:ext cx="0" cy="0"/>
          <a:chOff x="0" y="0"/>
          <a:chExt cx="0" cy="0"/>
        </a:xfrm>
      </p:grpSpPr>
      <p:sp>
        <p:nvSpPr>
          <p:cNvPr id="145" name="Google Shape;145;p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46" name="Google Shape;146;p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6" name="Shape 156"/>
        <p:cNvGrpSpPr/>
        <p:nvPr/>
      </p:nvGrpSpPr>
      <p:grpSpPr>
        <a:xfrm>
          <a:off x="0" y="0"/>
          <a:ext cx="0" cy="0"/>
          <a:chOff x="0" y="0"/>
          <a:chExt cx="0" cy="0"/>
        </a:xfrm>
      </p:grpSpPr>
      <p:sp>
        <p:nvSpPr>
          <p:cNvPr id="157" name="Google Shape;157;p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58" name="Google Shape;158;p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7" name="Shape 167"/>
        <p:cNvGrpSpPr/>
        <p:nvPr/>
      </p:nvGrpSpPr>
      <p:grpSpPr>
        <a:xfrm>
          <a:off x="0" y="0"/>
          <a:ext cx="0" cy="0"/>
          <a:chOff x="0" y="0"/>
          <a:chExt cx="0" cy="0"/>
        </a:xfrm>
      </p:grpSpPr>
      <p:sp>
        <p:nvSpPr>
          <p:cNvPr id="168" name="Google Shape;168;p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69" name="Google Shape;169;p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0" name="Shape 180"/>
        <p:cNvGrpSpPr/>
        <p:nvPr/>
      </p:nvGrpSpPr>
      <p:grpSpPr>
        <a:xfrm>
          <a:off x="0" y="0"/>
          <a:ext cx="0" cy="0"/>
          <a:chOff x="0" y="0"/>
          <a:chExt cx="0" cy="0"/>
        </a:xfrm>
      </p:grpSpPr>
      <p:sp>
        <p:nvSpPr>
          <p:cNvPr id="181" name="Google Shape;181;g162c5a01c43_0_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82" name="Google Shape;182;g162c5a01c43_0_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17" name="Google Shape;17;p18"/>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1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19" name="Google Shape;19;p1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0" name="Google Shape;20;p1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74" name="Google Shape;74;p27"/>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2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6" name="Google Shape;76;p2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7" name="Google Shape;77;p2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80" name="Google Shape;80;p28"/>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2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2" name="Google Shape;82;p2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3" name="Google Shape;83;p2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3" name="Google Shape;23;p1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4" name="Google Shape;24;p1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0"/>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27" name="Google Shape;27;p20"/>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2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9" name="Google Shape;29;p2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0" name="Google Shape;30;p2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3" name="Google Shape;33;p21"/>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2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5" name="Google Shape;35;p2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6" name="Google Shape;36;p2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9" name="Google Shape;39;p22"/>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22"/>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2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2" name="Google Shape;42;p2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3" name="Google Shape;43;p2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46" name="Google Shape;46;p23"/>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23"/>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23"/>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23"/>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2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1" name="Google Shape;51;p2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2" name="Google Shape;52;p2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55" name="Google Shape;55;p2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6" name="Google Shape;56;p2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7" name="Google Shape;57;p2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0" name="Google Shape;60;p25"/>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25"/>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2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3" name="Google Shape;63;p2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4" name="Google Shape;64;p2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7" name="Google Shape;67;p26"/>
          <p:cNvSpPr/>
          <p:nvPr>
            <p:ph idx="2" type="pic"/>
          </p:nvPr>
        </p:nvSpPr>
        <p:spPr>
          <a:xfrm>
            <a:off x="8746630" y="1481138"/>
            <a:ext cx="10415700" cy="7310400"/>
          </a:xfrm>
          <a:prstGeom prst="rect">
            <a:avLst/>
          </a:prstGeom>
          <a:noFill/>
          <a:ln>
            <a:noFill/>
          </a:ln>
        </p:spPr>
      </p:sp>
      <p:sp>
        <p:nvSpPr>
          <p:cNvPr id="68" name="Google Shape;68;p26"/>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2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0" name="Google Shape;70;p2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1" name="Google Shape;71;p2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p:txBody>
      </p:sp>
      <p:sp>
        <p:nvSpPr>
          <p:cNvPr id="11" name="Google Shape;11;p17"/>
          <p:cNvSpPr txBox="1"/>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p:txBody>
      </p:sp>
      <p:sp>
        <p:nvSpPr>
          <p:cNvPr id="12" name="Google Shape;12;p17"/>
          <p:cNvSpPr txBox="1"/>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3" name="Google Shape;13;p17"/>
          <p:cNvSpPr txBox="1"/>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4" name="Google Shape;14;p17"/>
          <p:cNvSpPr txBox="1"/>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5.jpg"/><Relationship Id="rId6" Type="http://schemas.openxmlformats.org/officeDocument/2006/relationships/hyperlink" Target="https://unsplash.com/photos/7_TSzqJms4w"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hyperlink" Target="https://www.freepik.com/free-photo/elevated-view-graph-with-natural-resources-icon-desk_2532794.htm#query=waste%20framework%20directive&amp;position=4&amp;from_view=search&amp;track=ais" TargetMode="External"/><Relationship Id="rId7" Type="http://schemas.openxmlformats.org/officeDocument/2006/relationships/hyperlink" Target="https://ec.europa.eu/info/law/better-regulation/have-your-say/initiatives/13225-Environmental-impact-of-waste-management-revision-of-EU-waste-framework_en" TargetMode="External"/><Relationship Id="rId8" Type="http://schemas.openxmlformats.org/officeDocument/2006/relationships/hyperlink" Target="https://ec.europa.eu/environment/topics/waste-and-recycling/waste-framework-directive_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1" Type="http://schemas.openxmlformats.org/officeDocument/2006/relationships/hyperlink" Target="http://eur-lex.europa.eu/legal-content/EN/TXT/?uri=CELEX:31999L0031" TargetMode="External"/><Relationship Id="rId10" Type="http://schemas.openxmlformats.org/officeDocument/2006/relationships/image" Target="../media/image7.png"/><Relationship Id="rId13" Type="http://schemas.openxmlformats.org/officeDocument/2006/relationships/hyperlink" Target="https://eur-lex.europa.eu/legal-content/EN/TXT/?uri=LEGISSUM%3Al21208" TargetMode="External"/><Relationship Id="rId12" Type="http://schemas.openxmlformats.org/officeDocument/2006/relationships/hyperlink" Target="https://eur-lex.europa.eu/legal-content/EN/TXT/?uri=CELEX%3A01999L0031-20180704"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eur-lex.europa.eu/legal-content/EN/TXT/?uri=CELEX:32008L0098" TargetMode="External"/><Relationship Id="rId4" Type="http://schemas.openxmlformats.org/officeDocument/2006/relationships/hyperlink" Target="https://eur-lex.europa.eu/legal-content/EN/LSU/?uri=CELEX:32008L0098" TargetMode="External"/><Relationship Id="rId9" Type="http://schemas.openxmlformats.org/officeDocument/2006/relationships/image" Target="../media/image4.png"/><Relationship Id="rId14" Type="http://schemas.openxmlformats.org/officeDocument/2006/relationships/hyperlink" Target="https://eur-lex.europa.eu/legal-content/EN/TXT/?uri=celex%3A32008L0098" TargetMode="External"/><Relationship Id="rId5" Type="http://schemas.openxmlformats.org/officeDocument/2006/relationships/hyperlink" Target="https://eur-lex.europa.eu/legal-content/EN/TXT/?uri=celex%3A31994L0062" TargetMode="External"/><Relationship Id="rId6" Type="http://schemas.openxmlformats.org/officeDocument/2006/relationships/hyperlink" Target="http://eur-lex.europa.eu/legal-content/EN/TXT/?uri=CELEX:01994L0062-20150526" TargetMode="External"/><Relationship Id="rId7" Type="http://schemas.openxmlformats.org/officeDocument/2006/relationships/hyperlink" Target="https://eur-lex.europa.eu/legal-content/EN/TXT/?uri=LEGISSUM:l21207" TargetMode="External"/><Relationship Id="rId8" Type="http://schemas.openxmlformats.org/officeDocument/2006/relationships/hyperlink" Target="https://ec.europa.eu/environment/waste/packaging/plastic-bags-directive_en.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eur-lex.europa.eu/legal-content/EN/TXT/?uri=uriserv:OJ.C_.2009.107.01.0001.01.ENG" TargetMode="External"/><Relationship Id="rId4" Type="http://schemas.openxmlformats.org/officeDocument/2006/relationships/hyperlink" Target="https://eur-lex.europa.eu/legal-content/EN/TXT/?uri=CELEX:31997D0129" TargetMode="External"/><Relationship Id="rId5" Type="http://schemas.openxmlformats.org/officeDocument/2006/relationships/image" Target="../media/image4.png"/><Relationship Id="rId6"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eur-lex.europa.eu/legal-content/EN/TXT/?uri=CELEX:31991L0692" TargetMode="External"/><Relationship Id="rId4" Type="http://schemas.openxmlformats.org/officeDocument/2006/relationships/hyperlink" Target="http://eur-lex.europa.eu/legal-content/EN/TXT/?uri=CELEX:32012L0019" TargetMode="External"/><Relationship Id="rId5" Type="http://schemas.openxmlformats.org/officeDocument/2006/relationships/image" Target="../media/image4.png"/><Relationship Id="rId6"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ec.europa.eu/environment/pdf/waste/prevention/Waste%20prevention%20guidelines.pdf" TargetMode="External"/><Relationship Id="rId4" Type="http://schemas.openxmlformats.org/officeDocument/2006/relationships/hyperlink" Target="https://ec.europa.eu/environment/pdf/waste/prevention/prevention_guidelines.pdf" TargetMode="External"/><Relationship Id="rId5" Type="http://schemas.openxmlformats.org/officeDocument/2006/relationships/image" Target="../media/image4.png"/><Relationship Id="rId6"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edapp.com/course/waste-management-safety/" TargetMode="External"/><Relationship Id="rId4" Type="http://schemas.openxmlformats.org/officeDocument/2006/relationships/hyperlink" Target="https://www.municipalwasteeurope.eu/summary-current-eu-waste-legislation" TargetMode="External"/><Relationship Id="rId9" Type="http://schemas.openxmlformats.org/officeDocument/2006/relationships/hyperlink" Target="https://eur-lex.europa.eu/legal-content/EN/TXT/?uri=CELEX:02000D0532-20150601" TargetMode="External"/><Relationship Id="rId5" Type="http://schemas.openxmlformats.org/officeDocument/2006/relationships/hyperlink" Target="https://eeb.org/waste-no-more-introducing-europes-new-waste-laws/" TargetMode="External"/><Relationship Id="rId6" Type="http://schemas.openxmlformats.org/officeDocument/2006/relationships/hyperlink" Target="https://www.eurits.org/" TargetMode="External"/><Relationship Id="rId7" Type="http://schemas.openxmlformats.org/officeDocument/2006/relationships/hyperlink" Target="https://www.iswa.org/" TargetMode="External"/><Relationship Id="rId8" Type="http://schemas.openxmlformats.org/officeDocument/2006/relationships/hyperlink" Target="https://ewwr.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eur-lex.europa.eu/legal-content/EN/TXT/?uri=CELEX:32011D0753" TargetMode="External"/><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hyperlink" Target="https://www.freepik.com/free-photo/bullseye-with-three-darts_879941.htm#query=3%20targets&amp;position=0&amp;from_view=searc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eur-lex.europa.eu/legal-content/EN/TXT/?uri=CELEX:32011D0753" TargetMode="External"/><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hyperlink" Target="https://www.freepik.com/free-photo/bullseye-with-three-darts_879941.htm#query=3%20targets&amp;position=0&amp;from_view=search"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l="0" t="0" r="0" b="0"/>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l="0" t="0" r="0" b="0"/>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706472" y="3619163"/>
            <a:ext cx="11755200" cy="2643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8100" b="1">
                <a:solidFill>
                  <a:srgbClr val="056839"/>
                </a:solidFill>
                <a:latin typeface="Calibri"/>
                <a:ea typeface="Calibri"/>
                <a:cs typeface="Calibri"/>
                <a:sym typeface="Calibri"/>
              </a:rPr>
              <a:t>Jäätmekäitlus</a:t>
            </a:r>
            <a:endParaRPr sz="8100" b="1">
              <a:solidFill>
                <a:srgbClr val="056839"/>
              </a:solidFill>
              <a:latin typeface="Calibri"/>
              <a:ea typeface="Calibri"/>
              <a:cs typeface="Calibri"/>
              <a:sym typeface="Calibri"/>
            </a:endParaRPr>
          </a:p>
          <a:p>
            <a:pPr marL="0" marR="0" lvl="0" indent="0" algn="l" rtl="0">
              <a:spcBef>
                <a:spcPts val="0"/>
              </a:spcBef>
              <a:spcAft>
                <a:spcPts val="0"/>
              </a:spcAft>
              <a:buNone/>
            </a:pPr>
            <a:r>
              <a:rPr lang="en-US" sz="8100" b="1">
                <a:solidFill>
                  <a:srgbClr val="056839"/>
                </a:solidFill>
                <a:latin typeface="Calibri"/>
                <a:ea typeface="Calibri"/>
                <a:cs typeface="Calibri"/>
                <a:sym typeface="Calibri"/>
              </a:rPr>
              <a:t>Kontseptsioon ja eeskirjad</a:t>
            </a:r>
            <a:endParaRPr sz="12700" b="1">
              <a:solidFill>
                <a:srgbClr val="056839"/>
              </a:solidFill>
              <a:latin typeface="Calibri"/>
              <a:ea typeface="Calibri"/>
              <a:cs typeface="Calibri"/>
              <a:sym typeface="Calibri"/>
            </a:endParaRPr>
          </a:p>
        </p:txBody>
      </p:sp>
      <p:sp>
        <p:nvSpPr>
          <p:cNvPr id="95" name="Google Shape;95;p1"/>
          <p:cNvSpPr txBox="1"/>
          <p:nvPr/>
        </p:nvSpPr>
        <p:spPr>
          <a:xfrm>
            <a:off x="474102" y="6965738"/>
            <a:ext cx="21005700" cy="9198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000">
                <a:solidFill>
                  <a:srgbClr val="056839"/>
                </a:solidFill>
                <a:latin typeface="Calibri"/>
                <a:ea typeface="Calibri"/>
                <a:cs typeface="Calibri"/>
                <a:sym typeface="Calibri"/>
              </a:rPr>
              <a:t>Märksõnad: "Koolitus": Jäätmekäitlus, direktiiv, määrus, jäätmekäitluse lõppemine</a:t>
            </a:r>
            <a:endParaRPr sz="2900">
              <a:solidFill>
                <a:schemeClr val="dk1"/>
              </a:solidFill>
              <a:latin typeface="Calibri"/>
              <a:ea typeface="Calibri"/>
              <a:cs typeface="Calibri"/>
              <a:sym typeface="Calibri"/>
            </a:endParaRPr>
          </a:p>
        </p:txBody>
      </p:sp>
      <p:sp>
        <p:nvSpPr>
          <p:cNvPr id="96" name="Google Shape;96;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Calibri"/>
              <a:ea typeface="Calibri"/>
              <a:cs typeface="Calibri"/>
              <a:sym typeface="Calibri"/>
            </a:endParaRPr>
          </a:p>
        </p:txBody>
      </p:sp>
      <p:pic>
        <p:nvPicPr>
          <p:cNvPr id="97" name="Google Shape;97;p1"/>
          <p:cNvPicPr preferRelativeResize="0"/>
          <p:nvPr/>
        </p:nvPicPr>
        <p:blipFill>
          <a:blip r:embed="rId5">
            <a:alphaModFix/>
          </a:blip>
          <a:stretch>
            <a:fillRect/>
          </a:stretch>
        </p:blipFill>
        <p:spPr>
          <a:xfrm>
            <a:off x="12151940" y="1417621"/>
            <a:ext cx="6753823" cy="4484960"/>
          </a:xfrm>
          <a:prstGeom prst="rect">
            <a:avLst/>
          </a:prstGeom>
          <a:noFill/>
          <a:ln>
            <a:noFill/>
          </a:ln>
        </p:spPr>
      </p:pic>
      <p:sp>
        <p:nvSpPr>
          <p:cNvPr id="98" name="Google Shape;98;p1"/>
          <p:cNvSpPr txBox="1"/>
          <p:nvPr/>
        </p:nvSpPr>
        <p:spPr>
          <a:xfrm>
            <a:off x="12461597" y="6066713"/>
            <a:ext cx="6720000" cy="546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latin typeface="Calibri"/>
                <a:ea typeface="Calibri"/>
                <a:cs typeface="Calibri"/>
                <a:sym typeface="Calibri"/>
              </a:rPr>
              <a:t>Foto "Unsplash": </a:t>
            </a:r>
            <a:r>
              <a:rPr lang="en-US" sz="1600" u="sng">
                <a:solidFill>
                  <a:schemeClr val="hlink"/>
                </a:solidFill>
                <a:latin typeface="Calibri"/>
                <a:ea typeface="Calibri"/>
                <a:cs typeface="Calibri"/>
                <a:sym typeface="Calibri"/>
                <a:hlinkClick r:id="rId6"/>
              </a:rPr>
              <a:t>https:</a:t>
            </a:r>
            <a:r>
              <a:rPr lang="en-US" sz="1600">
                <a:latin typeface="Calibri"/>
                <a:ea typeface="Calibri"/>
                <a:cs typeface="Calibri"/>
                <a:sym typeface="Calibri"/>
              </a:rPr>
              <a:t>//unsplash.com/photos/7_TSzqJms4w </a:t>
            </a:r>
            <a:endParaRPr sz="16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9"/>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2 Jäätmete raamdirektiiv</a:t>
            </a:r>
            <a:endParaRPr sz="3300" b="1">
              <a:solidFill>
                <a:srgbClr val="C55A11"/>
              </a:solidFill>
              <a:latin typeface="Calibri"/>
              <a:ea typeface="Calibri"/>
              <a:cs typeface="Calibri"/>
              <a:sym typeface="Calibri"/>
            </a:endParaRPr>
          </a:p>
        </p:txBody>
      </p:sp>
      <p:sp>
        <p:nvSpPr>
          <p:cNvPr id="198" name="Google Shape;198;p9"/>
          <p:cNvSpPr txBox="1"/>
          <p:nvPr/>
        </p:nvSpPr>
        <p:spPr>
          <a:xfrm>
            <a:off x="1034395" y="2020763"/>
            <a:ext cx="9526500" cy="29439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300">
                <a:solidFill>
                  <a:srgbClr val="056839"/>
                </a:solidFill>
                <a:latin typeface="Calibri"/>
                <a:ea typeface="Calibri"/>
                <a:cs typeface="Calibri"/>
                <a:sym typeface="Calibri"/>
              </a:rPr>
              <a:t>Mitmete määruste, sealhulgas käesoleva direktiivi muudatuste tõttu on aruandlusnõuded muutunud. Järgmised aruanded tuleb esitada 2022. aastal.  Käesoleval aastal on</a:t>
            </a:r>
            <a:endParaRPr sz="2900">
              <a:solidFill>
                <a:schemeClr val="dk1"/>
              </a:solidFill>
              <a:latin typeface="Arial"/>
              <a:ea typeface="Arial"/>
              <a:cs typeface="Arial"/>
              <a:sym typeface="Arial"/>
            </a:endParaRPr>
          </a:p>
        </p:txBody>
      </p:sp>
      <p:sp>
        <p:nvSpPr>
          <p:cNvPr id="199" name="Google Shape;199;p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0" name="Google Shape;200;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01" name="Google Shape;201;p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02" name="Google Shape;202;p9"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03" name="Google Shape;203;p9"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204" name="Google Shape;204;p9"/>
          <p:cNvPicPr preferRelativeResize="0"/>
          <p:nvPr/>
        </p:nvPicPr>
        <p:blipFill>
          <a:blip r:embed="rId5">
            <a:alphaModFix/>
          </a:blip>
          <a:stretch>
            <a:fillRect/>
          </a:stretch>
        </p:blipFill>
        <p:spPr>
          <a:xfrm>
            <a:off x="11828027" y="2355431"/>
            <a:ext cx="7895439" cy="5263614"/>
          </a:xfrm>
          <a:prstGeom prst="rect">
            <a:avLst/>
          </a:prstGeom>
          <a:noFill/>
          <a:ln>
            <a:noFill/>
          </a:ln>
        </p:spPr>
      </p:pic>
      <p:sp>
        <p:nvSpPr>
          <p:cNvPr id="205" name="Google Shape;205;p9"/>
          <p:cNvSpPr txBox="1"/>
          <p:nvPr/>
        </p:nvSpPr>
        <p:spPr>
          <a:xfrm>
            <a:off x="11918200" y="7839825"/>
            <a:ext cx="7715100" cy="1131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800" u="sng">
                <a:solidFill>
                  <a:schemeClr val="hlink"/>
                </a:solidFill>
                <a:hlinkClick r:id="rId6"/>
              </a:rPr>
              <a:t>https://www.freepik.com/free-photo/elevated-view-graph-with-natural-resources-icon-desk_2532794.htm#query=waste%20framework%20directive&amp;position=4&amp;from_view=search&amp;track=ais </a:t>
            </a:r>
            <a:endParaRPr sz="1800"/>
          </a:p>
        </p:txBody>
      </p:sp>
      <p:sp>
        <p:nvSpPr>
          <p:cNvPr id="206" name="Google Shape;206;p9"/>
          <p:cNvSpPr txBox="1"/>
          <p:nvPr/>
        </p:nvSpPr>
        <p:spPr>
          <a:xfrm>
            <a:off x="138080" y="4776750"/>
            <a:ext cx="11319300" cy="4094400"/>
          </a:xfrm>
          <a:prstGeom prst="rect">
            <a:avLst/>
          </a:prstGeom>
          <a:noFill/>
          <a:ln>
            <a:noFill/>
          </a:ln>
        </p:spPr>
        <p:txBody>
          <a:bodyPr spcFirstLastPara="1" wrap="square" lIns="148575" tIns="148575" rIns="148575" bIns="148575" anchor="t" anchorCtr="0">
            <a:spAutoFit/>
          </a:bodyPr>
          <a:lstStyle/>
          <a:p>
            <a:pPr marL="0" lvl="0" indent="0" algn="ctr" rtl="0">
              <a:lnSpc>
                <a:spcPct val="150000"/>
              </a:lnSpc>
              <a:spcBef>
                <a:spcPts val="0"/>
              </a:spcBef>
              <a:spcAft>
                <a:spcPts val="0"/>
              </a:spcAft>
              <a:buClr>
                <a:schemeClr val="dk1"/>
              </a:buClr>
              <a:buFont typeface="Arial"/>
              <a:buNone/>
            </a:pPr>
            <a:r>
              <a:rPr lang="en-US" sz="2900">
                <a:solidFill>
                  <a:srgbClr val="056839"/>
                </a:solidFill>
                <a:latin typeface="Calibri"/>
                <a:ea typeface="Calibri"/>
                <a:cs typeface="Calibri"/>
                <a:sym typeface="Calibri"/>
              </a:rPr>
              <a:t>"</a:t>
            </a:r>
            <a:r>
              <a:rPr lang="en-US" sz="2900" i="1">
                <a:solidFill>
                  <a:srgbClr val="056839"/>
                </a:solidFill>
                <a:latin typeface="Calibri"/>
                <a:ea typeface="Calibri"/>
                <a:cs typeface="Calibri"/>
                <a:sym typeface="Calibri"/>
              </a:rPr>
              <a:t>Komisjon algatas </a:t>
            </a:r>
            <a:r>
              <a:rPr lang="en-US" sz="2900" i="1" u="sng">
                <a:solidFill>
                  <a:srgbClr val="056839"/>
                </a:solidFill>
                <a:latin typeface="Calibri"/>
                <a:ea typeface="Calibri"/>
                <a:cs typeface="Calibri"/>
                <a:sym typeface="Calibri"/>
                <a:hlinkClick r:id="rId7">
                  <a:extLst>
                    <a:ext uri="{A12FA001-AC4F-418D-AE19-62706E023703}">
                      <ahyp:hlinkClr val="tx"/>
                    </a:ext>
                  </a:extLst>
                </a:hlinkClick>
              </a:rPr>
              <a:t>avaliku arutelu </a:t>
            </a:r>
            <a:r>
              <a:rPr lang="en-US" sz="2900" i="1">
                <a:solidFill>
                  <a:srgbClr val="056839"/>
                </a:solidFill>
                <a:latin typeface="Calibri"/>
                <a:ea typeface="Calibri"/>
                <a:cs typeface="Calibri"/>
                <a:sym typeface="Calibri"/>
              </a:rPr>
              <a:t>jäätmete </a:t>
            </a:r>
            <a:r>
              <a:rPr lang="en-US" sz="2900" i="1" u="sng">
                <a:solidFill>
                  <a:srgbClr val="056839"/>
                </a:solidFill>
                <a:latin typeface="Calibri"/>
                <a:ea typeface="Calibri"/>
                <a:cs typeface="Calibri"/>
                <a:sym typeface="Calibri"/>
                <a:hlinkClick r:id="rId8">
                  <a:extLst>
                    <a:ext uri="{A12FA001-AC4F-418D-AE19-62706E023703}">
                      <ahyp:hlinkClr val="tx"/>
                    </a:ext>
                  </a:extLst>
                </a:hlinkClick>
              </a:rPr>
              <a:t>raamdirektiivi</a:t>
            </a:r>
            <a:r>
              <a:rPr lang="en-US" sz="2900" i="1">
                <a:solidFill>
                  <a:srgbClr val="056839"/>
                </a:solidFill>
                <a:latin typeface="Calibri"/>
                <a:ea typeface="Calibri"/>
                <a:cs typeface="Calibri"/>
                <a:sym typeface="Calibri"/>
              </a:rPr>
              <a:t> läbivaatamise kohta</a:t>
            </a:r>
            <a:r>
              <a:rPr lang="en-US" sz="2900" i="1">
                <a:solidFill>
                  <a:srgbClr val="056839"/>
                </a:solidFill>
                <a:latin typeface="Calibri"/>
                <a:ea typeface="Calibri"/>
                <a:cs typeface="Calibri"/>
                <a:sym typeface="Calibri"/>
              </a:rPr>
              <a:t>, sealhulgas ELi toidujäätmete vähendamise eesmärkide kehtestamise kohta.</a:t>
            </a:r>
            <a:r>
              <a:rPr lang="en-US" sz="2900" i="1">
                <a:solidFill>
                  <a:srgbClr val="056839"/>
                </a:solidFill>
                <a:latin typeface="Calibri"/>
                <a:ea typeface="Calibri"/>
                <a:cs typeface="Calibri"/>
                <a:sym typeface="Calibri"/>
              </a:rPr>
              <a:t> Läbivaatamise eesmärk on parandada jäätmekäitluse üldist keskkonnatulemust kooskõlas jäätmehierarhia ja "saastaja maksab" põhimõtte rakendamisega. Avalik arutelu on tagasiside saamiseks avatud kuni 16. augustini 2022.</a:t>
            </a:r>
            <a:r>
              <a:rPr lang="en-US" sz="2900">
                <a:solidFill>
                  <a:srgbClr val="056839"/>
                </a:solidFill>
                <a:latin typeface="Calibri"/>
                <a:ea typeface="Calibri"/>
                <a:cs typeface="Calibri"/>
                <a:sym typeface="Calibri"/>
              </a:rPr>
              <a:t>" </a:t>
            </a:r>
            <a:endParaRPr sz="2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1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3: Jäätmete lõppemise kriteeriumid</a:t>
            </a:r>
            <a:endParaRPr sz="3300" b="1">
              <a:solidFill>
                <a:srgbClr val="C55A11"/>
              </a:solidFill>
              <a:latin typeface="Calibri"/>
              <a:ea typeface="Calibri"/>
              <a:cs typeface="Calibri"/>
              <a:sym typeface="Calibri"/>
            </a:endParaRPr>
          </a:p>
        </p:txBody>
      </p:sp>
      <p:sp>
        <p:nvSpPr>
          <p:cNvPr id="212" name="Google Shape;212;p10"/>
          <p:cNvSpPr txBox="1"/>
          <p:nvPr/>
        </p:nvSpPr>
        <p:spPr>
          <a:xfrm>
            <a:off x="849232" y="2133938"/>
            <a:ext cx="18875400" cy="71202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2900" b="1">
                <a:solidFill>
                  <a:srgbClr val="056839"/>
                </a:solidFill>
                <a:latin typeface="Calibri"/>
                <a:ea typeface="Calibri"/>
                <a:cs typeface="Calibri"/>
                <a:sym typeface="Calibri"/>
              </a:rPr>
              <a:t>Jäätmete lõppemise kriteeriumid määravad kindlaks, millal teatud jäätmed lakkavad olemast jäätmed ja muutuvad tooteks või sekundaarseks tooraineks.</a:t>
            </a:r>
            <a:endParaRPr sz="2900" b="1">
              <a:solidFill>
                <a:srgbClr val="056839"/>
              </a:solidFill>
              <a:latin typeface="Calibri"/>
              <a:ea typeface="Calibri"/>
              <a:cs typeface="Calibri"/>
              <a:sym typeface="Calibri"/>
            </a:endParaRPr>
          </a:p>
          <a:p>
            <a:pPr marL="0" marR="0" lvl="0" indent="0" algn="l" rtl="0">
              <a:lnSpc>
                <a:spcPct val="150000"/>
              </a:lnSpc>
              <a:spcBef>
                <a:spcPts val="1300"/>
              </a:spcBef>
              <a:spcAft>
                <a:spcPts val="0"/>
              </a:spcAft>
              <a:buNone/>
            </a:pPr>
            <a:r>
              <a:rPr lang="en-US" sz="2900">
                <a:solidFill>
                  <a:srgbClr val="056839"/>
                </a:solidFill>
                <a:latin typeface="Calibri"/>
                <a:ea typeface="Calibri"/>
                <a:cs typeface="Calibri"/>
                <a:sym typeface="Calibri"/>
              </a:rPr>
              <a:t>Vastavalt jäätmete raamdirektiivi artikli 6 lõigetele 1 ja 2 kaotavad teatavad kindlaksmääratud jäätmed oma jäätmekategooria, kui need on läbinud taaskasutamistoimingu (sealhulgas ringlussevõtu) ja vastavad konkreetsetele kriteeriumidele, eelkõige kui:</a:t>
            </a:r>
            <a:endParaRPr sz="2900">
              <a:solidFill>
                <a:srgbClr val="056839"/>
              </a:solidFill>
              <a:latin typeface="Calibri"/>
              <a:ea typeface="Calibri"/>
              <a:cs typeface="Calibri"/>
              <a:sym typeface="Calibri"/>
            </a:endParaRPr>
          </a:p>
          <a:p>
            <a:pPr marL="558800" marR="0" lvl="0" indent="-558800" algn="l" rtl="0">
              <a:lnSpc>
                <a:spcPct val="150000"/>
              </a:lnSpc>
              <a:spcBef>
                <a:spcPts val="1300"/>
              </a:spcBef>
              <a:spcAft>
                <a:spcPts val="0"/>
              </a:spcAft>
              <a:buClr>
                <a:srgbClr val="056839"/>
              </a:buClr>
              <a:buSzPts val="1600"/>
              <a:buFont typeface="Noto Sans Symbols"/>
              <a:buChar char="∙"/>
            </a:pPr>
            <a:r>
              <a:rPr lang="en-US" sz="2900">
                <a:solidFill>
                  <a:srgbClr val="056839"/>
                </a:solidFill>
                <a:latin typeface="Calibri"/>
                <a:ea typeface="Calibri"/>
                <a:cs typeface="Calibri"/>
                <a:sym typeface="Calibri"/>
              </a:rPr>
              <a:t>ainet või eset kasutatakse tavaliselt konkreetsetel eesmärkidel</a:t>
            </a:r>
            <a:endParaRPr sz="2900">
              <a:solidFill>
                <a:srgbClr val="056839"/>
              </a:solidFill>
              <a:latin typeface="Calibri"/>
              <a:ea typeface="Calibri"/>
              <a:cs typeface="Calibri"/>
              <a:sym typeface="Calibri"/>
            </a:endParaRPr>
          </a:p>
          <a:p>
            <a:pPr marL="558800" marR="0" lvl="0" indent="-558800" algn="l" rtl="0">
              <a:lnSpc>
                <a:spcPct val="150000"/>
              </a:lnSpc>
              <a:spcBef>
                <a:spcPts val="1300"/>
              </a:spcBef>
              <a:spcAft>
                <a:spcPts val="0"/>
              </a:spcAft>
              <a:buClr>
                <a:srgbClr val="056839"/>
              </a:buClr>
              <a:buSzPts val="1600"/>
              <a:buFont typeface="Noto Sans Symbols"/>
              <a:buChar char="∙"/>
            </a:pPr>
            <a:r>
              <a:rPr lang="en-US" sz="2900">
                <a:solidFill>
                  <a:srgbClr val="056839"/>
                </a:solidFill>
                <a:latin typeface="Calibri"/>
                <a:ea typeface="Calibri"/>
                <a:cs typeface="Calibri"/>
                <a:sym typeface="Calibri"/>
              </a:rPr>
              <a:t>aine või eseme järele on olemas turg või nõudlus</a:t>
            </a:r>
            <a:endParaRPr sz="2900">
              <a:solidFill>
                <a:srgbClr val="056839"/>
              </a:solidFill>
              <a:latin typeface="Calibri"/>
              <a:ea typeface="Calibri"/>
              <a:cs typeface="Calibri"/>
              <a:sym typeface="Calibri"/>
            </a:endParaRPr>
          </a:p>
          <a:p>
            <a:pPr marL="558800" marR="0" lvl="0" indent="-558800" algn="l" rtl="0">
              <a:lnSpc>
                <a:spcPct val="150000"/>
              </a:lnSpc>
              <a:spcBef>
                <a:spcPts val="1300"/>
              </a:spcBef>
              <a:spcAft>
                <a:spcPts val="0"/>
              </a:spcAft>
              <a:buClr>
                <a:srgbClr val="056839"/>
              </a:buClr>
              <a:buSzPts val="1600"/>
              <a:buFont typeface="Noto Sans Symbols"/>
              <a:buChar char="∙"/>
            </a:pPr>
            <a:r>
              <a:rPr lang="en-US" sz="2900">
                <a:solidFill>
                  <a:srgbClr val="056839"/>
                </a:solidFill>
                <a:latin typeface="Calibri"/>
                <a:ea typeface="Calibri"/>
                <a:cs typeface="Calibri"/>
                <a:sym typeface="Calibri"/>
              </a:rPr>
              <a:t>kasutamine on seaduslik </a:t>
            </a:r>
            <a:endParaRPr sz="2900">
              <a:solidFill>
                <a:srgbClr val="056839"/>
              </a:solidFill>
              <a:latin typeface="Calibri"/>
              <a:ea typeface="Calibri"/>
              <a:cs typeface="Calibri"/>
              <a:sym typeface="Calibri"/>
            </a:endParaRPr>
          </a:p>
          <a:p>
            <a:pPr marL="558800" marR="0" lvl="0" indent="-558800" algn="l" rtl="0">
              <a:lnSpc>
                <a:spcPct val="150000"/>
              </a:lnSpc>
              <a:spcBef>
                <a:spcPts val="1300"/>
              </a:spcBef>
              <a:spcAft>
                <a:spcPts val="0"/>
              </a:spcAft>
              <a:buClr>
                <a:srgbClr val="056839"/>
              </a:buClr>
              <a:buSzPts val="1600"/>
              <a:buFont typeface="Noto Sans Symbols"/>
              <a:buChar char="∙"/>
            </a:pPr>
            <a:r>
              <a:rPr lang="en-US" sz="2900">
                <a:solidFill>
                  <a:srgbClr val="056839"/>
                </a:solidFill>
                <a:latin typeface="Calibri"/>
                <a:ea typeface="Calibri"/>
                <a:cs typeface="Calibri"/>
                <a:sym typeface="Calibri"/>
              </a:rPr>
              <a:t>kasutamine ei põhjusta üldist kahjulikku mõju keskkonnale või inimeste tervisele</a:t>
            </a:r>
            <a:endParaRPr sz="2900">
              <a:solidFill>
                <a:srgbClr val="056839"/>
              </a:solidFill>
              <a:latin typeface="Calibri"/>
              <a:ea typeface="Calibri"/>
              <a:cs typeface="Calibri"/>
              <a:sym typeface="Calibri"/>
            </a:endParaRPr>
          </a:p>
          <a:p>
            <a:pPr marL="0" marR="0" lvl="0" indent="0" algn="l" rtl="0">
              <a:lnSpc>
                <a:spcPct val="150000"/>
              </a:lnSpc>
              <a:spcBef>
                <a:spcPts val="1300"/>
              </a:spcBef>
              <a:spcAft>
                <a:spcPts val="0"/>
              </a:spcAft>
              <a:buNone/>
            </a:pPr>
            <a:r>
              <a:rPr lang="en-US" sz="2900" u="sng">
                <a:solidFill>
                  <a:srgbClr val="056839"/>
                </a:solidFill>
                <a:latin typeface="Calibri"/>
                <a:ea typeface="Calibri"/>
                <a:cs typeface="Calibri"/>
                <a:sym typeface="Calibri"/>
              </a:rPr>
              <a:t>Komisjon kehtestab konkreetsete materjalide kriteeriumid komiteemenetluse teel.  </a:t>
            </a:r>
            <a:endParaRPr sz="2900" u="sng">
              <a:solidFill>
                <a:srgbClr val="056839"/>
              </a:solidFill>
              <a:latin typeface="Calibri"/>
              <a:ea typeface="Calibri"/>
              <a:cs typeface="Calibri"/>
              <a:sym typeface="Calibri"/>
            </a:endParaRPr>
          </a:p>
          <a:p>
            <a:pPr marL="558800" marR="0" lvl="0" indent="-368300" algn="just" rtl="0">
              <a:lnSpc>
                <a:spcPct val="107000"/>
              </a:lnSpc>
              <a:spcBef>
                <a:spcPts val="1300"/>
              </a:spcBef>
              <a:spcAft>
                <a:spcPts val="0"/>
              </a:spcAft>
              <a:buClr>
                <a:schemeClr val="dk1"/>
              </a:buClr>
              <a:buSzPts val="2900"/>
              <a:buFont typeface="Noto Sans Symbols"/>
              <a:buNone/>
            </a:pPr>
            <a:r>
              <a:t/>
            </a:r>
            <a:endParaRPr sz="2900">
              <a:solidFill>
                <a:srgbClr val="056839"/>
              </a:solidFill>
              <a:latin typeface="Arial"/>
              <a:ea typeface="Arial"/>
              <a:cs typeface="Arial"/>
              <a:sym typeface="Arial"/>
            </a:endParaRPr>
          </a:p>
        </p:txBody>
      </p:sp>
      <p:sp>
        <p:nvSpPr>
          <p:cNvPr id="213" name="Google Shape;213;p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14" name="Google Shape;214;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15" name="Google Shape;215;p1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16" name="Google Shape;216;p1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17" name="Google Shape;217;p1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11"/>
          <p:cNvSpPr txBox="1"/>
          <p:nvPr/>
        </p:nvSpPr>
        <p:spPr>
          <a:xfrm>
            <a:off x="883847" y="2263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4 Konkreetseid jäätmeliike käsitlevad määrused</a:t>
            </a:r>
            <a:endParaRPr sz="3300" b="1">
              <a:solidFill>
                <a:srgbClr val="C55A11"/>
              </a:solidFill>
              <a:latin typeface="Calibri"/>
              <a:ea typeface="Calibri"/>
              <a:cs typeface="Calibri"/>
              <a:sym typeface="Calibri"/>
            </a:endParaRPr>
          </a:p>
        </p:txBody>
      </p:sp>
      <p:sp>
        <p:nvSpPr>
          <p:cNvPr id="223" name="Google Shape;223;p11"/>
          <p:cNvSpPr txBox="1"/>
          <p:nvPr/>
        </p:nvSpPr>
        <p:spPr>
          <a:xfrm>
            <a:off x="883847" y="1527508"/>
            <a:ext cx="19064400" cy="81723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2900" b="1">
                <a:solidFill>
                  <a:srgbClr val="056839"/>
                </a:solidFill>
                <a:latin typeface="Calibri"/>
                <a:ea typeface="Calibri"/>
                <a:cs typeface="Calibri"/>
                <a:sym typeface="Calibri"/>
              </a:rPr>
              <a:t>EL on koostanud ja avaldanud konkreetsed eeskirjad, mis on seotud teatud liiki jäätmetega.  Kui direktiiv on olemas, peaksid kõik liikmesriigid seda järgima, rakendamismenetlusega. Komisjon annab ka suunised rakendamise ja olemasolevatesse kohalikesse süsteemidesse integreerimise kohta</a:t>
            </a:r>
            <a:r>
              <a:rPr lang="en-US" sz="2900">
                <a:solidFill>
                  <a:srgbClr val="056839"/>
                </a:solidFill>
                <a:latin typeface="Calibri"/>
                <a:ea typeface="Calibri"/>
                <a:cs typeface="Calibri"/>
                <a:sym typeface="Calibri"/>
              </a:rPr>
              <a:t>. Siin on mõned näited:</a:t>
            </a:r>
            <a:endParaRPr sz="2900">
              <a:solidFill>
                <a:srgbClr val="056839"/>
              </a:solidFill>
              <a:latin typeface="Calibri"/>
              <a:ea typeface="Calibri"/>
              <a:cs typeface="Calibri"/>
              <a:sym typeface="Calibri"/>
            </a:endParaRPr>
          </a:p>
          <a:p>
            <a:pPr marL="1206500" marR="0" lvl="1" indent="-539750" algn="just" rtl="0">
              <a:spcBef>
                <a:spcPts val="3300"/>
              </a:spcBef>
              <a:spcAft>
                <a:spcPts val="0"/>
              </a:spcAft>
              <a:buClr>
                <a:srgbClr val="056839"/>
              </a:buClr>
              <a:buSzPts val="2900"/>
              <a:buFont typeface="Calibri"/>
              <a:buChar char="➢"/>
            </a:pPr>
            <a:r>
              <a:rPr lang="en-US" sz="2900" b="1" i="0" u="none" strike="noStrike" cap="none">
                <a:solidFill>
                  <a:srgbClr val="056839"/>
                </a:solidFill>
                <a:latin typeface="Calibri"/>
                <a:ea typeface="Calibri"/>
                <a:cs typeface="Calibri"/>
                <a:sym typeface="Calibri"/>
              </a:rPr>
              <a:t>Jäätmete raamdirektiiv</a:t>
            </a:r>
            <a:endParaRPr sz="2900" b="1" i="0" u="none" strike="noStrike" cap="none">
              <a:solidFill>
                <a:srgbClr val="056839"/>
              </a:solidFill>
              <a:latin typeface="Calibri"/>
              <a:ea typeface="Calibri"/>
              <a:cs typeface="Calibri"/>
              <a:sym typeface="Calibri"/>
            </a:endParaRPr>
          </a:p>
          <a:p>
            <a:pPr marL="558800" marR="0" lvl="0" indent="-641350" algn="l" rtl="0">
              <a:lnSpc>
                <a:spcPct val="107000"/>
              </a:lnSpc>
              <a:spcBef>
                <a:spcPts val="500"/>
              </a:spcBef>
              <a:spcAft>
                <a:spcPts val="0"/>
              </a:spcAft>
              <a:buClr>
                <a:srgbClr val="056839"/>
              </a:buClr>
              <a:buSzPts val="2900"/>
              <a:buFont typeface="Calibri"/>
              <a:buChar char="❖"/>
            </a:pPr>
            <a:r>
              <a:rPr lang="en-US" sz="2900" u="sng">
                <a:solidFill>
                  <a:srgbClr val="056839"/>
                </a:solidFill>
                <a:latin typeface="Calibri"/>
                <a:ea typeface="Calibri"/>
                <a:cs typeface="Calibri"/>
                <a:sym typeface="Calibri"/>
                <a:hlinkClick r:id="rId3">
                  <a:extLst>
                    <a:ext uri="{A12FA001-AC4F-418D-AE19-62706E023703}">
                      <ahyp:hlinkClr val="tx"/>
                    </a:ext>
                  </a:extLst>
                </a:hlinkClick>
              </a:rPr>
              <a:t>Jäätmete raamdirektiiv</a:t>
            </a:r>
            <a:endParaRPr sz="2900">
              <a:solidFill>
                <a:srgbClr val="056839"/>
              </a:solidFill>
              <a:latin typeface="Calibri"/>
              <a:ea typeface="Calibri"/>
              <a:cs typeface="Calibri"/>
              <a:sym typeface="Calibri"/>
            </a:endParaRPr>
          </a:p>
          <a:p>
            <a:pPr marL="558800" marR="0" lvl="0" indent="-641350" algn="l" rtl="0">
              <a:lnSpc>
                <a:spcPct val="107000"/>
              </a:lnSpc>
              <a:spcBef>
                <a:spcPts val="1300"/>
              </a:spcBef>
              <a:spcAft>
                <a:spcPts val="0"/>
              </a:spcAft>
              <a:buClr>
                <a:srgbClr val="056839"/>
              </a:buClr>
              <a:buSzPts val="2900"/>
              <a:buFont typeface="Calibri"/>
              <a:buChar char="❖"/>
            </a:pPr>
            <a:r>
              <a:rPr lang="en-US" sz="2900" u="sng">
                <a:solidFill>
                  <a:srgbClr val="056839"/>
                </a:solidFill>
                <a:latin typeface="Calibri"/>
                <a:ea typeface="Calibri"/>
                <a:cs typeface="Calibri"/>
                <a:sym typeface="Calibri"/>
                <a:hlinkClick r:id="rId4">
                  <a:extLst>
                    <a:ext uri="{A12FA001-AC4F-418D-AE19-62706E023703}">
                      <ahyp:hlinkClr val="tx"/>
                    </a:ext>
                  </a:extLst>
                </a:hlinkClick>
              </a:rPr>
              <a:t>Jäätmete raamdirektiivi kokkuvõte</a:t>
            </a:r>
            <a:endParaRPr sz="2900">
              <a:solidFill>
                <a:srgbClr val="056839"/>
              </a:solidFill>
              <a:latin typeface="Calibri"/>
              <a:ea typeface="Calibri"/>
              <a:cs typeface="Calibri"/>
              <a:sym typeface="Calibri"/>
            </a:endParaRPr>
          </a:p>
          <a:p>
            <a:pPr marL="1206500" marR="0" lvl="1" indent="-539750" algn="just" rtl="0">
              <a:spcBef>
                <a:spcPts val="3300"/>
              </a:spcBef>
              <a:spcAft>
                <a:spcPts val="0"/>
              </a:spcAft>
              <a:buClr>
                <a:srgbClr val="056839"/>
              </a:buClr>
              <a:buSzPts val="2900"/>
              <a:buFont typeface="Calibri"/>
              <a:buChar char="➢"/>
            </a:pPr>
            <a:r>
              <a:rPr lang="en-US" sz="2900" b="1" i="0" u="none" strike="noStrike" cap="none">
                <a:solidFill>
                  <a:srgbClr val="056839"/>
                </a:solidFill>
                <a:latin typeface="Calibri"/>
                <a:ea typeface="Calibri"/>
                <a:cs typeface="Calibri"/>
                <a:sym typeface="Calibri"/>
              </a:rPr>
              <a:t>Pakendijäätmed</a:t>
            </a:r>
            <a:endParaRPr sz="2900" b="1" i="0" u="none" strike="noStrike" cap="none">
              <a:solidFill>
                <a:srgbClr val="056839"/>
              </a:solidFill>
              <a:latin typeface="Calibri"/>
              <a:ea typeface="Calibri"/>
              <a:cs typeface="Calibri"/>
              <a:sym typeface="Calibri"/>
            </a:endParaRPr>
          </a:p>
          <a:p>
            <a:pPr marL="558800" marR="0" lvl="0" indent="-641350" algn="l" rtl="0">
              <a:lnSpc>
                <a:spcPct val="107000"/>
              </a:lnSpc>
              <a:spcBef>
                <a:spcPts val="500"/>
              </a:spcBef>
              <a:spcAft>
                <a:spcPts val="0"/>
              </a:spcAft>
              <a:buClr>
                <a:srgbClr val="056839"/>
              </a:buClr>
              <a:buSzPts val="2900"/>
              <a:buFont typeface="Calibri"/>
              <a:buChar char="❖"/>
            </a:pPr>
            <a:r>
              <a:rPr lang="en-US" sz="2900" u="sng">
                <a:solidFill>
                  <a:srgbClr val="056839"/>
                </a:solidFill>
                <a:latin typeface="Calibri"/>
                <a:ea typeface="Calibri"/>
                <a:cs typeface="Calibri"/>
                <a:sym typeface="Calibri"/>
                <a:hlinkClick r:id="rId5">
                  <a:extLst>
                    <a:ext uri="{A12FA001-AC4F-418D-AE19-62706E023703}">
                      <ahyp:hlinkClr val="tx"/>
                    </a:ext>
                  </a:extLst>
                </a:hlinkClick>
              </a:rPr>
              <a:t>Pakendidirektiiv</a:t>
            </a:r>
            <a:endParaRPr sz="2900">
              <a:solidFill>
                <a:srgbClr val="056839"/>
              </a:solidFill>
              <a:latin typeface="Calibri"/>
              <a:ea typeface="Calibri"/>
              <a:cs typeface="Calibri"/>
              <a:sym typeface="Calibri"/>
            </a:endParaRPr>
          </a:p>
          <a:p>
            <a:pPr marL="558800" marR="0" lvl="0" indent="-641350" algn="l" rtl="0">
              <a:lnSpc>
                <a:spcPct val="107000"/>
              </a:lnSpc>
              <a:spcBef>
                <a:spcPts val="1300"/>
              </a:spcBef>
              <a:spcAft>
                <a:spcPts val="0"/>
              </a:spcAft>
              <a:buClr>
                <a:srgbClr val="056839"/>
              </a:buClr>
              <a:buSzPts val="2900"/>
              <a:buFont typeface="Calibri"/>
              <a:buChar char="❖"/>
            </a:pPr>
            <a:r>
              <a:rPr lang="en-US" sz="2900" u="sng">
                <a:solidFill>
                  <a:srgbClr val="056839"/>
                </a:solidFill>
                <a:latin typeface="Calibri"/>
                <a:ea typeface="Calibri"/>
                <a:cs typeface="Calibri"/>
                <a:sym typeface="Calibri"/>
                <a:hlinkClick r:id="rId6">
                  <a:extLst>
                    <a:ext uri="{A12FA001-AC4F-418D-AE19-62706E023703}">
                      <ahyp:hlinkClr val="tx"/>
                    </a:ext>
                  </a:extLst>
                </a:hlinkClick>
              </a:rPr>
              <a:t>Pakendidirektiiv (konsolideeritud versioon</a:t>
            </a:r>
            <a:r>
              <a:rPr lang="en-US" sz="2900">
                <a:solidFill>
                  <a:srgbClr val="056839"/>
                </a:solidFill>
                <a:latin typeface="Calibri"/>
                <a:ea typeface="Calibri"/>
                <a:cs typeface="Calibri"/>
                <a:sym typeface="Calibri"/>
              </a:rPr>
              <a:t>) </a:t>
            </a:r>
            <a:endParaRPr sz="2900">
              <a:solidFill>
                <a:srgbClr val="056839"/>
              </a:solidFill>
              <a:latin typeface="Calibri"/>
              <a:ea typeface="Calibri"/>
              <a:cs typeface="Calibri"/>
              <a:sym typeface="Calibri"/>
            </a:endParaRPr>
          </a:p>
          <a:p>
            <a:pPr marL="558800" marR="0" lvl="0" indent="-641350" algn="l" rtl="0">
              <a:lnSpc>
                <a:spcPct val="107000"/>
              </a:lnSpc>
              <a:spcBef>
                <a:spcPts val="1300"/>
              </a:spcBef>
              <a:spcAft>
                <a:spcPts val="0"/>
              </a:spcAft>
              <a:buClr>
                <a:srgbClr val="056839"/>
              </a:buClr>
              <a:buSzPts val="2900"/>
              <a:buFont typeface="Calibri"/>
              <a:buChar char="❖"/>
            </a:pPr>
            <a:r>
              <a:rPr lang="en-US" sz="2900" u="sng">
                <a:solidFill>
                  <a:srgbClr val="056839"/>
                </a:solidFill>
                <a:latin typeface="Calibri"/>
                <a:ea typeface="Calibri"/>
                <a:cs typeface="Calibri"/>
                <a:sym typeface="Calibri"/>
                <a:hlinkClick r:id="rId7">
                  <a:extLst>
                    <a:ext uri="{A12FA001-AC4F-418D-AE19-62706E023703}">
                      <ahyp:hlinkClr val="tx"/>
                    </a:ext>
                  </a:extLst>
                </a:hlinkClick>
              </a:rPr>
              <a:t>Pakendeid ja pakendijäätmeid käsitlevate ELi õigusaktide kokkuvõte</a:t>
            </a:r>
            <a:endParaRPr sz="2900">
              <a:solidFill>
                <a:srgbClr val="056839"/>
              </a:solidFill>
              <a:latin typeface="Calibri"/>
              <a:ea typeface="Calibri"/>
              <a:cs typeface="Calibri"/>
              <a:sym typeface="Calibri"/>
            </a:endParaRPr>
          </a:p>
          <a:p>
            <a:pPr marL="558800" marR="0" lvl="0" indent="-641350" algn="l" rtl="0">
              <a:lnSpc>
                <a:spcPct val="107000"/>
              </a:lnSpc>
              <a:spcBef>
                <a:spcPts val="1300"/>
              </a:spcBef>
              <a:spcAft>
                <a:spcPts val="0"/>
              </a:spcAft>
              <a:buClr>
                <a:srgbClr val="056839"/>
              </a:buClr>
              <a:buSzPts val="2900"/>
              <a:buFont typeface="Calibri"/>
              <a:buChar char="❖"/>
            </a:pPr>
            <a:r>
              <a:rPr lang="en-US" sz="2900" u="sng">
                <a:solidFill>
                  <a:srgbClr val="056839"/>
                </a:solidFill>
                <a:latin typeface="Calibri"/>
                <a:ea typeface="Calibri"/>
                <a:cs typeface="Calibri"/>
                <a:sym typeface="Calibri"/>
                <a:hlinkClick r:id="rId8">
                  <a:extLst>
                    <a:ext uri="{A12FA001-AC4F-418D-AE19-62706E023703}">
                      <ahyp:hlinkClr val="tx"/>
                    </a:ext>
                  </a:extLst>
                </a:hlinkClick>
              </a:rPr>
              <a:t>Plastist kandekottide direktiiv</a:t>
            </a:r>
            <a:endParaRPr sz="2900">
              <a:solidFill>
                <a:srgbClr val="056839"/>
              </a:solidFill>
              <a:latin typeface="Calibri"/>
              <a:ea typeface="Calibri"/>
              <a:cs typeface="Calibri"/>
              <a:sym typeface="Calibri"/>
            </a:endParaRPr>
          </a:p>
          <a:p>
            <a:pPr marL="0" marR="0" lvl="0" indent="0" algn="l" rtl="0">
              <a:spcBef>
                <a:spcPts val="1300"/>
              </a:spcBef>
              <a:spcAft>
                <a:spcPts val="0"/>
              </a:spcAft>
              <a:buNone/>
            </a:pPr>
            <a:r>
              <a:t/>
            </a:r>
            <a:endParaRPr sz="2900">
              <a:solidFill>
                <a:schemeClr val="dk1"/>
              </a:solidFill>
              <a:latin typeface="Arial"/>
              <a:ea typeface="Arial"/>
              <a:cs typeface="Arial"/>
              <a:sym typeface="Arial"/>
            </a:endParaRPr>
          </a:p>
        </p:txBody>
      </p:sp>
      <p:sp>
        <p:nvSpPr>
          <p:cNvPr id="224" name="Google Shape;224;p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5" name="Google Shape;225;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6" name="Google Shape;226;p11"/>
          <p:cNvSpPr/>
          <p:nvPr/>
        </p:nvSpPr>
        <p:spPr>
          <a:xfrm>
            <a:off x="1034439" y="1284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27" name="Google Shape;227;p11" descr="Logo&#10;&#10;Description automatically generated"/>
          <p:cNvPicPr preferRelativeResize="0"/>
          <p:nvPr/>
        </p:nvPicPr>
        <p:blipFill rotWithShape="1">
          <a:blip r:embed="rId9">
            <a:alphaModFix/>
          </a:blip>
          <a:srcRect l="0" t="0" r="0" b="0"/>
          <a:stretch/>
        </p:blipFill>
        <p:spPr>
          <a:xfrm>
            <a:off x="279021" y="9106292"/>
            <a:ext cx="2025614" cy="996885"/>
          </a:xfrm>
          <a:prstGeom prst="rect">
            <a:avLst/>
          </a:prstGeom>
          <a:noFill/>
          <a:ln>
            <a:noFill/>
          </a:ln>
        </p:spPr>
      </p:pic>
      <p:pic>
        <p:nvPicPr>
          <p:cNvPr id="228" name="Google Shape;228;p11" descr="Graphical user interface, text&#10;&#10;Description automatically generated"/>
          <p:cNvPicPr preferRelativeResize="0"/>
          <p:nvPr/>
        </p:nvPicPr>
        <p:blipFill rotWithShape="1">
          <a:blip r:embed="rId10">
            <a:alphaModFix/>
          </a:blip>
          <a:srcRect l="0" t="0" r="0" b="0"/>
          <a:stretch/>
        </p:blipFill>
        <p:spPr>
          <a:xfrm>
            <a:off x="3131911" y="9240848"/>
            <a:ext cx="3468962" cy="727772"/>
          </a:xfrm>
          <a:prstGeom prst="rect">
            <a:avLst/>
          </a:prstGeom>
          <a:noFill/>
          <a:ln>
            <a:noFill/>
          </a:ln>
        </p:spPr>
      </p:pic>
      <p:sp>
        <p:nvSpPr>
          <p:cNvPr id="229" name="Google Shape;229;p11"/>
          <p:cNvSpPr txBox="1"/>
          <p:nvPr/>
        </p:nvSpPr>
        <p:spPr>
          <a:xfrm>
            <a:off x="10631614" y="4008438"/>
            <a:ext cx="6962400" cy="4081200"/>
          </a:xfrm>
          <a:prstGeom prst="rect">
            <a:avLst/>
          </a:prstGeom>
          <a:noFill/>
          <a:ln>
            <a:noFill/>
          </a:ln>
        </p:spPr>
        <p:txBody>
          <a:bodyPr spcFirstLastPara="1" wrap="square" lIns="148575" tIns="148575" rIns="148575" bIns="148575" anchor="t" anchorCtr="0">
            <a:spAutoFit/>
          </a:bodyPr>
          <a:lstStyle/>
          <a:p>
            <a:pPr marL="1485900" lvl="1" indent="-552450" algn="just" rtl="0">
              <a:spcBef>
                <a:spcPts val="3300"/>
              </a:spcBef>
              <a:spcAft>
                <a:spcPts val="0"/>
              </a:spcAft>
              <a:buClr>
                <a:srgbClr val="056839"/>
              </a:buClr>
              <a:buSzPts val="2900"/>
              <a:buFont typeface="Calibri"/>
              <a:buChar char="➢"/>
            </a:pPr>
            <a:r>
              <a:rPr lang="en-US" sz="2900" b="1">
                <a:solidFill>
                  <a:srgbClr val="056839"/>
                </a:solidFill>
                <a:latin typeface="Calibri"/>
                <a:ea typeface="Calibri"/>
                <a:cs typeface="Calibri"/>
                <a:sym typeface="Calibri"/>
              </a:rPr>
              <a:t>Prügilajäätmed</a:t>
            </a:r>
            <a:endParaRPr sz="2900" b="1">
              <a:solidFill>
                <a:srgbClr val="056839"/>
              </a:solidFill>
              <a:latin typeface="Calibri"/>
              <a:ea typeface="Calibri"/>
              <a:cs typeface="Calibri"/>
              <a:sym typeface="Calibri"/>
            </a:endParaRPr>
          </a:p>
          <a:p>
            <a:pPr marL="749300" lvl="0" indent="-565150" algn="l" rtl="0">
              <a:lnSpc>
                <a:spcPct val="107000"/>
              </a:lnSpc>
              <a:spcBef>
                <a:spcPts val="0"/>
              </a:spcBef>
              <a:spcAft>
                <a:spcPts val="0"/>
              </a:spcAft>
              <a:buClr>
                <a:srgbClr val="056839"/>
              </a:buClr>
              <a:buSzPts val="2900"/>
              <a:buFont typeface="Calibri"/>
              <a:buChar char="❖"/>
            </a:pPr>
            <a:r>
              <a:rPr lang="en-US" sz="2900" u="sng">
                <a:solidFill>
                  <a:srgbClr val="056839"/>
                </a:solidFill>
                <a:latin typeface="Calibri"/>
                <a:ea typeface="Calibri"/>
                <a:cs typeface="Calibri"/>
                <a:sym typeface="Calibri"/>
                <a:hlinkClick r:id="rId11">
                  <a:extLst>
                    <a:ext uri="{A12FA001-AC4F-418D-AE19-62706E023703}">
                      <ahyp:hlinkClr val="tx"/>
                    </a:ext>
                  </a:extLst>
                </a:hlinkClick>
              </a:rPr>
              <a:t>Prügiladirektiiv</a:t>
            </a:r>
            <a:endParaRPr sz="2900">
              <a:solidFill>
                <a:srgbClr val="056839"/>
              </a:solidFill>
              <a:latin typeface="Calibri"/>
              <a:ea typeface="Calibri"/>
              <a:cs typeface="Calibri"/>
              <a:sym typeface="Calibri"/>
            </a:endParaRPr>
          </a:p>
          <a:p>
            <a:pPr marL="749300" lvl="0" indent="-565150" algn="l" rtl="0">
              <a:lnSpc>
                <a:spcPct val="107000"/>
              </a:lnSpc>
              <a:spcBef>
                <a:spcPts val="0"/>
              </a:spcBef>
              <a:spcAft>
                <a:spcPts val="0"/>
              </a:spcAft>
              <a:buClr>
                <a:srgbClr val="056839"/>
              </a:buClr>
              <a:buSzPts val="2900"/>
              <a:buFont typeface="Calibri"/>
              <a:buChar char="❖"/>
            </a:pPr>
            <a:r>
              <a:rPr lang="en-US" sz="2900" u="sng">
                <a:solidFill>
                  <a:srgbClr val="056839"/>
                </a:solidFill>
                <a:latin typeface="Calibri"/>
                <a:ea typeface="Calibri"/>
                <a:cs typeface="Calibri"/>
                <a:sym typeface="Calibri"/>
                <a:hlinkClick r:id="rId12">
                  <a:extLst>
                    <a:ext uri="{A12FA001-AC4F-418D-AE19-62706E023703}">
                      <ahyp:hlinkClr val="tx"/>
                    </a:ext>
                  </a:extLst>
                </a:hlinkClick>
              </a:rPr>
              <a:t>Prügiladirektiiv (konsolideeritud versioon</a:t>
            </a:r>
            <a:r>
              <a:rPr lang="en-US" sz="2900">
                <a:solidFill>
                  <a:srgbClr val="056839"/>
                </a:solidFill>
                <a:latin typeface="Calibri"/>
                <a:ea typeface="Calibri"/>
                <a:cs typeface="Calibri"/>
                <a:sym typeface="Calibri"/>
              </a:rPr>
              <a:t>) </a:t>
            </a:r>
            <a:endParaRPr sz="2900">
              <a:solidFill>
                <a:srgbClr val="056839"/>
              </a:solidFill>
              <a:latin typeface="Calibri"/>
              <a:ea typeface="Calibri"/>
              <a:cs typeface="Calibri"/>
              <a:sym typeface="Calibri"/>
            </a:endParaRPr>
          </a:p>
          <a:p>
            <a:pPr marL="749300" lvl="0" indent="-565150" algn="l" rtl="0">
              <a:lnSpc>
                <a:spcPct val="107000"/>
              </a:lnSpc>
              <a:spcBef>
                <a:spcPts val="0"/>
              </a:spcBef>
              <a:spcAft>
                <a:spcPts val="0"/>
              </a:spcAft>
              <a:buClr>
                <a:srgbClr val="056839"/>
              </a:buClr>
              <a:buSzPts val="2900"/>
              <a:buFont typeface="Calibri"/>
              <a:buChar char="❖"/>
            </a:pPr>
            <a:r>
              <a:rPr lang="en-US" sz="2900" u="sng">
                <a:solidFill>
                  <a:srgbClr val="056839"/>
                </a:solidFill>
                <a:latin typeface="Calibri"/>
                <a:ea typeface="Calibri"/>
                <a:cs typeface="Calibri"/>
                <a:sym typeface="Calibri"/>
                <a:hlinkClick r:id="rId13">
                  <a:extLst>
                    <a:ext uri="{A12FA001-AC4F-418D-AE19-62706E023703}">
                      <ahyp:hlinkClr val="tx"/>
                    </a:ext>
                  </a:extLst>
                </a:hlinkClick>
              </a:rPr>
              <a:t>Prügiladirektiivi kokkuvõte</a:t>
            </a:r>
            <a:endParaRPr sz="2900">
              <a:solidFill>
                <a:srgbClr val="056839"/>
              </a:solidFill>
              <a:latin typeface="Calibri"/>
              <a:ea typeface="Calibri"/>
              <a:cs typeface="Calibri"/>
              <a:sym typeface="Calibri"/>
            </a:endParaRPr>
          </a:p>
          <a:p>
            <a:pPr marL="749300" lvl="0" indent="0" algn="l" rtl="0">
              <a:lnSpc>
                <a:spcPct val="107000"/>
              </a:lnSpc>
              <a:spcBef>
                <a:spcPts val="1300"/>
              </a:spcBef>
              <a:spcAft>
                <a:spcPts val="0"/>
              </a:spcAft>
              <a:buNone/>
            </a:pPr>
            <a:r>
              <a:t/>
            </a:r>
            <a:endParaRPr sz="2900">
              <a:solidFill>
                <a:srgbClr val="056839"/>
              </a:solidFill>
              <a:latin typeface="Calibri"/>
              <a:ea typeface="Calibri"/>
              <a:cs typeface="Calibri"/>
              <a:sym typeface="Calibri"/>
            </a:endParaRPr>
          </a:p>
          <a:p>
            <a:pPr marL="1485900" lvl="1" indent="-552450" algn="l" rtl="0">
              <a:lnSpc>
                <a:spcPct val="107000"/>
              </a:lnSpc>
              <a:spcBef>
                <a:spcPts val="1300"/>
              </a:spcBef>
              <a:spcAft>
                <a:spcPts val="0"/>
              </a:spcAft>
              <a:buClr>
                <a:srgbClr val="056839"/>
              </a:buClr>
              <a:buSzPts val="2900"/>
              <a:buFont typeface="Calibri"/>
              <a:buChar char="➢"/>
            </a:pPr>
            <a:r>
              <a:rPr lang="en-US" sz="2900" b="1" u="sng">
                <a:solidFill>
                  <a:srgbClr val="056839"/>
                </a:solidFill>
                <a:latin typeface="Calibri"/>
                <a:ea typeface="Calibri"/>
                <a:cs typeface="Calibri"/>
                <a:sym typeface="Calibri"/>
                <a:hlinkClick r:id="rId14">
                  <a:extLst>
                    <a:ext uri="{A12FA001-AC4F-418D-AE19-62706E023703}">
                      <ahyp:hlinkClr val="tx"/>
                    </a:ext>
                  </a:extLst>
                </a:hlinkClick>
              </a:rPr>
              <a:t>Jäätmete raamdirektiiv</a:t>
            </a:r>
            <a:endParaRPr sz="2900" b="1">
              <a:solidFill>
                <a:srgbClr val="056839"/>
              </a:solidFill>
              <a:latin typeface="Calibri"/>
              <a:ea typeface="Calibri"/>
              <a:cs typeface="Calibri"/>
              <a:sym typeface="Calibri"/>
            </a:endParaRPr>
          </a:p>
          <a:p>
            <a:pPr marL="0" lvl="0" indent="0" algn="l" rtl="0">
              <a:lnSpc>
                <a:spcPct val="107000"/>
              </a:lnSpc>
              <a:spcBef>
                <a:spcPts val="1300"/>
              </a:spcBef>
              <a:spcAft>
                <a:spcPts val="0"/>
              </a:spcAft>
              <a:buNone/>
            </a:pPr>
            <a:r>
              <a:t/>
            </a:r>
            <a:endParaRPr sz="2900"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12"/>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4: Konkreetseid jäätmeliike käsitlevad eeskirjad</a:t>
            </a:r>
            <a:endParaRPr sz="3300" b="1">
              <a:solidFill>
                <a:srgbClr val="C55A11"/>
              </a:solidFill>
              <a:latin typeface="Calibri"/>
              <a:ea typeface="Calibri"/>
              <a:cs typeface="Calibri"/>
              <a:sym typeface="Calibri"/>
            </a:endParaRPr>
          </a:p>
        </p:txBody>
      </p:sp>
      <p:sp>
        <p:nvSpPr>
          <p:cNvPr id="235" name="Google Shape;235;p12"/>
          <p:cNvSpPr txBox="1"/>
          <p:nvPr/>
        </p:nvSpPr>
        <p:spPr>
          <a:xfrm>
            <a:off x="632873" y="2434758"/>
            <a:ext cx="19064400" cy="75030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en-US" sz="3300" b="1">
                <a:solidFill>
                  <a:srgbClr val="056839"/>
                </a:solidFill>
                <a:latin typeface="Calibri"/>
                <a:ea typeface="Calibri"/>
                <a:cs typeface="Calibri"/>
                <a:sym typeface="Calibri"/>
              </a:rPr>
              <a:t>Teisene õigus</a:t>
            </a:r>
            <a:endParaRPr sz="3300" b="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u="sng">
                <a:solidFill>
                  <a:srgbClr val="056839"/>
                </a:solidFill>
                <a:latin typeface="Calibri"/>
                <a:ea typeface="Calibri"/>
                <a:cs typeface="Calibri"/>
                <a:sym typeface="Calibri"/>
                <a:hlinkClick r:id="rId3">
                  <a:extLst>
                    <a:ext uri="{A12FA001-AC4F-418D-AE19-62706E023703}">
                      <ahyp:hlinkClr val="tx"/>
                    </a:ext>
                  </a:extLst>
                </a:hlinkClick>
              </a:rPr>
              <a:t>Teatis joogipakendite, tagatisrahasüsteemide ja </a:t>
            </a:r>
            <a:r>
              <a:rPr lang="en-US" sz="3300">
                <a:solidFill>
                  <a:srgbClr val="056839"/>
                </a:solidFill>
                <a:latin typeface="Calibri"/>
                <a:ea typeface="Calibri"/>
                <a:cs typeface="Calibri"/>
                <a:sym typeface="Calibri"/>
              </a:rPr>
              <a:t>kaupade</a:t>
            </a:r>
            <a:r>
              <a:rPr lang="en-US" sz="3300" u="sng">
                <a:solidFill>
                  <a:srgbClr val="056839"/>
                </a:solidFill>
                <a:latin typeface="Calibri"/>
                <a:ea typeface="Calibri"/>
                <a:cs typeface="Calibri"/>
                <a:sym typeface="Calibri"/>
                <a:hlinkClick r:id="rId3">
                  <a:extLst>
                    <a:ext uri="{A12FA001-AC4F-418D-AE19-62706E023703}">
                      <ahyp:hlinkClr val="tx"/>
                    </a:ext>
                  </a:extLst>
                </a:hlinkClick>
              </a:rPr>
              <a:t> vaba liikumise kohta </a:t>
            </a:r>
            <a:endParaRPr sz="33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a:solidFill>
                  <a:srgbClr val="056839"/>
                </a:solidFill>
                <a:latin typeface="Calibri"/>
                <a:ea typeface="Calibri"/>
                <a:cs typeface="Calibri"/>
                <a:sym typeface="Calibri"/>
              </a:rPr>
              <a:t>Oluline on märkida, et lisaks jäätmekäitlusmäärustele on EL välja andnud suunised ja standardid märgistamise ja identifitseerimise ning liikmesriikide aruandluse kohta. Näiteid selle kohta võib leida allpool. </a:t>
            </a:r>
            <a:endParaRPr sz="33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3300" b="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b="1">
                <a:solidFill>
                  <a:srgbClr val="056839"/>
                </a:solidFill>
                <a:latin typeface="Calibri"/>
                <a:ea typeface="Calibri"/>
                <a:cs typeface="Calibri"/>
                <a:sym typeface="Calibri"/>
              </a:rPr>
              <a:t>Märgistamine ja identifitseerimine</a:t>
            </a:r>
            <a:endParaRPr sz="3300" b="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en-US" sz="3300" u="sng">
                <a:solidFill>
                  <a:srgbClr val="056839"/>
                </a:solidFill>
                <a:latin typeface="Calibri"/>
                <a:ea typeface="Calibri"/>
                <a:cs typeface="Calibri"/>
                <a:sym typeface="Calibri"/>
                <a:hlinkClick r:id="rId4">
                  <a:extLst>
                    <a:ext uri="{A12FA001-AC4F-418D-AE19-62706E023703}">
                      <ahyp:hlinkClr val="tx"/>
                    </a:ext>
                  </a:extLst>
                </a:hlinkClick>
              </a:rPr>
              <a:t>Otsus, millega kehtestatakse pakkematerjalide identifitseerimissüsteem</a:t>
            </a:r>
            <a:endParaRPr sz="3300">
              <a:solidFill>
                <a:srgbClr val="056839"/>
              </a:solidFill>
              <a:latin typeface="Calibri"/>
              <a:ea typeface="Calibri"/>
              <a:cs typeface="Calibri"/>
              <a:sym typeface="Calibri"/>
            </a:endParaRPr>
          </a:p>
          <a:p>
            <a:pPr marL="0" marR="0" lvl="0" indent="0" algn="l" rtl="0">
              <a:lnSpc>
                <a:spcPct val="107000"/>
              </a:lnSpc>
              <a:spcBef>
                <a:spcPts val="1300"/>
              </a:spcBef>
              <a:spcAft>
                <a:spcPts val="0"/>
              </a:spcAft>
              <a:buNone/>
            </a:pPr>
            <a:r>
              <a:t/>
            </a:r>
            <a:endParaRPr sz="2900">
              <a:solidFill>
                <a:srgbClr val="056839"/>
              </a:solidFill>
              <a:latin typeface="Calibri"/>
              <a:ea typeface="Calibri"/>
              <a:cs typeface="Calibri"/>
              <a:sym typeface="Calibri"/>
            </a:endParaRPr>
          </a:p>
          <a:p>
            <a:pPr marL="0" marR="0" lvl="0" indent="0" algn="l" rtl="0">
              <a:spcBef>
                <a:spcPts val="1300"/>
              </a:spcBef>
              <a:spcAft>
                <a:spcPts val="0"/>
              </a:spcAft>
              <a:buNone/>
            </a:pPr>
            <a:r>
              <a:t/>
            </a:r>
            <a:endParaRPr sz="2900">
              <a:solidFill>
                <a:schemeClr val="dk1"/>
              </a:solidFill>
              <a:latin typeface="Arial"/>
              <a:ea typeface="Arial"/>
              <a:cs typeface="Arial"/>
              <a:sym typeface="Arial"/>
            </a:endParaRPr>
          </a:p>
        </p:txBody>
      </p:sp>
      <p:sp>
        <p:nvSpPr>
          <p:cNvPr id="236" name="Google Shape;236;p1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7" name="Google Shape;237;p1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8" name="Google Shape;238;p12"/>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39" name="Google Shape;239;p12" descr="Logo&#10;&#10;Description automatically generated"/>
          <p:cNvPicPr preferRelativeResize="0"/>
          <p:nvPr/>
        </p:nvPicPr>
        <p:blipFill rotWithShape="1">
          <a:blip r:embed="rId5">
            <a:alphaModFix/>
          </a:blip>
          <a:srcRect l="0" t="0" r="0" b="0"/>
          <a:stretch/>
        </p:blipFill>
        <p:spPr>
          <a:xfrm>
            <a:off x="279021" y="9106292"/>
            <a:ext cx="2025614" cy="996885"/>
          </a:xfrm>
          <a:prstGeom prst="rect">
            <a:avLst/>
          </a:prstGeom>
          <a:noFill/>
          <a:ln>
            <a:noFill/>
          </a:ln>
        </p:spPr>
      </p:pic>
      <p:pic>
        <p:nvPicPr>
          <p:cNvPr id="240" name="Google Shape;240;p12" descr="Graphical user interface, text&#10;&#10;Description automatically generated"/>
          <p:cNvPicPr preferRelativeResize="0"/>
          <p:nvPr/>
        </p:nvPicPr>
        <p:blipFill rotWithShape="1">
          <a:blip r:embed="rId6">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g162c5a01c43_0_3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4: Konkreetseid jäätmeliike käsitlevad eeskirjad</a:t>
            </a:r>
            <a:endParaRPr sz="3300" b="1">
              <a:solidFill>
                <a:srgbClr val="C55A11"/>
              </a:solidFill>
              <a:latin typeface="Calibri"/>
              <a:ea typeface="Calibri"/>
              <a:cs typeface="Calibri"/>
              <a:sym typeface="Calibri"/>
            </a:endParaRPr>
          </a:p>
        </p:txBody>
      </p:sp>
      <p:sp>
        <p:nvSpPr>
          <p:cNvPr id="246" name="Google Shape;246;g162c5a01c43_0_30"/>
          <p:cNvSpPr txBox="1"/>
          <p:nvPr/>
        </p:nvSpPr>
        <p:spPr>
          <a:xfrm>
            <a:off x="1034397" y="2405963"/>
            <a:ext cx="17080800" cy="64917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1300"/>
              </a:spcBef>
              <a:spcAft>
                <a:spcPts val="0"/>
              </a:spcAft>
              <a:buNone/>
            </a:pPr>
            <a:r>
              <a:rPr lang="en-US" sz="3300" b="1">
                <a:solidFill>
                  <a:srgbClr val="056839"/>
                </a:solidFill>
                <a:latin typeface="Calibri"/>
                <a:ea typeface="Calibri"/>
                <a:cs typeface="Calibri"/>
                <a:sym typeface="Calibri"/>
              </a:rPr>
              <a:t> Andmed ja aruandlus</a:t>
            </a:r>
            <a:endParaRPr sz="3300">
              <a:solidFill>
                <a:srgbClr val="056839"/>
              </a:solidFill>
              <a:latin typeface="Calibri"/>
              <a:ea typeface="Calibri"/>
              <a:cs typeface="Calibri"/>
              <a:sym typeface="Calibri"/>
            </a:endParaRPr>
          </a:p>
          <a:p>
            <a:pPr marL="0" marR="0" lvl="0" indent="0" algn="l" rtl="0">
              <a:lnSpc>
                <a:spcPct val="150000"/>
              </a:lnSpc>
              <a:spcBef>
                <a:spcPts val="1300"/>
              </a:spcBef>
              <a:spcAft>
                <a:spcPts val="0"/>
              </a:spcAft>
              <a:buNone/>
            </a:pPr>
            <a:r>
              <a:rPr lang="en-US" sz="3300" u="sng">
                <a:solidFill>
                  <a:srgbClr val="056839"/>
                </a:solidFill>
                <a:latin typeface="Calibri"/>
                <a:ea typeface="Calibri"/>
                <a:cs typeface="Calibri"/>
                <a:sym typeface="Calibri"/>
                <a:hlinkClick r:id="rId3">
                  <a:extLst>
                    <a:ext uri="{A12FA001-AC4F-418D-AE19-62706E023703}">
                      <ahyp:hlinkClr val="tx"/>
                    </a:ext>
                  </a:extLst>
                </a:hlinkClick>
              </a:rPr>
              <a:t>Direktiiv, millega ühtlustatakse ja ratsionaliseeritakse aruandeid teatavate keskkonnadirektiivide rakendamise kohta</a:t>
            </a:r>
            <a:endParaRPr sz="3300">
              <a:solidFill>
                <a:srgbClr val="056839"/>
              </a:solidFill>
              <a:latin typeface="Calibri"/>
              <a:ea typeface="Calibri"/>
              <a:cs typeface="Calibri"/>
              <a:sym typeface="Calibri"/>
            </a:endParaRPr>
          </a:p>
          <a:p>
            <a:pPr marL="0" marR="0" lvl="0" indent="0" algn="l" rtl="0">
              <a:lnSpc>
                <a:spcPct val="150000"/>
              </a:lnSpc>
              <a:spcBef>
                <a:spcPts val="1300"/>
              </a:spcBef>
              <a:spcAft>
                <a:spcPts val="0"/>
              </a:spcAft>
              <a:buNone/>
            </a:pPr>
            <a:r>
              <a:rPr lang="en-US" sz="3300">
                <a:solidFill>
                  <a:srgbClr val="056839"/>
                </a:solidFill>
                <a:latin typeface="Calibri"/>
                <a:ea typeface="Calibri"/>
                <a:cs typeface="Calibri"/>
                <a:sym typeface="Calibri"/>
              </a:rPr>
              <a:t>Üks näide üha olulisemast ja laialdaselt rakendatavast määrusest on elektri- ja elektroonikaseadmete jäätmete direktiiv (WEEE). Üha enam ettevõtteid pöördub selle direktiivi poole, kuna elektroonika ja tehnoloogia kasutamine on suurenenud meie elu igas valdkonnas. Direktiiv ise on kättesaadav siin: </a:t>
            </a:r>
            <a:endParaRPr sz="3300">
              <a:solidFill>
                <a:srgbClr val="056839"/>
              </a:solidFill>
              <a:latin typeface="Calibri"/>
              <a:ea typeface="Calibri"/>
              <a:cs typeface="Calibri"/>
              <a:sym typeface="Calibri"/>
            </a:endParaRPr>
          </a:p>
          <a:p>
            <a:pPr marL="0" marR="0" lvl="0" indent="0" algn="l" rtl="0">
              <a:lnSpc>
                <a:spcPct val="150000"/>
              </a:lnSpc>
              <a:spcBef>
                <a:spcPts val="1300"/>
              </a:spcBef>
              <a:spcAft>
                <a:spcPts val="0"/>
              </a:spcAft>
              <a:buNone/>
            </a:pPr>
            <a:r>
              <a:rPr lang="en-US" sz="3300" u="sng">
                <a:solidFill>
                  <a:srgbClr val="056839"/>
                </a:solidFill>
                <a:latin typeface="Calibri"/>
                <a:ea typeface="Calibri"/>
                <a:cs typeface="Calibri"/>
                <a:sym typeface="Calibri"/>
                <a:hlinkClick r:id="rId4">
                  <a:extLst>
                    <a:ext uri="{A12FA001-AC4F-418D-AE19-62706E023703}">
                      <ahyp:hlinkClr val="tx"/>
                    </a:ext>
                  </a:extLst>
                </a:hlinkClick>
              </a:rPr>
              <a:t>WEEE direktiiv</a:t>
            </a:r>
            <a:endParaRPr sz="3300">
              <a:solidFill>
                <a:schemeClr val="dk1"/>
              </a:solidFill>
              <a:latin typeface="Arial"/>
              <a:ea typeface="Arial"/>
              <a:cs typeface="Arial"/>
              <a:sym typeface="Arial"/>
            </a:endParaRPr>
          </a:p>
        </p:txBody>
      </p:sp>
      <p:sp>
        <p:nvSpPr>
          <p:cNvPr id="247" name="Google Shape;247;g162c5a01c43_0_3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48" name="Google Shape;248;g162c5a01c43_0_3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49" name="Google Shape;249;g162c5a01c43_0_30"/>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50" name="Google Shape;250;g162c5a01c43_0_30" descr="Logo&#10;&#10;Description automatically generated"/>
          <p:cNvPicPr preferRelativeResize="0"/>
          <p:nvPr/>
        </p:nvPicPr>
        <p:blipFill rotWithShape="1">
          <a:blip r:embed="rId5">
            <a:alphaModFix/>
          </a:blip>
          <a:srcRect l="0" t="0" r="0" b="0"/>
          <a:stretch/>
        </p:blipFill>
        <p:spPr>
          <a:xfrm>
            <a:off x="279021" y="9106292"/>
            <a:ext cx="2025614" cy="996885"/>
          </a:xfrm>
          <a:prstGeom prst="rect">
            <a:avLst/>
          </a:prstGeom>
          <a:noFill/>
          <a:ln>
            <a:noFill/>
          </a:ln>
        </p:spPr>
      </p:pic>
      <p:pic>
        <p:nvPicPr>
          <p:cNvPr id="251" name="Google Shape;251;g162c5a01c43_0_30" descr="Graphical user interface, text&#10;&#10;Description automatically generated"/>
          <p:cNvPicPr preferRelativeResize="0"/>
          <p:nvPr/>
        </p:nvPicPr>
        <p:blipFill rotWithShape="1">
          <a:blip r:embed="rId6">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13"/>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5: Jäätmetekke vältimise programmid</a:t>
            </a:r>
            <a:endParaRPr sz="3300" b="1">
              <a:solidFill>
                <a:srgbClr val="C55A11"/>
              </a:solidFill>
              <a:latin typeface="Calibri"/>
              <a:ea typeface="Calibri"/>
              <a:cs typeface="Calibri"/>
              <a:sym typeface="Calibri"/>
            </a:endParaRPr>
          </a:p>
        </p:txBody>
      </p:sp>
      <p:sp>
        <p:nvSpPr>
          <p:cNvPr id="257" name="Google Shape;257;p13"/>
          <p:cNvSpPr txBox="1"/>
          <p:nvPr/>
        </p:nvSpPr>
        <p:spPr>
          <a:xfrm>
            <a:off x="883659" y="2551950"/>
            <a:ext cx="11203200" cy="4921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100">
                <a:solidFill>
                  <a:srgbClr val="056839"/>
                </a:solidFill>
                <a:latin typeface="Calibri"/>
                <a:ea typeface="Calibri"/>
                <a:cs typeface="Calibri"/>
                <a:sym typeface="Calibri"/>
              </a:rPr>
              <a:t>Võib-olla on ELi suurim ambitsioon jäätmetekke osas tegelikult jäätmetekke vältimine. Juba enne 2013. aastat nõuti jäätmete raamdirektiivis, et liikmesriigid koostaksid selle aasta lõpuks jäätmetekke vältimise programmid. Eesmärgiks oli ja on endiselt " </a:t>
            </a:r>
            <a:r>
              <a:rPr lang="en-US" sz="3100" b="1">
                <a:solidFill>
                  <a:srgbClr val="056839"/>
                </a:solidFill>
                <a:latin typeface="Calibri"/>
                <a:ea typeface="Calibri"/>
                <a:cs typeface="Calibri"/>
                <a:sym typeface="Calibri"/>
              </a:rPr>
              <a:t>piirata tekkivate jäätmete kogust ning luua "ringmajanduse" </a:t>
            </a:r>
            <a:r>
              <a:rPr lang="en-US" sz="3100">
                <a:solidFill>
                  <a:srgbClr val="056839"/>
                </a:solidFill>
                <a:latin typeface="Calibri"/>
                <a:ea typeface="Calibri"/>
                <a:cs typeface="Calibri"/>
                <a:sym typeface="Calibri"/>
              </a:rPr>
              <a:t>ja jäätmete võimalusel tootmistsüklisse tagasipanemise </a:t>
            </a:r>
            <a:r>
              <a:rPr lang="en-US" sz="3100" b="1">
                <a:solidFill>
                  <a:srgbClr val="056839"/>
                </a:solidFill>
                <a:latin typeface="Calibri"/>
                <a:ea typeface="Calibri"/>
                <a:cs typeface="Calibri"/>
                <a:sym typeface="Calibri"/>
              </a:rPr>
              <a:t>strateegiad.</a:t>
            </a:r>
            <a:r>
              <a:rPr lang="en-US" sz="3100">
                <a:solidFill>
                  <a:srgbClr val="056839"/>
                </a:solidFill>
                <a:latin typeface="Calibri"/>
                <a:ea typeface="Calibri"/>
                <a:cs typeface="Calibri"/>
                <a:sym typeface="Calibri"/>
              </a:rPr>
              <a:t> " </a:t>
            </a:r>
            <a:endParaRPr sz="2900">
              <a:solidFill>
                <a:schemeClr val="dk1"/>
              </a:solidFill>
              <a:latin typeface="Arial"/>
              <a:ea typeface="Arial"/>
              <a:cs typeface="Arial"/>
              <a:sym typeface="Arial"/>
            </a:endParaRPr>
          </a:p>
        </p:txBody>
      </p:sp>
      <p:sp>
        <p:nvSpPr>
          <p:cNvPr id="258" name="Google Shape;258;p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59" name="Google Shape;259;p1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0" name="Google Shape;260;p13"/>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61" name="Google Shape;261;p13"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62" name="Google Shape;262;p13"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263" name="Google Shape;263;p13"/>
          <p:cNvPicPr preferRelativeResize="0"/>
          <p:nvPr/>
        </p:nvPicPr>
        <p:blipFill>
          <a:blip r:embed="rId5">
            <a:alphaModFix/>
          </a:blip>
          <a:stretch>
            <a:fillRect/>
          </a:stretch>
        </p:blipFill>
        <p:spPr>
          <a:xfrm>
            <a:off x="12385322" y="3788475"/>
            <a:ext cx="6796802" cy="4013962"/>
          </a:xfrm>
          <a:prstGeom prst="rect">
            <a:avLst/>
          </a:prstGeom>
          <a:noFill/>
          <a:ln>
            <a:noFill/>
          </a:ln>
        </p:spPr>
      </p:pic>
      <p:sp>
        <p:nvSpPr>
          <p:cNvPr id="264" name="Google Shape;264;p13"/>
          <p:cNvSpPr txBox="1"/>
          <p:nvPr/>
        </p:nvSpPr>
        <p:spPr>
          <a:xfrm>
            <a:off x="12745645" y="7802438"/>
            <a:ext cx="6501900" cy="792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t>https://www.freepik.com/free-vector/save-planet-templates-world-environment-day-campaign-set_16405780.htm</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g162c5a01c43_0_18"/>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5 Jäätmetekke vältimise programmid</a:t>
            </a:r>
            <a:endParaRPr sz="3300" b="1">
              <a:solidFill>
                <a:srgbClr val="C55A11"/>
              </a:solidFill>
              <a:latin typeface="Calibri"/>
              <a:ea typeface="Calibri"/>
              <a:cs typeface="Calibri"/>
              <a:sym typeface="Calibri"/>
            </a:endParaRPr>
          </a:p>
        </p:txBody>
      </p:sp>
      <p:sp>
        <p:nvSpPr>
          <p:cNvPr id="270" name="Google Shape;270;g162c5a01c43_0_18"/>
          <p:cNvSpPr txBox="1"/>
          <p:nvPr/>
        </p:nvSpPr>
        <p:spPr>
          <a:xfrm>
            <a:off x="1214325" y="2990738"/>
            <a:ext cx="16452000" cy="3195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400">
                <a:solidFill>
                  <a:srgbClr val="056839"/>
                </a:solidFill>
                <a:latin typeface="Calibri"/>
                <a:ea typeface="Calibri"/>
                <a:cs typeface="Calibri"/>
                <a:sym typeface="Calibri"/>
              </a:rPr>
              <a:t>Liikmesriikide toetamiseks on komisjon avaldanud suunavad dokumendid: </a:t>
            </a:r>
            <a:endParaRPr sz="3400">
              <a:solidFill>
                <a:srgbClr val="056839"/>
              </a:solidFill>
              <a:latin typeface="Calibri"/>
              <a:ea typeface="Calibri"/>
              <a:cs typeface="Calibri"/>
              <a:sym typeface="Calibri"/>
            </a:endParaRPr>
          </a:p>
          <a:p>
            <a:pPr marL="749300" marR="0" lvl="0" indent="-596900" algn="just" rtl="0">
              <a:lnSpc>
                <a:spcPct val="150000"/>
              </a:lnSpc>
              <a:spcBef>
                <a:spcPts val="0"/>
              </a:spcBef>
              <a:spcAft>
                <a:spcPts val="0"/>
              </a:spcAft>
              <a:buClr>
                <a:srgbClr val="056839"/>
              </a:buClr>
              <a:buSzPts val="3400"/>
              <a:buFont typeface="Calibri"/>
              <a:buChar char="●"/>
            </a:pPr>
            <a:r>
              <a:rPr lang="en-US" sz="3400" u="sng">
                <a:solidFill>
                  <a:srgbClr val="056839"/>
                </a:solidFill>
                <a:latin typeface="Calibri"/>
                <a:ea typeface="Calibri"/>
                <a:cs typeface="Calibri"/>
                <a:sym typeface="Calibri"/>
                <a:hlinkClick r:id="rId3">
                  <a:extLst>
                    <a:ext uri="{A12FA001-AC4F-418D-AE19-62706E023703}">
                      <ahyp:hlinkClr val="tx"/>
                    </a:ext>
                  </a:extLst>
                </a:hlinkClick>
              </a:rPr>
              <a:t>Juhenddokument </a:t>
            </a:r>
            <a:r>
              <a:rPr lang="en-US" sz="3400">
                <a:solidFill>
                  <a:srgbClr val="056839"/>
                </a:solidFill>
                <a:latin typeface="Calibri"/>
                <a:ea typeface="Calibri"/>
                <a:cs typeface="Calibri"/>
                <a:sym typeface="Calibri"/>
              </a:rPr>
              <a:t>liikmesriikide toetamiseks, et töötada välja töötervishoiu ja tööohutuse programmid.</a:t>
            </a:r>
            <a:endParaRPr sz="34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t/>
            </a:r>
            <a:endParaRPr sz="3400">
              <a:solidFill>
                <a:srgbClr val="056839"/>
              </a:solidFill>
              <a:latin typeface="Calibri"/>
              <a:ea typeface="Calibri"/>
              <a:cs typeface="Calibri"/>
              <a:sym typeface="Calibri"/>
            </a:endParaRPr>
          </a:p>
          <a:p>
            <a:pPr marL="749300" marR="0" lvl="0" indent="-596900" algn="just" rtl="0">
              <a:lnSpc>
                <a:spcPct val="150000"/>
              </a:lnSpc>
              <a:spcBef>
                <a:spcPts val="1300"/>
              </a:spcBef>
              <a:spcAft>
                <a:spcPts val="0"/>
              </a:spcAft>
              <a:buClr>
                <a:srgbClr val="056839"/>
              </a:buClr>
              <a:buSzPts val="3400"/>
              <a:buFont typeface="Calibri"/>
              <a:buChar char="●"/>
            </a:pPr>
            <a:r>
              <a:rPr lang="en-US" sz="3400" u="sng">
                <a:solidFill>
                  <a:srgbClr val="056839"/>
                </a:solidFill>
                <a:latin typeface="Calibri"/>
                <a:ea typeface="Calibri"/>
                <a:cs typeface="Calibri"/>
                <a:sym typeface="Calibri"/>
                <a:hlinkClick r:id="rId4">
                  <a:extLst>
                    <a:ext uri="{A12FA001-AC4F-418D-AE19-62706E023703}">
                      <ahyp:hlinkClr val="tx"/>
                    </a:ext>
                  </a:extLst>
                </a:hlinkClick>
              </a:rPr>
              <a:t>Konkreetsed suunised </a:t>
            </a:r>
            <a:r>
              <a:rPr lang="en-US" sz="3400">
                <a:solidFill>
                  <a:srgbClr val="056839"/>
                </a:solidFill>
                <a:latin typeface="Calibri"/>
                <a:ea typeface="Calibri"/>
                <a:cs typeface="Calibri"/>
                <a:sym typeface="Calibri"/>
              </a:rPr>
              <a:t>toidujäätmete vältimise programmide koostamiseks</a:t>
            </a:r>
            <a:endParaRPr sz="3300">
              <a:solidFill>
                <a:schemeClr val="dk1"/>
              </a:solidFill>
              <a:latin typeface="Arial"/>
              <a:ea typeface="Arial"/>
              <a:cs typeface="Arial"/>
              <a:sym typeface="Arial"/>
            </a:endParaRPr>
          </a:p>
        </p:txBody>
      </p:sp>
      <p:sp>
        <p:nvSpPr>
          <p:cNvPr id="271" name="Google Shape;271;g162c5a01c43_0_1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72" name="Google Shape;272;g162c5a01c43_0_18"/>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73" name="Google Shape;273;g162c5a01c43_0_18"/>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74" name="Google Shape;274;g162c5a01c43_0_18" descr="Logo&#10;&#10;Description automatically generated"/>
          <p:cNvPicPr preferRelativeResize="0"/>
          <p:nvPr/>
        </p:nvPicPr>
        <p:blipFill rotWithShape="1">
          <a:blip r:embed="rId5">
            <a:alphaModFix/>
          </a:blip>
          <a:srcRect l="0" t="0" r="0" b="0"/>
          <a:stretch/>
        </p:blipFill>
        <p:spPr>
          <a:xfrm>
            <a:off x="279021" y="9106292"/>
            <a:ext cx="2025614" cy="996885"/>
          </a:xfrm>
          <a:prstGeom prst="rect">
            <a:avLst/>
          </a:prstGeom>
          <a:noFill/>
          <a:ln>
            <a:noFill/>
          </a:ln>
        </p:spPr>
      </p:pic>
      <p:pic>
        <p:nvPicPr>
          <p:cNvPr id="275" name="Google Shape;275;g162c5a01c43_0_18" descr="Graphical user interface, text&#10;&#10;Description automatically generated"/>
          <p:cNvPicPr preferRelativeResize="0"/>
          <p:nvPr/>
        </p:nvPicPr>
        <p:blipFill rotWithShape="1">
          <a:blip r:embed="rId6">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g15bc957c8ab_0_12"/>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Järeldused</a:t>
            </a:r>
            <a:endParaRPr sz="3300" b="1">
              <a:solidFill>
                <a:srgbClr val="C55A11"/>
              </a:solidFill>
              <a:latin typeface="Calibri"/>
              <a:ea typeface="Calibri"/>
              <a:cs typeface="Calibri"/>
              <a:sym typeface="Calibri"/>
            </a:endParaRPr>
          </a:p>
        </p:txBody>
      </p:sp>
      <p:sp>
        <p:nvSpPr>
          <p:cNvPr id="281" name="Google Shape;281;g15bc957c8ab_0_12"/>
          <p:cNvSpPr txBox="1"/>
          <p:nvPr/>
        </p:nvSpPr>
        <p:spPr>
          <a:xfrm>
            <a:off x="1034016" y="2705588"/>
            <a:ext cx="18261900" cy="5026800"/>
          </a:xfrm>
          <a:prstGeom prst="rect">
            <a:avLst/>
          </a:prstGeom>
          <a:noFill/>
          <a:ln>
            <a:noFill/>
          </a:ln>
        </p:spPr>
        <p:txBody>
          <a:bodyPr spcFirstLastPara="1" wrap="square" lIns="148575" tIns="74275" rIns="148575" bIns="74275" anchor="t" anchorCtr="0">
            <a:spAutoFit/>
          </a:bodyPr>
          <a:lstStyle/>
          <a:p>
            <a:pPr marL="0" lvl="0" indent="0" algn="just" rtl="0">
              <a:lnSpc>
                <a:spcPct val="150000"/>
              </a:lnSpc>
              <a:spcBef>
                <a:spcPts val="0"/>
              </a:spcBef>
              <a:spcAft>
                <a:spcPts val="0"/>
              </a:spcAft>
              <a:buNone/>
            </a:pPr>
            <a:r>
              <a:rPr lang="en-US" sz="3600" b="1">
                <a:solidFill>
                  <a:srgbClr val="056839"/>
                </a:solidFill>
                <a:latin typeface="Calibri"/>
                <a:ea typeface="Calibri"/>
                <a:cs typeface="Calibri"/>
                <a:sym typeface="Calibri"/>
              </a:rPr>
              <a:t>Jäätmekäitlus on üks ELi rangemini reguleeritud sektoritest </a:t>
            </a:r>
            <a:r>
              <a:rPr lang="en-US" sz="3600">
                <a:solidFill>
                  <a:srgbClr val="056839"/>
                </a:solidFill>
                <a:latin typeface="Calibri"/>
                <a:ea typeface="Calibri"/>
                <a:cs typeface="Calibri"/>
                <a:sym typeface="Calibri"/>
              </a:rPr>
              <a:t>ja üks põhielemente teel jätkusuutlikkuse poole.</a:t>
            </a:r>
            <a:r>
              <a:rPr lang="en-US" sz="3600">
                <a:solidFill>
                  <a:srgbClr val="056839"/>
                </a:solidFill>
                <a:latin typeface="Calibri"/>
                <a:ea typeface="Calibri"/>
                <a:cs typeface="Calibri"/>
                <a:sym typeface="Calibri"/>
              </a:rPr>
              <a:t> Erinevad jäätmeliigid, olemasolevad jäätmetekke vältimise ja käitlemise programmid ning suunised on põhjalikud, kuid siiski on veel lünki ja edasisi samme, mida tuleb astuda. </a:t>
            </a:r>
            <a:endParaRPr sz="3600">
              <a:solidFill>
                <a:srgbClr val="056839"/>
              </a:solidFill>
              <a:latin typeface="Calibri"/>
              <a:ea typeface="Calibri"/>
              <a:cs typeface="Calibri"/>
              <a:sym typeface="Calibri"/>
            </a:endParaRPr>
          </a:p>
          <a:p>
            <a:pPr marL="0" lvl="0" indent="0" algn="just" rtl="0">
              <a:lnSpc>
                <a:spcPct val="150000"/>
              </a:lnSpc>
              <a:spcBef>
                <a:spcPts val="1300"/>
              </a:spcBef>
              <a:spcAft>
                <a:spcPts val="1300"/>
              </a:spcAft>
              <a:buNone/>
            </a:pPr>
            <a:r>
              <a:rPr lang="en-US" sz="3600">
                <a:solidFill>
                  <a:srgbClr val="056839"/>
                </a:solidFill>
                <a:latin typeface="Calibri"/>
                <a:ea typeface="Calibri"/>
                <a:cs typeface="Calibri"/>
                <a:sym typeface="Calibri"/>
              </a:rPr>
              <a:t>Sellega seotud regulatiivsed nõuded on kehtestanud raamistiku tegevusettevõtetele, tervetele tööstusharudele ja isegi riikidele, kuid iga osaleja vastutus on endiselt otsustava tähtsusega.</a:t>
            </a:r>
            <a:endParaRPr sz="5200">
              <a:solidFill>
                <a:srgbClr val="056839"/>
              </a:solidFill>
              <a:latin typeface="Arial"/>
              <a:ea typeface="Arial"/>
              <a:cs typeface="Arial"/>
              <a:sym typeface="Arial"/>
            </a:endParaRPr>
          </a:p>
        </p:txBody>
      </p:sp>
      <p:sp>
        <p:nvSpPr>
          <p:cNvPr id="282" name="Google Shape;282;g15bc957c8ab_0_1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3" name="Google Shape;283;g15bc957c8ab_0_1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84" name="Google Shape;284;g15bc957c8ab_0_12"/>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85" name="Google Shape;285;g15bc957c8ab_0_12"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86" name="Google Shape;286;g15bc957c8ab_0_12"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16"/>
          <p:cNvSpPr/>
          <p:nvPr/>
        </p:nvSpPr>
        <p:spPr>
          <a:xfrm>
            <a:off x="0" y="0"/>
            <a:ext cx="20574000" cy="10287000"/>
          </a:xfrm>
          <a:prstGeom prst="rect">
            <a:avLst/>
          </a:prstGeom>
          <a:gradFill>
            <a:gsLst>
              <a:gs pos="0">
                <a:srgbClr val="F5F7FC"/>
              </a:gs>
              <a:gs pos="100000">
                <a:srgbClr val="F8B241"/>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93" name="Google Shape;293;p1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94" name="Google Shape;294;p1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95" name="Google Shape;295;p16"/>
          <p:cNvSpPr/>
          <p:nvPr/>
        </p:nvSpPr>
        <p:spPr>
          <a:xfrm rot="-5400000" flipH="1">
            <a:off x="15350112" y="5015317"/>
            <a:ext cx="10315200" cy="228000"/>
          </a:xfrm>
          <a:prstGeom prst="rect">
            <a:avLst/>
          </a:prstGeom>
          <a:solidFill>
            <a:srgbClr val="25AAE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96" name="Google Shape;296;p16"/>
          <p:cNvSpPr txBox="1"/>
          <p:nvPr/>
        </p:nvSpPr>
        <p:spPr>
          <a:xfrm>
            <a:off x="757259" y="839511"/>
            <a:ext cx="128898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KÜSIMUSED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97" name="Google Shape;297;p16"/>
          <p:cNvSpPr txBox="1"/>
          <p:nvPr/>
        </p:nvSpPr>
        <p:spPr>
          <a:xfrm>
            <a:off x="757259" y="2785533"/>
            <a:ext cx="13039500" cy="6715200"/>
          </a:xfrm>
          <a:prstGeom prst="rect">
            <a:avLst/>
          </a:prstGeom>
          <a:noFill/>
          <a:ln>
            <a:noFill/>
          </a:ln>
        </p:spPr>
        <p:txBody>
          <a:bodyPr spcFirstLastPara="1" wrap="square" lIns="148575" tIns="74275" rIns="148575" bIns="74275" anchor="t" anchorCtr="0">
            <a:spAutoFit/>
          </a:bodyPr>
          <a:lstStyle/>
          <a:p>
            <a:pPr marL="558800" marR="0" lvl="0" indent="-552450" algn="just" rtl="0">
              <a:spcBef>
                <a:spcPts val="0"/>
              </a:spcBef>
              <a:spcAft>
                <a:spcPts val="0"/>
              </a:spcAft>
              <a:buClr>
                <a:srgbClr val="056839"/>
              </a:buClr>
              <a:buSzPts val="2900"/>
              <a:buFont typeface="Calibri"/>
              <a:buAutoNum type="arabicPeriod"/>
            </a:pPr>
            <a:r>
              <a:rPr lang="en-US" sz="2900">
                <a:solidFill>
                  <a:srgbClr val="056839"/>
                </a:solidFill>
                <a:latin typeface="Calibri"/>
                <a:ea typeface="Calibri"/>
                <a:cs typeface="Calibri"/>
                <a:sym typeface="Calibri"/>
              </a:rPr>
              <a:t>Milline on peamine ELi määrus, mis reguleerib jäätmekäitlust?</a:t>
            </a:r>
            <a:endParaRPr sz="2300">
              <a:solidFill>
                <a:srgbClr val="056839"/>
              </a:solidFill>
              <a:latin typeface="Calibri"/>
              <a:ea typeface="Calibri"/>
              <a:cs typeface="Calibri"/>
              <a:sym typeface="Calibri"/>
            </a:endParaRPr>
          </a:p>
          <a:p>
            <a:pPr marL="0" marR="0" lvl="0" indent="0" algn="l" rtl="0">
              <a:lnSpc>
                <a:spcPct val="107000"/>
              </a:lnSpc>
              <a:spcBef>
                <a:spcPts val="0"/>
              </a:spcBef>
              <a:spcAft>
                <a:spcPts val="0"/>
              </a:spcAft>
              <a:buNone/>
            </a:pPr>
            <a:r>
              <a:rPr lang="en-US" sz="2900">
                <a:solidFill>
                  <a:srgbClr val="056839"/>
                </a:solidFill>
                <a:latin typeface="Calibri"/>
                <a:ea typeface="Calibri"/>
                <a:cs typeface="Calibri"/>
                <a:sym typeface="Calibri"/>
              </a:rPr>
              <a:t>a) elektri- ja elektroonikaseadmete elektroonikaromud</a:t>
            </a:r>
            <a:endParaRPr sz="2900">
              <a:solidFill>
                <a:srgbClr val="056839"/>
              </a:solidFill>
              <a:latin typeface="Calibri"/>
              <a:ea typeface="Calibri"/>
              <a:cs typeface="Calibri"/>
              <a:sym typeface="Calibri"/>
            </a:endParaRPr>
          </a:p>
          <a:p>
            <a:pPr marL="0" marR="0" lvl="0" indent="0" algn="l" rtl="0">
              <a:lnSpc>
                <a:spcPct val="107000"/>
              </a:lnSpc>
              <a:spcBef>
                <a:spcPts val="0"/>
              </a:spcBef>
              <a:spcAft>
                <a:spcPts val="0"/>
              </a:spcAft>
              <a:buNone/>
            </a:pPr>
            <a:r>
              <a:rPr lang="en-US" sz="2900">
                <a:solidFill>
                  <a:srgbClr val="056839"/>
                </a:solidFill>
                <a:latin typeface="Calibri"/>
                <a:ea typeface="Calibri"/>
                <a:cs typeface="Calibri"/>
                <a:sym typeface="Calibri"/>
              </a:rPr>
              <a:t>b) WPP</a:t>
            </a:r>
            <a:endParaRPr sz="2900">
              <a:solidFill>
                <a:srgbClr val="056839"/>
              </a:solidFill>
              <a:latin typeface="Calibri"/>
              <a:ea typeface="Calibri"/>
              <a:cs typeface="Calibri"/>
              <a:sym typeface="Calibri"/>
            </a:endParaRPr>
          </a:p>
          <a:p>
            <a:pPr marL="0" marR="0" lvl="0" indent="0" algn="l" rtl="0">
              <a:lnSpc>
                <a:spcPct val="107000"/>
              </a:lnSpc>
              <a:spcBef>
                <a:spcPts val="0"/>
              </a:spcBef>
              <a:spcAft>
                <a:spcPts val="0"/>
              </a:spcAft>
              <a:buNone/>
            </a:pPr>
            <a:r>
              <a:rPr lang="en-US" sz="2900" b="1">
                <a:solidFill>
                  <a:srgbClr val="056839"/>
                </a:solidFill>
                <a:latin typeface="Calibri"/>
                <a:ea typeface="Calibri"/>
                <a:cs typeface="Calibri"/>
                <a:sym typeface="Calibri"/>
              </a:rPr>
              <a:t>c) WFD</a:t>
            </a:r>
            <a:endParaRPr sz="2900" b="1">
              <a:solidFill>
                <a:srgbClr val="056839"/>
              </a:solidFill>
              <a:latin typeface="Calibri"/>
              <a:ea typeface="Calibri"/>
              <a:cs typeface="Calibri"/>
              <a:sym typeface="Calibri"/>
            </a:endParaRPr>
          </a:p>
          <a:p>
            <a:pPr marL="0" marR="0" lvl="0" indent="0" algn="l" rtl="0">
              <a:lnSpc>
                <a:spcPct val="107000"/>
              </a:lnSpc>
              <a:spcBef>
                <a:spcPts val="0"/>
              </a:spcBef>
              <a:spcAft>
                <a:spcPts val="0"/>
              </a:spcAft>
              <a:buNone/>
            </a:pPr>
            <a:r>
              <a:rPr lang="en-US" sz="2900" i="1">
                <a:solidFill>
                  <a:srgbClr val="056839"/>
                </a:solidFill>
                <a:latin typeface="Calibri"/>
                <a:ea typeface="Calibri"/>
                <a:cs typeface="Calibri"/>
                <a:sym typeface="Calibri"/>
              </a:rPr>
              <a:t> </a:t>
            </a:r>
            <a:endParaRPr sz="2900">
              <a:solidFill>
                <a:srgbClr val="056839"/>
              </a:solidFill>
              <a:latin typeface="Calibri"/>
              <a:ea typeface="Calibri"/>
              <a:cs typeface="Calibri"/>
              <a:sym typeface="Calibri"/>
            </a:endParaRPr>
          </a:p>
          <a:p>
            <a:pPr marL="0" marR="0" lvl="0" indent="0" algn="l" rtl="0">
              <a:lnSpc>
                <a:spcPct val="107000"/>
              </a:lnSpc>
              <a:spcBef>
                <a:spcPts val="0"/>
              </a:spcBef>
              <a:spcAft>
                <a:spcPts val="0"/>
              </a:spcAft>
              <a:buNone/>
            </a:pPr>
            <a:r>
              <a:rPr lang="en-US" sz="2900" b="1" i="1">
                <a:solidFill>
                  <a:srgbClr val="056839"/>
                </a:solidFill>
                <a:latin typeface="Calibri"/>
                <a:ea typeface="Calibri"/>
                <a:cs typeface="Calibri"/>
                <a:sym typeface="Calibri"/>
              </a:rPr>
              <a:t>Jäätmete raamdirektiiv</a:t>
            </a:r>
            <a:endParaRPr sz="2900" i="1">
              <a:solidFill>
                <a:srgbClr val="056839"/>
              </a:solidFill>
              <a:latin typeface="Calibri"/>
              <a:ea typeface="Calibri"/>
              <a:cs typeface="Calibri"/>
              <a:sym typeface="Calibri"/>
            </a:endParaRPr>
          </a:p>
          <a:p>
            <a:pPr marL="0" marR="0" lvl="0" indent="0" algn="l" rtl="0">
              <a:lnSpc>
                <a:spcPct val="107000"/>
              </a:lnSpc>
              <a:spcBef>
                <a:spcPts val="0"/>
              </a:spcBef>
              <a:spcAft>
                <a:spcPts val="0"/>
              </a:spcAft>
              <a:buNone/>
            </a:pPr>
            <a:r>
              <a:rPr lang="en-US" sz="2900" b="1">
                <a:solidFill>
                  <a:srgbClr val="056839"/>
                </a:solidFill>
                <a:latin typeface="Calibri"/>
                <a:ea typeface="Calibri"/>
                <a:cs typeface="Calibri"/>
                <a:sym typeface="Calibri"/>
              </a:rPr>
              <a:t> </a:t>
            </a:r>
            <a:endParaRPr sz="2900">
              <a:solidFill>
                <a:srgbClr val="056839"/>
              </a:solidFill>
              <a:latin typeface="Calibri"/>
              <a:ea typeface="Calibri"/>
              <a:cs typeface="Calibri"/>
              <a:sym typeface="Calibri"/>
            </a:endParaRPr>
          </a:p>
          <a:p>
            <a:pPr marL="558800" marR="0" lvl="0" indent="-552450" algn="just" rtl="0">
              <a:spcBef>
                <a:spcPts val="1000"/>
              </a:spcBef>
              <a:spcAft>
                <a:spcPts val="0"/>
              </a:spcAft>
              <a:buClr>
                <a:srgbClr val="056839"/>
              </a:buClr>
              <a:buSzPts val="2900"/>
              <a:buFont typeface="Calibri"/>
              <a:buAutoNum type="arabicPeriod"/>
            </a:pPr>
            <a:r>
              <a:rPr lang="en-US" sz="2900">
                <a:solidFill>
                  <a:srgbClr val="056839"/>
                </a:solidFill>
                <a:latin typeface="Calibri"/>
                <a:ea typeface="Calibri"/>
                <a:cs typeface="Calibri"/>
                <a:sym typeface="Calibri"/>
              </a:rPr>
              <a:t>Kui palju konkreetseid jäätmeliike on ELis reguleeritud?</a:t>
            </a:r>
            <a:endParaRPr sz="2900">
              <a:solidFill>
                <a:srgbClr val="056839"/>
              </a:solidFill>
              <a:latin typeface="Calibri"/>
              <a:ea typeface="Calibri"/>
              <a:cs typeface="Calibri"/>
              <a:sym typeface="Calibri"/>
            </a:endParaRPr>
          </a:p>
          <a:p>
            <a:pPr marL="558800" marR="0" lvl="0" indent="-552450" algn="just" rtl="0">
              <a:spcBef>
                <a:spcPts val="0"/>
              </a:spcBef>
              <a:spcAft>
                <a:spcPts val="0"/>
              </a:spcAft>
              <a:buClr>
                <a:srgbClr val="056839"/>
              </a:buClr>
              <a:buSzPts val="2900"/>
              <a:buFont typeface="Calibri"/>
              <a:buAutoNum type="alphaLcParenR"/>
            </a:pPr>
            <a:r>
              <a:rPr lang="en-US" sz="2900">
                <a:solidFill>
                  <a:srgbClr val="056839"/>
                </a:solidFill>
                <a:latin typeface="Calibri"/>
                <a:ea typeface="Calibri"/>
                <a:cs typeface="Calibri"/>
                <a:sym typeface="Calibri"/>
              </a:rPr>
              <a:t>12</a:t>
            </a:r>
            <a:endParaRPr sz="2900">
              <a:solidFill>
                <a:srgbClr val="056839"/>
              </a:solidFill>
              <a:latin typeface="Calibri"/>
              <a:ea typeface="Calibri"/>
              <a:cs typeface="Calibri"/>
              <a:sym typeface="Calibri"/>
            </a:endParaRPr>
          </a:p>
          <a:p>
            <a:pPr marL="558800" marR="0" lvl="0" indent="-552450" algn="just" rtl="0">
              <a:spcBef>
                <a:spcPts val="0"/>
              </a:spcBef>
              <a:spcAft>
                <a:spcPts val="0"/>
              </a:spcAft>
              <a:buClr>
                <a:srgbClr val="056839"/>
              </a:buClr>
              <a:buSzPts val="2900"/>
              <a:buFont typeface="Calibri"/>
              <a:buAutoNum type="alphaLcParenR"/>
            </a:pPr>
            <a:r>
              <a:rPr lang="en-US" sz="2900" b="1">
                <a:solidFill>
                  <a:srgbClr val="056839"/>
                </a:solidFill>
                <a:latin typeface="Calibri"/>
                <a:ea typeface="Calibri"/>
                <a:cs typeface="Calibri"/>
                <a:sym typeface="Calibri"/>
              </a:rPr>
              <a:t>15</a:t>
            </a:r>
            <a:endParaRPr sz="2900">
              <a:solidFill>
                <a:srgbClr val="056839"/>
              </a:solidFill>
              <a:latin typeface="Calibri"/>
              <a:ea typeface="Calibri"/>
              <a:cs typeface="Calibri"/>
              <a:sym typeface="Calibri"/>
            </a:endParaRPr>
          </a:p>
          <a:p>
            <a:pPr marL="558800" marR="0" lvl="0" indent="-552450" algn="just" rtl="0">
              <a:spcBef>
                <a:spcPts val="0"/>
              </a:spcBef>
              <a:spcAft>
                <a:spcPts val="0"/>
              </a:spcAft>
              <a:buClr>
                <a:srgbClr val="056839"/>
              </a:buClr>
              <a:buSzPts val="2900"/>
              <a:buFont typeface="Calibri"/>
              <a:buAutoNum type="alphaLcParenR"/>
            </a:pPr>
            <a:r>
              <a:rPr lang="en-US" sz="2900">
                <a:solidFill>
                  <a:srgbClr val="056839"/>
                </a:solidFill>
                <a:latin typeface="Calibri"/>
                <a:ea typeface="Calibri"/>
                <a:cs typeface="Calibri"/>
                <a:sym typeface="Calibri"/>
              </a:rPr>
              <a:t>10</a:t>
            </a:r>
            <a:endParaRPr sz="2900">
              <a:solidFill>
                <a:srgbClr val="056839"/>
              </a:solidFill>
              <a:latin typeface="Calibri"/>
              <a:ea typeface="Calibri"/>
              <a:cs typeface="Calibri"/>
              <a:sym typeface="Calibri"/>
            </a:endParaRPr>
          </a:p>
          <a:p>
            <a:pPr marL="558800" marR="0" lvl="0" indent="-552450" algn="just" rtl="0">
              <a:spcBef>
                <a:spcPts val="0"/>
              </a:spcBef>
              <a:spcAft>
                <a:spcPts val="0"/>
              </a:spcAft>
              <a:buClr>
                <a:srgbClr val="056839"/>
              </a:buClr>
              <a:buSzPts val="2900"/>
              <a:buFont typeface="Calibri"/>
              <a:buAutoNum type="alphaLcParenR"/>
            </a:pPr>
            <a:r>
              <a:rPr lang="en-US" sz="2900">
                <a:solidFill>
                  <a:srgbClr val="056839"/>
                </a:solidFill>
                <a:latin typeface="Calibri"/>
                <a:ea typeface="Calibri"/>
                <a:cs typeface="Calibri"/>
                <a:sym typeface="Calibri"/>
              </a:rPr>
              <a:t>19</a:t>
            </a:r>
            <a:endParaRPr sz="2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a:solidFill>
                <a:srgbClr val="C55A11"/>
              </a:solidFill>
              <a:latin typeface="Calibri"/>
              <a:ea typeface="Calibri"/>
              <a:cs typeface="Calibri"/>
              <a:sym typeface="Calibri"/>
            </a:endParaRPr>
          </a:p>
          <a:p>
            <a:pPr marL="0" marR="0" lvl="0" indent="0" algn="l" rtl="0">
              <a:spcBef>
                <a:spcPts val="0"/>
              </a:spcBef>
              <a:spcAft>
                <a:spcPts val="0"/>
              </a:spcAft>
              <a:buNone/>
            </a:pPr>
            <a:r>
              <a:t/>
            </a:r>
            <a:endParaRPr sz="2900">
              <a:solidFill>
                <a:srgbClr val="C55A1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p14"/>
          <p:cNvSpPr txBox="1"/>
          <p:nvPr/>
        </p:nvSpPr>
        <p:spPr>
          <a:xfrm>
            <a:off x="1027704" y="22636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03" name="Google Shape;303;p14"/>
          <p:cNvSpPr txBox="1"/>
          <p:nvPr/>
        </p:nvSpPr>
        <p:spPr>
          <a:xfrm>
            <a:off x="763200" y="1393150"/>
            <a:ext cx="19566900" cy="7153500"/>
          </a:xfrm>
          <a:prstGeom prst="rect">
            <a:avLst/>
          </a:prstGeom>
          <a:noFill/>
          <a:ln>
            <a:noFill/>
          </a:ln>
        </p:spPr>
        <p:txBody>
          <a:bodyPr spcFirstLastPara="1" wrap="square" lIns="148575" tIns="74275" rIns="148575" bIns="74275" anchor="t" anchorCtr="0">
            <a:spAutoFit/>
          </a:bodyPr>
          <a:lstStyle/>
          <a:p>
            <a:pPr marL="457200" marR="0" lvl="0" indent="-393700" algn="l" rtl="0">
              <a:lnSpc>
                <a:spcPct val="150000"/>
              </a:lnSpc>
              <a:spcBef>
                <a:spcPts val="0"/>
              </a:spcBef>
              <a:spcAft>
                <a:spcPts val="0"/>
              </a:spcAft>
              <a:buClr>
                <a:srgbClr val="056839"/>
              </a:buClr>
              <a:buSzPts val="2600"/>
              <a:buFont typeface="Calibri"/>
              <a:buChar char="●"/>
            </a:pPr>
            <a:r>
              <a:rPr lang="en-US" sz="2600">
                <a:solidFill>
                  <a:srgbClr val="056839"/>
                </a:solidFill>
                <a:latin typeface="Calibri"/>
                <a:ea typeface="Calibri"/>
                <a:cs typeface="Calibri"/>
                <a:sym typeface="Calibri"/>
              </a:rPr>
              <a:t>Jäätmekäitluse ohutusõpetus: </a:t>
            </a:r>
            <a:r>
              <a:rPr lang="en-US" sz="2600" u="sng">
                <a:solidFill>
                  <a:srgbClr val="056839"/>
                </a:solidFill>
                <a:latin typeface="Calibri"/>
                <a:ea typeface="Calibri"/>
                <a:cs typeface="Calibri"/>
                <a:sym typeface="Calibri"/>
                <a:hlinkClick r:id="rId3">
                  <a:extLst>
                    <a:ext uri="{A12FA001-AC4F-418D-AE19-62706E023703}">
                      <ahyp:hlinkClr val="tx"/>
                    </a:ext>
                  </a:extLst>
                </a:hlinkClick>
              </a:rPr>
              <a:t>https:</a:t>
            </a:r>
            <a:r>
              <a:rPr lang="en-US" sz="2600">
                <a:solidFill>
                  <a:srgbClr val="056839"/>
                </a:solidFill>
                <a:latin typeface="Calibri"/>
                <a:ea typeface="Calibri"/>
                <a:cs typeface="Calibri"/>
                <a:sym typeface="Calibri"/>
              </a:rPr>
              <a:t>//www.edapp.com/course/waste-management-safety/ </a:t>
            </a:r>
            <a:endParaRPr sz="2600">
              <a:solidFill>
                <a:srgbClr val="056839"/>
              </a:solidFill>
              <a:latin typeface="Calibri"/>
              <a:ea typeface="Calibri"/>
              <a:cs typeface="Calibri"/>
              <a:sym typeface="Calibri"/>
            </a:endParaRPr>
          </a:p>
          <a:p>
            <a:pPr marL="457200" marR="0" lvl="0" indent="-393700" algn="l" rtl="0">
              <a:lnSpc>
                <a:spcPct val="150000"/>
              </a:lnSpc>
              <a:spcBef>
                <a:spcPts val="0"/>
              </a:spcBef>
              <a:spcAft>
                <a:spcPts val="0"/>
              </a:spcAft>
              <a:buClr>
                <a:srgbClr val="056839"/>
              </a:buClr>
              <a:buSzPts val="2600"/>
              <a:buFont typeface="Calibri"/>
              <a:buChar char="●"/>
            </a:pPr>
            <a:r>
              <a:rPr lang="en-US" sz="2600">
                <a:solidFill>
                  <a:srgbClr val="056839"/>
                </a:solidFill>
                <a:latin typeface="Calibri"/>
                <a:ea typeface="Calibri"/>
                <a:cs typeface="Calibri"/>
                <a:sym typeface="Calibri"/>
              </a:rPr>
              <a:t>Kõigi jäätmetega seotud õigusaktide kokkuvõte: </a:t>
            </a:r>
            <a:r>
              <a:rPr lang="en-US" sz="2600" u="sng">
                <a:solidFill>
                  <a:srgbClr val="056839"/>
                </a:solidFill>
                <a:latin typeface="Calibri"/>
                <a:ea typeface="Calibri"/>
                <a:cs typeface="Calibri"/>
                <a:sym typeface="Calibri"/>
                <a:hlinkClick r:id="rId4">
                  <a:extLst>
                    <a:ext uri="{A12FA001-AC4F-418D-AE19-62706E023703}">
                      <ahyp:hlinkClr val="tx"/>
                    </a:ext>
                  </a:extLst>
                </a:hlinkClick>
              </a:rPr>
              <a:t>https:</a:t>
            </a:r>
            <a:r>
              <a:rPr lang="en-US" sz="2600">
                <a:solidFill>
                  <a:srgbClr val="056839"/>
                </a:solidFill>
                <a:latin typeface="Calibri"/>
                <a:ea typeface="Calibri"/>
                <a:cs typeface="Calibri"/>
                <a:sym typeface="Calibri"/>
              </a:rPr>
              <a:t>//www.municipalwasteeurope.eu/summary-current-eu-waste-legislation </a:t>
            </a:r>
            <a:endParaRPr sz="2600">
              <a:solidFill>
                <a:srgbClr val="056839"/>
              </a:solidFill>
              <a:latin typeface="Calibri"/>
              <a:ea typeface="Calibri"/>
              <a:cs typeface="Calibri"/>
              <a:sym typeface="Calibri"/>
            </a:endParaRPr>
          </a:p>
          <a:p>
            <a:pPr marL="457200" marR="0" lvl="0" indent="-393700" algn="l" rtl="0">
              <a:lnSpc>
                <a:spcPct val="150000"/>
              </a:lnSpc>
              <a:spcBef>
                <a:spcPts val="0"/>
              </a:spcBef>
              <a:spcAft>
                <a:spcPts val="0"/>
              </a:spcAft>
              <a:buClr>
                <a:srgbClr val="056839"/>
              </a:buClr>
              <a:buSzPts val="2600"/>
              <a:buFont typeface="Calibri"/>
              <a:buChar char="●"/>
            </a:pPr>
            <a:r>
              <a:rPr lang="en-US" sz="2600">
                <a:solidFill>
                  <a:srgbClr val="056839"/>
                </a:solidFill>
                <a:latin typeface="Calibri"/>
                <a:ea typeface="Calibri"/>
                <a:cs typeface="Calibri"/>
                <a:sym typeface="Calibri"/>
              </a:rPr>
              <a:t>Ärge raisake enam: Euroopa uute jäätmeseaduste tutvustamine: </a:t>
            </a:r>
            <a:r>
              <a:rPr lang="en-US" sz="2600" u="sng">
                <a:solidFill>
                  <a:srgbClr val="056839"/>
                </a:solidFill>
                <a:latin typeface="Calibri"/>
                <a:ea typeface="Calibri"/>
                <a:cs typeface="Calibri"/>
                <a:sym typeface="Calibri"/>
                <a:hlinkClick r:id="rId5">
                  <a:extLst>
                    <a:ext uri="{A12FA001-AC4F-418D-AE19-62706E023703}">
                      <ahyp:hlinkClr val="tx"/>
                    </a:ext>
                  </a:extLst>
                </a:hlinkClick>
              </a:rPr>
              <a:t>https://eeb.org/waste-no-more-introducing-europes-new-waste-laws/</a:t>
            </a:r>
            <a:endParaRPr sz="2600">
              <a:solidFill>
                <a:srgbClr val="056839"/>
              </a:solidFill>
              <a:latin typeface="Calibri"/>
              <a:ea typeface="Calibri"/>
              <a:cs typeface="Calibri"/>
              <a:sym typeface="Calibri"/>
            </a:endParaRPr>
          </a:p>
          <a:p>
            <a:pPr marL="457200" marR="0" lvl="0" indent="-393700" algn="l" rtl="0">
              <a:lnSpc>
                <a:spcPct val="150000"/>
              </a:lnSpc>
              <a:spcBef>
                <a:spcPts val="0"/>
              </a:spcBef>
              <a:spcAft>
                <a:spcPts val="0"/>
              </a:spcAft>
              <a:buClr>
                <a:srgbClr val="056839"/>
              </a:buClr>
              <a:buSzPts val="2600"/>
              <a:buFont typeface="Calibri"/>
              <a:buChar char="●"/>
            </a:pPr>
            <a:r>
              <a:rPr lang="en-US" sz="2600" i="1">
                <a:solidFill>
                  <a:srgbClr val="056839"/>
                </a:solidFill>
                <a:latin typeface="Calibri"/>
                <a:ea typeface="Calibri"/>
                <a:cs typeface="Calibri"/>
                <a:sym typeface="Calibri"/>
              </a:rPr>
              <a:t>Näiteid organisatsioonide/ettevõtete kohta, kes tegelevad jäätmekäitlusega: </a:t>
            </a:r>
            <a:endParaRPr sz="2600" i="1">
              <a:solidFill>
                <a:srgbClr val="056839"/>
              </a:solidFill>
              <a:latin typeface="Calibri"/>
              <a:ea typeface="Calibri"/>
              <a:cs typeface="Calibri"/>
              <a:sym typeface="Calibri"/>
            </a:endParaRPr>
          </a:p>
          <a:p>
            <a:pPr marL="457200" marR="0" lvl="0" indent="-393700" algn="l" rtl="0">
              <a:lnSpc>
                <a:spcPct val="150000"/>
              </a:lnSpc>
              <a:spcBef>
                <a:spcPts val="0"/>
              </a:spcBef>
              <a:spcAft>
                <a:spcPts val="0"/>
              </a:spcAft>
              <a:buClr>
                <a:srgbClr val="056839"/>
              </a:buClr>
              <a:buSzPts val="2600"/>
              <a:buFont typeface="Calibri"/>
              <a:buChar char="●"/>
            </a:pPr>
            <a:r>
              <a:rPr lang="en-US" sz="2600" u="sng">
                <a:solidFill>
                  <a:srgbClr val="056839"/>
                </a:solidFill>
                <a:latin typeface="Calibri"/>
                <a:ea typeface="Calibri"/>
                <a:cs typeface="Calibri"/>
                <a:sym typeface="Calibri"/>
                <a:hlinkClick r:id="rId6">
                  <a:extLst>
                    <a:ext uri="{A12FA001-AC4F-418D-AE19-62706E023703}">
                      <ahyp:hlinkClr val="tx"/>
                    </a:ext>
                  </a:extLst>
                </a:hlinkClick>
              </a:rPr>
              <a:t>https://www.eurits.org/</a:t>
            </a:r>
            <a:endParaRPr sz="2600">
              <a:solidFill>
                <a:srgbClr val="056839"/>
              </a:solidFill>
              <a:latin typeface="Calibri"/>
              <a:ea typeface="Calibri"/>
              <a:cs typeface="Calibri"/>
              <a:sym typeface="Calibri"/>
            </a:endParaRPr>
          </a:p>
          <a:p>
            <a:pPr marL="457200" marR="0" lvl="0" indent="-393700" algn="l" rtl="0">
              <a:lnSpc>
                <a:spcPct val="150000"/>
              </a:lnSpc>
              <a:spcBef>
                <a:spcPts val="0"/>
              </a:spcBef>
              <a:spcAft>
                <a:spcPts val="0"/>
              </a:spcAft>
              <a:buClr>
                <a:srgbClr val="056839"/>
              </a:buClr>
              <a:buSzPts val="2600"/>
              <a:buFont typeface="Calibri"/>
              <a:buChar char="●"/>
            </a:pPr>
            <a:r>
              <a:rPr lang="en-US" sz="2600" u="sng">
                <a:solidFill>
                  <a:srgbClr val="056839"/>
                </a:solidFill>
                <a:latin typeface="Calibri"/>
                <a:ea typeface="Calibri"/>
                <a:cs typeface="Calibri"/>
                <a:sym typeface="Calibri"/>
                <a:hlinkClick r:id="rId7">
                  <a:extLst>
                    <a:ext uri="{A12FA001-AC4F-418D-AE19-62706E023703}">
                      <ahyp:hlinkClr val="tx"/>
                    </a:ext>
                  </a:extLst>
                </a:hlinkClick>
              </a:rPr>
              <a:t>https://www.iswa.org/</a:t>
            </a:r>
            <a:endParaRPr sz="2600">
              <a:solidFill>
                <a:srgbClr val="056839"/>
              </a:solidFill>
              <a:latin typeface="Calibri"/>
              <a:ea typeface="Calibri"/>
              <a:cs typeface="Calibri"/>
              <a:sym typeface="Calibri"/>
            </a:endParaRPr>
          </a:p>
          <a:p>
            <a:pPr marL="457200" marR="0" lvl="0" indent="-393700" algn="l" rtl="0">
              <a:lnSpc>
                <a:spcPct val="150000"/>
              </a:lnSpc>
              <a:spcBef>
                <a:spcPts val="0"/>
              </a:spcBef>
              <a:spcAft>
                <a:spcPts val="0"/>
              </a:spcAft>
              <a:buClr>
                <a:srgbClr val="056839"/>
              </a:buClr>
              <a:buSzPts val="2600"/>
              <a:buFont typeface="Calibri"/>
              <a:buChar char="●"/>
            </a:pPr>
            <a:r>
              <a:rPr lang="en-US" sz="2600" u="sng">
                <a:solidFill>
                  <a:srgbClr val="056839"/>
                </a:solidFill>
                <a:latin typeface="Calibri"/>
                <a:ea typeface="Calibri"/>
                <a:cs typeface="Calibri"/>
                <a:sym typeface="Calibri"/>
              </a:rPr>
              <a:t>Euroopa jäätmetekke vähendamise nädal: </a:t>
            </a:r>
            <a:r>
              <a:rPr lang="en-US" sz="2600" u="sng">
                <a:solidFill>
                  <a:srgbClr val="056839"/>
                </a:solidFill>
                <a:latin typeface="Calibri"/>
                <a:ea typeface="Calibri"/>
                <a:cs typeface="Calibri"/>
                <a:sym typeface="Calibri"/>
                <a:hlinkClick r:id="rId8">
                  <a:extLst>
                    <a:ext uri="{A12FA001-AC4F-418D-AE19-62706E023703}">
                      <ahyp:hlinkClr val="tx"/>
                    </a:ext>
                  </a:extLst>
                </a:hlinkClick>
              </a:rPr>
              <a:t>https://ewwr.eu/</a:t>
            </a:r>
            <a:endParaRPr sz="2600">
              <a:solidFill>
                <a:srgbClr val="056839"/>
              </a:solidFill>
              <a:latin typeface="Calibri"/>
              <a:ea typeface="Calibri"/>
              <a:cs typeface="Calibri"/>
              <a:sym typeface="Calibri"/>
            </a:endParaRPr>
          </a:p>
          <a:p>
            <a:pPr marL="457200" marR="0" lvl="0" indent="-393700" algn="just" rtl="0">
              <a:lnSpc>
                <a:spcPct val="150000"/>
              </a:lnSpc>
              <a:spcBef>
                <a:spcPts val="0"/>
              </a:spcBef>
              <a:spcAft>
                <a:spcPts val="0"/>
              </a:spcAft>
              <a:buClr>
                <a:srgbClr val="056839"/>
              </a:buClr>
              <a:buSzPts val="2600"/>
              <a:buFont typeface="Calibri"/>
              <a:buChar char="●"/>
            </a:pPr>
            <a:r>
              <a:rPr lang="en-US" sz="2600" u="sng">
                <a:solidFill>
                  <a:srgbClr val="056839"/>
                </a:solidFill>
                <a:latin typeface="Calibri"/>
                <a:ea typeface="Calibri"/>
                <a:cs typeface="Calibri"/>
                <a:sym typeface="Calibri"/>
                <a:hlinkClick r:id="rId9">
                  <a:extLst>
                    <a:ext uri="{A12FA001-AC4F-418D-AE19-62706E023703}">
                      <ahyp:hlinkClr val="tx"/>
                    </a:ext>
                  </a:extLst>
                </a:hlinkClick>
              </a:rPr>
              <a:t>Euroopa jäätmeloendiga </a:t>
            </a:r>
            <a:r>
              <a:rPr lang="en-US" sz="2600">
                <a:solidFill>
                  <a:srgbClr val="056839"/>
                </a:solidFill>
                <a:latin typeface="Calibri"/>
                <a:ea typeface="Calibri"/>
                <a:cs typeface="Calibri"/>
                <a:sym typeface="Calibri"/>
              </a:rPr>
              <a:t>on ette nähtud ühtne terminoloogia jäätmete liigitamiseks kogu ELis. See aitab hallata jäätmeid, sealhulgas ohtlikke jäätmeid. Koodid määratakse mitmesuguste tegevuste puhul, sealhulgas jäätmeveo, käitamislubade (mis sageli viitavad ka konkreetsetele jäätmekoodidele) või jäätmestatistika alusena.</a:t>
            </a:r>
            <a:endParaRPr sz="2600">
              <a:solidFill>
                <a:srgbClr val="056839"/>
              </a:solidFill>
              <a:latin typeface="Calibri"/>
              <a:ea typeface="Calibri"/>
              <a:cs typeface="Calibri"/>
              <a:sym typeface="Calibri"/>
            </a:endParaRPr>
          </a:p>
          <a:p>
            <a:pPr marL="457200" marR="0" lvl="0" indent="-393700" algn="l" rtl="0">
              <a:lnSpc>
                <a:spcPct val="150000"/>
              </a:lnSpc>
              <a:spcBef>
                <a:spcPts val="0"/>
              </a:spcBef>
              <a:spcAft>
                <a:spcPts val="0"/>
              </a:spcAft>
              <a:buClr>
                <a:srgbClr val="056839"/>
              </a:buClr>
              <a:buSzPts val="2600"/>
              <a:buFont typeface="Calibri"/>
              <a:buChar char="●"/>
            </a:pPr>
            <a:r>
              <a:rPr lang="en-US" sz="2600">
                <a:solidFill>
                  <a:srgbClr val="056839"/>
                </a:solidFill>
                <a:latin typeface="Calibri"/>
                <a:ea typeface="Calibri"/>
                <a:cs typeface="Calibri"/>
                <a:sym typeface="Calibri"/>
              </a:rPr>
              <a:t>Uuring jäätmete raamdirektiivi 2020. aasta eesmärgi mittetäitmise ohus olevate liikmesriikide kindlakstegemiseks ja vastavuse edendamise 1. ja 2. etapi järelmeetmed, hea tava lisa; andmete lisa; riigi aruanne.</a:t>
            </a:r>
            <a:endParaRPr sz="2600" b="1">
              <a:solidFill>
                <a:srgbClr val="056839"/>
              </a:solidFill>
              <a:latin typeface="Calibri"/>
              <a:ea typeface="Calibri"/>
              <a:cs typeface="Calibri"/>
              <a:sym typeface="Calibri"/>
            </a:endParaRPr>
          </a:p>
        </p:txBody>
      </p:sp>
      <p:sp>
        <p:nvSpPr>
          <p:cNvPr id="304" name="Google Shape;304;p1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05" name="Google Shape;305;p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06" name="Google Shape;306;p14"/>
          <p:cNvSpPr/>
          <p:nvPr/>
        </p:nvSpPr>
        <p:spPr>
          <a:xfrm>
            <a:off x="1027689" y="11939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07" name="Google Shape;307;p14" descr="Logo&#10;&#10;Description automatically generated"/>
          <p:cNvPicPr preferRelativeResize="0"/>
          <p:nvPr/>
        </p:nvPicPr>
        <p:blipFill rotWithShape="1">
          <a:blip r:embed="rId10">
            <a:alphaModFix/>
          </a:blip>
          <a:srcRect l="0" t="0" r="0" b="0"/>
          <a:stretch/>
        </p:blipFill>
        <p:spPr>
          <a:xfrm>
            <a:off x="279021" y="9106292"/>
            <a:ext cx="2025614" cy="996885"/>
          </a:xfrm>
          <a:prstGeom prst="rect">
            <a:avLst/>
          </a:prstGeom>
          <a:noFill/>
          <a:ln>
            <a:noFill/>
          </a:ln>
        </p:spPr>
      </p:pic>
      <p:pic>
        <p:nvPicPr>
          <p:cNvPr id="308" name="Google Shape;308;p14" descr="Graphical user interface, text&#10;&#10;Description automatically generated"/>
          <p:cNvPicPr preferRelativeResize="0"/>
          <p:nvPr/>
        </p:nvPicPr>
        <p:blipFill rotWithShape="1">
          <a:blip r:embed="rId11">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2" descr="Graphical user interface, text&#10;&#10;Description automatically generated"/>
          <p:cNvPicPr preferRelativeResize="0"/>
          <p:nvPr/>
        </p:nvPicPr>
        <p:blipFill rotWithShape="1">
          <a:blip r:embed="rId3">
            <a:alphaModFix/>
          </a:blip>
          <a:srcRect l="0" t="0" r="0" b="0"/>
          <a:stretch/>
        </p:blipFill>
        <p:spPr>
          <a:xfrm>
            <a:off x="159219" y="9117953"/>
            <a:ext cx="5165965" cy="1083795"/>
          </a:xfrm>
          <a:prstGeom prst="rect">
            <a:avLst/>
          </a:prstGeom>
          <a:noFill/>
          <a:ln>
            <a:noFill/>
          </a:ln>
        </p:spPr>
      </p:pic>
      <p:pic>
        <p:nvPicPr>
          <p:cNvPr id="104" name="Google Shape;104;p2"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8" name="Google Shape;108;p2"/>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9" name="Google Shape;109;p2"/>
          <p:cNvSpPr txBox="1"/>
          <p:nvPr/>
        </p:nvSpPr>
        <p:spPr>
          <a:xfrm>
            <a:off x="1104081" y="1016895"/>
            <a:ext cx="152331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Õppe-eesmärk</a:t>
            </a:r>
            <a:endParaRPr sz="2900">
              <a:solidFill>
                <a:schemeClr val="dk1"/>
              </a:solidFill>
              <a:latin typeface="Calibri"/>
              <a:ea typeface="Calibri"/>
              <a:cs typeface="Calibri"/>
              <a:sym typeface="Calibri"/>
            </a:endParaRPr>
          </a:p>
        </p:txBody>
      </p:sp>
      <p:sp>
        <p:nvSpPr>
          <p:cNvPr id="110" name="Google Shape;110;p2"/>
          <p:cNvSpPr txBox="1"/>
          <p:nvPr/>
        </p:nvSpPr>
        <p:spPr>
          <a:xfrm>
            <a:off x="1246244" y="2188126"/>
            <a:ext cx="16933500" cy="6345600"/>
          </a:xfrm>
          <a:prstGeom prst="rect">
            <a:avLst/>
          </a:prstGeom>
          <a:noFill/>
          <a:ln>
            <a:noFill/>
          </a:ln>
        </p:spPr>
        <p:txBody>
          <a:bodyPr spcFirstLastPara="1" wrap="square" lIns="148575" tIns="74275" rIns="148575" bIns="74275" anchor="t" anchorCtr="0">
            <a:spAutoFit/>
          </a:bodyPr>
          <a:lstStyle/>
          <a:p>
            <a:pPr marL="469900" marR="0" lvl="0" indent="-450850" algn="l" rtl="0">
              <a:lnSpc>
                <a:spcPct val="150000"/>
              </a:lnSpc>
              <a:spcBef>
                <a:spcPts val="0"/>
              </a:spcBef>
              <a:spcAft>
                <a:spcPts val="0"/>
              </a:spcAft>
              <a:buClr>
                <a:srgbClr val="056839"/>
              </a:buClr>
              <a:buSzPts val="3700"/>
              <a:buFont typeface="Arial"/>
              <a:buChar char="•"/>
            </a:pPr>
            <a:r>
              <a:rPr lang="en-US" sz="3700">
                <a:solidFill>
                  <a:srgbClr val="056839"/>
                </a:solidFill>
                <a:latin typeface="Calibri"/>
                <a:ea typeface="Calibri"/>
                <a:cs typeface="Calibri"/>
                <a:sym typeface="Calibri"/>
              </a:rPr>
              <a:t>õppida tundma ja mõista jäätmekäitluse kontseptsiooni, sellega seotud mõisteid ja põhimõtteid.</a:t>
            </a:r>
            <a:endParaRPr sz="3700">
              <a:solidFill>
                <a:srgbClr val="056839"/>
              </a:solidFill>
              <a:latin typeface="Calibri"/>
              <a:ea typeface="Calibri"/>
              <a:cs typeface="Calibri"/>
              <a:sym typeface="Calibri"/>
            </a:endParaRPr>
          </a:p>
          <a:p>
            <a:pPr marL="469900" marR="0" lvl="0" indent="-450850" algn="l" rtl="0">
              <a:lnSpc>
                <a:spcPct val="150000"/>
              </a:lnSpc>
              <a:spcBef>
                <a:spcPts val="1300"/>
              </a:spcBef>
              <a:spcAft>
                <a:spcPts val="0"/>
              </a:spcAft>
              <a:buClr>
                <a:srgbClr val="056839"/>
              </a:buClr>
              <a:buSzPts val="3700"/>
              <a:buFont typeface="Arial"/>
              <a:buChar char="•"/>
            </a:pPr>
            <a:r>
              <a:rPr lang="en-US" sz="3700">
                <a:solidFill>
                  <a:srgbClr val="056839"/>
                </a:solidFill>
                <a:latin typeface="Calibri"/>
                <a:ea typeface="Calibri"/>
                <a:cs typeface="Calibri"/>
                <a:sym typeface="Calibri"/>
              </a:rPr>
              <a:t>Tutvuda jäätmeid ja jäätmekäitlust käsitleva õigusraamistikuga ELis.</a:t>
            </a:r>
            <a:endParaRPr sz="3700">
              <a:solidFill>
                <a:srgbClr val="056839"/>
              </a:solidFill>
              <a:latin typeface="Calibri"/>
              <a:ea typeface="Calibri"/>
              <a:cs typeface="Calibri"/>
              <a:sym typeface="Calibri"/>
            </a:endParaRPr>
          </a:p>
          <a:p>
            <a:pPr marL="469900" marR="0" lvl="0" indent="-450850" algn="l" rtl="0">
              <a:lnSpc>
                <a:spcPct val="150000"/>
              </a:lnSpc>
              <a:spcBef>
                <a:spcPts val="1300"/>
              </a:spcBef>
              <a:spcAft>
                <a:spcPts val="0"/>
              </a:spcAft>
              <a:buClr>
                <a:srgbClr val="056839"/>
              </a:buClr>
              <a:buSzPts val="3700"/>
              <a:buFont typeface="Arial"/>
              <a:buChar char="•"/>
            </a:pPr>
            <a:r>
              <a:rPr lang="en-US" sz="3700">
                <a:solidFill>
                  <a:srgbClr val="056839"/>
                </a:solidFill>
                <a:latin typeface="Calibri"/>
                <a:ea typeface="Calibri"/>
                <a:cs typeface="Calibri"/>
                <a:sym typeface="Calibri"/>
              </a:rPr>
              <a:t>Mõista, et sfääris on erinevaid osalejaid.</a:t>
            </a:r>
            <a:endParaRPr sz="3700">
              <a:solidFill>
                <a:srgbClr val="056839"/>
              </a:solidFill>
              <a:latin typeface="Calibri"/>
              <a:ea typeface="Calibri"/>
              <a:cs typeface="Calibri"/>
              <a:sym typeface="Calibri"/>
            </a:endParaRPr>
          </a:p>
          <a:p>
            <a:pPr marL="469900" marR="0" lvl="0" indent="-450850" algn="l" rtl="0">
              <a:lnSpc>
                <a:spcPct val="150000"/>
              </a:lnSpc>
              <a:spcBef>
                <a:spcPts val="1300"/>
              </a:spcBef>
              <a:spcAft>
                <a:spcPts val="0"/>
              </a:spcAft>
              <a:buClr>
                <a:srgbClr val="056839"/>
              </a:buClr>
              <a:buSzPts val="3700"/>
              <a:buFont typeface="Arial"/>
              <a:buChar char="•"/>
            </a:pPr>
            <a:r>
              <a:rPr lang="en-US" sz="3700">
                <a:solidFill>
                  <a:srgbClr val="056839"/>
                </a:solidFill>
                <a:latin typeface="Calibri"/>
                <a:ea typeface="Calibri"/>
                <a:cs typeface="Calibri"/>
                <a:sym typeface="Calibri"/>
              </a:rPr>
              <a:t>Oskus arutada sellega seotud protsesse ja seda, kuidas saab jäätmekäitlust rakendada, et tagada säästvam lähenemisviis majandustegevusele.</a:t>
            </a:r>
            <a:endParaRPr sz="3700">
              <a:solidFill>
                <a:srgbClr val="05683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g15bc957c8ab_0_2"/>
          <p:cNvSpPr txBox="1"/>
          <p:nvPr/>
        </p:nvSpPr>
        <p:spPr>
          <a:xfrm>
            <a:off x="853904" y="767186"/>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Küsimused mõtisklemiseks</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314" name="Google Shape;314;g15bc957c8ab_0_2"/>
          <p:cNvSpPr txBox="1"/>
          <p:nvPr/>
        </p:nvSpPr>
        <p:spPr>
          <a:xfrm>
            <a:off x="1034397" y="3451783"/>
            <a:ext cx="19047600" cy="3332400"/>
          </a:xfrm>
          <a:prstGeom prst="rect">
            <a:avLst/>
          </a:prstGeom>
          <a:noFill/>
          <a:ln>
            <a:noFill/>
          </a:ln>
        </p:spPr>
        <p:txBody>
          <a:bodyPr spcFirstLastPara="1" wrap="square" lIns="148575" tIns="74275" rIns="148575" bIns="74275" anchor="t" anchorCtr="0">
            <a:spAutoFit/>
          </a:bodyPr>
          <a:lstStyle/>
          <a:p>
            <a:pPr marL="558800" lvl="0" indent="-596900" algn="just" rtl="0">
              <a:lnSpc>
                <a:spcPct val="107000"/>
              </a:lnSpc>
              <a:spcBef>
                <a:spcPts val="1000"/>
              </a:spcBef>
              <a:spcAft>
                <a:spcPts val="0"/>
              </a:spcAft>
              <a:buClr>
                <a:srgbClr val="056839"/>
              </a:buClr>
              <a:buSzPts val="3600"/>
              <a:buFont typeface="Calibri"/>
              <a:buAutoNum type="arabicPeriod"/>
            </a:pPr>
            <a:r>
              <a:rPr lang="en-US" sz="3600">
                <a:solidFill>
                  <a:srgbClr val="056839"/>
                </a:solidFill>
                <a:latin typeface="Calibri"/>
                <a:ea typeface="Calibri"/>
                <a:cs typeface="Calibri"/>
                <a:sym typeface="Calibri"/>
              </a:rPr>
              <a:t> Kuivõrd on teie koduriigi kohalikud õigusaktid kooskõlas ELi õigusaktidega?</a:t>
            </a:r>
            <a:endParaRPr sz="2900">
              <a:solidFill>
                <a:srgbClr val="056839"/>
              </a:solidFill>
              <a:latin typeface="Calibri"/>
              <a:ea typeface="Calibri"/>
              <a:cs typeface="Calibri"/>
              <a:sym typeface="Calibri"/>
            </a:endParaRPr>
          </a:p>
          <a:p>
            <a:pPr marL="558800" lvl="0" indent="-368300" algn="just" rtl="0">
              <a:lnSpc>
                <a:spcPct val="107000"/>
              </a:lnSpc>
              <a:spcBef>
                <a:spcPts val="1000"/>
              </a:spcBef>
              <a:spcAft>
                <a:spcPts val="0"/>
              </a:spcAft>
              <a:buClr>
                <a:schemeClr val="dk1"/>
              </a:buClr>
              <a:buSzPts val="2900"/>
              <a:buFont typeface="Calibri"/>
              <a:buNone/>
            </a:pPr>
            <a:r>
              <a:t/>
            </a:r>
            <a:endParaRPr sz="3600">
              <a:solidFill>
                <a:srgbClr val="056839"/>
              </a:solidFill>
              <a:latin typeface="Calibri"/>
              <a:ea typeface="Calibri"/>
              <a:cs typeface="Calibri"/>
              <a:sym typeface="Calibri"/>
            </a:endParaRPr>
          </a:p>
          <a:p>
            <a:pPr marL="558800" lvl="0" indent="-368300" algn="just" rtl="0">
              <a:lnSpc>
                <a:spcPct val="107000"/>
              </a:lnSpc>
              <a:spcBef>
                <a:spcPts val="1000"/>
              </a:spcBef>
              <a:spcAft>
                <a:spcPts val="0"/>
              </a:spcAft>
              <a:buClr>
                <a:schemeClr val="dk1"/>
              </a:buClr>
              <a:buSzPts val="2900"/>
              <a:buFont typeface="Calibri"/>
              <a:buNone/>
            </a:pPr>
            <a:r>
              <a:t/>
            </a:r>
            <a:endParaRPr sz="3600">
              <a:solidFill>
                <a:srgbClr val="056839"/>
              </a:solidFill>
              <a:latin typeface="Calibri"/>
              <a:ea typeface="Calibri"/>
              <a:cs typeface="Calibri"/>
              <a:sym typeface="Calibri"/>
            </a:endParaRPr>
          </a:p>
          <a:p>
            <a:pPr marL="558800" lvl="0" indent="-596900" algn="just" rtl="0">
              <a:lnSpc>
                <a:spcPct val="107000"/>
              </a:lnSpc>
              <a:spcBef>
                <a:spcPts val="0"/>
              </a:spcBef>
              <a:spcAft>
                <a:spcPts val="0"/>
              </a:spcAft>
              <a:buClr>
                <a:srgbClr val="056839"/>
              </a:buClr>
              <a:buSzPts val="3600"/>
              <a:buFont typeface="Calibri"/>
              <a:buAutoNum type="arabicPeriod"/>
            </a:pPr>
            <a:r>
              <a:rPr lang="en-US" sz="3600">
                <a:solidFill>
                  <a:srgbClr val="056839"/>
                </a:solidFill>
                <a:latin typeface="Calibri"/>
                <a:ea typeface="Calibri"/>
                <a:cs typeface="Calibri"/>
                <a:sym typeface="Calibri"/>
              </a:rPr>
              <a:t>Arutlege, milline on jäätmekäitluse praegune olukord teie kodumaal, ja tehke ettepanekuid, kuidas seda parandada või laiendada.</a:t>
            </a:r>
            <a:endParaRPr sz="3300">
              <a:solidFill>
                <a:srgbClr val="056839"/>
              </a:solidFill>
              <a:latin typeface="Calibri"/>
              <a:ea typeface="Calibri"/>
              <a:cs typeface="Calibri"/>
              <a:sym typeface="Calibri"/>
            </a:endParaRPr>
          </a:p>
        </p:txBody>
      </p:sp>
      <p:sp>
        <p:nvSpPr>
          <p:cNvPr id="315" name="Google Shape;315;g15bc957c8ab_0_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16" name="Google Shape;316;g15bc957c8ab_0_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317" name="Google Shape;317;g15bc957c8ab_0_2"/>
          <p:cNvSpPr/>
          <p:nvPr/>
        </p:nvSpPr>
        <p:spPr>
          <a:xfrm>
            <a:off x="1034414" y="1758444"/>
            <a:ext cx="62814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318" name="Google Shape;318;g15bc957c8ab_0_2"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319" name="Google Shape;319;g15bc957c8ab_0_2"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3"/>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16" name="Google Shape;116;p3"/>
          <p:cNvSpPr txBox="1"/>
          <p:nvPr/>
        </p:nvSpPr>
        <p:spPr>
          <a:xfrm>
            <a:off x="545665"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Keskkonnahoidlikud oskused</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17" name="Google Shape;117;p3"/>
          <p:cNvSpPr txBox="1"/>
          <p:nvPr/>
        </p:nvSpPr>
        <p:spPr>
          <a:xfrm>
            <a:off x="9160624" y="1585043"/>
            <a:ext cx="10467900" cy="79539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Jäätmekäitlus</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Analüütilised oskused</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Lean-tootmine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Oskuste jälgimine</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Reostuse vältimine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Ökodisain</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Mõju kvantifitseerimine</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Elutsükli haldamine</a:t>
            </a:r>
            <a:endParaRPr sz="2300"/>
          </a:p>
          <a:p>
            <a:pPr marL="558800" marR="0" lvl="0" indent="-552450" algn="l" rtl="0">
              <a:lnSpc>
                <a:spcPct val="150000"/>
              </a:lnSpc>
              <a:spcBef>
                <a:spcPts val="0"/>
              </a:spcBef>
              <a:spcAft>
                <a:spcPts val="0"/>
              </a:spcAft>
              <a:buClr>
                <a:srgbClr val="056839"/>
              </a:buClr>
              <a:buSzPts val="3900"/>
              <a:buFont typeface="Arial"/>
              <a:buChar char="•"/>
            </a:pPr>
            <a:r>
              <a:rPr lang="en-US" sz="3900">
                <a:solidFill>
                  <a:srgbClr val="056839"/>
                </a:solidFill>
                <a:latin typeface="Calibri"/>
                <a:ea typeface="Calibri"/>
                <a:cs typeface="Calibri"/>
                <a:sym typeface="Calibri"/>
              </a:rPr>
              <a:t>Keskkonnaauditeerimine</a:t>
            </a:r>
            <a:endParaRPr sz="3900">
              <a:solidFill>
                <a:srgbClr val="056839"/>
              </a:solidFill>
              <a:latin typeface="Calibri"/>
              <a:ea typeface="Calibri"/>
              <a:cs typeface="Calibri"/>
              <a:sym typeface="Calibri"/>
            </a:endParaRPr>
          </a:p>
        </p:txBody>
      </p:sp>
      <p:pic>
        <p:nvPicPr>
          <p:cNvPr id="118" name="Google Shape;118;p3"/>
          <p:cNvPicPr preferRelativeResize="0"/>
          <p:nvPr/>
        </p:nvPicPr>
        <p:blipFill rotWithShape="1">
          <a:blip r:embed="rId3">
            <a:alphaModFix/>
          </a:blip>
          <a:srcRect l="0" t="0" r="0" b="0"/>
          <a:stretch/>
        </p:blipFill>
        <p:spPr>
          <a:xfrm>
            <a:off x="2118639" y="3740577"/>
            <a:ext cx="1801371" cy="3003811"/>
          </a:xfrm>
          <a:prstGeom prst="rect">
            <a:avLst/>
          </a:prstGeom>
          <a:noFill/>
          <a:ln>
            <a:noFill/>
          </a:ln>
        </p:spPr>
      </p:pic>
      <p:pic>
        <p:nvPicPr>
          <p:cNvPr id="119" name="Google Shape;119;p3"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20" name="Google Shape;120;p3"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4"/>
          <p:cNvSpPr txBox="1"/>
          <p:nvPr/>
        </p:nvSpPr>
        <p:spPr>
          <a:xfrm>
            <a:off x="840895" y="506286"/>
            <a:ext cx="18648300" cy="2859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Sissejuhatus: Mis on jäätmekäitlus? Jäätmetekke vältimine ja jäätmekäitlus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26" name="Google Shape;126;p4"/>
          <p:cNvSpPr txBox="1"/>
          <p:nvPr/>
        </p:nvSpPr>
        <p:spPr>
          <a:xfrm>
            <a:off x="839404" y="2880488"/>
            <a:ext cx="18895200" cy="61845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Jäätmekäitluse all võib mõista "</a:t>
            </a:r>
            <a:r>
              <a:rPr lang="en-US" sz="3300" b="1">
                <a:solidFill>
                  <a:srgbClr val="056839"/>
                </a:solidFill>
                <a:latin typeface="Calibri"/>
                <a:ea typeface="Calibri"/>
                <a:cs typeface="Calibri"/>
                <a:sym typeface="Calibri"/>
              </a:rPr>
              <a:t>süsteemi, mida kasutatakse jäätmete kõrvaldamiseks, vähendamiseks, korduvkasutamiseks ja vältimiseks. Võimalikud jäätmekäitlusmeetodid on ringlussevõtt, kompostimine, põletamine, prügilad, bioremediatsioon, jäätmete energiaks muundamine ja jäätmete minimeerimine."</a:t>
            </a:r>
            <a:r>
              <a:rPr lang="en-US" sz="3300">
                <a:solidFill>
                  <a:srgbClr val="056839"/>
                </a:solidFill>
                <a:latin typeface="Calibri"/>
                <a:ea typeface="Calibri"/>
                <a:cs typeface="Calibri"/>
                <a:sym typeface="Calibri"/>
              </a:rPr>
              <a:t> Erinevad riigid lähenevad jäätmekäitlusele erinevalt. Selle tunni raames keskendume </a:t>
            </a:r>
            <a:r>
              <a:rPr lang="en-US" sz="3300" u="sng">
                <a:solidFill>
                  <a:srgbClr val="056839"/>
                </a:solidFill>
                <a:latin typeface="Calibri"/>
                <a:ea typeface="Calibri"/>
                <a:cs typeface="Calibri"/>
                <a:sym typeface="Calibri"/>
              </a:rPr>
              <a:t>Euroopa Liidu </a:t>
            </a:r>
            <a:r>
              <a:rPr lang="en-US" sz="3300">
                <a:solidFill>
                  <a:srgbClr val="056839"/>
                </a:solidFill>
                <a:latin typeface="Calibri"/>
                <a:ea typeface="Calibri"/>
                <a:cs typeface="Calibri"/>
                <a:sym typeface="Calibri"/>
              </a:rPr>
              <a:t>eeskirjadele ja lähenemisviisile</a:t>
            </a:r>
            <a:r>
              <a:rPr lang="en-US" sz="3300">
                <a:solidFill>
                  <a:srgbClr val="056839"/>
                </a:solidFill>
                <a:latin typeface="Calibri"/>
                <a:ea typeface="Calibri"/>
                <a:cs typeface="Calibri"/>
                <a:sym typeface="Calibri"/>
              </a:rPr>
              <a:t>. </a:t>
            </a:r>
            <a:endParaRPr sz="2600">
              <a:solidFill>
                <a:srgbClr val="056839"/>
              </a:solidFill>
              <a:latin typeface="Calibri"/>
              <a:ea typeface="Calibri"/>
              <a:cs typeface="Calibri"/>
              <a:sym typeface="Calibri"/>
            </a:endParaRPr>
          </a:p>
          <a:p>
            <a:pPr marL="0" marR="0" lvl="0" indent="0" algn="just" rtl="0">
              <a:lnSpc>
                <a:spcPct val="107000"/>
              </a:lnSpc>
              <a:spcBef>
                <a:spcPts val="1300"/>
              </a:spcBef>
              <a:spcAft>
                <a:spcPts val="0"/>
              </a:spcAft>
              <a:buNone/>
            </a:pPr>
            <a:r>
              <a:t/>
            </a:r>
            <a:endParaRPr sz="34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en-US" sz="3400">
                <a:solidFill>
                  <a:srgbClr val="056839"/>
                </a:solidFill>
                <a:latin typeface="Calibri"/>
                <a:ea typeface="Calibri"/>
                <a:cs typeface="Calibri"/>
                <a:sym typeface="Calibri"/>
              </a:rPr>
              <a:t>Komisjoni avaldatud ametliku statistika kohaselt tekitab keskmine Euroopa kodanik umbes 5 tonni jäätmeid, millest vaid väike osa (39% 2014. aastal, kui ELi jäätmeteke oli kokku 2,6 miljardit tonni) võetakse ringlusse.</a:t>
            </a:r>
            <a:endParaRPr sz="3400">
              <a:solidFill>
                <a:srgbClr val="056839"/>
              </a:solidFill>
              <a:latin typeface="Calibri"/>
              <a:ea typeface="Calibri"/>
              <a:cs typeface="Calibri"/>
              <a:sym typeface="Calibri"/>
            </a:endParaRPr>
          </a:p>
        </p:txBody>
      </p:sp>
      <p:sp>
        <p:nvSpPr>
          <p:cNvPr id="127" name="Google Shape;127;p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8" name="Google Shape;128;p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29" name="Google Shape;129;p4"/>
          <p:cNvSpPr/>
          <p:nvPr/>
        </p:nvSpPr>
        <p:spPr>
          <a:xfrm>
            <a:off x="1034414" y="2610722"/>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30" name="Google Shape;130;p4"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31" name="Google Shape;131;p4"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132" name="Google Shape;132;p4"/>
          <p:cNvPicPr preferRelativeResize="0"/>
          <p:nvPr/>
        </p:nvPicPr>
        <p:blipFill>
          <a:blip r:embed="rId5">
            <a:alphaModFix/>
          </a:blip>
          <a:stretch>
            <a:fillRect/>
          </a:stretch>
        </p:blipFill>
        <p:spPr>
          <a:xfrm>
            <a:off x="135893" y="7006125"/>
            <a:ext cx="671437" cy="13741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5"/>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8" name="Google Shape;138;p5"/>
          <p:cNvSpPr txBox="1"/>
          <p:nvPr/>
        </p:nvSpPr>
        <p:spPr>
          <a:xfrm>
            <a:off x="914723" y="794840"/>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Sissejuhatus: Jäätmehierarhia</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pic>
        <p:nvPicPr>
          <p:cNvPr id="139" name="Google Shape;139;p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40" name="Google Shape;140;p5"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41" name="Google Shape;141;p5"/>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5">
            <a:alphaModFix/>
          </a:blip>
          <a:srcRect l="0" t="0" r="0" b="0"/>
          <a:stretch/>
        </p:blipFill>
        <p:spPr>
          <a:xfrm>
            <a:off x="5226685" y="2223808"/>
            <a:ext cx="10095221" cy="5216558"/>
          </a:xfrm>
          <a:prstGeom prst="rect">
            <a:avLst/>
          </a:prstGeom>
          <a:noFill/>
          <a:ln>
            <a:noFill/>
          </a:ln>
        </p:spPr>
      </p:pic>
      <p:sp>
        <p:nvSpPr>
          <p:cNvPr id="143" name="Google Shape;143;p5"/>
          <p:cNvSpPr txBox="1"/>
          <p:nvPr/>
        </p:nvSpPr>
        <p:spPr>
          <a:xfrm>
            <a:off x="6216370" y="7783500"/>
            <a:ext cx="9377700" cy="642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Euroopa Komisjoni avaldatud graafik "Jäätmetekke vältimine ja jäätmekäitlus".</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https://ec.europa.eu/environment/green-growth/waste-prevention-and-management/index_en.htm</a:t>
            </a:r>
            <a:endParaRPr sz="1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6"/>
          <p:cNvSpPr txBox="1"/>
          <p:nvPr/>
        </p:nvSpPr>
        <p:spPr>
          <a:xfrm>
            <a:off x="883847" y="6351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1 Jäätmeliigid - jäätmekategooriad</a:t>
            </a:r>
            <a:endParaRPr sz="3300" b="1">
              <a:solidFill>
                <a:srgbClr val="C55A11"/>
              </a:solidFill>
              <a:latin typeface="Calibri"/>
              <a:ea typeface="Calibri"/>
              <a:cs typeface="Calibri"/>
              <a:sym typeface="Calibri"/>
            </a:endParaRPr>
          </a:p>
        </p:txBody>
      </p:sp>
      <p:sp>
        <p:nvSpPr>
          <p:cNvPr id="149" name="Google Shape;149;p6"/>
          <p:cNvSpPr txBox="1"/>
          <p:nvPr/>
        </p:nvSpPr>
        <p:spPr>
          <a:xfrm>
            <a:off x="883847" y="1917560"/>
            <a:ext cx="16933500" cy="76845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en-US" sz="2900" b="1">
                <a:solidFill>
                  <a:srgbClr val="056839"/>
                </a:solidFill>
                <a:latin typeface="Calibri"/>
                <a:ea typeface="Calibri"/>
                <a:cs typeface="Calibri"/>
                <a:sym typeface="Calibri"/>
              </a:rPr>
              <a:t>ELis on välja antud mitu direktiivi, mis reguleerivad 15 konkreetset jäätmeliiki, nimelt:</a:t>
            </a:r>
            <a:endParaRPr sz="2900" b="1">
              <a:solidFill>
                <a:srgbClr val="056839"/>
              </a:solidFill>
              <a:latin typeface="Calibri"/>
              <a:ea typeface="Calibri"/>
              <a:cs typeface="Calibri"/>
              <a:sym typeface="Calibri"/>
            </a:endParaRPr>
          </a:p>
          <a:p>
            <a:pPr marL="558800" marR="0" lvl="0" indent="-368300" algn="just" rtl="0">
              <a:lnSpc>
                <a:spcPct val="107000"/>
              </a:lnSpc>
              <a:spcBef>
                <a:spcPts val="1300"/>
              </a:spcBef>
              <a:spcAft>
                <a:spcPts val="0"/>
              </a:spcAft>
              <a:buClr>
                <a:schemeClr val="dk1"/>
              </a:buClr>
              <a:buSzPts val="2900"/>
              <a:buFont typeface="Noto Sans Symbols"/>
              <a:buNone/>
            </a:pPr>
            <a:r>
              <a:t/>
            </a:r>
            <a:endParaRPr sz="29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Patareid ja akud</a:t>
            </a:r>
            <a:endParaRPr sz="23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Biolagunevad jäätmed</a:t>
            </a:r>
            <a:endParaRPr sz="23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Ehitus- ja lammutusjäätmed</a:t>
            </a:r>
            <a:endParaRPr sz="23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Kasutuselt kõrvaldatud sõidukid</a:t>
            </a:r>
            <a:endParaRPr sz="23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Prügilajäätmed</a:t>
            </a:r>
            <a:endParaRPr sz="23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Kaevandusjäätmed</a:t>
            </a:r>
            <a:endParaRPr sz="23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Pakendijäätmed</a:t>
            </a:r>
            <a:endParaRPr sz="23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Laevad</a:t>
            </a:r>
            <a:endParaRPr sz="23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Polüklooritud bifenüülid ja polüklooritud terfenüülid (PCB/PCT)</a:t>
            </a:r>
            <a:endParaRPr sz="2300">
              <a:solidFill>
                <a:srgbClr val="056839"/>
              </a:solidFill>
              <a:latin typeface="Calibri"/>
              <a:ea typeface="Calibri"/>
              <a:cs typeface="Calibri"/>
              <a:sym typeface="Calibri"/>
            </a:endParaRPr>
          </a:p>
          <a:p>
            <a:pPr marL="558800" marR="0" lvl="0" indent="-368300" algn="just" rtl="0">
              <a:lnSpc>
                <a:spcPct val="107000"/>
              </a:lnSpc>
              <a:spcBef>
                <a:spcPts val="1300"/>
              </a:spcBef>
              <a:spcAft>
                <a:spcPts val="0"/>
              </a:spcAft>
              <a:buClr>
                <a:schemeClr val="dk1"/>
              </a:buClr>
              <a:buSzPts val="2900"/>
              <a:buFont typeface="Noto Sans Symbols"/>
              <a:buNone/>
            </a:pPr>
            <a:r>
              <a:t/>
            </a:r>
            <a:endParaRPr sz="2900">
              <a:solidFill>
                <a:schemeClr val="dk1"/>
              </a:solidFill>
              <a:latin typeface="Arial"/>
              <a:ea typeface="Arial"/>
              <a:cs typeface="Arial"/>
              <a:sym typeface="Arial"/>
            </a:endParaRPr>
          </a:p>
        </p:txBody>
      </p:sp>
      <p:sp>
        <p:nvSpPr>
          <p:cNvPr id="150" name="Google Shape;150;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1" name="Google Shape;151;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2" name="Google Shape;152;p6"/>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53" name="Google Shape;153;p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54" name="Google Shape;154;p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55" name="Google Shape;155;p6"/>
          <p:cNvSpPr txBox="1"/>
          <p:nvPr/>
        </p:nvSpPr>
        <p:spPr>
          <a:xfrm>
            <a:off x="9665546" y="3470335"/>
            <a:ext cx="10284600" cy="4296000"/>
          </a:xfrm>
          <a:prstGeom prst="rect">
            <a:avLst/>
          </a:prstGeom>
          <a:noFill/>
          <a:ln>
            <a:noFill/>
          </a:ln>
        </p:spPr>
        <p:txBody>
          <a:bodyPr spcFirstLastPara="1" wrap="square" lIns="148575" tIns="74275" rIns="148575" bIns="74275" anchor="t" anchorCtr="0">
            <a:spAutoFit/>
          </a:bodyPr>
          <a:lstStyle/>
          <a:p>
            <a:pPr marL="558800" marR="0" lvl="0" indent="-552450" algn="just" rtl="0">
              <a:lnSpc>
                <a:spcPct val="107000"/>
              </a:lnSpc>
              <a:spcBef>
                <a:spcPts val="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Ohtlike ainete kasutamise piiramine elektri- ja elektroonikaseadmetes (RoHS)</a:t>
            </a:r>
            <a:endParaRPr sz="23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Reoveesetted</a:t>
            </a:r>
            <a:endParaRPr sz="23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POPi sisaldavad jäätmed</a:t>
            </a:r>
            <a:endParaRPr sz="23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Jäätmed õli</a:t>
            </a:r>
            <a:endParaRPr sz="23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Jäätmesaadetised</a:t>
            </a:r>
            <a:endParaRPr sz="2300">
              <a:solidFill>
                <a:srgbClr val="056839"/>
              </a:solidFill>
              <a:latin typeface="Calibri"/>
              <a:ea typeface="Calibri"/>
              <a:cs typeface="Calibri"/>
              <a:sym typeface="Calibri"/>
            </a:endParaRPr>
          </a:p>
          <a:p>
            <a:pPr marL="558800" marR="0" lvl="0" indent="-552450" algn="just" rtl="0">
              <a:lnSpc>
                <a:spcPct val="107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Elektri- ja elektroonikaseadmete jäätmed (WEEE)</a:t>
            </a:r>
            <a:endParaRPr sz="2300">
              <a:solidFill>
                <a:srgbClr val="05683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7"/>
          <p:cNvSpPr txBox="1"/>
          <p:nvPr/>
        </p:nvSpPr>
        <p:spPr>
          <a:xfrm>
            <a:off x="946847" y="35646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2 Jäätmete raamdirektiiv</a:t>
            </a:r>
            <a:endParaRPr sz="3300" b="1">
              <a:solidFill>
                <a:srgbClr val="C55A11"/>
              </a:solidFill>
              <a:latin typeface="Calibri"/>
              <a:ea typeface="Calibri"/>
              <a:cs typeface="Calibri"/>
              <a:sym typeface="Calibri"/>
            </a:endParaRPr>
          </a:p>
        </p:txBody>
      </p:sp>
      <p:sp>
        <p:nvSpPr>
          <p:cNvPr id="161" name="Google Shape;161;p7"/>
          <p:cNvSpPr txBox="1"/>
          <p:nvPr/>
        </p:nvSpPr>
        <p:spPr>
          <a:xfrm>
            <a:off x="1034395" y="1643763"/>
            <a:ext cx="18705000" cy="84594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2900">
                <a:solidFill>
                  <a:srgbClr val="056839"/>
                </a:solidFill>
                <a:latin typeface="Calibri"/>
                <a:ea typeface="Calibri"/>
                <a:cs typeface="Calibri"/>
                <a:sym typeface="Calibri"/>
              </a:rPr>
              <a:t>ELi jäätmepoliitika eesmärk on aidata kaasa ringmajandusele, kasutades jäätmetest võimalikult palju kvaliteetseid ressursse. </a:t>
            </a:r>
            <a:endParaRPr sz="2900">
              <a:solidFill>
                <a:srgbClr val="056839"/>
              </a:solidFill>
              <a:latin typeface="Calibri"/>
              <a:ea typeface="Calibri"/>
              <a:cs typeface="Calibri"/>
              <a:sym typeface="Calibri"/>
            </a:endParaRPr>
          </a:p>
          <a:p>
            <a:pPr marL="0" marR="0" lvl="0" indent="0" algn="l" rtl="0">
              <a:lnSpc>
                <a:spcPct val="150000"/>
              </a:lnSpc>
              <a:spcBef>
                <a:spcPts val="1300"/>
              </a:spcBef>
              <a:spcAft>
                <a:spcPts val="0"/>
              </a:spcAft>
              <a:buNone/>
            </a:pPr>
            <a:r>
              <a:rPr lang="en-US" sz="2900" b="1">
                <a:solidFill>
                  <a:srgbClr val="056839"/>
                </a:solidFill>
                <a:latin typeface="Calibri"/>
                <a:ea typeface="Calibri"/>
                <a:cs typeface="Calibri"/>
                <a:sym typeface="Calibri"/>
              </a:rPr>
              <a:t>Jäätmete raamdirektiiv on ELi õiguslik raamistik </a:t>
            </a:r>
            <a:r>
              <a:rPr lang="en-US" sz="2900">
                <a:solidFill>
                  <a:srgbClr val="056839"/>
                </a:solidFill>
                <a:latin typeface="Calibri"/>
                <a:ea typeface="Calibri"/>
                <a:cs typeface="Calibri"/>
                <a:sym typeface="Calibri"/>
              </a:rPr>
              <a:t>jäätmete käitlemiseks ja käitlemiseks ELis. Sellega kehtestatakse jäätmekäitluse eelisjärjekord, mida nimetatakse jäätmehierarhiaks, ning põhimõte "saastaja maksab", mida tuntakse ka kui jäätmekäitluspõhimõtet.</a:t>
            </a:r>
            <a:endParaRPr sz="29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en-US" sz="2900">
                <a:solidFill>
                  <a:srgbClr val="056839"/>
                </a:solidFill>
                <a:latin typeface="Calibri"/>
                <a:ea typeface="Calibri"/>
                <a:cs typeface="Calibri"/>
                <a:sym typeface="Calibri"/>
              </a:rPr>
              <a:t>Käesoleva direktiiviga kehtestatud </a:t>
            </a:r>
            <a:r>
              <a:rPr lang="en-US" sz="2900" b="1">
                <a:solidFill>
                  <a:srgbClr val="056839"/>
                </a:solidFill>
                <a:latin typeface="Calibri"/>
                <a:ea typeface="Calibri"/>
                <a:cs typeface="Calibri"/>
                <a:sym typeface="Calibri"/>
              </a:rPr>
              <a:t>jäätmekäitluse peamised põhimõtted </a:t>
            </a:r>
            <a:r>
              <a:rPr lang="en-US" sz="2900">
                <a:solidFill>
                  <a:srgbClr val="056839"/>
                </a:solidFill>
                <a:latin typeface="Calibri"/>
                <a:ea typeface="Calibri"/>
                <a:cs typeface="Calibri"/>
                <a:sym typeface="Calibri"/>
              </a:rPr>
              <a:t>on, et jäätmeid tuleb käidelda: </a:t>
            </a:r>
            <a:endParaRPr sz="2900">
              <a:solidFill>
                <a:srgbClr val="056839"/>
              </a:solidFill>
              <a:latin typeface="Calibri"/>
              <a:ea typeface="Calibri"/>
              <a:cs typeface="Calibri"/>
              <a:sym typeface="Calibri"/>
            </a:endParaRPr>
          </a:p>
          <a:p>
            <a:pPr marL="558800" marR="0" lvl="0" indent="-641350" algn="l" rtl="0">
              <a:lnSpc>
                <a:spcPct val="150000"/>
              </a:lnSpc>
              <a:spcBef>
                <a:spcPts val="1300"/>
              </a:spcBef>
              <a:spcAft>
                <a:spcPts val="0"/>
              </a:spcAft>
              <a:buClr>
                <a:srgbClr val="056839"/>
              </a:buClr>
              <a:buSzPts val="2900"/>
              <a:buFont typeface="Calibri"/>
              <a:buChar char="∙"/>
            </a:pPr>
            <a:r>
              <a:rPr lang="en-US" sz="2900">
                <a:solidFill>
                  <a:srgbClr val="056839"/>
                </a:solidFill>
                <a:latin typeface="Calibri"/>
                <a:ea typeface="Calibri"/>
                <a:cs typeface="Calibri"/>
                <a:sym typeface="Calibri"/>
              </a:rPr>
              <a:t>" </a:t>
            </a:r>
            <a:r>
              <a:rPr lang="en-US" sz="2900" i="1">
                <a:solidFill>
                  <a:srgbClr val="056839"/>
                </a:solidFill>
                <a:latin typeface="Calibri"/>
                <a:ea typeface="Calibri"/>
                <a:cs typeface="Calibri"/>
                <a:sym typeface="Calibri"/>
              </a:rPr>
              <a:t>ohustamata inimeste tervist ja kahjustamata keskkonda</a:t>
            </a:r>
            <a:endParaRPr sz="2900" i="1">
              <a:solidFill>
                <a:srgbClr val="056839"/>
              </a:solidFill>
              <a:latin typeface="Calibri"/>
              <a:ea typeface="Calibri"/>
              <a:cs typeface="Calibri"/>
              <a:sym typeface="Calibri"/>
            </a:endParaRPr>
          </a:p>
          <a:p>
            <a:pPr marL="558800" marR="0" lvl="0" indent="-641350" algn="l" rtl="0">
              <a:lnSpc>
                <a:spcPct val="150000"/>
              </a:lnSpc>
              <a:spcBef>
                <a:spcPts val="1300"/>
              </a:spcBef>
              <a:spcAft>
                <a:spcPts val="0"/>
              </a:spcAft>
              <a:buClr>
                <a:srgbClr val="056839"/>
              </a:buClr>
              <a:buSzPts val="2900"/>
              <a:buFont typeface="Calibri"/>
              <a:buChar char="∙"/>
            </a:pPr>
            <a:r>
              <a:rPr lang="en-US" sz="2900" i="1">
                <a:solidFill>
                  <a:srgbClr val="056839"/>
                </a:solidFill>
                <a:latin typeface="Calibri"/>
                <a:ea typeface="Calibri"/>
                <a:cs typeface="Calibri"/>
                <a:sym typeface="Calibri"/>
              </a:rPr>
              <a:t>ilma vee, õhu, pinnase, taimede või loomade ohuta</a:t>
            </a:r>
            <a:endParaRPr sz="2900" i="1">
              <a:solidFill>
                <a:srgbClr val="056839"/>
              </a:solidFill>
              <a:latin typeface="Calibri"/>
              <a:ea typeface="Calibri"/>
              <a:cs typeface="Calibri"/>
              <a:sym typeface="Calibri"/>
            </a:endParaRPr>
          </a:p>
          <a:p>
            <a:pPr marL="558800" marR="0" lvl="0" indent="-641350" algn="l" rtl="0">
              <a:lnSpc>
                <a:spcPct val="150000"/>
              </a:lnSpc>
              <a:spcBef>
                <a:spcPts val="1300"/>
              </a:spcBef>
              <a:spcAft>
                <a:spcPts val="0"/>
              </a:spcAft>
              <a:buClr>
                <a:srgbClr val="056839"/>
              </a:buClr>
              <a:buSzPts val="2900"/>
              <a:buFont typeface="Calibri"/>
              <a:buChar char="∙"/>
            </a:pPr>
            <a:r>
              <a:rPr lang="en-US" sz="2900" i="1">
                <a:solidFill>
                  <a:srgbClr val="056839"/>
                </a:solidFill>
                <a:latin typeface="Calibri"/>
                <a:ea typeface="Calibri"/>
                <a:cs typeface="Calibri"/>
                <a:sym typeface="Calibri"/>
              </a:rPr>
              <a:t>ilma müra või lõhnaga häirimist põhjustamata</a:t>
            </a:r>
            <a:endParaRPr sz="2900" i="1">
              <a:solidFill>
                <a:srgbClr val="056839"/>
              </a:solidFill>
              <a:latin typeface="Calibri"/>
              <a:ea typeface="Calibri"/>
              <a:cs typeface="Calibri"/>
              <a:sym typeface="Calibri"/>
            </a:endParaRPr>
          </a:p>
          <a:p>
            <a:pPr marL="558800" marR="0" lvl="0" indent="-641350" algn="l" rtl="0">
              <a:lnSpc>
                <a:spcPct val="150000"/>
              </a:lnSpc>
              <a:spcBef>
                <a:spcPts val="1300"/>
              </a:spcBef>
              <a:spcAft>
                <a:spcPts val="0"/>
              </a:spcAft>
              <a:buClr>
                <a:srgbClr val="056839"/>
              </a:buClr>
              <a:buSzPts val="2900"/>
              <a:buFont typeface="Calibri"/>
              <a:buChar char="∙"/>
            </a:pPr>
            <a:r>
              <a:rPr lang="en-US" sz="2900" i="1">
                <a:solidFill>
                  <a:srgbClr val="056839"/>
                </a:solidFill>
                <a:latin typeface="Calibri"/>
                <a:ea typeface="Calibri"/>
                <a:cs typeface="Calibri"/>
                <a:sym typeface="Calibri"/>
              </a:rPr>
              <a:t>ilma, et see kahjustaks maastikku või erilist huvi pakkuvaid kohti.</a:t>
            </a:r>
            <a:r>
              <a:rPr lang="en-US" sz="2900">
                <a:solidFill>
                  <a:srgbClr val="056839"/>
                </a:solidFill>
                <a:latin typeface="Calibri"/>
                <a:ea typeface="Calibri"/>
                <a:cs typeface="Calibri"/>
                <a:sym typeface="Calibri"/>
              </a:rPr>
              <a:t>" </a:t>
            </a:r>
            <a:endParaRPr sz="2900">
              <a:solidFill>
                <a:srgbClr val="056839"/>
              </a:solidFill>
              <a:latin typeface="Calibri"/>
              <a:ea typeface="Calibri"/>
              <a:cs typeface="Calibri"/>
              <a:sym typeface="Calibri"/>
            </a:endParaRPr>
          </a:p>
          <a:p>
            <a:pPr marL="0" marR="0" lvl="0" indent="0" algn="l" rtl="0">
              <a:spcBef>
                <a:spcPts val="1300"/>
              </a:spcBef>
              <a:spcAft>
                <a:spcPts val="0"/>
              </a:spcAft>
              <a:buNone/>
            </a:pPr>
            <a:r>
              <a:t/>
            </a:r>
            <a:endParaRPr sz="2900">
              <a:solidFill>
                <a:schemeClr val="dk1"/>
              </a:solidFill>
              <a:latin typeface="Arial"/>
              <a:ea typeface="Arial"/>
              <a:cs typeface="Arial"/>
              <a:sym typeface="Arial"/>
            </a:endParaRPr>
          </a:p>
        </p:txBody>
      </p:sp>
      <p:sp>
        <p:nvSpPr>
          <p:cNvPr id="162" name="Google Shape;162;p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3" name="Google Shape;163;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4" name="Google Shape;164;p7"/>
          <p:cNvSpPr/>
          <p:nvPr/>
        </p:nvSpPr>
        <p:spPr>
          <a:xfrm>
            <a:off x="1034389" y="1414569"/>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65" name="Google Shape;165;p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66" name="Google Shape;166;p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8"/>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2 Jäätmete raamdirektiiv</a:t>
            </a:r>
            <a:endParaRPr sz="3300" b="1">
              <a:solidFill>
                <a:srgbClr val="C55A11"/>
              </a:solidFill>
              <a:latin typeface="Calibri"/>
              <a:ea typeface="Calibri"/>
              <a:cs typeface="Calibri"/>
              <a:sym typeface="Calibri"/>
            </a:endParaRPr>
          </a:p>
        </p:txBody>
      </p:sp>
      <p:sp>
        <p:nvSpPr>
          <p:cNvPr id="172" name="Google Shape;172;p8"/>
          <p:cNvSpPr txBox="1"/>
          <p:nvPr/>
        </p:nvSpPr>
        <p:spPr>
          <a:xfrm>
            <a:off x="782470" y="2754313"/>
            <a:ext cx="13456200" cy="55014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en-US" sz="3300">
                <a:solidFill>
                  <a:srgbClr val="056839"/>
                </a:solidFill>
                <a:latin typeface="Calibri"/>
                <a:ea typeface="Calibri"/>
                <a:cs typeface="Calibri"/>
                <a:sym typeface="Calibri"/>
              </a:rPr>
              <a:t>Direktiivis on </a:t>
            </a:r>
            <a:r>
              <a:rPr lang="en-US" sz="3300" b="1">
                <a:solidFill>
                  <a:srgbClr val="056839"/>
                </a:solidFill>
                <a:latin typeface="Calibri"/>
                <a:ea typeface="Calibri"/>
                <a:cs typeface="Calibri"/>
                <a:sym typeface="Calibri"/>
              </a:rPr>
              <a:t>kolm peamist eesmärki, mida </a:t>
            </a:r>
            <a:r>
              <a:rPr lang="en-US" sz="3300">
                <a:solidFill>
                  <a:srgbClr val="056839"/>
                </a:solidFill>
                <a:latin typeface="Calibri"/>
                <a:ea typeface="Calibri"/>
                <a:cs typeface="Calibri"/>
                <a:sym typeface="Calibri"/>
              </a:rPr>
              <a:t>liikmesriigid peavad täitma ja mille kohta nad peavad aru andma vastavalt </a:t>
            </a:r>
            <a:r>
              <a:rPr lang="en-US" sz="3300" u="sng">
                <a:solidFill>
                  <a:srgbClr val="056839"/>
                </a:solidFill>
                <a:latin typeface="Calibri"/>
                <a:ea typeface="Calibri"/>
                <a:cs typeface="Calibri"/>
                <a:sym typeface="Calibri"/>
                <a:hlinkClick r:id="rId3">
                  <a:extLst>
                    <a:ext uri="{A12FA001-AC4F-418D-AE19-62706E023703}">
                      <ahyp:hlinkClr val="tx"/>
                    </a:ext>
                  </a:extLst>
                </a:hlinkClick>
              </a:rPr>
              <a:t>komisjoni otsusele 2011/753/EL</a:t>
            </a:r>
            <a:r>
              <a:rPr lang="en-US" sz="3300">
                <a:solidFill>
                  <a:srgbClr val="056839"/>
                </a:solidFill>
                <a:latin typeface="Calibri"/>
                <a:ea typeface="Calibri"/>
                <a:cs typeface="Calibri"/>
                <a:sym typeface="Calibri"/>
              </a:rPr>
              <a:t>. Direktiivis sisalduvad eesmärgid on järgmised:</a:t>
            </a:r>
            <a:endParaRPr sz="3300">
              <a:solidFill>
                <a:srgbClr val="056839"/>
              </a:solidFill>
              <a:latin typeface="Calibri"/>
              <a:ea typeface="Calibri"/>
              <a:cs typeface="Calibri"/>
              <a:sym typeface="Calibri"/>
            </a:endParaRPr>
          </a:p>
          <a:p>
            <a:pPr marL="558800" marR="0" lvl="0" indent="-584200" algn="l" rtl="0">
              <a:lnSpc>
                <a:spcPct val="150000"/>
              </a:lnSpc>
              <a:spcBef>
                <a:spcPts val="1300"/>
              </a:spcBef>
              <a:spcAft>
                <a:spcPts val="0"/>
              </a:spcAft>
              <a:buClr>
                <a:srgbClr val="056839"/>
              </a:buClr>
              <a:buSzPts val="2000"/>
              <a:buFont typeface="Noto Sans Symbols"/>
              <a:buChar char="∙"/>
            </a:pPr>
            <a:r>
              <a:rPr lang="en-US" sz="3300">
                <a:solidFill>
                  <a:srgbClr val="056839"/>
                </a:solidFill>
                <a:latin typeface="Calibri"/>
                <a:ea typeface="Calibri"/>
                <a:cs typeface="Calibri"/>
                <a:sym typeface="Calibri"/>
              </a:rPr>
              <a:t>" </a:t>
            </a:r>
            <a:r>
              <a:rPr lang="en-US" sz="3300" i="1">
                <a:solidFill>
                  <a:srgbClr val="056839"/>
                </a:solidFill>
                <a:latin typeface="Calibri"/>
                <a:ea typeface="Calibri"/>
                <a:cs typeface="Calibri"/>
                <a:sym typeface="Calibri"/>
              </a:rPr>
              <a:t>2020. aastaks suurendatakse kodumajapidamistes tekkivate jäätmete (nagu paber, metall, plast ja klaas) korduvkasutamise ja ringlussevõtu ettevalmistamist vähemalt 50 massiprotsendile..."</a:t>
            </a:r>
            <a:endParaRPr sz="3300" i="1">
              <a:solidFill>
                <a:srgbClr val="056839"/>
              </a:solidFill>
              <a:latin typeface="Calibri"/>
              <a:ea typeface="Calibri"/>
              <a:cs typeface="Calibri"/>
              <a:sym typeface="Calibri"/>
            </a:endParaRPr>
          </a:p>
          <a:p>
            <a:pPr marL="0" marR="0" lvl="0" indent="0" algn="l" rtl="0">
              <a:spcBef>
                <a:spcPts val="1300"/>
              </a:spcBef>
              <a:spcAft>
                <a:spcPts val="0"/>
              </a:spcAft>
              <a:buNone/>
            </a:pPr>
            <a:r>
              <a:t/>
            </a:r>
            <a:endParaRPr sz="2900">
              <a:solidFill>
                <a:schemeClr val="dk1"/>
              </a:solidFill>
              <a:latin typeface="Arial"/>
              <a:ea typeface="Arial"/>
              <a:cs typeface="Arial"/>
              <a:sym typeface="Arial"/>
            </a:endParaRPr>
          </a:p>
        </p:txBody>
      </p:sp>
      <p:sp>
        <p:nvSpPr>
          <p:cNvPr id="173" name="Google Shape;173;p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4" name="Google Shape;174;p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75" name="Google Shape;175;p8"/>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76" name="Google Shape;176;p8"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77" name="Google Shape;177;p8"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pic>
        <p:nvPicPr>
          <p:cNvPr id="178" name="Google Shape;178;p8"/>
          <p:cNvPicPr preferRelativeResize="0"/>
          <p:nvPr/>
        </p:nvPicPr>
        <p:blipFill>
          <a:blip r:embed="rId6">
            <a:alphaModFix/>
          </a:blip>
          <a:stretch>
            <a:fillRect/>
          </a:stretch>
        </p:blipFill>
        <p:spPr>
          <a:xfrm>
            <a:off x="14580898" y="3229981"/>
            <a:ext cx="5406962" cy="3029288"/>
          </a:xfrm>
          <a:prstGeom prst="rect">
            <a:avLst/>
          </a:prstGeom>
          <a:noFill/>
          <a:ln>
            <a:noFill/>
          </a:ln>
        </p:spPr>
      </p:pic>
      <p:sp>
        <p:nvSpPr>
          <p:cNvPr id="179" name="Google Shape;179;p8"/>
          <p:cNvSpPr txBox="1"/>
          <p:nvPr/>
        </p:nvSpPr>
        <p:spPr>
          <a:xfrm>
            <a:off x="14580900" y="6446200"/>
            <a:ext cx="5364000" cy="1131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800" u="sng">
                <a:solidFill>
                  <a:schemeClr val="hlink"/>
                </a:solidFill>
                <a:hlinkClick r:id="rId7"/>
              </a:rPr>
              <a:t>https://www.freepik.com/free-photo/bullseye-with-three-darts_879941.htm#query=3%20targets&amp;position=0&amp;from_view=search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g162c5a01c43_0_2"/>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5900" b="1">
                <a:solidFill>
                  <a:srgbClr val="056839"/>
                </a:solidFill>
                <a:latin typeface="Calibri"/>
                <a:ea typeface="Calibri"/>
                <a:cs typeface="Calibri"/>
                <a:sym typeface="Calibri"/>
              </a:rPr>
              <a:t>Teema 2 Jäätmete raamdirektiiv</a:t>
            </a:r>
            <a:endParaRPr sz="3300" b="1">
              <a:solidFill>
                <a:srgbClr val="C55A11"/>
              </a:solidFill>
              <a:latin typeface="Calibri"/>
              <a:ea typeface="Calibri"/>
              <a:cs typeface="Calibri"/>
              <a:sym typeface="Calibri"/>
            </a:endParaRPr>
          </a:p>
        </p:txBody>
      </p:sp>
      <p:sp>
        <p:nvSpPr>
          <p:cNvPr id="185" name="Google Shape;185;g162c5a01c43_0_2"/>
          <p:cNvSpPr txBox="1"/>
          <p:nvPr/>
        </p:nvSpPr>
        <p:spPr>
          <a:xfrm>
            <a:off x="1034395" y="2119425"/>
            <a:ext cx="13456200" cy="6263400"/>
          </a:xfrm>
          <a:prstGeom prst="rect">
            <a:avLst/>
          </a:prstGeom>
          <a:noFill/>
          <a:ln>
            <a:noFill/>
          </a:ln>
        </p:spPr>
        <p:txBody>
          <a:bodyPr spcFirstLastPara="1" wrap="square" lIns="148575" tIns="74275" rIns="148575" bIns="74275" anchor="t" anchorCtr="0">
            <a:spAutoFit/>
          </a:bodyPr>
          <a:lstStyle/>
          <a:p>
            <a:pPr marL="558800" marR="0" lvl="0" indent="-584200" algn="l" rtl="0">
              <a:lnSpc>
                <a:spcPct val="150000"/>
              </a:lnSpc>
              <a:spcBef>
                <a:spcPts val="1300"/>
              </a:spcBef>
              <a:spcAft>
                <a:spcPts val="0"/>
              </a:spcAft>
              <a:buClr>
                <a:srgbClr val="056839"/>
              </a:buClr>
              <a:buSzPts val="2000"/>
              <a:buFont typeface="Noto Sans Symbols"/>
              <a:buChar char="∙"/>
            </a:pPr>
            <a:r>
              <a:rPr lang="en-US" sz="3300">
                <a:solidFill>
                  <a:srgbClr val="056839"/>
                </a:solidFill>
                <a:latin typeface="Calibri"/>
                <a:ea typeface="Calibri"/>
                <a:cs typeface="Calibri"/>
                <a:sym typeface="Calibri"/>
              </a:rPr>
              <a:t>"...</a:t>
            </a:r>
            <a:r>
              <a:rPr lang="en-US" sz="3300" i="1">
                <a:solidFill>
                  <a:srgbClr val="056839"/>
                </a:solidFill>
                <a:latin typeface="Calibri"/>
                <a:ea typeface="Calibri"/>
                <a:cs typeface="Calibri"/>
                <a:sym typeface="Calibri"/>
              </a:rPr>
              <a:t>2020. aastaks suurendatakse mitteohtlike ehitus- ja lammutusjäätmete korduvkasutamise, ringlussevõtu ja muu materjalide taaskasutamise ettevalmistamist, sealhulgas jäätmete kasutamisega muude materjalide asendamiseks tehtavaid tagasitäitmistoiminguid, vähemalt 70 massiprotsendile</a:t>
            </a:r>
            <a:endParaRPr sz="3300" i="1">
              <a:solidFill>
                <a:srgbClr val="056839"/>
              </a:solidFill>
              <a:latin typeface="Calibri"/>
              <a:ea typeface="Calibri"/>
              <a:cs typeface="Calibri"/>
              <a:sym typeface="Calibri"/>
            </a:endParaRPr>
          </a:p>
          <a:p>
            <a:pPr marL="558800" marR="0" lvl="0" indent="-584200" algn="l" rtl="0">
              <a:lnSpc>
                <a:spcPct val="150000"/>
              </a:lnSpc>
              <a:spcBef>
                <a:spcPts val="1300"/>
              </a:spcBef>
              <a:spcAft>
                <a:spcPts val="0"/>
              </a:spcAft>
              <a:buClr>
                <a:srgbClr val="056839"/>
              </a:buClr>
              <a:buSzPts val="2000"/>
              <a:buFont typeface="Noto Sans Symbols"/>
              <a:buChar char="∙"/>
            </a:pPr>
            <a:r>
              <a:rPr lang="en-US" sz="3300" i="1">
                <a:solidFill>
                  <a:srgbClr val="056839"/>
                </a:solidFill>
                <a:latin typeface="Calibri"/>
                <a:ea typeface="Calibri"/>
                <a:cs typeface="Calibri"/>
                <a:sym typeface="Calibri"/>
              </a:rPr>
              <a:t>2025. aastaks suurendatakse olmejäätmete korduvkasutamise ja ringlussevõtu ettevalmistamist vähemalt 55 %, 60 % ja 65 % massist vastavalt 2025. aastaks, 2030. aastaks ja 2035. aastaks.</a:t>
            </a:r>
            <a:r>
              <a:rPr lang="en-US" sz="3300">
                <a:solidFill>
                  <a:srgbClr val="056839"/>
                </a:solidFill>
                <a:latin typeface="Calibri"/>
                <a:ea typeface="Calibri"/>
                <a:cs typeface="Calibri"/>
                <a:sym typeface="Calibri"/>
              </a:rPr>
              <a:t>" </a:t>
            </a:r>
            <a:r>
              <a:rPr lang="en-US" sz="3300" u="sng">
                <a:solidFill>
                  <a:srgbClr val="056839"/>
                </a:solidFill>
                <a:latin typeface="Calibri"/>
                <a:ea typeface="Calibri"/>
                <a:cs typeface="Calibri"/>
                <a:sym typeface="Calibri"/>
                <a:hlinkClick r:id="rId3">
                  <a:extLst>
                    <a:ext uri="{A12FA001-AC4F-418D-AE19-62706E023703}">
                      <ahyp:hlinkClr val="tx"/>
                    </a:ext>
                  </a:extLst>
                </a:hlinkClick>
              </a:rPr>
              <a:t>Komisjoni otsus 2011/753/EL</a:t>
            </a:r>
            <a:endParaRPr sz="3300">
              <a:solidFill>
                <a:srgbClr val="056839"/>
              </a:solidFill>
              <a:latin typeface="Calibri"/>
              <a:ea typeface="Calibri"/>
              <a:cs typeface="Calibri"/>
              <a:sym typeface="Calibri"/>
            </a:endParaRPr>
          </a:p>
          <a:p>
            <a:pPr marL="0" marR="0" lvl="0" indent="0" algn="l" rtl="0">
              <a:spcBef>
                <a:spcPts val="1300"/>
              </a:spcBef>
              <a:spcAft>
                <a:spcPts val="0"/>
              </a:spcAft>
              <a:buNone/>
            </a:pPr>
            <a:r>
              <a:t/>
            </a:r>
            <a:endParaRPr sz="2900">
              <a:solidFill>
                <a:schemeClr val="dk1"/>
              </a:solidFill>
              <a:latin typeface="Arial"/>
              <a:ea typeface="Arial"/>
              <a:cs typeface="Arial"/>
              <a:sym typeface="Arial"/>
            </a:endParaRPr>
          </a:p>
        </p:txBody>
      </p:sp>
      <p:sp>
        <p:nvSpPr>
          <p:cNvPr id="186" name="Google Shape;186;g162c5a01c43_0_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87" name="Google Shape;187;g162c5a01c43_0_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88" name="Google Shape;188;g162c5a01c43_0_2"/>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89" name="Google Shape;189;g162c5a01c43_0_2"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90" name="Google Shape;190;g162c5a01c43_0_2"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pic>
        <p:nvPicPr>
          <p:cNvPr id="191" name="Google Shape;191;g162c5a01c43_0_2"/>
          <p:cNvPicPr preferRelativeResize="0"/>
          <p:nvPr/>
        </p:nvPicPr>
        <p:blipFill>
          <a:blip r:embed="rId6">
            <a:alphaModFix/>
          </a:blip>
          <a:stretch>
            <a:fillRect/>
          </a:stretch>
        </p:blipFill>
        <p:spPr>
          <a:xfrm>
            <a:off x="14608211" y="3628856"/>
            <a:ext cx="5406962" cy="3029288"/>
          </a:xfrm>
          <a:prstGeom prst="rect">
            <a:avLst/>
          </a:prstGeom>
          <a:noFill/>
          <a:ln>
            <a:noFill/>
          </a:ln>
        </p:spPr>
      </p:pic>
      <p:sp>
        <p:nvSpPr>
          <p:cNvPr id="192" name="Google Shape;192;g162c5a01c43_0_2"/>
          <p:cNvSpPr txBox="1"/>
          <p:nvPr/>
        </p:nvSpPr>
        <p:spPr>
          <a:xfrm>
            <a:off x="14608200" y="6908075"/>
            <a:ext cx="5315100" cy="1131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800" u="sng">
                <a:solidFill>
                  <a:schemeClr val="hlink"/>
                </a:solidFill>
                <a:hlinkClick r:id="rId7"/>
              </a:rPr>
              <a:t>https://www.freepik.com/free-photo/bullseye-with-three-darts_879941.htm#query=3%20targets&amp;position=0&amp;from_view=search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2022-01-31T11:18:27.0000000Z</dcterms:created>
  <dc:creator>Carlotta Maria Crippa</dc:creator>
  <keywords>, docId:13098A92A909D59DE516FE075975CA2B</keywords>
</coreProperties>
</file>