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0287000" cx="20574000"/>
  <p:notesSz cx="6858000" cy="9144000"/>
  <p:embeddedFontLs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VCcybJhp5epzc1m7Gid7W7V+O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Robot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p:nvPr>
            <p:ph type="sldImg" idx="3"/>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lt-L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4" name="Shape 84"/>
        <p:cNvGrpSpPr/>
        <p:nvPr/>
      </p:nvGrpSpPr>
      <p:grpSpPr>
        <a:xfrm>
          <a:off x="0" y="0"/>
          <a:ext cx="0" cy="0"/>
          <a:chOff x="0" y="0"/>
          <a:chExt cx="0" cy="0"/>
        </a:xfrm>
      </p:grpSpPr>
      <p:sp>
        <p:nvSpPr>
          <p:cNvPr id="85" name="Google Shape;85;p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6" name="Google Shape;86;p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4" name="Shape 214"/>
        <p:cNvGrpSpPr/>
        <p:nvPr/>
      </p:nvGrpSpPr>
      <p:grpSpPr>
        <a:xfrm>
          <a:off x="0" y="0"/>
          <a:ext cx="0" cy="0"/>
          <a:chOff x="0" y="0"/>
          <a:chExt cx="0" cy="0"/>
        </a:xfrm>
      </p:grpSpPr>
      <p:sp>
        <p:nvSpPr>
          <p:cNvPr id="215" name="Google Shape;215;g18e0ba8ab20_0_0: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6" name="Google Shape;216;g18e0ba8ab20_0_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26" name="Shape 226"/>
        <p:cNvGrpSpPr/>
        <p:nvPr/>
      </p:nvGrpSpPr>
      <p:grpSpPr>
        <a:xfrm>
          <a:off x="0" y="0"/>
          <a:ext cx="0" cy="0"/>
          <a:chOff x="0" y="0"/>
          <a:chExt cx="0" cy="0"/>
        </a:xfrm>
      </p:grpSpPr>
      <p:sp>
        <p:nvSpPr>
          <p:cNvPr id="227" name="Google Shape;227;p1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29" name="Google Shape;229;p10: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38" name="Shape 238"/>
        <p:cNvGrpSpPr/>
        <p:nvPr/>
      </p:nvGrpSpPr>
      <p:grpSpPr>
        <a:xfrm>
          <a:off x="0" y="0"/>
          <a:ext cx="0" cy="0"/>
          <a:chOff x="0" y="0"/>
          <a:chExt cx="0" cy="0"/>
        </a:xfrm>
      </p:grpSpPr>
      <p:sp>
        <p:nvSpPr>
          <p:cNvPr id="239" name="Google Shape;239;p1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40" name="Google Shape;240;p1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3" name="Shape 253"/>
        <p:cNvGrpSpPr/>
        <p:nvPr/>
      </p:nvGrpSpPr>
      <p:grpSpPr>
        <a:xfrm>
          <a:off x="0" y="0"/>
          <a:ext cx="0" cy="0"/>
          <a:chOff x="0" y="0"/>
          <a:chExt cx="0" cy="0"/>
        </a:xfrm>
      </p:grpSpPr>
      <p:sp>
        <p:nvSpPr>
          <p:cNvPr id="254" name="Google Shape;254;p1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55" name="Google Shape;255;p1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66" name="Shape 266"/>
        <p:cNvGrpSpPr/>
        <p:nvPr/>
      </p:nvGrpSpPr>
      <p:grpSpPr>
        <a:xfrm>
          <a:off x="0" y="0"/>
          <a:ext cx="0" cy="0"/>
          <a:chOff x="0" y="0"/>
          <a:chExt cx="0" cy="0"/>
        </a:xfrm>
      </p:grpSpPr>
      <p:sp>
        <p:nvSpPr>
          <p:cNvPr id="267" name="Google Shape;267;p1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68" name="Google Shape;268;p1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81" name="Shape 281"/>
        <p:cNvGrpSpPr/>
        <p:nvPr/>
      </p:nvGrpSpPr>
      <p:grpSpPr>
        <a:xfrm>
          <a:off x="0" y="0"/>
          <a:ext cx="0" cy="0"/>
          <a:chOff x="0" y="0"/>
          <a:chExt cx="0" cy="0"/>
        </a:xfrm>
      </p:grpSpPr>
      <p:sp>
        <p:nvSpPr>
          <p:cNvPr id="282" name="Google Shape;282;p1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83" name="Google Shape;283;p1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96" name="Shape 296"/>
        <p:cNvGrpSpPr/>
        <p:nvPr/>
      </p:nvGrpSpPr>
      <p:grpSpPr>
        <a:xfrm>
          <a:off x="0" y="0"/>
          <a:ext cx="0" cy="0"/>
          <a:chOff x="0" y="0"/>
          <a:chExt cx="0" cy="0"/>
        </a:xfrm>
      </p:grpSpPr>
      <p:sp>
        <p:nvSpPr>
          <p:cNvPr id="297" name="Google Shape;297;p1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98" name="Google Shape;298;p15: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10" name="Shape 310"/>
        <p:cNvGrpSpPr/>
        <p:nvPr/>
      </p:nvGrpSpPr>
      <p:grpSpPr>
        <a:xfrm>
          <a:off x="0" y="0"/>
          <a:ext cx="0" cy="0"/>
          <a:chOff x="0" y="0"/>
          <a:chExt cx="0" cy="0"/>
        </a:xfrm>
      </p:grpSpPr>
      <p:sp>
        <p:nvSpPr>
          <p:cNvPr id="311" name="Google Shape;311;p1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12" name="Google Shape;312;p16: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23" name="Shape 323"/>
        <p:cNvGrpSpPr/>
        <p:nvPr/>
      </p:nvGrpSpPr>
      <p:grpSpPr>
        <a:xfrm>
          <a:off x="0" y="0"/>
          <a:ext cx="0" cy="0"/>
          <a:chOff x="0" y="0"/>
          <a:chExt cx="0" cy="0"/>
        </a:xfrm>
      </p:grpSpPr>
      <p:sp>
        <p:nvSpPr>
          <p:cNvPr id="324" name="Google Shape;324;p1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25" name="Google Shape;325;p17: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5" name="Shape 335"/>
        <p:cNvGrpSpPr/>
        <p:nvPr/>
      </p:nvGrpSpPr>
      <p:grpSpPr>
        <a:xfrm>
          <a:off x="0" y="0"/>
          <a:ext cx="0" cy="0"/>
          <a:chOff x="0" y="0"/>
          <a:chExt cx="0" cy="0"/>
        </a:xfrm>
      </p:grpSpPr>
      <p:sp>
        <p:nvSpPr>
          <p:cNvPr id="336" name="Google Shape;336;g1993d4fa928_0_1: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37" name="Google Shape;337;g1993d4fa928_0_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99" name="Shape 99"/>
        <p:cNvGrpSpPr/>
        <p:nvPr/>
      </p:nvGrpSpPr>
      <p:grpSpPr>
        <a:xfrm>
          <a:off x="0" y="0"/>
          <a:ext cx="0" cy="0"/>
          <a:chOff x="0" y="0"/>
          <a:chExt cx="0" cy="0"/>
        </a:xfrm>
      </p:grpSpPr>
      <p:sp>
        <p:nvSpPr>
          <p:cNvPr id="100" name="Google Shape;100;p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1" name="Google Shape;101;p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46" name="Shape 346"/>
        <p:cNvGrpSpPr/>
        <p:nvPr/>
      </p:nvGrpSpPr>
      <p:grpSpPr>
        <a:xfrm>
          <a:off x="0" y="0"/>
          <a:ext cx="0" cy="0"/>
          <a:chOff x="0" y="0"/>
          <a:chExt cx="0" cy="0"/>
        </a:xfrm>
      </p:grpSpPr>
      <p:sp>
        <p:nvSpPr>
          <p:cNvPr id="347" name="Google Shape;347;p1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48" name="Google Shape;348;p18: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57" name="Shape 357"/>
        <p:cNvGrpSpPr/>
        <p:nvPr/>
      </p:nvGrpSpPr>
      <p:grpSpPr>
        <a:xfrm>
          <a:off x="0" y="0"/>
          <a:ext cx="0" cy="0"/>
          <a:chOff x="0" y="0"/>
          <a:chExt cx="0" cy="0"/>
        </a:xfrm>
      </p:grpSpPr>
      <p:sp>
        <p:nvSpPr>
          <p:cNvPr id="358" name="Google Shape;358;g1993d4fa928_0_13: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59" name="Google Shape;359;g1993d4fa928_0_1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68" name="Shape 368"/>
        <p:cNvGrpSpPr/>
        <p:nvPr/>
      </p:nvGrpSpPr>
      <p:grpSpPr>
        <a:xfrm>
          <a:off x="0" y="0"/>
          <a:ext cx="0" cy="0"/>
          <a:chOff x="0" y="0"/>
          <a:chExt cx="0" cy="0"/>
        </a:xfrm>
      </p:grpSpPr>
      <p:sp>
        <p:nvSpPr>
          <p:cNvPr id="369" name="Google Shape;369;p19: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9: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71" name="Google Shape;371;p19: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2" name="Shape 112"/>
        <p:cNvGrpSpPr/>
        <p:nvPr/>
      </p:nvGrpSpPr>
      <p:grpSpPr>
        <a:xfrm>
          <a:off x="0" y="0"/>
          <a:ext cx="0" cy="0"/>
          <a:chOff x="0" y="0"/>
          <a:chExt cx="0" cy="0"/>
        </a:xfrm>
      </p:grpSpPr>
      <p:sp>
        <p:nvSpPr>
          <p:cNvPr id="113" name="Google Shape;113;p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4" name="Google Shape;114;p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3" name="Shape 123"/>
        <p:cNvGrpSpPr/>
        <p:nvPr/>
      </p:nvGrpSpPr>
      <p:grpSpPr>
        <a:xfrm>
          <a:off x="0" y="0"/>
          <a:ext cx="0" cy="0"/>
          <a:chOff x="0" y="0"/>
          <a:chExt cx="0" cy="0"/>
        </a:xfrm>
      </p:grpSpPr>
      <p:sp>
        <p:nvSpPr>
          <p:cNvPr id="124" name="Google Shape;124;p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25" name="Google Shape;125;p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1" name="Shape 141"/>
        <p:cNvGrpSpPr/>
        <p:nvPr/>
      </p:nvGrpSpPr>
      <p:grpSpPr>
        <a:xfrm>
          <a:off x="0" y="0"/>
          <a:ext cx="0" cy="0"/>
          <a:chOff x="0" y="0"/>
          <a:chExt cx="0" cy="0"/>
        </a:xfrm>
      </p:grpSpPr>
      <p:sp>
        <p:nvSpPr>
          <p:cNvPr id="142" name="Google Shape;142;p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43" name="Google Shape;143;p5: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4" name="Shape 154"/>
        <p:cNvGrpSpPr/>
        <p:nvPr/>
      </p:nvGrpSpPr>
      <p:grpSpPr>
        <a:xfrm>
          <a:off x="0" y="0"/>
          <a:ext cx="0" cy="0"/>
          <a:chOff x="0" y="0"/>
          <a:chExt cx="0" cy="0"/>
        </a:xfrm>
      </p:grpSpPr>
      <p:sp>
        <p:nvSpPr>
          <p:cNvPr id="155" name="Google Shape;155;p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56" name="Google Shape;156;p6: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65" name="Shape 165"/>
        <p:cNvGrpSpPr/>
        <p:nvPr/>
      </p:nvGrpSpPr>
      <p:grpSpPr>
        <a:xfrm>
          <a:off x="0" y="0"/>
          <a:ext cx="0" cy="0"/>
          <a:chOff x="0" y="0"/>
          <a:chExt cx="0" cy="0"/>
        </a:xfrm>
      </p:grpSpPr>
      <p:sp>
        <p:nvSpPr>
          <p:cNvPr id="166" name="Google Shape;166;p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67" name="Google Shape;167;p7: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8" name="Shape 178"/>
        <p:cNvGrpSpPr/>
        <p:nvPr/>
      </p:nvGrpSpPr>
      <p:grpSpPr>
        <a:xfrm>
          <a:off x="0" y="0"/>
          <a:ext cx="0" cy="0"/>
          <a:chOff x="0" y="0"/>
          <a:chExt cx="0" cy="0"/>
        </a:xfrm>
      </p:grpSpPr>
      <p:sp>
        <p:nvSpPr>
          <p:cNvPr id="179" name="Google Shape;179;p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0" name="Google Shape;180;p8: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3" name="Shape 203"/>
        <p:cNvGrpSpPr/>
        <p:nvPr/>
      </p:nvGrpSpPr>
      <p:grpSpPr>
        <a:xfrm>
          <a:off x="0" y="0"/>
          <a:ext cx="0" cy="0"/>
          <a:chOff x="0" y="0"/>
          <a:chExt cx="0" cy="0"/>
        </a:xfrm>
      </p:grpSpPr>
      <p:sp>
        <p:nvSpPr>
          <p:cNvPr id="204" name="Google Shape;204;p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5" name="Google Shape;205;p9: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7" name="Google Shape;17;p21"/>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19" name="Google Shape;19;p2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0" name="Google Shape;20;p2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74" name="Google Shape;74;p30"/>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6" name="Google Shape;76;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7" name="Google Shape;77;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1"/>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80" name="Google Shape;80;p31"/>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2" name="Google Shape;82;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3" name="Google Shape;83;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3" name="Google Shape;23;p2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4" name="Google Shape;24;p2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7" name="Google Shape;27;p23"/>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9" name="Google Shape;29;p2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0" name="Google Shape;30;p2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4"/>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3" name="Google Shape;33;p24"/>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5" name="Google Shape;35;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6" name="Google Shape;36;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5"/>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9" name="Google Shape;39;p25"/>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5"/>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2" name="Google Shape;42;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3" name="Google Shape;43;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6"/>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46" name="Google Shape;46;p26"/>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6"/>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6"/>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6"/>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1" name="Google Shape;51;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2" name="Google Shape;52;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7"/>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55" name="Google Shape;55;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6" name="Google Shape;56;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7" name="Google Shape;57;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8"/>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0" name="Google Shape;60;p28"/>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28"/>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3" name="Google Shape;63;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4" name="Google Shape;64;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9"/>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7" name="Google Shape;67;p29"/>
          <p:cNvSpPr/>
          <p:nvPr>
            <p:ph idx="2" type="pic"/>
          </p:nvPr>
        </p:nvSpPr>
        <p:spPr>
          <a:xfrm>
            <a:off x="8746630" y="1481138"/>
            <a:ext cx="10415700" cy="7310400"/>
          </a:xfrm>
          <a:prstGeom prst="rect">
            <a:avLst/>
          </a:prstGeom>
          <a:noFill/>
          <a:ln>
            <a:noFill/>
          </a:ln>
        </p:spPr>
      </p:sp>
      <p:sp>
        <p:nvSpPr>
          <p:cNvPr id="68" name="Google Shape;68;p29"/>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0" name="Google Shape;70;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1" name="Google Shape;71;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marR="0" lvl="0" algn="l" rtl="0">
              <a:lnSpc>
                <a:spcPct val="90000"/>
              </a:lnSpc>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lvl="1">
              <a:spcBef>
                <a:spcPts val="0"/>
              </a:spcBef>
              <a:spcAft>
                <a:spcPts val="0"/>
              </a:spcAft>
              <a:buSzPts val="2300"/>
              <a:buNone/>
              <a:defRPr sz="2900"/>
            </a:lvl2pPr>
            <a:lvl3pPr lvl="2">
              <a:spcBef>
                <a:spcPts val="0"/>
              </a:spcBef>
              <a:spcAft>
                <a:spcPts val="0"/>
              </a:spcAft>
              <a:buSzPts val="2300"/>
              <a:buNone/>
              <a:defRPr sz="2900"/>
            </a:lvl3pPr>
            <a:lvl4pPr lvl="3">
              <a:spcBef>
                <a:spcPts val="0"/>
              </a:spcBef>
              <a:spcAft>
                <a:spcPts val="0"/>
              </a:spcAft>
              <a:buSzPts val="2300"/>
              <a:buNone/>
              <a:defRPr sz="2900"/>
            </a:lvl4pPr>
            <a:lvl5pPr lvl="4">
              <a:spcBef>
                <a:spcPts val="0"/>
              </a:spcBef>
              <a:spcAft>
                <a:spcPts val="0"/>
              </a:spcAft>
              <a:buSzPts val="2300"/>
              <a:buNone/>
              <a:defRPr sz="2900"/>
            </a:lvl5pPr>
            <a:lvl6pPr lvl="5">
              <a:spcBef>
                <a:spcPts val="0"/>
              </a:spcBef>
              <a:spcAft>
                <a:spcPts val="0"/>
              </a:spcAft>
              <a:buSzPts val="2300"/>
              <a:buNone/>
              <a:defRPr sz="2900"/>
            </a:lvl6pPr>
            <a:lvl7pPr lvl="6">
              <a:spcBef>
                <a:spcPts val="0"/>
              </a:spcBef>
              <a:spcAft>
                <a:spcPts val="0"/>
              </a:spcAft>
              <a:buSzPts val="2300"/>
              <a:buNone/>
              <a:defRPr sz="2900"/>
            </a:lvl7pPr>
            <a:lvl8pPr lvl="7">
              <a:spcBef>
                <a:spcPts val="0"/>
              </a:spcBef>
              <a:spcAft>
                <a:spcPts val="0"/>
              </a:spcAft>
              <a:buSzPts val="2300"/>
              <a:buNone/>
              <a:defRPr sz="2900"/>
            </a:lvl8pPr>
            <a:lvl9pPr lvl="8">
              <a:spcBef>
                <a:spcPts val="0"/>
              </a:spcBef>
              <a:spcAft>
                <a:spcPts val="0"/>
              </a:spcAft>
              <a:buSzPts val="2300"/>
              <a:buNone/>
              <a:defRPr sz="2900"/>
            </a:lvl9pPr>
          </a:lstStyle>
          <a:p/>
        </p:txBody>
      </p:sp>
      <p:sp>
        <p:nvSpPr>
          <p:cNvPr id="11" name="Google Shape;11;p20"/>
          <p:cNvSpPr txBox="1"/>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marR="0" lvl="0" indent="-520700" algn="l" rtl="0">
              <a:lnSpc>
                <a:spcPct val="90000"/>
              </a:lnSpc>
              <a:spcBef>
                <a:spcPts val="1600"/>
              </a:spcBef>
              <a:spcAft>
                <a:spcPts val="0"/>
              </a:spcAft>
              <a:buClr>
                <a:schemeClr val="dk1"/>
              </a:buClr>
              <a:buSzPts val="4600"/>
              <a:buFont typeface="Arial"/>
              <a:buChar char="•"/>
              <a:defRPr sz="4600" b="0" i="0" u="none" strike="noStrike" cap="none">
                <a:solidFill>
                  <a:schemeClr val="dk1"/>
                </a:solidFill>
                <a:latin typeface="Calibri"/>
                <a:ea typeface="Calibri"/>
                <a:cs typeface="Calibri"/>
                <a:sym typeface="Calibri"/>
              </a:defRPr>
            </a:lvl1pPr>
            <a:lvl2pPr marL="914400" marR="0" lvl="1" indent="-476250" algn="l" rtl="0">
              <a:lnSpc>
                <a:spcPct val="9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2pPr>
            <a:lvl3pPr marL="1371600" marR="0" lvl="2" indent="-438150" algn="l" rtl="0">
              <a:lnSpc>
                <a:spcPct val="90000"/>
              </a:lnSpc>
              <a:spcBef>
                <a:spcPts val="800"/>
              </a:spcBef>
              <a:spcAft>
                <a:spcPts val="0"/>
              </a:spcAft>
              <a:buClr>
                <a:schemeClr val="dk1"/>
              </a:buClr>
              <a:buSzPts val="3300"/>
              <a:buFont typeface="Arial"/>
              <a:buChar char="•"/>
              <a:defRPr sz="3300" b="0" i="0" u="none" strike="noStrike" cap="none">
                <a:solidFill>
                  <a:schemeClr val="dk1"/>
                </a:solidFill>
                <a:latin typeface="Calibri"/>
                <a:ea typeface="Calibri"/>
                <a:cs typeface="Calibri"/>
                <a:sym typeface="Calibri"/>
              </a:defRPr>
            </a:lvl3pPr>
            <a:lvl4pPr marL="1828800" marR="0" lvl="3"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4pPr>
            <a:lvl5pPr marL="2286000" marR="0" lvl="4"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5pPr>
            <a:lvl6pPr marL="2743200" marR="0" lvl="5"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6pPr>
            <a:lvl7pPr marL="3200400" marR="0" lvl="6"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7pPr>
            <a:lvl8pPr marL="3657600" marR="0" lvl="7"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8pPr>
            <a:lvl9pPr marL="4114800" marR="0" lvl="8"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9pPr>
          </a:lstStyle>
          <a:p/>
        </p:txBody>
      </p:sp>
      <p:sp>
        <p:nvSpPr>
          <p:cNvPr id="12" name="Google Shape;12;p20"/>
          <p:cNvSpPr txBox="1"/>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marR="0" lvl="0" algn="l" rtl="0">
              <a:spcBef>
                <a:spcPts val="0"/>
              </a:spcBef>
              <a:spcAft>
                <a:spcPts val="0"/>
              </a:spcAft>
              <a:buSzPts val="2300"/>
              <a:buNone/>
              <a:defRPr sz="2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p:txBody>
      </p:sp>
      <p:sp>
        <p:nvSpPr>
          <p:cNvPr id="13" name="Google Shape;13;p20"/>
          <p:cNvSpPr txBox="1"/>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marR="0" lvl="0" algn="ctr" rtl="0">
              <a:spcBef>
                <a:spcPts val="0"/>
              </a:spcBef>
              <a:spcAft>
                <a:spcPts val="0"/>
              </a:spcAft>
              <a:buSzPts val="2300"/>
              <a:buNone/>
              <a:defRPr sz="2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p:txBody>
      </p:sp>
      <p:sp>
        <p:nvSpPr>
          <p:cNvPr id="14" name="Google Shape;14;p20"/>
          <p:cNvSpPr txBox="1"/>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rtl="0">
              <a:spcBef>
                <a:spcPts val="0"/>
              </a:spcBef>
              <a:buNone/>
              <a:defRPr sz="2000" b="0" i="0" u="none" strike="noStrike" cap="none">
                <a:solidFill>
                  <a:srgbClr val="888888"/>
                </a:solidFill>
                <a:latin typeface="Calibri"/>
                <a:ea typeface="Calibri"/>
                <a:cs typeface="Calibri"/>
                <a:sym typeface="Calibri"/>
              </a:defRPr>
            </a:lvl1pPr>
            <a:lvl2pPr marL="0" marR="0" lvl="1" indent="0" algn="r" rtl="0">
              <a:spcBef>
                <a:spcPts val="0"/>
              </a:spcBef>
              <a:buNone/>
              <a:defRPr sz="2000" b="0" i="0" u="none" strike="noStrike" cap="none">
                <a:solidFill>
                  <a:srgbClr val="888888"/>
                </a:solidFill>
                <a:latin typeface="Calibri"/>
                <a:ea typeface="Calibri"/>
                <a:cs typeface="Calibri"/>
                <a:sym typeface="Calibri"/>
              </a:defRPr>
            </a:lvl2pPr>
            <a:lvl3pPr marL="0" marR="0" lvl="2" indent="0" algn="r" rtl="0">
              <a:spcBef>
                <a:spcPts val="0"/>
              </a:spcBef>
              <a:buNone/>
              <a:defRPr sz="2000" b="0" i="0" u="none" strike="noStrike" cap="none">
                <a:solidFill>
                  <a:srgbClr val="888888"/>
                </a:solidFill>
                <a:latin typeface="Calibri"/>
                <a:ea typeface="Calibri"/>
                <a:cs typeface="Calibri"/>
                <a:sym typeface="Calibri"/>
              </a:defRPr>
            </a:lvl3pPr>
            <a:lvl4pPr marL="0" marR="0" lvl="3" indent="0" algn="r" rtl="0">
              <a:spcBef>
                <a:spcPts val="0"/>
              </a:spcBef>
              <a:buNone/>
              <a:defRPr sz="2000" b="0" i="0" u="none" strike="noStrike" cap="none">
                <a:solidFill>
                  <a:srgbClr val="888888"/>
                </a:solidFill>
                <a:latin typeface="Calibri"/>
                <a:ea typeface="Calibri"/>
                <a:cs typeface="Calibri"/>
                <a:sym typeface="Calibri"/>
              </a:defRPr>
            </a:lvl4pPr>
            <a:lvl5pPr marL="0" marR="0" lvl="4" indent="0" algn="r" rtl="0">
              <a:spcBef>
                <a:spcPts val="0"/>
              </a:spcBef>
              <a:buNone/>
              <a:defRPr sz="2000" b="0" i="0" u="none" strike="noStrike" cap="none">
                <a:solidFill>
                  <a:srgbClr val="888888"/>
                </a:solidFill>
                <a:latin typeface="Calibri"/>
                <a:ea typeface="Calibri"/>
                <a:cs typeface="Calibri"/>
                <a:sym typeface="Calibri"/>
              </a:defRPr>
            </a:lvl5pPr>
            <a:lvl6pPr marL="0" marR="0" lvl="5" indent="0" algn="r" rtl="0">
              <a:spcBef>
                <a:spcPts val="0"/>
              </a:spcBef>
              <a:buNone/>
              <a:defRPr sz="2000" b="0" i="0" u="none" strike="noStrike" cap="none">
                <a:solidFill>
                  <a:srgbClr val="888888"/>
                </a:solidFill>
                <a:latin typeface="Calibri"/>
                <a:ea typeface="Calibri"/>
                <a:cs typeface="Calibri"/>
                <a:sym typeface="Calibri"/>
              </a:defRPr>
            </a:lvl6pPr>
            <a:lvl7pPr marL="0" marR="0" lvl="6" indent="0" algn="r" rtl="0">
              <a:spcBef>
                <a:spcPts val="0"/>
              </a:spcBef>
              <a:buNone/>
              <a:defRPr sz="2000" b="0" i="0" u="none" strike="noStrike" cap="none">
                <a:solidFill>
                  <a:srgbClr val="888888"/>
                </a:solidFill>
                <a:latin typeface="Calibri"/>
                <a:ea typeface="Calibri"/>
                <a:cs typeface="Calibri"/>
                <a:sym typeface="Calibri"/>
              </a:defRPr>
            </a:lvl7pPr>
            <a:lvl8pPr marL="0" marR="0" lvl="7" indent="0" algn="r" rtl="0">
              <a:spcBef>
                <a:spcPts val="0"/>
              </a:spcBef>
              <a:buNone/>
              <a:defRPr sz="2000" b="0" i="0" u="none" strike="noStrike" cap="none">
                <a:solidFill>
                  <a:srgbClr val="888888"/>
                </a:solidFill>
                <a:latin typeface="Calibri"/>
                <a:ea typeface="Calibri"/>
                <a:cs typeface="Calibri"/>
                <a:sym typeface="Calibri"/>
              </a:defRPr>
            </a:lvl8pPr>
            <a:lvl9pPr marL="0" marR="0" lvl="8" indent="0" algn="r" rtl="0">
              <a:spcBef>
                <a:spcPts val="0"/>
              </a:spcBef>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ec.europa.eu/environment/gpp/pdf/toolkit/ENV-2017-00602-02-00-LT-TRA-00.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circulareconomy.europa.eu/platform/sites/default/files/twin-transition-in-the-manufacturing-sector_final-2.pdf" TargetMode="External"/><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pixabay.com/photos/search/dismantlable%20furnitures/?manual_search=1" TargetMode="External"/><Relationship Id="rId6" Type="http://schemas.openxmlformats.org/officeDocument/2006/relationships/image" Target="../media/image24.png"/><Relationship Id="rId7" Type="http://schemas.openxmlformats.org/officeDocument/2006/relationships/image" Target="../media/image15.png"/><Relationship Id="rId8" Type="http://schemas.openxmlformats.org/officeDocument/2006/relationships/hyperlink" Target="https://epale.ec.europa.eu/en/content/new-report-twin-transition-manufacturing-secto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nagami.design/wp-content/uploads/2018/04/Peeler_3_Daniel-Widrig_for_Nagami_960x1080-700x788.jpg" TargetMode="External"/><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cdn.pixabay.com/photo/2016/11/19/15/50/chair-1840011_960_720.jpg" TargetMode="External"/><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hyperlink" Target="https://pixabay.com/photos/furniture-chair-table-room-luxury-328314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9.png"/><Relationship Id="rId6" Type="http://schemas.openxmlformats.org/officeDocument/2006/relationships/hyperlink" Target="https://cdn.pixabay.com/photo/2014/09/05/02/35/cafe-436082_960_720.jpg" TargetMode="External"/><Relationship Id="rId7" Type="http://schemas.openxmlformats.org/officeDocument/2006/relationships/image" Target="../media/image26.png"/><Relationship Id="rId8" Type="http://schemas.openxmlformats.org/officeDocument/2006/relationships/hyperlink" Target="https://cdn.pixabay.com/photo/2014/08/27/16/46/furniture-429297__340.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hyperlink" Target="https://pixabay.com/photos/search/furniture/?manual_search=1&amp;pagi=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hyperlink" Target="https://cdn.pixabay.com/photo/2015/06/28/03/01/classroom-824120_960_720.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ircularfurniture-sawyer.eu/the-furniture-sector-and-circular-economy-2-0/" TargetMode="External"/><Relationship Id="rId4" Type="http://schemas.openxmlformats.org/officeDocument/2006/relationships/hyperlink" Target="https://9e2160bf-a0b5-460b-aec7-e9af818978ee.filesusr.com/ugd/a1d93b_48bd99599fc04853bd7bb96b9a280c29.pdf" TargetMode="External"/><Relationship Id="rId5" Type="http://schemas.openxmlformats.org/officeDocument/2006/relationships/hyperlink" Target="https://circulareconomy.europa.eu/platform/sites/default/files/twin-transition-in-the-manufacturing-sector_final-2.pdf" TargetMode="External"/><Relationship Id="rId6" Type="http://schemas.openxmlformats.org/officeDocument/2006/relationships/image" Target="../media/image8.png"/><Relationship Id="rId7"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hyperlink" Target="https://eur-lex.europa.eu/legal-content/EN/TXT/?uri=CELEX:52018PC0353#footnote25" TargetMode="External"/><Relationship Id="rId6" Type="http://schemas.openxmlformats.org/officeDocument/2006/relationships/hyperlink" Target="https://ec.europa.eu/environment/gpp/pdf/toolkit/furniture_gpp.pdf" TargetMode="External"/><Relationship Id="rId7" Type="http://schemas.openxmlformats.org/officeDocument/2006/relationships/image" Target="../media/image11.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www.designdiffusion.com/en/2021/12/13/the-world-furniture-market-in-2022" TargetMode="External"/><Relationship Id="rId6" Type="http://schemas.openxmlformats.org/officeDocument/2006/relationships/hyperlink" Target="https://www.designdiffusion.com/en/2021/12/13/the-world-furniture-market-in-2022" TargetMode="External"/><Relationship Id="rId7" Type="http://schemas.openxmlformats.org/officeDocument/2006/relationships/hyperlink" Target="https://www.designdiffusion.com/en/2021/12/13/the-world-furniture-market-in-2022" TargetMode="Externa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descr="Text&#10;&#10;Description automatically generated with medium confidence"/>
          <p:cNvPicPr preferRelativeResize="0"/>
          <p:nvPr/>
        </p:nvPicPr>
        <p:blipFill rotWithShape="1">
          <a:blip r:embed="rId3">
            <a:alphaModFix/>
          </a:blip>
          <a:srcRect l="0" t="0" r="0" b="0"/>
          <a:stretch/>
        </p:blipFill>
        <p:spPr>
          <a:xfrm>
            <a:off x="474118" y="1018962"/>
            <a:ext cx="5041312" cy="2422244"/>
          </a:xfrm>
          <a:prstGeom prst="rect">
            <a:avLst/>
          </a:prstGeom>
          <a:noFill/>
          <a:ln>
            <a:noFill/>
          </a:ln>
        </p:spPr>
      </p:pic>
      <p:pic>
        <p:nvPicPr>
          <p:cNvPr id="89" name="Google Shape;89;p1" descr="Graphical user interface, text&#10;&#10;Description automatically generated"/>
          <p:cNvPicPr preferRelativeResize="0"/>
          <p:nvPr/>
        </p:nvPicPr>
        <p:blipFill rotWithShape="1">
          <a:blip r:embed="rId4">
            <a:alphaModFix/>
          </a:blip>
          <a:srcRect l="0" t="0" r="0" b="0"/>
          <a:stretch/>
        </p:blipFill>
        <p:spPr>
          <a:xfrm>
            <a:off x="1232648" y="9021713"/>
            <a:ext cx="5165967" cy="1083795"/>
          </a:xfrm>
          <a:prstGeom prst="rect">
            <a:avLst/>
          </a:prstGeom>
          <a:noFill/>
          <a:ln>
            <a:noFill/>
          </a:ln>
        </p:spPr>
      </p:pic>
      <p:sp>
        <p:nvSpPr>
          <p:cNvPr id="90" name="Google Shape;90;p1"/>
          <p:cNvSpPr/>
          <p:nvPr/>
        </p:nvSpPr>
        <p:spPr>
          <a:xfrm>
            <a:off x="0" y="8488017"/>
            <a:ext cx="205740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1" name="Google Shape;91;p1"/>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2" name="Google Shape;92;p1"/>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3" name="Google Shape;93;p1"/>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1263666" y="3539921"/>
            <a:ext cx="11014200" cy="2551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7800" b="1" i="0" u="none" strike="noStrike" cap="none">
                <a:solidFill>
                  <a:srgbClr val="056839"/>
                </a:solidFill>
                <a:latin typeface="Calibri"/>
                <a:ea typeface="Calibri"/>
                <a:cs typeface="Calibri"/>
                <a:sym typeface="Calibri"/>
              </a:rPr>
              <a:t>Ringluse tase mööblisektoris</a:t>
            </a:r>
            <a:endParaRPr sz="7800">
              <a:solidFill>
                <a:srgbClr val="056839"/>
              </a:solidFill>
              <a:latin typeface="Calibri"/>
              <a:ea typeface="Calibri"/>
              <a:cs typeface="Calibri"/>
              <a:sym typeface="Calibri"/>
            </a:endParaRPr>
          </a:p>
        </p:txBody>
      </p:sp>
      <p:sp>
        <p:nvSpPr>
          <p:cNvPr id="95" name="Google Shape;95;p1"/>
          <p:cNvSpPr txBox="1"/>
          <p:nvPr/>
        </p:nvSpPr>
        <p:spPr>
          <a:xfrm>
            <a:off x="1232650" y="6189850"/>
            <a:ext cx="12970800" cy="17508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200" b="1">
                <a:solidFill>
                  <a:srgbClr val="056839"/>
                </a:solidFill>
                <a:latin typeface="Calibri"/>
                <a:ea typeface="Calibri"/>
                <a:cs typeface="Calibri"/>
                <a:sym typeface="Calibri"/>
              </a:rPr>
              <a:t>Märksõnad: ringmajandus, mööbel, mööblisektor</a:t>
            </a:r>
            <a:endParaRPr sz="2900">
              <a:solidFill>
                <a:schemeClr val="dk1"/>
              </a:solidFill>
              <a:latin typeface="Calibri"/>
              <a:ea typeface="Calibri"/>
              <a:cs typeface="Calibri"/>
              <a:sym typeface="Calibri"/>
            </a:endParaRPr>
          </a:p>
        </p:txBody>
      </p:sp>
      <p:sp>
        <p:nvSpPr>
          <p:cNvPr id="96" name="Google Shape;96;p1"/>
          <p:cNvSpPr txBox="1"/>
          <p:nvPr/>
        </p:nvSpPr>
        <p:spPr>
          <a:xfrm>
            <a:off x="7582228" y="9021713"/>
            <a:ext cx="7821600" cy="8427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1500">
                <a:solidFill>
                  <a:schemeClr val="dk1"/>
                </a:solidFill>
                <a:latin typeface="Calibri"/>
                <a:ea typeface="Calibri"/>
                <a:cs typeface="Calibri"/>
                <a:sym typeface="Calibri"/>
              </a:rPr>
              <a:t>Euroopa Komisjoni toetus käesoleva väljaande koostamisele ei tähenda selle sisu heakskiitmist, kuna see kajastab üksnes autorite seisukohti, ning komisjon ei vastuta selles sisalduva teabe võimaliku kasutamise eest.</a:t>
            </a:r>
            <a:endParaRPr sz="1500">
              <a:solidFill>
                <a:schemeClr val="dk1"/>
              </a:solidFill>
              <a:latin typeface="Calibri"/>
              <a:ea typeface="Calibri"/>
              <a:cs typeface="Calibri"/>
              <a:sym typeface="Calibri"/>
            </a:endParaRPr>
          </a:p>
        </p:txBody>
      </p:sp>
      <p:pic>
        <p:nvPicPr>
          <p:cNvPr id="97" name="Google Shape;97;p1"/>
          <p:cNvPicPr preferRelativeResize="0"/>
          <p:nvPr/>
        </p:nvPicPr>
        <p:blipFill rotWithShape="1">
          <a:blip r:embed="rId5">
            <a:alphaModFix/>
          </a:blip>
          <a:srcRect l="11288" t="9905" r="9884" b="8386"/>
          <a:stretch/>
        </p:blipFill>
        <p:spPr>
          <a:xfrm>
            <a:off x="14603073" y="956282"/>
            <a:ext cx="5442790" cy="6686472"/>
          </a:xfrm>
          <a:prstGeom prst="rect">
            <a:avLst/>
          </a:prstGeom>
          <a:noFill/>
          <a:ln>
            <a:noFill/>
          </a:ln>
        </p:spPr>
      </p:pic>
      <p:sp>
        <p:nvSpPr>
          <p:cNvPr id="98" name="Google Shape;98;p1"/>
          <p:cNvSpPr txBox="1"/>
          <p:nvPr/>
        </p:nvSpPr>
        <p:spPr>
          <a:xfrm>
            <a:off x="16023795" y="7586058"/>
            <a:ext cx="2816100" cy="3963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1600">
                <a:solidFill>
                  <a:srgbClr val="056839"/>
                </a:solidFill>
                <a:latin typeface="Calibri"/>
                <a:ea typeface="Calibri"/>
                <a:cs typeface="Calibri"/>
                <a:sym typeface="Calibri"/>
              </a:rPr>
              <a:t>Foto: Dalia Saproniene</a:t>
            </a:r>
            <a:endParaRPr sz="2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18e0ba8ab20_0_0"/>
          <p:cNvSpPr txBox="1"/>
          <p:nvPr/>
        </p:nvSpPr>
        <p:spPr>
          <a:xfrm>
            <a:off x="1034393" y="523988"/>
            <a:ext cx="17482200" cy="858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4600" b="1">
                <a:solidFill>
                  <a:srgbClr val="056839"/>
                </a:solidFill>
                <a:latin typeface="Calibri"/>
                <a:ea typeface="Calibri"/>
                <a:cs typeface="Calibri"/>
                <a:sym typeface="Calibri"/>
              </a:rPr>
              <a:t>Teema 1: Mõju keskkonnale - mööbli elutsükkel</a:t>
            </a:r>
            <a:endParaRPr sz="2000" b="1">
              <a:solidFill>
                <a:srgbClr val="C55A11"/>
              </a:solidFill>
              <a:latin typeface="Calibri"/>
              <a:ea typeface="Calibri"/>
              <a:cs typeface="Calibri"/>
              <a:sym typeface="Calibri"/>
            </a:endParaRPr>
          </a:p>
        </p:txBody>
      </p:sp>
      <p:sp>
        <p:nvSpPr>
          <p:cNvPr id="219" name="Google Shape;219;g18e0ba8ab20_0_0"/>
          <p:cNvSpPr txBox="1"/>
          <p:nvPr/>
        </p:nvSpPr>
        <p:spPr>
          <a:xfrm>
            <a:off x="734389" y="1832247"/>
            <a:ext cx="18861300" cy="68457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lt-LT" sz="3000">
                <a:solidFill>
                  <a:srgbClr val="056839"/>
                </a:solidFill>
                <a:latin typeface="Calibri"/>
                <a:ea typeface="Calibri"/>
                <a:cs typeface="Calibri"/>
                <a:sym typeface="Calibri"/>
              </a:rPr>
              <a:t>Pakendite mõju sõltub konkreetsest tootest, kuid pärast kahe olelusringi analüüsi (vastavalt laudade ja riidekappide puhul) on pakendite üldine mõju keskkonnale hinnanguliselt umbes 6%.</a:t>
            </a:r>
            <a:endParaRPr sz="30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lt-LT" sz="3000" b="1">
                <a:solidFill>
                  <a:srgbClr val="056839"/>
                </a:solidFill>
                <a:latin typeface="Calibri"/>
                <a:ea typeface="Calibri"/>
                <a:cs typeface="Calibri"/>
                <a:sym typeface="Calibri"/>
              </a:rPr>
              <a:t>Tootejaotust</a:t>
            </a:r>
            <a:r>
              <a:rPr lang="lt-LT" sz="3000">
                <a:solidFill>
                  <a:srgbClr val="056839"/>
                </a:solidFill>
                <a:latin typeface="Calibri"/>
                <a:ea typeface="Calibri"/>
                <a:cs typeface="Calibri"/>
                <a:sym typeface="Calibri"/>
              </a:rPr>
              <a:t> on raske uurida, sest </a:t>
            </a:r>
            <a:r>
              <a:rPr lang="lt-LT" sz="3000">
                <a:solidFill>
                  <a:srgbClr val="056839"/>
                </a:solidFill>
                <a:latin typeface="Calibri"/>
                <a:ea typeface="Calibri"/>
                <a:cs typeface="Calibri"/>
                <a:sym typeface="Calibri"/>
              </a:rPr>
              <a:t>mööblituru globaalne olemus võib muuta selle väga mitmekesiseks. Paljudes uuringutes on kasutatud keskmise transpordiintensiivsuse stsenaariume, mis ei näita, kuidas muutub mööbli elutsükli selle osa tähtsus.</a:t>
            </a:r>
            <a:endParaRPr sz="30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lt-LT" sz="3000" b="1">
                <a:solidFill>
                  <a:srgbClr val="056839"/>
                </a:solidFill>
                <a:latin typeface="Calibri"/>
                <a:ea typeface="Calibri"/>
                <a:cs typeface="Calibri"/>
                <a:sym typeface="Calibri"/>
              </a:rPr>
              <a:t>Kasutusetapi </a:t>
            </a:r>
            <a:r>
              <a:rPr lang="lt-LT" sz="3000">
                <a:solidFill>
                  <a:srgbClr val="056839"/>
                </a:solidFill>
                <a:latin typeface="Calibri"/>
                <a:ea typeface="Calibri"/>
                <a:cs typeface="Calibri"/>
                <a:sym typeface="Calibri"/>
              </a:rPr>
              <a:t>mõju </a:t>
            </a:r>
            <a:r>
              <a:rPr lang="lt-LT" sz="3000">
                <a:solidFill>
                  <a:srgbClr val="056839"/>
                </a:solidFill>
                <a:latin typeface="Calibri"/>
                <a:ea typeface="Calibri"/>
                <a:cs typeface="Calibri"/>
                <a:sym typeface="Calibri"/>
              </a:rPr>
              <a:t>keskkonnale on väga väike, kuid kui kasutusetapp on pikem, on olulised vastupidavuse ja remondivõimaluse tegurid.</a:t>
            </a:r>
            <a:endParaRPr sz="30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lt-LT" sz="3000" b="1">
                <a:solidFill>
                  <a:srgbClr val="056839"/>
                </a:solidFill>
                <a:latin typeface="Calibri"/>
                <a:ea typeface="Calibri"/>
                <a:cs typeface="Calibri"/>
                <a:sym typeface="Calibri"/>
              </a:rPr>
              <a:t>Elutsükli lõpu </a:t>
            </a:r>
            <a:r>
              <a:rPr lang="lt-LT" sz="3000">
                <a:solidFill>
                  <a:srgbClr val="056839"/>
                </a:solidFill>
                <a:latin typeface="Calibri"/>
                <a:ea typeface="Calibri"/>
                <a:cs typeface="Calibri"/>
                <a:sym typeface="Calibri"/>
              </a:rPr>
              <a:t>mõju võib olla väga erinev sõltuvalt mööbli valmistamiseks kasutatud materjalidest. Mööbliosade ringlussevõtt või mööblijäätmetest energia tootmine on sageli keeruline protsess, sest komponente on raske eraldada</a:t>
            </a:r>
            <a:r>
              <a:rPr lang="lt-LT" sz="3000" i="1" baseline="30000">
                <a:solidFill>
                  <a:srgbClr val="056839"/>
                </a:solidFill>
                <a:latin typeface="Calibri"/>
                <a:ea typeface="Calibri"/>
                <a:cs typeface="Calibri"/>
                <a:sym typeface="Calibri"/>
              </a:rPr>
              <a:t>2</a:t>
            </a:r>
            <a:r>
              <a:rPr lang="lt-LT" sz="3000">
                <a:solidFill>
                  <a:srgbClr val="056839"/>
                </a:solidFill>
                <a:latin typeface="Calibri"/>
                <a:ea typeface="Calibri"/>
                <a:cs typeface="Calibri"/>
                <a:sym typeface="Calibri"/>
              </a:rPr>
              <a:t> .</a:t>
            </a:r>
            <a:endParaRPr sz="3000">
              <a:solidFill>
                <a:srgbClr val="056839"/>
              </a:solidFill>
              <a:latin typeface="Calibri"/>
              <a:ea typeface="Calibri"/>
              <a:cs typeface="Calibri"/>
              <a:sym typeface="Calibri"/>
            </a:endParaRPr>
          </a:p>
        </p:txBody>
      </p:sp>
      <p:sp>
        <p:nvSpPr>
          <p:cNvPr id="220" name="Google Shape;220;g18e0ba8ab20_0_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21" name="Google Shape;221;g18e0ba8ab20_0_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22" name="Google Shape;222;g18e0ba8ab20_0_0"/>
          <p:cNvSpPr/>
          <p:nvPr/>
        </p:nvSpPr>
        <p:spPr>
          <a:xfrm>
            <a:off x="1034410" y="1606427"/>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23" name="Google Shape;223;g18e0ba8ab20_0_0"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24" name="Google Shape;224;g18e0ba8ab20_0_0" descr="Graphical user interface, text&#10;&#10;Description automatically generated"/>
          <p:cNvPicPr preferRelativeResize="0"/>
          <p:nvPr/>
        </p:nvPicPr>
        <p:blipFill rotWithShape="1">
          <a:blip r:embed="rId4">
            <a:alphaModFix/>
          </a:blip>
          <a:srcRect l="0" t="0" r="0" b="0"/>
          <a:stretch/>
        </p:blipFill>
        <p:spPr>
          <a:xfrm>
            <a:off x="3131911" y="9240848"/>
            <a:ext cx="3468961" cy="727771"/>
          </a:xfrm>
          <a:prstGeom prst="rect">
            <a:avLst/>
          </a:prstGeom>
          <a:noFill/>
          <a:ln>
            <a:noFill/>
          </a:ln>
        </p:spPr>
      </p:pic>
      <p:sp>
        <p:nvSpPr>
          <p:cNvPr id="225" name="Google Shape;225;g18e0ba8ab20_0_0"/>
          <p:cNvSpPr txBox="1"/>
          <p:nvPr/>
        </p:nvSpPr>
        <p:spPr>
          <a:xfrm>
            <a:off x="4372225" y="8325100"/>
            <a:ext cx="15846900" cy="781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100" baseline="30000">
                <a:solidFill>
                  <a:srgbClr val="056839"/>
                </a:solidFill>
                <a:latin typeface="Calibri"/>
                <a:ea typeface="Calibri"/>
                <a:cs typeface="Calibri"/>
                <a:sym typeface="Calibri"/>
              </a:rPr>
              <a:t>2</a:t>
            </a:r>
            <a:r>
              <a:rPr lang="lt-LT" sz="2100">
                <a:solidFill>
                  <a:srgbClr val="056839"/>
                </a:solidFill>
                <a:latin typeface="Calibri"/>
                <a:ea typeface="Calibri"/>
                <a:cs typeface="Calibri"/>
                <a:sym typeface="Calibri"/>
              </a:rPr>
              <a:t> Mööbli suhtes kohaldatakse ELi keskkonnahoidlike riigihangete kriteeriume</a:t>
            </a:r>
            <a:r>
              <a:rPr lang="lt-LT" sz="2100" i="1">
                <a:solidFill>
                  <a:srgbClr val="056839"/>
                </a:solidFill>
                <a:latin typeface="Calibri"/>
                <a:ea typeface="Calibri"/>
                <a:cs typeface="Calibri"/>
                <a:sym typeface="Calibri"/>
              </a:rPr>
              <a:t>. </a:t>
            </a:r>
            <a:r>
              <a:rPr lang="lt-LT" sz="2000">
                <a:solidFill>
                  <a:schemeClr val="dk1"/>
                </a:solidFill>
                <a:latin typeface="Calibri"/>
                <a:ea typeface="Calibri"/>
                <a:cs typeface="Calibri"/>
                <a:sym typeface="Calibri"/>
              </a:rPr>
              <a:t>Kättesaadav aadressil: </a:t>
            </a:r>
            <a:r>
              <a:rPr lang="lt-LT" sz="2000" u="sng">
                <a:solidFill>
                  <a:srgbClr val="25AAE1"/>
                </a:solidFill>
                <a:latin typeface="Calibri"/>
                <a:ea typeface="Calibri"/>
                <a:cs typeface="Calibri"/>
                <a:sym typeface="Calibri"/>
                <a:hlinkClick r:id="rId5">
                  <a:extLst>
                    <a:ext uri="{A12FA001-AC4F-418D-AE19-62706E023703}">
                      <ahyp:hlinkClr val="tx"/>
                    </a:ext>
                  </a:extLst>
                </a:hlinkClick>
              </a:rPr>
              <a:t>https:</a:t>
            </a:r>
            <a:r>
              <a:rPr lang="lt-LT" sz="2000">
                <a:solidFill>
                  <a:srgbClr val="25AAE1"/>
                </a:solidFill>
                <a:latin typeface="Calibri"/>
                <a:ea typeface="Calibri"/>
                <a:cs typeface="Calibri"/>
                <a:sym typeface="Calibri"/>
              </a:rPr>
              <a:t>//ec.europa.eu/environment/gpp/pdf/toolkit/ENV-2017-00602-02-00-LT-TRA-00.pdf </a:t>
            </a:r>
            <a:endParaRPr sz="2000">
              <a:solidFill>
                <a:srgbClr val="25AAE1"/>
              </a:solidFill>
              <a:latin typeface="Calibri"/>
              <a:ea typeface="Calibri"/>
              <a:cs typeface="Calibri"/>
              <a:sym typeface="Calibri"/>
            </a:endParaRPr>
          </a:p>
          <a:p>
            <a:pPr marL="0" marR="0" lvl="0" indent="0" algn="l" rtl="0">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10"/>
          <p:cNvSpPr txBox="1"/>
          <p:nvPr/>
        </p:nvSpPr>
        <p:spPr>
          <a:xfrm>
            <a:off x="890338" y="452431"/>
            <a:ext cx="16398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2: Ringlusstrateegiad mööblisektoris</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pic>
        <p:nvPicPr>
          <p:cNvPr id="232" name="Google Shape;232;p10"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33" name="Google Shape;233;p10"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
        <p:nvSpPr>
          <p:cNvPr id="234" name="Google Shape;234;p10"/>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35" name="Google Shape;235;p10"/>
          <p:cNvSpPr txBox="1"/>
          <p:nvPr/>
        </p:nvSpPr>
        <p:spPr>
          <a:xfrm>
            <a:off x="1036652" y="2112815"/>
            <a:ext cx="18657600" cy="69459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2900" b="1">
                <a:solidFill>
                  <a:srgbClr val="056839"/>
                </a:solidFill>
                <a:latin typeface="Calibri"/>
                <a:ea typeface="Calibri"/>
                <a:cs typeface="Calibri"/>
                <a:sym typeface="Calibri"/>
              </a:rPr>
              <a:t>Strateegiad:</a:t>
            </a:r>
            <a:endParaRPr sz="2300">
              <a:latin typeface="Calibri"/>
              <a:ea typeface="Calibri"/>
              <a:cs typeface="Calibri"/>
              <a:sym typeface="Calibri"/>
            </a:endParaRPr>
          </a:p>
          <a:p>
            <a:pPr marL="469900" marR="0" lvl="0" indent="-463550" algn="l" rtl="0">
              <a:spcBef>
                <a:spcPts val="0"/>
              </a:spcBef>
              <a:spcAft>
                <a:spcPts val="0"/>
              </a:spcAft>
              <a:buClr>
                <a:srgbClr val="056839"/>
              </a:buClr>
              <a:buSzPts val="2900"/>
              <a:buFont typeface="Arial"/>
              <a:buChar char="•"/>
            </a:pPr>
            <a:r>
              <a:rPr lang="lt-LT" sz="2900" b="1">
                <a:solidFill>
                  <a:srgbClr val="056839"/>
                </a:solidFill>
                <a:latin typeface="Calibri"/>
                <a:ea typeface="Calibri"/>
                <a:cs typeface="Calibri"/>
                <a:sym typeface="Calibri"/>
              </a:rPr>
              <a:t>ökodisain </a:t>
            </a:r>
            <a:r>
              <a:rPr lang="lt-LT" sz="2900">
                <a:solidFill>
                  <a:srgbClr val="056839"/>
                </a:solidFill>
                <a:latin typeface="Calibri"/>
                <a:ea typeface="Calibri"/>
                <a:cs typeface="Calibri"/>
                <a:sym typeface="Calibri"/>
              </a:rPr>
              <a:t>- keskkonnaaspektide integreerimine tootearendusprotsessi, tasakaalustades ökoloogilisi ja majanduslikke nõudeid.</a:t>
            </a:r>
            <a:endParaRPr sz="2900">
              <a:solidFill>
                <a:srgbClr val="056839"/>
              </a:solidFill>
              <a:latin typeface="Calibri"/>
              <a:ea typeface="Calibri"/>
              <a:cs typeface="Calibri"/>
              <a:sym typeface="Calibri"/>
            </a:endParaRPr>
          </a:p>
          <a:p>
            <a:pPr marL="469900" marR="0" lvl="0" indent="-463550" algn="l" rtl="0">
              <a:spcBef>
                <a:spcPts val="1000"/>
              </a:spcBef>
              <a:spcAft>
                <a:spcPts val="0"/>
              </a:spcAft>
              <a:buClr>
                <a:srgbClr val="056839"/>
              </a:buClr>
              <a:buSzPts val="2900"/>
              <a:buFont typeface="Arial"/>
              <a:buChar char="•"/>
            </a:pPr>
            <a:r>
              <a:rPr lang="lt-LT" sz="2900" b="1">
                <a:solidFill>
                  <a:srgbClr val="056839"/>
                </a:solidFill>
                <a:latin typeface="Calibri"/>
                <a:ea typeface="Calibri"/>
                <a:cs typeface="Calibri"/>
                <a:sym typeface="Calibri"/>
              </a:rPr>
              <a:t>Materiaalne innovatsioon - </a:t>
            </a:r>
            <a:r>
              <a:rPr lang="lt-LT" sz="2900">
                <a:solidFill>
                  <a:srgbClr val="056839"/>
                </a:solidFill>
                <a:latin typeface="Calibri"/>
                <a:ea typeface="Calibri"/>
                <a:cs typeface="Calibri"/>
                <a:sym typeface="Calibri"/>
              </a:rPr>
              <a:t>kasutajate vajaduste rahuldamise protsess olemasolevate toodete või protsesside täiustamise või millegi täiesti uue loomise ja arendamise kaudu, et saavutada suurem eristumine, kulude vähendamine või jätkusuutlikkus.</a:t>
            </a:r>
            <a:endParaRPr sz="2900" b="1">
              <a:solidFill>
                <a:srgbClr val="056839"/>
              </a:solidFill>
              <a:latin typeface="Calibri"/>
              <a:ea typeface="Calibri"/>
              <a:cs typeface="Calibri"/>
              <a:sym typeface="Calibri"/>
            </a:endParaRPr>
          </a:p>
          <a:p>
            <a:pPr marL="469900" marR="0" lvl="0" indent="-463550" algn="l" rtl="0">
              <a:spcBef>
                <a:spcPts val="1000"/>
              </a:spcBef>
              <a:spcAft>
                <a:spcPts val="0"/>
              </a:spcAft>
              <a:buClr>
                <a:srgbClr val="056839"/>
              </a:buClr>
              <a:buSzPts val="2900"/>
              <a:buFont typeface="Arial"/>
              <a:buChar char="•"/>
            </a:pPr>
            <a:r>
              <a:rPr lang="lt-LT" sz="2900" b="1">
                <a:solidFill>
                  <a:srgbClr val="056839"/>
                </a:solidFill>
                <a:latin typeface="Calibri"/>
                <a:ea typeface="Calibri"/>
                <a:cs typeface="Calibri"/>
                <a:sym typeface="Calibri"/>
              </a:rPr>
              <a:t>Ümberehitus - </a:t>
            </a:r>
            <a:r>
              <a:rPr lang="lt-LT" sz="2900">
                <a:solidFill>
                  <a:srgbClr val="056839"/>
                </a:solidFill>
                <a:latin typeface="Calibri"/>
                <a:ea typeface="Calibri"/>
                <a:cs typeface="Calibri"/>
                <a:sym typeface="Calibri"/>
              </a:rPr>
              <a:t>paranduslik hooldus, toodete ümberjaotamine omaniku vahetuse kaudu, selle tagasiviimine teise elutsüklisse.</a:t>
            </a:r>
            <a:endParaRPr sz="2300">
              <a:latin typeface="Calibri"/>
              <a:ea typeface="Calibri"/>
              <a:cs typeface="Calibri"/>
              <a:sym typeface="Calibri"/>
            </a:endParaRPr>
          </a:p>
          <a:p>
            <a:pPr marL="469900" marR="0" lvl="0" indent="-463550" algn="l" rtl="0">
              <a:spcBef>
                <a:spcPts val="1000"/>
              </a:spcBef>
              <a:spcAft>
                <a:spcPts val="0"/>
              </a:spcAft>
              <a:buClr>
                <a:srgbClr val="056839"/>
              </a:buClr>
              <a:buSzPts val="2900"/>
              <a:buFont typeface="Arial"/>
              <a:buChar char="•"/>
            </a:pPr>
            <a:r>
              <a:rPr lang="lt-LT" sz="2900" b="1">
                <a:solidFill>
                  <a:srgbClr val="056839"/>
                </a:solidFill>
                <a:latin typeface="Calibri"/>
                <a:ea typeface="Calibri"/>
                <a:cs typeface="Calibri"/>
                <a:sym typeface="Calibri"/>
              </a:rPr>
              <a:t>Ümberkasutus/üldkasutamine - </a:t>
            </a:r>
            <a:r>
              <a:rPr lang="lt-LT" sz="2900">
                <a:solidFill>
                  <a:srgbClr val="056839"/>
                </a:solidFill>
                <a:latin typeface="Calibri"/>
                <a:ea typeface="Calibri"/>
                <a:cs typeface="Calibri"/>
                <a:sym typeface="Calibri"/>
              </a:rPr>
              <a:t>toote funktsionaalsuse muutmine, </a:t>
            </a:r>
            <a:r>
              <a:rPr lang="lt-LT" sz="2900">
                <a:solidFill>
                  <a:srgbClr val="056839"/>
                </a:solidFill>
                <a:latin typeface="Calibri"/>
                <a:ea typeface="Calibri"/>
                <a:cs typeface="Calibri"/>
                <a:sym typeface="Calibri"/>
              </a:rPr>
              <a:t>et viia toode tagasi uude elutsüklisse.</a:t>
            </a:r>
            <a:endParaRPr sz="2300">
              <a:latin typeface="Calibri"/>
              <a:ea typeface="Calibri"/>
              <a:cs typeface="Calibri"/>
              <a:sym typeface="Calibri"/>
            </a:endParaRPr>
          </a:p>
          <a:p>
            <a:pPr marL="469900" marR="0" lvl="0" indent="-463550" algn="l" rtl="0">
              <a:spcBef>
                <a:spcPts val="1000"/>
              </a:spcBef>
              <a:spcAft>
                <a:spcPts val="0"/>
              </a:spcAft>
              <a:buClr>
                <a:srgbClr val="056839"/>
              </a:buClr>
              <a:buSzPts val="2900"/>
              <a:buFont typeface="Arial"/>
              <a:buChar char="•"/>
            </a:pPr>
            <a:r>
              <a:rPr lang="lt-LT" sz="2900" b="1">
                <a:solidFill>
                  <a:srgbClr val="056839"/>
                </a:solidFill>
                <a:latin typeface="Calibri"/>
                <a:ea typeface="Calibri"/>
                <a:cs typeface="Calibri"/>
                <a:sym typeface="Calibri"/>
              </a:rPr>
              <a:t>Ringlussevõtt - </a:t>
            </a:r>
            <a:r>
              <a:rPr lang="lt-LT" sz="2900">
                <a:solidFill>
                  <a:srgbClr val="056839"/>
                </a:solidFill>
                <a:latin typeface="Calibri"/>
                <a:ea typeface="Calibri"/>
                <a:cs typeface="Calibri"/>
                <a:sym typeface="Calibri"/>
              </a:rPr>
              <a:t>ressursside taaskasutamise meetod, mis hõlmab jäätmetekke kogumist ja töötlemist, et kasutada seda toorainena sama või sarnase toote valmistamisel.</a:t>
            </a:r>
            <a:endParaRPr sz="2900">
              <a:solidFill>
                <a:srgbClr val="056839"/>
              </a:solidFill>
              <a:latin typeface="Calibri"/>
              <a:ea typeface="Calibri"/>
              <a:cs typeface="Calibri"/>
              <a:sym typeface="Calibri"/>
            </a:endParaRPr>
          </a:p>
          <a:p>
            <a:pPr marL="0" marR="0" lvl="0" indent="0" algn="l" rtl="0">
              <a:spcBef>
                <a:spcPts val="1000"/>
              </a:spcBef>
              <a:spcAft>
                <a:spcPts val="0"/>
              </a:spcAft>
              <a:buNone/>
            </a:pPr>
            <a:r>
              <a:rPr lang="lt-LT" sz="2900" b="1">
                <a:solidFill>
                  <a:srgbClr val="056839"/>
                </a:solidFill>
                <a:latin typeface="Calibri"/>
                <a:ea typeface="Calibri"/>
                <a:cs typeface="Calibri"/>
                <a:sym typeface="Calibri"/>
              </a:rPr>
              <a:t>Jaotusmudeli muutmine. </a:t>
            </a:r>
            <a:r>
              <a:rPr lang="lt-LT" sz="2900" baseline="30000">
                <a:solidFill>
                  <a:srgbClr val="056839"/>
                </a:solidFill>
                <a:latin typeface="Calibri"/>
                <a:ea typeface="Calibri"/>
                <a:cs typeface="Calibri"/>
                <a:sym typeface="Calibri"/>
              </a:rPr>
              <a:t>3</a:t>
            </a:r>
            <a:endParaRPr sz="2900" b="1">
              <a:solidFill>
                <a:srgbClr val="056839"/>
              </a:solidFill>
              <a:latin typeface="Calibri"/>
              <a:ea typeface="Calibri"/>
              <a:cs typeface="Calibri"/>
              <a:sym typeface="Calibri"/>
            </a:endParaRPr>
          </a:p>
          <a:p>
            <a:pPr marL="0" marR="0" lvl="0" indent="0" algn="l" rtl="0">
              <a:lnSpc>
                <a:spcPct val="150000"/>
              </a:lnSpc>
              <a:spcBef>
                <a:spcPts val="1000"/>
              </a:spcBef>
              <a:spcAft>
                <a:spcPts val="0"/>
              </a:spcAft>
              <a:buNone/>
            </a:pPr>
            <a:r>
              <a:t/>
            </a:r>
            <a:endParaRPr sz="2900" b="1">
              <a:solidFill>
                <a:srgbClr val="056839"/>
              </a:solidFill>
              <a:latin typeface="Calibri"/>
              <a:ea typeface="Calibri"/>
              <a:cs typeface="Calibri"/>
              <a:sym typeface="Calibri"/>
            </a:endParaRPr>
          </a:p>
        </p:txBody>
      </p:sp>
      <p:sp>
        <p:nvSpPr>
          <p:cNvPr id="236" name="Google Shape;236;p10"/>
          <p:cNvSpPr txBox="1"/>
          <p:nvPr/>
        </p:nvSpPr>
        <p:spPr>
          <a:xfrm>
            <a:off x="6839387" y="8580200"/>
            <a:ext cx="13268100" cy="10428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1800">
                <a:solidFill>
                  <a:schemeClr val="dk1"/>
                </a:solidFill>
                <a:latin typeface="Calibri"/>
                <a:ea typeface="Calibri"/>
                <a:cs typeface="Calibri"/>
                <a:sym typeface="Calibri"/>
              </a:rPr>
              <a:t>Saadaval aadressil: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baseline="30000">
                <a:solidFill>
                  <a:srgbClr val="056839"/>
                </a:solidFill>
                <a:latin typeface="Calibri"/>
                <a:ea typeface="Calibri"/>
                <a:cs typeface="Calibri"/>
                <a:sym typeface="Calibri"/>
              </a:rPr>
              <a:t>3</a:t>
            </a:r>
            <a:r>
              <a:rPr lang="lt-LT" sz="2000" i="1" u="sng">
                <a:solidFill>
                  <a:schemeClr val="hlink"/>
                </a:solidFill>
                <a:latin typeface="Calibri"/>
                <a:ea typeface="Calibri"/>
                <a:cs typeface="Calibri"/>
                <a:sym typeface="Calibri"/>
                <a:hlinkClick r:id="rId5"/>
              </a:rPr>
              <a:t> https://circulareconomy.europa.eu/platform/sites/default/files/twin-transition-in-the-manufacturing-sector_final-2.pdf </a:t>
            </a:r>
            <a:endParaRPr sz="2000">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000">
              <a:solidFill>
                <a:schemeClr val="dk1"/>
              </a:solidFill>
              <a:latin typeface="Calibri"/>
              <a:ea typeface="Calibri"/>
              <a:cs typeface="Calibri"/>
              <a:sym typeface="Calibri"/>
            </a:endParaRPr>
          </a:p>
        </p:txBody>
      </p:sp>
      <p:pic>
        <p:nvPicPr>
          <p:cNvPr id="237" name="Google Shape;237;p10"/>
          <p:cNvPicPr preferRelativeResize="0"/>
          <p:nvPr/>
        </p:nvPicPr>
        <p:blipFill rotWithShape="1">
          <a:blip r:embed="rId6">
            <a:alphaModFix/>
          </a:blip>
          <a:srcRect l="0" t="0" r="0" b="0"/>
          <a:stretch/>
        </p:blipFill>
        <p:spPr>
          <a:xfrm>
            <a:off x="1036652" y="1553723"/>
            <a:ext cx="5331414" cy="1097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txBox="1"/>
          <p:nvPr/>
        </p:nvSpPr>
        <p:spPr>
          <a:xfrm>
            <a:off x="862847" y="29789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3: </a:t>
            </a:r>
            <a:r>
              <a:rPr lang="lt-LT" sz="5900" b="1" i="0">
                <a:solidFill>
                  <a:srgbClr val="056839"/>
                </a:solidFill>
                <a:latin typeface="Calibri"/>
                <a:ea typeface="Calibri"/>
                <a:cs typeface="Calibri"/>
                <a:sym typeface="Calibri"/>
              </a:rPr>
              <a:t>Parimad tavad</a:t>
            </a:r>
            <a:endParaRPr sz="3300" b="1">
              <a:solidFill>
                <a:srgbClr val="056839"/>
              </a:solidFill>
              <a:latin typeface="Calibri"/>
              <a:ea typeface="Calibri"/>
              <a:cs typeface="Calibri"/>
              <a:sym typeface="Calibri"/>
            </a:endParaRPr>
          </a:p>
        </p:txBody>
      </p:sp>
      <p:sp>
        <p:nvSpPr>
          <p:cNvPr id="243" name="Google Shape;243;p11"/>
          <p:cNvSpPr txBox="1"/>
          <p:nvPr/>
        </p:nvSpPr>
        <p:spPr>
          <a:xfrm>
            <a:off x="1118403" y="1826404"/>
            <a:ext cx="18861300" cy="32979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2900" b="1">
                <a:solidFill>
                  <a:srgbClr val="056839"/>
                </a:solidFill>
                <a:latin typeface="Calibri"/>
                <a:ea typeface="Calibri"/>
                <a:cs typeface="Calibri"/>
                <a:sym typeface="Calibri"/>
              </a:rPr>
              <a:t>Ökodisain:</a:t>
            </a:r>
            <a:endParaRPr sz="2300">
              <a:latin typeface="Calibri"/>
              <a:ea typeface="Calibri"/>
              <a:cs typeface="Calibri"/>
              <a:sym typeface="Calibri"/>
            </a:endParaRPr>
          </a:p>
          <a:p>
            <a:pPr marL="469900" marR="0" lvl="0" indent="-476250" algn="l" rtl="0">
              <a:lnSpc>
                <a:spcPct val="150000"/>
              </a:lnSpc>
              <a:spcBef>
                <a:spcPts val="0"/>
              </a:spcBef>
              <a:spcAft>
                <a:spcPts val="0"/>
              </a:spcAft>
              <a:buClr>
                <a:srgbClr val="056839"/>
              </a:buClr>
              <a:buSzPts val="2300"/>
              <a:buFont typeface="Noto Sans Symbols"/>
              <a:buChar char="▪"/>
            </a:pPr>
            <a:r>
              <a:rPr lang="lt-LT" sz="2300" b="1">
                <a:solidFill>
                  <a:srgbClr val="056839"/>
                </a:solidFill>
                <a:latin typeface="Calibri"/>
                <a:ea typeface="Calibri"/>
                <a:cs typeface="Calibri"/>
                <a:sym typeface="Calibri"/>
              </a:rPr>
              <a:t>Demonteeritav mööbel (</a:t>
            </a:r>
            <a:r>
              <a:rPr lang="lt-LT" sz="2300">
                <a:solidFill>
                  <a:srgbClr val="056839"/>
                </a:solidFill>
                <a:latin typeface="Calibri"/>
                <a:ea typeface="Calibri"/>
                <a:cs typeface="Calibri"/>
                <a:sym typeface="Calibri"/>
              </a:rPr>
              <a:t>võib oluliselt pikendada toote kasutusiga, kui on olemas varuosad). Näiteks: IKEA mööbel.</a:t>
            </a:r>
            <a:endParaRPr sz="2300">
              <a:solidFill>
                <a:srgbClr val="056839"/>
              </a:solidFill>
              <a:latin typeface="Calibri"/>
              <a:ea typeface="Calibri"/>
              <a:cs typeface="Calibri"/>
              <a:sym typeface="Calibri"/>
            </a:endParaRPr>
          </a:p>
          <a:p>
            <a:pPr marL="469900" marR="0" lvl="0" indent="-476250" algn="l" rtl="0">
              <a:lnSpc>
                <a:spcPct val="150000"/>
              </a:lnSpc>
              <a:spcBef>
                <a:spcPts val="0"/>
              </a:spcBef>
              <a:spcAft>
                <a:spcPts val="0"/>
              </a:spcAft>
              <a:buClr>
                <a:srgbClr val="056839"/>
              </a:buClr>
              <a:buSzPts val="2300"/>
              <a:buFont typeface="Noto Sans Symbols"/>
              <a:buChar char="▪"/>
            </a:pPr>
            <a:r>
              <a:rPr lang="lt-LT" sz="2300" b="1">
                <a:solidFill>
                  <a:srgbClr val="056839"/>
                </a:solidFill>
                <a:latin typeface="Calibri"/>
                <a:ea typeface="Calibri"/>
                <a:cs typeface="Calibri"/>
                <a:sym typeface="Calibri"/>
              </a:rPr>
              <a:t>kergesti vahetatavad osad </a:t>
            </a:r>
            <a:r>
              <a:rPr lang="lt-LT" sz="2300">
                <a:solidFill>
                  <a:srgbClr val="056839"/>
                </a:solidFill>
                <a:latin typeface="Calibri"/>
                <a:ea typeface="Calibri"/>
                <a:cs typeface="Calibri"/>
                <a:sym typeface="Calibri"/>
              </a:rPr>
              <a:t>(kergesti vahetatavad osad võivad pikendada kasutusiga). Näiteks ettevõte "Magis" (Itaalia) ei kasuta diivanikorpusele kangast, sest see kulub sageli esimesena ära</a:t>
            </a:r>
            <a:r>
              <a:rPr lang="lt-LT" sz="2300" b="1">
                <a:solidFill>
                  <a:srgbClr val="056839"/>
                </a:solidFill>
                <a:latin typeface="Calibri"/>
                <a:ea typeface="Calibri"/>
                <a:cs typeface="Calibri"/>
                <a:sym typeface="Calibri"/>
              </a:rPr>
              <a:t>. </a:t>
            </a:r>
            <a:endParaRPr sz="2300" b="1">
              <a:solidFill>
                <a:srgbClr val="056839"/>
              </a:solidFill>
              <a:latin typeface="Calibri"/>
              <a:ea typeface="Calibri"/>
              <a:cs typeface="Calibri"/>
              <a:sym typeface="Calibri"/>
            </a:endParaRPr>
          </a:p>
          <a:p>
            <a:pPr marL="469900" marR="0" lvl="0" indent="-476250" algn="l" rtl="0">
              <a:lnSpc>
                <a:spcPct val="150000"/>
              </a:lnSpc>
              <a:spcBef>
                <a:spcPts val="0"/>
              </a:spcBef>
              <a:spcAft>
                <a:spcPts val="0"/>
              </a:spcAft>
              <a:buClr>
                <a:srgbClr val="056839"/>
              </a:buClr>
              <a:buSzPts val="2300"/>
              <a:buFont typeface="Noto Sans Symbols"/>
              <a:buChar char="▪"/>
            </a:pPr>
            <a:r>
              <a:rPr lang="lt-LT" sz="2300" b="1">
                <a:solidFill>
                  <a:srgbClr val="056839"/>
                </a:solidFill>
                <a:latin typeface="Calibri"/>
                <a:ea typeface="Calibri"/>
                <a:cs typeface="Calibri"/>
                <a:sym typeface="Calibri"/>
              </a:rPr>
              <a:t>Moodulmööbel/multifunktsionaalne mööbel </a:t>
            </a:r>
            <a:r>
              <a:rPr lang="lt-LT" sz="2300">
                <a:solidFill>
                  <a:srgbClr val="056839"/>
                </a:solidFill>
                <a:latin typeface="Calibri"/>
                <a:ea typeface="Calibri"/>
                <a:cs typeface="Calibri"/>
                <a:sym typeface="Calibri"/>
              </a:rPr>
              <a:t>(multifunktsionaalne mööbel vähendab nende kogust või pikendab nende kasutusiga). Näiteks: Ettevõte "Stokke" (Norra) loob beebitoole, mida saab muuta erinevatesse asenditesse. </a:t>
            </a:r>
            <a:endParaRPr sz="2300" baseline="30000">
              <a:solidFill>
                <a:srgbClr val="056839"/>
              </a:solidFill>
              <a:latin typeface="Calibri"/>
              <a:ea typeface="Calibri"/>
              <a:cs typeface="Calibri"/>
              <a:sym typeface="Calibri"/>
            </a:endParaRPr>
          </a:p>
        </p:txBody>
      </p:sp>
      <p:sp>
        <p:nvSpPr>
          <p:cNvPr id="244" name="Google Shape;244;p1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45" name="Google Shape;245;p11"/>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46" name="Google Shape;246;p11"/>
          <p:cNvSpPr/>
          <p:nvPr/>
        </p:nvSpPr>
        <p:spPr>
          <a:xfrm>
            <a:off x="1118389" y="14275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47" name="Google Shape;247;p11"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48" name="Google Shape;248;p11"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
        <p:nvSpPr>
          <p:cNvPr id="249" name="Google Shape;249;p11"/>
          <p:cNvSpPr txBox="1"/>
          <p:nvPr/>
        </p:nvSpPr>
        <p:spPr>
          <a:xfrm>
            <a:off x="13859729" y="8940765"/>
            <a:ext cx="6253200" cy="858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300" baseline="30000">
                <a:solidFill>
                  <a:srgbClr val="056839"/>
                </a:solidFill>
                <a:latin typeface="Calibri"/>
                <a:ea typeface="Calibri"/>
                <a:cs typeface="Calibri"/>
                <a:sym typeface="Calibri"/>
              </a:rPr>
              <a:t>Foto: Pixabay:</a:t>
            </a:r>
            <a:endParaRPr sz="2300"/>
          </a:p>
          <a:p>
            <a:pPr marL="0" marR="0" lvl="0" indent="0" algn="l" rtl="0">
              <a:spcBef>
                <a:spcPts val="0"/>
              </a:spcBef>
              <a:spcAft>
                <a:spcPts val="0"/>
              </a:spcAft>
              <a:buNone/>
            </a:pPr>
            <a:r>
              <a:rPr lang="lt-LT" sz="2300" baseline="30000">
                <a:solidFill>
                  <a:srgbClr val="3C78D8"/>
                </a:solidFill>
                <a:latin typeface="Calibri"/>
                <a:ea typeface="Calibri"/>
                <a:cs typeface="Calibri"/>
                <a:sym typeface="Calibri"/>
              </a:rPr>
              <a:t> </a:t>
            </a:r>
            <a:r>
              <a:rPr lang="lt-LT" sz="2300" u="sng" baseline="30000">
                <a:solidFill>
                  <a:srgbClr val="3C78D8"/>
                </a:solidFill>
                <a:latin typeface="Calibri"/>
                <a:ea typeface="Calibri"/>
                <a:cs typeface="Calibri"/>
                <a:sym typeface="Calibri"/>
                <a:hlinkClick r:id="rId5">
                  <a:extLst>
                    <a:ext uri="{A12FA001-AC4F-418D-AE19-62706E023703}">
                      <ahyp:hlinkClr val="tx"/>
                    </a:ext>
                  </a:extLst>
                </a:hlinkClick>
              </a:rPr>
              <a:t>https://pixabay.com/photos/search/dismantlable%20furnitures/?manual_search=1</a:t>
            </a:r>
            <a:r>
              <a:rPr lang="lt-LT" sz="2300" baseline="30000">
                <a:solidFill>
                  <a:srgbClr val="3C78D8"/>
                </a:solidFill>
                <a:latin typeface="Calibri"/>
                <a:ea typeface="Calibri"/>
                <a:cs typeface="Calibri"/>
                <a:sym typeface="Calibri"/>
              </a:rPr>
              <a:t> </a:t>
            </a:r>
            <a:endParaRPr sz="2300">
              <a:solidFill>
                <a:srgbClr val="3C78D8"/>
              </a:solidFill>
              <a:latin typeface="Calibri"/>
              <a:ea typeface="Calibri"/>
              <a:cs typeface="Calibri"/>
              <a:sym typeface="Calibri"/>
            </a:endParaRPr>
          </a:p>
        </p:txBody>
      </p:sp>
      <p:pic>
        <p:nvPicPr>
          <p:cNvPr id="250" name="Google Shape;250;p11"/>
          <p:cNvPicPr preferRelativeResize="0"/>
          <p:nvPr/>
        </p:nvPicPr>
        <p:blipFill rotWithShape="1">
          <a:blip r:embed="rId6">
            <a:alphaModFix/>
          </a:blip>
          <a:srcRect l="35398" t="0" r="0" b="17037"/>
          <a:stretch/>
        </p:blipFill>
        <p:spPr>
          <a:xfrm>
            <a:off x="13871223" y="4621211"/>
            <a:ext cx="5285310" cy="4018245"/>
          </a:xfrm>
          <a:prstGeom prst="rect">
            <a:avLst/>
          </a:prstGeom>
          <a:noFill/>
          <a:ln>
            <a:noFill/>
          </a:ln>
          <a:effectLst>
            <a:outerShdw blurRad="292100" dist="139700" dir="2700000" algn="tl" rotWithShape="0">
              <a:srgbClr val="333333">
                <a:alpha val="64705"/>
              </a:srgbClr>
            </a:outerShdw>
          </a:effectLst>
        </p:spPr>
      </p:pic>
      <p:pic>
        <p:nvPicPr>
          <p:cNvPr id="251" name="Google Shape;251;p11"/>
          <p:cNvPicPr preferRelativeResize="0"/>
          <p:nvPr/>
        </p:nvPicPr>
        <p:blipFill rotWithShape="1">
          <a:blip r:embed="rId7">
            <a:alphaModFix/>
          </a:blip>
          <a:srcRect l="0" t="0" r="0" b="0"/>
          <a:stretch/>
        </p:blipFill>
        <p:spPr>
          <a:xfrm>
            <a:off x="1656881" y="5124292"/>
            <a:ext cx="8183800" cy="3368762"/>
          </a:xfrm>
          <a:prstGeom prst="rect">
            <a:avLst/>
          </a:prstGeom>
          <a:noFill/>
          <a:ln>
            <a:noFill/>
          </a:ln>
        </p:spPr>
      </p:pic>
      <p:sp>
        <p:nvSpPr>
          <p:cNvPr id="252" name="Google Shape;252;p11"/>
          <p:cNvSpPr txBox="1"/>
          <p:nvPr/>
        </p:nvSpPr>
        <p:spPr>
          <a:xfrm>
            <a:off x="1118400" y="8493050"/>
            <a:ext cx="12227700" cy="5196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400" baseline="30000">
                <a:solidFill>
                  <a:srgbClr val="056839"/>
                </a:solidFill>
                <a:latin typeface="Calibri"/>
                <a:ea typeface="Calibri"/>
                <a:cs typeface="Calibri"/>
                <a:sym typeface="Calibri"/>
              </a:rPr>
              <a:t>Foto:</a:t>
            </a:r>
            <a:r>
              <a:rPr lang="lt-LT" sz="2400" baseline="30000">
                <a:solidFill>
                  <a:srgbClr val="1155CC"/>
                </a:solidFill>
                <a:latin typeface="Calibri"/>
                <a:ea typeface="Calibri"/>
                <a:cs typeface="Calibri"/>
                <a:sym typeface="Calibri"/>
              </a:rPr>
              <a:t> </a:t>
            </a:r>
            <a:r>
              <a:rPr lang="lt-LT" sz="2400" u="sng" baseline="30000">
                <a:solidFill>
                  <a:schemeClr val="hlink"/>
                </a:solidFill>
                <a:latin typeface="Calibri"/>
                <a:ea typeface="Calibri"/>
                <a:cs typeface="Calibri"/>
                <a:sym typeface="Calibri"/>
                <a:hlinkClick r:id="rId8"/>
              </a:rPr>
              <a:t> https://epale.ec.europa.eu/en/content/new-report-twin-transition-manufacturing-sector</a:t>
            </a:r>
            <a:r>
              <a:rPr lang="lt-LT" sz="2400" baseline="30000">
                <a:solidFill>
                  <a:srgbClr val="1155CC"/>
                </a:solidFill>
                <a:latin typeface="Calibri"/>
                <a:ea typeface="Calibri"/>
                <a:cs typeface="Calibri"/>
                <a:sym typeface="Calibri"/>
              </a:rPr>
              <a:t> </a:t>
            </a:r>
            <a:r>
              <a:rPr lang="lt-LT" sz="2400" baseline="30000">
                <a:solidFill>
                  <a:srgbClr val="1155CC"/>
                </a:solidFill>
                <a:latin typeface="Calibri"/>
                <a:ea typeface="Calibri"/>
                <a:cs typeface="Calibri"/>
                <a:sym typeface="Calibri"/>
              </a:rPr>
              <a:t> </a:t>
            </a:r>
            <a:endParaRPr sz="2400">
              <a:solidFill>
                <a:srgbClr val="1155CC"/>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2"/>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3: </a:t>
            </a:r>
            <a:r>
              <a:rPr lang="lt-LT" sz="5900" b="1" i="0">
                <a:solidFill>
                  <a:srgbClr val="056839"/>
                </a:solidFill>
                <a:latin typeface="Calibri"/>
                <a:ea typeface="Calibri"/>
                <a:cs typeface="Calibri"/>
                <a:sym typeface="Calibri"/>
              </a:rPr>
              <a:t>Parimad tavad</a:t>
            </a:r>
            <a:endParaRPr sz="3300" b="1">
              <a:solidFill>
                <a:srgbClr val="056839"/>
              </a:solidFill>
              <a:latin typeface="Calibri"/>
              <a:ea typeface="Calibri"/>
              <a:cs typeface="Calibri"/>
              <a:sym typeface="Calibri"/>
            </a:endParaRPr>
          </a:p>
        </p:txBody>
      </p:sp>
      <p:sp>
        <p:nvSpPr>
          <p:cNvPr id="258" name="Google Shape;258;p12"/>
          <p:cNvSpPr txBox="1"/>
          <p:nvPr/>
        </p:nvSpPr>
        <p:spPr>
          <a:xfrm>
            <a:off x="883852" y="3044325"/>
            <a:ext cx="9157800" cy="39519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3400" b="1">
                <a:solidFill>
                  <a:srgbClr val="056839"/>
                </a:solidFill>
                <a:latin typeface="Calibri"/>
                <a:ea typeface="Calibri"/>
                <a:cs typeface="Calibri"/>
                <a:sym typeface="Calibri"/>
              </a:rPr>
              <a:t>Materiaalne innovatsioon:</a:t>
            </a:r>
            <a:endParaRPr sz="2800"/>
          </a:p>
          <a:p>
            <a:pPr marL="469900" marR="0" lvl="0" indent="-508000" algn="l" rtl="0">
              <a:lnSpc>
                <a:spcPct val="150000"/>
              </a:lnSpc>
              <a:spcBef>
                <a:spcPts val="0"/>
              </a:spcBef>
              <a:spcAft>
                <a:spcPts val="0"/>
              </a:spcAft>
              <a:buClr>
                <a:srgbClr val="056839"/>
              </a:buClr>
              <a:buSzPts val="2800"/>
              <a:buFont typeface="Noto Sans Symbols"/>
              <a:buChar char="▪"/>
            </a:pPr>
            <a:r>
              <a:rPr lang="lt-LT" sz="2800">
                <a:solidFill>
                  <a:srgbClr val="056839"/>
                </a:solidFill>
                <a:latin typeface="Calibri"/>
                <a:ea typeface="Calibri"/>
                <a:cs typeface="Calibri"/>
                <a:sym typeface="Calibri"/>
              </a:rPr>
              <a:t>3D-printimise kasutamine, kergesti taaskasutatavad materjalid </a:t>
            </a:r>
            <a:endParaRPr sz="2800">
              <a:solidFill>
                <a:srgbClr val="056839"/>
              </a:solidFill>
              <a:latin typeface="Calibri"/>
              <a:ea typeface="Calibri"/>
              <a:cs typeface="Calibri"/>
              <a:sym typeface="Calibri"/>
            </a:endParaRPr>
          </a:p>
          <a:p>
            <a:pPr marL="469900" marR="0" lvl="0" indent="-508000" algn="l" rtl="0">
              <a:lnSpc>
                <a:spcPct val="150000"/>
              </a:lnSpc>
              <a:spcBef>
                <a:spcPts val="0"/>
              </a:spcBef>
              <a:spcAft>
                <a:spcPts val="0"/>
              </a:spcAft>
              <a:buClr>
                <a:srgbClr val="056839"/>
              </a:buClr>
              <a:buSzPts val="2800"/>
              <a:buFont typeface="Noto Sans Symbols"/>
              <a:buChar char="▪"/>
            </a:pPr>
            <a:r>
              <a:rPr lang="lt-LT" sz="2800">
                <a:solidFill>
                  <a:srgbClr val="056839"/>
                </a:solidFill>
                <a:latin typeface="Calibri"/>
                <a:ea typeface="Calibri"/>
                <a:cs typeface="Calibri"/>
                <a:sym typeface="Calibri"/>
              </a:rPr>
              <a:t>Kasutage uusi materjalide sidumise viise</a:t>
            </a:r>
            <a:endParaRPr sz="2800">
              <a:solidFill>
                <a:srgbClr val="056839"/>
              </a:solidFill>
              <a:latin typeface="Calibri"/>
              <a:ea typeface="Calibri"/>
              <a:cs typeface="Calibri"/>
              <a:sym typeface="Calibri"/>
            </a:endParaRPr>
          </a:p>
          <a:p>
            <a:pPr marL="469900" marR="0" lvl="0" indent="-508000" algn="l" rtl="0">
              <a:lnSpc>
                <a:spcPct val="150000"/>
              </a:lnSpc>
              <a:spcBef>
                <a:spcPts val="0"/>
              </a:spcBef>
              <a:spcAft>
                <a:spcPts val="0"/>
              </a:spcAft>
              <a:buClr>
                <a:srgbClr val="056839"/>
              </a:buClr>
              <a:buSzPts val="2800"/>
              <a:buFont typeface="Noto Sans Symbols"/>
              <a:buChar char="▪"/>
            </a:pPr>
            <a:r>
              <a:rPr lang="lt-LT" sz="2800">
                <a:solidFill>
                  <a:srgbClr val="056839"/>
                </a:solidFill>
                <a:latin typeface="Calibri"/>
                <a:ea typeface="Calibri"/>
                <a:cs typeface="Calibri"/>
                <a:sym typeface="Calibri"/>
              </a:rPr>
              <a:t>Asendada mineraalsete/loomsetel toodetel põhinevate materjalide asemel biopõhiseid materjale. </a:t>
            </a:r>
            <a:endParaRPr sz="2800">
              <a:solidFill>
                <a:srgbClr val="056839"/>
              </a:solidFill>
              <a:latin typeface="Calibri"/>
              <a:ea typeface="Calibri"/>
              <a:cs typeface="Calibri"/>
              <a:sym typeface="Calibri"/>
            </a:endParaRPr>
          </a:p>
          <a:p>
            <a:pPr marL="469900" marR="0" lvl="0" indent="-508000" algn="l" rtl="0">
              <a:lnSpc>
                <a:spcPct val="150000"/>
              </a:lnSpc>
              <a:spcBef>
                <a:spcPts val="0"/>
              </a:spcBef>
              <a:spcAft>
                <a:spcPts val="0"/>
              </a:spcAft>
              <a:buClr>
                <a:srgbClr val="056839"/>
              </a:buClr>
              <a:buSzPts val="2800"/>
              <a:buFont typeface="Noto Sans Symbols"/>
              <a:buChar char="▪"/>
            </a:pPr>
            <a:r>
              <a:rPr lang="lt-LT" sz="2800">
                <a:solidFill>
                  <a:srgbClr val="056839"/>
                </a:solidFill>
                <a:latin typeface="Calibri"/>
                <a:ea typeface="Calibri"/>
                <a:cs typeface="Calibri"/>
                <a:sym typeface="Calibri"/>
              </a:rPr>
              <a:t>Anda biopõhistele materjalidele uusi omadusi</a:t>
            </a:r>
            <a:endParaRPr sz="2800" baseline="30000">
              <a:solidFill>
                <a:srgbClr val="056839"/>
              </a:solidFill>
              <a:latin typeface="Calibri"/>
              <a:ea typeface="Calibri"/>
              <a:cs typeface="Calibri"/>
              <a:sym typeface="Calibri"/>
            </a:endParaRPr>
          </a:p>
        </p:txBody>
      </p:sp>
      <p:sp>
        <p:nvSpPr>
          <p:cNvPr id="259" name="Google Shape;259;p12"/>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60" name="Google Shape;260;p12"/>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61" name="Google Shape;261;p12"/>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62" name="Google Shape;262;p12"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63" name="Google Shape;263;p12"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
        <p:nvSpPr>
          <p:cNvPr id="264" name="Google Shape;264;p12"/>
          <p:cNvSpPr txBox="1"/>
          <p:nvPr/>
        </p:nvSpPr>
        <p:spPr>
          <a:xfrm>
            <a:off x="10268000" y="6996225"/>
            <a:ext cx="9445200" cy="1212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000">
                <a:solidFill>
                  <a:schemeClr val="dk1"/>
                </a:solidFill>
                <a:latin typeface="Calibri"/>
                <a:ea typeface="Calibri"/>
                <a:cs typeface="Calibri"/>
                <a:sym typeface="Calibri"/>
              </a:rPr>
              <a:t>Foto: https:</a:t>
            </a:r>
            <a:r>
              <a:rPr lang="lt-LT" sz="2900">
                <a:solidFill>
                  <a:srgbClr val="3C78D8"/>
                </a:solidFill>
                <a:latin typeface="Calibri"/>
                <a:ea typeface="Calibri"/>
                <a:cs typeface="Calibri"/>
                <a:sym typeface="Calibri"/>
              </a:rPr>
              <a:t>//nagami.design/wp-content/uploads/2018/04/Peeler_3_Daniel-Widrig_for_Nagami_960x1080-700x788.jpg </a:t>
            </a:r>
            <a:endParaRPr sz="2900">
              <a:solidFill>
                <a:srgbClr val="3C78D8"/>
              </a:solidFill>
              <a:latin typeface="Calibri"/>
              <a:ea typeface="Calibri"/>
              <a:cs typeface="Calibri"/>
              <a:sym typeface="Calibri"/>
            </a:endParaRPr>
          </a:p>
        </p:txBody>
      </p:sp>
      <p:pic>
        <p:nvPicPr>
          <p:cNvPr id="265" name="Google Shape;265;p12"/>
          <p:cNvPicPr preferRelativeResize="0"/>
          <p:nvPr/>
        </p:nvPicPr>
        <p:blipFill rotWithShape="1">
          <a:blip r:embed="rId6">
            <a:alphaModFix/>
          </a:blip>
          <a:srcRect l="0" t="0" r="0" b="0"/>
          <a:stretch/>
        </p:blipFill>
        <p:spPr>
          <a:xfrm>
            <a:off x="10435940" y="2522990"/>
            <a:ext cx="8532956" cy="419438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3"/>
          <p:cNvSpPr txBox="1"/>
          <p:nvPr/>
        </p:nvSpPr>
        <p:spPr>
          <a:xfrm>
            <a:off x="862847" y="5800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3: </a:t>
            </a:r>
            <a:r>
              <a:rPr lang="lt-LT" sz="5900" b="1" i="0">
                <a:solidFill>
                  <a:srgbClr val="056839"/>
                </a:solidFill>
                <a:latin typeface="Calibri"/>
                <a:ea typeface="Calibri"/>
                <a:cs typeface="Calibri"/>
                <a:sym typeface="Calibri"/>
              </a:rPr>
              <a:t>Parimad tavad</a:t>
            </a:r>
            <a:endParaRPr sz="3300" b="1">
              <a:solidFill>
                <a:srgbClr val="056839"/>
              </a:solidFill>
              <a:latin typeface="Calibri"/>
              <a:ea typeface="Calibri"/>
              <a:cs typeface="Calibri"/>
              <a:sym typeface="Calibri"/>
            </a:endParaRPr>
          </a:p>
        </p:txBody>
      </p:sp>
      <p:sp>
        <p:nvSpPr>
          <p:cNvPr id="271" name="Google Shape;271;p13"/>
          <p:cNvSpPr txBox="1"/>
          <p:nvPr/>
        </p:nvSpPr>
        <p:spPr>
          <a:xfrm>
            <a:off x="1034414" y="1972647"/>
            <a:ext cx="18861300" cy="12969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2900" b="1">
                <a:solidFill>
                  <a:srgbClr val="056839"/>
                </a:solidFill>
                <a:latin typeface="Calibri"/>
                <a:ea typeface="Calibri"/>
                <a:cs typeface="Calibri"/>
                <a:sym typeface="Calibri"/>
              </a:rPr>
              <a:t>Ümberehitus:</a:t>
            </a:r>
            <a:endParaRPr sz="2300"/>
          </a:p>
          <a:p>
            <a:pPr marL="469900" marR="0" lvl="0" indent="-527050" algn="l" rtl="0">
              <a:lnSpc>
                <a:spcPct val="150000"/>
              </a:lnSpc>
              <a:spcBef>
                <a:spcPts val="0"/>
              </a:spcBef>
              <a:spcAft>
                <a:spcPts val="0"/>
              </a:spcAft>
              <a:buClr>
                <a:srgbClr val="056839"/>
              </a:buClr>
              <a:buSzPts val="3100"/>
              <a:buFont typeface="Arial"/>
              <a:buChar char="•"/>
            </a:pPr>
            <a:r>
              <a:rPr lang="lt-LT" sz="3100">
                <a:solidFill>
                  <a:srgbClr val="056839"/>
                </a:solidFill>
                <a:latin typeface="Calibri"/>
                <a:ea typeface="Calibri"/>
                <a:cs typeface="Calibri"/>
                <a:sym typeface="Calibri"/>
              </a:rPr>
              <a:t>Kasutatud mööbli ärimudelid</a:t>
            </a:r>
            <a:endParaRPr sz="3100" baseline="30000">
              <a:solidFill>
                <a:srgbClr val="056839"/>
              </a:solidFill>
              <a:latin typeface="Calibri"/>
              <a:ea typeface="Calibri"/>
              <a:cs typeface="Calibri"/>
              <a:sym typeface="Calibri"/>
            </a:endParaRPr>
          </a:p>
        </p:txBody>
      </p:sp>
      <p:sp>
        <p:nvSpPr>
          <p:cNvPr id="272" name="Google Shape;272;p13"/>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73" name="Google Shape;273;p13"/>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74" name="Google Shape;274;p13"/>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75" name="Google Shape;275;p13"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76" name="Google Shape;276;p13"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
        <p:nvSpPr>
          <p:cNvPr id="277" name="Google Shape;277;p13"/>
          <p:cNvSpPr txBox="1"/>
          <p:nvPr/>
        </p:nvSpPr>
        <p:spPr>
          <a:xfrm>
            <a:off x="12358864" y="7975799"/>
            <a:ext cx="6900300" cy="950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600" baseline="30000">
                <a:solidFill>
                  <a:srgbClr val="056839"/>
                </a:solidFill>
                <a:latin typeface="Calibri"/>
                <a:ea typeface="Calibri"/>
                <a:cs typeface="Calibri"/>
                <a:sym typeface="Calibri"/>
              </a:rPr>
              <a:t>Foto: Pixabay:</a:t>
            </a:r>
            <a:endParaRPr sz="2600"/>
          </a:p>
          <a:p>
            <a:pPr marL="0" marR="0" lvl="0" indent="0" algn="l" rtl="0">
              <a:spcBef>
                <a:spcPts val="0"/>
              </a:spcBef>
              <a:spcAft>
                <a:spcPts val="0"/>
              </a:spcAft>
              <a:buNone/>
            </a:pPr>
            <a:r>
              <a:rPr lang="lt-LT" sz="2600" u="sng" baseline="30000">
                <a:solidFill>
                  <a:schemeClr val="dk1"/>
                </a:solidFill>
                <a:latin typeface="Calibri"/>
                <a:ea typeface="Calibri"/>
                <a:cs typeface="Calibri"/>
                <a:sym typeface="Calibri"/>
                <a:hlinkClick r:id="rId5">
                  <a:extLst>
                    <a:ext uri="{A12FA001-AC4F-418D-AE19-62706E023703}">
                      <ahyp:hlinkClr val="tx"/>
                    </a:ext>
                  </a:extLst>
                </a:hlinkClick>
              </a:rPr>
              <a:t>https://cdn.pixabay.com/photo/2016/11/19/15/50/chair-1840011_960_720.jpg</a:t>
            </a:r>
            <a:r>
              <a:rPr lang="lt-LT" sz="2600" baseline="300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p:txBody>
      </p:sp>
      <p:pic>
        <p:nvPicPr>
          <p:cNvPr id="278" name="Google Shape;278;p13"/>
          <p:cNvPicPr preferRelativeResize="0"/>
          <p:nvPr/>
        </p:nvPicPr>
        <p:blipFill rotWithShape="1">
          <a:blip r:embed="rId6">
            <a:alphaModFix/>
          </a:blip>
          <a:srcRect l="13753" t="0" r="13843" b="0"/>
          <a:stretch/>
        </p:blipFill>
        <p:spPr>
          <a:xfrm>
            <a:off x="12475708" y="2581030"/>
            <a:ext cx="7063879" cy="4878159"/>
          </a:xfrm>
          <a:prstGeom prst="rect">
            <a:avLst/>
          </a:prstGeom>
          <a:noFill/>
          <a:ln>
            <a:noFill/>
          </a:ln>
          <a:effectLst>
            <a:outerShdw blurRad="292100" dist="139700" dir="2700000" algn="tl" rotWithShape="0">
              <a:srgbClr val="333333">
                <a:alpha val="64705"/>
              </a:srgbClr>
            </a:outerShdw>
          </a:effectLst>
        </p:spPr>
      </p:pic>
      <p:pic>
        <p:nvPicPr>
          <p:cNvPr id="279" name="Google Shape;279;p13"/>
          <p:cNvPicPr preferRelativeResize="0"/>
          <p:nvPr/>
        </p:nvPicPr>
        <p:blipFill rotWithShape="1">
          <a:blip r:embed="rId7">
            <a:alphaModFix/>
          </a:blip>
          <a:srcRect l="0" t="0" r="0" b="0"/>
          <a:stretch/>
        </p:blipFill>
        <p:spPr>
          <a:xfrm>
            <a:off x="1418430" y="3561515"/>
            <a:ext cx="5949422" cy="3966280"/>
          </a:xfrm>
          <a:prstGeom prst="rect">
            <a:avLst/>
          </a:prstGeom>
          <a:noFill/>
          <a:ln>
            <a:noFill/>
          </a:ln>
          <a:effectLst>
            <a:outerShdw blurRad="292100" dist="139700" dir="2700000" algn="tl" rotWithShape="0">
              <a:srgbClr val="333333">
                <a:alpha val="64705"/>
              </a:srgbClr>
            </a:outerShdw>
          </a:effectLst>
        </p:spPr>
      </p:pic>
      <p:sp>
        <p:nvSpPr>
          <p:cNvPr id="280" name="Google Shape;280;p13"/>
          <p:cNvSpPr txBox="1"/>
          <p:nvPr/>
        </p:nvSpPr>
        <p:spPr>
          <a:xfrm>
            <a:off x="1314816" y="7978488"/>
            <a:ext cx="6900300" cy="950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600" baseline="30000">
                <a:solidFill>
                  <a:srgbClr val="056839"/>
                </a:solidFill>
                <a:latin typeface="Calibri"/>
                <a:ea typeface="Calibri"/>
                <a:cs typeface="Calibri"/>
                <a:sym typeface="Calibri"/>
              </a:rPr>
              <a:t>Foto: Pixabay:</a:t>
            </a:r>
            <a:endParaRPr sz="2600"/>
          </a:p>
          <a:p>
            <a:pPr marL="0" marR="0" lvl="0" indent="0" algn="l" rtl="0">
              <a:spcBef>
                <a:spcPts val="0"/>
              </a:spcBef>
              <a:spcAft>
                <a:spcPts val="0"/>
              </a:spcAft>
              <a:buNone/>
            </a:pPr>
            <a:r>
              <a:rPr lang="lt-LT" sz="2600" u="sng" baseline="30000">
                <a:solidFill>
                  <a:schemeClr val="dk1"/>
                </a:solidFill>
                <a:latin typeface="Calibri"/>
                <a:ea typeface="Calibri"/>
                <a:cs typeface="Calibri"/>
                <a:sym typeface="Calibri"/>
                <a:hlinkClick r:id="rId8">
                  <a:extLst>
                    <a:ext uri="{A12FA001-AC4F-418D-AE19-62706E023703}">
                      <ahyp:hlinkClr val="tx"/>
                    </a:ext>
                  </a:extLst>
                </a:hlinkClick>
              </a:rPr>
              <a:t>https://pixabay.com/photos/furniture-chair-table-room-luxury-3283149/</a:t>
            </a:r>
            <a:r>
              <a:rPr lang="lt-LT" sz="2600" baseline="300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4"/>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3: </a:t>
            </a:r>
            <a:r>
              <a:rPr lang="lt-LT" sz="5900" b="1" i="0">
                <a:solidFill>
                  <a:srgbClr val="056839"/>
                </a:solidFill>
                <a:latin typeface="Calibri"/>
                <a:ea typeface="Calibri"/>
                <a:cs typeface="Calibri"/>
                <a:sym typeface="Calibri"/>
              </a:rPr>
              <a:t>Parimad tavad</a:t>
            </a:r>
            <a:endParaRPr sz="3300" b="1">
              <a:solidFill>
                <a:srgbClr val="056839"/>
              </a:solidFill>
              <a:latin typeface="Calibri"/>
              <a:ea typeface="Calibri"/>
              <a:cs typeface="Calibri"/>
              <a:sym typeface="Calibri"/>
            </a:endParaRPr>
          </a:p>
        </p:txBody>
      </p:sp>
      <p:sp>
        <p:nvSpPr>
          <p:cNvPr id="286" name="Google Shape;286;p14"/>
          <p:cNvSpPr txBox="1"/>
          <p:nvPr/>
        </p:nvSpPr>
        <p:spPr>
          <a:xfrm>
            <a:off x="1034414" y="1972647"/>
            <a:ext cx="18861300" cy="12120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3000" b="1">
                <a:solidFill>
                  <a:srgbClr val="056839"/>
                </a:solidFill>
                <a:latin typeface="Calibri"/>
                <a:ea typeface="Calibri"/>
                <a:cs typeface="Calibri"/>
                <a:sym typeface="Calibri"/>
              </a:rPr>
              <a:t>Ümberkasutus/üldkasutamine:</a:t>
            </a:r>
            <a:endParaRPr sz="2400">
              <a:latin typeface="Calibri"/>
              <a:ea typeface="Calibri"/>
              <a:cs typeface="Calibri"/>
              <a:sym typeface="Calibri"/>
            </a:endParaRPr>
          </a:p>
          <a:p>
            <a:pPr marL="469900" marR="0" lvl="0" indent="-482600" algn="l" rtl="0">
              <a:lnSpc>
                <a:spcPct val="150000"/>
              </a:lnSpc>
              <a:spcBef>
                <a:spcPts val="0"/>
              </a:spcBef>
              <a:spcAft>
                <a:spcPts val="0"/>
              </a:spcAft>
              <a:buClr>
                <a:srgbClr val="056839"/>
              </a:buClr>
              <a:buSzPts val="2400"/>
              <a:buFont typeface="Calibri"/>
              <a:buChar char="•"/>
            </a:pPr>
            <a:r>
              <a:rPr lang="lt-LT" sz="2400">
                <a:solidFill>
                  <a:srgbClr val="056839"/>
                </a:solidFill>
                <a:latin typeface="Calibri"/>
                <a:ea typeface="Calibri"/>
                <a:cs typeface="Calibri"/>
                <a:sym typeface="Calibri"/>
              </a:rPr>
              <a:t>Kasutage mööblitükkide põhistruktuure uue erineva mööbli jaoks (kasutatakse sageli üksikisikutel).</a:t>
            </a:r>
            <a:endParaRPr sz="2400" baseline="30000">
              <a:solidFill>
                <a:srgbClr val="056839"/>
              </a:solidFill>
              <a:latin typeface="Calibri"/>
              <a:ea typeface="Calibri"/>
              <a:cs typeface="Calibri"/>
              <a:sym typeface="Calibri"/>
            </a:endParaRPr>
          </a:p>
        </p:txBody>
      </p:sp>
      <p:sp>
        <p:nvSpPr>
          <p:cNvPr id="287" name="Google Shape;287;p14"/>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88" name="Google Shape;288;p14"/>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89" name="Google Shape;289;p14"/>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90" name="Google Shape;290;p14"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91" name="Google Shape;291;p14"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pic>
        <p:nvPicPr>
          <p:cNvPr id="292" name="Google Shape;292;p14"/>
          <p:cNvPicPr preferRelativeResize="0"/>
          <p:nvPr/>
        </p:nvPicPr>
        <p:blipFill rotWithShape="1">
          <a:blip r:embed="rId5">
            <a:alphaModFix/>
          </a:blip>
          <a:srcRect l="0" t="0" r="0" b="0"/>
          <a:stretch/>
        </p:blipFill>
        <p:spPr>
          <a:xfrm>
            <a:off x="11149778" y="3289314"/>
            <a:ext cx="6327058" cy="4745293"/>
          </a:xfrm>
          <a:prstGeom prst="rect">
            <a:avLst/>
          </a:prstGeom>
          <a:noFill/>
          <a:ln>
            <a:noFill/>
          </a:ln>
        </p:spPr>
      </p:pic>
      <p:sp>
        <p:nvSpPr>
          <p:cNvPr id="293" name="Google Shape;293;p14"/>
          <p:cNvSpPr txBox="1"/>
          <p:nvPr/>
        </p:nvSpPr>
        <p:spPr>
          <a:xfrm>
            <a:off x="11149778" y="8195396"/>
            <a:ext cx="6900300" cy="858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300" baseline="30000">
                <a:solidFill>
                  <a:srgbClr val="056839"/>
                </a:solidFill>
                <a:latin typeface="Calibri"/>
                <a:ea typeface="Calibri"/>
                <a:cs typeface="Calibri"/>
                <a:sym typeface="Calibri"/>
              </a:rPr>
              <a:t>Foto: Pixabay:</a:t>
            </a:r>
            <a:endParaRPr sz="2300"/>
          </a:p>
          <a:p>
            <a:pPr marL="0" marR="0" lvl="0" indent="0" algn="l" rtl="0">
              <a:spcBef>
                <a:spcPts val="0"/>
              </a:spcBef>
              <a:spcAft>
                <a:spcPts val="0"/>
              </a:spcAft>
              <a:buNone/>
            </a:pPr>
            <a:r>
              <a:rPr lang="lt-LT" sz="2300" u="sng" baseline="30000">
                <a:solidFill>
                  <a:schemeClr val="dk1"/>
                </a:solidFill>
                <a:latin typeface="Calibri"/>
                <a:ea typeface="Calibri"/>
                <a:cs typeface="Calibri"/>
                <a:sym typeface="Calibri"/>
                <a:hlinkClick r:id="rId6">
                  <a:extLst>
                    <a:ext uri="{A12FA001-AC4F-418D-AE19-62706E023703}">
                      <ahyp:hlinkClr val="tx"/>
                    </a:ext>
                  </a:extLst>
                </a:hlinkClick>
              </a:rPr>
              <a:t>https://cdn.pixabay.com/photo/2014/09/05/02/35/cafe-436082_960_720.jpg</a:t>
            </a:r>
            <a:r>
              <a:rPr lang="lt-LT" sz="2300" baseline="300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pic>
        <p:nvPicPr>
          <p:cNvPr id="294" name="Google Shape;294;p14"/>
          <p:cNvPicPr preferRelativeResize="0"/>
          <p:nvPr/>
        </p:nvPicPr>
        <p:blipFill rotWithShape="1">
          <a:blip r:embed="rId7">
            <a:alphaModFix/>
          </a:blip>
          <a:srcRect l="0" t="0" r="0" b="0"/>
          <a:stretch/>
        </p:blipFill>
        <p:spPr>
          <a:xfrm>
            <a:off x="1224308" y="3326570"/>
            <a:ext cx="8365441" cy="4709024"/>
          </a:xfrm>
          <a:prstGeom prst="rect">
            <a:avLst/>
          </a:prstGeom>
          <a:noFill/>
          <a:ln>
            <a:noFill/>
          </a:ln>
        </p:spPr>
      </p:pic>
      <p:sp>
        <p:nvSpPr>
          <p:cNvPr id="295" name="Google Shape;295;p14"/>
          <p:cNvSpPr txBox="1"/>
          <p:nvPr/>
        </p:nvSpPr>
        <p:spPr>
          <a:xfrm>
            <a:off x="1093475" y="8232387"/>
            <a:ext cx="6900300" cy="858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300" baseline="30000">
                <a:solidFill>
                  <a:srgbClr val="056839"/>
                </a:solidFill>
                <a:latin typeface="Calibri"/>
                <a:ea typeface="Calibri"/>
                <a:cs typeface="Calibri"/>
                <a:sym typeface="Calibri"/>
              </a:rPr>
              <a:t>Foto: Pixabay:</a:t>
            </a:r>
            <a:endParaRPr sz="2300"/>
          </a:p>
          <a:p>
            <a:pPr marL="0" marR="0" lvl="0" indent="0" algn="l" rtl="0">
              <a:spcBef>
                <a:spcPts val="0"/>
              </a:spcBef>
              <a:spcAft>
                <a:spcPts val="0"/>
              </a:spcAft>
              <a:buNone/>
            </a:pPr>
            <a:r>
              <a:rPr lang="lt-LT" sz="2300" u="sng" baseline="30000">
                <a:solidFill>
                  <a:schemeClr val="dk1"/>
                </a:solidFill>
                <a:latin typeface="Calibri"/>
                <a:ea typeface="Calibri"/>
                <a:cs typeface="Calibri"/>
                <a:sym typeface="Calibri"/>
                <a:hlinkClick r:id="rId8">
                  <a:extLst>
                    <a:ext uri="{A12FA001-AC4F-418D-AE19-62706E023703}">
                      <ahyp:hlinkClr val="tx"/>
                    </a:ext>
                  </a:extLst>
                </a:hlinkClick>
              </a:rPr>
              <a:t>https://cdn.pixabay.com/photo/2014/08/27/16/46/furniture-429297__340.jpg</a:t>
            </a:r>
            <a:r>
              <a:rPr lang="lt-LT" sz="2300" baseline="300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5"/>
          <p:cNvSpPr txBox="1"/>
          <p:nvPr/>
        </p:nvSpPr>
        <p:spPr>
          <a:xfrm>
            <a:off x="883847" y="845615"/>
            <a:ext cx="15630000" cy="10428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800" b="1">
                <a:solidFill>
                  <a:srgbClr val="056839"/>
                </a:solidFill>
                <a:latin typeface="Calibri"/>
                <a:ea typeface="Calibri"/>
                <a:cs typeface="Calibri"/>
                <a:sym typeface="Calibri"/>
              </a:rPr>
              <a:t>Teema 3: </a:t>
            </a:r>
            <a:r>
              <a:rPr lang="lt-LT" sz="5800" b="1" i="0">
                <a:solidFill>
                  <a:srgbClr val="056839"/>
                </a:solidFill>
                <a:latin typeface="Roboto"/>
                <a:ea typeface="Roboto"/>
                <a:cs typeface="Roboto"/>
                <a:sym typeface="Roboto"/>
              </a:rPr>
              <a:t>Parimad tavad</a:t>
            </a:r>
            <a:endParaRPr sz="3200" b="1">
              <a:solidFill>
                <a:srgbClr val="056839"/>
              </a:solidFill>
              <a:latin typeface="Calibri"/>
              <a:ea typeface="Calibri"/>
              <a:cs typeface="Calibri"/>
              <a:sym typeface="Calibri"/>
            </a:endParaRPr>
          </a:p>
        </p:txBody>
      </p:sp>
      <p:sp>
        <p:nvSpPr>
          <p:cNvPr id="301" name="Google Shape;301;p15"/>
          <p:cNvSpPr txBox="1"/>
          <p:nvPr/>
        </p:nvSpPr>
        <p:spPr>
          <a:xfrm>
            <a:off x="1034420" y="2412225"/>
            <a:ext cx="10242900" cy="11967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2800" b="1">
                <a:solidFill>
                  <a:srgbClr val="056839"/>
                </a:solidFill>
                <a:latin typeface="Calibri"/>
                <a:ea typeface="Calibri"/>
                <a:cs typeface="Calibri"/>
                <a:sym typeface="Calibri"/>
              </a:rPr>
              <a:t>Taaskasutamine:</a:t>
            </a:r>
            <a:endParaRPr sz="2200">
              <a:latin typeface="Calibri"/>
              <a:ea typeface="Calibri"/>
              <a:cs typeface="Calibri"/>
              <a:sym typeface="Calibri"/>
            </a:endParaRPr>
          </a:p>
          <a:p>
            <a:pPr marL="469900" marR="0" lvl="0" indent="-495300" algn="l" rtl="0">
              <a:lnSpc>
                <a:spcPct val="150000"/>
              </a:lnSpc>
              <a:spcBef>
                <a:spcPts val="0"/>
              </a:spcBef>
              <a:spcAft>
                <a:spcPts val="0"/>
              </a:spcAft>
              <a:buClr>
                <a:srgbClr val="056839"/>
              </a:buClr>
              <a:buSzPts val="2600"/>
              <a:buFont typeface="Calibri"/>
              <a:buChar char="•"/>
            </a:pPr>
            <a:r>
              <a:rPr lang="lt-LT" sz="2600">
                <a:solidFill>
                  <a:srgbClr val="056839"/>
                </a:solidFill>
                <a:latin typeface="Calibri"/>
                <a:ea typeface="Calibri"/>
                <a:cs typeface="Calibri"/>
                <a:sym typeface="Calibri"/>
              </a:rPr>
              <a:t>Kasutage mitut materjali jäätmeid, et luua materjal, mis on mitmekülgsem.</a:t>
            </a:r>
            <a:endParaRPr sz="2600" baseline="30000">
              <a:solidFill>
                <a:srgbClr val="056839"/>
              </a:solidFill>
              <a:latin typeface="Calibri"/>
              <a:ea typeface="Calibri"/>
              <a:cs typeface="Calibri"/>
              <a:sym typeface="Calibri"/>
            </a:endParaRPr>
          </a:p>
        </p:txBody>
      </p:sp>
      <p:sp>
        <p:nvSpPr>
          <p:cNvPr id="302" name="Google Shape;302;p1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03" name="Google Shape;303;p1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04" name="Google Shape;304;p15"/>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05" name="Google Shape;305;p15"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306" name="Google Shape;306;p15"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pic>
        <p:nvPicPr>
          <p:cNvPr id="307" name="Google Shape;307;p15"/>
          <p:cNvPicPr preferRelativeResize="0"/>
          <p:nvPr/>
        </p:nvPicPr>
        <p:blipFill rotWithShape="1">
          <a:blip r:embed="rId5">
            <a:alphaModFix/>
          </a:blip>
          <a:srcRect l="0" t="0" r="0" b="0"/>
          <a:stretch/>
        </p:blipFill>
        <p:spPr>
          <a:xfrm>
            <a:off x="11277210" y="1071143"/>
            <a:ext cx="6944266" cy="4600576"/>
          </a:xfrm>
          <a:prstGeom prst="rect">
            <a:avLst/>
          </a:prstGeom>
          <a:noFill/>
          <a:ln>
            <a:noFill/>
          </a:ln>
          <a:effectLst>
            <a:outerShdw blurRad="292100" dist="139700" dir="2700000" algn="tl" rotWithShape="0">
              <a:srgbClr val="333333">
                <a:alpha val="64705"/>
              </a:srgbClr>
            </a:outerShdw>
          </a:effectLst>
        </p:spPr>
      </p:pic>
      <p:pic>
        <p:nvPicPr>
          <p:cNvPr id="308" name="Google Shape;308;p15"/>
          <p:cNvPicPr preferRelativeResize="0"/>
          <p:nvPr/>
        </p:nvPicPr>
        <p:blipFill rotWithShape="1">
          <a:blip r:embed="rId6">
            <a:alphaModFix/>
          </a:blip>
          <a:srcRect l="0" t="0" r="0" b="0"/>
          <a:stretch/>
        </p:blipFill>
        <p:spPr>
          <a:xfrm>
            <a:off x="1888682" y="4168802"/>
            <a:ext cx="7032727" cy="4600576"/>
          </a:xfrm>
          <a:prstGeom prst="rect">
            <a:avLst/>
          </a:prstGeom>
          <a:noFill/>
          <a:ln>
            <a:noFill/>
          </a:ln>
          <a:effectLst>
            <a:outerShdw blurRad="292100" dist="139700" dir="2700000" algn="tl" rotWithShape="0">
              <a:srgbClr val="333333">
                <a:alpha val="64705"/>
              </a:srgbClr>
            </a:outerShdw>
          </a:effectLst>
        </p:spPr>
      </p:pic>
      <p:sp>
        <p:nvSpPr>
          <p:cNvPr id="309" name="Google Shape;309;p15"/>
          <p:cNvSpPr txBox="1"/>
          <p:nvPr/>
        </p:nvSpPr>
        <p:spPr>
          <a:xfrm>
            <a:off x="11277210" y="6741013"/>
            <a:ext cx="6900300" cy="858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300" baseline="30000">
                <a:solidFill>
                  <a:srgbClr val="056839"/>
                </a:solidFill>
                <a:latin typeface="Calibri"/>
                <a:ea typeface="Calibri"/>
                <a:cs typeface="Calibri"/>
                <a:sym typeface="Calibri"/>
              </a:rPr>
              <a:t>Foto: Pixabay:</a:t>
            </a:r>
            <a:endParaRPr sz="2300"/>
          </a:p>
          <a:p>
            <a:pPr marL="0" marR="0" lvl="0" indent="0" algn="l" rtl="0">
              <a:spcBef>
                <a:spcPts val="0"/>
              </a:spcBef>
              <a:spcAft>
                <a:spcPts val="0"/>
              </a:spcAft>
              <a:buNone/>
            </a:pPr>
            <a:r>
              <a:rPr lang="lt-LT" sz="2300" u="sng" baseline="30000">
                <a:solidFill>
                  <a:schemeClr val="dk1"/>
                </a:solidFill>
                <a:latin typeface="Calibri"/>
                <a:ea typeface="Calibri"/>
                <a:cs typeface="Calibri"/>
                <a:sym typeface="Calibri"/>
                <a:hlinkClick r:id="rId7">
                  <a:extLst>
                    <a:ext uri="{A12FA001-AC4F-418D-AE19-62706E023703}">
                      <ahyp:hlinkClr val="tx"/>
                    </a:ext>
                  </a:extLst>
                </a:hlinkClick>
              </a:rPr>
              <a:t>https://pixabay.com/photos/search/furniture/?manual_search=1&amp;pagi=3</a:t>
            </a:r>
            <a:r>
              <a:rPr lang="lt-LT" sz="2300" baseline="300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6"/>
          <p:cNvSpPr txBox="1"/>
          <p:nvPr/>
        </p:nvSpPr>
        <p:spPr>
          <a:xfrm>
            <a:off x="1034414" y="458262"/>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3: </a:t>
            </a:r>
            <a:r>
              <a:rPr lang="lt-LT" sz="5900" b="1" i="0">
                <a:solidFill>
                  <a:srgbClr val="056839"/>
                </a:solidFill>
                <a:latin typeface="Calibri"/>
                <a:ea typeface="Calibri"/>
                <a:cs typeface="Calibri"/>
                <a:sym typeface="Calibri"/>
              </a:rPr>
              <a:t>Parimad tavad</a:t>
            </a:r>
            <a:endParaRPr sz="3300" b="1">
              <a:solidFill>
                <a:srgbClr val="056839"/>
              </a:solidFill>
              <a:latin typeface="Calibri"/>
              <a:ea typeface="Calibri"/>
              <a:cs typeface="Calibri"/>
              <a:sym typeface="Calibri"/>
            </a:endParaRPr>
          </a:p>
        </p:txBody>
      </p:sp>
      <p:sp>
        <p:nvSpPr>
          <p:cNvPr id="315" name="Google Shape;315;p16"/>
          <p:cNvSpPr txBox="1"/>
          <p:nvPr/>
        </p:nvSpPr>
        <p:spPr>
          <a:xfrm>
            <a:off x="1034414" y="1972647"/>
            <a:ext cx="18861300" cy="1889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3200" b="1">
                <a:solidFill>
                  <a:srgbClr val="056839"/>
                </a:solidFill>
                <a:latin typeface="Calibri"/>
                <a:ea typeface="Calibri"/>
                <a:cs typeface="Calibri"/>
                <a:sym typeface="Calibri"/>
              </a:rPr>
              <a:t>Jaotusmudeli muutmine:</a:t>
            </a:r>
            <a:endParaRPr sz="2600"/>
          </a:p>
          <a:p>
            <a:pPr marL="469900" marR="0" lvl="0" indent="-495300" algn="l" rtl="0">
              <a:lnSpc>
                <a:spcPct val="150000"/>
              </a:lnSpc>
              <a:spcBef>
                <a:spcPts val="0"/>
              </a:spcBef>
              <a:spcAft>
                <a:spcPts val="0"/>
              </a:spcAft>
              <a:buClr>
                <a:srgbClr val="056839"/>
              </a:buClr>
              <a:buSzPts val="2600"/>
              <a:buFont typeface="Arial"/>
              <a:buChar char="•"/>
            </a:pPr>
            <a:r>
              <a:rPr lang="lt-LT" sz="2600">
                <a:solidFill>
                  <a:srgbClr val="056839"/>
                </a:solidFill>
                <a:latin typeface="Calibri"/>
                <a:ea typeface="Calibri"/>
                <a:cs typeface="Calibri"/>
                <a:sym typeface="Calibri"/>
              </a:rPr>
              <a:t>Mööbli jagamise/rentimise võrgustiku käivitamine, et vältida suurema jäätmetekke tekkimist (edendada mööbli jagamist või rentimist). </a:t>
            </a:r>
            <a:endParaRPr sz="2600"/>
          </a:p>
          <a:p>
            <a:pPr marL="469900" marR="0" lvl="0" indent="-495300" algn="l" rtl="0">
              <a:lnSpc>
                <a:spcPct val="150000"/>
              </a:lnSpc>
              <a:spcBef>
                <a:spcPts val="0"/>
              </a:spcBef>
              <a:spcAft>
                <a:spcPts val="0"/>
              </a:spcAft>
              <a:buClr>
                <a:srgbClr val="056839"/>
              </a:buClr>
              <a:buSzPts val="2600"/>
              <a:buFont typeface="Arial"/>
              <a:buChar char="•"/>
            </a:pPr>
            <a:r>
              <a:rPr lang="lt-LT" sz="2600" b="1">
                <a:solidFill>
                  <a:srgbClr val="056839"/>
                </a:solidFill>
                <a:latin typeface="Calibri"/>
                <a:ea typeface="Calibri"/>
                <a:cs typeface="Calibri"/>
                <a:sym typeface="Calibri"/>
              </a:rPr>
              <a:t>Luua info-/andmevood materjali-/ainesevoogude asemel </a:t>
            </a:r>
            <a:r>
              <a:rPr lang="lt-LT" sz="2600">
                <a:solidFill>
                  <a:srgbClr val="056839"/>
                </a:solidFill>
                <a:latin typeface="Calibri"/>
                <a:ea typeface="Calibri"/>
                <a:cs typeface="Calibri"/>
                <a:sym typeface="Calibri"/>
              </a:rPr>
              <a:t>(kohaliku tooraine, toodete ja teenuste suurem kasutamine). </a:t>
            </a:r>
            <a:endParaRPr sz="2600" baseline="30000">
              <a:solidFill>
                <a:srgbClr val="056839"/>
              </a:solidFill>
              <a:latin typeface="Calibri"/>
              <a:ea typeface="Calibri"/>
              <a:cs typeface="Calibri"/>
              <a:sym typeface="Calibri"/>
            </a:endParaRPr>
          </a:p>
        </p:txBody>
      </p:sp>
      <p:sp>
        <p:nvSpPr>
          <p:cNvPr id="316" name="Google Shape;316;p1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17" name="Google Shape;317;p16"/>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18" name="Google Shape;318;p16"/>
          <p:cNvSpPr/>
          <p:nvPr/>
        </p:nvSpPr>
        <p:spPr>
          <a:xfrm>
            <a:off x="1208647" y="1428840"/>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19" name="Google Shape;319;p16"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320" name="Google Shape;320;p16"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pic>
        <p:nvPicPr>
          <p:cNvPr id="321" name="Google Shape;321;p16"/>
          <p:cNvPicPr preferRelativeResize="0"/>
          <p:nvPr/>
        </p:nvPicPr>
        <p:blipFill rotWithShape="1">
          <a:blip r:embed="rId5">
            <a:alphaModFix/>
          </a:blip>
          <a:srcRect l="0" t="0" r="0" b="0"/>
          <a:stretch/>
        </p:blipFill>
        <p:spPr>
          <a:xfrm>
            <a:off x="8594623" y="4297311"/>
            <a:ext cx="8362334" cy="4703814"/>
          </a:xfrm>
          <a:prstGeom prst="rect">
            <a:avLst/>
          </a:prstGeom>
          <a:noFill/>
          <a:ln>
            <a:noFill/>
          </a:ln>
          <a:effectLst>
            <a:outerShdw blurRad="292100" dist="139700" dir="2700000" algn="tl" rotWithShape="0">
              <a:srgbClr val="333333">
                <a:alpha val="64705"/>
              </a:srgbClr>
            </a:outerShdw>
          </a:effectLst>
        </p:spPr>
      </p:pic>
      <p:sp>
        <p:nvSpPr>
          <p:cNvPr id="322" name="Google Shape;322;p16"/>
          <p:cNvSpPr txBox="1"/>
          <p:nvPr/>
        </p:nvSpPr>
        <p:spPr>
          <a:xfrm>
            <a:off x="8594623" y="9240848"/>
            <a:ext cx="7858800" cy="888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400" baseline="30000">
                <a:solidFill>
                  <a:srgbClr val="056839"/>
                </a:solidFill>
                <a:latin typeface="Calibri"/>
                <a:ea typeface="Calibri"/>
                <a:cs typeface="Calibri"/>
                <a:sym typeface="Calibri"/>
              </a:rPr>
              <a:t>Foto: Pixabay:</a:t>
            </a:r>
            <a:endParaRPr sz="2400"/>
          </a:p>
          <a:p>
            <a:pPr marL="0" marR="0" lvl="0" indent="0" algn="l" rtl="0">
              <a:spcBef>
                <a:spcPts val="0"/>
              </a:spcBef>
              <a:spcAft>
                <a:spcPts val="0"/>
              </a:spcAft>
              <a:buNone/>
            </a:pPr>
            <a:r>
              <a:rPr lang="lt-LT" sz="2400" u="sng" baseline="30000">
                <a:solidFill>
                  <a:schemeClr val="dk1"/>
                </a:solidFill>
                <a:latin typeface="Calibri"/>
                <a:ea typeface="Calibri"/>
                <a:cs typeface="Calibri"/>
                <a:sym typeface="Calibri"/>
                <a:hlinkClick r:id="rId6">
                  <a:extLst>
                    <a:ext uri="{A12FA001-AC4F-418D-AE19-62706E023703}">
                      <ahyp:hlinkClr val="tx"/>
                    </a:ext>
                  </a:extLst>
                </a:hlinkClick>
              </a:rPr>
              <a:t>https://cdn.pixabay.com/photo/2015/06/28/03/01/classroom-824120_960_720.jpg</a:t>
            </a:r>
            <a:r>
              <a:rPr lang="lt-LT" sz="2400" baseline="300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6" name="Shape 326"/>
        <p:cNvGrpSpPr/>
        <p:nvPr/>
      </p:nvGrpSpPr>
      <p:grpSpPr>
        <a:xfrm>
          <a:off x="0" y="0"/>
          <a:ext cx="0" cy="0"/>
          <a:chOff x="0" y="0"/>
          <a:chExt cx="0" cy="0"/>
        </a:xfrm>
      </p:grpSpPr>
      <p:sp>
        <p:nvSpPr>
          <p:cNvPr id="327" name="Google Shape;327;p17"/>
          <p:cNvSpPr txBox="1"/>
          <p:nvPr/>
        </p:nvSpPr>
        <p:spPr>
          <a:xfrm>
            <a:off x="969062" y="360015"/>
            <a:ext cx="16398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Teemad 1-3: Mõtisklusküsimused</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28" name="Google Shape;328;p1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29" name="Google Shape;329;p17"/>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30" name="Google Shape;330;p17"/>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31" name="Google Shape;331;p17"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332" name="Google Shape;332;p17"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
        <p:nvSpPr>
          <p:cNvPr id="333" name="Google Shape;333;p17"/>
          <p:cNvSpPr txBox="1"/>
          <p:nvPr/>
        </p:nvSpPr>
        <p:spPr>
          <a:xfrm>
            <a:off x="2523250" y="3395850"/>
            <a:ext cx="16827300" cy="4029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4200">
                <a:solidFill>
                  <a:srgbClr val="327A4F"/>
                </a:solidFill>
                <a:latin typeface="Calibri"/>
                <a:ea typeface="Calibri"/>
                <a:cs typeface="Calibri"/>
                <a:sym typeface="Calibri"/>
              </a:rPr>
              <a:t>Küsimused mõtisklemiseks: </a:t>
            </a:r>
            <a:endParaRPr sz="3600"/>
          </a:p>
          <a:p>
            <a:pPr marL="469900" marR="0" lvl="0" indent="-546100" algn="l" rtl="0">
              <a:spcBef>
                <a:spcPts val="0"/>
              </a:spcBef>
              <a:spcAft>
                <a:spcPts val="0"/>
              </a:spcAft>
              <a:buClr>
                <a:srgbClr val="327A4F"/>
              </a:buClr>
              <a:buSzPts val="4200"/>
              <a:buFont typeface="Arial"/>
              <a:buChar char="•"/>
            </a:pPr>
            <a:r>
              <a:rPr lang="lt-LT" sz="4200">
                <a:solidFill>
                  <a:srgbClr val="327A4F"/>
                </a:solidFill>
                <a:latin typeface="Calibri"/>
                <a:ea typeface="Calibri"/>
                <a:cs typeface="Calibri"/>
                <a:sym typeface="Calibri"/>
              </a:rPr>
              <a:t>Kuidas aidata kaasa mööbli eluea maksimeerimisele?</a:t>
            </a:r>
            <a:endParaRPr sz="3600"/>
          </a:p>
          <a:p>
            <a:pPr marL="469900" marR="0" lvl="0" indent="-546100" algn="l" rtl="0">
              <a:spcBef>
                <a:spcPts val="0"/>
              </a:spcBef>
              <a:spcAft>
                <a:spcPts val="0"/>
              </a:spcAft>
              <a:buClr>
                <a:srgbClr val="327A4F"/>
              </a:buClr>
              <a:buSzPts val="4200"/>
              <a:buFont typeface="Arial"/>
              <a:buChar char="•"/>
            </a:pPr>
            <a:r>
              <a:rPr lang="lt-LT" sz="4200">
                <a:solidFill>
                  <a:srgbClr val="327A4F"/>
                </a:solidFill>
                <a:latin typeface="Calibri"/>
                <a:ea typeface="Calibri"/>
                <a:cs typeface="Calibri"/>
                <a:sym typeface="Calibri"/>
              </a:rPr>
              <a:t>Kas pidite muutma toote (mööbli) otstarvet?</a:t>
            </a:r>
            <a:endParaRPr sz="3600"/>
          </a:p>
          <a:p>
            <a:pPr marL="469900" marR="0" lvl="0" indent="-546100" algn="l" rtl="0">
              <a:spcBef>
                <a:spcPts val="0"/>
              </a:spcBef>
              <a:spcAft>
                <a:spcPts val="0"/>
              </a:spcAft>
              <a:buClr>
                <a:srgbClr val="327A4F"/>
              </a:buClr>
              <a:buSzPts val="4200"/>
              <a:buFont typeface="Arial"/>
              <a:buChar char="•"/>
            </a:pPr>
            <a:r>
              <a:rPr lang="lt-LT" sz="4200">
                <a:solidFill>
                  <a:srgbClr val="327A4F"/>
                </a:solidFill>
                <a:latin typeface="Calibri"/>
                <a:ea typeface="Calibri"/>
                <a:cs typeface="Calibri"/>
                <a:sym typeface="Calibri"/>
              </a:rPr>
              <a:t>Kuidas saab mööblit kasutada uutes toodetes sekundaarse materjalina?</a:t>
            </a:r>
            <a:endParaRPr sz="3600"/>
          </a:p>
          <a:p>
            <a:pPr marL="469900" marR="0" lvl="0" indent="-546100" algn="l" rtl="0">
              <a:spcBef>
                <a:spcPts val="0"/>
              </a:spcBef>
              <a:spcAft>
                <a:spcPts val="0"/>
              </a:spcAft>
              <a:buClr>
                <a:srgbClr val="327A4F"/>
              </a:buClr>
              <a:buSzPts val="4200"/>
              <a:buFont typeface="Arial"/>
              <a:buChar char="•"/>
            </a:pPr>
            <a:r>
              <a:rPr lang="lt-LT" sz="4200">
                <a:solidFill>
                  <a:srgbClr val="327A4F"/>
                </a:solidFill>
                <a:latin typeface="Calibri"/>
                <a:ea typeface="Calibri"/>
                <a:cs typeface="Calibri"/>
                <a:sym typeface="Calibri"/>
              </a:rPr>
              <a:t>Milliseid uusi tehnoloogiaid te teate, mis võimaldaksid mööblisektoril osaleda ringmajanduses?</a:t>
            </a:r>
            <a:endParaRPr sz="4200">
              <a:solidFill>
                <a:srgbClr val="327A4F"/>
              </a:solidFill>
              <a:latin typeface="Calibri"/>
              <a:ea typeface="Calibri"/>
              <a:cs typeface="Calibri"/>
              <a:sym typeface="Calibri"/>
            </a:endParaRPr>
          </a:p>
        </p:txBody>
      </p:sp>
      <p:pic>
        <p:nvPicPr>
          <p:cNvPr id="334" name="Google Shape;334;p17"/>
          <p:cNvPicPr preferRelativeResize="0"/>
          <p:nvPr/>
        </p:nvPicPr>
        <p:blipFill rotWithShape="1">
          <a:blip r:embed="rId5">
            <a:alphaModFix/>
          </a:blip>
          <a:srcRect l="0" t="0" r="0" b="0"/>
          <a:stretch/>
        </p:blipFill>
        <p:spPr>
          <a:xfrm>
            <a:off x="969059" y="4452370"/>
            <a:ext cx="1238525" cy="2065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g1993d4fa928_0_1"/>
          <p:cNvSpPr txBox="1"/>
          <p:nvPr/>
        </p:nvSpPr>
        <p:spPr>
          <a:xfrm>
            <a:off x="947587" y="685940"/>
            <a:ext cx="16398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Teemad 1-3: Kasulikud lingid</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40" name="Google Shape;340;g1993d4fa928_0_1"/>
          <p:cNvSpPr txBox="1"/>
          <p:nvPr/>
        </p:nvSpPr>
        <p:spPr>
          <a:xfrm>
            <a:off x="1027689" y="2190452"/>
            <a:ext cx="18718500" cy="7584600"/>
          </a:xfrm>
          <a:prstGeom prst="rect">
            <a:avLst/>
          </a:prstGeom>
          <a:noFill/>
          <a:ln>
            <a:noFill/>
          </a:ln>
        </p:spPr>
        <p:txBody>
          <a:bodyPr spcFirstLastPara="1" wrap="square" lIns="148575" tIns="74275" rIns="148575" bIns="74275" anchor="t" anchorCtr="0">
            <a:spAutoFit/>
          </a:bodyPr>
          <a:lstStyle/>
          <a:p>
            <a:pPr marL="457200" marR="0" lvl="0" indent="-438150" algn="l" rtl="0">
              <a:lnSpc>
                <a:spcPct val="150000"/>
              </a:lnSpc>
              <a:spcBef>
                <a:spcPts val="0"/>
              </a:spcBef>
              <a:spcAft>
                <a:spcPts val="0"/>
              </a:spcAft>
              <a:buClr>
                <a:srgbClr val="056839"/>
              </a:buClr>
              <a:buSzPts val="3300"/>
              <a:buFont typeface="Calibri"/>
              <a:buChar char="●"/>
            </a:pPr>
            <a:r>
              <a:rPr lang="lt-LT" sz="3300" i="0">
                <a:solidFill>
                  <a:srgbClr val="056839"/>
                </a:solidFill>
                <a:latin typeface="Calibri"/>
                <a:ea typeface="Calibri"/>
                <a:cs typeface="Calibri"/>
                <a:sym typeface="Calibri"/>
              </a:rPr>
              <a:t>Mööblisektor ja </a:t>
            </a:r>
            <a:r>
              <a:rPr lang="lt-LT" sz="3300" i="0">
                <a:solidFill>
                  <a:srgbClr val="056839"/>
                </a:solidFill>
                <a:latin typeface="Calibri"/>
                <a:ea typeface="Calibri"/>
                <a:cs typeface="Calibri"/>
                <a:sym typeface="Calibri"/>
              </a:rPr>
              <a:t>ringmajandus 2.0 </a:t>
            </a:r>
            <a:r>
              <a:rPr lang="lt-LT" sz="3300" i="0" u="sng">
                <a:solidFill>
                  <a:schemeClr val="hlink"/>
                </a:solidFill>
                <a:latin typeface="Calibri"/>
                <a:ea typeface="Calibri"/>
                <a:cs typeface="Calibri"/>
                <a:sym typeface="Calibri"/>
                <a:hlinkClick r:id="rId3"/>
              </a:rPr>
              <a:t>https://circularfurniture-sawyer.eu/the-furniture-sector-and-circular-economy-2-0</a:t>
            </a:r>
            <a:r>
              <a:rPr lang="lt-LT" sz="3300" i="0">
                <a:solidFill>
                  <a:srgbClr val="056839"/>
                </a:solidFill>
                <a:latin typeface="Calibri"/>
                <a:ea typeface="Calibri"/>
                <a:cs typeface="Calibri"/>
                <a:sym typeface="Calibri"/>
              </a:rPr>
              <a:t>/ </a:t>
            </a:r>
            <a:endParaRPr sz="2300"/>
          </a:p>
          <a:p>
            <a:pPr marL="457200" marR="0" lvl="0" indent="-438150" algn="l" rtl="0">
              <a:lnSpc>
                <a:spcPct val="150000"/>
              </a:lnSpc>
              <a:spcBef>
                <a:spcPts val="0"/>
              </a:spcBef>
              <a:spcAft>
                <a:spcPts val="0"/>
              </a:spcAft>
              <a:buClr>
                <a:srgbClr val="056839"/>
              </a:buClr>
              <a:buSzPts val="3300"/>
              <a:buFont typeface="Calibri"/>
              <a:buChar char="●"/>
            </a:pPr>
            <a:r>
              <a:rPr lang="lt-LT" sz="3300">
                <a:solidFill>
                  <a:srgbClr val="056839"/>
                </a:solidFill>
                <a:latin typeface="Calibri"/>
                <a:ea typeface="Calibri"/>
                <a:cs typeface="Calibri"/>
                <a:sym typeface="Calibri"/>
              </a:rPr>
              <a:t>Euroopa Mööblitööstuse Liit (n.d.). Mööblisektor ja ringmajandus 2.0 </a:t>
            </a:r>
            <a:r>
              <a:rPr lang="lt-LT" sz="3300" u="sng">
                <a:solidFill>
                  <a:srgbClr val="1155CC"/>
                </a:solidFill>
                <a:latin typeface="Calibri"/>
                <a:ea typeface="Calibri"/>
                <a:cs typeface="Calibri"/>
                <a:sym typeface="Calibri"/>
                <a:hlinkClick r:id="rId4">
                  <a:extLst>
                    <a:ext uri="{A12FA001-AC4F-418D-AE19-62706E023703}">
                      <ahyp:hlinkClr val="tx"/>
                    </a:ext>
                  </a:extLst>
                </a:hlinkClick>
              </a:rPr>
              <a:t>https://9e2160bf-a0b5-460b-aec7-e9af818978ee.filesusr.com/ugd/a1d93b_48bd99599fc04853bd7bb96b9a280c29.pdf.</a:t>
            </a:r>
            <a:endParaRPr sz="3300">
              <a:solidFill>
                <a:schemeClr val="dk1"/>
              </a:solidFill>
              <a:latin typeface="Calibri"/>
              <a:ea typeface="Calibri"/>
              <a:cs typeface="Calibri"/>
              <a:sym typeface="Calibri"/>
            </a:endParaRPr>
          </a:p>
          <a:p>
            <a:pPr marL="457200" marR="0" lvl="0" indent="-438150" algn="l" rtl="0">
              <a:lnSpc>
                <a:spcPct val="150000"/>
              </a:lnSpc>
              <a:spcBef>
                <a:spcPts val="0"/>
              </a:spcBef>
              <a:spcAft>
                <a:spcPts val="0"/>
              </a:spcAft>
              <a:buClr>
                <a:srgbClr val="056839"/>
              </a:buClr>
              <a:buSzPts val="3300"/>
              <a:buFont typeface="Calibri"/>
              <a:buChar char="●"/>
            </a:pPr>
            <a:r>
              <a:rPr lang="lt-LT" sz="3300">
                <a:solidFill>
                  <a:srgbClr val="056839"/>
                </a:solidFill>
                <a:latin typeface="Calibri"/>
                <a:ea typeface="Calibri"/>
                <a:cs typeface="Calibri"/>
                <a:sym typeface="Calibri"/>
              </a:rPr>
              <a:t>Kaksikute üleminek tootmissektoris </a:t>
            </a:r>
            <a:r>
              <a:rPr lang="lt-LT" sz="3300" u="sng">
                <a:solidFill>
                  <a:srgbClr val="1155CC"/>
                </a:solidFill>
                <a:latin typeface="Calibri"/>
                <a:ea typeface="Calibri"/>
                <a:cs typeface="Calibri"/>
                <a:sym typeface="Calibri"/>
                <a:hlinkClick r:id="rId5">
                  <a:extLst>
                    <a:ext uri="{A12FA001-AC4F-418D-AE19-62706E023703}">
                      <ahyp:hlinkClr val="tx"/>
                    </a:ext>
                  </a:extLst>
                </a:hlinkClick>
              </a:rPr>
              <a:t>https://circulareconomy.europa.eu/platform/sites/default/files/twin-transition-in-the-manufacturing-sector_final-2.pdf</a:t>
            </a:r>
            <a:endParaRPr sz="3300">
              <a:solidFill>
                <a:srgbClr val="1155CC"/>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lt-LT" sz="2900">
                <a:solidFill>
                  <a:srgbClr val="056839"/>
                </a:solidFill>
                <a:latin typeface="Calibri"/>
                <a:ea typeface="Calibri"/>
                <a:cs typeface="Calibri"/>
                <a:sym typeface="Calibri"/>
              </a:rPr>
              <a:t> </a:t>
            </a:r>
            <a:endParaRPr sz="2900" b="1">
              <a:solidFill>
                <a:srgbClr val="056839"/>
              </a:solidFill>
              <a:latin typeface="Calibri"/>
              <a:ea typeface="Calibri"/>
              <a:cs typeface="Calibri"/>
              <a:sym typeface="Calibri"/>
            </a:endParaRPr>
          </a:p>
        </p:txBody>
      </p:sp>
      <p:sp>
        <p:nvSpPr>
          <p:cNvPr id="341" name="Google Shape;341;g1993d4fa928_0_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42" name="Google Shape;342;g1993d4fa928_0_1"/>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43" name="Google Shape;343;g1993d4fa928_0_1"/>
          <p:cNvSpPr/>
          <p:nvPr/>
        </p:nvSpPr>
        <p:spPr>
          <a:xfrm>
            <a:off x="1034414" y="1758444"/>
            <a:ext cx="62817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44" name="Google Shape;344;g1993d4fa928_0_1" descr="Logo&#10;&#10;Description automatically generated"/>
          <p:cNvPicPr preferRelativeResize="0"/>
          <p:nvPr/>
        </p:nvPicPr>
        <p:blipFill rotWithShape="1">
          <a:blip r:embed="rId6">
            <a:alphaModFix/>
          </a:blip>
          <a:srcRect l="0" t="0" r="0" b="0"/>
          <a:stretch/>
        </p:blipFill>
        <p:spPr>
          <a:xfrm>
            <a:off x="279021" y="9106292"/>
            <a:ext cx="2025615" cy="996885"/>
          </a:xfrm>
          <a:prstGeom prst="rect">
            <a:avLst/>
          </a:prstGeom>
          <a:noFill/>
          <a:ln>
            <a:noFill/>
          </a:ln>
        </p:spPr>
      </p:pic>
      <p:pic>
        <p:nvPicPr>
          <p:cNvPr id="345" name="Google Shape;345;g1993d4fa928_0_1" descr="Graphical user interface, text&#10;&#10;Description automatically generated"/>
          <p:cNvPicPr preferRelativeResize="0"/>
          <p:nvPr/>
        </p:nvPicPr>
        <p:blipFill rotWithShape="1">
          <a:blip r:embed="rId7">
            <a:alphaModFix/>
          </a:blip>
          <a:srcRect l="0" t="0" r="0" b="0"/>
          <a:stretch/>
        </p:blipFill>
        <p:spPr>
          <a:xfrm>
            <a:off x="3131911" y="9240848"/>
            <a:ext cx="3468961" cy="7277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id="103" name="Google Shape;103;p3" descr="Graphical user interface, text&#10;&#10;Description automatically generated"/>
          <p:cNvPicPr preferRelativeResize="0"/>
          <p:nvPr/>
        </p:nvPicPr>
        <p:blipFill rotWithShape="1">
          <a:blip r:embed="rId3">
            <a:alphaModFix/>
          </a:blip>
          <a:srcRect l="0" t="0" r="0" b="0"/>
          <a:stretch/>
        </p:blipFill>
        <p:spPr>
          <a:xfrm>
            <a:off x="159219" y="9117953"/>
            <a:ext cx="5165967" cy="1083795"/>
          </a:xfrm>
          <a:prstGeom prst="rect">
            <a:avLst/>
          </a:prstGeom>
          <a:noFill/>
          <a:ln>
            <a:noFill/>
          </a:ln>
        </p:spPr>
      </p:pic>
      <p:pic>
        <p:nvPicPr>
          <p:cNvPr id="104" name="Google Shape;104;p3" descr="Logo&#10;&#10;Description automatically generated"/>
          <p:cNvPicPr preferRelativeResize="0"/>
          <p:nvPr/>
        </p:nvPicPr>
        <p:blipFill rotWithShape="1">
          <a:blip r:embed="rId4">
            <a:alphaModFix/>
          </a:blip>
          <a:srcRect l="0" t="0" r="0" b="0"/>
          <a:stretch/>
        </p:blipFill>
        <p:spPr>
          <a:xfrm>
            <a:off x="15232290" y="8150586"/>
            <a:ext cx="3931188" cy="1934692"/>
          </a:xfrm>
          <a:prstGeom prst="rect">
            <a:avLst/>
          </a:prstGeom>
          <a:noFill/>
          <a:ln>
            <a:noFill/>
          </a:ln>
        </p:spPr>
      </p:pic>
      <p:sp>
        <p:nvSpPr>
          <p:cNvPr id="105" name="Google Shape;105;p3"/>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6" name="Google Shape;106;p3"/>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7" name="Google Shape;107;p3"/>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8" name="Google Shape;108;p3"/>
          <p:cNvSpPr/>
          <p:nvPr/>
        </p:nvSpPr>
        <p:spPr>
          <a:xfrm>
            <a:off x="0" y="8986878"/>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9" name="Google Shape;109;p3"/>
          <p:cNvSpPr txBox="1"/>
          <p:nvPr/>
        </p:nvSpPr>
        <p:spPr>
          <a:xfrm>
            <a:off x="971345" y="1248030"/>
            <a:ext cx="152331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Õpiväljundid </a:t>
            </a:r>
            <a:endParaRPr sz="5900" b="1">
              <a:solidFill>
                <a:srgbClr val="056839"/>
              </a:solidFill>
              <a:latin typeface="Calibri"/>
              <a:ea typeface="Calibri"/>
              <a:cs typeface="Calibri"/>
              <a:sym typeface="Calibri"/>
            </a:endParaRPr>
          </a:p>
        </p:txBody>
      </p:sp>
      <p:sp>
        <p:nvSpPr>
          <p:cNvPr id="110" name="Google Shape;110;p3"/>
          <p:cNvSpPr txBox="1"/>
          <p:nvPr/>
        </p:nvSpPr>
        <p:spPr>
          <a:xfrm>
            <a:off x="971345" y="2890074"/>
            <a:ext cx="18999900" cy="3690300"/>
          </a:xfrm>
          <a:prstGeom prst="rect">
            <a:avLst/>
          </a:prstGeom>
          <a:noFill/>
          <a:ln>
            <a:noFill/>
          </a:ln>
        </p:spPr>
        <p:txBody>
          <a:bodyPr spcFirstLastPara="1" wrap="square" lIns="148575" tIns="74275" rIns="148575" bIns="74275" anchor="t" anchorCtr="0">
            <a:spAutoFit/>
          </a:bodyPr>
          <a:lstStyle/>
          <a:p>
            <a:pPr marL="0" marR="0" lvl="0" indent="0" algn="l" rtl="0">
              <a:lnSpc>
                <a:spcPct val="200000"/>
              </a:lnSpc>
              <a:spcBef>
                <a:spcPts val="0"/>
              </a:spcBef>
              <a:spcAft>
                <a:spcPts val="0"/>
              </a:spcAft>
              <a:buNone/>
            </a:pPr>
            <a:r>
              <a:rPr lang="lt-LT" sz="4600">
                <a:solidFill>
                  <a:srgbClr val="056839"/>
                </a:solidFill>
                <a:latin typeface="Calibri"/>
                <a:ea typeface="Calibri"/>
                <a:cs typeface="Calibri"/>
                <a:sym typeface="Calibri"/>
              </a:rPr>
              <a:t>- mõista mööblitööstuse keskkonnamõju.</a:t>
            </a:r>
            <a:endParaRPr sz="2300"/>
          </a:p>
          <a:p>
            <a:pPr marL="0" marR="0" lvl="0" indent="0" algn="l" rtl="0">
              <a:lnSpc>
                <a:spcPct val="200000"/>
              </a:lnSpc>
              <a:spcBef>
                <a:spcPts val="0"/>
              </a:spcBef>
              <a:spcAft>
                <a:spcPts val="0"/>
              </a:spcAft>
              <a:buNone/>
            </a:pPr>
            <a:r>
              <a:rPr lang="lt-LT" sz="4600">
                <a:solidFill>
                  <a:srgbClr val="056839"/>
                </a:solidFill>
                <a:latin typeface="Calibri"/>
                <a:ea typeface="Calibri"/>
                <a:cs typeface="Calibri"/>
                <a:sym typeface="Calibri"/>
              </a:rPr>
              <a:t>- Selgitada välja ringmajanduse tase mööblisektoris.</a:t>
            </a:r>
            <a:endParaRPr sz="2300"/>
          </a:p>
          <a:p>
            <a:pPr marL="0" marR="0" lvl="0" indent="0" algn="l" rtl="0">
              <a:lnSpc>
                <a:spcPct val="200000"/>
              </a:lnSpc>
              <a:spcBef>
                <a:spcPts val="0"/>
              </a:spcBef>
              <a:spcAft>
                <a:spcPts val="0"/>
              </a:spcAft>
              <a:buNone/>
            </a:pPr>
            <a:r>
              <a:rPr lang="lt-LT" sz="4600">
                <a:solidFill>
                  <a:srgbClr val="056839"/>
                </a:solidFill>
                <a:latin typeface="Calibri"/>
                <a:ea typeface="Calibri"/>
                <a:cs typeface="Calibri"/>
                <a:sym typeface="Calibri"/>
              </a:rPr>
              <a:t>- Tutvuda heade tavade näidetega.</a:t>
            </a:r>
            <a:endParaRPr sz="4600">
              <a:solidFill>
                <a:srgbClr val="056839"/>
              </a:solidFill>
              <a:latin typeface="Calibri"/>
              <a:ea typeface="Calibri"/>
              <a:cs typeface="Calibri"/>
              <a:sym typeface="Calibri"/>
            </a:endParaRPr>
          </a:p>
        </p:txBody>
      </p:sp>
      <p:pic>
        <p:nvPicPr>
          <p:cNvPr id="111" name="Google Shape;111;p3"/>
          <p:cNvPicPr preferRelativeResize="0"/>
          <p:nvPr/>
        </p:nvPicPr>
        <p:blipFill rotWithShape="1">
          <a:blip r:embed="rId5">
            <a:alphaModFix/>
          </a:blip>
          <a:srcRect l="0" t="0" r="0" b="0"/>
          <a:stretch/>
        </p:blipFill>
        <p:spPr>
          <a:xfrm>
            <a:off x="1154569" y="2307389"/>
            <a:ext cx="5322271" cy="1188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9" name="Shape 349"/>
        <p:cNvGrpSpPr/>
        <p:nvPr/>
      </p:nvGrpSpPr>
      <p:grpSpPr>
        <a:xfrm>
          <a:off x="0" y="0"/>
          <a:ext cx="0" cy="0"/>
          <a:chOff x="0" y="0"/>
          <a:chExt cx="0" cy="0"/>
        </a:xfrm>
      </p:grpSpPr>
      <p:sp>
        <p:nvSpPr>
          <p:cNvPr id="350" name="Google Shape;350;p18"/>
          <p:cNvSpPr txBox="1"/>
          <p:nvPr/>
        </p:nvSpPr>
        <p:spPr>
          <a:xfrm>
            <a:off x="1781477" y="3053520"/>
            <a:ext cx="17438400" cy="64917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3000" b="1">
                <a:solidFill>
                  <a:srgbClr val="056839"/>
                </a:solidFill>
                <a:latin typeface="Calibri"/>
                <a:ea typeface="Calibri"/>
                <a:cs typeface="Calibri"/>
                <a:sym typeface="Calibri"/>
              </a:rPr>
              <a:t>1. Milline mööbli elutsükli etapp mõjutab keskkonda kõige rohkem?</a:t>
            </a:r>
            <a:endParaRPr sz="2700"/>
          </a:p>
          <a:p>
            <a:pPr marL="0" marR="0" lvl="0" indent="0" algn="l" rtl="0">
              <a:lnSpc>
                <a:spcPct val="150000"/>
              </a:lnSpc>
              <a:spcBef>
                <a:spcPts val="0"/>
              </a:spcBef>
              <a:spcAft>
                <a:spcPts val="0"/>
              </a:spcAft>
              <a:buNone/>
            </a:pPr>
            <a:r>
              <a:rPr lang="lt-LT" sz="3000">
                <a:solidFill>
                  <a:srgbClr val="056839"/>
                </a:solidFill>
                <a:latin typeface="Calibri"/>
                <a:ea typeface="Calibri"/>
                <a:cs typeface="Calibri"/>
                <a:sym typeface="Calibri"/>
              </a:rPr>
              <a:t>a) Materjalide ja komponentide valik</a:t>
            </a:r>
            <a:endParaRPr sz="2700"/>
          </a:p>
          <a:p>
            <a:pPr marL="0" marR="0" lvl="0" indent="0" algn="l" rtl="0">
              <a:lnSpc>
                <a:spcPct val="150000"/>
              </a:lnSpc>
              <a:spcBef>
                <a:spcPts val="0"/>
              </a:spcBef>
              <a:spcAft>
                <a:spcPts val="0"/>
              </a:spcAft>
              <a:buNone/>
            </a:pPr>
            <a:r>
              <a:rPr lang="lt-LT" sz="3000">
                <a:solidFill>
                  <a:srgbClr val="056839"/>
                </a:solidFill>
                <a:latin typeface="Calibri"/>
                <a:ea typeface="Calibri"/>
                <a:cs typeface="Calibri"/>
                <a:sym typeface="Calibri"/>
              </a:rPr>
              <a:t>b) Kasutage</a:t>
            </a:r>
            <a:endParaRPr sz="2700"/>
          </a:p>
          <a:p>
            <a:pPr marL="0" marR="0" lvl="0" indent="0" algn="l" rtl="0">
              <a:lnSpc>
                <a:spcPct val="150000"/>
              </a:lnSpc>
              <a:spcBef>
                <a:spcPts val="0"/>
              </a:spcBef>
              <a:spcAft>
                <a:spcPts val="0"/>
              </a:spcAft>
              <a:buNone/>
            </a:pPr>
            <a:r>
              <a:rPr lang="lt-LT" sz="3000">
                <a:solidFill>
                  <a:srgbClr val="056839"/>
                </a:solidFill>
                <a:latin typeface="Calibri"/>
                <a:ea typeface="Calibri"/>
                <a:cs typeface="Calibri"/>
                <a:sym typeface="Calibri"/>
              </a:rPr>
              <a:t>c) Pakendamine</a:t>
            </a:r>
            <a:endParaRPr sz="2700"/>
          </a:p>
          <a:p>
            <a:pPr marL="0" marR="0" lvl="0" indent="0" algn="l" rtl="0">
              <a:lnSpc>
                <a:spcPct val="150000"/>
              </a:lnSpc>
              <a:spcBef>
                <a:spcPts val="0"/>
              </a:spcBef>
              <a:spcAft>
                <a:spcPts val="0"/>
              </a:spcAft>
              <a:buNone/>
            </a:pPr>
            <a:r>
              <a:t/>
            </a:r>
            <a:endParaRPr sz="3000">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rPr lang="lt-LT" sz="3000" b="1">
                <a:solidFill>
                  <a:srgbClr val="056839"/>
                </a:solidFill>
                <a:latin typeface="Calibri"/>
                <a:ea typeface="Calibri"/>
                <a:cs typeface="Calibri"/>
                <a:sym typeface="Calibri"/>
              </a:rPr>
              <a:t>2. Kas ringmajanduse ärimudelit on võimalik rakendada mööblisektoris?</a:t>
            </a:r>
            <a:endParaRPr sz="2700"/>
          </a:p>
          <a:p>
            <a:pPr marL="0" marR="0" lvl="0" indent="0" algn="l" rtl="0">
              <a:lnSpc>
                <a:spcPct val="150000"/>
              </a:lnSpc>
              <a:spcBef>
                <a:spcPts val="0"/>
              </a:spcBef>
              <a:spcAft>
                <a:spcPts val="0"/>
              </a:spcAft>
              <a:buNone/>
            </a:pPr>
            <a:r>
              <a:rPr lang="lt-LT" sz="3000">
                <a:solidFill>
                  <a:srgbClr val="056839"/>
                </a:solidFill>
                <a:latin typeface="Calibri"/>
                <a:ea typeface="Calibri"/>
                <a:cs typeface="Calibri"/>
                <a:sym typeface="Calibri"/>
              </a:rPr>
              <a:t>a) Ei</a:t>
            </a:r>
            <a:endParaRPr sz="2700"/>
          </a:p>
          <a:p>
            <a:pPr marL="0" marR="0" lvl="0" indent="0" algn="l" rtl="0">
              <a:lnSpc>
                <a:spcPct val="150000"/>
              </a:lnSpc>
              <a:spcBef>
                <a:spcPts val="0"/>
              </a:spcBef>
              <a:spcAft>
                <a:spcPts val="0"/>
              </a:spcAft>
              <a:buNone/>
            </a:pPr>
            <a:r>
              <a:rPr lang="lt-LT" sz="3000">
                <a:solidFill>
                  <a:srgbClr val="056839"/>
                </a:solidFill>
                <a:latin typeface="Calibri"/>
                <a:ea typeface="Calibri"/>
                <a:cs typeface="Calibri"/>
                <a:sym typeface="Calibri"/>
              </a:rPr>
              <a:t>b) Jah</a:t>
            </a:r>
            <a:endParaRPr sz="2700"/>
          </a:p>
          <a:p>
            <a:pPr marL="0" marR="0" lvl="0" indent="0" algn="l" rtl="0">
              <a:spcBef>
                <a:spcPts val="0"/>
              </a:spcBef>
              <a:spcAft>
                <a:spcPts val="0"/>
              </a:spcAft>
              <a:buNone/>
            </a:pPr>
            <a:r>
              <a:t/>
            </a:r>
            <a:endParaRPr sz="2300"/>
          </a:p>
          <a:p>
            <a:pPr marL="0" marR="0" lvl="0" indent="0" algn="l" rtl="0">
              <a:spcBef>
                <a:spcPts val="0"/>
              </a:spcBef>
              <a:spcAft>
                <a:spcPts val="0"/>
              </a:spcAft>
              <a:buNone/>
            </a:pPr>
            <a:r>
              <a:t/>
            </a:r>
            <a:endParaRPr sz="2900">
              <a:solidFill>
                <a:srgbClr val="C55A11"/>
              </a:solidFill>
              <a:latin typeface="Calibri"/>
              <a:ea typeface="Calibri"/>
              <a:cs typeface="Calibri"/>
              <a:sym typeface="Calibri"/>
            </a:endParaRPr>
          </a:p>
        </p:txBody>
      </p:sp>
      <p:sp>
        <p:nvSpPr>
          <p:cNvPr id="351" name="Google Shape;351;p18"/>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52" name="Google Shape;352;p18"/>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53" name="Google Shape;353;p18"/>
          <p:cNvSpPr/>
          <p:nvPr/>
        </p:nvSpPr>
        <p:spPr>
          <a:xfrm>
            <a:off x="644122" y="455306"/>
            <a:ext cx="15648300" cy="9696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Teemad 1-3: Interaktiivsed küsimused</a:t>
            </a:r>
            <a:endParaRPr sz="2300"/>
          </a:p>
        </p:txBody>
      </p:sp>
      <p:sp>
        <p:nvSpPr>
          <p:cNvPr id="354" name="Google Shape;354;p18"/>
          <p:cNvSpPr/>
          <p:nvPr/>
        </p:nvSpPr>
        <p:spPr>
          <a:xfrm>
            <a:off x="822884" y="1424802"/>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55" name="Google Shape;355;p18"/>
          <p:cNvPicPr preferRelativeResize="0"/>
          <p:nvPr/>
        </p:nvPicPr>
        <p:blipFill rotWithShape="1">
          <a:blip r:embed="rId3">
            <a:alphaModFix/>
          </a:blip>
          <a:srcRect l="0" t="0" r="0" b="0"/>
          <a:stretch/>
        </p:blipFill>
        <p:spPr>
          <a:xfrm>
            <a:off x="1056247" y="3242454"/>
            <a:ext cx="533400" cy="888683"/>
          </a:xfrm>
          <a:prstGeom prst="rect">
            <a:avLst/>
          </a:prstGeom>
          <a:noFill/>
          <a:ln>
            <a:noFill/>
          </a:ln>
        </p:spPr>
      </p:pic>
      <p:pic>
        <p:nvPicPr>
          <p:cNvPr id="356" name="Google Shape;356;p18"/>
          <p:cNvPicPr preferRelativeResize="0"/>
          <p:nvPr/>
        </p:nvPicPr>
        <p:blipFill rotWithShape="1">
          <a:blip r:embed="rId3">
            <a:alphaModFix/>
          </a:blip>
          <a:srcRect l="0" t="0" r="0" b="0"/>
          <a:stretch/>
        </p:blipFill>
        <p:spPr>
          <a:xfrm>
            <a:off x="1056247" y="6484822"/>
            <a:ext cx="533400" cy="8886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g1993d4fa928_0_13"/>
          <p:cNvSpPr txBox="1"/>
          <p:nvPr/>
        </p:nvSpPr>
        <p:spPr>
          <a:xfrm>
            <a:off x="1382577" y="1866982"/>
            <a:ext cx="17438400" cy="83541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2800" b="1">
                <a:solidFill>
                  <a:srgbClr val="056839"/>
                </a:solidFill>
                <a:latin typeface="Calibri"/>
                <a:ea typeface="Calibri"/>
                <a:cs typeface="Calibri"/>
                <a:sym typeface="Calibri"/>
              </a:rPr>
              <a:t>3. Miks peaks mööblisektor osalema ringmajanduses?</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a) vähendada õhu-, vee- ja pinnasereostust</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b) turustamise eesmärgil</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c) Suurema kasumi saamiseks</a:t>
            </a:r>
            <a:endParaRPr sz="2500"/>
          </a:p>
          <a:p>
            <a:pPr marL="0" marR="0" lvl="0" indent="0" algn="l" rtl="0">
              <a:lnSpc>
                <a:spcPct val="150000"/>
              </a:lnSpc>
              <a:spcBef>
                <a:spcPts val="0"/>
              </a:spcBef>
              <a:spcAft>
                <a:spcPts val="0"/>
              </a:spcAft>
              <a:buNone/>
            </a:pPr>
            <a:r>
              <a:t/>
            </a:r>
            <a:endParaRPr sz="2800">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rPr lang="lt-LT" sz="2800" b="1">
                <a:solidFill>
                  <a:srgbClr val="056839"/>
                </a:solidFill>
                <a:latin typeface="Calibri"/>
                <a:ea typeface="Calibri"/>
                <a:cs typeface="Calibri"/>
                <a:sym typeface="Calibri"/>
              </a:rPr>
              <a:t>4. Kuidas saab mööblisektor aidata kaasa õhu-, vee- ja pinnasereostuse vähendamisele?</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a) suurendada tootmist lühiajalisest toorainest</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b) Üleminek toodetelt teenustele</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c) pikendatud toote kasutusiga</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d) valige ohutud ja ringikujulised materjalid</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e) Kujundada vähemaga</a:t>
            </a:r>
            <a:endParaRPr sz="2500"/>
          </a:p>
          <a:p>
            <a:pPr marL="0" marR="0" lvl="0" indent="0" algn="l" rtl="0">
              <a:lnSpc>
                <a:spcPct val="150000"/>
              </a:lnSpc>
              <a:spcBef>
                <a:spcPts val="0"/>
              </a:spcBef>
              <a:spcAft>
                <a:spcPts val="0"/>
              </a:spcAft>
              <a:buNone/>
            </a:pPr>
            <a:r>
              <a:rPr lang="lt-LT" sz="2800">
                <a:solidFill>
                  <a:srgbClr val="056839"/>
                </a:solidFill>
                <a:latin typeface="Calibri"/>
                <a:ea typeface="Calibri"/>
                <a:cs typeface="Calibri"/>
                <a:sym typeface="Calibri"/>
              </a:rPr>
              <a:t>f) Mine modulaarseks</a:t>
            </a:r>
            <a:endParaRPr sz="2500"/>
          </a:p>
          <a:p>
            <a:pPr marL="0" marR="0" lvl="0" indent="0" algn="l" rtl="0">
              <a:spcBef>
                <a:spcPts val="0"/>
              </a:spcBef>
              <a:spcAft>
                <a:spcPts val="0"/>
              </a:spcAft>
              <a:buNone/>
            </a:pPr>
            <a:r>
              <a:t/>
            </a:r>
            <a:endParaRPr sz="2900">
              <a:solidFill>
                <a:srgbClr val="C55A11"/>
              </a:solidFill>
              <a:latin typeface="Calibri"/>
              <a:ea typeface="Calibri"/>
              <a:cs typeface="Calibri"/>
              <a:sym typeface="Calibri"/>
            </a:endParaRPr>
          </a:p>
        </p:txBody>
      </p:sp>
      <p:sp>
        <p:nvSpPr>
          <p:cNvPr id="362" name="Google Shape;362;g1993d4fa928_0_13"/>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63" name="Google Shape;363;g1993d4fa928_0_13"/>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64" name="Google Shape;364;g1993d4fa928_0_13"/>
          <p:cNvSpPr/>
          <p:nvPr/>
        </p:nvSpPr>
        <p:spPr>
          <a:xfrm>
            <a:off x="644122" y="455306"/>
            <a:ext cx="15648300" cy="969600"/>
          </a:xfrm>
          <a:prstGeom prst="rect">
            <a:avLst/>
          </a:prstGeom>
          <a:noFill/>
          <a:ln>
            <a:noFill/>
          </a:ln>
        </p:spPr>
        <p:txBody>
          <a:bodyPr spcFirstLastPara="1" wrap="square" lIns="148575" tIns="74275" rIns="148575" bIns="74275" anchor="t" anchorCtr="0">
            <a:no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Teemad 1-3: </a:t>
            </a:r>
            <a:r>
              <a:rPr lang="lt-LT" sz="5900" b="1">
                <a:solidFill>
                  <a:srgbClr val="056839"/>
                </a:solidFill>
                <a:latin typeface="Calibri"/>
                <a:ea typeface="Calibri"/>
                <a:cs typeface="Calibri"/>
                <a:sym typeface="Calibri"/>
              </a:rPr>
              <a:t>Interaktiivsed küsimused</a:t>
            </a:r>
            <a:endParaRPr sz="2300"/>
          </a:p>
        </p:txBody>
      </p:sp>
      <p:sp>
        <p:nvSpPr>
          <p:cNvPr id="365" name="Google Shape;365;g1993d4fa928_0_13"/>
          <p:cNvSpPr/>
          <p:nvPr/>
        </p:nvSpPr>
        <p:spPr>
          <a:xfrm>
            <a:off x="822884" y="1424802"/>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66" name="Google Shape;366;g1993d4fa928_0_13"/>
          <p:cNvPicPr preferRelativeResize="0"/>
          <p:nvPr/>
        </p:nvPicPr>
        <p:blipFill rotWithShape="1">
          <a:blip r:embed="rId3">
            <a:alphaModFix/>
          </a:blip>
          <a:srcRect l="0" t="0" r="0" b="0"/>
          <a:stretch/>
        </p:blipFill>
        <p:spPr>
          <a:xfrm>
            <a:off x="644131" y="2344549"/>
            <a:ext cx="533400" cy="888683"/>
          </a:xfrm>
          <a:prstGeom prst="rect">
            <a:avLst/>
          </a:prstGeom>
          <a:noFill/>
          <a:ln>
            <a:noFill/>
          </a:ln>
        </p:spPr>
      </p:pic>
      <p:pic>
        <p:nvPicPr>
          <p:cNvPr id="367" name="Google Shape;367;g1993d4fa928_0_13"/>
          <p:cNvPicPr preferRelativeResize="0"/>
          <p:nvPr/>
        </p:nvPicPr>
        <p:blipFill rotWithShape="1">
          <a:blip r:embed="rId3">
            <a:alphaModFix/>
          </a:blip>
          <a:srcRect l="0" t="0" r="0" b="0"/>
          <a:stretch/>
        </p:blipFill>
        <p:spPr>
          <a:xfrm>
            <a:off x="528156" y="5351425"/>
            <a:ext cx="533400" cy="8886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 name="Shape 372"/>
        <p:cNvGrpSpPr/>
        <p:nvPr/>
      </p:nvGrpSpPr>
      <p:grpSpPr>
        <a:xfrm>
          <a:off x="0" y="0"/>
          <a:ext cx="0" cy="0"/>
          <a:chOff x="0" y="0"/>
          <a:chExt cx="0" cy="0"/>
        </a:xfrm>
      </p:grpSpPr>
      <p:pic>
        <p:nvPicPr>
          <p:cNvPr id="373" name="Google Shape;373;p19" descr="Graphical user interface, text&#10;&#10;Description automatically generated"/>
          <p:cNvPicPr preferRelativeResize="0"/>
          <p:nvPr/>
        </p:nvPicPr>
        <p:blipFill rotWithShape="1">
          <a:blip r:embed="rId3">
            <a:alphaModFix/>
          </a:blip>
          <a:srcRect l="0" t="0" r="0" b="0"/>
          <a:stretch/>
        </p:blipFill>
        <p:spPr>
          <a:xfrm>
            <a:off x="159219" y="9117932"/>
            <a:ext cx="5165967" cy="1083795"/>
          </a:xfrm>
          <a:prstGeom prst="rect">
            <a:avLst/>
          </a:prstGeom>
          <a:noFill/>
          <a:ln>
            <a:noFill/>
          </a:ln>
        </p:spPr>
      </p:pic>
      <p:pic>
        <p:nvPicPr>
          <p:cNvPr id="374" name="Google Shape;374;p19" descr="Logo&#10;&#10;Description automatically generated"/>
          <p:cNvPicPr preferRelativeResize="0"/>
          <p:nvPr/>
        </p:nvPicPr>
        <p:blipFill rotWithShape="1">
          <a:blip r:embed="rId4">
            <a:alphaModFix/>
          </a:blip>
          <a:srcRect l="0" t="0" r="0" b="0"/>
          <a:stretch/>
        </p:blipFill>
        <p:spPr>
          <a:xfrm>
            <a:off x="15232290" y="8150586"/>
            <a:ext cx="3931188" cy="1934692"/>
          </a:xfrm>
          <a:prstGeom prst="rect">
            <a:avLst/>
          </a:prstGeom>
          <a:noFill/>
          <a:ln>
            <a:noFill/>
          </a:ln>
        </p:spPr>
      </p:pic>
      <p:sp>
        <p:nvSpPr>
          <p:cNvPr id="375" name="Google Shape;375;p19"/>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6" name="Google Shape;376;p19"/>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7" name="Google Shape;377;p19"/>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8" name="Google Shape;378;p19"/>
          <p:cNvSpPr/>
          <p:nvPr/>
        </p:nvSpPr>
        <p:spPr>
          <a:xfrm>
            <a:off x="0" y="8877531"/>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9" name="Google Shape;379;p19"/>
          <p:cNvSpPr txBox="1"/>
          <p:nvPr/>
        </p:nvSpPr>
        <p:spPr>
          <a:xfrm>
            <a:off x="757259" y="839511"/>
            <a:ext cx="89592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Järeldused</a:t>
            </a:r>
            <a:endParaRPr sz="2900">
              <a:solidFill>
                <a:schemeClr val="dk1"/>
              </a:solidFill>
              <a:latin typeface="Calibri"/>
              <a:ea typeface="Calibri"/>
              <a:cs typeface="Calibri"/>
              <a:sym typeface="Calibri"/>
            </a:endParaRPr>
          </a:p>
        </p:txBody>
      </p:sp>
      <p:sp>
        <p:nvSpPr>
          <p:cNvPr id="380" name="Google Shape;380;p19"/>
          <p:cNvSpPr txBox="1"/>
          <p:nvPr/>
        </p:nvSpPr>
        <p:spPr>
          <a:xfrm>
            <a:off x="757257" y="3471000"/>
            <a:ext cx="18517200" cy="12660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sp>
        <p:nvSpPr>
          <p:cNvPr id="381" name="Google Shape;381;p19"/>
          <p:cNvSpPr txBox="1"/>
          <p:nvPr/>
        </p:nvSpPr>
        <p:spPr>
          <a:xfrm>
            <a:off x="1249572" y="1984347"/>
            <a:ext cx="16933500" cy="69690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4600" b="1">
                <a:solidFill>
                  <a:srgbClr val="056839"/>
                </a:solidFill>
                <a:latin typeface="Calibri"/>
                <a:ea typeface="Calibri"/>
                <a:cs typeface="Calibri"/>
                <a:sym typeface="Calibri"/>
              </a:rPr>
              <a:t>Inimesed peaksid olema vastutustundlikumad tarbijad:</a:t>
            </a:r>
            <a:endParaRPr sz="2300"/>
          </a:p>
          <a:p>
            <a:pPr marL="0" marR="0" lvl="0" indent="0" algn="l" rtl="0">
              <a:lnSpc>
                <a:spcPct val="150000"/>
              </a:lnSpc>
              <a:spcBef>
                <a:spcPts val="0"/>
              </a:spcBef>
              <a:spcAft>
                <a:spcPts val="0"/>
              </a:spcAft>
              <a:buNone/>
            </a:pPr>
            <a:r>
              <a:rPr lang="lt-LT" sz="4600">
                <a:solidFill>
                  <a:srgbClr val="056839"/>
                </a:solidFill>
                <a:latin typeface="Calibri"/>
                <a:ea typeface="Calibri"/>
                <a:cs typeface="Calibri"/>
                <a:sym typeface="Calibri"/>
              </a:rPr>
              <a:t>- Ostke mööblit, mida saab kergesti lahti võtta, parandada ja taaskasutada ning millel on garantii.</a:t>
            </a:r>
            <a:endParaRPr sz="2300"/>
          </a:p>
          <a:p>
            <a:pPr marL="0" marR="0" lvl="0" indent="0" algn="l" rtl="0">
              <a:lnSpc>
                <a:spcPct val="150000"/>
              </a:lnSpc>
              <a:spcBef>
                <a:spcPts val="0"/>
              </a:spcBef>
              <a:spcAft>
                <a:spcPts val="0"/>
              </a:spcAft>
              <a:buNone/>
            </a:pPr>
            <a:r>
              <a:rPr lang="lt-LT" sz="4600">
                <a:solidFill>
                  <a:srgbClr val="056839"/>
                </a:solidFill>
                <a:latin typeface="Calibri"/>
                <a:ea typeface="Calibri"/>
                <a:cs typeface="Calibri"/>
                <a:sym typeface="Calibri"/>
              </a:rPr>
              <a:t>- Ostke vastupidav ja kasutuskõlblik mööbel, mis vastab kehtivatele EN-normidele.</a:t>
            </a:r>
            <a:endParaRPr sz="2300"/>
          </a:p>
          <a:p>
            <a:pPr marL="0" marR="0" lvl="0" indent="0" algn="l" rtl="0">
              <a:lnSpc>
                <a:spcPct val="150000"/>
              </a:lnSpc>
              <a:spcBef>
                <a:spcPts val="0"/>
              </a:spcBef>
              <a:spcAft>
                <a:spcPts val="0"/>
              </a:spcAft>
              <a:buNone/>
            </a:pPr>
            <a:r>
              <a:rPr lang="lt-LT" sz="4600">
                <a:solidFill>
                  <a:srgbClr val="056839"/>
                </a:solidFill>
                <a:latin typeface="Calibri"/>
                <a:ea typeface="Calibri"/>
                <a:cs typeface="Calibri"/>
                <a:sym typeface="Calibri"/>
              </a:rPr>
              <a:t>- Andke mööblile uus kuvand, omanik, funktsioon. </a:t>
            </a:r>
            <a:endParaRPr sz="2300"/>
          </a:p>
          <a:p>
            <a:pPr marL="0" marR="0" lvl="0" indent="0" algn="l" rtl="0">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pic>
        <p:nvPicPr>
          <p:cNvPr id="382" name="Google Shape;382;p19"/>
          <p:cNvPicPr preferRelativeResize="0"/>
          <p:nvPr/>
        </p:nvPicPr>
        <p:blipFill rotWithShape="1">
          <a:blip r:embed="rId5">
            <a:alphaModFix/>
          </a:blip>
          <a:srcRect l="0" t="0" r="0" b="0"/>
          <a:stretch/>
        </p:blipFill>
        <p:spPr>
          <a:xfrm>
            <a:off x="407469" y="2145755"/>
            <a:ext cx="621846" cy="1252836"/>
          </a:xfrm>
          <a:prstGeom prst="rect">
            <a:avLst/>
          </a:prstGeom>
          <a:noFill/>
          <a:ln>
            <a:noFill/>
          </a:ln>
        </p:spPr>
      </p:pic>
      <p:sp>
        <p:nvSpPr>
          <p:cNvPr id="383" name="Google Shape;383;p19"/>
          <p:cNvSpPr/>
          <p:nvPr/>
        </p:nvSpPr>
        <p:spPr>
          <a:xfrm>
            <a:off x="956024" y="1722051"/>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4"/>
          <p:cNvSpPr/>
          <p:nvPr/>
        </p:nvSpPr>
        <p:spPr>
          <a:xfrm>
            <a:off x="0" y="0"/>
            <a:ext cx="20574000" cy="10287000"/>
          </a:xfrm>
          <a:prstGeom prst="rect">
            <a:avLst/>
          </a:prstGeom>
          <a:gradFill>
            <a:gsLst>
              <a:gs pos="0">
                <a:srgbClr val="F5F7FC"/>
              </a:gs>
              <a:gs pos="100000">
                <a:srgbClr val="7AC99A">
                  <a:alpha val="77647"/>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7" name="Google Shape;117;p4"/>
          <p:cNvSpPr txBox="1"/>
          <p:nvPr/>
        </p:nvSpPr>
        <p:spPr>
          <a:xfrm>
            <a:off x="895634" y="641955"/>
            <a:ext cx="13848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Käsitletavad rohelised oskused</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18" name="Google Shape;118;p4"/>
          <p:cNvSpPr txBox="1"/>
          <p:nvPr/>
        </p:nvSpPr>
        <p:spPr>
          <a:xfrm>
            <a:off x="5362436" y="3870698"/>
            <a:ext cx="7993800" cy="2551200"/>
          </a:xfrm>
          <a:prstGeom prst="rect">
            <a:avLst/>
          </a:prstGeom>
          <a:noFill/>
          <a:ln>
            <a:noFill/>
          </a:ln>
        </p:spPr>
        <p:txBody>
          <a:bodyPr spcFirstLastPara="1" wrap="square" lIns="148575" tIns="74275" rIns="148575" bIns="74275" anchor="t" anchorCtr="0">
            <a:spAutoFit/>
          </a:bodyPr>
          <a:lstStyle/>
          <a:p>
            <a:pPr marL="558800" marR="0" lvl="0" indent="-552450" algn="l" rtl="0">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Edasi mõtlev</a:t>
            </a:r>
            <a:endParaRPr sz="3900">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Analüütilised oskused</a:t>
            </a:r>
            <a:endParaRPr sz="3900">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Reostuse vältimine</a:t>
            </a:r>
            <a:endParaRPr sz="3900">
              <a:solidFill>
                <a:srgbClr val="056839"/>
              </a:solidFill>
              <a:latin typeface="Calibri"/>
              <a:ea typeface="Calibri"/>
              <a:cs typeface="Calibri"/>
              <a:sym typeface="Calibri"/>
            </a:endParaRPr>
          </a:p>
        </p:txBody>
      </p:sp>
      <p:pic>
        <p:nvPicPr>
          <p:cNvPr id="119" name="Google Shape;119;p4"/>
          <p:cNvPicPr preferRelativeResize="0"/>
          <p:nvPr/>
        </p:nvPicPr>
        <p:blipFill rotWithShape="1">
          <a:blip r:embed="rId3">
            <a:alphaModFix/>
          </a:blip>
          <a:srcRect l="0" t="0" r="0" b="0"/>
          <a:stretch/>
        </p:blipFill>
        <p:spPr>
          <a:xfrm>
            <a:off x="2118639" y="3740577"/>
            <a:ext cx="1801371" cy="3003811"/>
          </a:xfrm>
          <a:prstGeom prst="rect">
            <a:avLst/>
          </a:prstGeom>
          <a:noFill/>
          <a:ln>
            <a:noFill/>
          </a:ln>
        </p:spPr>
      </p:pic>
      <p:pic>
        <p:nvPicPr>
          <p:cNvPr id="120" name="Google Shape;120;p4" descr="Logo&#10;&#10;Description automatically generated"/>
          <p:cNvPicPr preferRelativeResize="0"/>
          <p:nvPr/>
        </p:nvPicPr>
        <p:blipFill rotWithShape="1">
          <a:blip r:embed="rId4">
            <a:alphaModFix/>
          </a:blip>
          <a:srcRect l="0" t="0" r="0" b="0"/>
          <a:stretch/>
        </p:blipFill>
        <p:spPr>
          <a:xfrm>
            <a:off x="279021" y="9106292"/>
            <a:ext cx="2025615" cy="996885"/>
          </a:xfrm>
          <a:prstGeom prst="rect">
            <a:avLst/>
          </a:prstGeom>
          <a:noFill/>
          <a:ln>
            <a:noFill/>
          </a:ln>
        </p:spPr>
      </p:pic>
      <p:pic>
        <p:nvPicPr>
          <p:cNvPr id="121" name="Google Shape;121;p4" descr="Graphical user interface, text&#10;&#10;Description automatically generated"/>
          <p:cNvPicPr preferRelativeResize="0"/>
          <p:nvPr/>
        </p:nvPicPr>
        <p:blipFill rotWithShape="1">
          <a:blip r:embed="rId5">
            <a:alphaModFix/>
          </a:blip>
          <a:srcRect l="0" t="0" r="0" b="0"/>
          <a:stretch/>
        </p:blipFill>
        <p:spPr>
          <a:xfrm>
            <a:off x="3131911" y="9240848"/>
            <a:ext cx="3468961" cy="727772"/>
          </a:xfrm>
          <a:prstGeom prst="rect">
            <a:avLst/>
          </a:prstGeom>
          <a:noFill/>
          <a:ln>
            <a:noFill/>
          </a:ln>
        </p:spPr>
      </p:pic>
      <p:pic>
        <p:nvPicPr>
          <p:cNvPr id="122" name="Google Shape;122;p4"/>
          <p:cNvPicPr preferRelativeResize="0"/>
          <p:nvPr/>
        </p:nvPicPr>
        <p:blipFill rotWithShape="1">
          <a:blip r:embed="rId6">
            <a:alphaModFix/>
          </a:blip>
          <a:srcRect l="0" t="0" r="0" b="0"/>
          <a:stretch/>
        </p:blipFill>
        <p:spPr>
          <a:xfrm>
            <a:off x="1046939" y="1542201"/>
            <a:ext cx="5322271" cy="1188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pic>
        <p:nvPicPr>
          <p:cNvPr id="127" name="Google Shape;127;p2" descr="Graphical user interface, text&#10;&#10;Description automatically generated"/>
          <p:cNvPicPr preferRelativeResize="0"/>
          <p:nvPr/>
        </p:nvPicPr>
        <p:blipFill rotWithShape="1">
          <a:blip r:embed="rId3">
            <a:alphaModFix/>
          </a:blip>
          <a:srcRect l="0" t="0" r="0" b="0"/>
          <a:stretch/>
        </p:blipFill>
        <p:spPr>
          <a:xfrm>
            <a:off x="159219" y="9064877"/>
            <a:ext cx="5165967" cy="1083795"/>
          </a:xfrm>
          <a:prstGeom prst="rect">
            <a:avLst/>
          </a:prstGeom>
          <a:noFill/>
          <a:ln>
            <a:noFill/>
          </a:ln>
        </p:spPr>
      </p:pic>
      <p:pic>
        <p:nvPicPr>
          <p:cNvPr id="128" name="Google Shape;128;p2" descr="Logo&#10;&#10;Description automatically generated"/>
          <p:cNvPicPr preferRelativeResize="0"/>
          <p:nvPr/>
        </p:nvPicPr>
        <p:blipFill rotWithShape="1">
          <a:blip r:embed="rId4">
            <a:alphaModFix/>
          </a:blip>
          <a:srcRect l="0" t="0" r="0" b="0"/>
          <a:stretch/>
        </p:blipFill>
        <p:spPr>
          <a:xfrm>
            <a:off x="15232290" y="8150586"/>
            <a:ext cx="3931188" cy="1934692"/>
          </a:xfrm>
          <a:prstGeom prst="rect">
            <a:avLst/>
          </a:prstGeom>
          <a:noFill/>
          <a:ln>
            <a:noFill/>
          </a:ln>
        </p:spPr>
      </p:pic>
      <p:sp>
        <p:nvSpPr>
          <p:cNvPr id="129" name="Google Shape;129;p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0" name="Google Shape;130;p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1" name="Google Shape;131;p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2" name="Google Shape;132;p2"/>
          <p:cNvSpPr/>
          <p:nvPr/>
        </p:nvSpPr>
        <p:spPr>
          <a:xfrm>
            <a:off x="0" y="8809997"/>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3" name="Google Shape;133;p2"/>
          <p:cNvSpPr txBox="1"/>
          <p:nvPr/>
        </p:nvSpPr>
        <p:spPr>
          <a:xfrm>
            <a:off x="419838" y="754248"/>
            <a:ext cx="70899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Määratlused</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34" name="Google Shape;134;p2"/>
          <p:cNvSpPr txBox="1"/>
          <p:nvPr/>
        </p:nvSpPr>
        <p:spPr>
          <a:xfrm>
            <a:off x="419840" y="2058928"/>
            <a:ext cx="13031400" cy="2181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3300" b="1">
                <a:solidFill>
                  <a:srgbClr val="056839"/>
                </a:solidFill>
                <a:latin typeface="Calibri"/>
                <a:ea typeface="Calibri"/>
                <a:cs typeface="Calibri"/>
                <a:sym typeface="Calibri"/>
              </a:rPr>
              <a:t>Mööbel </a:t>
            </a:r>
            <a:r>
              <a:rPr lang="lt-LT" sz="3300">
                <a:solidFill>
                  <a:srgbClr val="056839"/>
                </a:solidFill>
                <a:latin typeface="Calibri"/>
                <a:ea typeface="Calibri"/>
                <a:cs typeface="Calibri"/>
                <a:sym typeface="Calibri"/>
              </a:rPr>
              <a:t>koosneb vabalt seisvatest või sisseehitatud ühikutest, mille esmane funktsioon on esemete hoiustamine, paigutamine või riputamine ja/või pindade loomine, kus kasutajad saavad puhata, istuda, süüa, õppida või töötada, nii siseruumides kui ka väljas. Siia kuuluvad ka madratsid.</a:t>
            </a:r>
            <a:endParaRPr sz="3300">
              <a:solidFill>
                <a:srgbClr val="056839"/>
              </a:solidFill>
              <a:latin typeface="Calibri"/>
              <a:ea typeface="Calibri"/>
              <a:cs typeface="Calibri"/>
              <a:sym typeface="Calibri"/>
            </a:endParaRPr>
          </a:p>
        </p:txBody>
      </p:sp>
      <p:sp>
        <p:nvSpPr>
          <p:cNvPr id="135" name="Google Shape;135;p2"/>
          <p:cNvSpPr txBox="1"/>
          <p:nvPr/>
        </p:nvSpPr>
        <p:spPr>
          <a:xfrm>
            <a:off x="601082" y="7189002"/>
            <a:ext cx="9462300" cy="504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300" u="sng">
                <a:solidFill>
                  <a:srgbClr val="056839"/>
                </a:solidFill>
                <a:latin typeface="Calibri"/>
                <a:ea typeface="Calibri"/>
                <a:cs typeface="Calibri"/>
                <a:sym typeface="Calibri"/>
                <a:hlinkClick r:id="rId5">
                  <a:extLst>
                    <a:ext uri="{A12FA001-AC4F-418D-AE19-62706E023703}">
                      <ahyp:hlinkClr val="tx"/>
                    </a:ext>
                  </a:extLst>
                </a:hlinkClick>
              </a:rPr>
              <a:t>UR-Lex - 52018PC0353 - LT - EUR-Lex (europa.eu)</a:t>
            </a:r>
            <a:endParaRPr sz="2300">
              <a:solidFill>
                <a:srgbClr val="056839"/>
              </a:solidFill>
              <a:latin typeface="Calibri"/>
              <a:ea typeface="Calibri"/>
              <a:cs typeface="Calibri"/>
              <a:sym typeface="Calibri"/>
            </a:endParaRPr>
          </a:p>
        </p:txBody>
      </p:sp>
      <p:sp>
        <p:nvSpPr>
          <p:cNvPr id="136" name="Google Shape;136;p2"/>
          <p:cNvSpPr txBox="1"/>
          <p:nvPr/>
        </p:nvSpPr>
        <p:spPr>
          <a:xfrm>
            <a:off x="419838" y="5037417"/>
            <a:ext cx="12629100" cy="1674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3300" b="1">
                <a:solidFill>
                  <a:srgbClr val="056839"/>
                </a:solidFill>
                <a:latin typeface="Calibri"/>
                <a:ea typeface="Calibri"/>
                <a:cs typeface="Calibri"/>
                <a:sym typeface="Calibri"/>
              </a:rPr>
              <a:t>Ringmajanduse (CE) </a:t>
            </a:r>
            <a:r>
              <a:rPr lang="lt-LT" sz="3300">
                <a:solidFill>
                  <a:srgbClr val="056839"/>
                </a:solidFill>
                <a:latin typeface="Calibri"/>
                <a:ea typeface="Calibri"/>
                <a:cs typeface="Calibri"/>
                <a:sym typeface="Calibri"/>
              </a:rPr>
              <a:t>eesmärk on säilitada toodete, materjalide ja ressursside väärtus võimalikult kaua, suunates need pärast kasutamist tagasi tarbimistsüklisse, vähendades seeläbi jäätmete tekkimist.</a:t>
            </a:r>
            <a:endParaRPr sz="3300">
              <a:solidFill>
                <a:srgbClr val="056839"/>
              </a:solidFill>
              <a:latin typeface="Calibri"/>
              <a:ea typeface="Calibri"/>
              <a:cs typeface="Calibri"/>
              <a:sym typeface="Calibri"/>
            </a:endParaRPr>
          </a:p>
        </p:txBody>
      </p:sp>
      <p:sp>
        <p:nvSpPr>
          <p:cNvPr id="137" name="Google Shape;137;p2"/>
          <p:cNvSpPr txBox="1"/>
          <p:nvPr/>
        </p:nvSpPr>
        <p:spPr>
          <a:xfrm>
            <a:off x="419838" y="4268282"/>
            <a:ext cx="10149900" cy="504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300" u="sng">
                <a:solidFill>
                  <a:srgbClr val="056839"/>
                </a:solidFill>
                <a:latin typeface="Calibri"/>
                <a:ea typeface="Calibri"/>
                <a:cs typeface="Calibri"/>
                <a:sym typeface="Calibri"/>
                <a:hlinkClick r:id="rId6">
                  <a:extLst>
                    <a:ext uri="{A12FA001-AC4F-418D-AE19-62706E023703}">
                      <ahyp:hlinkClr val="tx"/>
                    </a:ext>
                  </a:extLst>
                </a:hlinkClick>
              </a:rPr>
              <a:t>https://ec.europa.eu/environment/gpp/pdf/toolkit/furniture_gpp.pdf </a:t>
            </a:r>
            <a:endParaRPr sz="2300">
              <a:solidFill>
                <a:srgbClr val="056839"/>
              </a:solidFill>
              <a:latin typeface="Calibri"/>
              <a:ea typeface="Calibri"/>
              <a:cs typeface="Calibri"/>
              <a:sym typeface="Calibri"/>
            </a:endParaRPr>
          </a:p>
        </p:txBody>
      </p:sp>
      <p:pic>
        <p:nvPicPr>
          <p:cNvPr id="138" name="Google Shape;138;p2"/>
          <p:cNvPicPr preferRelativeResize="0"/>
          <p:nvPr/>
        </p:nvPicPr>
        <p:blipFill rotWithShape="1">
          <a:blip r:embed="rId7">
            <a:alphaModFix/>
          </a:blip>
          <a:srcRect l="19971" t="0" r="19332" b="0"/>
          <a:stretch/>
        </p:blipFill>
        <p:spPr>
          <a:xfrm>
            <a:off x="13048832" y="2139208"/>
            <a:ext cx="6982579" cy="5018923"/>
          </a:xfrm>
          <a:prstGeom prst="rect">
            <a:avLst/>
          </a:prstGeom>
          <a:noFill/>
          <a:ln>
            <a:noFill/>
          </a:ln>
        </p:spPr>
      </p:pic>
      <p:sp>
        <p:nvSpPr>
          <p:cNvPr id="139" name="Google Shape;139;p2"/>
          <p:cNvSpPr txBox="1"/>
          <p:nvPr/>
        </p:nvSpPr>
        <p:spPr>
          <a:xfrm>
            <a:off x="12513404" y="7096725"/>
            <a:ext cx="8060400" cy="427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1800">
                <a:solidFill>
                  <a:schemeClr val="accent1"/>
                </a:solidFill>
                <a:latin typeface="Calibri"/>
                <a:ea typeface="Calibri"/>
                <a:cs typeface="Calibri"/>
                <a:sym typeface="Calibri"/>
              </a:rPr>
              <a:t>https://greennews.ie/wp3/wp-content/uploads/2017/03/Circular-economy.jpg</a:t>
            </a:r>
            <a:endParaRPr sz="2300"/>
          </a:p>
        </p:txBody>
      </p:sp>
      <p:pic>
        <p:nvPicPr>
          <p:cNvPr id="140" name="Google Shape;140;p2"/>
          <p:cNvPicPr preferRelativeResize="0"/>
          <p:nvPr/>
        </p:nvPicPr>
        <p:blipFill rotWithShape="1">
          <a:blip r:embed="rId8">
            <a:alphaModFix/>
          </a:blip>
          <a:srcRect l="0" t="0" r="0" b="0"/>
          <a:stretch/>
        </p:blipFill>
        <p:spPr>
          <a:xfrm>
            <a:off x="601082" y="1580235"/>
            <a:ext cx="5322271" cy="1188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5"/>
          <p:cNvSpPr txBox="1"/>
          <p:nvPr/>
        </p:nvSpPr>
        <p:spPr>
          <a:xfrm>
            <a:off x="891245" y="796538"/>
            <a:ext cx="7914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Sissejuhatus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46" name="Google Shape;146;p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47" name="Google Shape;147;p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48" name="Google Shape;148;p5"/>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49" name="Google Shape;149;p5"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150" name="Google Shape;150;p5"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
        <p:nvSpPr>
          <p:cNvPr id="151" name="Google Shape;151;p5"/>
          <p:cNvSpPr txBox="1"/>
          <p:nvPr/>
        </p:nvSpPr>
        <p:spPr>
          <a:xfrm>
            <a:off x="11625751" y="7698575"/>
            <a:ext cx="8309700" cy="7503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1300">
                <a:solidFill>
                  <a:schemeClr val="dk1"/>
                </a:solidFill>
                <a:latin typeface="Calibri"/>
                <a:ea typeface="Calibri"/>
                <a:cs typeface="Calibri"/>
                <a:sym typeface="Calibri"/>
              </a:rPr>
              <a:t>Design Diffusion (n.d.). CSIL-Centre for Industrial Studies on esitanud Word Furniture Outlook 2021 koos prognoosidega mööblituru kohta 2022. aastaks </a:t>
            </a:r>
            <a:r>
              <a:rPr lang="lt-LT" sz="1300">
                <a:solidFill>
                  <a:schemeClr val="dk1"/>
                </a:solidFill>
                <a:latin typeface="Calibri"/>
                <a:ea typeface="Calibri"/>
                <a:cs typeface="Calibri"/>
                <a:sym typeface="Calibri"/>
              </a:rPr>
              <a:t>https://www.designdiffusion.com/en/2021/12/13/the-world-furniture-market-in-2022. </a:t>
            </a:r>
            <a:endParaRPr sz="1300">
              <a:solidFill>
                <a:schemeClr val="dk1"/>
              </a:solidFill>
              <a:latin typeface="Calibri"/>
              <a:ea typeface="Calibri"/>
              <a:cs typeface="Calibri"/>
              <a:sym typeface="Calibri"/>
            </a:endParaRPr>
          </a:p>
        </p:txBody>
      </p:sp>
      <p:pic>
        <p:nvPicPr>
          <p:cNvPr id="152" name="Google Shape;152;p5"/>
          <p:cNvPicPr preferRelativeResize="0"/>
          <p:nvPr/>
        </p:nvPicPr>
        <p:blipFill rotWithShape="1">
          <a:blip r:embed="rId8">
            <a:alphaModFix/>
          </a:blip>
          <a:srcRect l="0" t="0" r="0" b="0"/>
          <a:stretch/>
        </p:blipFill>
        <p:spPr>
          <a:xfrm>
            <a:off x="11529562" y="2141975"/>
            <a:ext cx="8502100" cy="5399990"/>
          </a:xfrm>
          <a:prstGeom prst="rect">
            <a:avLst/>
          </a:prstGeom>
          <a:noFill/>
          <a:ln>
            <a:noFill/>
          </a:ln>
        </p:spPr>
      </p:pic>
      <p:sp>
        <p:nvSpPr>
          <p:cNvPr id="153" name="Google Shape;153;p5"/>
          <p:cNvSpPr txBox="1"/>
          <p:nvPr/>
        </p:nvSpPr>
        <p:spPr>
          <a:xfrm>
            <a:off x="891255" y="2141975"/>
            <a:ext cx="10638300" cy="63069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lt-LT" sz="2500">
                <a:solidFill>
                  <a:srgbClr val="056839"/>
                </a:solidFill>
                <a:latin typeface="Calibri"/>
                <a:ea typeface="Calibri"/>
                <a:cs typeface="Calibri"/>
                <a:sym typeface="Calibri"/>
              </a:rPr>
              <a:t>Maailmas hakkas mööblitööstus arenema 1950ndate lõpus ja saavutas oma haripunkti 1970ndate alguses, kohandades toodet uute materjalide ja tehnoloogiate turuletuleku arenguga. Mööblitööstuse areng sõltub majanduslikust olukorrast: tootmistehnoloogiatest, disainist, toorainest ja selle kättesaadavusest ning reklaamist.</a:t>
            </a:r>
            <a:endParaRPr sz="25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t/>
            </a:r>
            <a:endParaRPr sz="25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lt-LT" sz="2500">
                <a:solidFill>
                  <a:srgbClr val="056839"/>
                </a:solidFill>
                <a:latin typeface="Calibri"/>
                <a:ea typeface="Calibri"/>
                <a:cs typeface="Calibri"/>
                <a:sym typeface="Calibri"/>
              </a:rPr>
              <a:t>CSILi andmetel on mööblitööstus kahekordistanud oma mahtu alates 2000. aastast kuni 2021. aastani. Kogu maailma mööblitoodangust üle kolmandiku on ekspordiks. Viimase kahe aastakümne jooksul on eksport kasvanud sama kiiresti kui tootmine ja ka import on jätkuvalt kasvanud. 2021. aastal on mööbli rahvusvaheline kaubandus taas kahekohalise kasvuga.</a:t>
            </a:r>
            <a:endParaRPr sz="2500">
              <a:solidFill>
                <a:srgbClr val="056839"/>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txBox="1"/>
          <p:nvPr/>
        </p:nvSpPr>
        <p:spPr>
          <a:xfrm>
            <a:off x="891245" y="863161"/>
            <a:ext cx="7914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Sissejuhatus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59" name="Google Shape;159;p6"/>
          <p:cNvSpPr txBox="1"/>
          <p:nvPr/>
        </p:nvSpPr>
        <p:spPr>
          <a:xfrm>
            <a:off x="891245" y="2301857"/>
            <a:ext cx="18604200" cy="63531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lt-LT" sz="3100">
                <a:solidFill>
                  <a:srgbClr val="056839"/>
                </a:solidFill>
                <a:latin typeface="Calibri"/>
                <a:ea typeface="Calibri"/>
                <a:cs typeface="Calibri"/>
                <a:sym typeface="Calibri"/>
              </a:rPr>
              <a:t>12. mail 2021 võttis Euroopa Komisjon vastu ELi tegevuskava "Õhu, vee ja pinnase saastatuse vähendamine", milles esitatakse visioon saastatuse vähendamisest 2050. aastaks: õhu-, vee- ja pinnasereostuse vähendamine tasemeni, mida ei peeta enam tervisele ja looduslikele ökosüsteemidele kahjulikuks, meie planeedi piires, luues toksikavaba keskkonna.</a:t>
            </a:r>
            <a:endParaRPr sz="2400">
              <a:latin typeface="Calibri"/>
              <a:ea typeface="Calibri"/>
              <a:cs typeface="Calibri"/>
              <a:sym typeface="Calibri"/>
            </a:endParaRPr>
          </a:p>
          <a:p>
            <a:pPr marL="0" marR="0" lvl="0" indent="0" algn="just" rtl="0">
              <a:lnSpc>
                <a:spcPct val="150000"/>
              </a:lnSpc>
              <a:spcBef>
                <a:spcPts val="0"/>
              </a:spcBef>
              <a:spcAft>
                <a:spcPts val="0"/>
              </a:spcAft>
              <a:buNone/>
            </a:pPr>
            <a:r>
              <a:rPr lang="lt-LT" sz="3100">
                <a:solidFill>
                  <a:srgbClr val="056839"/>
                </a:solidFill>
                <a:latin typeface="Calibri"/>
                <a:ea typeface="Calibri"/>
                <a:cs typeface="Calibri"/>
                <a:sym typeface="Calibri"/>
              </a:rPr>
              <a:t>Üleminek ringmajandusele on üks vahend, mille abil on võimalik saavutada nullsaaste visioon.</a:t>
            </a:r>
            <a:endParaRPr sz="2400">
              <a:latin typeface="Calibri"/>
              <a:ea typeface="Calibri"/>
              <a:cs typeface="Calibri"/>
              <a:sym typeface="Calibri"/>
            </a:endParaRPr>
          </a:p>
          <a:p>
            <a:pPr marL="0" marR="0" lvl="0" indent="0" algn="just" rtl="0">
              <a:lnSpc>
                <a:spcPct val="150000"/>
              </a:lnSpc>
              <a:spcBef>
                <a:spcPts val="0"/>
              </a:spcBef>
              <a:spcAft>
                <a:spcPts val="0"/>
              </a:spcAft>
              <a:buNone/>
            </a:pPr>
            <a:r>
              <a:rPr lang="lt-LT" sz="3100">
                <a:solidFill>
                  <a:srgbClr val="056839"/>
                </a:solidFill>
                <a:latin typeface="Calibri"/>
                <a:ea typeface="Calibri"/>
                <a:cs typeface="Calibri"/>
                <a:sym typeface="Calibri"/>
              </a:rPr>
              <a:t>Ringmajanduse loomiseks kavandab ja rakendab Euroopa Komisjon uusi poliitikaid ja direktiive, mis mõjutavad eelkõige mööblisektorit.</a:t>
            </a:r>
            <a:endParaRPr sz="2400">
              <a:latin typeface="Calibri"/>
              <a:ea typeface="Calibri"/>
              <a:cs typeface="Calibri"/>
              <a:sym typeface="Calibri"/>
            </a:endParaRPr>
          </a:p>
          <a:p>
            <a:pPr marL="0" marR="0" lvl="0" indent="0" algn="just" rtl="0">
              <a:lnSpc>
                <a:spcPct val="150000"/>
              </a:lnSpc>
              <a:spcBef>
                <a:spcPts val="0"/>
              </a:spcBef>
              <a:spcAft>
                <a:spcPts val="0"/>
              </a:spcAft>
              <a:buNone/>
            </a:pPr>
            <a:r>
              <a:rPr lang="lt-LT" sz="3100">
                <a:solidFill>
                  <a:srgbClr val="056839"/>
                </a:solidFill>
                <a:latin typeface="Calibri"/>
                <a:ea typeface="Calibri"/>
                <a:cs typeface="Calibri"/>
                <a:sym typeface="Calibri"/>
              </a:rPr>
              <a:t>Mööblisektoris võiks rakendada erinevaid ringlusstrateegiaid. See sektor võib muutuda mitte ainult jätkusuutlikuks, vaid ka ringmajanduse mootoriks kogu maailmas.</a:t>
            </a:r>
            <a:endParaRPr sz="3100">
              <a:solidFill>
                <a:srgbClr val="056839"/>
              </a:solidFill>
              <a:latin typeface="Calibri"/>
              <a:ea typeface="Calibri"/>
              <a:cs typeface="Calibri"/>
              <a:sym typeface="Calibri"/>
            </a:endParaRPr>
          </a:p>
        </p:txBody>
      </p:sp>
      <p:sp>
        <p:nvSpPr>
          <p:cNvPr id="160" name="Google Shape;160;p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61" name="Google Shape;161;p6"/>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62" name="Google Shape;162;p6"/>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63" name="Google Shape;163;p6"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164" name="Google Shape;164;p6"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7"/>
          <p:cNvSpPr txBox="1"/>
          <p:nvPr/>
        </p:nvSpPr>
        <p:spPr>
          <a:xfrm>
            <a:off x="891245" y="571552"/>
            <a:ext cx="167793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Ringmajandusstrateegiad mööblisektoris</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70" name="Google Shape;170;p7"/>
          <p:cNvSpPr txBox="1"/>
          <p:nvPr/>
        </p:nvSpPr>
        <p:spPr>
          <a:xfrm>
            <a:off x="891245" y="2301857"/>
            <a:ext cx="18604200" cy="596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sp>
        <p:nvSpPr>
          <p:cNvPr id="171" name="Google Shape;171;p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72" name="Google Shape;172;p7"/>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73" name="Google Shape;173;p7"/>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74" name="Google Shape;174;p7"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175" name="Google Shape;175;p7"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pic>
        <p:nvPicPr>
          <p:cNvPr id="176" name="Google Shape;176;p7"/>
          <p:cNvPicPr preferRelativeResize="0"/>
          <p:nvPr/>
        </p:nvPicPr>
        <p:blipFill rotWithShape="1">
          <a:blip r:embed="rId5">
            <a:alphaModFix/>
          </a:blip>
          <a:srcRect l="0" t="0" r="0" b="0"/>
          <a:stretch/>
        </p:blipFill>
        <p:spPr>
          <a:xfrm>
            <a:off x="3131911" y="2091692"/>
            <a:ext cx="13588362" cy="6867116"/>
          </a:xfrm>
          <a:prstGeom prst="rect">
            <a:avLst/>
          </a:prstGeom>
          <a:noFill/>
          <a:ln>
            <a:noFill/>
          </a:ln>
        </p:spPr>
      </p:pic>
      <p:sp>
        <p:nvSpPr>
          <p:cNvPr id="177" name="Google Shape;177;p7"/>
          <p:cNvSpPr txBox="1"/>
          <p:nvPr/>
        </p:nvSpPr>
        <p:spPr>
          <a:xfrm>
            <a:off x="8617973" y="9240875"/>
            <a:ext cx="7535700" cy="4578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2000">
                <a:solidFill>
                  <a:schemeClr val="dk1"/>
                </a:solidFill>
                <a:latin typeface="Calibri"/>
                <a:ea typeface="Calibri"/>
                <a:cs typeface="Calibri"/>
                <a:sym typeface="Calibri"/>
              </a:rPr>
              <a:t>Kättesaadav aadressil: </a:t>
            </a:r>
            <a:r>
              <a:rPr lang="lt-LT" sz="2000">
                <a:solidFill>
                  <a:schemeClr val="accent1"/>
                </a:solidFill>
                <a:latin typeface="Calibri"/>
                <a:ea typeface="Calibri"/>
                <a:cs typeface="Calibri"/>
                <a:sym typeface="Calibri"/>
              </a:rPr>
              <a:t>https://en.wikipedia.org/wiki/Circular_economy</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8"/>
          <p:cNvSpPr txBox="1"/>
          <p:nvPr/>
        </p:nvSpPr>
        <p:spPr>
          <a:xfrm>
            <a:off x="732609" y="679634"/>
            <a:ext cx="19108800" cy="1966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5900" b="1">
                <a:solidFill>
                  <a:srgbClr val="056839"/>
                </a:solidFill>
                <a:latin typeface="Calibri"/>
                <a:ea typeface="Calibri"/>
                <a:cs typeface="Calibri"/>
                <a:sym typeface="Calibri"/>
              </a:rPr>
              <a:t>Teema 1: Mõju keskkonnale. Mööbli elutsükkel</a:t>
            </a:r>
            <a:endParaRPr sz="3300" b="1">
              <a:solidFill>
                <a:srgbClr val="C55A11"/>
              </a:solidFill>
              <a:latin typeface="Calibri"/>
              <a:ea typeface="Calibri"/>
              <a:cs typeface="Calibri"/>
              <a:sym typeface="Calibri"/>
            </a:endParaRPr>
          </a:p>
        </p:txBody>
      </p:sp>
      <p:sp>
        <p:nvSpPr>
          <p:cNvPr id="183" name="Google Shape;183;p8"/>
          <p:cNvSpPr txBox="1"/>
          <p:nvPr/>
        </p:nvSpPr>
        <p:spPr>
          <a:xfrm>
            <a:off x="883797" y="3605368"/>
            <a:ext cx="5719800" cy="3944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2900">
                <a:solidFill>
                  <a:srgbClr val="056839"/>
                </a:solidFill>
                <a:latin typeface="Calibri"/>
                <a:ea typeface="Calibri"/>
                <a:cs typeface="Calibri"/>
                <a:sym typeface="Calibri"/>
              </a:rPr>
              <a:t>Materjalid ja komponendid - </a:t>
            </a:r>
            <a:r>
              <a:rPr lang="lt-LT" sz="2900" b="1">
                <a:solidFill>
                  <a:srgbClr val="056839"/>
                </a:solidFill>
                <a:latin typeface="Calibri"/>
                <a:ea typeface="Calibri"/>
                <a:cs typeface="Calibri"/>
                <a:sym typeface="Calibri"/>
              </a:rPr>
              <a:t>maksimaalne keskkonnamõju.</a:t>
            </a:r>
            <a:endParaRPr sz="2900" b="1">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rPr lang="lt-LT" sz="2900">
                <a:solidFill>
                  <a:srgbClr val="056839"/>
                </a:solidFill>
                <a:latin typeface="Calibri"/>
                <a:ea typeface="Calibri"/>
                <a:cs typeface="Calibri"/>
                <a:sym typeface="Calibri"/>
              </a:rPr>
              <a:t>Kasutamine </a:t>
            </a:r>
            <a:r>
              <a:rPr lang="lt-LT" sz="2900" b="1">
                <a:solidFill>
                  <a:srgbClr val="056839"/>
                </a:solidFill>
                <a:latin typeface="Calibri"/>
                <a:ea typeface="Calibri"/>
                <a:cs typeface="Calibri"/>
                <a:sym typeface="Calibri"/>
              </a:rPr>
              <a:t>- peaaegu mingit mõju keskkonnale.</a:t>
            </a:r>
            <a:endParaRPr sz="2900" b="1">
              <a:solidFill>
                <a:srgbClr val="056839"/>
              </a:solidFill>
              <a:latin typeface="Calibri"/>
              <a:ea typeface="Calibri"/>
              <a:cs typeface="Calibri"/>
              <a:sym typeface="Calibri"/>
            </a:endParaRPr>
          </a:p>
        </p:txBody>
      </p:sp>
      <p:sp>
        <p:nvSpPr>
          <p:cNvPr id="184" name="Google Shape;184;p8"/>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85" name="Google Shape;185;p8"/>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86" name="Google Shape;186;p8"/>
          <p:cNvSpPr/>
          <p:nvPr/>
        </p:nvSpPr>
        <p:spPr>
          <a:xfrm>
            <a:off x="883803" y="2645818"/>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87" name="Google Shape;187;p8"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188" name="Google Shape;188;p8"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grpSp>
        <p:nvGrpSpPr>
          <p:cNvPr id="189" name="Google Shape;189;p8"/>
          <p:cNvGrpSpPr/>
          <p:nvPr/>
        </p:nvGrpSpPr>
        <p:grpSpPr>
          <a:xfrm>
            <a:off x="8392218" y="2546445"/>
            <a:ext cx="8297031" cy="7016862"/>
            <a:chOff x="896057" y="-81282"/>
            <a:chExt cx="4916759" cy="4677908"/>
          </a:xfrm>
        </p:grpSpPr>
        <p:sp>
          <p:nvSpPr>
            <p:cNvPr id="190" name="Google Shape;190;p8"/>
            <p:cNvSpPr/>
            <p:nvPr/>
          </p:nvSpPr>
          <p:spPr>
            <a:xfrm>
              <a:off x="1100211" y="-54205"/>
              <a:ext cx="4518287" cy="4518287"/>
            </a:xfrm>
            <a:custGeom>
              <a:rect l="l" t="t" r="r" b="b"/>
              <a:pathLst>
                <a:path w="120000" h="120000" extrusionOk="0">
                  <a:moveTo>
                    <a:pt x="77682" y="6203"/>
                  </a:moveTo>
                  <a:lnTo>
                    <a:pt x="77682" y="6203"/>
                  </a:lnTo>
                  <a:cubicBezTo>
                    <a:pt x="102609" y="14287"/>
                    <a:pt x="118761" y="38229"/>
                    <a:pt x="116813" y="64204"/>
                  </a:cubicBezTo>
                  <a:cubicBezTo>
                    <a:pt x="114865" y="90180"/>
                    <a:pt x="95320" y="111480"/>
                    <a:pt x="69462" y="115806"/>
                  </a:cubicBezTo>
                  <a:cubicBezTo>
                    <a:pt x="43605" y="120132"/>
                    <a:pt x="18114" y="106367"/>
                    <a:pt x="7708" y="82459"/>
                  </a:cubicBezTo>
                  <a:cubicBezTo>
                    <a:pt x="-2699" y="58550"/>
                    <a:pt x="4668" y="30674"/>
                    <a:pt x="25553" y="14925"/>
                  </a:cubicBezTo>
                  <a:lnTo>
                    <a:pt x="23781" y="12156"/>
                  </a:lnTo>
                  <a:lnTo>
                    <a:pt x="31088" y="14823"/>
                  </a:lnTo>
                  <a:lnTo>
                    <a:pt x="30608" y="22823"/>
                  </a:lnTo>
                  <a:lnTo>
                    <a:pt x="28836" y="20054"/>
                  </a:lnTo>
                  <a:lnTo>
                    <a:pt x="28836" y="20054"/>
                  </a:lnTo>
                  <a:cubicBezTo>
                    <a:pt x="10049" y="34099"/>
                    <a:pt x="3486" y="58887"/>
                    <a:pt x="12938" y="80097"/>
                  </a:cubicBezTo>
                  <a:cubicBezTo>
                    <a:pt x="22390" y="101308"/>
                    <a:pt x="45414" y="113460"/>
                    <a:pt x="68710" y="109535"/>
                  </a:cubicBezTo>
                  <a:cubicBezTo>
                    <a:pt x="92007" y="105609"/>
                    <a:pt x="109555" y="86620"/>
                    <a:pt x="111218" y="63536"/>
                  </a:cubicBezTo>
                  <a:cubicBezTo>
                    <a:pt x="112881" y="40453"/>
                    <a:pt x="98229" y="19240"/>
                    <a:pt x="75726" y="12153"/>
                  </a:cubicBezTo>
                  <a:close/>
                </a:path>
              </a:pathLst>
            </a:custGeom>
            <a:gradFill>
              <a:gsLst>
                <a:gs pos="0">
                  <a:srgbClr val="F8DCD4"/>
                </a:gs>
                <a:gs pos="50000">
                  <a:srgbClr val="F9D3C8"/>
                </a:gs>
                <a:gs pos="100000">
                  <a:srgbClr val="DFB8AD"/>
                </a:gs>
              </a:gsLst>
              <a:lin ang="5400000" scaled="0"/>
            </a:gra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1" name="Google Shape;191;p8"/>
            <p:cNvSpPr/>
            <p:nvPr/>
          </p:nvSpPr>
          <p:spPr>
            <a:xfrm>
              <a:off x="2271248" y="-81282"/>
              <a:ext cx="2176212" cy="1177511"/>
            </a:xfrm>
            <a:prstGeom prst="roundRect">
              <a:avLst>
                <a:gd name="adj" fmla="val 16667"/>
              </a:avLst>
            </a:prstGeom>
            <a:solidFill>
              <a:srgbClr val="FFC000"/>
            </a:soli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2" name="Google Shape;192;p8"/>
            <p:cNvSpPr txBox="1"/>
            <p:nvPr/>
          </p:nvSpPr>
          <p:spPr>
            <a:xfrm>
              <a:off x="2328729" y="-23801"/>
              <a:ext cx="2061250" cy="1062549"/>
            </a:xfrm>
            <a:prstGeom prst="rect">
              <a:avLst/>
            </a:prstGeom>
            <a:noFill/>
            <a:ln>
              <a:noFill/>
            </a:ln>
          </p:spPr>
          <p:txBody>
            <a:bodyPr spcFirstLastPara="1" wrap="square" lIns="130000" tIns="130000" rIns="130000" bIns="130000" anchor="ctr" anchorCtr="0">
              <a:noAutofit/>
            </a:bodyPr>
            <a:lstStyle/>
            <a:p>
              <a:pPr marL="0" marR="0" lvl="0" indent="0" algn="ctr" rtl="0">
                <a:lnSpc>
                  <a:spcPct val="90000"/>
                </a:lnSpc>
                <a:spcBef>
                  <a:spcPts val="0"/>
                </a:spcBef>
                <a:spcAft>
                  <a:spcPts val="0"/>
                </a:spcAft>
                <a:buNone/>
              </a:pPr>
              <a:r>
                <a:rPr lang="lt-LT" sz="3400">
                  <a:solidFill>
                    <a:schemeClr val="lt1"/>
                  </a:solidFill>
                  <a:latin typeface="Calibri"/>
                  <a:ea typeface="Calibri"/>
                  <a:cs typeface="Calibri"/>
                  <a:sym typeface="Calibri"/>
                </a:rPr>
                <a:t>Materjalid ja komponendid</a:t>
              </a:r>
              <a:endParaRPr sz="3400">
                <a:solidFill>
                  <a:schemeClr val="lt1"/>
                </a:solidFill>
                <a:latin typeface="Calibri"/>
                <a:ea typeface="Calibri"/>
                <a:cs typeface="Calibri"/>
                <a:sym typeface="Calibri"/>
              </a:endParaRPr>
            </a:p>
          </p:txBody>
        </p:sp>
        <p:sp>
          <p:nvSpPr>
            <p:cNvPr id="193" name="Google Shape;193;p8"/>
            <p:cNvSpPr/>
            <p:nvPr/>
          </p:nvSpPr>
          <p:spPr>
            <a:xfrm>
              <a:off x="4100359" y="1000762"/>
              <a:ext cx="1692799" cy="846399"/>
            </a:xfrm>
            <a:prstGeom prst="roundRect">
              <a:avLst>
                <a:gd name="adj" fmla="val 16667"/>
              </a:avLst>
            </a:prstGeom>
            <a:solidFill>
              <a:srgbClr val="FFC000"/>
            </a:soli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4" name="Google Shape;194;p8"/>
            <p:cNvSpPr txBox="1"/>
            <p:nvPr/>
          </p:nvSpPr>
          <p:spPr>
            <a:xfrm>
              <a:off x="4141677" y="1042080"/>
              <a:ext cx="1610163" cy="763763"/>
            </a:xfrm>
            <a:prstGeom prst="rect">
              <a:avLst/>
            </a:prstGeom>
            <a:noFill/>
            <a:ln>
              <a:noFill/>
            </a:ln>
          </p:spPr>
          <p:txBody>
            <a:bodyPr spcFirstLastPara="1" wrap="square" lIns="130000" tIns="130000" rIns="130000" bIns="130000" anchor="ctr" anchorCtr="0">
              <a:noAutofit/>
            </a:bodyPr>
            <a:lstStyle/>
            <a:p>
              <a:pPr marL="0" marR="0" lvl="0" indent="0" algn="ctr" rtl="0">
                <a:lnSpc>
                  <a:spcPct val="90000"/>
                </a:lnSpc>
                <a:spcBef>
                  <a:spcPts val="0"/>
                </a:spcBef>
                <a:spcAft>
                  <a:spcPts val="0"/>
                </a:spcAft>
                <a:buNone/>
              </a:pPr>
              <a:r>
                <a:rPr lang="lt-LT" sz="3400">
                  <a:solidFill>
                    <a:schemeClr val="lt1"/>
                  </a:solidFill>
                  <a:latin typeface="Calibri"/>
                  <a:ea typeface="Calibri"/>
                  <a:cs typeface="Calibri"/>
                  <a:sym typeface="Calibri"/>
                </a:rPr>
                <a:t>Tootmine</a:t>
              </a:r>
              <a:endParaRPr sz="3400">
                <a:solidFill>
                  <a:schemeClr val="lt1"/>
                </a:solidFill>
                <a:latin typeface="Calibri"/>
                <a:ea typeface="Calibri"/>
                <a:cs typeface="Calibri"/>
                <a:sym typeface="Calibri"/>
              </a:endParaRPr>
            </a:p>
          </p:txBody>
        </p:sp>
        <p:sp>
          <p:nvSpPr>
            <p:cNvPr id="195" name="Google Shape;195;p8"/>
            <p:cNvSpPr/>
            <p:nvPr/>
          </p:nvSpPr>
          <p:spPr>
            <a:xfrm>
              <a:off x="4120017" y="2774738"/>
              <a:ext cx="1692799" cy="846399"/>
            </a:xfrm>
            <a:prstGeom prst="roundRect">
              <a:avLst>
                <a:gd name="adj" fmla="val 16667"/>
              </a:avLst>
            </a:prstGeom>
            <a:solidFill>
              <a:srgbClr val="8DA9DB"/>
            </a:soli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6" name="Google Shape;196;p8"/>
            <p:cNvSpPr txBox="1"/>
            <p:nvPr/>
          </p:nvSpPr>
          <p:spPr>
            <a:xfrm>
              <a:off x="4161335" y="2816056"/>
              <a:ext cx="1610163" cy="763763"/>
            </a:xfrm>
            <a:prstGeom prst="rect">
              <a:avLst/>
            </a:prstGeom>
            <a:noFill/>
            <a:ln>
              <a:noFill/>
            </a:ln>
          </p:spPr>
          <p:txBody>
            <a:bodyPr spcFirstLastPara="1" wrap="square" lIns="130000" tIns="130000" rIns="130000" bIns="130000" anchor="ctr" anchorCtr="0">
              <a:noAutofit/>
            </a:bodyPr>
            <a:lstStyle/>
            <a:p>
              <a:pPr marL="0" marR="0" lvl="0" indent="0" algn="ctr" rtl="0">
                <a:lnSpc>
                  <a:spcPct val="90000"/>
                </a:lnSpc>
                <a:spcBef>
                  <a:spcPts val="0"/>
                </a:spcBef>
                <a:spcAft>
                  <a:spcPts val="0"/>
                </a:spcAft>
                <a:buNone/>
              </a:pPr>
              <a:r>
                <a:rPr lang="lt-LT" sz="3400">
                  <a:solidFill>
                    <a:schemeClr val="lt1"/>
                  </a:solidFill>
                  <a:latin typeface="Calibri"/>
                  <a:ea typeface="Calibri"/>
                  <a:cs typeface="Calibri"/>
                  <a:sym typeface="Calibri"/>
                </a:rPr>
                <a:t>Pakend</a:t>
              </a:r>
              <a:endParaRPr sz="3400">
                <a:solidFill>
                  <a:schemeClr val="lt1"/>
                </a:solidFill>
                <a:latin typeface="Calibri"/>
                <a:ea typeface="Calibri"/>
                <a:cs typeface="Calibri"/>
                <a:sym typeface="Calibri"/>
              </a:endParaRPr>
            </a:p>
          </p:txBody>
        </p:sp>
        <p:sp>
          <p:nvSpPr>
            <p:cNvPr id="197" name="Google Shape;197;p8"/>
            <p:cNvSpPr/>
            <p:nvPr/>
          </p:nvSpPr>
          <p:spPr>
            <a:xfrm>
              <a:off x="2512955" y="3750227"/>
              <a:ext cx="1692799" cy="846399"/>
            </a:xfrm>
            <a:prstGeom prst="roundRect">
              <a:avLst>
                <a:gd name="adj" fmla="val 16667"/>
              </a:avLst>
            </a:prstGeom>
            <a:solidFill>
              <a:srgbClr val="8DA9DB"/>
            </a:soli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98" name="Google Shape;198;p8"/>
            <p:cNvSpPr txBox="1"/>
            <p:nvPr/>
          </p:nvSpPr>
          <p:spPr>
            <a:xfrm>
              <a:off x="2554273" y="3791545"/>
              <a:ext cx="1610163" cy="763763"/>
            </a:xfrm>
            <a:prstGeom prst="rect">
              <a:avLst/>
            </a:prstGeom>
            <a:noFill/>
            <a:ln>
              <a:noFill/>
            </a:ln>
          </p:spPr>
          <p:txBody>
            <a:bodyPr spcFirstLastPara="1" wrap="square" lIns="130000" tIns="130000" rIns="130000" bIns="130000" anchor="ctr" anchorCtr="0">
              <a:noAutofit/>
            </a:bodyPr>
            <a:lstStyle/>
            <a:p>
              <a:pPr marL="0" marR="0" lvl="0" indent="0" algn="ctr" rtl="0">
                <a:lnSpc>
                  <a:spcPct val="90000"/>
                </a:lnSpc>
                <a:spcBef>
                  <a:spcPts val="0"/>
                </a:spcBef>
                <a:spcAft>
                  <a:spcPts val="0"/>
                </a:spcAft>
                <a:buNone/>
              </a:pPr>
              <a:r>
                <a:rPr lang="lt-LT" sz="3400">
                  <a:solidFill>
                    <a:schemeClr val="lt1"/>
                  </a:solidFill>
                  <a:latin typeface="Calibri"/>
                  <a:ea typeface="Calibri"/>
                  <a:cs typeface="Calibri"/>
                  <a:sym typeface="Calibri"/>
                </a:rPr>
                <a:t>Müük</a:t>
              </a:r>
              <a:endParaRPr sz="3400">
                <a:solidFill>
                  <a:schemeClr val="lt1"/>
                </a:solidFill>
                <a:latin typeface="Calibri"/>
                <a:ea typeface="Calibri"/>
                <a:cs typeface="Calibri"/>
                <a:sym typeface="Calibri"/>
              </a:endParaRPr>
            </a:p>
          </p:txBody>
        </p:sp>
        <p:sp>
          <p:nvSpPr>
            <p:cNvPr id="199" name="Google Shape;199;p8"/>
            <p:cNvSpPr/>
            <p:nvPr/>
          </p:nvSpPr>
          <p:spPr>
            <a:xfrm>
              <a:off x="905885" y="2745241"/>
              <a:ext cx="1692799" cy="846399"/>
            </a:xfrm>
            <a:prstGeom prst="roundRect">
              <a:avLst>
                <a:gd name="adj" fmla="val 16667"/>
              </a:avLst>
            </a:prstGeom>
            <a:gradFill>
              <a:gsLst>
                <a:gs pos="0">
                  <a:srgbClr val="7FB75F"/>
                </a:gs>
                <a:gs pos="50000">
                  <a:srgbClr val="6EB141"/>
                </a:gs>
                <a:gs pos="100000">
                  <a:srgbClr val="5FA134"/>
                </a:gs>
              </a:gsLst>
              <a:lin ang="5400000" scaled="0"/>
            </a:gra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0" name="Google Shape;200;p8"/>
            <p:cNvSpPr txBox="1"/>
            <p:nvPr/>
          </p:nvSpPr>
          <p:spPr>
            <a:xfrm>
              <a:off x="947203" y="2786559"/>
              <a:ext cx="1610163" cy="763763"/>
            </a:xfrm>
            <a:prstGeom prst="rect">
              <a:avLst/>
            </a:prstGeom>
            <a:noFill/>
            <a:ln>
              <a:noFill/>
            </a:ln>
          </p:spPr>
          <p:txBody>
            <a:bodyPr spcFirstLastPara="1" wrap="square" lIns="130000" tIns="130000" rIns="130000" bIns="130000" anchor="ctr" anchorCtr="0">
              <a:noAutofit/>
            </a:bodyPr>
            <a:lstStyle/>
            <a:p>
              <a:pPr marL="0" marR="0" lvl="0" indent="0" algn="ctr" rtl="0">
                <a:lnSpc>
                  <a:spcPct val="90000"/>
                </a:lnSpc>
                <a:spcBef>
                  <a:spcPts val="0"/>
                </a:spcBef>
                <a:spcAft>
                  <a:spcPts val="0"/>
                </a:spcAft>
                <a:buNone/>
              </a:pPr>
              <a:r>
                <a:rPr lang="lt-LT" sz="3400">
                  <a:solidFill>
                    <a:schemeClr val="lt1"/>
                  </a:solidFill>
                  <a:latin typeface="Calibri"/>
                  <a:ea typeface="Calibri"/>
                  <a:cs typeface="Calibri"/>
                  <a:sym typeface="Calibri"/>
                </a:rPr>
                <a:t>Kasutage</a:t>
              </a:r>
              <a:endParaRPr sz="3400">
                <a:solidFill>
                  <a:schemeClr val="lt1"/>
                </a:solidFill>
                <a:latin typeface="Calibri"/>
                <a:ea typeface="Calibri"/>
                <a:cs typeface="Calibri"/>
                <a:sym typeface="Calibri"/>
              </a:endParaRPr>
            </a:p>
          </p:txBody>
        </p:sp>
        <p:sp>
          <p:nvSpPr>
            <p:cNvPr id="201" name="Google Shape;201;p8"/>
            <p:cNvSpPr/>
            <p:nvPr/>
          </p:nvSpPr>
          <p:spPr>
            <a:xfrm>
              <a:off x="896057" y="1302302"/>
              <a:ext cx="1692799" cy="846399"/>
            </a:xfrm>
            <a:prstGeom prst="roundRect">
              <a:avLst>
                <a:gd name="adj" fmla="val 16667"/>
              </a:avLst>
            </a:prstGeom>
            <a:solidFill>
              <a:srgbClr val="8DA9DB"/>
            </a:solidFill>
            <a:ln>
              <a:noFill/>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202" name="Google Shape;202;p8"/>
            <p:cNvSpPr txBox="1"/>
            <p:nvPr/>
          </p:nvSpPr>
          <p:spPr>
            <a:xfrm>
              <a:off x="937375" y="1343620"/>
              <a:ext cx="1610163" cy="763763"/>
            </a:xfrm>
            <a:prstGeom prst="rect">
              <a:avLst/>
            </a:prstGeom>
            <a:noFill/>
            <a:ln>
              <a:noFill/>
            </a:ln>
          </p:spPr>
          <p:txBody>
            <a:bodyPr spcFirstLastPara="1" wrap="square" lIns="130000" tIns="130000" rIns="130000" bIns="130000" anchor="ctr" anchorCtr="0">
              <a:noAutofit/>
            </a:bodyPr>
            <a:lstStyle/>
            <a:p>
              <a:pPr marL="0" marR="0" lvl="0" indent="0" algn="ctr" rtl="0">
                <a:lnSpc>
                  <a:spcPct val="90000"/>
                </a:lnSpc>
                <a:spcBef>
                  <a:spcPts val="0"/>
                </a:spcBef>
                <a:spcAft>
                  <a:spcPts val="0"/>
                </a:spcAft>
                <a:buNone/>
              </a:pPr>
              <a:r>
                <a:rPr lang="lt-LT" sz="3400">
                  <a:solidFill>
                    <a:schemeClr val="lt1"/>
                  </a:solidFill>
                  <a:latin typeface="Calibri"/>
                  <a:ea typeface="Calibri"/>
                  <a:cs typeface="Calibri"/>
                  <a:sym typeface="Calibri"/>
                </a:rPr>
                <a:t>Elutsükli lõpp</a:t>
              </a:r>
              <a:endParaRPr sz="3400">
                <a:solidFill>
                  <a:schemeClr val="lt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9"/>
          <p:cNvSpPr txBox="1"/>
          <p:nvPr/>
        </p:nvSpPr>
        <p:spPr>
          <a:xfrm>
            <a:off x="1081389" y="630619"/>
            <a:ext cx="18167400" cy="858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lt-LT" sz="4600" b="1">
                <a:solidFill>
                  <a:srgbClr val="056839"/>
                </a:solidFill>
                <a:latin typeface="Calibri"/>
                <a:ea typeface="Calibri"/>
                <a:cs typeface="Calibri"/>
                <a:sym typeface="Calibri"/>
              </a:rPr>
              <a:t>Teema 1: Mõju keskkonnale - mööbli elutsükkel</a:t>
            </a:r>
            <a:endParaRPr sz="2000" b="1">
              <a:solidFill>
                <a:srgbClr val="C55A11"/>
              </a:solidFill>
              <a:latin typeface="Calibri"/>
              <a:ea typeface="Calibri"/>
              <a:cs typeface="Calibri"/>
              <a:sym typeface="Calibri"/>
            </a:endParaRPr>
          </a:p>
        </p:txBody>
      </p:sp>
      <p:sp>
        <p:nvSpPr>
          <p:cNvPr id="208" name="Google Shape;208;p9"/>
          <p:cNvSpPr txBox="1"/>
          <p:nvPr/>
        </p:nvSpPr>
        <p:spPr>
          <a:xfrm>
            <a:off x="856340" y="2200628"/>
            <a:ext cx="18861300" cy="67533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None/>
            </a:pPr>
            <a:r>
              <a:rPr lang="lt-LT" sz="3300" b="1">
                <a:solidFill>
                  <a:srgbClr val="056839"/>
                </a:solidFill>
                <a:latin typeface="Calibri"/>
                <a:ea typeface="Calibri"/>
                <a:cs typeface="Calibri"/>
                <a:sym typeface="Calibri"/>
              </a:rPr>
              <a:t>Teaduskirjanduse kohaselt on tehtud järgmised järeldused mööbli mõju kohta keskkonnale kogu selle elutsükli jooksul:</a:t>
            </a:r>
            <a:endParaRPr sz="3300">
              <a:solidFill>
                <a:srgbClr val="056839"/>
              </a:solidFill>
              <a:latin typeface="Calibri"/>
              <a:ea typeface="Calibri"/>
              <a:cs typeface="Calibri"/>
              <a:sym typeface="Calibri"/>
            </a:endParaRPr>
          </a:p>
          <a:p>
            <a:pPr marL="457200" marR="0" lvl="0" indent="-438150" algn="l" rtl="0">
              <a:lnSpc>
                <a:spcPct val="150000"/>
              </a:lnSpc>
              <a:spcBef>
                <a:spcPts val="0"/>
              </a:spcBef>
              <a:spcAft>
                <a:spcPts val="0"/>
              </a:spcAft>
              <a:buClr>
                <a:srgbClr val="056839"/>
              </a:buClr>
              <a:buSzPts val="3300"/>
              <a:buFont typeface="Calibri"/>
              <a:buChar char="●"/>
            </a:pPr>
            <a:r>
              <a:rPr lang="lt-LT" sz="3300">
                <a:solidFill>
                  <a:srgbClr val="056839"/>
                </a:solidFill>
                <a:latin typeface="Calibri"/>
                <a:ea typeface="Calibri"/>
                <a:cs typeface="Calibri"/>
                <a:sym typeface="Calibri"/>
              </a:rPr>
              <a:t>Suurem osa keskkonnamõjust (80-90%) on seotud </a:t>
            </a:r>
            <a:r>
              <a:rPr lang="lt-LT" sz="3300" b="1">
                <a:solidFill>
                  <a:srgbClr val="056839"/>
                </a:solidFill>
                <a:latin typeface="Calibri"/>
                <a:ea typeface="Calibri"/>
                <a:cs typeface="Calibri"/>
                <a:sym typeface="Calibri"/>
              </a:rPr>
              <a:t>mööbli materjalide ja/või selle osadega</a:t>
            </a:r>
            <a:r>
              <a:rPr lang="lt-LT" sz="3300">
                <a:solidFill>
                  <a:srgbClr val="056839"/>
                </a:solidFill>
                <a:latin typeface="Calibri"/>
                <a:ea typeface="Calibri"/>
                <a:cs typeface="Calibri"/>
                <a:sym typeface="Calibri"/>
              </a:rPr>
              <a:t>. Kuigi metallidel ja plastidel on rohkem kehastatud energiat kui puidul, on olulised ka materjalide vastupidavus ja ringlussevõetavus. Ringlussevõetud materjalid võivad aidata vähendada keskkonnamõju.</a:t>
            </a:r>
            <a:endParaRPr sz="3300">
              <a:solidFill>
                <a:srgbClr val="056839"/>
              </a:solidFill>
              <a:latin typeface="Calibri"/>
              <a:ea typeface="Calibri"/>
              <a:cs typeface="Calibri"/>
              <a:sym typeface="Calibri"/>
            </a:endParaRPr>
          </a:p>
          <a:p>
            <a:pPr marL="457200" marR="0" lvl="0" indent="-438150" algn="l" rtl="0">
              <a:lnSpc>
                <a:spcPct val="150000"/>
              </a:lnSpc>
              <a:spcBef>
                <a:spcPts val="0"/>
              </a:spcBef>
              <a:spcAft>
                <a:spcPts val="0"/>
              </a:spcAft>
              <a:buClr>
                <a:srgbClr val="056839"/>
              </a:buClr>
              <a:buSzPts val="3300"/>
              <a:buFont typeface="Calibri"/>
              <a:buChar char="●"/>
            </a:pPr>
            <a:r>
              <a:rPr lang="lt-LT" sz="3300">
                <a:solidFill>
                  <a:srgbClr val="056839"/>
                </a:solidFill>
                <a:latin typeface="Calibri"/>
                <a:ea typeface="Calibri"/>
                <a:cs typeface="Calibri"/>
                <a:sym typeface="Calibri"/>
              </a:rPr>
              <a:t>Teised kõige olulisemad keskkonnamõjusid tekitavad komponentide tootmine, kokkupanek ja/või töötlemine, mis on tingitud keemiliste segude, soojuse ja elektri kasutamisest kuivatamise ja kõvenemise käigus.</a:t>
            </a:r>
            <a:endParaRPr sz="2100">
              <a:solidFill>
                <a:srgbClr val="056839"/>
              </a:solidFill>
              <a:latin typeface="Calibri"/>
              <a:ea typeface="Calibri"/>
              <a:cs typeface="Calibri"/>
              <a:sym typeface="Calibri"/>
            </a:endParaRPr>
          </a:p>
        </p:txBody>
      </p:sp>
      <p:sp>
        <p:nvSpPr>
          <p:cNvPr id="209" name="Google Shape;209;p9"/>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10" name="Google Shape;210;p9"/>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11" name="Google Shape;211;p9"/>
          <p:cNvSpPr/>
          <p:nvPr/>
        </p:nvSpPr>
        <p:spPr>
          <a:xfrm>
            <a:off x="1034410" y="181980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12" name="Google Shape;212;p9" descr="Logo&#10;&#10;Description automatically generated"/>
          <p:cNvPicPr preferRelativeResize="0"/>
          <p:nvPr/>
        </p:nvPicPr>
        <p:blipFill rotWithShape="1">
          <a:blip r:embed="rId3">
            <a:alphaModFix/>
          </a:blip>
          <a:srcRect l="0" t="0" r="0" b="0"/>
          <a:stretch/>
        </p:blipFill>
        <p:spPr>
          <a:xfrm>
            <a:off x="279021" y="9106292"/>
            <a:ext cx="2025615" cy="996885"/>
          </a:xfrm>
          <a:prstGeom prst="rect">
            <a:avLst/>
          </a:prstGeom>
          <a:noFill/>
          <a:ln>
            <a:noFill/>
          </a:ln>
        </p:spPr>
      </p:pic>
      <p:pic>
        <p:nvPicPr>
          <p:cNvPr id="213" name="Google Shape;213;p9" descr="Graphical user interface, text&#10;&#10;Description automatically generated"/>
          <p:cNvPicPr preferRelativeResize="0"/>
          <p:nvPr/>
        </p:nvPicPr>
        <p:blipFill rotWithShape="1">
          <a:blip r:embed="rId4">
            <a:alphaModFix/>
          </a:blip>
          <a:srcRect l="0" t="0" r="0" b="0"/>
          <a:stretch/>
        </p:blipFill>
        <p:spPr>
          <a:xfrm>
            <a:off x="3131911" y="9240848"/>
            <a:ext cx="3468961" cy="7277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2022-01-31T11:18:27.0000000Z</dcterms:created>
  <dc:creator>Carlotta Maria Crippa</dc:creator>
  <keywords>, docId:A8E14C8B4DD76BF31425448A4CAFA7B2</keywords>
</coreProperties>
</file>