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vH14qz1IqJhP7lqe4yVxRcf4o+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rlotta Maria Cripp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29T15:07:22.868">
    <p:pos x="6000" y="0"/>
    <p:text>Please, always use the template layout in the presentation</p:text>
    <p:extLst>
      <p:ext uri="{C676402C-5697-4E1C-873F-D02D1690AC5C}">
        <p15:threadingInfo timeZoneBias="0"/>
      </p:ext>
      <p:ext uri="http://customooxmlschemas.google.com/">
        <go:slidesCustomData xmlns:go="http://customooxmlschemas.google.com/" commentPostId="AAAAhD3atl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839"/>
              </a:buClr>
              <a:buSzPts val="1200"/>
              <a:buFont typeface="Calibri"/>
              <a:buNone/>
            </a:pPr>
            <a:r>
              <a:rPr lang="en-US">
                <a:solidFill>
                  <a:srgbClr val="056839"/>
                </a:solidFill>
              </a:rPr>
              <a:t>Въпреки че се нуждаем от азот от торове в нашите земеделски почви, със сигурност не се нуждаем от освободения допълнителен азот в атмосферата (под формата на парникови газове) или във водните пътища.</a:t>
            </a:r>
            <a:endParaRPr/>
          </a:p>
          <a:p>
            <a:pPr indent="0" lvl="0" marL="0" rtl="0" algn="l">
              <a:lnSpc>
                <a:spcPct val="100000"/>
              </a:lnSpc>
              <a:spcBef>
                <a:spcPts val="0"/>
              </a:spcBef>
              <a:spcAft>
                <a:spcPts val="0"/>
              </a:spcAft>
              <a:buSzPts val="1400"/>
              <a:buNone/>
            </a:pPr>
            <a:r>
              <a:t/>
            </a:r>
            <a:endParaRPr/>
          </a:p>
        </p:txBody>
      </p:sp>
      <p:sp>
        <p:nvSpPr>
          <p:cNvPr id="197" name="Google Shape;19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Обяснение на модела.</a:t>
            </a:r>
            <a:endParaRPr/>
          </a:p>
          <a:p>
            <a:pPr indent="0" lvl="0" marL="0" rtl="0" algn="l">
              <a:lnSpc>
                <a:spcPct val="100000"/>
              </a:lnSpc>
              <a:spcBef>
                <a:spcPts val="0"/>
              </a:spcBef>
              <a:spcAft>
                <a:spcPts val="0"/>
              </a:spcAft>
              <a:buClr>
                <a:schemeClr val="dk1"/>
              </a:buClr>
              <a:buSzPts val="1100"/>
              <a:buFont typeface="Arial"/>
              <a:buNone/>
            </a:pPr>
            <a:r>
              <a:rPr lang="en-US"/>
              <a:t>1. В почвата се добавят излишни хранителни вещества.</a:t>
            </a:r>
            <a:endParaRPr/>
          </a:p>
          <a:p>
            <a:pPr indent="0" lvl="0" marL="0" rtl="0" algn="l">
              <a:lnSpc>
                <a:spcPct val="100000"/>
              </a:lnSpc>
              <a:spcBef>
                <a:spcPts val="0"/>
              </a:spcBef>
              <a:spcAft>
                <a:spcPts val="0"/>
              </a:spcAft>
              <a:buClr>
                <a:schemeClr val="dk1"/>
              </a:buClr>
              <a:buSzPts val="1100"/>
              <a:buFont typeface="Arial"/>
              <a:buNone/>
            </a:pPr>
            <a:r>
              <a:rPr lang="en-US"/>
              <a:t>2. Някои хранителни вещества проникват в почвата, където могат да останат с години. В крайна сметка те се оттичат във водния басейн.</a:t>
            </a:r>
            <a:endParaRPr/>
          </a:p>
          <a:p>
            <a:pPr indent="0" lvl="0" marL="0" rtl="0" algn="l">
              <a:lnSpc>
                <a:spcPct val="100000"/>
              </a:lnSpc>
              <a:spcBef>
                <a:spcPts val="0"/>
              </a:spcBef>
              <a:spcAft>
                <a:spcPts val="0"/>
              </a:spcAft>
              <a:buClr>
                <a:schemeClr val="dk1"/>
              </a:buClr>
              <a:buSzPts val="1100"/>
              <a:buFont typeface="Arial"/>
              <a:buNone/>
            </a:pPr>
            <a:r>
              <a:rPr lang="en-US"/>
              <a:t>3. Някои хранителни вещества изтичат над земята във водоема.</a:t>
            </a:r>
            <a:endParaRPr/>
          </a:p>
          <a:p>
            <a:pPr indent="0" lvl="0" marL="0" rtl="0" algn="l">
              <a:lnSpc>
                <a:spcPct val="100000"/>
              </a:lnSpc>
              <a:spcBef>
                <a:spcPts val="0"/>
              </a:spcBef>
              <a:spcAft>
                <a:spcPts val="0"/>
              </a:spcAft>
              <a:buClr>
                <a:schemeClr val="dk1"/>
              </a:buClr>
              <a:buSzPts val="1100"/>
              <a:buFont typeface="Arial"/>
              <a:buNone/>
            </a:pPr>
            <a:r>
              <a:rPr lang="en-US"/>
              <a:t>4. Излишните хранителни вещества причиняват цъфтеж на водорасли.</a:t>
            </a:r>
            <a:endParaRPr/>
          </a:p>
          <a:p>
            <a:pPr indent="0" lvl="0" marL="0" rtl="0" algn="l">
              <a:lnSpc>
                <a:spcPct val="100000"/>
              </a:lnSpc>
              <a:spcBef>
                <a:spcPts val="0"/>
              </a:spcBef>
              <a:spcAft>
                <a:spcPts val="0"/>
              </a:spcAft>
              <a:buClr>
                <a:schemeClr val="dk1"/>
              </a:buClr>
              <a:buSzPts val="1100"/>
              <a:buFont typeface="Arial"/>
              <a:buNone/>
            </a:pPr>
            <a:r>
              <a:rPr lang="en-US"/>
              <a:t>7. В крайна сметка цветовете на водораслите умират и потъват на дъното на езерото. Бактериите започват да разлагат останките, като използват кислород за дишане.</a:t>
            </a:r>
            <a:endParaRPr/>
          </a:p>
          <a:p>
            <a:pPr indent="0" lvl="0" marL="0" rtl="0" algn="l">
              <a:lnSpc>
                <a:spcPct val="100000"/>
              </a:lnSpc>
              <a:spcBef>
                <a:spcPts val="0"/>
              </a:spcBef>
              <a:spcAft>
                <a:spcPts val="0"/>
              </a:spcAft>
              <a:buClr>
                <a:schemeClr val="dk1"/>
              </a:buClr>
              <a:buSzPts val="1100"/>
              <a:buFont typeface="Arial"/>
              <a:buNone/>
            </a:pPr>
            <a:r>
              <a:rPr lang="en-US"/>
              <a:t>8. Разлагането води до изчерпване на кислорода във водата. По-големите форми на живот, като рибите, се задушават до смърт. Този воден басейн вече не може да поддържа живот.</a:t>
            </a:r>
            <a:endParaRPr/>
          </a:p>
          <a:p>
            <a:pPr indent="0" lvl="0" marL="0" rtl="0" algn="l">
              <a:lnSpc>
                <a:spcPct val="100000"/>
              </a:lnSpc>
              <a:spcBef>
                <a:spcPts val="0"/>
              </a:spcBef>
              <a:spcAft>
                <a:spcPts val="0"/>
              </a:spcAft>
              <a:buSzPts val="1400"/>
              <a:buNone/>
            </a:pPr>
            <a:r>
              <a:t/>
            </a:r>
            <a:endParaRPr/>
          </a:p>
        </p:txBody>
      </p:sp>
      <p:sp>
        <p:nvSpPr>
          <p:cNvPr id="231" name="Google Shape;23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Обяснение на модела: растението дава продуктите на фотосинтезата на бактериите; бактериите използват енергията си, за да включат азота от въздуха в съединения, които могат да се използват от растението</a:t>
            </a:r>
            <a:endParaRPr/>
          </a:p>
        </p:txBody>
      </p:sp>
      <p:sp>
        <p:nvSpPr>
          <p:cNvPr id="244" name="Google Shape;24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056839"/>
                </a:solidFill>
              </a:rPr>
              <a:t>Пределната концентрация на кадмий в подземните води е 1,0 mg/m3.</a:t>
            </a:r>
            <a:endParaRPr>
              <a:solidFill>
                <a:srgbClr val="056839"/>
              </a:solidFill>
            </a:endParaRPr>
          </a:p>
          <a:p>
            <a:pPr indent="0" lvl="0" marL="0" marR="0" rtl="0" algn="l">
              <a:lnSpc>
                <a:spcPct val="100000"/>
              </a:lnSpc>
              <a:spcBef>
                <a:spcPts val="0"/>
              </a:spcBef>
              <a:spcAft>
                <a:spcPts val="0"/>
              </a:spcAft>
              <a:buClr>
                <a:schemeClr val="dk1"/>
              </a:buClr>
              <a:buSzPts val="1100"/>
              <a:buFont typeface="Arial"/>
              <a:buNone/>
            </a:pPr>
            <a:r>
              <a:rPr lang="en-US">
                <a:solidFill>
                  <a:srgbClr val="056839"/>
                </a:solidFill>
              </a:rPr>
              <a:t>Като се има предвид, че кадмият се конкурира с цинка и други елементи в почвата за усвояване от растенията, използването на цинкови торове може също да намали натрупването на кадмий от културите (Roberts, 2014).</a:t>
            </a:r>
            <a:endParaRPr>
              <a:solidFill>
                <a:srgbClr val="056839"/>
              </a:solidFill>
            </a:endParaRPr>
          </a:p>
          <a:p>
            <a:pPr indent="0" lvl="0" marL="0" marR="0" rtl="0" algn="l">
              <a:lnSpc>
                <a:spcPct val="100000"/>
              </a:lnSpc>
              <a:spcBef>
                <a:spcPts val="0"/>
              </a:spcBef>
              <a:spcAft>
                <a:spcPts val="0"/>
              </a:spcAft>
              <a:buClr>
                <a:schemeClr val="dk1"/>
              </a:buClr>
              <a:buSzPts val="1100"/>
              <a:buFont typeface="Arial"/>
              <a:buNone/>
            </a:pPr>
            <a:r>
              <a:rPr lang="en-US">
                <a:solidFill>
                  <a:srgbClr val="056839"/>
                </a:solidFill>
              </a:rPr>
              <a:t>Солените почви, както и почвите, които се напояват с вода с високо съдържание на хлорид, също повишават разтворимостта на кадмия. Следователно, в допълнение към мониторинга на торовете, нивата на хлориди във водата за напояване също трябва да се проверяват, за да се сведе до минимум усвояването на кадмий в културите и храните.</a:t>
            </a:r>
            <a:endParaRPr>
              <a:solidFill>
                <a:srgbClr val="056839"/>
              </a:solidFill>
            </a:endParaRPr>
          </a:p>
          <a:p>
            <a:pPr indent="0" lvl="0" marL="0" marR="0" rtl="0" algn="l">
              <a:lnSpc>
                <a:spcPct val="100000"/>
              </a:lnSpc>
              <a:spcBef>
                <a:spcPts val="0"/>
              </a:spcBef>
              <a:spcAft>
                <a:spcPts val="0"/>
              </a:spcAft>
              <a:buClr>
                <a:srgbClr val="056839"/>
              </a:buClr>
              <a:buSzPts val="1200"/>
              <a:buFont typeface="Calibri"/>
              <a:buNone/>
            </a:pPr>
            <a:r>
              <a:t/>
            </a:r>
            <a:endParaRPr>
              <a:solidFill>
                <a:srgbClr val="056839"/>
              </a:solidFill>
            </a:endParaRPr>
          </a:p>
          <a:p>
            <a:pPr indent="0" lvl="0" marL="0" rtl="0" algn="l">
              <a:lnSpc>
                <a:spcPct val="100000"/>
              </a:lnSpc>
              <a:spcBef>
                <a:spcPts val="0"/>
              </a:spcBef>
              <a:spcAft>
                <a:spcPts val="0"/>
              </a:spcAft>
              <a:buSzPts val="1400"/>
              <a:buNone/>
            </a:pPr>
            <a:r>
              <a:t/>
            </a:r>
            <a:endParaRPr/>
          </a:p>
        </p:txBody>
      </p:sp>
      <p:sp>
        <p:nvSpPr>
          <p:cNvPr id="279" name="Google Shape;27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rgbClr val="056839"/>
                </a:solidFill>
              </a:rPr>
              <a:t>Results from the Land Use and Coverage Area Frame Survey (LUCAS) soil sampling 2009-2012 show increased copper levels in the soils in olive and wine‑producing regions of the Mediterranean (Ballabio et al., 2018). </a:t>
            </a:r>
            <a:endParaRPr/>
          </a:p>
        </p:txBody>
      </p:sp>
      <p:sp>
        <p:nvSpPr>
          <p:cNvPr id="302" name="Google Shape;30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5bbce1b9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5bbce1b9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solidFill>
                  <a:srgbClr val="056839"/>
                </a:solidFill>
              </a:rPr>
              <a:t>Резултатите от рамковото проучване на използването на земята и покритието (LUCAS) на почвени проби за 2009-2012 г. показват повишени нива на мед в почвите в регионите за производство на маслини и вино в Средиземноморието (Ballabio et al., 2018).</a:t>
            </a:r>
            <a:r>
              <a:rPr lang="en-US">
                <a:solidFill>
                  <a:srgbClr val="056839"/>
                </a:solidFill>
              </a:rPr>
              <a:t> </a:t>
            </a:r>
            <a:endParaRPr/>
          </a:p>
        </p:txBody>
      </p:sp>
      <p:sp>
        <p:nvSpPr>
          <p:cNvPr id="314" name="Google Shape;314;g15bbce1b96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rgbClr val="056839"/>
                </a:solidFill>
              </a:rPr>
              <a:t>D-tagatose is found in the exudate of a tropical tree, Sterculia setigera, and in certain lichen species (Rocella spp.). It can also be found in heat-treated dairy products, as lactose is also transformed into D-tagatose in small amounts when exposed to heat. (Bär, 2004). </a:t>
            </a:r>
            <a:endParaRPr/>
          </a:p>
        </p:txBody>
      </p:sp>
      <p:sp>
        <p:nvSpPr>
          <p:cNvPr id="337" name="Google Shape;33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56839"/>
                </a:solidFill>
              </a:rPr>
              <a:t>В пилотното проучване с почвени проби на LUCAS, над 80% от почвите, които са тествани, съдържат остатъци от пестициди, като 58% от пробите съдържат смеси от две или повече остатъци в общо 166 различни комбинации от пестициди (Silva et al., 2019). ). Тези резултати показват акумулиращите ефекти на замърсителите и че смесите от остатъци от пестициди в почвите са по-скоро правило, отколкото изключение.</a:t>
            </a:r>
            <a:endParaRPr/>
          </a:p>
        </p:txBody>
      </p:sp>
      <p:sp>
        <p:nvSpPr>
          <p:cNvPr id="360" name="Google Shape;36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400"/>
              <a:buNone/>
            </a:pPr>
            <a:r>
              <a:rPr lang="en-US">
                <a:solidFill>
                  <a:srgbClr val="056839"/>
                </a:solidFill>
              </a:rPr>
              <a:t>Soil is the space where nutrients transform into structures, which can be absorbed by plants, which allows for biomass to create and store carbon. Soil is where our future drinking water begins its purifying trip to underground waters. Excessive nutrient inputs lead to reduced plant species richness in a broad range of European ecosystems, damage the subterranean biomes, which are responsible for the natural replenishment of soil nutrients, pollute underground waters and ultimately the foods we consume.</a:t>
            </a:r>
            <a:endParaRPr/>
          </a:p>
          <a:p>
            <a:pPr indent="0" lvl="0" marL="0" rtl="0" algn="l">
              <a:lnSpc>
                <a:spcPct val="150000"/>
              </a:lnSpc>
              <a:spcBef>
                <a:spcPts val="0"/>
              </a:spcBef>
              <a:spcAft>
                <a:spcPts val="0"/>
              </a:spcAft>
              <a:buSzPts val="1400"/>
              <a:buNone/>
            </a:pPr>
            <a:r>
              <a:rPr lang="en-US">
                <a:solidFill>
                  <a:srgbClr val="056839"/>
                </a:solidFill>
              </a:rPr>
              <a:t>Plants need nutrients in order to grow and yield fruit and intensive agriculture depletes these nutrients faster than nature can restore them. Fertilizers are used for introducing additional nutrients; however, plants are frequently unable to intake the entire amounts and the surplus, which is initially in the soil, sooner or later enters our water basins. </a:t>
            </a:r>
            <a:r>
              <a:rPr lang="en-US" sz="1200">
                <a:solidFill>
                  <a:srgbClr val="056839"/>
                </a:solidFill>
              </a:rPr>
              <a:t>Chemicals from long term pesticide use are discovered in soil samples all over Europe. More than 80% contain at least one type of residual pesticide substance and 58% contain two or more types.</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56839"/>
                </a:solidFill>
              </a:rPr>
              <a:t>Допълнителен коментар тук: Дифузното замърсяване чрез масово атмосферно отлагане намалява. Според статистиката, предоставена от Швейцарската федерална служба за околната среда през 2017 г., от 1990 г. насам замърсяването с олово е намаляло с 87%, а замърсяването с живак с 40%. Въпреки това, метали, като кадмий и мед, все още се натрупват в обработваемите почви.</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839"/>
              </a:buClr>
              <a:buSzPts val="1200"/>
              <a:buFont typeface="Calibri"/>
              <a:buNone/>
            </a:pPr>
            <a:r>
              <a:rPr lang="en-US" sz="1200">
                <a:solidFill>
                  <a:srgbClr val="056839"/>
                </a:solidFill>
              </a:rPr>
              <a:t>There is a set legal framework in Europe, yet considering that the commitments to the majority of the relevant acts are not binding to the Member states, the processes of soil decontamination, restoration of degraded soils and prevention of further degradation as well as the increase of soil organic matter are not affirmed and the set deadlines for the targets remain wishful thinking (European Environment Agency, 2019).</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creativecommons.org/publicdomain/zero/1.0/" TargetMode="External"/><Relationship Id="rId6" Type="http://schemas.openxmlformats.org/officeDocument/2006/relationships/hyperlink" Target="https://www.rawpixel.com/image/6029525/photo-image-public-domain-nature-free" TargetMode="External"/><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ea.europa.eu/publications/"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hyperlink" Target="https://commons.wikimedia.org/wiki/File:Eutrophicationmodel.svg" TargetMode="External"/><Relationship Id="rId7" Type="http://schemas.openxmlformats.org/officeDocument/2006/relationships/hyperlink" Target="https://en.wikipedia.org/wiki/en:Creative_Commons" TargetMode="External"/><Relationship Id="rId8" Type="http://schemas.openxmlformats.org/officeDocument/2006/relationships/hyperlink" Target="https://creativecommons.org/licenses/by-sa/4.0/deed.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hyperlink" Target="https://commons.wikimedia.org/wiki/File:Nitrogen_fixation_Fabaceae_en.svg" TargetMode="External"/><Relationship Id="rId6" Type="http://schemas.openxmlformats.org/officeDocument/2006/relationships/hyperlink" Target="https://en.wikipedia.org/wiki/en:Creative_Commons" TargetMode="External"/><Relationship Id="rId7" Type="http://schemas.openxmlformats.org/officeDocument/2006/relationships/hyperlink" Target="https://creativecommons.org/licenses/by-sa/4.0/deed.en" TargetMode="External"/><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ipchem.jrc.ec.europa.eu/"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s://commons.wikimedia.org/wiki/File:CSIRO_ScienceImage_4506_Soil_pollution_at_the_Brukunga_Pyrites_Mine_east_of_Adelaide_in_the_Mount_Lofty_Ranges_South_Australia_1992.jpg" TargetMode="External"/><Relationship Id="rId6" Type="http://schemas.openxmlformats.org/officeDocument/2006/relationships/hyperlink" Target="https://en.wikipedia.org/wiki/en:Creative_Commons" TargetMode="External"/><Relationship Id="rId7" Type="http://schemas.openxmlformats.org/officeDocument/2006/relationships/hyperlink" Target="https://creativecommons.org/licenses/by/3.0/deed.en" TargetMode="External"/><Relationship Id="rId8"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ncbi.nlm.nih.gov/pmc/articles/PMC7027482/"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researchgate.net/publication/328927651_Remediation_Technology_for_Copper_Contaminated_Soil_A_Review"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biokutatas.hu/en/page/show/with-or-without-copper"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pic.int/Implementation/Pesticides/Alternativestohazardouspesticides/tabid/8078/language/en-US/Default.aspx"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pic.int/Implementation/Pesticides/Alternativestohazardouspesticides/tabid/8078/language/en-US/Default.aspx" TargetMode="External"/><Relationship Id="rId4" Type="http://schemas.openxmlformats.org/officeDocument/2006/relationships/image" Target="../media/image11.png"/><Relationship Id="rId5"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hyperlink" Target="https://www.frontiersin.org/articles/10.3389/fnut.2021.703832/f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hyperlink" Target="https://www.ewg.org/research/case-study-iowa-cities-struggle-keep-farm-pollution-out-tap-wat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hyperlink" Target="https://www.intechopen.com/chapters/7822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hyperlink" Target="https://www.recare-hub.eu/soil-threats/contamination" TargetMode="External"/><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280959" y="679308"/>
            <a:ext cx="3360875" cy="1614829"/>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730458" y="6014475"/>
            <a:ext cx="3443977" cy="722530"/>
          </a:xfrm>
          <a:prstGeom prst="rect">
            <a:avLst/>
          </a:prstGeom>
          <a:noFill/>
          <a:ln>
            <a:noFill/>
          </a:ln>
        </p:spPr>
      </p:pic>
      <p:sp>
        <p:nvSpPr>
          <p:cNvPr id="90" name="Google Shape;90;p1"/>
          <p:cNvSpPr/>
          <p:nvPr/>
        </p:nvSpPr>
        <p:spPr>
          <a:xfrm>
            <a:off x="0" y="5658678"/>
            <a:ext cx="12192000"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txBox="1"/>
          <p:nvPr/>
        </p:nvSpPr>
        <p:spPr>
          <a:xfrm>
            <a:off x="794746" y="2530653"/>
            <a:ext cx="55494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US" sz="3800">
                <a:solidFill>
                  <a:srgbClr val="056839"/>
                </a:solidFill>
                <a:latin typeface="Calibri"/>
                <a:ea typeface="Calibri"/>
                <a:cs typeface="Calibri"/>
                <a:sym typeface="Calibri"/>
              </a:rPr>
              <a:t>Замърсяващи торове и екологични алтернативи</a:t>
            </a:r>
            <a:endParaRPr b="1" i="0" sz="3800" u="none" cap="none" strike="noStrike">
              <a:solidFill>
                <a:srgbClr val="056839"/>
              </a:solidFill>
              <a:latin typeface="Calibri"/>
              <a:ea typeface="Calibri"/>
              <a:cs typeface="Calibri"/>
              <a:sym typeface="Calibri"/>
            </a:endParaRPr>
          </a:p>
        </p:txBody>
      </p:sp>
      <p:sp>
        <p:nvSpPr>
          <p:cNvPr id="95" name="Google Shape;95;p1"/>
          <p:cNvSpPr txBox="1"/>
          <p:nvPr/>
        </p:nvSpPr>
        <p:spPr>
          <a:xfrm>
            <a:off x="484805" y="4575932"/>
            <a:ext cx="104538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lang="en-US" sz="1700">
                <a:solidFill>
                  <a:srgbClr val="056839"/>
                </a:solidFill>
                <a:latin typeface="Calibri"/>
                <a:ea typeface="Calibri"/>
                <a:cs typeface="Calibri"/>
                <a:sym typeface="Calibri"/>
              </a:rPr>
              <a:t>Ключови думи: кадмий, мед, замърсяване, обеззаразяване, еутрофикация, безопасност на храните чрез превенция, парникови газове, азот, азотна фиксация, смекчаване, пестициди, намаляване на риска</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6" name="Google Shape;96;p1"/>
          <p:cNvSpPr txBox="1"/>
          <p:nvPr/>
        </p:nvSpPr>
        <p:spPr>
          <a:xfrm>
            <a:off x="6783601" y="4014765"/>
            <a:ext cx="41550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Calibri"/>
                <a:ea typeface="Calibri"/>
                <a:cs typeface="Calibri"/>
                <a:sym typeface="Calibri"/>
              </a:rPr>
              <a:t>Tractor in agricultural land. Free public domain CC0 image.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https://creativecommons.org/publicdomain/zero/1.0/</a:t>
            </a:r>
            <a:r>
              <a:rPr b="0" i="0" lang="en-US" sz="700" u="none" cap="none" strike="noStrike">
                <a:solidFill>
                  <a:schemeClr val="dk1"/>
                </a:solidFill>
                <a:latin typeface="Calibri"/>
                <a:ea typeface="Calibri"/>
                <a:cs typeface="Calibri"/>
                <a:sym typeface="Calibri"/>
              </a:rPr>
              <a:t>  </a:t>
            </a:r>
            <a:r>
              <a:rPr b="0" i="0" lang="en-US" sz="7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https://www.rawpixel.com/image/6029525/photo-image-public-domain-nature-free</a:t>
            </a:r>
            <a:r>
              <a:rPr b="0" i="0" lang="en-US" sz="700" u="none" cap="none" strike="noStrike">
                <a:solidFill>
                  <a:schemeClr val="dk1"/>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sp>
        <p:nvSpPr>
          <p:cNvPr id="97" name="Google Shape;97;p1"/>
          <p:cNvSpPr txBox="1"/>
          <p:nvPr/>
        </p:nvSpPr>
        <p:spPr>
          <a:xfrm>
            <a:off x="4493172" y="6014475"/>
            <a:ext cx="4635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dk1"/>
                </a:solidFill>
                <a:latin typeface="Calibri"/>
                <a:ea typeface="Calibri"/>
                <a:cs typeface="Calibri"/>
                <a:sym typeface="Calibri"/>
              </a:rPr>
              <a:t>Подкрепата на Европейската комисия за изготвянето на тази публикация не представлява одобрение на съдържанието, което отразява само възгледите на авторите, и Комисията не може да носи отговорност за каквато и да е употреба на информацията, съдържаща се в нея.</a:t>
            </a:r>
            <a:endParaRPr b="0" i="0" sz="9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7">
            <a:alphaModFix/>
          </a:blip>
          <a:srcRect b="0" l="0" r="0" t="0"/>
          <a:stretch/>
        </p:blipFill>
        <p:spPr>
          <a:xfrm>
            <a:off x="6849551" y="821071"/>
            <a:ext cx="4210594" cy="31579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0"/>
          <p:cNvSpPr txBox="1"/>
          <p:nvPr/>
        </p:nvSpPr>
        <p:spPr>
          <a:xfrm>
            <a:off x="542058" y="603438"/>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r>
              <a:rPr b="1" i="0" lang="en-US" sz="3600" u="none" cap="none" strike="noStrike">
                <a:solidFill>
                  <a:srgbClr val="056839"/>
                </a:solidFill>
                <a:latin typeface="Calibri"/>
                <a:ea typeface="Calibri"/>
                <a:cs typeface="Calibri"/>
                <a:sym typeface="Calibri"/>
              </a:rPr>
              <a:t>: </a:t>
            </a:r>
            <a:r>
              <a:rPr b="1" lang="en-US" sz="3600">
                <a:solidFill>
                  <a:srgbClr val="056839"/>
                </a:solidFill>
                <a:latin typeface="Calibri"/>
                <a:ea typeface="Calibri"/>
                <a:cs typeface="Calibri"/>
                <a:sym typeface="Calibri"/>
              </a:rPr>
              <a:t>полезни връзки</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10"/>
          <p:cNvSpPr txBox="1"/>
          <p:nvPr/>
        </p:nvSpPr>
        <p:spPr>
          <a:xfrm>
            <a:off x="609001" y="1460301"/>
            <a:ext cx="100347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EEA </a:t>
            </a:r>
            <a:r>
              <a:rPr lang="en-US" sz="1800">
                <a:solidFill>
                  <a:schemeClr val="dk1"/>
                </a:solidFill>
                <a:latin typeface="Calibri"/>
                <a:ea typeface="Calibri"/>
                <a:cs typeface="Calibri"/>
                <a:sym typeface="Calibri"/>
              </a:rPr>
              <a:t>Публикации</a:t>
            </a:r>
            <a:r>
              <a:rPr b="0" i="0" lang="en-US" sz="1800" u="none" cap="none" strike="noStrike">
                <a:solidFill>
                  <a:schemeClr val="dk1"/>
                </a:solidFill>
                <a:latin typeface="Calibri"/>
                <a:ea typeface="Calibri"/>
                <a:cs typeface="Calibri"/>
                <a:sym typeface="Calibri"/>
              </a:rPr>
              <a:t> - </a:t>
            </a: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https://www.eea.europa.eu/publications/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056839"/>
                </a:solidFill>
                <a:latin typeface="Calibri"/>
                <a:ea typeface="Calibri"/>
                <a:cs typeface="Calibri"/>
                <a:sym typeface="Calibri"/>
              </a:rPr>
              <a:t> </a:t>
            </a:r>
            <a:endParaRPr b="1" i="0" sz="1800" u="none" cap="none" strike="noStrike">
              <a:solidFill>
                <a:srgbClr val="056839"/>
              </a:solidFill>
              <a:latin typeface="Calibri"/>
              <a:ea typeface="Calibri"/>
              <a:cs typeface="Calibri"/>
              <a:sym typeface="Calibri"/>
            </a:endParaRPr>
          </a:p>
        </p:txBody>
      </p:sp>
      <p:sp>
        <p:nvSpPr>
          <p:cNvPr id="189" name="Google Shape;189;p10"/>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10"/>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0"/>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92" name="Google Shape;192;p10"/>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93" name="Google Shape;193;p10"/>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1"/>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Азот</a:t>
            </a:r>
            <a:endParaRPr b="1" i="0" sz="2000" u="none" cap="none" strike="noStrike">
              <a:solidFill>
                <a:srgbClr val="C55A11"/>
              </a:solidFill>
              <a:latin typeface="Calibri"/>
              <a:ea typeface="Calibri"/>
              <a:cs typeface="Calibri"/>
              <a:sym typeface="Calibri"/>
            </a:endParaRPr>
          </a:p>
        </p:txBody>
      </p:sp>
      <p:sp>
        <p:nvSpPr>
          <p:cNvPr id="200" name="Google Shape;200;p11"/>
          <p:cNvSpPr txBox="1"/>
          <p:nvPr/>
        </p:nvSpPr>
        <p:spPr>
          <a:xfrm>
            <a:off x="612987" y="1412948"/>
            <a:ext cx="10492200" cy="3997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n-US" sz="2200">
                <a:solidFill>
                  <a:srgbClr val="056839"/>
                </a:solidFill>
                <a:latin typeface="Calibri"/>
                <a:ea typeface="Calibri"/>
                <a:cs typeface="Calibri"/>
                <a:sym typeface="Calibri"/>
              </a:rPr>
              <a:t>Изчислено е, че за приблизително 65-75 % от селскостопанските почви в ЕС-27 добавянето на </a:t>
            </a:r>
            <a:r>
              <a:rPr b="1" lang="en-US" sz="2200">
                <a:solidFill>
                  <a:srgbClr val="056839"/>
                </a:solidFill>
                <a:latin typeface="Calibri"/>
                <a:ea typeface="Calibri"/>
                <a:cs typeface="Calibri"/>
                <a:sym typeface="Calibri"/>
              </a:rPr>
              <a:t>азот</a:t>
            </a:r>
            <a:r>
              <a:rPr lang="en-US" sz="2200">
                <a:solidFill>
                  <a:srgbClr val="056839"/>
                </a:solidFill>
                <a:latin typeface="Calibri"/>
                <a:ea typeface="Calibri"/>
                <a:cs typeface="Calibri"/>
                <a:sym typeface="Calibri"/>
              </a:rPr>
              <a:t> чрез промишлени торове, оборски тор, твърди биомаси и азотфиксиращи култури надвишава критичните стойности, над които се наблюдава еутрофикация.</a:t>
            </a:r>
            <a:endParaRPr sz="22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sz="22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US" sz="2200">
                <a:solidFill>
                  <a:srgbClr val="056839"/>
                </a:solidFill>
                <a:latin typeface="Calibri"/>
                <a:ea typeface="Calibri"/>
                <a:cs typeface="Calibri"/>
                <a:sym typeface="Calibri"/>
              </a:rPr>
              <a:t>Като се има предвид, че само 50% от добавения азот, извън естествено фиксирания, се консумира от растящите растения, изчислено е, че около 40% намаление на вложения азот ще е необходимо средно в цяла Европа с цел ограничаване на негативни ефекти.</a:t>
            </a:r>
            <a:endParaRPr sz="22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500"/>
              <a:buFont typeface="Arial"/>
              <a:buNone/>
            </a:pPr>
            <a:r>
              <a:t/>
            </a:r>
            <a:endParaRPr sz="2600">
              <a:solidFill>
                <a:srgbClr val="056839"/>
              </a:solidFill>
              <a:latin typeface="Calibri"/>
              <a:ea typeface="Calibri"/>
              <a:cs typeface="Calibri"/>
              <a:sym typeface="Calibri"/>
            </a:endParaRPr>
          </a:p>
        </p:txBody>
      </p:sp>
      <p:sp>
        <p:nvSpPr>
          <p:cNvPr id="201" name="Google Shape;201;p11"/>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11"/>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11"/>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04" name="Google Shape;204;p11"/>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05" name="Google Shape;205;p11"/>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nvSpPr>
        <p:spPr>
          <a:xfrm>
            <a:off x="552686" y="338306"/>
            <a:ext cx="926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Азот (2) - Решения</a:t>
            </a:r>
            <a:endParaRPr b="1" i="0" sz="2000" u="none" cap="none" strike="noStrike">
              <a:solidFill>
                <a:srgbClr val="C55A11"/>
              </a:solidFill>
              <a:latin typeface="Calibri"/>
              <a:ea typeface="Calibri"/>
              <a:cs typeface="Calibri"/>
              <a:sym typeface="Calibri"/>
            </a:endParaRPr>
          </a:p>
        </p:txBody>
      </p:sp>
      <p:sp>
        <p:nvSpPr>
          <p:cNvPr id="211" name="Google Shape;211;p12"/>
          <p:cNvSpPr txBox="1"/>
          <p:nvPr/>
        </p:nvSpPr>
        <p:spPr>
          <a:xfrm>
            <a:off x="612986" y="1294473"/>
            <a:ext cx="11073900" cy="5094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1" lang="en-US" sz="1700">
                <a:solidFill>
                  <a:srgbClr val="056839"/>
                </a:solidFill>
                <a:latin typeface="Calibri"/>
                <a:ea typeface="Calibri"/>
                <a:cs typeface="Calibri"/>
                <a:sym typeface="Calibri"/>
              </a:rPr>
              <a:t>Решенията</a:t>
            </a:r>
            <a:r>
              <a:rPr lang="en-US" sz="1700">
                <a:solidFill>
                  <a:srgbClr val="056839"/>
                </a:solidFill>
                <a:latin typeface="Calibri"/>
                <a:ea typeface="Calibri"/>
                <a:cs typeface="Calibri"/>
                <a:sym typeface="Calibri"/>
              </a:rPr>
              <a:t> за това намаляване, върху които учените работят в момента, се наричат подобряване на ефективността на използването на азот в селскостопанските среди.</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056839"/>
                </a:solidFill>
                <a:latin typeface="Calibri"/>
                <a:ea typeface="Calibri"/>
                <a:cs typeface="Calibri"/>
                <a:sym typeface="Calibri"/>
              </a:rPr>
              <a:t>Ето няколко примера за текущи изследвания на торове:</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056839"/>
                </a:solidFill>
                <a:latin typeface="Calibri"/>
                <a:ea typeface="Calibri"/>
                <a:cs typeface="Calibri"/>
                <a:sym typeface="Calibri"/>
              </a:rPr>
              <a:t>- Микробиолозите и учените по почвата се опитват да подобрят условията, необходими за по-интензивен растеж на азотфиксиращите бактерии.</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056839"/>
                </a:solidFill>
                <a:latin typeface="Calibri"/>
                <a:ea typeface="Calibri"/>
                <a:cs typeface="Calibri"/>
                <a:sym typeface="Calibri"/>
              </a:rPr>
              <a:t>- Химиците работят върху създаването на торове, които са по-стабилни, когато се поставят в почвата, т.е. по-малко вероятно е да бъдат разградени от микроорганизми. Точно като някои въглехидрати, които бавно освобождават енергия, тези торове продължават да освобождават по малко хранителни вещества за продължителен период от време, като гарантират, че хранителните вещества са налични през целия живот на културите чрез намалено количество тор.</a:t>
            </a:r>
            <a:endParaRPr sz="17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900"/>
              <a:buFont typeface="Arial"/>
              <a:buNone/>
            </a:pPr>
            <a:r>
              <a:t/>
            </a:r>
            <a:endParaRPr sz="1900">
              <a:solidFill>
                <a:srgbClr val="056839"/>
              </a:solidFill>
              <a:latin typeface="Calibri"/>
              <a:ea typeface="Calibri"/>
              <a:cs typeface="Calibri"/>
              <a:sym typeface="Calibri"/>
            </a:endParaRPr>
          </a:p>
        </p:txBody>
      </p:sp>
      <p:sp>
        <p:nvSpPr>
          <p:cNvPr id="212" name="Google Shape;212;p12"/>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12"/>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12"/>
          <p:cNvSpPr/>
          <p:nvPr/>
        </p:nvSpPr>
        <p:spPr>
          <a:xfrm>
            <a:off x="612986" y="9847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15" name="Google Shape;215;p12"/>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16" name="Google Shape;216;p12"/>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Азот (3) – Решения (продължение)</a:t>
            </a:r>
            <a:endParaRPr b="1" i="0" sz="2000" u="none" cap="none" strike="noStrike">
              <a:solidFill>
                <a:srgbClr val="C55A11"/>
              </a:solidFill>
              <a:latin typeface="Calibri"/>
              <a:ea typeface="Calibri"/>
              <a:cs typeface="Calibri"/>
              <a:sym typeface="Calibri"/>
            </a:endParaRPr>
          </a:p>
        </p:txBody>
      </p:sp>
      <p:sp>
        <p:nvSpPr>
          <p:cNvPr id="222" name="Google Shape;222;p13"/>
          <p:cNvSpPr txBox="1"/>
          <p:nvPr/>
        </p:nvSpPr>
        <p:spPr>
          <a:xfrm>
            <a:off x="612986" y="1412948"/>
            <a:ext cx="9741600" cy="258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056839"/>
                </a:solidFill>
                <a:latin typeface="Calibri"/>
                <a:ea typeface="Calibri"/>
                <a:cs typeface="Calibri"/>
                <a:sym typeface="Calibri"/>
              </a:rPr>
              <a:t>-</a:t>
            </a:r>
            <a:r>
              <a:rPr b="0" i="0" lang="en-US" sz="1800" u="none" cap="none" strike="noStrike">
                <a:solidFill>
                  <a:srgbClr val="056839"/>
                </a:solidFill>
                <a:latin typeface="Calibri"/>
                <a:ea typeface="Calibri"/>
                <a:cs typeface="Calibri"/>
                <a:sym typeface="Calibri"/>
              </a:rPr>
              <a:t> </a:t>
            </a:r>
            <a:r>
              <a:rPr lang="en-US" sz="1800">
                <a:solidFill>
                  <a:srgbClr val="056839"/>
                </a:solidFill>
                <a:latin typeface="Calibri"/>
                <a:ea typeface="Calibri"/>
                <a:cs typeface="Calibri"/>
                <a:sym typeface="Calibri"/>
              </a:rPr>
              <a:t>Биолозите по растенията използват генетиката, за да създадат култури, които биха изисквали по-малко азот от торове.</a:t>
            </a:r>
            <a:endParaRPr sz="18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sz="18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US" sz="1800">
                <a:solidFill>
                  <a:srgbClr val="056839"/>
                </a:solidFill>
                <a:latin typeface="Calibri"/>
                <a:ea typeface="Calibri"/>
                <a:cs typeface="Calibri"/>
                <a:sym typeface="Calibri"/>
              </a:rPr>
              <a:t>- Компютърните специалисти обединяват усилията си с учените по почвите, за да </a:t>
            </a:r>
            <a:r>
              <a:rPr lang="en-US" sz="1800">
                <a:solidFill>
                  <a:srgbClr val="056839"/>
                </a:solidFill>
                <a:latin typeface="Calibri"/>
                <a:ea typeface="Calibri"/>
                <a:cs typeface="Calibri"/>
                <a:sym typeface="Calibri"/>
              </a:rPr>
              <a:t>проектират</a:t>
            </a:r>
            <a:r>
              <a:rPr lang="en-US" sz="1800">
                <a:solidFill>
                  <a:srgbClr val="056839"/>
                </a:solidFill>
                <a:latin typeface="Calibri"/>
                <a:ea typeface="Calibri"/>
                <a:cs typeface="Calibri"/>
                <a:sym typeface="Calibri"/>
              </a:rPr>
              <a:t> интелигентни системи за торене, които могат да наблюдават условията на почвата и въздуха и да добавят малки количества тор, само когато е необходимо.</a:t>
            </a:r>
            <a:endParaRPr sz="18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r>
              <a:t/>
            </a:r>
            <a:endParaRPr sz="2600">
              <a:solidFill>
                <a:srgbClr val="056839"/>
              </a:solidFill>
              <a:latin typeface="Calibri"/>
              <a:ea typeface="Calibri"/>
              <a:cs typeface="Calibri"/>
              <a:sym typeface="Calibri"/>
            </a:endParaRPr>
          </a:p>
        </p:txBody>
      </p:sp>
      <p:sp>
        <p:nvSpPr>
          <p:cNvPr id="223" name="Google Shape;223;p13"/>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13"/>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13"/>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26" name="Google Shape;226;p13"/>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27" name="Google Shape;227;p13"/>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4"/>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p14"/>
          <p:cNvSpPr txBox="1"/>
          <p:nvPr/>
        </p:nvSpPr>
        <p:spPr>
          <a:xfrm>
            <a:off x="548948" y="326119"/>
            <a:ext cx="9717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lang="en-US" sz="3600">
                <a:solidFill>
                  <a:srgbClr val="056839"/>
                </a:solidFill>
                <a:latin typeface="Calibri"/>
                <a:ea typeface="Calibri"/>
                <a:cs typeface="Calibri"/>
                <a:sym typeface="Calibri"/>
              </a:rPr>
              <a:t>Азот</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14"/>
          <p:cNvSpPr txBox="1"/>
          <p:nvPr/>
        </p:nvSpPr>
        <p:spPr>
          <a:xfrm>
            <a:off x="548974" y="1013850"/>
            <a:ext cx="5011800" cy="5248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lang="en-US" sz="2000">
                <a:solidFill>
                  <a:srgbClr val="C55A11"/>
                </a:solidFill>
                <a:latin typeface="Calibri"/>
                <a:ea typeface="Calibri"/>
                <a:cs typeface="Calibri"/>
                <a:sym typeface="Calibri"/>
              </a:rPr>
              <a:t>Но какво е еутрофикация?</a:t>
            </a:r>
            <a:endParaRPr b="0" i="0" sz="2000" u="none" cap="none" strike="noStrike">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000"/>
              <a:buFont typeface="Arial"/>
              <a:buNone/>
            </a:pPr>
            <a:r>
              <a:rPr lang="en-US" sz="1700">
                <a:solidFill>
                  <a:srgbClr val="056839"/>
                </a:solidFill>
                <a:latin typeface="Calibri"/>
                <a:ea typeface="Calibri"/>
                <a:cs typeface="Calibri"/>
                <a:sym typeface="Calibri"/>
              </a:rPr>
              <a:t>Това е "предизвикано от хранителни вещества увеличение на продуктивността на фитопланктона". </a:t>
            </a:r>
            <a:r>
              <a:rPr lang="en-US" sz="1700">
                <a:solidFill>
                  <a:srgbClr val="056839"/>
                </a:solidFill>
                <a:latin typeface="Calibri"/>
                <a:ea typeface="Calibri"/>
                <a:cs typeface="Calibri"/>
                <a:sym typeface="Calibri"/>
              </a:rPr>
              <a:t>Това </a:t>
            </a:r>
            <a:r>
              <a:rPr lang="en-US" sz="1700">
                <a:solidFill>
                  <a:srgbClr val="056839"/>
                </a:solidFill>
                <a:latin typeface="Calibri"/>
                <a:ea typeface="Calibri"/>
                <a:cs typeface="Calibri"/>
                <a:sym typeface="Calibri"/>
              </a:rPr>
              <a:t>бързо развитие на водораслите на повърхността води до промяна на светлинните условия за дънните водорасли, които умират, образувайки токсични вещества. Намаленото количество кислород във водата е причина за смъртта както на водорасли, така и на риби и други водни обитатели. Самото качество на водата също се влошава.</a:t>
            </a:r>
            <a:endParaRPr b="0" i="0" sz="17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p:txBody>
      </p:sp>
      <p:pic>
        <p:nvPicPr>
          <p:cNvPr descr="Logo&#10;&#10;Description automatically generated" id="236" name="Google Shape;236;p14"/>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37" name="Google Shape;237;p14"/>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38" name="Google Shape;238;p14"/>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File:Eutrophicationmodel.svg" id="239" name="Google Shape;239;p14"/>
          <p:cNvPicPr preferRelativeResize="0"/>
          <p:nvPr/>
        </p:nvPicPr>
        <p:blipFill rotWithShape="1">
          <a:blip r:embed="rId5">
            <a:alphaModFix/>
          </a:blip>
          <a:srcRect b="0" l="0" r="0" t="0"/>
          <a:stretch/>
        </p:blipFill>
        <p:spPr>
          <a:xfrm>
            <a:off x="6037892" y="762613"/>
            <a:ext cx="5541856" cy="3837735"/>
          </a:xfrm>
          <a:prstGeom prst="rect">
            <a:avLst/>
          </a:prstGeom>
          <a:noFill/>
          <a:ln>
            <a:noFill/>
          </a:ln>
        </p:spPr>
      </p:pic>
      <p:sp>
        <p:nvSpPr>
          <p:cNvPr id="240" name="Google Shape;240;p14"/>
          <p:cNvSpPr txBox="1"/>
          <p:nvPr/>
        </p:nvSpPr>
        <p:spPr>
          <a:xfrm>
            <a:off x="5994705" y="4427449"/>
            <a:ext cx="56928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Модел на еутрофикация от Kungfucrab, взет от</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https://commons.wikimedia.org/wiki/File:Eutrophicationmodel.svg</a:t>
            </a:r>
            <a:r>
              <a:rPr b="0" i="0" lang="en-US" sz="1000" u="none" cap="none" strike="noStrike">
                <a:solidFill>
                  <a:schemeClr val="dk1"/>
                </a:solidFill>
                <a:latin typeface="Calibri"/>
                <a:ea typeface="Calibri"/>
                <a:cs typeface="Calibri"/>
                <a:sym typeface="Calibri"/>
              </a:rPr>
              <a:t>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dk1"/>
                </a:solidFill>
                <a:latin typeface="Calibri"/>
                <a:ea typeface="Calibri"/>
                <a:cs typeface="Calibri"/>
                <a:sym typeface="Calibri"/>
                <a:hlinkClick r:id="rId7">
                  <a:extLst>
                    <a:ext uri="{A12FA001-AC4F-418D-AE19-62706E023703}">
                      <ahyp:hlinkClr val="tx"/>
                    </a:ext>
                  </a:extLst>
                </a:hlinkClick>
              </a:rPr>
              <a:t>Creative Commons</a:t>
            </a:r>
            <a:r>
              <a:rPr b="0" i="0" lang="en-US" sz="1000" u="none" cap="none" strike="noStrike">
                <a:solidFill>
                  <a:schemeClr val="dk1"/>
                </a:solidFill>
                <a:latin typeface="Calibri"/>
                <a:ea typeface="Calibri"/>
                <a:cs typeface="Calibri"/>
                <a:sym typeface="Calibri"/>
              </a:rPr>
              <a:t> </a:t>
            </a:r>
            <a:r>
              <a:rPr b="0" i="0" lang="en-US" sz="1000" u="sng" cap="none" strike="noStrike">
                <a:solidFill>
                  <a:schemeClr val="dk1"/>
                </a:solidFill>
                <a:latin typeface="Calibri"/>
                <a:ea typeface="Calibri"/>
                <a:cs typeface="Calibri"/>
                <a:sym typeface="Calibri"/>
                <a:hlinkClick r:id="rId8">
                  <a:extLst>
                    <a:ext uri="{A12FA001-AC4F-418D-AE19-62706E023703}">
                      <ahyp:hlinkClr val="tx"/>
                    </a:ext>
                  </a:extLst>
                </a:hlinkClick>
              </a:rPr>
              <a:t>Attribution-Share Alike 4.0 International</a:t>
            </a:r>
            <a:endParaRPr b="0" i="0" sz="10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C55A11"/>
                </a:solidFill>
                <a:latin typeface="Calibri"/>
                <a:ea typeface="Calibri"/>
                <a:cs typeface="Calibri"/>
                <a:sym typeface="Calibri"/>
              </a:rPr>
              <a:t>No alterations to the image</a:t>
            </a:r>
            <a:endParaRPr b="0" i="0" sz="1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C55A1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15"/>
          <p:cNvSpPr txBox="1"/>
          <p:nvPr/>
        </p:nvSpPr>
        <p:spPr>
          <a:xfrm>
            <a:off x="537548" y="62869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a:t>
            </a:r>
            <a:r>
              <a:rPr b="1" i="0" lang="en-US" sz="3600" u="none" cap="none" strike="noStrike">
                <a:solidFill>
                  <a:srgbClr val="056839"/>
                </a:solidFill>
                <a:latin typeface="Calibri"/>
                <a:ea typeface="Calibri"/>
                <a:cs typeface="Calibri"/>
                <a:sym typeface="Calibri"/>
              </a:rPr>
              <a:t> 1</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15"/>
          <p:cNvSpPr txBox="1"/>
          <p:nvPr/>
        </p:nvSpPr>
        <p:spPr>
          <a:xfrm>
            <a:off x="548938" y="1454323"/>
            <a:ext cx="55893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C55A11"/>
                </a:solidFill>
                <a:latin typeface="Calibri"/>
                <a:ea typeface="Calibri"/>
                <a:cs typeface="Calibri"/>
                <a:sym typeface="Calibri"/>
              </a:rPr>
              <a:t>А какво да кажем за азотфиксацията?</a:t>
            </a:r>
            <a:endParaRPr b="0" i="0" sz="24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rPr lang="en-US" sz="2000">
                <a:solidFill>
                  <a:srgbClr val="056839"/>
                </a:solidFill>
                <a:latin typeface="Calibri"/>
                <a:ea typeface="Calibri"/>
                <a:cs typeface="Calibri"/>
                <a:sym typeface="Calibri"/>
              </a:rPr>
              <a:t>Фиксирането на азота е процес на превръщане на азотния газ в азотсъдържащи съединения. Фиксирането на азот може да се случи естествено чрез мълнии, да се извърши от специализирани микроорганизми или да се извърши промишлено.</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C55A11"/>
              </a:solidFill>
              <a:latin typeface="Calibri"/>
              <a:ea typeface="Calibri"/>
              <a:cs typeface="Calibri"/>
              <a:sym typeface="Calibri"/>
            </a:endParaRPr>
          </a:p>
        </p:txBody>
      </p:sp>
      <p:pic>
        <p:nvPicPr>
          <p:cNvPr descr="Logo&#10;&#10;Description automatically generated" id="249" name="Google Shape;249;p15"/>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50" name="Google Shape;250;p15"/>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51" name="Google Shape;251;p15"/>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15"/>
          <p:cNvSpPr txBox="1"/>
          <p:nvPr/>
        </p:nvSpPr>
        <p:spPr>
          <a:xfrm>
            <a:off x="6364169" y="5061619"/>
            <a:ext cx="56928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chemeClr val="dk1"/>
                </a:solidFill>
                <a:latin typeface="Calibri"/>
                <a:ea typeface="Calibri"/>
                <a:cs typeface="Calibri"/>
                <a:sym typeface="Calibri"/>
              </a:rPr>
              <a:t>Модел за фиксиране на азот от Nefronus, взет от</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https://commons.wikimedia.org/wiki/File:Nitrogen_fixation_Fabaceae_en.svg</a:t>
            </a:r>
            <a:r>
              <a:rPr b="0" i="0" lang="en-US"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dk1"/>
                </a:solidFill>
                <a:latin typeface="Calibri"/>
                <a:ea typeface="Calibri"/>
                <a:cs typeface="Calibri"/>
                <a:sym typeface="Calibri"/>
                <a:hlinkClick r:id="rId6">
                  <a:extLst>
                    <a:ext uri="{A12FA001-AC4F-418D-AE19-62706E023703}">
                      <ahyp:hlinkClr val="tx"/>
                    </a:ext>
                  </a:extLst>
                </a:hlinkClick>
              </a:rPr>
              <a:t>Creative Commons</a:t>
            </a:r>
            <a:r>
              <a:rPr b="0" i="0" lang="en-US" sz="1100" u="none" cap="none" strike="noStrike">
                <a:solidFill>
                  <a:schemeClr val="dk1"/>
                </a:solidFill>
                <a:latin typeface="Calibri"/>
                <a:ea typeface="Calibri"/>
                <a:cs typeface="Calibri"/>
                <a:sym typeface="Calibri"/>
              </a:rPr>
              <a:t> </a:t>
            </a:r>
            <a:r>
              <a:rPr b="0" i="0" lang="en-US" sz="1100" u="sng" cap="none" strike="noStrike">
                <a:solidFill>
                  <a:schemeClr val="dk1"/>
                </a:solidFill>
                <a:latin typeface="Calibri"/>
                <a:ea typeface="Calibri"/>
                <a:cs typeface="Calibri"/>
                <a:sym typeface="Calibri"/>
                <a:hlinkClick r:id="rId7">
                  <a:extLst>
                    <a:ext uri="{A12FA001-AC4F-418D-AE19-62706E023703}">
                      <ahyp:hlinkClr val="tx"/>
                    </a:ext>
                  </a:extLst>
                </a:hlinkClick>
              </a:rPr>
              <a:t>Attribution-Share Alike 4.0 International</a:t>
            </a:r>
            <a:endParaRPr b="0" i="0" sz="11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C55A11"/>
                </a:solidFill>
                <a:latin typeface="Calibri"/>
                <a:ea typeface="Calibri"/>
                <a:cs typeface="Calibri"/>
                <a:sym typeface="Calibri"/>
              </a:rPr>
              <a:t>No alterations to the image</a:t>
            </a:r>
            <a:endParaRPr b="0" i="0" sz="11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C55A11"/>
              </a:solidFill>
              <a:latin typeface="Calibri"/>
              <a:ea typeface="Calibri"/>
              <a:cs typeface="Calibri"/>
              <a:sym typeface="Calibri"/>
            </a:endParaRPr>
          </a:p>
        </p:txBody>
      </p:sp>
      <p:pic>
        <p:nvPicPr>
          <p:cNvPr descr="File:Nitrogen fixation Fabaceae en.svg" id="253" name="Google Shape;253;p15"/>
          <p:cNvPicPr preferRelativeResize="0"/>
          <p:nvPr/>
        </p:nvPicPr>
        <p:blipFill rotWithShape="1">
          <a:blip r:embed="rId8">
            <a:alphaModFix/>
          </a:blip>
          <a:srcRect b="0" l="0" r="0" t="0"/>
          <a:stretch/>
        </p:blipFill>
        <p:spPr>
          <a:xfrm>
            <a:off x="6096000" y="319970"/>
            <a:ext cx="5695887" cy="46356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pic>
        <p:nvPicPr>
          <p:cNvPr id="258" name="Google Shape;258;p16"/>
          <p:cNvPicPr preferRelativeResize="0"/>
          <p:nvPr/>
        </p:nvPicPr>
        <p:blipFill rotWithShape="1">
          <a:blip r:embed="rId3">
            <a:alphaModFix/>
          </a:blip>
          <a:srcRect b="0" l="0" r="0" t="0"/>
          <a:stretch/>
        </p:blipFill>
        <p:spPr>
          <a:xfrm>
            <a:off x="1814489" y="2401136"/>
            <a:ext cx="724354" cy="1473300"/>
          </a:xfrm>
          <a:prstGeom prst="rect">
            <a:avLst/>
          </a:prstGeom>
          <a:noFill/>
          <a:ln>
            <a:noFill/>
          </a:ln>
        </p:spPr>
      </p:pic>
      <p:sp>
        <p:nvSpPr>
          <p:cNvPr id="259" name="Google Shape;259;p16"/>
          <p:cNvSpPr txBox="1"/>
          <p:nvPr/>
        </p:nvSpPr>
        <p:spPr>
          <a:xfrm>
            <a:off x="2767375" y="1544824"/>
            <a:ext cx="6860400" cy="3609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lang="en-US" sz="1700">
                <a:solidFill>
                  <a:srgbClr val="C55A11"/>
                </a:solidFill>
                <a:latin typeface="Calibri"/>
                <a:ea typeface="Calibri"/>
                <a:cs typeface="Calibri"/>
                <a:sym typeface="Calibri"/>
              </a:rPr>
              <a:t>Торовете могат да бъдат разделени на три групи:</a:t>
            </a:r>
            <a:endParaRPr sz="1700">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C55A11"/>
                </a:solidFill>
                <a:latin typeface="Calibri"/>
                <a:ea typeface="Calibri"/>
                <a:cs typeface="Calibri"/>
                <a:sym typeface="Calibri"/>
              </a:rPr>
              <a:t>- </a:t>
            </a:r>
            <a:r>
              <a:rPr b="1" lang="en-US" sz="1700">
                <a:solidFill>
                  <a:srgbClr val="C55A11"/>
                </a:solidFill>
                <a:latin typeface="Calibri"/>
                <a:ea typeface="Calibri"/>
                <a:cs typeface="Calibri"/>
                <a:sym typeface="Calibri"/>
              </a:rPr>
              <a:t>Минералните торове</a:t>
            </a:r>
            <a:r>
              <a:rPr lang="en-US" sz="1700">
                <a:solidFill>
                  <a:srgbClr val="C55A11"/>
                </a:solidFill>
                <a:latin typeface="Calibri"/>
                <a:ea typeface="Calibri"/>
                <a:cs typeface="Calibri"/>
                <a:sym typeface="Calibri"/>
              </a:rPr>
              <a:t> (фосфор и поташ) се извличат от околната среда и се раздробяват или се третират химически преди прилагане.</a:t>
            </a:r>
            <a:endParaRPr sz="1700">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C55A11"/>
                </a:solidFill>
                <a:latin typeface="Calibri"/>
                <a:ea typeface="Calibri"/>
                <a:cs typeface="Calibri"/>
                <a:sym typeface="Calibri"/>
              </a:rPr>
              <a:t>- </a:t>
            </a:r>
            <a:r>
              <a:rPr b="1" lang="en-US" sz="1700">
                <a:solidFill>
                  <a:srgbClr val="C55A11"/>
                </a:solidFill>
                <a:latin typeface="Calibri"/>
                <a:ea typeface="Calibri"/>
                <a:cs typeface="Calibri"/>
                <a:sym typeface="Calibri"/>
              </a:rPr>
              <a:t>Органичните торове</a:t>
            </a:r>
            <a:r>
              <a:rPr lang="en-US" sz="1700">
                <a:solidFill>
                  <a:srgbClr val="C55A11"/>
                </a:solidFill>
                <a:latin typeface="Calibri"/>
                <a:ea typeface="Calibri"/>
                <a:cs typeface="Calibri"/>
                <a:sym typeface="Calibri"/>
              </a:rPr>
              <a:t> (оборски тор и компост) се правят от животински изпражнения и растителни или животински разградени вещества.</a:t>
            </a:r>
            <a:endParaRPr sz="1700">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700">
                <a:solidFill>
                  <a:srgbClr val="C55A11"/>
                </a:solidFill>
                <a:latin typeface="Calibri"/>
                <a:ea typeface="Calibri"/>
                <a:cs typeface="Calibri"/>
                <a:sym typeface="Calibri"/>
              </a:rPr>
              <a:t>- </a:t>
            </a:r>
            <a:r>
              <a:rPr b="1" lang="en-US" sz="1700">
                <a:solidFill>
                  <a:srgbClr val="C55A11"/>
                </a:solidFill>
                <a:latin typeface="Calibri"/>
                <a:ea typeface="Calibri"/>
                <a:cs typeface="Calibri"/>
                <a:sym typeface="Calibri"/>
              </a:rPr>
              <a:t>Промишлените торове</a:t>
            </a:r>
            <a:r>
              <a:rPr lang="en-US" sz="1700">
                <a:solidFill>
                  <a:srgbClr val="C55A11"/>
                </a:solidFill>
                <a:latin typeface="Calibri"/>
                <a:ea typeface="Calibri"/>
                <a:cs typeface="Calibri"/>
                <a:sym typeface="Calibri"/>
              </a:rPr>
              <a:t> (амониев фосфат, урея, амониев нитрат) се произвеждат индустриално от хората чрез химични реакции.</a:t>
            </a:r>
            <a:endParaRPr sz="1700">
              <a:solidFill>
                <a:srgbClr val="C55A1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t/>
            </a:r>
            <a:endParaRPr sz="2000">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7"/>
          <p:cNvSpPr txBox="1"/>
          <p:nvPr/>
        </p:nvSpPr>
        <p:spPr>
          <a:xfrm>
            <a:off x="3001694" y="2571125"/>
            <a:ext cx="5976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000">
                <a:solidFill>
                  <a:srgbClr val="C55A11"/>
                </a:solidFill>
                <a:latin typeface="Calibri"/>
                <a:ea typeface="Calibri"/>
                <a:cs typeface="Calibri"/>
                <a:sym typeface="Calibri"/>
              </a:rPr>
              <a:t>Въпрос за размисъл (попълнете празните места):</a:t>
            </a:r>
            <a:endParaRPr sz="2000">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000">
                <a:solidFill>
                  <a:srgbClr val="C55A11"/>
                </a:solidFill>
                <a:latin typeface="Calibri"/>
                <a:ea typeface="Calibri"/>
                <a:cs typeface="Calibri"/>
                <a:sym typeface="Calibri"/>
              </a:rPr>
              <a:t>Фиксирането на азот, което е процесът на превръщане на азотен газ в азотсъдържащи съединения, може да се случи естествено чрез  </a:t>
            </a:r>
            <a:r>
              <a:rPr lang="en-US" sz="2000">
                <a:solidFill>
                  <a:schemeClr val="lt1"/>
                </a:solidFill>
                <a:latin typeface="Calibri"/>
                <a:ea typeface="Calibri"/>
                <a:cs typeface="Calibri"/>
                <a:sym typeface="Calibri"/>
              </a:rPr>
              <a:t>мълнии</a:t>
            </a:r>
            <a:r>
              <a:rPr lang="en-US" sz="2000">
                <a:solidFill>
                  <a:srgbClr val="C55A11"/>
                </a:solidFill>
                <a:latin typeface="Calibri"/>
                <a:ea typeface="Calibri"/>
                <a:cs typeface="Calibri"/>
                <a:sym typeface="Calibri"/>
              </a:rPr>
              <a:t>, да се извърши от специализирани </a:t>
            </a:r>
            <a:r>
              <a:rPr lang="en-US" sz="2000">
                <a:solidFill>
                  <a:schemeClr val="lt1"/>
                </a:solidFill>
                <a:latin typeface="Calibri"/>
                <a:ea typeface="Calibri"/>
                <a:cs typeface="Calibri"/>
                <a:sym typeface="Calibri"/>
              </a:rPr>
              <a:t>микроорганизми</a:t>
            </a:r>
            <a:r>
              <a:rPr lang="en-US" sz="2000">
                <a:solidFill>
                  <a:srgbClr val="C55A11"/>
                </a:solidFill>
                <a:latin typeface="Calibri"/>
                <a:ea typeface="Calibri"/>
                <a:cs typeface="Calibri"/>
                <a:sym typeface="Calibri"/>
              </a:rPr>
              <a:t> или да се извърши </a:t>
            </a:r>
            <a:r>
              <a:rPr lang="en-US" sz="2000">
                <a:solidFill>
                  <a:schemeClr val="lt1"/>
                </a:solidFill>
                <a:latin typeface="Calibri"/>
                <a:ea typeface="Calibri"/>
                <a:cs typeface="Calibri"/>
                <a:sym typeface="Calibri"/>
              </a:rPr>
              <a:t>промишлено</a:t>
            </a:r>
            <a:r>
              <a:rPr lang="en-US" sz="2000">
                <a:solidFill>
                  <a:srgbClr val="C55A11"/>
                </a:solidFill>
                <a:latin typeface="Calibri"/>
                <a:ea typeface="Calibri"/>
                <a:cs typeface="Calibri"/>
                <a:sym typeface="Calibri"/>
              </a:rPr>
              <a:t>.</a:t>
            </a:r>
            <a:endParaRPr sz="2000">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lt1"/>
                </a:solidFill>
                <a:latin typeface="Calibri"/>
                <a:ea typeface="Calibri"/>
                <a:cs typeface="Calibri"/>
                <a:sym typeface="Calibri"/>
              </a:rPr>
              <a:t>industrially</a:t>
            </a:r>
            <a:r>
              <a:rPr b="0" i="0" lang="en-US" sz="2000" u="none" cap="none" strike="noStrike">
                <a:solidFill>
                  <a:srgbClr val="C55A11"/>
                </a:solidFill>
                <a:latin typeface="Calibri"/>
                <a:ea typeface="Calibri"/>
                <a:cs typeface="Calibri"/>
                <a:sym typeface="Calibri"/>
              </a:rPr>
              <a:t>. </a:t>
            </a:r>
            <a:endParaRPr b="0" i="0" sz="2000" u="none" cap="none" strike="noStrike">
              <a:solidFill>
                <a:srgbClr val="C55A1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18"/>
          <p:cNvSpPr txBox="1"/>
          <p:nvPr/>
        </p:nvSpPr>
        <p:spPr>
          <a:xfrm>
            <a:off x="506017" y="62342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a:t>
            </a:r>
            <a:r>
              <a:rPr b="1" i="0" lang="en-US" sz="3600" u="none" cap="none" strike="noStrike">
                <a:solidFill>
                  <a:srgbClr val="056839"/>
                </a:solidFill>
                <a:latin typeface="Calibri"/>
                <a:ea typeface="Calibri"/>
                <a:cs typeface="Calibri"/>
                <a:sym typeface="Calibri"/>
              </a:rPr>
              <a:t> 1: </a:t>
            </a:r>
            <a:r>
              <a:rPr b="1" lang="en-US" sz="3600">
                <a:solidFill>
                  <a:srgbClr val="056839"/>
                </a:solidFill>
                <a:latin typeface="Calibri"/>
                <a:ea typeface="Calibri"/>
                <a:cs typeface="Calibri"/>
                <a:sym typeface="Calibri"/>
              </a:rPr>
              <a:t>полезни връзки</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18"/>
          <p:cNvSpPr txBox="1"/>
          <p:nvPr/>
        </p:nvSpPr>
        <p:spPr>
          <a:xfrm>
            <a:off x="609001" y="1460301"/>
            <a:ext cx="10034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IPCHEM - </a:t>
            </a:r>
            <a:r>
              <a:rPr lang="en-US" sz="1800">
                <a:solidFill>
                  <a:schemeClr val="dk1"/>
                </a:solidFill>
                <a:latin typeface="Calibri"/>
                <a:ea typeface="Calibri"/>
                <a:cs typeface="Calibri"/>
                <a:sym typeface="Calibri"/>
              </a:rPr>
              <a:t>информационната платформа за химически мониторинг</a:t>
            </a:r>
            <a:r>
              <a:rPr b="0" i="0" lang="en-US" sz="1800" u="none" cap="none" strike="noStrike">
                <a:solidFill>
                  <a:schemeClr val="dk1"/>
                </a:solidFill>
                <a:latin typeface="Calibri"/>
                <a:ea typeface="Calibri"/>
                <a:cs typeface="Calibri"/>
                <a:sym typeface="Calibri"/>
              </a:rPr>
              <a:t> - </a:t>
            </a: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https://ipchem.jrc.ec.europa.eu</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056839"/>
                </a:solidFill>
                <a:latin typeface="Calibri"/>
                <a:ea typeface="Calibri"/>
                <a:cs typeface="Calibri"/>
                <a:sym typeface="Calibri"/>
              </a:rPr>
              <a:t> </a:t>
            </a:r>
            <a:endParaRPr b="1" i="0" sz="1800" u="none" cap="none" strike="noStrike">
              <a:solidFill>
                <a:srgbClr val="056839"/>
              </a:solidFill>
              <a:latin typeface="Calibri"/>
              <a:ea typeface="Calibri"/>
              <a:cs typeface="Calibri"/>
              <a:sym typeface="Calibri"/>
            </a:endParaRPr>
          </a:p>
        </p:txBody>
      </p:sp>
      <p:sp>
        <p:nvSpPr>
          <p:cNvPr id="271" name="Google Shape;271;p18"/>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8"/>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18"/>
          <p:cNvSpPr/>
          <p:nvPr/>
        </p:nvSpPr>
        <p:spPr>
          <a:xfrm>
            <a:off x="612986" y="1172296"/>
            <a:ext cx="3722531" cy="70194"/>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74" name="Google Shape;274;p18"/>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75" name="Google Shape;275;p18"/>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9"/>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a:t>
            </a:r>
            <a:r>
              <a:rPr b="1" i="0" lang="en-US" sz="3600" u="none" cap="none" strike="noStrike">
                <a:solidFill>
                  <a:srgbClr val="056839"/>
                </a:solidFill>
                <a:latin typeface="Calibri"/>
                <a:ea typeface="Calibri"/>
                <a:cs typeface="Calibri"/>
                <a:sym typeface="Calibri"/>
              </a:rPr>
              <a:t> 2: </a:t>
            </a:r>
            <a:r>
              <a:rPr b="1" lang="en-US" sz="3600">
                <a:solidFill>
                  <a:srgbClr val="056839"/>
                </a:solidFill>
                <a:latin typeface="Calibri"/>
                <a:ea typeface="Calibri"/>
                <a:cs typeface="Calibri"/>
                <a:sym typeface="Calibri"/>
              </a:rPr>
              <a:t>Кадмий</a:t>
            </a:r>
            <a:endParaRPr b="1" i="0" sz="2000" u="none" cap="none" strike="noStrike">
              <a:solidFill>
                <a:srgbClr val="C55A11"/>
              </a:solidFill>
              <a:latin typeface="Calibri"/>
              <a:ea typeface="Calibri"/>
              <a:cs typeface="Calibri"/>
              <a:sym typeface="Calibri"/>
            </a:endParaRPr>
          </a:p>
        </p:txBody>
      </p:sp>
      <p:sp>
        <p:nvSpPr>
          <p:cNvPr id="282" name="Google Shape;282;p19"/>
          <p:cNvSpPr txBox="1"/>
          <p:nvPr/>
        </p:nvSpPr>
        <p:spPr>
          <a:xfrm>
            <a:off x="523750" y="1412950"/>
            <a:ext cx="10832400" cy="45561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b="1" lang="en-US" sz="2000">
                <a:solidFill>
                  <a:srgbClr val="056839"/>
                </a:solidFill>
                <a:latin typeface="Calibri"/>
                <a:ea typeface="Calibri"/>
                <a:cs typeface="Calibri"/>
                <a:sym typeface="Calibri"/>
              </a:rPr>
              <a:t>Кадмият </a:t>
            </a:r>
            <a:r>
              <a:rPr lang="en-US" sz="2000">
                <a:solidFill>
                  <a:srgbClr val="056839"/>
                </a:solidFill>
                <a:latin typeface="Calibri"/>
                <a:ea typeface="Calibri"/>
                <a:cs typeface="Calibri"/>
                <a:sym typeface="Calibri"/>
              </a:rPr>
              <a:t>се натрупва в 45% от земеделските почви, предимно в Южна Европа. Произхожда главно от минерални фосфорни торове, тъй като присъства във фосфатната скала. В 21% от обработваемите почви концентрацията на кадмий в горния почвен слой надвишава допустимата граница за подпочвените води. В допълнение към прехвърлянето във водата, кадмият представлява друг риск, особено при условия, които увеличават неговата разтворимост, т.е. позволяват му да премине в самите растения и от там в храни или фуражи.</a:t>
            </a:r>
            <a:endParaRPr sz="20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t/>
            </a:r>
            <a:endParaRPr sz="20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en-US" sz="2000">
                <a:solidFill>
                  <a:srgbClr val="056839"/>
                </a:solidFill>
                <a:latin typeface="Calibri"/>
                <a:ea typeface="Calibri"/>
                <a:cs typeface="Calibri"/>
                <a:sym typeface="Calibri"/>
              </a:rPr>
              <a:t>Земеделските производители трябва да следят прилагането на фосфорни торове, като се опитват да ги заменят с калиеви и азотни торове, както и да проверяват солеността на почвите.</a:t>
            </a:r>
            <a:endParaRPr sz="20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000"/>
              <a:buFont typeface="Arial"/>
              <a:buNone/>
            </a:pPr>
            <a:r>
              <a:t/>
            </a:r>
            <a:endParaRPr b="1" sz="2000">
              <a:solidFill>
                <a:srgbClr val="056839"/>
              </a:solidFill>
              <a:latin typeface="Calibri"/>
              <a:ea typeface="Calibri"/>
              <a:cs typeface="Calibri"/>
              <a:sym typeface="Calibri"/>
            </a:endParaRPr>
          </a:p>
        </p:txBody>
      </p:sp>
      <p:sp>
        <p:nvSpPr>
          <p:cNvPr id="283" name="Google Shape;283;p19"/>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19"/>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19"/>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86" name="Google Shape;286;p19"/>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87" name="Google Shape;287;p19"/>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2"/>
          <p:cNvPicPr preferRelativeResize="0"/>
          <p:nvPr/>
        </p:nvPicPr>
        <p:blipFill rotWithShape="1">
          <a:blip r:embed="rId3">
            <a:alphaModFix/>
          </a:blip>
          <a:srcRect b="0" l="0" r="0" t="0"/>
          <a:stretch/>
        </p:blipFill>
        <p:spPr>
          <a:xfrm>
            <a:off x="94352" y="6043251"/>
            <a:ext cx="3443977" cy="722530"/>
          </a:xfrm>
          <a:prstGeom prst="rect">
            <a:avLst/>
          </a:prstGeom>
          <a:noFill/>
          <a:ln>
            <a:noFill/>
          </a:ln>
        </p:spPr>
      </p:pic>
      <p:pic>
        <p:nvPicPr>
          <p:cNvPr descr="Logo&#10;&#10;Description automatically generated" id="104" name="Google Shape;104;p2"/>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05" name="Google Shape;105;p2"/>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
          <p:cNvSpPr/>
          <p:nvPr/>
        </p:nvSpPr>
        <p:spPr>
          <a:xfrm>
            <a:off x="0" y="5873331"/>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txBox="1"/>
          <p:nvPr/>
        </p:nvSpPr>
        <p:spPr>
          <a:xfrm>
            <a:off x="1309801" y="1397200"/>
            <a:ext cx="41280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lang="en-US" sz="3000">
                <a:solidFill>
                  <a:srgbClr val="056839"/>
                </a:solidFill>
                <a:latin typeface="Calibri"/>
                <a:ea typeface="Calibri"/>
                <a:cs typeface="Calibri"/>
                <a:sym typeface="Calibri"/>
              </a:rPr>
              <a:t>Почвата се счита за замърсена, когато е засегнато човешкото здраве или здравето на околната среда!</a:t>
            </a:r>
            <a:endParaRPr b="0" i="0" sz="3000" u="none" cap="none" strike="noStrike">
              <a:solidFill>
                <a:srgbClr val="056839"/>
              </a:solidFill>
              <a:latin typeface="Calibri"/>
              <a:ea typeface="Calibri"/>
              <a:cs typeface="Calibri"/>
              <a:sym typeface="Calibri"/>
            </a:endParaRPr>
          </a:p>
        </p:txBody>
      </p:sp>
      <p:sp>
        <p:nvSpPr>
          <p:cNvPr id="110" name="Google Shape;110;p2"/>
          <p:cNvSpPr txBox="1"/>
          <p:nvPr/>
        </p:nvSpPr>
        <p:spPr>
          <a:xfrm>
            <a:off x="5877377" y="3957425"/>
            <a:ext cx="46170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dk1"/>
                </a:solidFill>
                <a:latin typeface="Calibri"/>
                <a:ea typeface="Calibri"/>
                <a:cs typeface="Calibri"/>
                <a:sym typeface="Calibri"/>
              </a:rPr>
              <a:t>Замърсяване на почвата в мината Brukunga Pyrites на изток от Аделаида в планината Лофти Рейнджс, Южна Австралия, 1992 г. Автор: CSIRO</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https://commons.wikimedia.org/wiki/File:CSIRO_ScienceImage_4506_Soil_pollution_at_the_Brukunga_Pyrites_Mine_east_of_Adelaide_in_the_Mount_Lofty_Ranges_South_Australia_1992.jpg</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alibri"/>
                <a:ea typeface="Calibri"/>
                <a:cs typeface="Calibri"/>
                <a:sym typeface="Calibri"/>
                <a:hlinkClick r:id="rId6">
                  <a:extLst>
                    <a:ext uri="{A12FA001-AC4F-418D-AE19-62706E023703}">
                      <ahyp:hlinkClr val="tx"/>
                    </a:ext>
                  </a:extLst>
                </a:hlinkClick>
              </a:rPr>
              <a:t>Creative Commons</a:t>
            </a:r>
            <a:r>
              <a:rPr b="0" i="0" lang="en-US" sz="900" u="none" cap="none" strike="noStrike">
                <a:solidFill>
                  <a:schemeClr val="dk1"/>
                </a:solidFill>
                <a:latin typeface="Calibri"/>
                <a:ea typeface="Calibri"/>
                <a:cs typeface="Calibri"/>
                <a:sym typeface="Calibri"/>
              </a:rPr>
              <a:t> </a:t>
            </a:r>
            <a:r>
              <a:rPr b="0" i="0" lang="en-US" sz="900" u="sng" cap="none" strike="noStrike">
                <a:solidFill>
                  <a:schemeClr val="dk1"/>
                </a:solidFill>
                <a:latin typeface="Calibri"/>
                <a:ea typeface="Calibri"/>
                <a:cs typeface="Calibri"/>
                <a:sym typeface="Calibri"/>
                <a:hlinkClick r:id="rId7">
                  <a:extLst>
                    <a:ext uri="{A12FA001-AC4F-418D-AE19-62706E023703}">
                      <ahyp:hlinkClr val="tx"/>
                    </a:ext>
                  </a:extLst>
                </a:hlinkClick>
              </a:rPr>
              <a:t>Attribution 3.0 Unported</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C55A11"/>
                </a:solidFill>
                <a:latin typeface="Calibri"/>
                <a:ea typeface="Calibri"/>
                <a:cs typeface="Calibri"/>
                <a:sym typeface="Calibri"/>
              </a:rPr>
              <a:t>No changes to the image</a:t>
            </a:r>
            <a:endParaRPr b="0" i="0" sz="900" u="none" cap="none" strike="noStrike">
              <a:solidFill>
                <a:srgbClr val="C55A11"/>
              </a:solidFill>
              <a:latin typeface="Calibri"/>
              <a:ea typeface="Calibri"/>
              <a:cs typeface="Calibri"/>
              <a:sym typeface="Calibri"/>
            </a:endParaRPr>
          </a:p>
        </p:txBody>
      </p:sp>
      <p:pic>
        <p:nvPicPr>
          <p:cNvPr descr="File:CSIRO ScienceImage 4506 Soil pollution at the Brukunga Pyrites Mine east of Adelaide in the Mount Lofty Ranges South Australia 1992.jpg" id="111" name="Google Shape;111;p2"/>
          <p:cNvPicPr preferRelativeResize="0"/>
          <p:nvPr/>
        </p:nvPicPr>
        <p:blipFill rotWithShape="1">
          <a:blip r:embed="rId8">
            <a:alphaModFix/>
          </a:blip>
          <a:srcRect b="0" l="0" r="0" t="0"/>
          <a:stretch/>
        </p:blipFill>
        <p:spPr>
          <a:xfrm>
            <a:off x="5877375" y="891649"/>
            <a:ext cx="4616926" cy="29952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20"/>
          <p:cNvSpPr txBox="1"/>
          <p:nvPr/>
        </p:nvSpPr>
        <p:spPr>
          <a:xfrm>
            <a:off x="537548" y="62869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T</a:t>
            </a:r>
            <a:r>
              <a:rPr b="1" lang="en-US" sz="3600">
                <a:solidFill>
                  <a:srgbClr val="056839"/>
                </a:solidFill>
                <a:latin typeface="Calibri"/>
                <a:ea typeface="Calibri"/>
                <a:cs typeface="Calibri"/>
                <a:sym typeface="Calibri"/>
              </a:rPr>
              <a:t>ема</a:t>
            </a:r>
            <a:r>
              <a:rPr b="1" i="0" lang="en-US" sz="3600" u="none" cap="none" strike="noStrike">
                <a:solidFill>
                  <a:srgbClr val="056839"/>
                </a:solidFill>
                <a:latin typeface="Calibri"/>
                <a:ea typeface="Calibri"/>
                <a:cs typeface="Calibri"/>
                <a:sym typeface="Calibri"/>
              </a:rPr>
              <a:t> 2: </a:t>
            </a:r>
            <a:r>
              <a:rPr b="1" lang="en-US" sz="3600">
                <a:solidFill>
                  <a:srgbClr val="056839"/>
                </a:solidFill>
                <a:latin typeface="Calibri"/>
                <a:ea typeface="Calibri"/>
                <a:cs typeface="Calibri"/>
                <a:sym typeface="Calibri"/>
              </a:rPr>
              <a:t>Кадмий (задача по избор)</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20"/>
          <p:cNvSpPr txBox="1"/>
          <p:nvPr/>
        </p:nvSpPr>
        <p:spPr>
          <a:xfrm>
            <a:off x="2477145" y="2921167"/>
            <a:ext cx="7102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56839"/>
                </a:solidFill>
                <a:latin typeface="Calibri"/>
                <a:ea typeface="Calibri"/>
                <a:cs typeface="Calibri"/>
                <a:sym typeface="Calibri"/>
              </a:rPr>
              <a:t>Проучете </a:t>
            </a:r>
            <a:r>
              <a:rPr b="0" i="0" lang="en-US"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https://www.ncbi.nlm.nih.gov/pmc/articles/PMC7027482/</a:t>
            </a:r>
            <a:r>
              <a:rPr b="0" i="0" lang="en-US" sz="2400" u="none" cap="none" strike="noStrike">
                <a:solidFill>
                  <a:schemeClr val="dk1"/>
                </a:solidFill>
                <a:latin typeface="Calibri"/>
                <a:ea typeface="Calibri"/>
                <a:cs typeface="Calibri"/>
                <a:sym typeface="Calibri"/>
              </a:rPr>
              <a:t> </a:t>
            </a:r>
            <a:r>
              <a:rPr lang="en-US" sz="2400">
                <a:solidFill>
                  <a:srgbClr val="056839"/>
                </a:solidFill>
                <a:latin typeface="Calibri"/>
                <a:ea typeface="Calibri"/>
                <a:cs typeface="Calibri"/>
                <a:sym typeface="Calibri"/>
              </a:rPr>
              <a:t>и/или други подобни източници и да разработете доклад за неблагоприятните ефекти от натрупването на кадмий в човешкото тяло.</a:t>
            </a:r>
            <a:endParaRPr b="0" i="0" sz="2400" u="none" cap="none" strike="noStrike">
              <a:solidFill>
                <a:srgbClr val="056839"/>
              </a:solidFill>
              <a:latin typeface="Calibri"/>
              <a:ea typeface="Calibri"/>
              <a:cs typeface="Calibri"/>
              <a:sym typeface="Calibri"/>
            </a:endParaRPr>
          </a:p>
        </p:txBody>
      </p:sp>
      <p:pic>
        <p:nvPicPr>
          <p:cNvPr descr="Logo&#10;&#10;Description automatically generated" id="296" name="Google Shape;296;p20"/>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97" name="Google Shape;297;p20"/>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
        <p:nvSpPr>
          <p:cNvPr id="298" name="Google Shape;298;p20"/>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1"/>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n-US" sz="3600">
                <a:solidFill>
                  <a:srgbClr val="056839"/>
                </a:solidFill>
                <a:latin typeface="Calibri"/>
                <a:ea typeface="Calibri"/>
                <a:cs typeface="Calibri"/>
                <a:sym typeface="Calibri"/>
              </a:rPr>
              <a:t>Tема 3: Мед</a:t>
            </a:r>
            <a:endParaRPr b="1" i="0" sz="2000" u="none" cap="none" strike="noStrike">
              <a:solidFill>
                <a:srgbClr val="C55A11"/>
              </a:solidFill>
              <a:latin typeface="Calibri"/>
              <a:ea typeface="Calibri"/>
              <a:cs typeface="Calibri"/>
              <a:sym typeface="Calibri"/>
            </a:endParaRPr>
          </a:p>
        </p:txBody>
      </p:sp>
      <p:sp>
        <p:nvSpPr>
          <p:cNvPr id="305" name="Google Shape;305;p21"/>
          <p:cNvSpPr txBox="1"/>
          <p:nvPr/>
        </p:nvSpPr>
        <p:spPr>
          <a:xfrm>
            <a:off x="612974" y="2165200"/>
            <a:ext cx="111222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lang="en-US" sz="2000">
                <a:solidFill>
                  <a:srgbClr val="056839"/>
                </a:solidFill>
                <a:latin typeface="Calibri"/>
                <a:ea typeface="Calibri"/>
                <a:cs typeface="Calibri"/>
                <a:sym typeface="Calibri"/>
              </a:rPr>
              <a:t>Докато </a:t>
            </a:r>
            <a:r>
              <a:rPr b="1" lang="en-US" sz="2000">
                <a:solidFill>
                  <a:srgbClr val="056839"/>
                </a:solidFill>
                <a:latin typeface="Calibri"/>
                <a:ea typeface="Calibri"/>
                <a:cs typeface="Calibri"/>
                <a:sym typeface="Calibri"/>
              </a:rPr>
              <a:t>медта</a:t>
            </a:r>
            <a:r>
              <a:rPr lang="en-US" sz="2000">
                <a:solidFill>
                  <a:srgbClr val="056839"/>
                </a:solidFill>
                <a:latin typeface="Calibri"/>
                <a:ea typeface="Calibri"/>
                <a:cs typeface="Calibri"/>
                <a:sym typeface="Calibri"/>
              </a:rPr>
              <a:t> е основен микроелемент, излишните нива в почвите са източник на безпокойство. Медта се използва главно за защита срещу гъбички в лозя и овощни градини.</a:t>
            </a:r>
            <a:endParaRPr sz="20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en-US" sz="2000">
                <a:solidFill>
                  <a:srgbClr val="056839"/>
                </a:solidFill>
                <a:latin typeface="Calibri"/>
                <a:ea typeface="Calibri"/>
                <a:cs typeface="Calibri"/>
                <a:sym typeface="Calibri"/>
              </a:rPr>
              <a:t>Медта, която заедно с цинка се добавя към фуража, се внася в околната среда чрез разпръскване на животински тор.</a:t>
            </a:r>
            <a:endParaRPr sz="20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000"/>
              <a:buFont typeface="Arial"/>
              <a:buNone/>
            </a:pPr>
            <a:r>
              <a:t/>
            </a:r>
            <a:endParaRPr sz="2000">
              <a:solidFill>
                <a:srgbClr val="056839"/>
              </a:solidFill>
              <a:latin typeface="Calibri"/>
              <a:ea typeface="Calibri"/>
              <a:cs typeface="Calibri"/>
              <a:sym typeface="Calibri"/>
            </a:endParaRPr>
          </a:p>
        </p:txBody>
      </p:sp>
      <p:sp>
        <p:nvSpPr>
          <p:cNvPr id="306" name="Google Shape;306;p21"/>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21"/>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21"/>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09" name="Google Shape;309;p21"/>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10" name="Google Shape;310;p21"/>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5bbce1b96b_0_0"/>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n-US" sz="3600">
                <a:solidFill>
                  <a:srgbClr val="056839"/>
                </a:solidFill>
                <a:latin typeface="Calibri"/>
                <a:ea typeface="Calibri"/>
                <a:cs typeface="Calibri"/>
                <a:sym typeface="Calibri"/>
              </a:rPr>
              <a:t>Tема 3: Мед</a:t>
            </a:r>
            <a:endParaRPr b="1" i="0" sz="2000" u="none" cap="none" strike="noStrike">
              <a:solidFill>
                <a:srgbClr val="C55A11"/>
              </a:solidFill>
              <a:latin typeface="Calibri"/>
              <a:ea typeface="Calibri"/>
              <a:cs typeface="Calibri"/>
              <a:sym typeface="Calibri"/>
            </a:endParaRPr>
          </a:p>
        </p:txBody>
      </p:sp>
      <p:sp>
        <p:nvSpPr>
          <p:cNvPr id="317" name="Google Shape;317;g15bbce1b96b_0_0"/>
          <p:cNvSpPr txBox="1"/>
          <p:nvPr/>
        </p:nvSpPr>
        <p:spPr>
          <a:xfrm>
            <a:off x="612974" y="1623100"/>
            <a:ext cx="11122200" cy="43482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Има три категории възможни ремедиационни технологии за обеззаразяване на почвата – физични, химични и биологични. Физическите методи са трудоемки и скъпи, но могат да се прилагат към силно замърсени места; химичните методи имат висока ефективност и ефективно премахват медта; методите за биоремедиация, включително фиторемедиация и микробна ремедиация, са подходящи за големи площи от почвата, замърсени с ниски концентрации на мед.</a:t>
            </a:r>
            <a:endParaRPr sz="19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t/>
            </a:r>
            <a:endParaRPr sz="19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Методът за биоремедиация на фитоекстракция с помощта на микроорганизми, където се използват растения и бактерии, е най-обещаващото решение за обеззаразяване. Тъй като лозята представляват умерено замърсени места, тази техника има голям потенциал там.</a:t>
            </a:r>
            <a:endParaRPr sz="19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000"/>
              <a:buFont typeface="Arial"/>
              <a:buNone/>
            </a:pPr>
            <a:r>
              <a:t/>
            </a:r>
            <a:endParaRPr sz="2000">
              <a:solidFill>
                <a:srgbClr val="056839"/>
              </a:solidFill>
              <a:latin typeface="Calibri"/>
              <a:ea typeface="Calibri"/>
              <a:cs typeface="Calibri"/>
              <a:sym typeface="Calibri"/>
            </a:endParaRPr>
          </a:p>
        </p:txBody>
      </p:sp>
      <p:sp>
        <p:nvSpPr>
          <p:cNvPr id="318" name="Google Shape;318;g15bbce1b96b_0_0"/>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g15bbce1b96b_0_0"/>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g15bbce1b96b_0_0"/>
          <p:cNvSpPr/>
          <p:nvPr/>
        </p:nvSpPr>
        <p:spPr>
          <a:xfrm>
            <a:off x="612986"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21" name="Google Shape;321;g15bbce1b96b_0_0"/>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22" name="Google Shape;322;g15bbce1b96b_0_0"/>
          <p:cNvPicPr preferRelativeResize="0"/>
          <p:nvPr/>
        </p:nvPicPr>
        <p:blipFill rotWithShape="1">
          <a:blip r:embed="rId4">
            <a:alphaModFix/>
          </a:blip>
          <a:srcRect b="0" l="0" r="0" t="0"/>
          <a:stretch/>
        </p:blipFill>
        <p:spPr>
          <a:xfrm>
            <a:off x="1855947" y="6160565"/>
            <a:ext cx="2312640" cy="4851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2"/>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22"/>
          <p:cNvSpPr txBox="1"/>
          <p:nvPr/>
        </p:nvSpPr>
        <p:spPr>
          <a:xfrm>
            <a:off x="537548" y="62869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 3: Мед (задача по избор)</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22"/>
          <p:cNvSpPr txBox="1"/>
          <p:nvPr/>
        </p:nvSpPr>
        <p:spPr>
          <a:xfrm>
            <a:off x="2544703" y="2495073"/>
            <a:ext cx="7102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56839"/>
                </a:solidFill>
                <a:latin typeface="Calibri"/>
                <a:ea typeface="Calibri"/>
                <a:cs typeface="Calibri"/>
                <a:sym typeface="Calibri"/>
              </a:rPr>
              <a:t>Проучете </a:t>
            </a:r>
            <a:r>
              <a:rPr b="0" i="0" lang="en-US"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https://www.researchgate.net/publication/328927651_Remediation_Technology_for_Copper_Contaminated_Soil_A_Review</a:t>
            </a:r>
            <a:r>
              <a:rPr b="0" i="0" lang="en-US" sz="2400" u="none" cap="none" strike="noStrike">
                <a:solidFill>
                  <a:schemeClr val="dk1"/>
                </a:solidFill>
                <a:latin typeface="Calibri"/>
                <a:ea typeface="Calibri"/>
                <a:cs typeface="Calibri"/>
                <a:sym typeface="Calibri"/>
              </a:rPr>
              <a:t> </a:t>
            </a:r>
            <a:r>
              <a:rPr lang="en-US" sz="2400">
                <a:solidFill>
                  <a:srgbClr val="056839"/>
                </a:solidFill>
                <a:latin typeface="Calibri"/>
                <a:ea typeface="Calibri"/>
                <a:cs typeface="Calibri"/>
                <a:sym typeface="Calibri"/>
              </a:rPr>
              <a:t>и разработете доклад за трите метода за ремедиация на замърсени с мед места.</a:t>
            </a:r>
            <a:endParaRPr b="0" i="0" sz="2400" u="none" cap="none" strike="noStrike">
              <a:solidFill>
                <a:srgbClr val="056839"/>
              </a:solidFill>
              <a:latin typeface="Calibri"/>
              <a:ea typeface="Calibri"/>
              <a:cs typeface="Calibri"/>
              <a:sym typeface="Calibri"/>
            </a:endParaRPr>
          </a:p>
        </p:txBody>
      </p:sp>
      <p:pic>
        <p:nvPicPr>
          <p:cNvPr descr="Logo&#10;&#10;Description automatically generated" id="331" name="Google Shape;331;p22"/>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32" name="Google Shape;332;p22"/>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
        <p:nvSpPr>
          <p:cNvPr id="333" name="Google Shape;333;p22"/>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3"/>
          <p:cNvSpPr txBox="1"/>
          <p:nvPr/>
        </p:nvSpPr>
        <p:spPr>
          <a:xfrm>
            <a:off x="523761" y="563743"/>
            <a:ext cx="926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 3: Мед</a:t>
            </a:r>
            <a:endParaRPr b="1" i="0" sz="2000" u="none" cap="none" strike="noStrike">
              <a:solidFill>
                <a:srgbClr val="C55A11"/>
              </a:solidFill>
              <a:latin typeface="Calibri"/>
              <a:ea typeface="Calibri"/>
              <a:cs typeface="Calibri"/>
              <a:sym typeface="Calibri"/>
            </a:endParaRPr>
          </a:p>
        </p:txBody>
      </p:sp>
      <p:sp>
        <p:nvSpPr>
          <p:cNvPr id="340" name="Google Shape;340;p23"/>
          <p:cNvSpPr txBox="1"/>
          <p:nvPr/>
        </p:nvSpPr>
        <p:spPr>
          <a:xfrm>
            <a:off x="612987" y="1539448"/>
            <a:ext cx="10263900" cy="3093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Сред възможните алтернативи на медта може да се спомене D-тагатозата, която е естествена захар с молекулна формула, идентична с тази на глюкозата и нейната структура е огледален образ на тази на фруктозата.</a:t>
            </a:r>
            <a:endParaRPr sz="19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Някои захарни съединения, които рядко се срещат в природата или се срещат само в малки количества, като D-тагатоза, предизвикват </a:t>
            </a:r>
            <a:r>
              <a:rPr lang="en-US" sz="1900">
                <a:solidFill>
                  <a:srgbClr val="056839"/>
                </a:solidFill>
                <a:latin typeface="Calibri"/>
                <a:ea typeface="Calibri"/>
                <a:cs typeface="Calibri"/>
                <a:sym typeface="Calibri"/>
              </a:rPr>
              <a:t>системно</a:t>
            </a:r>
            <a:r>
              <a:rPr lang="en-US" sz="1900">
                <a:solidFill>
                  <a:srgbClr val="056839"/>
                </a:solidFill>
                <a:latin typeface="Calibri"/>
                <a:ea typeface="Calibri"/>
                <a:cs typeface="Calibri"/>
                <a:sym typeface="Calibri"/>
              </a:rPr>
              <a:t> придобита резистентност в определени растения, което води до повишена резистентност срещу много видове патогени.</a:t>
            </a:r>
            <a:endParaRPr sz="19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400"/>
              <a:buFont typeface="Arial"/>
              <a:buNone/>
            </a:pPr>
            <a:r>
              <a:t/>
            </a:r>
            <a:endParaRPr sz="2400">
              <a:solidFill>
                <a:srgbClr val="056839"/>
              </a:solidFill>
              <a:latin typeface="Calibri"/>
              <a:ea typeface="Calibri"/>
              <a:cs typeface="Calibri"/>
              <a:sym typeface="Calibri"/>
            </a:endParaRPr>
          </a:p>
        </p:txBody>
      </p:sp>
      <p:sp>
        <p:nvSpPr>
          <p:cNvPr id="341" name="Google Shape;341;p23"/>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23"/>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23"/>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44" name="Google Shape;344;p23"/>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45" name="Google Shape;345;p23"/>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24"/>
          <p:cNvSpPr txBox="1"/>
          <p:nvPr/>
        </p:nvSpPr>
        <p:spPr>
          <a:xfrm>
            <a:off x="537548" y="62869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Тема 3: Мед (задача по избор)</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4"/>
          <p:cNvSpPr txBox="1"/>
          <p:nvPr/>
        </p:nvSpPr>
        <p:spPr>
          <a:xfrm>
            <a:off x="2751451" y="2274837"/>
            <a:ext cx="71025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56839"/>
                </a:solidFill>
                <a:latin typeface="Calibri"/>
                <a:ea typeface="Calibri"/>
                <a:cs typeface="Calibri"/>
                <a:sym typeface="Calibri"/>
              </a:rPr>
              <a:t>Прочетете повече за D-тагатозата и как захарните съединения повишават потенциала за самозащита на растенията:</a:t>
            </a:r>
            <a:endParaRPr sz="24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https://www.biokutatas.hu/en/page/show/with-or-without-copper</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C55A11"/>
                </a:solidFill>
                <a:latin typeface="Calibri"/>
                <a:ea typeface="Calibri"/>
                <a:cs typeface="Calibri"/>
                <a:sym typeface="Calibri"/>
              </a:rPr>
              <a:t> </a:t>
            </a:r>
            <a:endParaRPr b="0" i="0" sz="2400" u="none" cap="none" strike="noStrike">
              <a:solidFill>
                <a:srgbClr val="C55A11"/>
              </a:solidFill>
              <a:latin typeface="Calibri"/>
              <a:ea typeface="Calibri"/>
              <a:cs typeface="Calibri"/>
              <a:sym typeface="Calibri"/>
            </a:endParaRPr>
          </a:p>
        </p:txBody>
      </p:sp>
      <p:pic>
        <p:nvPicPr>
          <p:cNvPr descr="Logo&#10;&#10;Description automatically generated" id="354" name="Google Shape;354;p24"/>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55" name="Google Shape;355;p24"/>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
        <p:nvSpPr>
          <p:cNvPr id="356" name="Google Shape;356;p24"/>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nvSpPr>
        <p:spPr>
          <a:xfrm>
            <a:off x="523761" y="563743"/>
            <a:ext cx="9262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rgbClr val="056839"/>
                </a:solidFill>
                <a:latin typeface="Calibri"/>
                <a:ea typeface="Calibri"/>
                <a:cs typeface="Calibri"/>
                <a:sym typeface="Calibri"/>
              </a:rPr>
              <a:t>Тема 4: Остатъци от пестициди (тема по избор)</a:t>
            </a:r>
            <a:endParaRPr b="1" i="0" sz="1600" u="none" cap="none" strike="noStrike">
              <a:solidFill>
                <a:srgbClr val="C55A11"/>
              </a:solidFill>
              <a:latin typeface="Calibri"/>
              <a:ea typeface="Calibri"/>
              <a:cs typeface="Calibri"/>
              <a:sym typeface="Calibri"/>
            </a:endParaRPr>
          </a:p>
        </p:txBody>
      </p:sp>
      <p:sp>
        <p:nvSpPr>
          <p:cNvPr id="363" name="Google Shape;363;p25"/>
          <p:cNvSpPr txBox="1"/>
          <p:nvPr/>
        </p:nvSpPr>
        <p:spPr>
          <a:xfrm>
            <a:off x="363575" y="1412950"/>
            <a:ext cx="11358900" cy="4386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lang="en-US" sz="1700">
                <a:solidFill>
                  <a:srgbClr val="056839"/>
                </a:solidFill>
                <a:latin typeface="Calibri"/>
                <a:ea typeface="Calibri"/>
                <a:cs typeface="Calibri"/>
                <a:sym typeface="Calibri"/>
              </a:rPr>
              <a:t>В допълнение към изброеното по-горе, има също нарастваща загриженост относно натрупването на остатъци от пестициди и техните метаболити в почвите (напр. глифозат и аминометилфосфонова киселина) и техните потенциални механизми на освобождаване.</a:t>
            </a:r>
            <a:endParaRPr sz="17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t/>
            </a:r>
            <a:endParaRPr sz="17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en-US" sz="1700">
                <a:solidFill>
                  <a:srgbClr val="056839"/>
                </a:solidFill>
                <a:latin typeface="Calibri"/>
                <a:ea typeface="Calibri"/>
                <a:cs typeface="Calibri"/>
                <a:sym typeface="Calibri"/>
              </a:rPr>
              <a:t>Има много възможности за замяна на опасни пестициди с по-безопасни алтернативи. Примери за подходи за намаляване на риска включват: интегрирано управление на вредителите, природозащитно земеделие, органично земеделие, агроекология, биологични пестициди, биологичен контрол на вредителите, PEAT &amp; Plantix, както е посочено на уебсайта на Ротердамската конвенция:</a:t>
            </a:r>
            <a:endParaRPr sz="17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000"/>
              <a:buFont typeface="Arial"/>
              <a:buNone/>
            </a:pPr>
            <a:r>
              <a:rPr b="0" i="0" lang="en-US" sz="2000" u="none" cap="none" strike="noStrike">
                <a:solidFill>
                  <a:srgbClr val="056839"/>
                </a:solidFill>
                <a:latin typeface="Calibri"/>
                <a:ea typeface="Calibri"/>
                <a:cs typeface="Calibri"/>
                <a:sym typeface="Calibri"/>
              </a:rPr>
              <a:t> </a:t>
            </a:r>
            <a:r>
              <a:rPr b="0" i="0" lang="en-US" sz="1800" u="sng" cap="none" strike="noStrike">
                <a:solidFill>
                  <a:srgbClr val="6FA8DC"/>
                </a:solidFill>
                <a:latin typeface="Calibri"/>
                <a:ea typeface="Calibri"/>
                <a:cs typeface="Calibri"/>
                <a:sym typeface="Calibri"/>
                <a:hlinkClick r:id="rId3">
                  <a:extLst>
                    <a:ext uri="{A12FA001-AC4F-418D-AE19-62706E023703}">
                      <ahyp:hlinkClr val="tx"/>
                    </a:ext>
                  </a:extLst>
                </a:hlinkClick>
              </a:rPr>
              <a:t>http://www.pic.int/Implementation/Pesticides/Alternativestohazardouspesticides/tabid/8078/language/en-US/Default.aspx</a:t>
            </a:r>
            <a:r>
              <a:rPr b="0" i="0" lang="en-US" sz="1800" u="none" cap="none" strike="noStrike">
                <a:solidFill>
                  <a:srgbClr val="6FA8DC"/>
                </a:solidFill>
                <a:latin typeface="Calibri"/>
                <a:ea typeface="Calibri"/>
                <a:cs typeface="Calibri"/>
                <a:sym typeface="Calibri"/>
              </a:rPr>
              <a:t> </a:t>
            </a:r>
            <a:endParaRPr b="0" i="0" sz="1800" u="none" cap="none" strike="noStrike">
              <a:solidFill>
                <a:srgbClr val="6FA8DC"/>
              </a:solidFill>
              <a:latin typeface="Calibri"/>
              <a:ea typeface="Calibri"/>
              <a:cs typeface="Calibri"/>
              <a:sym typeface="Calibri"/>
            </a:endParaRPr>
          </a:p>
        </p:txBody>
      </p:sp>
      <p:sp>
        <p:nvSpPr>
          <p:cNvPr id="364" name="Google Shape;364;p2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p2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25"/>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67" name="Google Shape;367;p25"/>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68" name="Google Shape;368;p25"/>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6"/>
          <p:cNvSpPr txBox="1"/>
          <p:nvPr/>
        </p:nvSpPr>
        <p:spPr>
          <a:xfrm>
            <a:off x="537548" y="628694"/>
            <a:ext cx="97179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400">
                <a:solidFill>
                  <a:srgbClr val="056839"/>
                </a:solidFill>
                <a:latin typeface="Calibri"/>
                <a:ea typeface="Calibri"/>
                <a:cs typeface="Calibri"/>
                <a:sym typeface="Calibri"/>
              </a:rPr>
              <a:t>Тема 4: Остатъци от пестициди (задача по избор)</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p26"/>
          <p:cNvSpPr txBox="1"/>
          <p:nvPr/>
        </p:nvSpPr>
        <p:spPr>
          <a:xfrm>
            <a:off x="2676036" y="2613391"/>
            <a:ext cx="71025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56839"/>
                </a:solidFill>
                <a:latin typeface="Calibri"/>
                <a:ea typeface="Calibri"/>
                <a:cs typeface="Calibri"/>
                <a:sym typeface="Calibri"/>
              </a:rPr>
              <a:t>Проучете някои от подходите, изброени на уебсайта на Ротердамската конвенция и разработете доклад и презентация, които да споделите със съучениците си</a:t>
            </a:r>
            <a:endParaRPr sz="24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US" sz="2400">
                <a:solidFill>
                  <a:srgbClr val="056839"/>
                </a:solidFill>
                <a:latin typeface="Calibri"/>
                <a:ea typeface="Calibri"/>
                <a:cs typeface="Calibri"/>
                <a:sym typeface="Calibri"/>
              </a:rPr>
              <a:t>.</a:t>
            </a:r>
            <a:r>
              <a:rPr b="0" i="0" lang="en-US" sz="2400" u="sng" cap="none" strike="noStrike">
                <a:solidFill>
                  <a:schemeClr val="accent5"/>
                </a:solidFill>
                <a:latin typeface="Calibri"/>
                <a:ea typeface="Calibri"/>
                <a:cs typeface="Calibri"/>
                <a:sym typeface="Calibri"/>
                <a:hlinkClick r:id="rId3">
                  <a:extLst>
                    <a:ext uri="{A12FA001-AC4F-418D-AE19-62706E023703}">
                      <ahyp:hlinkClr val="tx"/>
                    </a:ext>
                  </a:extLst>
                </a:hlinkClick>
              </a:rPr>
              <a:t>http://www.pic.int/Implementation/Pesticides/Alternativestohazardouspesticides/tabid/8078/language/en-US/Default.aspx</a:t>
            </a:r>
            <a:endParaRPr b="0" i="0" sz="2400" u="none" cap="none" strike="noStrike">
              <a:solidFill>
                <a:schemeClr val="accent5"/>
              </a:solidFill>
              <a:latin typeface="Calibri"/>
              <a:ea typeface="Calibri"/>
              <a:cs typeface="Calibri"/>
              <a:sym typeface="Calibri"/>
            </a:endParaRPr>
          </a:p>
        </p:txBody>
      </p:sp>
      <p:pic>
        <p:nvPicPr>
          <p:cNvPr descr="Logo&#10;&#10;Description automatically generated" id="377" name="Google Shape;377;p26"/>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78" name="Google Shape;378;p26"/>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
        <p:nvSpPr>
          <p:cNvPr id="379" name="Google Shape;379;p26"/>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27"/>
          <p:cNvSpPr txBox="1"/>
          <p:nvPr/>
        </p:nvSpPr>
        <p:spPr>
          <a:xfrm>
            <a:off x="527573" y="311051"/>
            <a:ext cx="102876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000">
                <a:solidFill>
                  <a:srgbClr val="056839"/>
                </a:solidFill>
                <a:latin typeface="Calibri"/>
                <a:ea typeface="Calibri"/>
                <a:cs typeface="Calibri"/>
                <a:sym typeface="Calibri"/>
              </a:rPr>
              <a:t>Въпрос за формиране на бъдещи професионални навици</a:t>
            </a:r>
            <a:endParaRPr b="0" i="0" sz="800" u="none" cap="none" strike="noStrike">
              <a:solidFill>
                <a:srgbClr val="000000"/>
              </a:solidFill>
              <a:latin typeface="Arial"/>
              <a:ea typeface="Arial"/>
              <a:cs typeface="Arial"/>
              <a:sym typeface="Arial"/>
            </a:endParaRPr>
          </a:p>
        </p:txBody>
      </p:sp>
      <p:sp>
        <p:nvSpPr>
          <p:cNvPr id="386" name="Google Shape;386;p27"/>
          <p:cNvSpPr txBox="1"/>
          <p:nvPr/>
        </p:nvSpPr>
        <p:spPr>
          <a:xfrm>
            <a:off x="527573" y="1547781"/>
            <a:ext cx="10034700" cy="1908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lang="en-US" sz="2000">
                <a:solidFill>
                  <a:srgbClr val="056839"/>
                </a:solidFill>
                <a:latin typeface="Calibri"/>
                <a:ea typeface="Calibri"/>
                <a:cs typeface="Calibri"/>
                <a:sym typeface="Calibri"/>
              </a:rPr>
              <a:t>Интересувате ли се да научите повече за случаите на доказани замърсявания на селскостопански площи поради торене?</a:t>
            </a:r>
            <a:endParaRPr sz="20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2000">
                <a:solidFill>
                  <a:srgbClr val="056839"/>
                </a:solidFill>
                <a:latin typeface="Calibri"/>
                <a:ea typeface="Calibri"/>
                <a:cs typeface="Calibri"/>
                <a:sym typeface="Calibri"/>
              </a:rPr>
              <a:t>Направете изследването, предложено на следващия слайд.</a:t>
            </a:r>
            <a:endParaRPr sz="20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387" name="Google Shape;387;p27"/>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27"/>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27"/>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90" name="Google Shape;390;p27"/>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91" name="Google Shape;391;p27"/>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28"/>
          <p:cNvSpPr/>
          <p:nvPr/>
        </p:nvSpPr>
        <p:spPr>
          <a:xfrm>
            <a:off x="0" y="0"/>
            <a:ext cx="12192000" cy="6857999"/>
          </a:xfrm>
          <a:prstGeom prst="rect">
            <a:avLst/>
          </a:prstGeom>
          <a:gradFill>
            <a:gsLst>
              <a:gs pos="0">
                <a:srgbClr val="F5F7FC"/>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98" name="Google Shape;398;p28"/>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99" name="Google Shape;399;p28"/>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400" name="Google Shape;400;p28"/>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28"/>
          <p:cNvSpPr txBox="1"/>
          <p:nvPr/>
        </p:nvSpPr>
        <p:spPr>
          <a:xfrm>
            <a:off x="448746" y="559674"/>
            <a:ext cx="7638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2800">
                <a:solidFill>
                  <a:srgbClr val="056839"/>
                </a:solidFill>
                <a:latin typeface="Calibri"/>
                <a:ea typeface="Calibri"/>
                <a:cs typeface="Calibri"/>
                <a:sym typeface="Calibri"/>
              </a:rPr>
              <a:t>Формиране на бъдещи професионални навици</a:t>
            </a:r>
            <a:endParaRPr b="1"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2" name="Google Shape;402;p28"/>
          <p:cNvSpPr txBox="1"/>
          <p:nvPr/>
        </p:nvSpPr>
        <p:spPr>
          <a:xfrm>
            <a:off x="1126195" y="1812762"/>
            <a:ext cx="9764100" cy="2862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400"/>
              <a:buFont typeface="Arial"/>
              <a:buNone/>
            </a:pPr>
            <a:r>
              <a:rPr lang="en-US" sz="2000">
                <a:solidFill>
                  <a:srgbClr val="056839"/>
                </a:solidFill>
                <a:latin typeface="Calibri"/>
                <a:ea typeface="Calibri"/>
                <a:cs typeface="Calibri"/>
                <a:sym typeface="Calibri"/>
              </a:rPr>
              <a:t>Проучете случая в Китай, където високото добавяне и ниската ефективност на торовете и пестицидите са допринесли значително за емисиите на парникови газове като CH4 и N2O и навлизането на замърсители във водни басейни и почви, като азот и фосфор, пестициди , и тежки метали, които накрая ще бъдат прехвърлени и натрупани в храната.</a:t>
            </a:r>
            <a:r>
              <a:rPr b="0" i="0" lang="en-US" sz="2400" u="none" cap="none" strike="noStrike">
                <a:solidFill>
                  <a:srgbClr val="056839"/>
                </a:solidFill>
                <a:latin typeface="Calibri"/>
                <a:ea typeface="Calibri"/>
                <a:cs typeface="Calibri"/>
                <a:sym typeface="Calibri"/>
              </a:rPr>
              <a:t> </a:t>
            </a:r>
            <a:endParaRPr b="0" i="0" sz="24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400"/>
              <a:buFont typeface="Arial"/>
              <a:buNone/>
            </a:pPr>
            <a:r>
              <a:rPr b="0" i="0" lang="en-US" sz="24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https://www.frontiersin.org/articles/10.3389/fnut.2021.703832/full</a:t>
            </a:r>
            <a:r>
              <a:rPr b="0" i="0" lang="en-US" sz="2400" u="none" cap="none" strike="noStrike">
                <a:solidFill>
                  <a:srgbClr val="056839"/>
                </a:solidFill>
                <a:latin typeface="Calibri"/>
                <a:ea typeface="Calibri"/>
                <a:cs typeface="Calibri"/>
                <a:sym typeface="Calibri"/>
              </a:rPr>
              <a:t> </a:t>
            </a:r>
            <a:endParaRPr b="0" i="0" sz="2400" u="none" cap="none" strike="noStrike">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94352" y="6078635"/>
            <a:ext cx="3443977" cy="722530"/>
          </a:xfrm>
          <a:prstGeom prst="rect">
            <a:avLst/>
          </a:prstGeom>
          <a:noFill/>
          <a:ln>
            <a:noFill/>
          </a:ln>
        </p:spPr>
      </p:pic>
      <p:pic>
        <p:nvPicPr>
          <p:cNvPr descr="Logo&#10;&#10;Description automatically generated" id="117" name="Google Shape;117;p3"/>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18" name="Google Shape;118;p3"/>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3"/>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p:nvPr/>
        </p:nvSpPr>
        <p:spPr>
          <a:xfrm>
            <a:off x="0" y="5991252"/>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txBox="1"/>
          <p:nvPr/>
        </p:nvSpPr>
        <p:spPr>
          <a:xfrm>
            <a:off x="654270" y="632888"/>
            <a:ext cx="9027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Резултати от обучението</a:t>
            </a:r>
            <a:endParaRPr b="0" i="0" sz="1800" u="none" cap="none" strike="noStrike">
              <a:solidFill>
                <a:schemeClr val="dk1"/>
              </a:solidFill>
              <a:latin typeface="Calibri"/>
              <a:ea typeface="Calibri"/>
              <a:cs typeface="Calibri"/>
              <a:sym typeface="Calibri"/>
            </a:endParaRPr>
          </a:p>
        </p:txBody>
      </p:sp>
      <p:sp>
        <p:nvSpPr>
          <p:cNvPr id="123" name="Google Shape;123;p3"/>
          <p:cNvSpPr txBox="1"/>
          <p:nvPr/>
        </p:nvSpPr>
        <p:spPr>
          <a:xfrm>
            <a:off x="972394" y="1356480"/>
            <a:ext cx="10034700" cy="35463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15000"/>
              </a:lnSpc>
              <a:spcBef>
                <a:spcPts val="0"/>
              </a:spcBef>
              <a:spcAft>
                <a:spcPts val="0"/>
              </a:spcAft>
              <a:buClr>
                <a:srgbClr val="056839"/>
              </a:buClr>
              <a:buSzPts val="2200"/>
              <a:buFont typeface="Calibri"/>
              <a:buChar char="●"/>
            </a:pPr>
            <a:r>
              <a:rPr lang="en-US" sz="2200">
                <a:solidFill>
                  <a:srgbClr val="056839"/>
                </a:solidFill>
                <a:latin typeface="Calibri"/>
                <a:ea typeface="Calibri"/>
                <a:cs typeface="Calibri"/>
                <a:sym typeface="Calibri"/>
              </a:rPr>
              <a:t>Разберете как интензивното селско стопанство и използването на различни торове влияят върху качеството на почвите, подземните води и продукцията.</a:t>
            </a:r>
            <a:endParaRPr sz="2200">
              <a:solidFill>
                <a:srgbClr val="056839"/>
              </a:solidFill>
              <a:latin typeface="Calibri"/>
              <a:ea typeface="Calibri"/>
              <a:cs typeface="Calibri"/>
              <a:sym typeface="Calibri"/>
            </a:endParaRPr>
          </a:p>
          <a:p>
            <a:pPr indent="-368300" lvl="0" marL="457200" marR="0" rtl="0" algn="l">
              <a:lnSpc>
                <a:spcPct val="115000"/>
              </a:lnSpc>
              <a:spcBef>
                <a:spcPts val="0"/>
              </a:spcBef>
              <a:spcAft>
                <a:spcPts val="0"/>
              </a:spcAft>
              <a:buClr>
                <a:srgbClr val="056839"/>
              </a:buClr>
              <a:buSzPts val="2200"/>
              <a:buFont typeface="Calibri"/>
              <a:buChar char="●"/>
            </a:pPr>
            <a:r>
              <a:rPr lang="en-US" sz="2200">
                <a:solidFill>
                  <a:srgbClr val="056839"/>
                </a:solidFill>
                <a:latin typeface="Calibri"/>
                <a:ea typeface="Calibri"/>
                <a:cs typeface="Calibri"/>
                <a:sym typeface="Calibri"/>
              </a:rPr>
              <a:t>Разберете как различните микроелементи, използвани за торене, влияят на човешкото здраве и можете да защитите селекция от варианти за торене, които са по-малко вредни, като ги разграничавате въз основа на анализ на плюсовете и минусите.</a:t>
            </a:r>
            <a:endParaRPr sz="2200">
              <a:solidFill>
                <a:srgbClr val="056839"/>
              </a:solidFill>
              <a:latin typeface="Calibri"/>
              <a:ea typeface="Calibri"/>
              <a:cs typeface="Calibri"/>
              <a:sym typeface="Calibri"/>
            </a:endParaRPr>
          </a:p>
          <a:p>
            <a:pPr indent="-368300" lvl="0" marL="457200" marR="0" rtl="0" algn="l">
              <a:lnSpc>
                <a:spcPct val="115000"/>
              </a:lnSpc>
              <a:spcBef>
                <a:spcPts val="0"/>
              </a:spcBef>
              <a:spcAft>
                <a:spcPts val="0"/>
              </a:spcAft>
              <a:buClr>
                <a:srgbClr val="056839"/>
              </a:buClr>
              <a:buSzPts val="2200"/>
              <a:buFont typeface="Calibri"/>
              <a:buChar char="●"/>
            </a:pPr>
            <a:r>
              <a:rPr lang="en-US" sz="2200">
                <a:solidFill>
                  <a:srgbClr val="056839"/>
                </a:solidFill>
                <a:latin typeface="Calibri"/>
                <a:ea typeface="Calibri"/>
                <a:cs typeface="Calibri"/>
                <a:sym typeface="Calibri"/>
              </a:rPr>
              <a:t>Разберете какви алтернативи на вредното торене съществуват и можете да създавате свои собствени презентации и доклади по темата.</a:t>
            </a:r>
            <a:endParaRPr sz="22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200">
              <a:solidFill>
                <a:srgbClr val="05683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nvSpPr>
        <p:spPr>
          <a:xfrm>
            <a:off x="527573" y="311051"/>
            <a:ext cx="102876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000">
                <a:solidFill>
                  <a:srgbClr val="056839"/>
                </a:solidFill>
                <a:latin typeface="Calibri"/>
                <a:ea typeface="Calibri"/>
                <a:cs typeface="Calibri"/>
                <a:sym typeface="Calibri"/>
              </a:rPr>
              <a:t>Въпрос за формиране на бъдещи професионални навици</a:t>
            </a:r>
            <a:endParaRPr b="1" i="0" sz="3000" u="none" cap="none" strike="noStrike">
              <a:solidFill>
                <a:srgbClr val="056839"/>
              </a:solidFill>
              <a:latin typeface="Calibri"/>
              <a:ea typeface="Calibri"/>
              <a:cs typeface="Calibri"/>
              <a:sym typeface="Calibri"/>
            </a:endParaRPr>
          </a:p>
        </p:txBody>
      </p:sp>
      <p:sp>
        <p:nvSpPr>
          <p:cNvPr id="409" name="Google Shape;409;p29"/>
          <p:cNvSpPr txBox="1"/>
          <p:nvPr/>
        </p:nvSpPr>
        <p:spPr>
          <a:xfrm>
            <a:off x="527573" y="1547781"/>
            <a:ext cx="10034700" cy="276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lang="en-US" sz="2300">
                <a:solidFill>
                  <a:srgbClr val="056839"/>
                </a:solidFill>
                <a:latin typeface="Calibri"/>
                <a:ea typeface="Calibri"/>
                <a:cs typeface="Calibri"/>
                <a:sym typeface="Calibri"/>
              </a:rPr>
              <a:t>Интересувате ли се да научите повече за случаите на отравяне на водата поради неустойчиви земеделски практики?</a:t>
            </a:r>
            <a:endParaRPr sz="23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2300">
                <a:solidFill>
                  <a:srgbClr val="056839"/>
                </a:solidFill>
                <a:latin typeface="Calibri"/>
                <a:ea typeface="Calibri"/>
                <a:cs typeface="Calibri"/>
                <a:sym typeface="Calibri"/>
              </a:rPr>
              <a:t>Направете изследването, предложено на следващия слайд.</a:t>
            </a:r>
            <a:endParaRPr sz="23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t/>
            </a:r>
            <a:endParaRPr sz="28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410" name="Google Shape;410;p29"/>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29"/>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29"/>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13" name="Google Shape;413;p29"/>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14" name="Google Shape;414;p29"/>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0"/>
          <p:cNvSpPr/>
          <p:nvPr/>
        </p:nvSpPr>
        <p:spPr>
          <a:xfrm>
            <a:off x="0" y="1"/>
            <a:ext cx="12192000" cy="6857999"/>
          </a:xfrm>
          <a:prstGeom prst="rect">
            <a:avLst/>
          </a:prstGeom>
          <a:gradFill>
            <a:gsLst>
              <a:gs pos="0">
                <a:srgbClr val="F5F7FC"/>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21" name="Google Shape;421;p30"/>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22" name="Google Shape;422;p30"/>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423" name="Google Shape;423;p30"/>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p30"/>
          <p:cNvSpPr txBox="1"/>
          <p:nvPr/>
        </p:nvSpPr>
        <p:spPr>
          <a:xfrm>
            <a:off x="448746" y="559674"/>
            <a:ext cx="7638300" cy="800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n-US" sz="2800">
                <a:solidFill>
                  <a:srgbClr val="056839"/>
                </a:solidFill>
                <a:latin typeface="Calibri"/>
                <a:ea typeface="Calibri"/>
                <a:cs typeface="Calibri"/>
                <a:sym typeface="Calibri"/>
              </a:rPr>
              <a:t>Формиране на бъдещи професионални навици</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5" name="Google Shape;425;p30"/>
          <p:cNvSpPr txBox="1"/>
          <p:nvPr/>
        </p:nvSpPr>
        <p:spPr>
          <a:xfrm>
            <a:off x="1146386" y="2435267"/>
            <a:ext cx="97641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rgbClr val="056839"/>
                </a:solidFill>
                <a:latin typeface="Calibri"/>
                <a:ea typeface="Calibri"/>
                <a:cs typeface="Calibri"/>
                <a:sym typeface="Calibri"/>
              </a:rPr>
              <a:t>Проучете заедно с учениците случая на река Racoon в Айова, САЩ:</a:t>
            </a:r>
            <a:endParaRPr sz="28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https://www.ewg.org/research/case-study-iowa-cities-struggle-keep-farm-pollution-out-tap-water</a:t>
            </a:r>
            <a:r>
              <a:rPr b="0" i="0" lang="en-US" sz="2800" u="none" cap="none" strike="noStrike">
                <a:solidFill>
                  <a:srgbClr val="056839"/>
                </a:solidFill>
                <a:latin typeface="Calibri"/>
                <a:ea typeface="Calibri"/>
                <a:cs typeface="Calibri"/>
                <a:sym typeface="Calibri"/>
              </a:rPr>
              <a:t> </a:t>
            </a:r>
            <a:endParaRPr b="0" i="0" sz="2800" u="none" cap="none" strike="noStrike">
              <a:solidFill>
                <a:srgbClr val="05683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1"/>
          <p:cNvSpPr txBox="1"/>
          <p:nvPr/>
        </p:nvSpPr>
        <p:spPr>
          <a:xfrm>
            <a:off x="527573" y="311051"/>
            <a:ext cx="102876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n-US" sz="3000">
                <a:solidFill>
                  <a:srgbClr val="056839"/>
                </a:solidFill>
                <a:latin typeface="Calibri"/>
                <a:ea typeface="Calibri"/>
                <a:cs typeface="Calibri"/>
                <a:sym typeface="Calibri"/>
              </a:rPr>
              <a:t>Въпрос за формиране на бъдещи професионални навици</a:t>
            </a:r>
            <a:endParaRPr b="1" i="0" sz="3600" u="none" cap="none" strike="noStrike">
              <a:solidFill>
                <a:srgbClr val="056839"/>
              </a:solidFill>
              <a:latin typeface="Calibri"/>
              <a:ea typeface="Calibri"/>
              <a:cs typeface="Calibri"/>
              <a:sym typeface="Calibri"/>
            </a:endParaRPr>
          </a:p>
        </p:txBody>
      </p:sp>
      <p:sp>
        <p:nvSpPr>
          <p:cNvPr id="432" name="Google Shape;432;p31"/>
          <p:cNvSpPr txBox="1"/>
          <p:nvPr/>
        </p:nvSpPr>
        <p:spPr>
          <a:xfrm>
            <a:off x="527573" y="1547781"/>
            <a:ext cx="10034700" cy="276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lang="en-US" sz="2300">
                <a:solidFill>
                  <a:srgbClr val="056839"/>
                </a:solidFill>
                <a:latin typeface="Calibri"/>
                <a:ea typeface="Calibri"/>
                <a:cs typeface="Calibri"/>
                <a:sym typeface="Calibri"/>
              </a:rPr>
              <a:t>Интересувате ли се да научите повече за методите за възстановяване на почвата?</a:t>
            </a:r>
            <a:endParaRPr sz="23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2300">
                <a:solidFill>
                  <a:srgbClr val="056839"/>
                </a:solidFill>
                <a:latin typeface="Calibri"/>
                <a:ea typeface="Calibri"/>
                <a:cs typeface="Calibri"/>
                <a:sym typeface="Calibri"/>
              </a:rPr>
              <a:t>Направете изследването, предложено на следващия слайд.</a:t>
            </a:r>
            <a:endParaRPr sz="23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t/>
            </a:r>
            <a:endParaRPr sz="28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433" name="Google Shape;433;p31"/>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p31"/>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p31"/>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36" name="Google Shape;436;p31"/>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37" name="Google Shape;437;p31"/>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2"/>
          <p:cNvSpPr/>
          <p:nvPr/>
        </p:nvSpPr>
        <p:spPr>
          <a:xfrm>
            <a:off x="0" y="0"/>
            <a:ext cx="12192000" cy="6857999"/>
          </a:xfrm>
          <a:prstGeom prst="rect">
            <a:avLst/>
          </a:prstGeom>
          <a:gradFill>
            <a:gsLst>
              <a:gs pos="0">
                <a:srgbClr val="F5F7FC"/>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44" name="Google Shape;444;p32"/>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45" name="Google Shape;445;p32"/>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446" name="Google Shape;446;p32"/>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32"/>
          <p:cNvSpPr txBox="1"/>
          <p:nvPr/>
        </p:nvSpPr>
        <p:spPr>
          <a:xfrm>
            <a:off x="448746" y="559674"/>
            <a:ext cx="76383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n-US" sz="2800">
                <a:solidFill>
                  <a:srgbClr val="056839"/>
                </a:solidFill>
                <a:latin typeface="Calibri"/>
                <a:ea typeface="Calibri"/>
                <a:cs typeface="Calibri"/>
                <a:sym typeface="Calibri"/>
              </a:rPr>
              <a:t>Формиране на бъдещи професионални навици</a:t>
            </a:r>
            <a:endParaRPr b="0" i="0" sz="1800" u="none" cap="none" strike="noStrike">
              <a:solidFill>
                <a:schemeClr val="dk1"/>
              </a:solidFill>
              <a:latin typeface="Calibri"/>
              <a:ea typeface="Calibri"/>
              <a:cs typeface="Calibri"/>
              <a:sym typeface="Calibri"/>
            </a:endParaRPr>
          </a:p>
        </p:txBody>
      </p:sp>
      <p:sp>
        <p:nvSpPr>
          <p:cNvPr id="448" name="Google Shape;448;p32"/>
          <p:cNvSpPr txBox="1"/>
          <p:nvPr/>
        </p:nvSpPr>
        <p:spPr>
          <a:xfrm>
            <a:off x="977462" y="1859338"/>
            <a:ext cx="97641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rgbClr val="056839"/>
                </a:solidFill>
                <a:latin typeface="Calibri"/>
                <a:ea typeface="Calibri"/>
                <a:cs typeface="Calibri"/>
                <a:sym typeface="Calibri"/>
              </a:rPr>
              <a:t>Проучете и обсъдете заедно „Техники за биоремедиация при замърсяване на почвата</a:t>
            </a:r>
            <a:r>
              <a:rPr b="0" i="0" lang="en-US" sz="2800" u="none" cap="none" strike="noStrike">
                <a:solidFill>
                  <a:srgbClr val="056839"/>
                </a:solidFill>
                <a:latin typeface="Calibri"/>
                <a:ea typeface="Calibri"/>
                <a:cs typeface="Calibri"/>
                <a:sym typeface="Calibri"/>
              </a:rPr>
              <a:t>”: </a:t>
            </a:r>
            <a:r>
              <a:rPr b="0" i="0" lang="en-US" sz="28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https://www.intechopen.com/chapters/78227</a:t>
            </a:r>
            <a:r>
              <a:rPr b="0" i="0" lang="en-US" sz="2800" u="none" cap="none" strike="noStrike">
                <a:solidFill>
                  <a:srgbClr val="056839"/>
                </a:solidFill>
                <a:latin typeface="Calibri"/>
                <a:ea typeface="Calibri"/>
                <a:cs typeface="Calibri"/>
                <a:sym typeface="Calibri"/>
              </a:rPr>
              <a:t>   </a:t>
            </a:r>
            <a:endParaRPr b="0" i="0" sz="2800" u="none" cap="none" strike="noStrike">
              <a:solidFill>
                <a:srgbClr val="05683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pic>
        <p:nvPicPr>
          <p:cNvPr descr="Graphical user interface, text&#10;&#10;Description automatically generated" id="454" name="Google Shape;454;p33"/>
          <p:cNvPicPr preferRelativeResize="0"/>
          <p:nvPr/>
        </p:nvPicPr>
        <p:blipFill rotWithShape="1">
          <a:blip r:embed="rId3">
            <a:alphaModFix/>
          </a:blip>
          <a:srcRect b="0" l="0" r="0" t="0"/>
          <a:stretch/>
        </p:blipFill>
        <p:spPr>
          <a:xfrm>
            <a:off x="94352" y="6078621"/>
            <a:ext cx="3443977" cy="722530"/>
          </a:xfrm>
          <a:prstGeom prst="rect">
            <a:avLst/>
          </a:prstGeom>
          <a:noFill/>
          <a:ln>
            <a:noFill/>
          </a:ln>
        </p:spPr>
      </p:pic>
      <p:pic>
        <p:nvPicPr>
          <p:cNvPr descr="Logo&#10;&#10;Description automatically generated" id="455" name="Google Shape;455;p33"/>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456" name="Google Shape;456;p33"/>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p33"/>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p33"/>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9" name="Google Shape;459;p33"/>
          <p:cNvSpPr/>
          <p:nvPr/>
        </p:nvSpPr>
        <p:spPr>
          <a:xfrm>
            <a:off x="0" y="5918354"/>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33"/>
          <p:cNvSpPr txBox="1"/>
          <p:nvPr/>
        </p:nvSpPr>
        <p:spPr>
          <a:xfrm>
            <a:off x="448746" y="559674"/>
            <a:ext cx="76383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Заключение</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33"/>
          <p:cNvSpPr txBox="1"/>
          <p:nvPr/>
        </p:nvSpPr>
        <p:spPr>
          <a:xfrm>
            <a:off x="448746" y="1198184"/>
            <a:ext cx="11004900" cy="4394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Замърсяването на почвите е широко разпространено, което показва, че филтриращият капацитет на почвите е бил компрометиран и превишен. Също така вече сме изправени пред необходимостта да наблюдаваме и изследваме ефектите от такива възникващи замърсители като микропластмаси, ендокринни разрушители, антибиотици и забавители на горенето.</a:t>
            </a:r>
            <a:endParaRPr sz="19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900">
                <a:solidFill>
                  <a:srgbClr val="056839"/>
                </a:solidFill>
                <a:latin typeface="Calibri"/>
                <a:ea typeface="Calibri"/>
                <a:cs typeface="Calibri"/>
                <a:sym typeface="Calibri"/>
              </a:rPr>
              <a:t>Биологично медиираното разлагане на органичен материал е основният процес за изграждане на въглеродния запас в почвата, който заедно с глинестите минерали е важен за задържането на хранителни вещества и цикъла. Здравите почви съдържат активни микробни (бактерии и гъбички) и животински (микро до макрофауна) съобщества, от които бактериите и гъбите са отговорни главно за кръговрата на хранителните вещества, от съществено значение за растежа на растенията.</a:t>
            </a:r>
            <a:endParaRPr sz="19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300"/>
              <a:buFont typeface="Arial"/>
              <a:buNone/>
            </a:pPr>
            <a:r>
              <a:t/>
            </a:r>
            <a:endParaRPr sz="2300">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4"/>
          <p:cNvSpPr/>
          <p:nvPr/>
        </p:nvSpPr>
        <p:spPr>
          <a:xfrm>
            <a:off x="0" y="0"/>
            <a:ext cx="12192000" cy="6857999"/>
          </a:xfrm>
          <a:prstGeom prst="rect">
            <a:avLst/>
          </a:prstGeom>
          <a:gradFill>
            <a:gsLst>
              <a:gs pos="0">
                <a:srgbClr val="F5F7FC"/>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nvSpPr>
        <p:spPr>
          <a:xfrm>
            <a:off x="530746" y="427970"/>
            <a:ext cx="82068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000">
                <a:solidFill>
                  <a:srgbClr val="056839"/>
                </a:solidFill>
                <a:latin typeface="Calibri"/>
                <a:ea typeface="Calibri"/>
                <a:cs typeface="Calibri"/>
                <a:sym typeface="Calibri"/>
              </a:rPr>
              <a:t>Разгледани екологични умения</a:t>
            </a:r>
            <a:endParaRPr b="1" i="0" sz="3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4"/>
          <p:cNvSpPr txBox="1"/>
          <p:nvPr/>
        </p:nvSpPr>
        <p:spPr>
          <a:xfrm>
            <a:off x="5927662" y="427970"/>
            <a:ext cx="4737000" cy="6280200"/>
          </a:xfrm>
          <a:prstGeom prst="rect">
            <a:avLst/>
          </a:prstGeom>
          <a:noFill/>
          <a:ln>
            <a:noFill/>
          </a:ln>
        </p:spPr>
        <p:txBody>
          <a:bodyPr anchorCtr="0" anchor="t" bIns="45700" lIns="91425" spcFirstLastPara="1" rIns="91425" wrap="square" tIns="45700">
            <a:spAutoFit/>
          </a:bodyPr>
          <a:lstStyle/>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Творческо решаване на проблеми</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Модерно мислене</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Умения за наблюдение</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Аналитични умения</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Предотвратяване на замърсяването</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Количествено определяне на въздействието</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Управление на жизнения цикъл</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Научни умения</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Управление на отпадъците</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Екологичен одит</a:t>
            </a:r>
            <a:endParaRPr sz="2100">
              <a:solidFill>
                <a:srgbClr val="056839"/>
              </a:solidFill>
              <a:latin typeface="Calibri"/>
              <a:ea typeface="Calibri"/>
              <a:cs typeface="Calibri"/>
              <a:sym typeface="Calibri"/>
            </a:endParaRPr>
          </a:p>
          <a:p>
            <a:pPr indent="-323850" lvl="0" marL="342900" marR="0" rtl="0" algn="l">
              <a:lnSpc>
                <a:spcPct val="150000"/>
              </a:lnSpc>
              <a:spcBef>
                <a:spcPts val="0"/>
              </a:spcBef>
              <a:spcAft>
                <a:spcPts val="0"/>
              </a:spcAft>
              <a:buClr>
                <a:srgbClr val="056839"/>
              </a:buClr>
              <a:buSzPts val="2100"/>
              <a:buChar char="•"/>
            </a:pPr>
            <a:r>
              <a:rPr lang="en-US" sz="2100">
                <a:solidFill>
                  <a:srgbClr val="056839"/>
                </a:solidFill>
                <a:latin typeface="Calibri"/>
                <a:ea typeface="Calibri"/>
                <a:cs typeface="Calibri"/>
                <a:sym typeface="Calibri"/>
              </a:rPr>
              <a:t>Управление на екосистемата</a:t>
            </a:r>
            <a:endParaRPr sz="2100">
              <a:solidFill>
                <a:srgbClr val="056839"/>
              </a:solidFill>
              <a:latin typeface="Calibri"/>
              <a:ea typeface="Calibri"/>
              <a:cs typeface="Calibri"/>
              <a:sym typeface="Calibri"/>
            </a:endParaRPr>
          </a:p>
          <a:p>
            <a:pPr indent="0" lvl="0" marL="457200" marR="0" rtl="0" algn="l">
              <a:lnSpc>
                <a:spcPct val="150000"/>
              </a:lnSpc>
              <a:spcBef>
                <a:spcPts val="0"/>
              </a:spcBef>
              <a:spcAft>
                <a:spcPts val="0"/>
              </a:spcAft>
              <a:buNone/>
            </a:pPr>
            <a:r>
              <a:t/>
            </a:r>
            <a:endParaRPr sz="2400">
              <a:solidFill>
                <a:srgbClr val="056839"/>
              </a:solidFill>
              <a:latin typeface="Calibri"/>
              <a:ea typeface="Calibri"/>
              <a:cs typeface="Calibri"/>
              <a:sym typeface="Calibri"/>
            </a:endParaRPr>
          </a:p>
        </p:txBody>
      </p:sp>
      <p:pic>
        <p:nvPicPr>
          <p:cNvPr id="131" name="Google Shape;131;p4"/>
          <p:cNvPicPr preferRelativeResize="0"/>
          <p:nvPr/>
        </p:nvPicPr>
        <p:blipFill rotWithShape="1">
          <a:blip r:embed="rId3">
            <a:alphaModFix/>
          </a:blip>
          <a:srcRect b="0" l="0" r="0" t="0"/>
          <a:stretch/>
        </p:blipFill>
        <p:spPr>
          <a:xfrm>
            <a:off x="3847211" y="2427729"/>
            <a:ext cx="1200914" cy="2002540"/>
          </a:xfrm>
          <a:prstGeom prst="rect">
            <a:avLst/>
          </a:prstGeom>
          <a:noFill/>
          <a:ln>
            <a:noFill/>
          </a:ln>
        </p:spPr>
      </p:pic>
      <p:pic>
        <p:nvPicPr>
          <p:cNvPr descr="Logo&#10;&#10;Description automatically generated" id="132" name="Google Shape;132;p4"/>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33" name="Google Shape;133;p4"/>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5"/>
          <p:cNvSpPr txBox="1"/>
          <p:nvPr/>
        </p:nvSpPr>
        <p:spPr>
          <a:xfrm>
            <a:off x="542745" y="370941"/>
            <a:ext cx="469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r>
              <a:rPr b="1" i="0" lang="en-US"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5"/>
          <p:cNvSpPr txBox="1"/>
          <p:nvPr/>
        </p:nvSpPr>
        <p:spPr>
          <a:xfrm>
            <a:off x="664111" y="1188106"/>
            <a:ext cx="100347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1" lang="en-US" sz="1800">
                <a:solidFill>
                  <a:srgbClr val="056839"/>
                </a:solidFill>
                <a:latin typeface="Calibri"/>
                <a:ea typeface="Calibri"/>
                <a:cs typeface="Calibri"/>
                <a:sym typeface="Calibri"/>
              </a:rPr>
              <a:t>Почвата </a:t>
            </a:r>
            <a:r>
              <a:rPr lang="en-US" sz="1800">
                <a:solidFill>
                  <a:srgbClr val="056839"/>
                </a:solidFill>
                <a:latin typeface="Calibri"/>
                <a:ea typeface="Calibri"/>
                <a:cs typeface="Calibri"/>
                <a:sym typeface="Calibri"/>
              </a:rPr>
              <a:t>е пространството, където </a:t>
            </a:r>
            <a:r>
              <a:rPr b="1" lang="en-US" sz="1800">
                <a:solidFill>
                  <a:srgbClr val="056839"/>
                </a:solidFill>
                <a:latin typeface="Calibri"/>
                <a:ea typeface="Calibri"/>
                <a:cs typeface="Calibri"/>
                <a:sym typeface="Calibri"/>
              </a:rPr>
              <a:t>хранителните вещества</a:t>
            </a:r>
            <a:r>
              <a:rPr lang="en-US" sz="1800">
                <a:solidFill>
                  <a:srgbClr val="056839"/>
                </a:solidFill>
                <a:latin typeface="Calibri"/>
                <a:ea typeface="Calibri"/>
                <a:cs typeface="Calibri"/>
                <a:sym typeface="Calibri"/>
              </a:rPr>
              <a:t> се трансформират в структури, които могат да бъдат абсорбирани от растенията, което позволява на </a:t>
            </a:r>
            <a:r>
              <a:rPr b="1" lang="en-US" sz="1800">
                <a:solidFill>
                  <a:srgbClr val="056839"/>
                </a:solidFill>
                <a:latin typeface="Calibri"/>
                <a:ea typeface="Calibri"/>
                <a:cs typeface="Calibri"/>
                <a:sym typeface="Calibri"/>
              </a:rPr>
              <a:t>биомасата</a:t>
            </a:r>
            <a:r>
              <a:rPr lang="en-US" sz="1800">
                <a:solidFill>
                  <a:srgbClr val="056839"/>
                </a:solidFill>
                <a:latin typeface="Calibri"/>
                <a:ea typeface="Calibri"/>
                <a:cs typeface="Calibri"/>
                <a:sym typeface="Calibri"/>
              </a:rPr>
              <a:t> да създава и съхранява въглерод.</a:t>
            </a:r>
            <a:endParaRPr sz="18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b="1" lang="en-US" sz="1800">
                <a:solidFill>
                  <a:srgbClr val="056839"/>
                </a:solidFill>
                <a:latin typeface="Calibri"/>
                <a:ea typeface="Calibri"/>
                <a:cs typeface="Calibri"/>
                <a:sym typeface="Calibri"/>
              </a:rPr>
              <a:t>Почвата е мястото, където нашата бъдеща питейна вода започва своето пречистващо пътуване до подпочвените води.</a:t>
            </a:r>
            <a:endParaRPr b="1" sz="18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lang="en-US" sz="1800">
                <a:solidFill>
                  <a:srgbClr val="056839"/>
                </a:solidFill>
                <a:latin typeface="Calibri"/>
                <a:ea typeface="Calibri"/>
                <a:cs typeface="Calibri"/>
                <a:sym typeface="Calibri"/>
              </a:rPr>
              <a:t>Прекомерният внос на хранителни вещества води до намалено богатство на растителни видове, уврежда подземните биоми, които са отговорни за естественото попълване на хранителните вещества в почвата, замърсява подпочвените води и в крайна сметка храните, които консумираме.</a:t>
            </a:r>
            <a:endParaRPr sz="18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1" sz="2400">
              <a:solidFill>
                <a:srgbClr val="056839"/>
              </a:solidFill>
              <a:latin typeface="Calibri"/>
              <a:ea typeface="Calibri"/>
              <a:cs typeface="Calibri"/>
              <a:sym typeface="Calibri"/>
            </a:endParaRPr>
          </a:p>
        </p:txBody>
      </p:sp>
      <p:sp>
        <p:nvSpPr>
          <p:cNvPr id="141" name="Google Shape;141;p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5"/>
          <p:cNvSpPr/>
          <p:nvPr/>
        </p:nvSpPr>
        <p:spPr>
          <a:xfrm>
            <a:off x="664111" y="93994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44" name="Google Shape;144;p5"/>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45" name="Google Shape;145;p5"/>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nvSpPr>
        <p:spPr>
          <a:xfrm>
            <a:off x="528145" y="575441"/>
            <a:ext cx="469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r>
              <a:rPr b="1" i="0" lang="en-US"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6"/>
          <p:cNvSpPr txBox="1"/>
          <p:nvPr/>
        </p:nvSpPr>
        <p:spPr>
          <a:xfrm>
            <a:off x="612986" y="1304956"/>
            <a:ext cx="10491900" cy="2786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500"/>
              <a:buFont typeface="Arial"/>
              <a:buNone/>
            </a:pPr>
            <a:r>
              <a:rPr lang="en-US" sz="2500">
                <a:solidFill>
                  <a:srgbClr val="056839"/>
                </a:solidFill>
                <a:latin typeface="Calibri"/>
                <a:ea typeface="Calibri"/>
                <a:cs typeface="Calibri"/>
                <a:sym typeface="Calibri"/>
              </a:rPr>
              <a:t>Що се отнася до видовете замърсяване на почвата, те могат да бъдат </a:t>
            </a:r>
            <a:r>
              <a:rPr b="1" lang="en-US" sz="2500">
                <a:solidFill>
                  <a:srgbClr val="056839"/>
                </a:solidFill>
                <a:latin typeface="Calibri"/>
                <a:ea typeface="Calibri"/>
                <a:cs typeface="Calibri"/>
                <a:sym typeface="Calibri"/>
              </a:rPr>
              <a:t>дифузни</a:t>
            </a:r>
            <a:r>
              <a:rPr lang="en-US" sz="2500">
                <a:solidFill>
                  <a:srgbClr val="056839"/>
                </a:solidFill>
                <a:latin typeface="Calibri"/>
                <a:ea typeface="Calibri"/>
                <a:cs typeface="Calibri"/>
                <a:sym typeface="Calibri"/>
              </a:rPr>
              <a:t> и </a:t>
            </a:r>
            <a:r>
              <a:rPr b="1" lang="en-US" sz="2500">
                <a:solidFill>
                  <a:srgbClr val="056839"/>
                </a:solidFill>
                <a:latin typeface="Calibri"/>
                <a:ea typeface="Calibri"/>
                <a:cs typeface="Calibri"/>
                <a:sym typeface="Calibri"/>
              </a:rPr>
              <a:t>широко разпространени</a:t>
            </a:r>
            <a:r>
              <a:rPr lang="en-US" sz="2500">
                <a:solidFill>
                  <a:srgbClr val="056839"/>
                </a:solidFill>
                <a:latin typeface="Calibri"/>
                <a:ea typeface="Calibri"/>
                <a:cs typeface="Calibri"/>
                <a:sym typeface="Calibri"/>
              </a:rPr>
              <a:t> или </a:t>
            </a:r>
            <a:r>
              <a:rPr b="1" lang="en-US" sz="2500">
                <a:solidFill>
                  <a:srgbClr val="056839"/>
                </a:solidFill>
                <a:latin typeface="Calibri"/>
                <a:ea typeface="Calibri"/>
                <a:cs typeface="Calibri"/>
                <a:sym typeface="Calibri"/>
              </a:rPr>
              <a:t>интензивни</a:t>
            </a:r>
            <a:r>
              <a:rPr lang="en-US" sz="2500">
                <a:solidFill>
                  <a:srgbClr val="056839"/>
                </a:solidFill>
                <a:latin typeface="Calibri"/>
                <a:ea typeface="Calibri"/>
                <a:cs typeface="Calibri"/>
                <a:sym typeface="Calibri"/>
              </a:rPr>
              <a:t> и </a:t>
            </a:r>
            <a:r>
              <a:rPr b="1" lang="en-US" sz="2500">
                <a:solidFill>
                  <a:srgbClr val="056839"/>
                </a:solidFill>
                <a:latin typeface="Calibri"/>
                <a:ea typeface="Calibri"/>
                <a:cs typeface="Calibri"/>
                <a:sym typeface="Calibri"/>
              </a:rPr>
              <a:t>локализирани</a:t>
            </a:r>
            <a:r>
              <a:rPr lang="en-US" sz="2500">
                <a:solidFill>
                  <a:srgbClr val="056839"/>
                </a:solidFill>
                <a:latin typeface="Calibri"/>
                <a:ea typeface="Calibri"/>
                <a:cs typeface="Calibri"/>
                <a:sym typeface="Calibri"/>
              </a:rPr>
              <a:t> (замърсени места, точково замърсяване). Сред замърсителите са тежки метали, устойчиви органични замърсители, остатъци от препарати за растителна защита и др.</a:t>
            </a:r>
            <a:endParaRPr b="0" i="0" sz="1900" u="none" cap="none" strike="noStrike">
              <a:solidFill>
                <a:srgbClr val="000000"/>
              </a:solidFill>
              <a:latin typeface="Calibri"/>
              <a:ea typeface="Calibri"/>
              <a:cs typeface="Calibri"/>
              <a:sym typeface="Calibri"/>
            </a:endParaRPr>
          </a:p>
        </p:txBody>
      </p:sp>
      <p:sp>
        <p:nvSpPr>
          <p:cNvPr id="153" name="Google Shape;153;p6"/>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56" name="Google Shape;156;p6"/>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57" name="Google Shape;157;p6"/>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7"/>
          <p:cNvSpPr/>
          <p:nvPr/>
        </p:nvSpPr>
        <p:spPr>
          <a:xfrm>
            <a:off x="0" y="0"/>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txBox="1"/>
          <p:nvPr/>
        </p:nvSpPr>
        <p:spPr>
          <a:xfrm>
            <a:off x="542058" y="529893"/>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7"/>
          <p:cNvSpPr txBox="1"/>
          <p:nvPr/>
        </p:nvSpPr>
        <p:spPr>
          <a:xfrm>
            <a:off x="3272025" y="5325250"/>
            <a:ext cx="76470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lang="en-US" sz="1000">
                <a:solidFill>
                  <a:schemeClr val="dk1"/>
                </a:solidFill>
                <a:latin typeface="Calibri"/>
                <a:ea typeface="Calibri"/>
                <a:cs typeface="Calibri"/>
                <a:sym typeface="Calibri"/>
              </a:rPr>
              <a:t>Фиг. 1 Различните елементи на Европейския зелен пакт (COM(2019) 640final). Взето от: „Уместността на устойчивото управление на почвата в рамките на Европейския зелен пакт“ LucaMontanarella § PanosPanagos, Европейска комисия, Съвместен изследователски център (JRC), Испра (VA), Италия</a:t>
            </a:r>
            <a:endParaRPr b="0" i="0" sz="1000" u="none" cap="none" strike="noStrike">
              <a:solidFill>
                <a:srgbClr val="C55A11"/>
              </a:solidFill>
              <a:latin typeface="Calibri"/>
              <a:ea typeface="Calibri"/>
              <a:cs typeface="Calibri"/>
              <a:sym typeface="Calibri"/>
            </a:endParaRPr>
          </a:p>
        </p:txBody>
      </p:sp>
      <p:pic>
        <p:nvPicPr>
          <p:cNvPr descr="Logo&#10;&#10;Description automatically generated" id="166" name="Google Shape;166;p7"/>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67" name="Google Shape;167;p7"/>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168" name="Google Shape;168;p7"/>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https://ars.els-cdn.com/content/image/1-s2.0-S0264837720304257-gr1_lrg.jpg" id="169" name="Google Shape;169;p7"/>
          <p:cNvPicPr preferRelativeResize="0"/>
          <p:nvPr/>
        </p:nvPicPr>
        <p:blipFill rotWithShape="1">
          <a:blip r:embed="rId5">
            <a:alphaModFix/>
          </a:blip>
          <a:srcRect b="0" l="0" r="0" t="0"/>
          <a:stretch/>
        </p:blipFill>
        <p:spPr>
          <a:xfrm>
            <a:off x="3218839" y="529893"/>
            <a:ext cx="7700171" cy="47175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8"/>
          <p:cNvSpPr txBox="1"/>
          <p:nvPr/>
        </p:nvSpPr>
        <p:spPr>
          <a:xfrm>
            <a:off x="3196535" y="1674969"/>
            <a:ext cx="5976600" cy="2709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lang="en-US" sz="2000">
                <a:solidFill>
                  <a:srgbClr val="056839"/>
                </a:solidFill>
                <a:latin typeface="Calibri"/>
                <a:ea typeface="Calibri"/>
                <a:cs typeface="Calibri"/>
                <a:sym typeface="Calibri"/>
              </a:rPr>
              <a:t>Много добри обяснения за видовете замърсяване на почвата, как могат да бъдат измерени и как може да се подобри ситуацията с примери от Румъния и Испания (налични са видеоклипове във vimeo):</a:t>
            </a:r>
            <a:endParaRPr sz="20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US" sz="2000" u="sng" cap="none" strike="noStrike">
                <a:solidFill>
                  <a:srgbClr val="056839"/>
                </a:solidFill>
                <a:latin typeface="Calibri"/>
                <a:ea typeface="Calibri"/>
                <a:cs typeface="Calibri"/>
                <a:sym typeface="Calibri"/>
                <a:hlinkClick r:id="rId4">
                  <a:extLst>
                    <a:ext uri="{A12FA001-AC4F-418D-AE19-62706E023703}">
                      <ahyp:hlinkClr val="tx"/>
                    </a:ext>
                  </a:extLst>
                </a:hlinkClick>
              </a:rPr>
              <a:t>https://www.recare-hub.eu/soil-threats/contamination</a:t>
            </a:r>
            <a:r>
              <a:rPr b="0" i="0" lang="en-US" sz="2000" u="none" cap="none" strike="noStrike">
                <a:solidFill>
                  <a:srgbClr val="056839"/>
                </a:solidFill>
                <a:latin typeface="Calibri"/>
                <a:ea typeface="Calibri"/>
                <a:cs typeface="Calibri"/>
                <a:sym typeface="Calibri"/>
              </a:rPr>
              <a:t> </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p:txBody>
      </p:sp>
      <p:sp>
        <p:nvSpPr>
          <p:cNvPr id="175" name="Google Shape;175;p8"/>
          <p:cNvSpPr txBox="1"/>
          <p:nvPr/>
        </p:nvSpPr>
        <p:spPr>
          <a:xfrm>
            <a:off x="542058" y="529893"/>
            <a:ext cx="8206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endParaRPr b="1" i="0" sz="3600" u="none" cap="none" strike="noStrike">
              <a:solidFill>
                <a:srgbClr val="056839"/>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b="0" l="0" r="0" t="0"/>
          <a:stretch/>
        </p:blipFill>
        <p:spPr>
          <a:xfrm>
            <a:off x="1804800" y="2017959"/>
            <a:ext cx="724354" cy="147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9"/>
          <p:cNvSpPr txBox="1"/>
          <p:nvPr/>
        </p:nvSpPr>
        <p:spPr>
          <a:xfrm>
            <a:off x="3323549" y="1469599"/>
            <a:ext cx="5544900" cy="491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300">
                <a:solidFill>
                  <a:srgbClr val="056839"/>
                </a:solidFill>
                <a:latin typeface="Calibri"/>
                <a:ea typeface="Calibri"/>
                <a:cs typeface="Calibri"/>
                <a:sym typeface="Calibri"/>
              </a:rPr>
              <a:t>Въпрос за размисъл:</a:t>
            </a:r>
            <a:endParaRPr sz="23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3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300">
                <a:solidFill>
                  <a:srgbClr val="056839"/>
                </a:solidFill>
                <a:latin typeface="Calibri"/>
                <a:ea typeface="Calibri"/>
                <a:cs typeface="Calibri"/>
                <a:sym typeface="Calibri"/>
              </a:rPr>
              <a:t>Видовете замърсяване на почвата са:</a:t>
            </a:r>
            <a:endParaRPr b="1" sz="23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300">
              <a:solidFill>
                <a:srgbClr val="056839"/>
              </a:solidFill>
              <a:latin typeface="Calibri"/>
              <a:ea typeface="Calibri"/>
              <a:cs typeface="Calibri"/>
              <a:sym typeface="Calibri"/>
            </a:endParaRPr>
          </a:p>
          <a:p>
            <a:pPr indent="-374650" lvl="0" marL="457200" marR="0" rtl="0" algn="l">
              <a:lnSpc>
                <a:spcPct val="100000"/>
              </a:lnSpc>
              <a:spcBef>
                <a:spcPts val="0"/>
              </a:spcBef>
              <a:spcAft>
                <a:spcPts val="0"/>
              </a:spcAft>
              <a:buClr>
                <a:srgbClr val="056839"/>
              </a:buClr>
              <a:buSzPts val="2300"/>
              <a:buFont typeface="Calibri"/>
              <a:buChar char="●"/>
            </a:pPr>
            <a:r>
              <a:rPr b="1" lang="en-US" sz="2300">
                <a:solidFill>
                  <a:srgbClr val="056839"/>
                </a:solidFill>
                <a:latin typeface="Calibri"/>
                <a:ea typeface="Calibri"/>
                <a:cs typeface="Calibri"/>
                <a:sym typeface="Calibri"/>
              </a:rPr>
              <a:t>дифузни и широко разпространени</a:t>
            </a:r>
            <a:endParaRPr b="1" sz="2300">
              <a:solidFill>
                <a:srgbClr val="056839"/>
              </a:solidFill>
              <a:latin typeface="Calibri"/>
              <a:ea typeface="Calibri"/>
              <a:cs typeface="Calibri"/>
              <a:sym typeface="Calibri"/>
            </a:endParaRPr>
          </a:p>
          <a:p>
            <a:pPr indent="-374650" lvl="0" marL="457200" marR="0" rtl="0" algn="l">
              <a:lnSpc>
                <a:spcPct val="100000"/>
              </a:lnSpc>
              <a:spcBef>
                <a:spcPts val="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разпръснати и широко разпространени</a:t>
            </a:r>
            <a:endParaRPr sz="2300">
              <a:solidFill>
                <a:srgbClr val="056839"/>
              </a:solidFill>
              <a:latin typeface="Calibri"/>
              <a:ea typeface="Calibri"/>
              <a:cs typeface="Calibri"/>
              <a:sym typeface="Calibri"/>
            </a:endParaRPr>
          </a:p>
          <a:p>
            <a:pPr indent="-374650" lvl="0" marL="457200" marR="0" rtl="0" algn="l">
              <a:lnSpc>
                <a:spcPct val="100000"/>
              </a:lnSpc>
              <a:spcBef>
                <a:spcPts val="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интензивни и поляризирани</a:t>
            </a:r>
            <a:endParaRPr sz="2300">
              <a:solidFill>
                <a:srgbClr val="056839"/>
              </a:solidFill>
              <a:latin typeface="Calibri"/>
              <a:ea typeface="Calibri"/>
              <a:cs typeface="Calibri"/>
              <a:sym typeface="Calibri"/>
            </a:endParaRPr>
          </a:p>
          <a:p>
            <a:pPr indent="-374650" lvl="0" marL="457200" marR="0" rtl="0" algn="l">
              <a:lnSpc>
                <a:spcPct val="100000"/>
              </a:lnSpc>
              <a:spcBef>
                <a:spcPts val="0"/>
              </a:spcBef>
              <a:spcAft>
                <a:spcPts val="0"/>
              </a:spcAft>
              <a:buClr>
                <a:srgbClr val="056839"/>
              </a:buClr>
              <a:buSzPts val="2300"/>
              <a:buFont typeface="Calibri"/>
              <a:buChar char="●"/>
            </a:pPr>
            <a:r>
              <a:rPr b="1" lang="en-US" sz="2300">
                <a:solidFill>
                  <a:srgbClr val="056839"/>
                </a:solidFill>
                <a:latin typeface="Calibri"/>
                <a:ea typeface="Calibri"/>
                <a:cs typeface="Calibri"/>
                <a:sym typeface="Calibri"/>
              </a:rPr>
              <a:t>интензивни и локализирани (точково замърсяване)</a:t>
            </a:r>
            <a:endParaRPr b="1" sz="23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sz="23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p:txBody>
      </p:sp>
      <p:sp>
        <p:nvSpPr>
          <p:cNvPr id="182" name="Google Shape;182;p9"/>
          <p:cNvSpPr txBox="1"/>
          <p:nvPr/>
        </p:nvSpPr>
        <p:spPr>
          <a:xfrm>
            <a:off x="521183" y="467368"/>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6839"/>
                </a:solidFill>
                <a:latin typeface="Calibri"/>
                <a:ea typeface="Calibri"/>
                <a:cs typeface="Calibri"/>
                <a:sym typeface="Calibri"/>
              </a:rPr>
              <a:t>Въведение</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