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0287000" cx="2057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6" roundtripDataSignature="AMtx7mh+y8Q1xnn/bSeDgdV1QZqNqy9X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bg-BG"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Mechanical recycling is the reprocessing of used plastic to obtain new similar products. It is a type of primary and secondary plastic recycling where homogeneous waste plastics are turned into products of almost the same or lower quality than the original product.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 Although at first glance mechanical recycling of plastic waste appears to be a 'green' operation, reprocessing is not cost-effective as it requires a lot of energy to clean, sort, transport and process, including the additives used to provide a working product.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Recycling plastic household waste is particularly difficult when it is contaminated with biological residues or, as is often the case, a mixture of different types of plastics.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Sometimes mixed plastic waste is used in the manufacture of underground chambers to increase the strength of concrete.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53" name="Google Shape;25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As we know plastics are not biodegradable and this is one of the main environmental problems. To solve this problem, biodegradable polymers are being developed that can be converted back to biomass in a realistic time frame. Biodegradable plastics are already being used successfully in different countries. They are mainly introduced in the food industry and catering. This plastic photodegrades in six weeks.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It has the potential to be used in other areas, for example for computer or automotive components. However, there are a number of concerns regarding the use of biodegradable plastics. First, these plastics will only degrade if disposed of under appropriate conditions. For example, a photodegradable plastic product will not degrade if it is buried in a landfill where there is no light. Second, they can cause an increase in emissions of the greenhouse gas methane, which is released during the anaerobic digestion of the material.</a:t>
            </a:r>
            <a:endParaRPr sz="1200">
              <a:solidFill>
                <a:schemeClr val="dk1"/>
              </a:solidFill>
              <a:latin typeface="Calibri"/>
              <a:ea typeface="Calibri"/>
              <a:cs typeface="Calibri"/>
              <a:sym typeface="Calibri"/>
            </a:endParaRPr>
          </a:p>
        </p:txBody>
      </p:sp>
      <p:sp>
        <p:nvSpPr>
          <p:cNvPr id="266" name="Google Shape;26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79" name="Google Shape;27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In the future, the vast amount of plastic waste produced can be processed with a properly designed method to produce fossil fuel substitutes. A suitable process to convert waste plastic into hydrocarbon fuel, if designed and implemented, would then be a cheaper partial substitute for petroleum without emitting any pollutants. It will also take care of hazardous plastic waste and reduce crude oil imports. (Achyut Panda, 2010)</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93" name="Google Shape;29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06" name="Google Shape;30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7117a436fc_0_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17117a436fc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19" name="Google Shape;319;g17117a436fc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7117a436fc_0_1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17117a436fc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32" name="Google Shape;332;g17117a436fc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7117a436fc_0_3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17117a436fc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46" name="Google Shape;346;g17117a436fc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p1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p2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2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Before we start the topic of Plastic waste management, it is important to understand what the word “management” means. It comes from the word “manage”, which means to manage. Management is a process of planning, decision making, organizing, leading, motivating and controlling the different resources to reach its goals efficiently.</a:t>
            </a:r>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In this lesson we will talk about the ways to manage plastic waste.</a:t>
            </a:r>
            <a:endParaRPr/>
          </a:p>
          <a:p>
            <a:pPr indent="0" lvl="0" marL="0" rtl="0" algn="l">
              <a:lnSpc>
                <a:spcPct val="100000"/>
              </a:lnSpc>
              <a:spcBef>
                <a:spcPts val="0"/>
              </a:spcBef>
              <a:spcAft>
                <a:spcPts val="0"/>
              </a:spcAft>
              <a:buSzPts val="1400"/>
              <a:buNone/>
            </a:pPr>
            <a:r>
              <a:t/>
            </a:r>
            <a:endParaRPr/>
          </a:p>
        </p:txBody>
      </p:sp>
      <p:sp>
        <p:nvSpPr>
          <p:cNvPr id="126" name="Google Shape;12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Plastics can be found in almost all areas of human activity today – agriculture, medicine, transportation, pipelines, electrical and thermal insulation, packaging, manufacturing of household and electronic goods, furniture and other items for daily or specific use.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Plastic waste can be classified as industrial and municipal plastic waste according to their origin; these groups have different qualities and properties and are subject to different management strategies.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44" name="Google Shape;14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Municipal/household plastic waste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Municipal plastic waste usually remains part of municipal solid waste (MSW) as it is discarded and collected as municipal waste. The various sources of plastics for MSW include household items (food containers, disposable cups, plates, cutlery, CDs, soda bottles, water pipes and gutters, flooring, etc.), agricultural (mulching film, fodder bags, fertilizer bags, etc.</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Thus, household plastic waste is mixed with other waste and heterogeneous in composition. In order to recycle it, it is necessary to separate the plastic from other household waste. For mixed plastics, mechanical separation equipment is currently available. For example, using a wet separation process, mixed plastics can be separated into two groups: those with a density greater than water, such as polystyrene and polyvinyl chloride, and those with a density lower than that of water, such as polyethylene, polypropylene and expanded polystyrene.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bg-BG" sz="1200">
                <a:solidFill>
                  <a:schemeClr val="dk1"/>
                </a:solidFill>
                <a:latin typeface="Calibri"/>
                <a:ea typeface="Calibri"/>
                <a:cs typeface="Calibri"/>
                <a:sym typeface="Calibri"/>
              </a:rPr>
              <a:t>Although technologies for the separation of household waste have been studied extensively, it is not yet possible to mechanically classify them and obtain marketable fractions. So household waste separation would be a better option where household waste is disposed of separately into three parts: 1 - paper, 2 - glass and metal, and 3 - plastics.</a:t>
            </a:r>
            <a:endParaRPr sz="1200">
              <a:solidFill>
                <a:schemeClr val="dk1"/>
              </a:solidFill>
              <a:latin typeface="Calibri"/>
              <a:ea typeface="Calibri"/>
              <a:cs typeface="Calibri"/>
              <a:sym typeface="Calibri"/>
            </a:endParaRPr>
          </a:p>
        </p:txBody>
      </p:sp>
      <p:sp>
        <p:nvSpPr>
          <p:cNvPr id="159" name="Google Shape;15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400"/>
              <a:buNone/>
            </a:pPr>
            <a:r>
              <a:t/>
            </a:r>
            <a:endParaRPr/>
          </a:p>
          <a:p>
            <a:pPr indent="0" lvl="0" marL="0" rtl="0" algn="just">
              <a:lnSpc>
                <a:spcPct val="100000"/>
              </a:lnSpc>
              <a:spcBef>
                <a:spcPts val="0"/>
              </a:spcBef>
              <a:spcAft>
                <a:spcPts val="0"/>
              </a:spcAft>
              <a:buSzPts val="1400"/>
              <a:buNone/>
            </a:pPr>
            <a:r>
              <a:rPr lang="bg-BG"/>
              <a:t>Municipal plastic waste is heterogeneous while industrial plastic waste is homogeneous in nature</a:t>
            </a:r>
            <a:endParaRPr/>
          </a:p>
        </p:txBody>
      </p:sp>
      <p:sp>
        <p:nvSpPr>
          <p:cNvPr id="174" name="Google Shape;17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bg-BG"/>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p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7" name="Google Shape;17;p24"/>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9" name="Google Shape;19;p2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0" name="Google Shape;20;p2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4" name="Google Shape;74;p33"/>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3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6" name="Google Shape;76;p3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7" name="Google Shape;77;p3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0" name="Google Shape;80;p34"/>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3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2" name="Google Shape;82;p3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3" name="Google Shape;83;p3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3" name="Google Shape;23;p2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4" name="Google Shape;24;p2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6"/>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7" name="Google Shape;27;p26"/>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2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9" name="Google Shape;29;p2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0" name="Google Shape;30;p2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3" name="Google Shape;33;p27"/>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2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5" name="Google Shape;35;p2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6" name="Google Shape;36;p2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8"/>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9" name="Google Shape;39;p28"/>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28"/>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2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2" name="Google Shape;42;p2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3" name="Google Shape;43;p2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6" name="Google Shape;46;p29"/>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29"/>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29"/>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29"/>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2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1" name="Google Shape;51;p2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2" name="Google Shape;52;p2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5" name="Google Shape;55;p3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6" name="Google Shape;56;p3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7" name="Google Shape;57;p3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0" name="Google Shape;60;p31"/>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31"/>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3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3" name="Google Shape;63;p3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4" name="Google Shape;64;p3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7" name="Google Shape;67;p32"/>
          <p:cNvSpPr/>
          <p:nvPr>
            <p:ph idx="2" type="pic"/>
          </p:nvPr>
        </p:nvSpPr>
        <p:spPr>
          <a:xfrm>
            <a:off x="8746630" y="1481138"/>
            <a:ext cx="10415700" cy="7310400"/>
          </a:xfrm>
          <a:prstGeom prst="rect">
            <a:avLst/>
          </a:prstGeom>
          <a:noFill/>
          <a:ln>
            <a:noFill/>
          </a:ln>
        </p:spPr>
      </p:sp>
      <p:sp>
        <p:nvSpPr>
          <p:cNvPr id="68" name="Google Shape;68;p32"/>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3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0" name="Google Shape;70;p3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1" name="Google Shape;71;p3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marR="0" rtl="0" algn="l">
              <a:lnSpc>
                <a:spcPct val="90000"/>
              </a:lnSpc>
              <a:spcBef>
                <a:spcPts val="0"/>
              </a:spcBef>
              <a:spcAft>
                <a:spcPts val="0"/>
              </a:spcAft>
              <a:buClr>
                <a:schemeClr val="dk1"/>
              </a:buClr>
              <a:buSzPts val="7200"/>
              <a:buFont typeface="Calibri"/>
              <a:buNone/>
              <a:defRPr b="0" i="0" sz="7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9pPr>
          </a:lstStyle>
          <a:p/>
        </p:txBody>
      </p:sp>
      <p:sp>
        <p:nvSpPr>
          <p:cNvPr id="11" name="Google Shape;11;p23"/>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520700" lvl="0" marL="457200" marR="0" rtl="0" algn="l">
              <a:lnSpc>
                <a:spcPct val="90000"/>
              </a:lnSpc>
              <a:spcBef>
                <a:spcPts val="16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76250" lvl="1" marL="914400" marR="0" rtl="0" algn="l">
              <a:lnSpc>
                <a:spcPct val="90000"/>
              </a:lnSpc>
              <a:spcBef>
                <a:spcPts val="800"/>
              </a:spcBef>
              <a:spcAft>
                <a:spcPts val="0"/>
              </a:spcAft>
              <a:buClr>
                <a:schemeClr val="dk1"/>
              </a:buClr>
              <a:buSzPts val="3900"/>
              <a:buFont typeface="Arial"/>
              <a:buChar char="•"/>
              <a:defRPr b="0" i="0" sz="3900" u="none" cap="none" strike="noStrike">
                <a:solidFill>
                  <a:schemeClr val="dk1"/>
                </a:solidFill>
                <a:latin typeface="Calibri"/>
                <a:ea typeface="Calibri"/>
                <a:cs typeface="Calibri"/>
                <a:sym typeface="Calibri"/>
              </a:defRPr>
            </a:lvl2pPr>
            <a:lvl3pPr indent="-438150" lvl="2" marL="1371600" marR="0" rtl="0" algn="l">
              <a:lnSpc>
                <a:spcPct val="90000"/>
              </a:lnSpc>
              <a:spcBef>
                <a:spcPts val="800"/>
              </a:spcBef>
              <a:spcAft>
                <a:spcPts val="0"/>
              </a:spcAft>
              <a:buClr>
                <a:schemeClr val="dk1"/>
              </a:buClr>
              <a:buSzPts val="3300"/>
              <a:buFont typeface="Arial"/>
              <a:buChar char="•"/>
              <a:defRPr b="0" i="0" sz="3300" u="none" cap="none" strike="noStrike">
                <a:solidFill>
                  <a:schemeClr val="dk1"/>
                </a:solidFill>
                <a:latin typeface="Calibri"/>
                <a:ea typeface="Calibri"/>
                <a:cs typeface="Calibri"/>
                <a:sym typeface="Calibri"/>
              </a:defRPr>
            </a:lvl3pPr>
            <a:lvl4pPr indent="-412750" lvl="3" marL="1828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marR="0" rtl="0" algn="l">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marR="0" rtl="0" algn="ctr">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bg-BG"/>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sciencedirect.com/science/article/abs/pii/S1364032109001439" TargetMode="External"/><Relationship Id="rId4" Type="http://schemas.openxmlformats.org/officeDocument/2006/relationships/hyperlink" Target="https://link.springer.com/article/10.1007/s42452-019-1468-2" TargetMode="External"/><Relationship Id="rId5" Type="http://schemas.openxmlformats.org/officeDocument/2006/relationships/hyperlink" Target="https://asset-pdf.scinapse.io/prod/2185838280/2185838280.pdf" TargetMode="External"/><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www.youtube.com/watch?v=I_fUpP-hq3A" TargetMode="External"/><Relationship Id="rId6" Type="http://schemas.openxmlformats.org/officeDocument/2006/relationships/image" Target="../media/image25.jpg"/><Relationship Id="rId7"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eea.europa.eu/publications/plastics-the-circular-economy-and/"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Text&#10;&#10;Description automatically generated with medium confidence" id="89" name="Google Shape;89;p1"/>
          <p:cNvPicPr preferRelativeResize="0"/>
          <p:nvPr/>
        </p:nvPicPr>
        <p:blipFill rotWithShape="1">
          <a:blip r:embed="rId3">
            <a:alphaModFix/>
          </a:blip>
          <a:srcRect b="0" l="0" r="0" t="0"/>
          <a:stretch/>
        </p:blipFill>
        <p:spPr>
          <a:xfrm>
            <a:off x="474118" y="1018962"/>
            <a:ext cx="5041312" cy="2422243"/>
          </a:xfrm>
          <a:prstGeom prst="rect">
            <a:avLst/>
          </a:prstGeom>
          <a:noFill/>
          <a:ln>
            <a:noFill/>
          </a:ln>
        </p:spPr>
      </p:pic>
      <p:pic>
        <p:nvPicPr>
          <p:cNvPr descr="Graphical user interface, text&#10;&#10;Description automatically generated" id="90" name="Google Shape;90;p1"/>
          <p:cNvPicPr preferRelativeResize="0"/>
          <p:nvPr/>
        </p:nvPicPr>
        <p:blipFill rotWithShape="1">
          <a:blip r:embed="rId4">
            <a:alphaModFix/>
          </a:blip>
          <a:srcRect b="0" l="0" r="0" t="0"/>
          <a:stretch/>
        </p:blipFill>
        <p:spPr>
          <a:xfrm>
            <a:off x="1232648" y="9021713"/>
            <a:ext cx="5165965" cy="1083795"/>
          </a:xfrm>
          <a:prstGeom prst="rect">
            <a:avLst/>
          </a:prstGeom>
          <a:noFill/>
          <a:ln>
            <a:noFill/>
          </a:ln>
        </p:spPr>
      </p:pic>
      <p:sp>
        <p:nvSpPr>
          <p:cNvPr id="91" name="Google Shape;91;p1"/>
          <p:cNvSpPr/>
          <p:nvPr/>
        </p:nvSpPr>
        <p:spPr>
          <a:xfrm>
            <a:off x="0" y="8488017"/>
            <a:ext cx="205740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2" name="Google Shape;92;p1"/>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3" name="Google Shape;93;p1"/>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4" name="Google Shape;94;p1"/>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5" name="Google Shape;95;p1"/>
          <p:cNvSpPr txBox="1"/>
          <p:nvPr/>
        </p:nvSpPr>
        <p:spPr>
          <a:xfrm>
            <a:off x="723305" y="3462113"/>
            <a:ext cx="12151500" cy="2551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7800" u="none" cap="none" strike="noStrike">
                <a:solidFill>
                  <a:srgbClr val="056839"/>
                </a:solidFill>
                <a:latin typeface="Calibri"/>
                <a:ea typeface="Calibri"/>
                <a:cs typeface="Calibri"/>
                <a:sym typeface="Calibri"/>
              </a:rPr>
              <a:t>Управление на пластмасовите отпадъци</a:t>
            </a:r>
            <a:endParaRPr b="0" i="0" sz="7800" u="none" cap="none" strike="noStrike">
              <a:solidFill>
                <a:srgbClr val="056839"/>
              </a:solidFill>
              <a:latin typeface="Calibri"/>
              <a:ea typeface="Calibri"/>
              <a:cs typeface="Calibri"/>
              <a:sym typeface="Calibri"/>
            </a:endParaRPr>
          </a:p>
        </p:txBody>
      </p:sp>
      <p:sp>
        <p:nvSpPr>
          <p:cNvPr id="96" name="Google Shape;96;p1"/>
          <p:cNvSpPr txBox="1"/>
          <p:nvPr/>
        </p:nvSpPr>
        <p:spPr>
          <a:xfrm>
            <a:off x="244247" y="7452339"/>
            <a:ext cx="20085600" cy="704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3600" u="none" cap="none" strike="noStrike">
                <a:solidFill>
                  <a:srgbClr val="056839"/>
                </a:solidFill>
                <a:latin typeface="Calibri"/>
                <a:ea typeface="Calibri"/>
                <a:cs typeface="Calibri"/>
                <a:sym typeface="Calibri"/>
              </a:rPr>
              <a:t>Ключови думи: Рециклиране – биологично, механично, термично и химично </a:t>
            </a:r>
            <a:endParaRPr b="0" i="0" sz="3600" u="none" cap="none" strike="noStrike">
              <a:solidFill>
                <a:schemeClr val="dk1"/>
              </a:solidFill>
              <a:latin typeface="Calibri"/>
              <a:ea typeface="Calibri"/>
              <a:cs typeface="Calibri"/>
              <a:sym typeface="Calibri"/>
            </a:endParaRPr>
          </a:p>
        </p:txBody>
      </p:sp>
      <p:sp>
        <p:nvSpPr>
          <p:cNvPr id="97" name="Google Shape;97;p1"/>
          <p:cNvSpPr txBox="1"/>
          <p:nvPr/>
        </p:nvSpPr>
        <p:spPr>
          <a:xfrm>
            <a:off x="12557894" y="6641874"/>
            <a:ext cx="7011600" cy="642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chemeClr val="dk1"/>
                </a:solidFill>
                <a:latin typeface="Calibri"/>
                <a:ea typeface="Calibri"/>
                <a:cs typeface="Calibri"/>
                <a:sym typeface="Calibri"/>
              </a:rPr>
              <a:t>https://www.pexels.com/photo/anonymous-person-with-bag-of-plastic-bottles-7262933/</a:t>
            </a:r>
            <a:endParaRPr b="0" i="0" sz="2300" u="none" cap="none" strike="noStrike">
              <a:solidFill>
                <a:srgbClr val="000000"/>
              </a:solidFill>
              <a:latin typeface="Arial"/>
              <a:ea typeface="Arial"/>
              <a:cs typeface="Arial"/>
              <a:sym typeface="Arial"/>
            </a:endParaRPr>
          </a:p>
        </p:txBody>
      </p:sp>
      <p:sp>
        <p:nvSpPr>
          <p:cNvPr id="98" name="Google Shape;98;p1"/>
          <p:cNvSpPr txBox="1"/>
          <p:nvPr/>
        </p:nvSpPr>
        <p:spPr>
          <a:xfrm>
            <a:off x="7582228" y="9021713"/>
            <a:ext cx="7821600" cy="842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500"/>
              <a:buFont typeface="Arial"/>
              <a:buNone/>
            </a:pPr>
            <a:r>
              <a:rPr b="0" i="0" lang="bg-BG" sz="1500" u="none" cap="none" strike="noStrik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b="0" i="0" sz="1500" u="none" cap="none" strike="noStrike">
              <a:solidFill>
                <a:schemeClr val="dk1"/>
              </a:solidFill>
              <a:latin typeface="Calibri"/>
              <a:ea typeface="Calibri"/>
              <a:cs typeface="Calibri"/>
              <a:sym typeface="Calibri"/>
            </a:endParaRPr>
          </a:p>
        </p:txBody>
      </p:sp>
      <p:pic>
        <p:nvPicPr>
          <p:cNvPr id="99" name="Google Shape;99;p1"/>
          <p:cNvPicPr preferRelativeResize="0"/>
          <p:nvPr/>
        </p:nvPicPr>
        <p:blipFill rotWithShape="1">
          <a:blip r:embed="rId5">
            <a:alphaModFix/>
          </a:blip>
          <a:srcRect b="0" l="0" r="0" t="0"/>
          <a:stretch/>
        </p:blipFill>
        <p:spPr>
          <a:xfrm>
            <a:off x="13485614" y="919913"/>
            <a:ext cx="3723775" cy="55856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10"/>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56" name="Google Shape;256;p10"/>
          <p:cNvSpPr txBox="1"/>
          <p:nvPr/>
        </p:nvSpPr>
        <p:spPr>
          <a:xfrm>
            <a:off x="1163001" y="605958"/>
            <a:ext cx="1639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2.2. Механично рециклиране</a:t>
            </a:r>
            <a:endParaRPr b="1" i="0" sz="5900" u="none" cap="none" strike="noStrike">
              <a:solidFill>
                <a:srgbClr val="056839"/>
              </a:solidFill>
              <a:latin typeface="Calibri"/>
              <a:ea typeface="Calibri"/>
              <a:cs typeface="Calibri"/>
              <a:sym typeface="Calibri"/>
            </a:endParaRPr>
          </a:p>
        </p:txBody>
      </p:sp>
      <p:pic>
        <p:nvPicPr>
          <p:cNvPr descr="Logo&#10;&#10;Description automatically generated" id="257" name="Google Shape;257;p10"/>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58" name="Google Shape;258;p10"/>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59" name="Google Shape;259;p10"/>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0" name="Google Shape;260;p10"/>
          <p:cNvSpPr txBox="1"/>
          <p:nvPr/>
        </p:nvSpPr>
        <p:spPr>
          <a:xfrm>
            <a:off x="745177" y="1902751"/>
            <a:ext cx="10699200" cy="59529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Механичното рециклиране </a:t>
            </a:r>
            <a:r>
              <a:rPr b="0" i="0" lang="bg-BG" sz="2900" u="none" cap="none" strike="noStrike">
                <a:solidFill>
                  <a:schemeClr val="dk1"/>
                </a:solidFill>
                <a:latin typeface="Calibri"/>
                <a:ea typeface="Calibri"/>
                <a:cs typeface="Calibri"/>
                <a:sym typeface="Calibri"/>
              </a:rPr>
              <a:t>е повторна обработка на използваната пластмаса за получаване на </a:t>
            </a:r>
            <a:r>
              <a:rPr b="1" i="0" lang="bg-BG" sz="2900" u="none" cap="none" strike="noStrike">
                <a:solidFill>
                  <a:schemeClr val="dk1"/>
                </a:solidFill>
                <a:latin typeface="Calibri"/>
                <a:ea typeface="Calibri"/>
                <a:cs typeface="Calibri"/>
                <a:sym typeface="Calibri"/>
              </a:rPr>
              <a:t>нови подобни продукти</a:t>
            </a:r>
            <a:r>
              <a:rPr b="0" i="0" lang="bg-BG" sz="2900" u="none" cap="none" strike="noStrike">
                <a:solidFill>
                  <a:schemeClr val="dk1"/>
                </a:solidFill>
                <a:latin typeface="Calibri"/>
                <a:ea typeface="Calibri"/>
                <a:cs typeface="Calibri"/>
                <a:sym typeface="Calibri"/>
              </a:rPr>
              <a:t>. Това е вид първично и вторично рециклиране на пластмаса, при което хомогенните отпадъчни пластмаси се превръщат в продукти с почти същото или по-ниско качество от оригиналния продукт.</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Понякога </a:t>
            </a:r>
            <a:r>
              <a:rPr b="1" i="0" lang="bg-BG" sz="2900" u="none" cap="none" strike="noStrike">
                <a:solidFill>
                  <a:schemeClr val="dk1"/>
                </a:solidFill>
                <a:latin typeface="Calibri"/>
                <a:ea typeface="Calibri"/>
                <a:cs typeface="Calibri"/>
                <a:sym typeface="Calibri"/>
              </a:rPr>
              <a:t>смесените пластмасови отпадъци се използват </a:t>
            </a:r>
            <a:r>
              <a:rPr b="0" i="0" lang="bg-BG" sz="2900" u="none" cap="none" strike="noStrike">
                <a:solidFill>
                  <a:schemeClr val="dk1"/>
                </a:solidFill>
                <a:latin typeface="Calibri"/>
                <a:ea typeface="Calibri"/>
                <a:cs typeface="Calibri"/>
                <a:sym typeface="Calibri"/>
              </a:rPr>
              <a:t>при производството на подземни камери за повишаване якостта на бетона</a:t>
            </a:r>
            <a:endParaRPr b="0" i="0" sz="2900" u="none" cap="none" strike="noStrike">
              <a:solidFill>
                <a:schemeClr val="dk1"/>
              </a:solidFill>
              <a:latin typeface="Calibri"/>
              <a:ea typeface="Calibri"/>
              <a:cs typeface="Calibri"/>
              <a:sym typeface="Calibri"/>
            </a:endParaRPr>
          </a:p>
        </p:txBody>
      </p:sp>
      <p:pic>
        <p:nvPicPr>
          <p:cNvPr id="261" name="Google Shape;261;p10"/>
          <p:cNvPicPr preferRelativeResize="0"/>
          <p:nvPr/>
        </p:nvPicPr>
        <p:blipFill rotWithShape="1">
          <a:blip r:embed="rId5">
            <a:alphaModFix/>
          </a:blip>
          <a:srcRect b="0" l="0" r="0" t="0"/>
          <a:stretch/>
        </p:blipFill>
        <p:spPr>
          <a:xfrm>
            <a:off x="11873523" y="1575450"/>
            <a:ext cx="7035225" cy="5294027"/>
          </a:xfrm>
          <a:prstGeom prst="rect">
            <a:avLst/>
          </a:prstGeom>
          <a:noFill/>
          <a:ln>
            <a:noFill/>
          </a:ln>
        </p:spPr>
      </p:pic>
      <p:sp>
        <p:nvSpPr>
          <p:cNvPr id="262" name="Google Shape;262;p10"/>
          <p:cNvSpPr txBox="1"/>
          <p:nvPr/>
        </p:nvSpPr>
        <p:spPr>
          <a:xfrm>
            <a:off x="11717536" y="7136625"/>
            <a:ext cx="8245800" cy="546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https://c.pxhere.com/images/86/4a/f85fef0289c2c96e92c8683f9ef9-1453075.jpg!d</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11"/>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9" name="Google Shape;269;p11"/>
          <p:cNvSpPr txBox="1"/>
          <p:nvPr/>
        </p:nvSpPr>
        <p:spPr>
          <a:xfrm>
            <a:off x="1163001" y="605958"/>
            <a:ext cx="1639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2.3. Биологично рециклиране</a:t>
            </a:r>
            <a:endParaRPr b="1" i="0" sz="5900" u="none" cap="none" strike="noStrike">
              <a:solidFill>
                <a:srgbClr val="056839"/>
              </a:solidFill>
              <a:latin typeface="Calibri"/>
              <a:ea typeface="Calibri"/>
              <a:cs typeface="Calibri"/>
              <a:sym typeface="Calibri"/>
            </a:endParaRPr>
          </a:p>
        </p:txBody>
      </p:sp>
      <p:pic>
        <p:nvPicPr>
          <p:cNvPr descr="Logo&#10;&#10;Description automatically generated" id="270" name="Google Shape;270;p11"/>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71" name="Google Shape;271;p11"/>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72" name="Google Shape;272;p11"/>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73" name="Google Shape;273;p11"/>
          <p:cNvSpPr txBox="1"/>
          <p:nvPr/>
        </p:nvSpPr>
        <p:spPr>
          <a:xfrm>
            <a:off x="945349" y="1878425"/>
            <a:ext cx="9555900" cy="63456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0" i="0" lang="bg-BG" sz="2300" u="none" cap="none" strike="noStrike">
                <a:solidFill>
                  <a:srgbClr val="000000"/>
                </a:solidFill>
                <a:latin typeface="Arial"/>
                <a:ea typeface="Arial"/>
                <a:cs typeface="Arial"/>
                <a:sym typeface="Arial"/>
              </a:rPr>
              <a:t>Както знаем пластмасите не са биоразтрадими и това е един от основните екологични проблеми. За разрешаване на този проблем се разработват </a:t>
            </a:r>
            <a:r>
              <a:rPr b="1" i="0" lang="bg-BG" sz="2300" u="none" cap="none" strike="noStrike">
                <a:solidFill>
                  <a:srgbClr val="000000"/>
                </a:solidFill>
                <a:latin typeface="Arial"/>
                <a:ea typeface="Arial"/>
                <a:cs typeface="Arial"/>
                <a:sym typeface="Arial"/>
              </a:rPr>
              <a:t>биоразградими полимери</a:t>
            </a:r>
            <a:r>
              <a:rPr b="0" i="0" lang="bg-BG" sz="2300" u="none" cap="none" strike="noStrike">
                <a:solidFill>
                  <a:srgbClr val="000000"/>
                </a:solidFill>
                <a:latin typeface="Arial"/>
                <a:ea typeface="Arial"/>
                <a:cs typeface="Arial"/>
                <a:sym typeface="Arial"/>
              </a:rPr>
              <a:t>. Тази пластмаса фотодеградира за шест седмици. </a:t>
            </a:r>
            <a:endParaRPr b="0" i="0" sz="23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bg-BG" sz="2300" u="none" cap="none" strike="noStrike">
                <a:solidFill>
                  <a:srgbClr val="000000"/>
                </a:solidFill>
                <a:latin typeface="Arial"/>
                <a:ea typeface="Arial"/>
                <a:cs typeface="Arial"/>
                <a:sym typeface="Arial"/>
              </a:rPr>
              <a:t>Съществуват редица </a:t>
            </a:r>
            <a:r>
              <a:rPr b="1" i="0" lang="bg-BG" sz="2300" u="none" cap="none" strike="noStrike">
                <a:solidFill>
                  <a:srgbClr val="000000"/>
                </a:solidFill>
                <a:latin typeface="Arial"/>
                <a:ea typeface="Arial"/>
                <a:cs typeface="Arial"/>
                <a:sym typeface="Arial"/>
              </a:rPr>
              <a:t>опасения относно употребата на биоразградими пластмаси.</a:t>
            </a:r>
            <a:r>
              <a:rPr b="0" i="0" lang="bg-BG" sz="2300" u="none" cap="none" strike="noStrike">
                <a:solidFill>
                  <a:srgbClr val="000000"/>
                </a:solidFill>
                <a:latin typeface="Arial"/>
                <a:ea typeface="Arial"/>
                <a:cs typeface="Arial"/>
                <a:sym typeface="Arial"/>
              </a:rPr>
              <a:t> Първо, тези пластмаси ще се разградят само, ако се изхвърлят при подходящи условия. Например, фоторазградим пластмасов продукт няма да се разгради, ако бъде заровен на място, където няма светлина. Второ, те могат да причинят повишаване на емисиите на парниковия газ метан, който се отделя при анаеробното разграждане на материала. </a:t>
            </a:r>
            <a:endParaRPr sz="2300"/>
          </a:p>
        </p:txBody>
      </p:sp>
      <p:pic>
        <p:nvPicPr>
          <p:cNvPr descr="Free Eco friendly white mesh bag with smartphone placed on marble table Stock Photo" id="274" name="Google Shape;274;p11"/>
          <p:cNvPicPr preferRelativeResize="0"/>
          <p:nvPr/>
        </p:nvPicPr>
        <p:blipFill rotWithShape="1">
          <a:blip r:embed="rId5">
            <a:alphaModFix/>
          </a:blip>
          <a:srcRect b="0" l="0" r="0" t="0"/>
          <a:stretch/>
        </p:blipFill>
        <p:spPr>
          <a:xfrm>
            <a:off x="10882745" y="2091805"/>
            <a:ext cx="8878283" cy="5918854"/>
          </a:xfrm>
          <a:prstGeom prst="rect">
            <a:avLst/>
          </a:prstGeom>
          <a:noFill/>
          <a:ln>
            <a:noFill/>
          </a:ln>
        </p:spPr>
      </p:pic>
      <p:sp>
        <p:nvSpPr>
          <p:cNvPr id="275" name="Google Shape;275;p11"/>
          <p:cNvSpPr txBox="1"/>
          <p:nvPr/>
        </p:nvSpPr>
        <p:spPr>
          <a:xfrm>
            <a:off x="11932870" y="8224013"/>
            <a:ext cx="7715400" cy="546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https://images.pexels.com/photos/3850512/pexels-photo-3850512.jpeg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12"/>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82" name="Google Shape;282;p12"/>
          <p:cNvSpPr txBox="1"/>
          <p:nvPr/>
        </p:nvSpPr>
        <p:spPr>
          <a:xfrm>
            <a:off x="1184426" y="517358"/>
            <a:ext cx="1639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2.4. Термично рециклиране/изгаряне</a:t>
            </a:r>
            <a:endParaRPr b="1" i="0" sz="5900" u="none" cap="none" strike="noStrike">
              <a:solidFill>
                <a:srgbClr val="056839"/>
              </a:solidFill>
              <a:latin typeface="Calibri"/>
              <a:ea typeface="Calibri"/>
              <a:cs typeface="Calibri"/>
              <a:sym typeface="Calibri"/>
            </a:endParaRPr>
          </a:p>
        </p:txBody>
      </p:sp>
      <p:pic>
        <p:nvPicPr>
          <p:cNvPr descr="Logo&#10;&#10;Description automatically generated" id="283" name="Google Shape;283;p12"/>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84" name="Google Shape;284;p12"/>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85" name="Google Shape;285;p12"/>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Free Photograph of a Burning Fire Stock Photo" id="286" name="Google Shape;286;p12"/>
          <p:cNvPicPr preferRelativeResize="0"/>
          <p:nvPr/>
        </p:nvPicPr>
        <p:blipFill rotWithShape="1">
          <a:blip r:embed="rId5">
            <a:alphaModFix/>
          </a:blip>
          <a:srcRect b="0" l="0" r="0" t="0"/>
          <a:stretch/>
        </p:blipFill>
        <p:spPr>
          <a:xfrm>
            <a:off x="11107034" y="1729063"/>
            <a:ext cx="7665413" cy="7665413"/>
          </a:xfrm>
          <a:prstGeom prst="rect">
            <a:avLst/>
          </a:prstGeom>
          <a:noFill/>
          <a:ln>
            <a:noFill/>
          </a:ln>
        </p:spPr>
      </p:pic>
      <p:sp>
        <p:nvSpPr>
          <p:cNvPr id="287" name="Google Shape;287;p12"/>
          <p:cNvSpPr txBox="1"/>
          <p:nvPr/>
        </p:nvSpPr>
        <p:spPr>
          <a:xfrm>
            <a:off x="10399809" y="9548100"/>
            <a:ext cx="86235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https://images.pexels.com/photos/672636/pexels-photo-672636.jpeg?auto=compress&amp;cs=tinysrgb&amp;w=1260&amp;h=750&amp;dpr=1</a:t>
            </a:r>
            <a:endParaRPr b="0" i="0" sz="1600" u="none" cap="none" strike="noStrike">
              <a:solidFill>
                <a:srgbClr val="000000"/>
              </a:solidFill>
              <a:latin typeface="Calibri"/>
              <a:ea typeface="Calibri"/>
              <a:cs typeface="Calibri"/>
              <a:sym typeface="Calibri"/>
            </a:endParaRPr>
          </a:p>
        </p:txBody>
      </p:sp>
      <p:sp>
        <p:nvSpPr>
          <p:cNvPr id="288" name="Google Shape;288;p12"/>
          <p:cNvSpPr txBox="1"/>
          <p:nvPr/>
        </p:nvSpPr>
        <p:spPr>
          <a:xfrm>
            <a:off x="1422520" y="2871788"/>
            <a:ext cx="3902700" cy="6540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p:txBody>
      </p:sp>
      <p:sp>
        <p:nvSpPr>
          <p:cNvPr id="289" name="Google Shape;289;p12"/>
          <p:cNvSpPr txBox="1"/>
          <p:nvPr/>
        </p:nvSpPr>
        <p:spPr>
          <a:xfrm>
            <a:off x="900239" y="2214563"/>
            <a:ext cx="9097500" cy="5433600"/>
          </a:xfrm>
          <a:prstGeom prst="rect">
            <a:avLst/>
          </a:prstGeom>
          <a:noFill/>
          <a:ln>
            <a:noFill/>
          </a:ln>
        </p:spPr>
        <p:txBody>
          <a:bodyPr anchorCtr="0" anchor="t" bIns="148575" lIns="148575" spcFirstLastPara="1" rIns="148575" wrap="square" tIns="148575">
            <a:spAutoFit/>
          </a:bodyPr>
          <a:lstStyle/>
          <a:p>
            <a:pPr indent="0" lvl="0" marL="0" marR="0" rtl="0" algn="just">
              <a:lnSpc>
                <a:spcPct val="150000"/>
              </a:lnSpc>
              <a:spcBef>
                <a:spcPts val="0"/>
              </a:spcBef>
              <a:spcAft>
                <a:spcPts val="0"/>
              </a:spcAft>
              <a:buNone/>
            </a:pPr>
            <a:r>
              <a:rPr b="0" i="0" lang="bg-BG" sz="2900" u="none" cap="none" strike="noStrike">
                <a:solidFill>
                  <a:srgbClr val="000000"/>
                </a:solidFill>
                <a:latin typeface="Calibri"/>
                <a:ea typeface="Calibri"/>
                <a:cs typeface="Calibri"/>
                <a:sym typeface="Calibri"/>
              </a:rPr>
              <a:t>Генерирането на енергия, чрез </a:t>
            </a:r>
            <a:r>
              <a:rPr b="1" i="0" lang="bg-BG" sz="2900" u="none" cap="none" strike="noStrike">
                <a:solidFill>
                  <a:srgbClr val="000000"/>
                </a:solidFill>
                <a:latin typeface="Calibri"/>
                <a:ea typeface="Calibri"/>
                <a:cs typeface="Calibri"/>
                <a:sym typeface="Calibri"/>
              </a:rPr>
              <a:t>изгаряне на пластмасови отпадъци</a:t>
            </a:r>
            <a:r>
              <a:rPr b="0" i="0" lang="bg-BG" sz="2900" u="none" cap="none" strike="noStrike">
                <a:solidFill>
                  <a:srgbClr val="000000"/>
                </a:solidFill>
                <a:latin typeface="Calibri"/>
                <a:ea typeface="Calibri"/>
                <a:cs typeface="Calibri"/>
                <a:sym typeface="Calibri"/>
              </a:rPr>
              <a:t> по принцип е добро решение за отпадъчни полимери, тъй като те заместват изкопаемите горива и по този начин намаляват натоварването с CO2 върху околната среда. Положителен ефект е, че при този метод не е необходимо сортиране на отпадъците и пластмасовите отпадъци, може да се изгарят с други видове отпадъци. </a:t>
            </a:r>
            <a:endParaRPr b="0" i="0" sz="23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13"/>
          <p:cNvSpPr/>
          <p:nvPr/>
        </p:nvSpPr>
        <p:spPr>
          <a:xfrm>
            <a:off x="0" y="-1180707"/>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96" name="Google Shape;296;p13"/>
          <p:cNvSpPr txBox="1"/>
          <p:nvPr/>
        </p:nvSpPr>
        <p:spPr>
          <a:xfrm>
            <a:off x="1163001" y="605958"/>
            <a:ext cx="1639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2.5. Химично рециклиране</a:t>
            </a:r>
            <a:endParaRPr b="1" i="0" sz="5900" u="none" cap="none" strike="noStrike">
              <a:solidFill>
                <a:srgbClr val="056839"/>
              </a:solidFill>
              <a:latin typeface="Calibri"/>
              <a:ea typeface="Calibri"/>
              <a:cs typeface="Calibri"/>
              <a:sym typeface="Calibri"/>
            </a:endParaRPr>
          </a:p>
        </p:txBody>
      </p:sp>
      <p:pic>
        <p:nvPicPr>
          <p:cNvPr descr="Logo&#10;&#10;Description automatically generated" id="297" name="Google Shape;297;p13"/>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98" name="Google Shape;298;p13"/>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99" name="Google Shape;299;p13"/>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00" name="Google Shape;300;p13"/>
          <p:cNvSpPr txBox="1"/>
          <p:nvPr/>
        </p:nvSpPr>
        <p:spPr>
          <a:xfrm>
            <a:off x="904360" y="2557947"/>
            <a:ext cx="8357700" cy="39444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rgbClr val="000000"/>
                </a:solidFill>
                <a:latin typeface="Calibri"/>
                <a:ea typeface="Calibri"/>
                <a:cs typeface="Calibri"/>
                <a:sym typeface="Calibri"/>
              </a:rPr>
              <a:t>Химическото рециклиране </a:t>
            </a:r>
            <a:r>
              <a:rPr b="0" i="0" lang="bg-BG" sz="2900" u="none" cap="none" strike="noStrike">
                <a:solidFill>
                  <a:srgbClr val="000000"/>
                </a:solidFill>
                <a:latin typeface="Calibri"/>
                <a:ea typeface="Calibri"/>
                <a:cs typeface="Calibri"/>
                <a:sym typeface="Calibri"/>
              </a:rPr>
              <a:t>или третично рециклиране има за цел да превърне </a:t>
            </a:r>
            <a:r>
              <a:rPr b="1" i="0" lang="bg-BG" sz="2900" u="none" cap="none" strike="noStrike">
                <a:solidFill>
                  <a:srgbClr val="000000"/>
                </a:solidFill>
                <a:latin typeface="Calibri"/>
                <a:ea typeface="Calibri"/>
                <a:cs typeface="Calibri"/>
                <a:sym typeface="Calibri"/>
              </a:rPr>
              <a:t>отпадъчния полимер </a:t>
            </a:r>
            <a:r>
              <a:rPr b="0" i="0" lang="bg-BG" sz="2900" u="none" cap="none" strike="noStrike">
                <a:solidFill>
                  <a:srgbClr val="000000"/>
                </a:solidFill>
                <a:latin typeface="Calibri"/>
                <a:ea typeface="Calibri"/>
                <a:cs typeface="Calibri"/>
                <a:sym typeface="Calibri"/>
              </a:rPr>
              <a:t>в изходни мономери или други </a:t>
            </a:r>
            <a:r>
              <a:rPr b="1" i="0" lang="bg-BG" sz="2900" u="none" cap="none" strike="noStrike">
                <a:solidFill>
                  <a:srgbClr val="000000"/>
                </a:solidFill>
                <a:latin typeface="Calibri"/>
                <a:ea typeface="Calibri"/>
                <a:cs typeface="Calibri"/>
                <a:sym typeface="Calibri"/>
              </a:rPr>
              <a:t>ценни химикали</a:t>
            </a:r>
            <a:r>
              <a:rPr b="0" i="0" lang="bg-BG" sz="2900" u="none" cap="none" strike="noStrike">
                <a:solidFill>
                  <a:srgbClr val="000000"/>
                </a:solidFill>
                <a:latin typeface="Calibri"/>
                <a:ea typeface="Calibri"/>
                <a:cs typeface="Calibri"/>
                <a:sym typeface="Calibri"/>
              </a:rPr>
              <a:t>. Тези продукти са полезни като суровина за различни промишлени процеси надолу по веригата или като транспортни горива. </a:t>
            </a:r>
            <a:endParaRPr b="0" i="0" sz="2900" u="none" cap="none" strike="noStrike">
              <a:solidFill>
                <a:schemeClr val="dk1"/>
              </a:solidFill>
              <a:latin typeface="Calibri"/>
              <a:ea typeface="Calibri"/>
              <a:cs typeface="Calibri"/>
              <a:sym typeface="Calibri"/>
            </a:endParaRPr>
          </a:p>
        </p:txBody>
      </p:sp>
      <p:pic>
        <p:nvPicPr>
          <p:cNvPr id="301" name="Google Shape;301;p13"/>
          <p:cNvPicPr preferRelativeResize="0"/>
          <p:nvPr/>
        </p:nvPicPr>
        <p:blipFill rotWithShape="1">
          <a:blip r:embed="rId5">
            <a:alphaModFix/>
          </a:blip>
          <a:srcRect b="0" l="0" r="0" t="0"/>
          <a:stretch/>
        </p:blipFill>
        <p:spPr>
          <a:xfrm>
            <a:off x="9742295" y="1714538"/>
            <a:ext cx="8952074" cy="5957850"/>
          </a:xfrm>
          <a:prstGeom prst="rect">
            <a:avLst/>
          </a:prstGeom>
          <a:noFill/>
          <a:ln>
            <a:noFill/>
          </a:ln>
        </p:spPr>
      </p:pic>
      <p:sp>
        <p:nvSpPr>
          <p:cNvPr id="302" name="Google Shape;302;p13"/>
          <p:cNvSpPr txBox="1"/>
          <p:nvPr/>
        </p:nvSpPr>
        <p:spPr>
          <a:xfrm>
            <a:off x="9742170" y="7811475"/>
            <a:ext cx="10071300" cy="546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https://images.pexels.com/photos/9796/car-refill-transportation-transport.jpg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p14"/>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09" name="Google Shape;309;p14"/>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10" name="Google Shape;310;p14"/>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11" name="Google Shape;311;p14"/>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12" name="Google Shape;312;p14"/>
          <p:cNvSpPr txBox="1"/>
          <p:nvPr/>
        </p:nvSpPr>
        <p:spPr>
          <a:xfrm>
            <a:off x="831368" y="2121318"/>
            <a:ext cx="9724200" cy="55065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Clr>
                <a:srgbClr val="000000"/>
              </a:buClr>
              <a:buSzPts val="2900"/>
              <a:buFont typeface="Arial"/>
              <a:buNone/>
            </a:pPr>
            <a:r>
              <a:rPr b="0" i="0" lang="bg-BG" sz="2900" u="none" cap="none" strike="noStrike">
                <a:solidFill>
                  <a:schemeClr val="dk1"/>
                </a:solidFill>
                <a:latin typeface="Calibri"/>
                <a:ea typeface="Calibri"/>
                <a:cs typeface="Calibri"/>
                <a:sym typeface="Calibri"/>
              </a:rPr>
              <a:t>Друг модел на химично рециклиране е производството на полимерно </a:t>
            </a:r>
            <a:r>
              <a:rPr b="1" i="0" lang="bg-BG" sz="2900" u="none" cap="none" strike="noStrike">
                <a:solidFill>
                  <a:schemeClr val="dk1"/>
                </a:solidFill>
                <a:latin typeface="Calibri"/>
                <a:ea typeface="Calibri"/>
                <a:cs typeface="Calibri"/>
                <a:sym typeface="Calibri"/>
              </a:rPr>
              <a:t>смесен битумен път</a:t>
            </a:r>
            <a:r>
              <a:rPr b="0" i="0" lang="bg-BG" sz="2900" u="none" cap="none" strike="noStrike">
                <a:solidFill>
                  <a:schemeClr val="dk1"/>
                </a:solidFill>
                <a:latin typeface="Calibri"/>
                <a:ea typeface="Calibri"/>
                <a:cs typeface="Calibri"/>
                <a:sym typeface="Calibri"/>
              </a:rPr>
              <a:t>: Процесът на полагане на пътища с помощта на отпадъчна пластмаса е проектиран и техниката се прилага успешно за изграждането на </a:t>
            </a:r>
            <a:r>
              <a:rPr b="1" i="0" lang="bg-BG" sz="2900" u="none" cap="none" strike="noStrike">
                <a:solidFill>
                  <a:schemeClr val="dk1"/>
                </a:solidFill>
                <a:latin typeface="Calibri"/>
                <a:ea typeface="Calibri"/>
                <a:cs typeface="Calibri"/>
                <a:sym typeface="Calibri"/>
              </a:rPr>
              <a:t>гъвкави пътища</a:t>
            </a:r>
            <a:r>
              <a:rPr b="0" i="0" lang="bg-BG" sz="2900" u="none" cap="none" strike="noStrike">
                <a:solidFill>
                  <a:schemeClr val="dk1"/>
                </a:solidFill>
                <a:latin typeface="Calibri"/>
                <a:ea typeface="Calibri"/>
                <a:cs typeface="Calibri"/>
                <a:sym typeface="Calibri"/>
              </a:rPr>
              <a:t>. (Javeriya Siddiqui and Govind Pandey,2013)</a:t>
            </a:r>
            <a:endParaRPr sz="2300"/>
          </a:p>
          <a:p>
            <a:pPr indent="0" lvl="0" marL="0" marR="0" rtl="0" algn="just">
              <a:lnSpc>
                <a:spcPct val="100000"/>
              </a:lnSpc>
              <a:spcBef>
                <a:spcPts val="0"/>
              </a:spcBef>
              <a:spcAft>
                <a:spcPts val="0"/>
              </a:spcAft>
              <a:buNone/>
            </a:pPr>
            <a:r>
              <a:t/>
            </a:r>
            <a:endParaRPr b="0" i="0" sz="29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rPr b="0" i="0" lang="bg-BG" sz="2900" u="none" cap="none" strike="noStrike">
                <a:solidFill>
                  <a:schemeClr val="dk1"/>
                </a:solidFill>
                <a:latin typeface="Calibri"/>
                <a:ea typeface="Calibri"/>
                <a:cs typeface="Calibri"/>
                <a:sym typeface="Calibri"/>
              </a:rPr>
              <a:t>Използваните методи за управление на пластмасовите отпадъци към момента не са напълно ефективни и все още не решават проблема. Това изисква все по-усилени действия в посока на производството, потреблението и търговията с пластмаси, както и възможността за прехода към </a:t>
            </a:r>
            <a:r>
              <a:rPr b="1" i="0" lang="bg-BG" sz="2900" u="none" cap="none" strike="noStrike">
                <a:solidFill>
                  <a:schemeClr val="dk1"/>
                </a:solidFill>
                <a:latin typeface="Calibri"/>
                <a:ea typeface="Calibri"/>
                <a:cs typeface="Calibri"/>
                <a:sym typeface="Calibri"/>
              </a:rPr>
              <a:t>кръгова икономика</a:t>
            </a:r>
            <a:r>
              <a:rPr b="0" i="0" lang="bg-BG" sz="2900" u="none" cap="none" strike="noStrike">
                <a:solidFill>
                  <a:schemeClr val="dk1"/>
                </a:solidFill>
                <a:latin typeface="Calibri"/>
                <a:ea typeface="Calibri"/>
                <a:cs typeface="Calibri"/>
                <a:sym typeface="Calibri"/>
              </a:rPr>
              <a:t>.014</a:t>
            </a:r>
            <a:endParaRPr b="0" i="0" sz="2300" u="none" cap="none" strike="noStrike">
              <a:solidFill>
                <a:srgbClr val="000000"/>
              </a:solidFill>
              <a:latin typeface="Arial"/>
              <a:ea typeface="Arial"/>
              <a:cs typeface="Arial"/>
              <a:sym typeface="Arial"/>
            </a:endParaRPr>
          </a:p>
        </p:txBody>
      </p:sp>
      <p:pic>
        <p:nvPicPr>
          <p:cNvPr id="313" name="Google Shape;313;p14"/>
          <p:cNvPicPr preferRelativeResize="0"/>
          <p:nvPr/>
        </p:nvPicPr>
        <p:blipFill rotWithShape="1">
          <a:blip r:embed="rId5">
            <a:alphaModFix/>
          </a:blip>
          <a:srcRect b="0" l="0" r="0" t="0"/>
          <a:stretch/>
        </p:blipFill>
        <p:spPr>
          <a:xfrm>
            <a:off x="10888111" y="2657118"/>
            <a:ext cx="8044125" cy="5367523"/>
          </a:xfrm>
          <a:prstGeom prst="rect">
            <a:avLst/>
          </a:prstGeom>
          <a:noFill/>
          <a:ln>
            <a:noFill/>
          </a:ln>
        </p:spPr>
      </p:pic>
      <p:sp>
        <p:nvSpPr>
          <p:cNvPr id="314" name="Google Shape;314;p14"/>
          <p:cNvSpPr txBox="1"/>
          <p:nvPr/>
        </p:nvSpPr>
        <p:spPr>
          <a:xfrm>
            <a:off x="10897791" y="8401050"/>
            <a:ext cx="91377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https://images.pexels.com/photos/63324/california-road-highway-mountains-63324.jpeg?auto=compress&amp;cs=tinysrgb&amp;w=1260&amp;h=750&amp;dpr=1</a:t>
            </a:r>
            <a:endParaRPr b="0" i="0" sz="1600" u="none" cap="none" strike="noStrike">
              <a:solidFill>
                <a:srgbClr val="000000"/>
              </a:solidFill>
              <a:latin typeface="Calibri"/>
              <a:ea typeface="Calibri"/>
              <a:cs typeface="Calibri"/>
              <a:sym typeface="Calibri"/>
            </a:endParaRPr>
          </a:p>
        </p:txBody>
      </p:sp>
      <p:sp>
        <p:nvSpPr>
          <p:cNvPr id="315" name="Google Shape;315;p14"/>
          <p:cNvSpPr txBox="1"/>
          <p:nvPr/>
        </p:nvSpPr>
        <p:spPr>
          <a:xfrm>
            <a:off x="1163001" y="605958"/>
            <a:ext cx="1639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2.5. Химично рециклиране</a:t>
            </a:r>
            <a:endParaRPr b="1" i="0" sz="5900" u="none" cap="none" strike="noStrike">
              <a:solidFill>
                <a:srgbClr val="05683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sp>
        <p:nvSpPr>
          <p:cNvPr id="321" name="Google Shape;321;g17117a436fc_0_4"/>
          <p:cNvSpPr/>
          <p:nvPr/>
        </p:nvSpPr>
        <p:spPr>
          <a:xfrm>
            <a:off x="-228012"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22" name="Google Shape;322;g17117a436fc_0_4"/>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23" name="Google Shape;323;g17117a436fc_0_4"/>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24" name="Google Shape;324;g17117a436fc_0_4"/>
          <p:cNvSpPr/>
          <p:nvPr/>
        </p:nvSpPr>
        <p:spPr>
          <a:xfrm flipH="1" rot="-5400000">
            <a:off x="15316338" y="5029649"/>
            <a:ext cx="10287000" cy="2277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5" name="Google Shape;325;g17117a436fc_0_4"/>
          <p:cNvSpPr txBox="1"/>
          <p:nvPr/>
        </p:nvSpPr>
        <p:spPr>
          <a:xfrm>
            <a:off x="-2459236" y="177388"/>
            <a:ext cx="19384200" cy="950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200" u="none" cap="none" strike="noStrike">
                <a:solidFill>
                  <a:srgbClr val="056839"/>
                </a:solidFill>
                <a:latin typeface="Calibri"/>
                <a:ea typeface="Calibri"/>
                <a:cs typeface="Calibri"/>
                <a:sym typeface="Calibri"/>
              </a:rPr>
              <a:t>Кои са двата вида пластмасови отпадъци според източника</a:t>
            </a:r>
            <a:endParaRPr b="1" i="0" sz="5200" u="none" cap="none" strike="noStrike">
              <a:solidFill>
                <a:srgbClr val="056839"/>
              </a:solidFill>
              <a:latin typeface="Calibri"/>
              <a:ea typeface="Calibri"/>
              <a:cs typeface="Calibri"/>
              <a:sym typeface="Calibri"/>
            </a:endParaRPr>
          </a:p>
        </p:txBody>
      </p:sp>
      <p:sp>
        <p:nvSpPr>
          <p:cNvPr id="326" name="Google Shape;326;g17117a436fc_0_4"/>
          <p:cNvSpPr/>
          <p:nvPr/>
        </p:nvSpPr>
        <p:spPr>
          <a:xfrm>
            <a:off x="8658554" y="1427963"/>
            <a:ext cx="11573400" cy="7114800"/>
          </a:xfrm>
          <a:prstGeom prst="rect">
            <a:avLst/>
          </a:prstGeom>
          <a:noFill/>
          <a:ln>
            <a:noFill/>
          </a:ln>
        </p:spPr>
        <p:txBody>
          <a:bodyPr anchorCtr="0" anchor="t" bIns="74275" lIns="148575" spcFirstLastPara="1" rIns="148575" wrap="square" tIns="74275">
            <a:noAutofit/>
          </a:bodyPr>
          <a:lstStyle/>
          <a:p>
            <a:pPr indent="-742950" lvl="0" marL="749300" marR="0" rtl="0" algn="just">
              <a:lnSpc>
                <a:spcPct val="150000"/>
              </a:lnSpc>
              <a:spcBef>
                <a:spcPts val="0"/>
              </a:spcBef>
              <a:spcAft>
                <a:spcPts val="0"/>
              </a:spcAft>
              <a:buClr>
                <a:schemeClr val="dk1"/>
              </a:buClr>
              <a:buSzPts val="5700"/>
              <a:buFont typeface="Calibri"/>
              <a:buChar char="●"/>
            </a:pPr>
            <a:r>
              <a:rPr b="0" i="0" lang="bg-BG" sz="5700" u="none" cap="none" strike="noStrike">
                <a:solidFill>
                  <a:schemeClr val="dk1"/>
                </a:solidFill>
                <a:latin typeface="Calibri"/>
                <a:ea typeface="Calibri"/>
                <a:cs typeface="Calibri"/>
                <a:sym typeface="Calibri"/>
              </a:rPr>
              <a:t>Битови, Промишлени</a:t>
            </a:r>
            <a:endParaRPr sz="2300"/>
          </a:p>
          <a:p>
            <a:pPr indent="0" lvl="0" marL="749300" marR="0" rtl="0" algn="just">
              <a:lnSpc>
                <a:spcPct val="150000"/>
              </a:lnSpc>
              <a:spcBef>
                <a:spcPts val="0"/>
              </a:spcBef>
              <a:spcAft>
                <a:spcPts val="0"/>
              </a:spcAft>
              <a:buClr>
                <a:srgbClr val="000000"/>
              </a:buClr>
              <a:buSzPts val="5700"/>
              <a:buFont typeface="Arial"/>
              <a:buNone/>
            </a:pPr>
            <a:r>
              <a:t/>
            </a:r>
            <a:endParaRPr b="0" i="0" sz="5700" u="none" cap="none" strike="noStrike">
              <a:solidFill>
                <a:schemeClr val="dk1"/>
              </a:solidFill>
              <a:latin typeface="Calibri"/>
              <a:ea typeface="Calibri"/>
              <a:cs typeface="Calibri"/>
              <a:sym typeface="Calibri"/>
            </a:endParaRPr>
          </a:p>
          <a:p>
            <a:pPr indent="-742950" lvl="0" marL="749300" marR="0" rtl="0" algn="just">
              <a:lnSpc>
                <a:spcPct val="150000"/>
              </a:lnSpc>
              <a:spcBef>
                <a:spcPts val="0"/>
              </a:spcBef>
              <a:spcAft>
                <a:spcPts val="0"/>
              </a:spcAft>
              <a:buClr>
                <a:schemeClr val="dk1"/>
              </a:buClr>
              <a:buSzPts val="5700"/>
              <a:buFont typeface="Calibri"/>
              <a:buChar char="●"/>
            </a:pPr>
            <a:r>
              <a:rPr b="0" i="0" lang="bg-BG" sz="5700" u="none" cap="none" strike="noStrike">
                <a:solidFill>
                  <a:schemeClr val="dk1"/>
                </a:solidFill>
                <a:latin typeface="Calibri"/>
                <a:ea typeface="Calibri"/>
                <a:cs typeface="Calibri"/>
                <a:sym typeface="Calibri"/>
              </a:rPr>
              <a:t>Селскостопански,  промишлени</a:t>
            </a:r>
            <a:endParaRPr b="0" i="0" sz="5700" u="none" cap="none" strike="noStrike">
              <a:solidFill>
                <a:schemeClr val="dk1"/>
              </a:solidFill>
              <a:latin typeface="Calibri"/>
              <a:ea typeface="Calibri"/>
              <a:cs typeface="Calibri"/>
              <a:sym typeface="Calibri"/>
            </a:endParaRPr>
          </a:p>
          <a:p>
            <a:pPr indent="0" lvl="0" marL="749300" marR="0" rtl="0" algn="just">
              <a:lnSpc>
                <a:spcPct val="150000"/>
              </a:lnSpc>
              <a:spcBef>
                <a:spcPts val="0"/>
              </a:spcBef>
              <a:spcAft>
                <a:spcPts val="0"/>
              </a:spcAft>
              <a:buClr>
                <a:srgbClr val="000000"/>
              </a:buClr>
              <a:buSzPts val="5700"/>
              <a:buFont typeface="Arial"/>
              <a:buNone/>
            </a:pPr>
            <a:r>
              <a:t/>
            </a:r>
            <a:endParaRPr b="0" i="0" sz="5700" u="none" cap="none" strike="noStrike">
              <a:solidFill>
                <a:schemeClr val="dk1"/>
              </a:solidFill>
              <a:latin typeface="Calibri"/>
              <a:ea typeface="Calibri"/>
              <a:cs typeface="Calibri"/>
              <a:sym typeface="Calibri"/>
            </a:endParaRPr>
          </a:p>
          <a:p>
            <a:pPr indent="-742950" lvl="0" marL="749300" marR="0" rtl="0" algn="just">
              <a:lnSpc>
                <a:spcPct val="150000"/>
              </a:lnSpc>
              <a:spcBef>
                <a:spcPts val="0"/>
              </a:spcBef>
              <a:spcAft>
                <a:spcPts val="0"/>
              </a:spcAft>
              <a:buClr>
                <a:schemeClr val="dk1"/>
              </a:buClr>
              <a:buSzPts val="5700"/>
              <a:buFont typeface="Calibri"/>
              <a:buChar char="●"/>
            </a:pPr>
            <a:r>
              <a:rPr b="0" i="0" lang="bg-BG" sz="5700" u="none" cap="none" strike="noStrike">
                <a:solidFill>
                  <a:schemeClr val="dk1"/>
                </a:solidFill>
                <a:latin typeface="Calibri"/>
                <a:ea typeface="Calibri"/>
                <a:cs typeface="Calibri"/>
                <a:sym typeface="Calibri"/>
              </a:rPr>
              <a:t>Сескостопански, битови</a:t>
            </a:r>
            <a:endParaRPr b="0" i="0" sz="12700" u="none" cap="none" strike="noStrike">
              <a:solidFill>
                <a:schemeClr val="dk1"/>
              </a:solidFill>
              <a:latin typeface="Calibri"/>
              <a:ea typeface="Calibri"/>
              <a:cs typeface="Calibri"/>
              <a:sym typeface="Calibri"/>
            </a:endParaRPr>
          </a:p>
        </p:txBody>
      </p:sp>
      <p:pic>
        <p:nvPicPr>
          <p:cNvPr descr="Free Person Holding Red and White Disposable Bottle Stock Photo" id="327" name="Google Shape;327;g17117a436fc_0_4"/>
          <p:cNvPicPr preferRelativeResize="0"/>
          <p:nvPr/>
        </p:nvPicPr>
        <p:blipFill rotWithShape="1">
          <a:blip r:embed="rId5">
            <a:alphaModFix/>
          </a:blip>
          <a:srcRect b="0" l="0" r="0" t="0"/>
          <a:stretch/>
        </p:blipFill>
        <p:spPr>
          <a:xfrm>
            <a:off x="-720241" y="1127802"/>
            <a:ext cx="4743451" cy="7115179"/>
          </a:xfrm>
          <a:prstGeom prst="rect">
            <a:avLst/>
          </a:prstGeom>
          <a:noFill/>
          <a:ln>
            <a:noFill/>
          </a:ln>
        </p:spPr>
      </p:pic>
      <p:sp>
        <p:nvSpPr>
          <p:cNvPr id="328" name="Google Shape;328;g17117a436fc_0_4"/>
          <p:cNvSpPr txBox="1"/>
          <p:nvPr/>
        </p:nvSpPr>
        <p:spPr>
          <a:xfrm>
            <a:off x="-2459225" y="8345600"/>
            <a:ext cx="91860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https://images.pexels.com/photos/1933386/pexels-photo-1933386.jpeg?auto=compress&amp;cs=tinysrgb&amp;w=1260&amp;h=750&amp;dpr=1</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
        <p:nvSpPr>
          <p:cNvPr id="334" name="Google Shape;334;g17117a436fc_0_1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35" name="Google Shape;335;g17117a436fc_0_15"/>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36" name="Google Shape;336;g17117a436fc_0_15"/>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37" name="Google Shape;337;g17117a436fc_0_15"/>
          <p:cNvSpPr/>
          <p:nvPr/>
        </p:nvSpPr>
        <p:spPr>
          <a:xfrm flipH="1" rot="-5400000">
            <a:off x="15316338" y="5029649"/>
            <a:ext cx="10287000" cy="2277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38" name="Google Shape;338;g17117a436fc_0_15"/>
          <p:cNvSpPr txBox="1"/>
          <p:nvPr/>
        </p:nvSpPr>
        <p:spPr>
          <a:xfrm>
            <a:off x="4736541" y="3257021"/>
            <a:ext cx="10085400" cy="2551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200"/>
              <a:buFont typeface="Arial"/>
              <a:buNone/>
            </a:pPr>
            <a:r>
              <a:rPr b="1" i="0" lang="bg-BG" sz="5200" u="none" cap="none" strike="noStrike">
                <a:solidFill>
                  <a:schemeClr val="dk1"/>
                </a:solidFill>
                <a:latin typeface="Calibri"/>
                <a:ea typeface="Calibri"/>
                <a:cs typeface="Calibri"/>
                <a:sym typeface="Calibri"/>
              </a:rPr>
              <a:t>ВЯРНО</a:t>
            </a:r>
            <a:endParaRPr b="1" i="0" sz="52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200"/>
              <a:buFont typeface="Arial"/>
              <a:buNone/>
            </a:pPr>
            <a:r>
              <a:t/>
            </a:r>
            <a:endParaRPr b="1" i="0" sz="52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200"/>
              <a:buFont typeface="Arial"/>
              <a:buNone/>
            </a:pPr>
            <a:r>
              <a:t/>
            </a:r>
            <a:endParaRPr b="1" i="0" sz="5200" u="none" cap="none" strike="noStrike">
              <a:solidFill>
                <a:srgbClr val="C55A11"/>
              </a:solidFill>
              <a:latin typeface="Calibri"/>
              <a:ea typeface="Calibri"/>
              <a:cs typeface="Calibri"/>
              <a:sym typeface="Calibri"/>
            </a:endParaRPr>
          </a:p>
        </p:txBody>
      </p:sp>
      <p:sp>
        <p:nvSpPr>
          <p:cNvPr id="339" name="Google Shape;339;g17117a436fc_0_15"/>
          <p:cNvSpPr txBox="1"/>
          <p:nvPr/>
        </p:nvSpPr>
        <p:spPr>
          <a:xfrm>
            <a:off x="1644136" y="548808"/>
            <a:ext cx="175314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Всички пластмасови отпадъци са биоразградими</a:t>
            </a:r>
            <a:endParaRPr b="1" i="0" sz="5900" u="none" cap="none" strike="noStrike">
              <a:solidFill>
                <a:srgbClr val="056839"/>
              </a:solidFill>
              <a:latin typeface="Calibri"/>
              <a:ea typeface="Calibri"/>
              <a:cs typeface="Calibri"/>
              <a:sym typeface="Calibri"/>
            </a:endParaRPr>
          </a:p>
        </p:txBody>
      </p:sp>
      <p:sp>
        <p:nvSpPr>
          <p:cNvPr id="340" name="Google Shape;340;g17117a436fc_0_15"/>
          <p:cNvSpPr txBox="1"/>
          <p:nvPr/>
        </p:nvSpPr>
        <p:spPr>
          <a:xfrm>
            <a:off x="4736541" y="5465081"/>
            <a:ext cx="10085400" cy="1550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200"/>
              <a:buFont typeface="Arial"/>
              <a:buNone/>
            </a:pPr>
            <a:r>
              <a:rPr b="1" i="0" lang="bg-BG" sz="5200" u="none" cap="none" strike="noStrike">
                <a:solidFill>
                  <a:schemeClr val="dk1"/>
                </a:solidFill>
                <a:latin typeface="Calibri"/>
                <a:ea typeface="Calibri"/>
                <a:cs typeface="Calibri"/>
                <a:sym typeface="Calibri"/>
              </a:rPr>
              <a:t>ГРЕШНО</a:t>
            </a:r>
            <a:endParaRPr b="1" i="0" sz="3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t/>
            </a:r>
            <a:endParaRPr b="1" i="0" sz="3900" u="none" cap="none" strike="noStrike">
              <a:solidFill>
                <a:srgbClr val="C55A11"/>
              </a:solidFill>
              <a:latin typeface="Calibri"/>
              <a:ea typeface="Calibri"/>
              <a:cs typeface="Calibri"/>
              <a:sym typeface="Calibri"/>
            </a:endParaRPr>
          </a:p>
        </p:txBody>
      </p:sp>
      <p:pic>
        <p:nvPicPr>
          <p:cNvPr id="341" name="Google Shape;341;g17117a436fc_0_15"/>
          <p:cNvPicPr preferRelativeResize="0"/>
          <p:nvPr/>
        </p:nvPicPr>
        <p:blipFill rotWithShape="1">
          <a:blip r:embed="rId5">
            <a:alphaModFix/>
          </a:blip>
          <a:srcRect b="0" l="0" r="0" t="0"/>
          <a:stretch/>
        </p:blipFill>
        <p:spPr>
          <a:xfrm>
            <a:off x="8462686" y="1809188"/>
            <a:ext cx="10122675" cy="7591988"/>
          </a:xfrm>
          <a:prstGeom prst="rect">
            <a:avLst/>
          </a:prstGeom>
          <a:noFill/>
          <a:ln>
            <a:noFill/>
          </a:ln>
        </p:spPr>
      </p:pic>
      <p:sp>
        <p:nvSpPr>
          <p:cNvPr id="342" name="Google Shape;342;g17117a436fc_0_15"/>
          <p:cNvSpPr txBox="1"/>
          <p:nvPr/>
        </p:nvSpPr>
        <p:spPr>
          <a:xfrm>
            <a:off x="8438555" y="9579788"/>
            <a:ext cx="11428200" cy="546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https://c.pxhere.com/photos/25/b8/waste_pollution_cup_garbage_litter_discarded_plastic_recycle-537790.jpg!d</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g17117a436fc_0_3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49" name="Google Shape;349;g17117a436fc_0_33"/>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50" name="Google Shape;350;g17117a436fc_0_33"/>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351" name="Google Shape;351;g17117a436fc_0_33"/>
          <p:cNvSpPr/>
          <p:nvPr/>
        </p:nvSpPr>
        <p:spPr>
          <a:xfrm flipH="1" rot="-5400000">
            <a:off x="15316338" y="5029649"/>
            <a:ext cx="10287000" cy="2277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52" name="Google Shape;352;g17117a436fc_0_33"/>
          <p:cNvSpPr txBox="1"/>
          <p:nvPr/>
        </p:nvSpPr>
        <p:spPr>
          <a:xfrm>
            <a:off x="2557838" y="3254601"/>
            <a:ext cx="10085400" cy="2551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200"/>
              <a:buFont typeface="Arial"/>
              <a:buNone/>
            </a:pPr>
            <a:r>
              <a:rPr b="1" i="0" lang="bg-BG" sz="5200" u="none" cap="none" strike="noStrike">
                <a:solidFill>
                  <a:schemeClr val="dk1"/>
                </a:solidFill>
                <a:latin typeface="Calibri"/>
                <a:ea typeface="Calibri"/>
                <a:cs typeface="Calibri"/>
                <a:sym typeface="Calibri"/>
              </a:rPr>
              <a:t>ВЯРНО</a:t>
            </a:r>
            <a:endParaRPr b="1" i="0" sz="52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200"/>
              <a:buFont typeface="Arial"/>
              <a:buNone/>
            </a:pPr>
            <a:r>
              <a:t/>
            </a:r>
            <a:endParaRPr b="1" i="0" sz="52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200"/>
              <a:buFont typeface="Arial"/>
              <a:buNone/>
            </a:pPr>
            <a:r>
              <a:t/>
            </a:r>
            <a:endParaRPr b="1" i="0" sz="5200" u="none" cap="none" strike="noStrike">
              <a:solidFill>
                <a:srgbClr val="C55A11"/>
              </a:solidFill>
              <a:latin typeface="Calibri"/>
              <a:ea typeface="Calibri"/>
              <a:cs typeface="Calibri"/>
              <a:sym typeface="Calibri"/>
            </a:endParaRPr>
          </a:p>
        </p:txBody>
      </p:sp>
      <p:sp>
        <p:nvSpPr>
          <p:cNvPr id="353" name="Google Shape;353;g17117a436fc_0_33"/>
          <p:cNvSpPr txBox="1"/>
          <p:nvPr/>
        </p:nvSpPr>
        <p:spPr>
          <a:xfrm>
            <a:off x="948331" y="548808"/>
            <a:ext cx="19239900" cy="996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500" u="none" cap="none" strike="noStrike">
                <a:solidFill>
                  <a:srgbClr val="056839"/>
                </a:solidFill>
                <a:latin typeface="Calibri"/>
                <a:ea typeface="Calibri"/>
                <a:cs typeface="Calibri"/>
                <a:sym typeface="Calibri"/>
              </a:rPr>
              <a:t>Депонирането е най-ефективният метод за рециклиране</a:t>
            </a:r>
            <a:endParaRPr b="0" i="0" sz="5500" u="none" cap="none" strike="noStrike">
              <a:solidFill>
                <a:srgbClr val="000000"/>
              </a:solidFill>
              <a:latin typeface="Arial"/>
              <a:ea typeface="Arial"/>
              <a:cs typeface="Arial"/>
              <a:sym typeface="Arial"/>
            </a:endParaRPr>
          </a:p>
        </p:txBody>
      </p:sp>
      <p:sp>
        <p:nvSpPr>
          <p:cNvPr id="354" name="Google Shape;354;g17117a436fc_0_33"/>
          <p:cNvSpPr txBox="1"/>
          <p:nvPr/>
        </p:nvSpPr>
        <p:spPr>
          <a:xfrm>
            <a:off x="2557639" y="5103474"/>
            <a:ext cx="10085400" cy="2151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200"/>
              <a:buFont typeface="Arial"/>
              <a:buNone/>
            </a:pPr>
            <a:r>
              <a:rPr b="1" i="0" lang="bg-BG" sz="5200" u="none" cap="none" strike="noStrike">
                <a:solidFill>
                  <a:schemeClr val="dk1"/>
                </a:solidFill>
                <a:latin typeface="Calibri"/>
                <a:ea typeface="Calibri"/>
                <a:cs typeface="Calibri"/>
                <a:sym typeface="Calibri"/>
              </a:rPr>
              <a:t>ГРЕШНО</a:t>
            </a:r>
            <a:endParaRPr b="1" i="0" sz="52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t/>
            </a:r>
            <a:endParaRPr b="1" i="0" sz="3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t/>
            </a:r>
            <a:endParaRPr b="1" i="0" sz="3900" u="none" cap="none" strike="noStrike">
              <a:solidFill>
                <a:srgbClr val="C55A11"/>
              </a:solidFill>
              <a:latin typeface="Calibri"/>
              <a:ea typeface="Calibri"/>
              <a:cs typeface="Calibri"/>
              <a:sym typeface="Calibri"/>
            </a:endParaRPr>
          </a:p>
        </p:txBody>
      </p:sp>
      <p:pic>
        <p:nvPicPr>
          <p:cNvPr id="355" name="Google Shape;355;g17117a436fc_0_33"/>
          <p:cNvPicPr preferRelativeResize="0"/>
          <p:nvPr/>
        </p:nvPicPr>
        <p:blipFill rotWithShape="1">
          <a:blip r:embed="rId5">
            <a:alphaModFix/>
          </a:blip>
          <a:srcRect b="0" l="0" r="0" t="0"/>
          <a:stretch/>
        </p:blipFill>
        <p:spPr>
          <a:xfrm>
            <a:off x="9252730" y="1907400"/>
            <a:ext cx="9320138" cy="6207898"/>
          </a:xfrm>
          <a:prstGeom prst="rect">
            <a:avLst/>
          </a:prstGeom>
          <a:noFill/>
          <a:ln>
            <a:noFill/>
          </a:ln>
        </p:spPr>
      </p:pic>
      <p:sp>
        <p:nvSpPr>
          <p:cNvPr id="356" name="Google Shape;356;g17117a436fc_0_33"/>
          <p:cNvSpPr txBox="1"/>
          <p:nvPr/>
        </p:nvSpPr>
        <p:spPr>
          <a:xfrm>
            <a:off x="9258300" y="8272463"/>
            <a:ext cx="104637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https://images.pexels.com/photos/3186574/pexels-photo-3186574.jpeg?auto=compress&amp;cs=tinysrgb&amp;w=1260&amp;h=750&amp;dpr=1</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p18"/>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62" name="Google Shape;362;p18"/>
          <p:cNvSpPr txBox="1"/>
          <p:nvPr/>
        </p:nvSpPr>
        <p:spPr>
          <a:xfrm>
            <a:off x="853904" y="935136"/>
            <a:ext cx="1639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Полезни линкове</a:t>
            </a:r>
            <a:endParaRPr b="0" i="0" sz="2900" u="none" cap="none" strike="noStrike">
              <a:solidFill>
                <a:schemeClr val="dk1"/>
              </a:solidFill>
              <a:latin typeface="Calibri"/>
              <a:ea typeface="Calibri"/>
              <a:cs typeface="Calibri"/>
              <a:sym typeface="Calibri"/>
            </a:endParaRPr>
          </a:p>
        </p:txBody>
      </p:sp>
      <p:sp>
        <p:nvSpPr>
          <p:cNvPr id="363" name="Google Shape;363;p18"/>
          <p:cNvSpPr txBox="1"/>
          <p:nvPr/>
        </p:nvSpPr>
        <p:spPr>
          <a:xfrm>
            <a:off x="1241620" y="2613791"/>
            <a:ext cx="16933500" cy="55065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0" i="0" lang="bg-BG" sz="2900" u="none" cap="none" strike="noStrike">
                <a:solidFill>
                  <a:schemeClr val="dk1"/>
                </a:solidFill>
                <a:latin typeface="Calibri"/>
                <a:ea typeface="Calibri"/>
                <a:cs typeface="Calibri"/>
                <a:sym typeface="Calibri"/>
              </a:rPr>
              <a:t>Ачиут Панда, 2010. Термолиза на отпадъчна пластмаса до течно гориво: подходящ метод за управление на пластмасови отпадъци и производство на продукти с добавена стойност - Световна перспектива, </a:t>
            </a:r>
            <a:endParaRPr b="0" i="0" sz="29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900"/>
              <a:buFont typeface="Arial"/>
              <a:buNone/>
            </a:pPr>
            <a:r>
              <a:rPr b="0" i="0" lang="bg-BG" sz="2900" u="sng" cap="none" strike="noStrike">
                <a:solidFill>
                  <a:srgbClr val="1155CC"/>
                </a:solidFill>
                <a:latin typeface="Calibri"/>
                <a:ea typeface="Calibri"/>
                <a:cs typeface="Calibri"/>
                <a:sym typeface="Calibri"/>
                <a:hlinkClick r:id="rId3">
                  <a:extLst>
                    <a:ext uri="{A12FA001-AC4F-418D-AE19-62706E023703}">
                      <ahyp:hlinkClr val="tx"/>
                    </a:ext>
                  </a:extLst>
                </a:hlinkClick>
              </a:rPr>
              <a:t>Thermolysis of waste plastics to liquid fuel: A suitable method for plastic waste management and manufacture of value added products—A world prospective - ScienceDirect</a:t>
            </a:r>
            <a:endParaRPr b="0" i="0" sz="29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rPr b="0" i="0" lang="bg-BG" sz="2900" u="none" cap="none" strike="noStrike">
                <a:solidFill>
                  <a:schemeClr val="dk1"/>
                </a:solidFill>
                <a:latin typeface="Calibri"/>
                <a:ea typeface="Calibri"/>
                <a:cs typeface="Calibri"/>
                <a:sym typeface="Calibri"/>
              </a:rPr>
              <a:t>Кристофър Игълр и Ихеома Нюзър, 2019. Нови тенденции в управлението на пластмасови отпадъци </a:t>
            </a:r>
            <a:endParaRPr b="0" i="0" sz="29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900"/>
              <a:buFont typeface="Arial"/>
              <a:buNone/>
            </a:pPr>
            <a:r>
              <a:rPr b="0" i="0" lang="bg-BG" sz="2900" u="sng" cap="none" strike="noStrike">
                <a:solidFill>
                  <a:srgbClr val="1155CC"/>
                </a:solidFill>
                <a:latin typeface="Calibri"/>
                <a:ea typeface="Calibri"/>
                <a:cs typeface="Calibri"/>
                <a:sym typeface="Calibri"/>
                <a:hlinkClick r:id="rId4">
                  <a:extLst>
                    <a:ext uri="{A12FA001-AC4F-418D-AE19-62706E023703}">
                      <ahyp:hlinkClr val="tx"/>
                    </a:ext>
                  </a:extLst>
                </a:hlinkClick>
              </a:rPr>
              <a:t>Novel trends in plastic waste management | SpringerLink</a:t>
            </a:r>
            <a:endParaRPr b="0" i="0" sz="29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rPr b="0" i="0" lang="bg-BG" sz="2900" u="none" cap="none" strike="noStrike">
                <a:solidFill>
                  <a:schemeClr val="dk1"/>
                </a:solidFill>
                <a:latin typeface="Calibri"/>
                <a:ea typeface="Calibri"/>
                <a:cs typeface="Calibri"/>
                <a:sym typeface="Calibri"/>
              </a:rPr>
              <a:t>Яверия Сидикуи и Говид Падней, 2013. Преглед на стратегиите за управление на пластмасови отпадъци, </a:t>
            </a:r>
            <a:endParaRPr b="0" i="0" sz="29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rPr b="0" i="0" lang="bg-BG" sz="2900" u="sng" cap="none" strike="noStrike">
                <a:solidFill>
                  <a:srgbClr val="1155CC"/>
                </a:solidFill>
                <a:latin typeface="Calibri"/>
                <a:ea typeface="Calibri"/>
                <a:cs typeface="Calibri"/>
                <a:sym typeface="Calibri"/>
                <a:hlinkClick r:id="rId5">
                  <a:extLst>
                    <a:ext uri="{A12FA001-AC4F-418D-AE19-62706E023703}">
                      <ahyp:hlinkClr val="tx"/>
                    </a:ext>
                  </a:extLst>
                </a:hlinkClick>
              </a:rPr>
              <a:t>Microsoft Word - 14.ISCA-IRJEvS-2013-247 (scinapse.io)</a:t>
            </a:r>
            <a:endParaRPr b="0" i="1" sz="2900" u="none" cap="none" strike="noStrike">
              <a:solidFill>
                <a:srgbClr val="FF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64" name="Google Shape;364;p18"/>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65" name="Google Shape;365;p18"/>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66" name="Google Shape;366;p18"/>
          <p:cNvSpPr/>
          <p:nvPr/>
        </p:nvSpPr>
        <p:spPr>
          <a:xfrm>
            <a:off x="1034414" y="1758444"/>
            <a:ext cx="6281700" cy="1053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67" name="Google Shape;367;p18"/>
          <p:cNvPicPr preferRelativeResize="0"/>
          <p:nvPr/>
        </p:nvPicPr>
        <p:blipFill rotWithShape="1">
          <a:blip r:embed="rId6">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68" name="Google Shape;368;p18"/>
          <p:cNvPicPr preferRelativeResize="0"/>
          <p:nvPr/>
        </p:nvPicPr>
        <p:blipFill rotWithShape="1">
          <a:blip r:embed="rId7">
            <a:alphaModFix/>
          </a:blip>
          <a:srcRect b="0" l="0" r="0" t="0"/>
          <a:stretch/>
        </p:blipFill>
        <p:spPr>
          <a:xfrm>
            <a:off x="3131911" y="9240848"/>
            <a:ext cx="3468962" cy="727772"/>
          </a:xfrm>
          <a:prstGeom prst="rect">
            <a:avLst/>
          </a:prstGeom>
          <a:noFill/>
          <a:ln>
            <a:noFill/>
          </a:ln>
        </p:spPr>
      </p:pic>
      <p:pic>
        <p:nvPicPr>
          <p:cNvPr id="369" name="Google Shape;369;p18"/>
          <p:cNvPicPr preferRelativeResize="0"/>
          <p:nvPr/>
        </p:nvPicPr>
        <p:blipFill rotWithShape="1">
          <a:blip r:embed="rId8">
            <a:alphaModFix/>
          </a:blip>
          <a:srcRect b="0" l="0" r="0" t="0"/>
          <a:stretch/>
        </p:blipFill>
        <p:spPr>
          <a:xfrm>
            <a:off x="17592356" y="519729"/>
            <a:ext cx="1421625" cy="1500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20"/>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75" name="Google Shape;375;p20"/>
          <p:cNvSpPr txBox="1"/>
          <p:nvPr/>
        </p:nvSpPr>
        <p:spPr>
          <a:xfrm>
            <a:off x="853904" y="935136"/>
            <a:ext cx="16398900" cy="1504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Полезни линкове</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76" name="Google Shape;376;p20"/>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77" name="Google Shape;377;p20"/>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78" name="Google Shape;378;p20"/>
          <p:cNvSpPr/>
          <p:nvPr/>
        </p:nvSpPr>
        <p:spPr>
          <a:xfrm>
            <a:off x="1034414" y="1758444"/>
            <a:ext cx="6281700" cy="1053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79" name="Google Shape;379;p20"/>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80" name="Google Shape;380;p20"/>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descr="In Germany alone, two and a half million tons of plastic packaging land in the yellow trash can. German households pre-sort their garbage into four separate trash cans; yellow for plastics, brown for compost; blue for paper and black for non-recyclables. Since the various plastics are very difficult to separate from one another, most of the material is utilized for energy.&#10;&#10;The film from VDI Resource Efficiency Center, Recycling plastics – Resource efficiency with an optimized sorting method depicts an improved sorting and processing method for valuable plastics, bringing the plastics life cycle full circle.&#10;&#10;MEILO, a company in Gernsheim located in southern Hesse, sorts plastic trash from the yellow barrels in 30 repetitive sorting processes until the maximal purity of variety has been attained. Plastics are first separated according to size and then subjected to an air separator. In the following step, a near infrared scanner scans the plastics on the conveyor belt as they pass, communicating to a compressed air jet at the end of the conveyor belt which plastics are recyclable. Finally, the compressed air jet blows these material aside. Thus, varying plastics are sorted by an up to 98% purity of variety. In addition to the three major valuable plastics, HPDE, PP and PET, four other well-recyclable plastic varieties are gleaned from the river of trash.&#10;&#10;At Systec Plastics GmbH in Eisfeld, Thuringia, the plastics sorted by MEILO GmbH are further processed to produce a premium commodity for the plastics industry. Here, plastics are shredded and cleansed. Repeated circuits beneath a near LED scanner sort the plastic flakes according to color before they are melted and once more filtered. The 99% pure granules are then filled into containers and transported.&#10;&#10;Werner &amp; Mertz GmbH, manufacturing laundry detergents and cleaning supplies, uses Systec Plastics GmbH granules to produce their packaging bottles. The granules are easily processed in Werner &amp; Mertz GmbH’s standard production plants in Mainz. Their HDPE bottles and PP twist-off lids are made of 100% recycled plastics from the yellow trash can. Their PET bottles are composed of 20% recycled PET from yellow trash cans and 80% recycled plastic from deposit bottles.&#10;&#10;The plastic life cycle comes full circle, the raw materials are recovered.&#10;--------------------&#10;Note:&#10;Unfortunately, a mistake crept into the final overview table of the savings (15:25 min.). We apologize for this. The correct value: 4,168,000 kg CO2 equivalents per year are saved when using PET bottles made of 100% recycled material compared to conventional PET bottles (false: 12,320,490,000 kg).&#10;--------------------&#10;&#10;Further information on MEILO Gesellschaft zur Rückgewinnung sortierter Werkstoffe (Corporation for the recovery of sorted raw materials) mbH &amp; Co. KG: http://www.meilo-gernsheim.de&#10;&#10;Further information on Systec Plastics GmbH: https://www.gruener-punkt.de/en/&#10;&#10;Further information on Werner &amp; Mertz GmbH: https://werner-mertz.de/index-en.html&#10;&#10;Comprehensive resource efficiency information:&#10;Web: https://www.resource-germany.com&#10;Twitter: https://twitter.com/VDI_ZRE&#10;Google+: https://plus.google.com/+Ressource-deutschlandDe&#10;&#10;Commissioned by the Federal Ministry for the Environment, Nature Conservation and Nuclear Safety" id="381" name="Google Shape;381;p20" title="Recycling plastics – Resource efficiency with an optimized sorting method">
            <a:hlinkClick r:id="rId5"/>
          </p:cNvPr>
          <p:cNvPicPr preferRelativeResize="0"/>
          <p:nvPr/>
        </p:nvPicPr>
        <p:blipFill rotWithShape="1">
          <a:blip r:embed="rId6">
            <a:alphaModFix/>
          </a:blip>
          <a:srcRect b="0" l="0" r="0" t="0"/>
          <a:stretch/>
        </p:blipFill>
        <p:spPr>
          <a:xfrm>
            <a:off x="7895855" y="2121713"/>
            <a:ext cx="10287000" cy="7715250"/>
          </a:xfrm>
          <a:prstGeom prst="rect">
            <a:avLst/>
          </a:prstGeom>
          <a:noFill/>
          <a:ln>
            <a:noFill/>
          </a:ln>
        </p:spPr>
      </p:pic>
      <p:pic>
        <p:nvPicPr>
          <p:cNvPr id="382" name="Google Shape;382;p20"/>
          <p:cNvPicPr preferRelativeResize="0"/>
          <p:nvPr/>
        </p:nvPicPr>
        <p:blipFill rotWithShape="1">
          <a:blip r:embed="rId7">
            <a:alphaModFix/>
          </a:blip>
          <a:srcRect b="0" l="0" r="0" t="0"/>
          <a:stretch/>
        </p:blipFill>
        <p:spPr>
          <a:xfrm>
            <a:off x="2794373" y="3940575"/>
            <a:ext cx="2025600" cy="21381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05" name="Google Shape;105;p3"/>
          <p:cNvPicPr preferRelativeResize="0"/>
          <p:nvPr/>
        </p:nvPicPr>
        <p:blipFill rotWithShape="1">
          <a:blip r:embed="rId3">
            <a:alphaModFix/>
          </a:blip>
          <a:srcRect b="0" l="0" r="0" t="0"/>
          <a:stretch/>
        </p:blipFill>
        <p:spPr>
          <a:xfrm>
            <a:off x="159219" y="9117953"/>
            <a:ext cx="5165965" cy="1083795"/>
          </a:xfrm>
          <a:prstGeom prst="rect">
            <a:avLst/>
          </a:prstGeom>
          <a:noFill/>
          <a:ln>
            <a:noFill/>
          </a:ln>
        </p:spPr>
      </p:pic>
      <p:pic>
        <p:nvPicPr>
          <p:cNvPr descr="Logo&#10;&#10;Description automatically generated" id="106" name="Google Shape;106;p3"/>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107" name="Google Shape;107;p3"/>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8" name="Google Shape;108;p3"/>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9" name="Google Shape;109;p3"/>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0" name="Google Shape;110;p3"/>
          <p:cNvSpPr/>
          <p:nvPr/>
        </p:nvSpPr>
        <p:spPr>
          <a:xfrm>
            <a:off x="0" y="8986878"/>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1" name="Google Shape;111;p3"/>
          <p:cNvSpPr txBox="1"/>
          <p:nvPr/>
        </p:nvSpPr>
        <p:spPr>
          <a:xfrm>
            <a:off x="1554137" y="1066644"/>
            <a:ext cx="152331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Учебни цели</a:t>
            </a:r>
            <a:endParaRPr b="0" i="0" sz="2900" u="none" cap="none" strike="noStrike">
              <a:solidFill>
                <a:schemeClr val="dk1"/>
              </a:solidFill>
              <a:latin typeface="Calibri"/>
              <a:ea typeface="Calibri"/>
              <a:cs typeface="Calibri"/>
              <a:sym typeface="Calibri"/>
            </a:endParaRPr>
          </a:p>
        </p:txBody>
      </p:sp>
      <p:sp>
        <p:nvSpPr>
          <p:cNvPr id="112" name="Google Shape;112;p3"/>
          <p:cNvSpPr txBox="1"/>
          <p:nvPr/>
        </p:nvSpPr>
        <p:spPr>
          <a:xfrm>
            <a:off x="1300840" y="3102785"/>
            <a:ext cx="16933500" cy="2382000"/>
          </a:xfrm>
          <a:prstGeom prst="rect">
            <a:avLst/>
          </a:prstGeom>
          <a:noFill/>
          <a:ln>
            <a:noFill/>
          </a:ln>
        </p:spPr>
        <p:txBody>
          <a:bodyPr anchorCtr="0" anchor="t" bIns="74275" lIns="148575" spcFirstLastPara="1" rIns="148575" wrap="square" tIns="74275">
            <a:spAutoFit/>
          </a:bodyPr>
          <a:lstStyle/>
          <a:p>
            <a:pPr indent="-463550" lvl="0" marL="469900" marR="0" rtl="0" algn="l">
              <a:lnSpc>
                <a:spcPct val="200000"/>
              </a:lnSpc>
              <a:spcBef>
                <a:spcPts val="0"/>
              </a:spcBef>
              <a:spcAft>
                <a:spcPts val="0"/>
              </a:spcAft>
              <a:buClr>
                <a:srgbClr val="000000"/>
              </a:buClr>
              <a:buSzPts val="2900"/>
              <a:buFont typeface="Arial"/>
              <a:buChar char="•"/>
            </a:pPr>
            <a:r>
              <a:rPr b="0" i="0" lang="bg-BG" sz="2900" u="none" cap="none" strike="noStrike">
                <a:solidFill>
                  <a:srgbClr val="056839"/>
                </a:solidFill>
                <a:latin typeface="Calibri"/>
                <a:ea typeface="Calibri"/>
                <a:cs typeface="Calibri"/>
                <a:sym typeface="Calibri"/>
              </a:rPr>
              <a:t>Да разберат какво означава </a:t>
            </a:r>
            <a:r>
              <a:rPr b="1" i="0" lang="bg-BG" sz="2900" u="none" cap="none" strike="noStrike">
                <a:solidFill>
                  <a:srgbClr val="056839"/>
                </a:solidFill>
                <a:latin typeface="Calibri"/>
                <a:ea typeface="Calibri"/>
                <a:cs typeface="Calibri"/>
                <a:sym typeface="Calibri"/>
              </a:rPr>
              <a:t>мениджмънт на пластмасови отпадъци</a:t>
            </a:r>
            <a:endParaRPr sz="2300"/>
          </a:p>
          <a:p>
            <a:pPr indent="-463550" lvl="0" marL="469900" marR="0" rtl="0" algn="l">
              <a:lnSpc>
                <a:spcPct val="200000"/>
              </a:lnSpc>
              <a:spcBef>
                <a:spcPts val="0"/>
              </a:spcBef>
              <a:spcAft>
                <a:spcPts val="0"/>
              </a:spcAft>
              <a:buClr>
                <a:srgbClr val="000000"/>
              </a:buClr>
              <a:buSzPts val="2900"/>
              <a:buFont typeface="Arial"/>
              <a:buChar char="•"/>
            </a:pPr>
            <a:r>
              <a:rPr b="0" i="0" lang="bg-BG" sz="2900" u="none" cap="none" strike="noStrike">
                <a:solidFill>
                  <a:srgbClr val="056839"/>
                </a:solidFill>
                <a:latin typeface="Calibri"/>
                <a:ea typeface="Calibri"/>
                <a:cs typeface="Calibri"/>
                <a:sym typeface="Calibri"/>
              </a:rPr>
              <a:t>Да се запознаят с различни </a:t>
            </a:r>
            <a:r>
              <a:rPr b="1" i="0" lang="bg-BG" sz="2900" u="none" cap="none" strike="noStrike">
                <a:solidFill>
                  <a:srgbClr val="056839"/>
                </a:solidFill>
                <a:latin typeface="Calibri"/>
                <a:ea typeface="Calibri"/>
                <a:cs typeface="Calibri"/>
                <a:sym typeface="Calibri"/>
              </a:rPr>
              <a:t>методи за управлението </a:t>
            </a:r>
            <a:r>
              <a:rPr b="0" i="0" lang="bg-BG" sz="2900" u="none" cap="none" strike="noStrike">
                <a:solidFill>
                  <a:srgbClr val="056839"/>
                </a:solidFill>
                <a:latin typeface="Calibri"/>
                <a:ea typeface="Calibri"/>
                <a:cs typeface="Calibri"/>
                <a:sym typeface="Calibri"/>
              </a:rPr>
              <a:t>на отпадъците от пластмаси</a:t>
            </a:r>
            <a:endParaRPr sz="2300"/>
          </a:p>
          <a:p>
            <a:pPr indent="-463550" lvl="0" marL="469900" marR="0" rtl="0" algn="l">
              <a:lnSpc>
                <a:spcPct val="200000"/>
              </a:lnSpc>
              <a:spcBef>
                <a:spcPts val="0"/>
              </a:spcBef>
              <a:spcAft>
                <a:spcPts val="0"/>
              </a:spcAft>
              <a:buClr>
                <a:srgbClr val="000000"/>
              </a:buClr>
              <a:buSzPts val="2900"/>
              <a:buFont typeface="Arial"/>
              <a:buChar char="•"/>
            </a:pPr>
            <a:r>
              <a:rPr b="0" i="0" lang="bg-BG" sz="2900" u="none" cap="none" strike="noStrike">
                <a:solidFill>
                  <a:srgbClr val="056839"/>
                </a:solidFill>
                <a:latin typeface="Calibri"/>
                <a:ea typeface="Calibri"/>
                <a:cs typeface="Calibri"/>
                <a:sym typeface="Calibri"/>
              </a:rPr>
              <a:t>Да разберат за мястото на пластмасите в </a:t>
            </a:r>
            <a:r>
              <a:rPr b="1" i="0" lang="bg-BG" sz="2900" u="none" cap="none" strike="noStrike">
                <a:solidFill>
                  <a:srgbClr val="056839"/>
                </a:solidFill>
                <a:latin typeface="Calibri"/>
                <a:ea typeface="Calibri"/>
                <a:cs typeface="Calibri"/>
                <a:sym typeface="Calibri"/>
              </a:rPr>
              <a:t>европейската кръгова икономика</a:t>
            </a:r>
            <a:endParaRPr b="1" i="0" sz="2900" u="none" cap="none" strike="noStrike">
              <a:solidFill>
                <a:srgbClr val="056839"/>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2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88" name="Google Shape;388;p21"/>
          <p:cNvSpPr txBox="1"/>
          <p:nvPr/>
        </p:nvSpPr>
        <p:spPr>
          <a:xfrm>
            <a:off x="886051" y="803703"/>
            <a:ext cx="16398900" cy="1504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Въпроси за размисъл</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89" name="Google Shape;389;p21"/>
          <p:cNvSpPr txBox="1"/>
          <p:nvPr/>
        </p:nvSpPr>
        <p:spPr>
          <a:xfrm>
            <a:off x="2557838" y="2360259"/>
            <a:ext cx="17019600" cy="59529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1. Учениците да се запознаят с  доклада на Европейската комисия за околна среда EEA Report No 18/2020, в който се разказва за историята на пластмасите и тяхното въздействие върху околната среда и климата и разглежда мястото им в европейската кръгова икономика. В час се провеждат дискусия или друго практическо занимание според преценка на учителя.</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2900"/>
              <a:buFont typeface="Arial"/>
              <a:buNone/>
            </a:pPr>
            <a:r>
              <a:rPr b="0" i="0" lang="bg-BG" sz="2900" u="none" cap="none" strike="noStrike">
                <a:solidFill>
                  <a:schemeClr val="dk1"/>
                </a:solidFill>
                <a:latin typeface="Calibri"/>
                <a:ea typeface="Calibri"/>
                <a:cs typeface="Calibri"/>
                <a:sym typeface="Calibri"/>
              </a:rPr>
              <a:t> </a:t>
            </a:r>
            <a:r>
              <a:rPr b="0" i="0" lang="bg-BG" sz="29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https://www.eea.europa.eu/publications/plastics-the-circular-economy-and/</a:t>
            </a:r>
            <a:endParaRPr b="0" i="0" sz="2900" u="sng"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2. Учениците правят проучване за производства, в своят регион/държава за добре практики за повторно използване на пластмаси, заводи за рециклиране на пластмаси или използването им за получаване на енергия, горива, смазочни масла и други. Учениците презентират резултатите от проучването. </a:t>
            </a:r>
            <a:endParaRPr b="1" i="0" sz="2900" u="none" cap="none" strike="noStrike">
              <a:solidFill>
                <a:srgbClr val="056839"/>
              </a:solidFill>
              <a:latin typeface="Calibri"/>
              <a:ea typeface="Calibri"/>
              <a:cs typeface="Calibri"/>
              <a:sym typeface="Calibri"/>
            </a:endParaRPr>
          </a:p>
        </p:txBody>
      </p:sp>
      <p:sp>
        <p:nvSpPr>
          <p:cNvPr id="390" name="Google Shape;390;p21"/>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91" name="Google Shape;391;p21"/>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92" name="Google Shape;392;p21"/>
          <p:cNvSpPr/>
          <p:nvPr/>
        </p:nvSpPr>
        <p:spPr>
          <a:xfrm>
            <a:off x="1034414" y="1758444"/>
            <a:ext cx="6281700" cy="1053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93" name="Google Shape;393;p21"/>
          <p:cNvPicPr preferRelativeResize="0"/>
          <p:nvPr/>
        </p:nvPicPr>
        <p:blipFill rotWithShape="1">
          <a:blip r:embed="rId4">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94" name="Google Shape;394;p21"/>
          <p:cNvPicPr preferRelativeResize="0"/>
          <p:nvPr/>
        </p:nvPicPr>
        <p:blipFill rotWithShape="1">
          <a:blip r:embed="rId5">
            <a:alphaModFix/>
          </a:blip>
          <a:srcRect b="0" l="0" r="0" t="0"/>
          <a:stretch/>
        </p:blipFill>
        <p:spPr>
          <a:xfrm>
            <a:off x="3131911" y="9240848"/>
            <a:ext cx="3468962" cy="727772"/>
          </a:xfrm>
          <a:prstGeom prst="rect">
            <a:avLst/>
          </a:prstGeom>
          <a:noFill/>
          <a:ln>
            <a:noFill/>
          </a:ln>
        </p:spPr>
      </p:pic>
      <p:pic>
        <p:nvPicPr>
          <p:cNvPr id="395" name="Google Shape;395;p21"/>
          <p:cNvPicPr preferRelativeResize="0"/>
          <p:nvPr/>
        </p:nvPicPr>
        <p:blipFill rotWithShape="1">
          <a:blip r:embed="rId6">
            <a:alphaModFix/>
          </a:blip>
          <a:srcRect b="0" l="0" r="0" t="0"/>
          <a:stretch/>
        </p:blipFill>
        <p:spPr>
          <a:xfrm>
            <a:off x="279033" y="3741624"/>
            <a:ext cx="2025600" cy="33876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2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402" name="Google Shape;402;p22"/>
          <p:cNvPicPr preferRelativeResize="0"/>
          <p:nvPr/>
        </p:nvPicPr>
        <p:blipFill rotWithShape="1">
          <a:blip r:embed="rId3">
            <a:alphaModFix/>
          </a:blip>
          <a:srcRect b="0" l="0" r="0" t="0"/>
          <a:stretch/>
        </p:blipFill>
        <p:spPr>
          <a:xfrm>
            <a:off x="159219" y="9117932"/>
            <a:ext cx="5165965" cy="1083795"/>
          </a:xfrm>
          <a:prstGeom prst="rect">
            <a:avLst/>
          </a:prstGeom>
          <a:noFill/>
          <a:ln>
            <a:noFill/>
          </a:ln>
        </p:spPr>
      </p:pic>
      <p:pic>
        <p:nvPicPr>
          <p:cNvPr descr="Logo&#10;&#10;Description automatically generated" id="403" name="Google Shape;403;p22"/>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404" name="Google Shape;404;p22"/>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5" name="Google Shape;405;p22"/>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6" name="Google Shape;406;p22"/>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7" name="Google Shape;407;p22"/>
          <p:cNvSpPr/>
          <p:nvPr/>
        </p:nvSpPr>
        <p:spPr>
          <a:xfrm>
            <a:off x="0" y="8877531"/>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8" name="Google Shape;408;p22"/>
          <p:cNvSpPr txBox="1"/>
          <p:nvPr/>
        </p:nvSpPr>
        <p:spPr>
          <a:xfrm>
            <a:off x="757259" y="839511"/>
            <a:ext cx="12889800" cy="2859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Заключение</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409" name="Google Shape;409;p22"/>
          <p:cNvSpPr/>
          <p:nvPr/>
        </p:nvSpPr>
        <p:spPr>
          <a:xfrm>
            <a:off x="706187" y="1943429"/>
            <a:ext cx="9580800" cy="51243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Пластмасите играят важна роля </a:t>
            </a:r>
            <a:r>
              <a:rPr b="0" i="0" lang="bg-BG" sz="2900" u="none" cap="none" strike="noStrike">
                <a:solidFill>
                  <a:schemeClr val="dk1"/>
                </a:solidFill>
                <a:latin typeface="Calibri"/>
                <a:ea typeface="Calibri"/>
                <a:cs typeface="Calibri"/>
                <a:sym typeface="Calibri"/>
              </a:rPr>
              <a:t>в нашето общество, а отпадъците, генерирани в края на тяхната употреба, са неизбежни. Дойде време за спешни решения за </a:t>
            </a:r>
            <a:r>
              <a:rPr b="1" i="0" lang="bg-BG" sz="2900" u="none" cap="none" strike="noStrike">
                <a:solidFill>
                  <a:schemeClr val="dk1"/>
                </a:solidFill>
                <a:latin typeface="Calibri"/>
                <a:ea typeface="Calibri"/>
                <a:cs typeface="Calibri"/>
                <a:sym typeface="Calibri"/>
              </a:rPr>
              <a:t>управлението на пластмасовите отпадъци</a:t>
            </a:r>
            <a:r>
              <a:rPr b="0" i="0" lang="bg-BG" sz="2900" u="none" cap="none" strike="noStrike">
                <a:solidFill>
                  <a:schemeClr val="dk1"/>
                </a:solidFill>
                <a:latin typeface="Calibri"/>
                <a:ea typeface="Calibri"/>
                <a:cs typeface="Calibri"/>
                <a:sym typeface="Calibri"/>
              </a:rPr>
              <a:t>. Методите, разгледани в този урок, са само частично решение. </a:t>
            </a:r>
            <a:r>
              <a:rPr b="1" i="0" lang="bg-BG" sz="2900" u="none" cap="none" strike="noStrike">
                <a:solidFill>
                  <a:schemeClr val="dk1"/>
                </a:solidFill>
                <a:latin typeface="Calibri"/>
                <a:ea typeface="Calibri"/>
                <a:cs typeface="Calibri"/>
                <a:sym typeface="Calibri"/>
              </a:rPr>
              <a:t>Отговорността</a:t>
            </a:r>
            <a:r>
              <a:rPr b="0" i="0" lang="bg-BG" sz="2900" u="none" cap="none" strike="noStrike">
                <a:solidFill>
                  <a:schemeClr val="dk1"/>
                </a:solidFill>
                <a:latin typeface="Calibri"/>
                <a:ea typeface="Calibri"/>
                <a:cs typeface="Calibri"/>
                <a:sym typeface="Calibri"/>
              </a:rPr>
              <a:t> за правилното управление на отпадъците е на всички, от разделното домакинско събиране до методите за обработка и рециклиране.</a:t>
            </a:r>
            <a:endParaRPr b="0" i="0" sz="2900" u="none" cap="none" strike="noStrike">
              <a:solidFill>
                <a:schemeClr val="dk1"/>
              </a:solidFill>
              <a:latin typeface="Calibri"/>
              <a:ea typeface="Calibri"/>
              <a:cs typeface="Calibri"/>
              <a:sym typeface="Calibri"/>
            </a:endParaRPr>
          </a:p>
        </p:txBody>
      </p:sp>
      <p:pic>
        <p:nvPicPr>
          <p:cNvPr id="410" name="Google Shape;410;p22"/>
          <p:cNvPicPr preferRelativeResize="0"/>
          <p:nvPr/>
        </p:nvPicPr>
        <p:blipFill rotWithShape="1">
          <a:blip r:embed="rId5">
            <a:alphaModFix/>
          </a:blip>
          <a:srcRect b="0" l="0" r="0" t="0"/>
          <a:stretch/>
        </p:blipFill>
        <p:spPr>
          <a:xfrm>
            <a:off x="10519031" y="1077580"/>
            <a:ext cx="8516286" cy="6387208"/>
          </a:xfrm>
          <a:prstGeom prst="rect">
            <a:avLst/>
          </a:prstGeom>
          <a:noFill/>
          <a:ln>
            <a:noFill/>
          </a:ln>
        </p:spPr>
      </p:pic>
      <p:sp>
        <p:nvSpPr>
          <p:cNvPr id="411" name="Google Shape;411;p22"/>
          <p:cNvSpPr txBox="1"/>
          <p:nvPr/>
        </p:nvSpPr>
        <p:spPr>
          <a:xfrm>
            <a:off x="10536159" y="7650975"/>
            <a:ext cx="95808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https://c.pxhere.com/photos/96/98/pollution_drina_plastic_waste_natural_pollution_garbage_environmental_sins_fog_sad-1115089.jpg!d</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4"/>
          <p:cNvSpPr/>
          <p:nvPr/>
        </p:nvSpPr>
        <p:spPr>
          <a:xfrm>
            <a:off x="0" y="0"/>
            <a:ext cx="20574000" cy="10287000"/>
          </a:xfrm>
          <a:prstGeom prst="rect">
            <a:avLst/>
          </a:prstGeom>
          <a:gradFill>
            <a:gsLst>
              <a:gs pos="0">
                <a:srgbClr val="F5F7FC"/>
              </a:gs>
              <a:gs pos="100000">
                <a:srgbClr val="7AC99A">
                  <a:alpha val="77254"/>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18" name="Google Shape;118;p4"/>
          <p:cNvSpPr txBox="1"/>
          <p:nvPr/>
        </p:nvSpPr>
        <p:spPr>
          <a:xfrm>
            <a:off x="1418430" y="648665"/>
            <a:ext cx="1384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Засегнати зелени умения</a:t>
            </a:r>
            <a:endParaRPr b="0" i="0" sz="2900" u="none" cap="none" strike="noStrike">
              <a:solidFill>
                <a:schemeClr val="dk1"/>
              </a:solidFill>
              <a:latin typeface="Calibri"/>
              <a:ea typeface="Calibri"/>
              <a:cs typeface="Calibri"/>
              <a:sym typeface="Calibri"/>
            </a:endParaRPr>
          </a:p>
        </p:txBody>
      </p:sp>
      <p:sp>
        <p:nvSpPr>
          <p:cNvPr id="119" name="Google Shape;119;p4"/>
          <p:cNvSpPr txBox="1"/>
          <p:nvPr/>
        </p:nvSpPr>
        <p:spPr>
          <a:xfrm>
            <a:off x="325436" y="1827837"/>
            <a:ext cx="9416100" cy="6245400"/>
          </a:xfrm>
          <a:prstGeom prst="rect">
            <a:avLst/>
          </a:prstGeom>
          <a:noFill/>
          <a:ln>
            <a:noFill/>
          </a:ln>
        </p:spPr>
        <p:txBody>
          <a:bodyPr anchorCtr="0" anchor="t" bIns="74275" lIns="148575" spcFirstLastPara="1" rIns="148575" wrap="square" tIns="74275">
            <a:spAutoFit/>
          </a:bodyPr>
          <a:lstStyle/>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 творческо разрешаване на проблеми</a:t>
            </a:r>
            <a:endParaRPr sz="3600"/>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x напредничаво мислене</a:t>
            </a:r>
            <a:endParaRPr sz="3600"/>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х умения за мониторинг/наблюдение</a:t>
            </a:r>
            <a:endParaRPr sz="3600"/>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x аналитични умения</a:t>
            </a:r>
            <a:endParaRPr sz="3600"/>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 икономично производство</a:t>
            </a:r>
            <a:endParaRPr sz="3600"/>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 умения за поддръжка и поправка</a:t>
            </a:r>
            <a:endParaRPr b="0" i="0" sz="3600" u="none" cap="none" strike="noStrike">
              <a:solidFill>
                <a:srgbClr val="056839"/>
              </a:solidFill>
              <a:latin typeface="Calibri"/>
              <a:ea typeface="Calibri"/>
              <a:cs typeface="Calibri"/>
              <a:sym typeface="Calibri"/>
            </a:endParaRPr>
          </a:p>
        </p:txBody>
      </p:sp>
      <p:pic>
        <p:nvPicPr>
          <p:cNvPr descr="Logo&#10;&#10;Description automatically generated" id="120" name="Google Shape;120;p4"/>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21" name="Google Shape;121;p4"/>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22" name="Google Shape;122;p4"/>
          <p:cNvSpPr txBox="1"/>
          <p:nvPr/>
        </p:nvSpPr>
        <p:spPr>
          <a:xfrm>
            <a:off x="9627991" y="1827837"/>
            <a:ext cx="10721100" cy="6245400"/>
          </a:xfrm>
          <a:prstGeom prst="rect">
            <a:avLst/>
          </a:prstGeom>
          <a:noFill/>
          <a:ln>
            <a:noFill/>
          </a:ln>
        </p:spPr>
        <p:txBody>
          <a:bodyPr anchorCtr="0" anchor="t" bIns="74275" lIns="148575" spcFirstLastPara="1" rIns="148575" wrap="square" tIns="74275">
            <a:spAutoFit/>
          </a:bodyPr>
          <a:lstStyle/>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х управленчески умения</a:t>
            </a:r>
            <a:endParaRPr sz="3600"/>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 количествена оценка на въздействието</a:t>
            </a:r>
            <a:endParaRPr b="0" i="0" sz="3600" u="none" cap="none" strike="noStrike">
              <a:solidFill>
                <a:srgbClr val="056839"/>
              </a:solidFill>
              <a:latin typeface="Calibri"/>
              <a:ea typeface="Calibri"/>
              <a:cs typeface="Calibri"/>
              <a:sym typeface="Calibri"/>
            </a:endParaRPr>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 управление на продължителността на живот</a:t>
            </a:r>
            <a:endParaRPr sz="3600"/>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 научни умения</a:t>
            </a:r>
            <a:endParaRPr sz="3600"/>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х управление на отпадъците</a:t>
            </a:r>
            <a:endParaRPr b="0" i="0" sz="3600" u="none" cap="none" strike="noStrike">
              <a:solidFill>
                <a:srgbClr val="056839"/>
              </a:solidFill>
              <a:latin typeface="Calibri"/>
              <a:ea typeface="Calibri"/>
              <a:cs typeface="Calibri"/>
              <a:sym typeface="Calibri"/>
            </a:endParaRPr>
          </a:p>
          <a:p>
            <a:pPr indent="0" lvl="0" marL="0" marR="0" rtl="0" algn="l">
              <a:lnSpc>
                <a:spcPct val="200000"/>
              </a:lnSpc>
              <a:spcBef>
                <a:spcPts val="0"/>
              </a:spcBef>
              <a:spcAft>
                <a:spcPts val="0"/>
              </a:spcAft>
              <a:buNone/>
            </a:pPr>
            <a:r>
              <a:rPr b="0" i="0" lang="bg-BG" sz="3600" u="none" cap="none" strike="noStrike">
                <a:solidFill>
                  <a:srgbClr val="056839"/>
                </a:solidFill>
                <a:latin typeface="Calibri"/>
                <a:ea typeface="Calibri"/>
                <a:cs typeface="Calibri"/>
                <a:sym typeface="Calibri"/>
              </a:rPr>
              <a:t>🗆 екологичен одит</a:t>
            </a:r>
            <a:endParaRPr b="0" i="0" sz="3600" u="none" cap="none" strike="noStrike">
              <a:solidFill>
                <a:srgbClr val="05683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29" name="Google Shape;129;p2"/>
          <p:cNvPicPr preferRelativeResize="0"/>
          <p:nvPr/>
        </p:nvPicPr>
        <p:blipFill rotWithShape="1">
          <a:blip r:embed="rId3">
            <a:alphaModFix/>
          </a:blip>
          <a:srcRect b="0" l="0" r="0" t="0"/>
          <a:stretch/>
        </p:blipFill>
        <p:spPr>
          <a:xfrm>
            <a:off x="159219" y="9064877"/>
            <a:ext cx="5165965" cy="1083795"/>
          </a:xfrm>
          <a:prstGeom prst="rect">
            <a:avLst/>
          </a:prstGeom>
          <a:noFill/>
          <a:ln>
            <a:noFill/>
          </a:ln>
        </p:spPr>
      </p:pic>
      <p:pic>
        <p:nvPicPr>
          <p:cNvPr descr="Logo&#10;&#10;Description automatically generated" id="130" name="Google Shape;130;p2"/>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131" name="Google Shape;131;p2"/>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2" name="Google Shape;132;p2"/>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3" name="Google Shape;133;p2"/>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4" name="Google Shape;134;p2"/>
          <p:cNvSpPr/>
          <p:nvPr/>
        </p:nvSpPr>
        <p:spPr>
          <a:xfrm>
            <a:off x="0" y="8809997"/>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5" name="Google Shape;135;p2"/>
          <p:cNvSpPr txBox="1"/>
          <p:nvPr/>
        </p:nvSpPr>
        <p:spPr>
          <a:xfrm>
            <a:off x="1227678" y="1143795"/>
            <a:ext cx="7089900" cy="1504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bg-BG" sz="5900" u="none" cap="none" strike="noStrike">
                <a:solidFill>
                  <a:srgbClr val="056839"/>
                </a:solidFill>
                <a:latin typeface="Calibri"/>
                <a:ea typeface="Calibri"/>
                <a:cs typeface="Calibri"/>
                <a:sym typeface="Calibri"/>
              </a:rPr>
              <a:t>Определение</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36" name="Google Shape;136;p2"/>
          <p:cNvSpPr txBox="1"/>
          <p:nvPr/>
        </p:nvSpPr>
        <p:spPr>
          <a:xfrm>
            <a:off x="1227678" y="3145213"/>
            <a:ext cx="10152300" cy="26052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0"/>
                  </a:ext>
                </a:extLst>
              </a:rPr>
              <a:t>Мениджмънта</a:t>
            </a: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1"/>
                  </a:ext>
                </a:extLst>
              </a:rPr>
              <a:t> е процес на </a:t>
            </a:r>
            <a:r>
              <a:rPr b="1"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2"/>
                  </a:ext>
                </a:extLst>
              </a:rPr>
              <a:t>планиране, взимане на решения, организация, ръководене, мотивация и контрол </a:t>
            </a: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3"/>
                  </a:ext>
                </a:extLst>
              </a:rPr>
              <a:t>на различни ресурси за </a:t>
            </a:r>
            <a:r>
              <a:rPr b="1"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4"/>
                  </a:ext>
                </a:extLst>
              </a:rPr>
              <a:t>ефективно постигане </a:t>
            </a: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5"/>
                  </a:ext>
                </a:extLst>
              </a:rPr>
              <a:t>на поставените </a:t>
            </a:r>
            <a:r>
              <a:rPr b="1"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6"/>
                  </a:ext>
                </a:extLst>
              </a:rPr>
              <a:t>цели</a:t>
            </a:r>
            <a:r>
              <a:rPr b="0" i="0" lang="bg-BG" sz="2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7"/>
                  </a:ext>
                </a:extLst>
              </a:rPr>
              <a:t>.</a:t>
            </a:r>
            <a:endParaRPr sz="2300"/>
          </a:p>
          <a:p>
            <a:pPr indent="0" lvl="0" marL="0" marR="0" rtl="0" algn="just">
              <a:lnSpc>
                <a:spcPct val="100000"/>
              </a:lnSpc>
              <a:spcBef>
                <a:spcPts val="0"/>
              </a:spcBef>
              <a:spcAft>
                <a:spcPts val="0"/>
              </a:spcAft>
              <a:buClr>
                <a:srgbClr val="000000"/>
              </a:buClr>
              <a:buSzPts val="2900"/>
              <a:buFont typeface="Arial"/>
              <a:buNone/>
            </a:pPr>
            <a:r>
              <a:t/>
            </a:r>
            <a:endParaRPr b="0" i="0" sz="2900" u="none" cap="none" strike="noStrike">
              <a:solidFill>
                <a:srgbClr val="056839"/>
              </a:solidFill>
              <a:latin typeface="Calibri"/>
              <a:ea typeface="Calibri"/>
              <a:cs typeface="Calibri"/>
              <a:sym typeface="Calibri"/>
            </a:endParaRPr>
          </a:p>
        </p:txBody>
      </p:sp>
      <p:sp>
        <p:nvSpPr>
          <p:cNvPr id="137" name="Google Shape;137;p2"/>
          <p:cNvSpPr txBox="1"/>
          <p:nvPr/>
        </p:nvSpPr>
        <p:spPr>
          <a:xfrm>
            <a:off x="1227678" y="7161153"/>
            <a:ext cx="114543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bg-BG" sz="2900" u="none" cap="none" strike="noStrike">
                <a:solidFill>
                  <a:srgbClr val="C55A11"/>
                </a:solidFill>
                <a:latin typeface="Calibri"/>
                <a:ea typeface="Calibri"/>
                <a:cs typeface="Calibri"/>
                <a:sym typeface="Calibri"/>
              </a:rPr>
              <a:t>https://www.iedunote.com/management</a:t>
            </a:r>
            <a:endParaRPr b="0" i="0" sz="2300" u="none" cap="none" strike="noStrike">
              <a:solidFill>
                <a:srgbClr val="000000"/>
              </a:solidFill>
              <a:latin typeface="Arial"/>
              <a:ea typeface="Arial"/>
              <a:cs typeface="Arial"/>
              <a:sym typeface="Arial"/>
            </a:endParaRPr>
          </a:p>
        </p:txBody>
      </p:sp>
      <p:pic>
        <p:nvPicPr>
          <p:cNvPr id="138" name="Google Shape;138;p2"/>
          <p:cNvPicPr preferRelativeResize="0"/>
          <p:nvPr/>
        </p:nvPicPr>
        <p:blipFill rotWithShape="1">
          <a:blip r:embed="rId5">
            <a:alphaModFix/>
          </a:blip>
          <a:srcRect b="0" l="0" r="0" t="0"/>
          <a:stretch/>
        </p:blipFill>
        <p:spPr>
          <a:xfrm>
            <a:off x="13647066" y="1007720"/>
            <a:ext cx="4271963" cy="6407923"/>
          </a:xfrm>
          <a:prstGeom prst="rect">
            <a:avLst/>
          </a:prstGeom>
          <a:noFill/>
          <a:ln>
            <a:noFill/>
          </a:ln>
        </p:spPr>
      </p:pic>
      <p:sp>
        <p:nvSpPr>
          <p:cNvPr id="139" name="Google Shape;139;p2"/>
          <p:cNvSpPr txBox="1"/>
          <p:nvPr/>
        </p:nvSpPr>
        <p:spPr>
          <a:xfrm>
            <a:off x="12557894" y="7556274"/>
            <a:ext cx="7011600" cy="642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chemeClr val="dk1"/>
                </a:solidFill>
                <a:latin typeface="Calibri"/>
                <a:ea typeface="Calibri"/>
                <a:cs typeface="Calibri"/>
                <a:sym typeface="Calibri"/>
              </a:rPr>
              <a:t>https://images.pexels.com/photos/4050312/pexels-photo-4050312.jpeg?auto=compress&amp;cs=tinysrgb&amp;w=1260&amp;h=750&amp;dpr=1</a:t>
            </a:r>
            <a:endParaRPr b="0" i="0" sz="2300" u="none" cap="none" strike="noStrike">
              <a:solidFill>
                <a:srgbClr val="000000"/>
              </a:solidFill>
              <a:latin typeface="Arial"/>
              <a:ea typeface="Arial"/>
              <a:cs typeface="Arial"/>
              <a:sym typeface="Arial"/>
            </a:endParaRPr>
          </a:p>
        </p:txBody>
      </p:sp>
      <p:pic>
        <p:nvPicPr>
          <p:cNvPr id="140" name="Google Shape;140;p2"/>
          <p:cNvPicPr preferRelativeResize="0"/>
          <p:nvPr/>
        </p:nvPicPr>
        <p:blipFill rotWithShape="1">
          <a:blip r:embed="rId6">
            <a:alphaModFix/>
          </a:blip>
          <a:srcRect b="0" l="0" r="0" t="0"/>
          <a:stretch/>
        </p:blipFill>
        <p:spPr>
          <a:xfrm>
            <a:off x="359733" y="7030932"/>
            <a:ext cx="771525" cy="8143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47" name="Google Shape;147;p5"/>
          <p:cNvSpPr txBox="1"/>
          <p:nvPr/>
        </p:nvSpPr>
        <p:spPr>
          <a:xfrm>
            <a:off x="891253" y="882600"/>
            <a:ext cx="192405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Видове пластмасови отпадъци, според източника</a:t>
            </a:r>
            <a:endParaRPr b="1" i="0" sz="4800" u="none" cap="none" strike="noStrike">
              <a:solidFill>
                <a:srgbClr val="056839"/>
              </a:solidFill>
              <a:latin typeface="Calibri"/>
              <a:ea typeface="Calibri"/>
              <a:cs typeface="Calibri"/>
              <a:sym typeface="Calibri"/>
            </a:endParaRPr>
          </a:p>
        </p:txBody>
      </p:sp>
      <p:sp>
        <p:nvSpPr>
          <p:cNvPr id="148" name="Google Shape;148;p5"/>
          <p:cNvSpPr txBox="1"/>
          <p:nvPr/>
        </p:nvSpPr>
        <p:spPr>
          <a:xfrm>
            <a:off x="707250" y="2173850"/>
            <a:ext cx="11872800" cy="65301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Clr>
                <a:srgbClr val="000000"/>
              </a:buClr>
              <a:buSzPts val="2900"/>
              <a:buFont typeface="Arial"/>
              <a:buNone/>
            </a:pPr>
            <a:r>
              <a:rPr b="1" i="0" lang="bg-BG" sz="2900" u="none" cap="none" strike="noStrike">
                <a:solidFill>
                  <a:schemeClr val="dk1"/>
                </a:solidFill>
                <a:latin typeface="Calibri"/>
                <a:ea typeface="Calibri"/>
                <a:cs typeface="Calibri"/>
                <a:sym typeface="Calibri"/>
              </a:rPr>
              <a:t>Пластмасите имат голям принос </a:t>
            </a:r>
            <a:r>
              <a:rPr b="0" i="0" lang="bg-BG" sz="2900" u="none" cap="none" strike="noStrike">
                <a:solidFill>
                  <a:schemeClr val="dk1"/>
                </a:solidFill>
                <a:latin typeface="Calibri"/>
                <a:ea typeface="Calibri"/>
                <a:cs typeface="Calibri"/>
                <a:sym typeface="Calibri"/>
              </a:rPr>
              <a:t>в почти всички области на човешката дейност – селско стопанство, медицина, транспорт, тръбопроводи, електрическа и топлоизолация, опаковки, производство на домакински и електронни стоки, мебели и други предмети за ежедневна или специфична употреба.</a:t>
            </a:r>
            <a:endParaRPr sz="2300"/>
          </a:p>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Пластмасовите отпадъци могат да бъдат класифицирани</a:t>
            </a:r>
            <a:r>
              <a:rPr b="0" i="0" lang="bg-BG" sz="2900" u="none" cap="none" strike="noStrike">
                <a:solidFill>
                  <a:schemeClr val="dk1"/>
                </a:solidFill>
                <a:latin typeface="Calibri"/>
                <a:ea typeface="Calibri"/>
                <a:cs typeface="Calibri"/>
                <a:sym typeface="Calibri"/>
              </a:rPr>
              <a:t>, като промишлени и общински. Според техния произход; тези групи имат различни качества и свойства и са подложени на различни </a:t>
            </a:r>
            <a:r>
              <a:rPr b="1" i="0" lang="bg-BG" sz="2900" u="none" cap="none" strike="noStrike">
                <a:solidFill>
                  <a:schemeClr val="dk1"/>
                </a:solidFill>
                <a:latin typeface="Calibri"/>
                <a:ea typeface="Calibri"/>
                <a:cs typeface="Calibri"/>
                <a:sym typeface="Calibri"/>
              </a:rPr>
              <a:t>стратегии за управление</a:t>
            </a:r>
            <a:r>
              <a:rPr b="0" i="0" lang="bg-BG" sz="2900" u="none" cap="none" strike="noStrike">
                <a:solidFill>
                  <a:schemeClr val="dk1"/>
                </a:solidFill>
                <a:latin typeface="Calibri"/>
                <a:ea typeface="Calibri"/>
                <a:cs typeface="Calibri"/>
                <a:sym typeface="Calibri"/>
              </a:rPr>
              <a:t>.</a:t>
            </a:r>
            <a:endParaRPr sz="2300"/>
          </a:p>
          <a:p>
            <a:pPr indent="0" lvl="0" marL="0" marR="0" rtl="0" algn="just">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Arial"/>
              <a:ea typeface="Arial"/>
              <a:cs typeface="Arial"/>
              <a:sym typeface="Arial"/>
            </a:endParaRPr>
          </a:p>
        </p:txBody>
      </p:sp>
      <p:sp>
        <p:nvSpPr>
          <p:cNvPr id="149" name="Google Shape;149;p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50" name="Google Shape;150;p5"/>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51" name="Google Shape;151;p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52" name="Google Shape;152;p5"/>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53" name="Google Shape;153;p5"/>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descr="Drone Shot of Dumpsite" id="154" name="Google Shape;154;p5"/>
          <p:cNvPicPr preferRelativeResize="0"/>
          <p:nvPr/>
        </p:nvPicPr>
        <p:blipFill rotWithShape="1">
          <a:blip r:embed="rId5">
            <a:alphaModFix/>
          </a:blip>
          <a:srcRect b="0" l="0" r="0" t="0"/>
          <a:stretch/>
        </p:blipFill>
        <p:spPr>
          <a:xfrm>
            <a:off x="12697832" y="1984094"/>
            <a:ext cx="7137995" cy="7176268"/>
          </a:xfrm>
          <a:prstGeom prst="rect">
            <a:avLst/>
          </a:prstGeom>
          <a:noFill/>
          <a:ln>
            <a:noFill/>
          </a:ln>
        </p:spPr>
      </p:pic>
      <p:sp>
        <p:nvSpPr>
          <p:cNvPr id="155" name="Google Shape;155;p5"/>
          <p:cNvSpPr txBox="1"/>
          <p:nvPr/>
        </p:nvSpPr>
        <p:spPr>
          <a:xfrm>
            <a:off x="12697827" y="9372938"/>
            <a:ext cx="74100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https://images.pexels.com/photos/3174350/pexels-photo-3174350.jpeg?auto=compress&amp;cs=tinysrgb&amp;w=1260&amp;h=750&amp;dpr=1</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6"/>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2" name="Google Shape;162;p6"/>
          <p:cNvSpPr txBox="1"/>
          <p:nvPr/>
        </p:nvSpPr>
        <p:spPr>
          <a:xfrm>
            <a:off x="1034395" y="2382788"/>
            <a:ext cx="9091800" cy="52833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Общинските пластмасови </a:t>
            </a:r>
            <a:r>
              <a:rPr b="0" i="0" lang="bg-BG" sz="2900" u="none" cap="none" strike="noStrike">
                <a:solidFill>
                  <a:schemeClr val="dk1"/>
                </a:solidFill>
                <a:latin typeface="Calibri"/>
                <a:ea typeface="Calibri"/>
                <a:cs typeface="Calibri"/>
                <a:sym typeface="Calibri"/>
              </a:rPr>
              <a:t>отпадъци обикновено остават част от твърдите битови отпадъци, тъй като се изхвърлят и събират като </a:t>
            </a:r>
            <a:r>
              <a:rPr b="1" i="0" lang="bg-BG" sz="2900" u="none" cap="none" strike="noStrike">
                <a:solidFill>
                  <a:schemeClr val="dk1"/>
                </a:solidFill>
                <a:latin typeface="Calibri"/>
                <a:ea typeface="Calibri"/>
                <a:cs typeface="Calibri"/>
                <a:sym typeface="Calibri"/>
              </a:rPr>
              <a:t>битови отпадъци</a:t>
            </a:r>
            <a:r>
              <a:rPr b="0" i="0" lang="bg-BG" sz="2900" u="none" cap="none" strike="noStrike">
                <a:solidFill>
                  <a:schemeClr val="dk1"/>
                </a:solidFill>
                <a:latin typeface="Calibri"/>
                <a:ea typeface="Calibri"/>
                <a:cs typeface="Calibri"/>
                <a:sym typeface="Calibri"/>
              </a:rPr>
              <a:t>.</a:t>
            </a:r>
            <a:endParaRPr sz="2300"/>
          </a:p>
          <a:p>
            <a:pPr indent="0" lvl="0" marL="0" marR="0" rtl="0" algn="just">
              <a:lnSpc>
                <a:spcPct val="150000"/>
              </a:lnSpc>
              <a:spcBef>
                <a:spcPts val="0"/>
              </a:spcBef>
              <a:spcAft>
                <a:spcPts val="0"/>
              </a:spcAft>
              <a:buNone/>
            </a:pPr>
            <a:r>
              <a:t/>
            </a:r>
            <a:endParaRPr b="0" i="0" sz="29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По този начин битовите пластмасови </a:t>
            </a:r>
            <a:r>
              <a:rPr b="1" i="0" lang="bg-BG" sz="2900" u="none" cap="none" strike="noStrike">
                <a:solidFill>
                  <a:schemeClr val="dk1"/>
                </a:solidFill>
                <a:latin typeface="Calibri"/>
                <a:ea typeface="Calibri"/>
                <a:cs typeface="Calibri"/>
                <a:sym typeface="Calibri"/>
              </a:rPr>
              <a:t>отпадъци са смесени</a:t>
            </a:r>
            <a:r>
              <a:rPr b="0" i="0" lang="bg-BG" sz="2900" u="none" cap="none" strike="noStrike">
                <a:solidFill>
                  <a:schemeClr val="dk1"/>
                </a:solidFill>
                <a:latin typeface="Calibri"/>
                <a:ea typeface="Calibri"/>
                <a:cs typeface="Calibri"/>
                <a:sym typeface="Calibri"/>
              </a:rPr>
              <a:t> с други отпадъци и са разнородни по състав. За да се </a:t>
            </a:r>
            <a:r>
              <a:rPr b="1" i="0" lang="bg-BG" sz="2900" u="none" cap="none" strike="noStrike">
                <a:solidFill>
                  <a:schemeClr val="dk1"/>
                </a:solidFill>
                <a:latin typeface="Calibri"/>
                <a:ea typeface="Calibri"/>
                <a:cs typeface="Calibri"/>
                <a:sym typeface="Calibri"/>
              </a:rPr>
              <a:t>рециклира</a:t>
            </a:r>
            <a:r>
              <a:rPr b="0" i="0" lang="bg-BG" sz="2900" u="none" cap="none" strike="noStrike">
                <a:solidFill>
                  <a:schemeClr val="dk1"/>
                </a:solidFill>
                <a:latin typeface="Calibri"/>
                <a:ea typeface="Calibri"/>
                <a:cs typeface="Calibri"/>
                <a:sym typeface="Calibri"/>
              </a:rPr>
              <a:t> е необходимо пластмасата </a:t>
            </a:r>
            <a:r>
              <a:rPr b="1" i="0" lang="bg-BG" sz="2900" u="none" cap="none" strike="noStrike">
                <a:solidFill>
                  <a:schemeClr val="dk1"/>
                </a:solidFill>
                <a:latin typeface="Calibri"/>
                <a:ea typeface="Calibri"/>
                <a:cs typeface="Calibri"/>
                <a:sym typeface="Calibri"/>
              </a:rPr>
              <a:t>да се отдели </a:t>
            </a:r>
            <a:r>
              <a:rPr b="0" i="0" lang="bg-BG" sz="2900" u="none" cap="none" strike="noStrike">
                <a:solidFill>
                  <a:schemeClr val="dk1"/>
                </a:solidFill>
                <a:latin typeface="Calibri"/>
                <a:ea typeface="Calibri"/>
                <a:cs typeface="Calibri"/>
                <a:sym typeface="Calibri"/>
              </a:rPr>
              <a:t>от другите битови отпадъци.</a:t>
            </a:r>
            <a:endParaRPr b="0" i="0" sz="2300" u="none" cap="none" strike="noStrike">
              <a:solidFill>
                <a:srgbClr val="000000"/>
              </a:solidFill>
              <a:latin typeface="Arial"/>
              <a:ea typeface="Arial"/>
              <a:cs typeface="Arial"/>
              <a:sym typeface="Arial"/>
            </a:endParaRPr>
          </a:p>
        </p:txBody>
      </p:sp>
      <p:sp>
        <p:nvSpPr>
          <p:cNvPr id="163" name="Google Shape;163;p6"/>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4" name="Google Shape;164;p6"/>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5" name="Google Shape;165;p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66" name="Google Shape;166;p6"/>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67" name="Google Shape;167;p6"/>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68" name="Google Shape;168;p6"/>
          <p:cNvSpPr txBox="1"/>
          <p:nvPr/>
        </p:nvSpPr>
        <p:spPr>
          <a:xfrm>
            <a:off x="10367367" y="8186738"/>
            <a:ext cx="97548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https://images.pexels.com/photos/2547565/pexels-photo-2547565.jpeg?auto=compress&amp;cs=tinysrgb&amp;w=1260&amp;h=750&amp;dpr=1</a:t>
            </a:r>
            <a:endParaRPr b="0" i="0" sz="1600" u="none" cap="none" strike="noStrike">
              <a:solidFill>
                <a:srgbClr val="000000"/>
              </a:solidFill>
              <a:latin typeface="Calibri"/>
              <a:ea typeface="Calibri"/>
              <a:cs typeface="Calibri"/>
              <a:sym typeface="Calibri"/>
            </a:endParaRPr>
          </a:p>
        </p:txBody>
      </p:sp>
      <p:pic>
        <p:nvPicPr>
          <p:cNvPr id="169" name="Google Shape;169;p6"/>
          <p:cNvPicPr preferRelativeResize="0"/>
          <p:nvPr/>
        </p:nvPicPr>
        <p:blipFill rotWithShape="1">
          <a:blip r:embed="rId5">
            <a:alphaModFix/>
          </a:blip>
          <a:srcRect b="0" l="0" r="0" t="0"/>
          <a:stretch/>
        </p:blipFill>
        <p:spPr>
          <a:xfrm>
            <a:off x="10417899" y="2293221"/>
            <a:ext cx="8551583" cy="5701014"/>
          </a:xfrm>
          <a:prstGeom prst="rect">
            <a:avLst/>
          </a:prstGeom>
          <a:noFill/>
          <a:ln>
            <a:noFill/>
          </a:ln>
        </p:spPr>
      </p:pic>
      <p:sp>
        <p:nvSpPr>
          <p:cNvPr id="170" name="Google Shape;170;p6"/>
          <p:cNvSpPr txBox="1"/>
          <p:nvPr/>
        </p:nvSpPr>
        <p:spPr>
          <a:xfrm>
            <a:off x="891253" y="882600"/>
            <a:ext cx="192405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Видове пластмасови отпадъци, според източника</a:t>
            </a:r>
            <a:endParaRPr b="1" i="0" sz="4800" u="none" cap="none" strike="noStrike">
              <a:solidFill>
                <a:srgbClr val="05683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7"/>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7" name="Google Shape;177;p7"/>
          <p:cNvSpPr txBox="1"/>
          <p:nvPr/>
        </p:nvSpPr>
        <p:spPr>
          <a:xfrm>
            <a:off x="1163014" y="2426746"/>
            <a:ext cx="10506300" cy="46137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Промишлените пластмасови отпадъци </a:t>
            </a:r>
            <a:r>
              <a:rPr b="0" i="0" lang="bg-BG" sz="2900" u="none" cap="none" strike="noStrike">
                <a:solidFill>
                  <a:schemeClr val="dk1"/>
                </a:solidFill>
                <a:latin typeface="Calibri"/>
                <a:ea typeface="Calibri"/>
                <a:cs typeface="Calibri"/>
                <a:sym typeface="Calibri"/>
              </a:rPr>
              <a:t>са тези, които възникват от различни производства. По-голямата част от промишлените пластмасови отпадъци имат </a:t>
            </a:r>
            <a:r>
              <a:rPr b="1" i="0" lang="bg-BG" sz="2900" u="none" cap="none" strike="noStrike">
                <a:solidFill>
                  <a:schemeClr val="dk1"/>
                </a:solidFill>
                <a:latin typeface="Calibri"/>
                <a:ea typeface="Calibri"/>
                <a:cs typeface="Calibri"/>
                <a:sym typeface="Calibri"/>
              </a:rPr>
              <a:t>относително добри физически характеристики</a:t>
            </a:r>
            <a:r>
              <a:rPr b="0" i="0" lang="bg-BG" sz="2900" u="none" cap="none" strike="noStrike">
                <a:solidFill>
                  <a:schemeClr val="dk1"/>
                </a:solidFill>
                <a:latin typeface="Calibri"/>
                <a:ea typeface="Calibri"/>
                <a:cs typeface="Calibri"/>
                <a:sym typeface="Calibri"/>
              </a:rPr>
              <a:t>, т.е. те са достатъчно чисти и са в сравнително големи количества. </a:t>
            </a:r>
            <a:endParaRPr sz="2300"/>
          </a:p>
          <a:p>
            <a:pPr indent="0" lvl="0" marL="0" marR="0" rtl="0" algn="just">
              <a:lnSpc>
                <a:spcPct val="150000"/>
              </a:lnSpc>
              <a:spcBef>
                <a:spcPts val="0"/>
              </a:spcBef>
              <a:spcAft>
                <a:spcPts val="0"/>
              </a:spcAft>
              <a:buNone/>
            </a:pPr>
            <a:r>
              <a:rPr b="0" i="0" lang="bg-BG" sz="2900" u="none" cap="none" strike="noStrike">
                <a:solidFill>
                  <a:schemeClr val="dk1"/>
                </a:solidFill>
                <a:latin typeface="Calibri"/>
                <a:ea typeface="Calibri"/>
                <a:cs typeface="Calibri"/>
                <a:sym typeface="Calibri"/>
              </a:rPr>
              <a:t>Общинските пластмасови отпадъци са хетерогенни, докато </a:t>
            </a:r>
            <a:r>
              <a:rPr b="1" i="0" lang="bg-BG" sz="2900" u="none" cap="none" strike="noStrike">
                <a:solidFill>
                  <a:schemeClr val="dk1"/>
                </a:solidFill>
                <a:latin typeface="Calibri"/>
                <a:ea typeface="Calibri"/>
                <a:cs typeface="Calibri"/>
                <a:sym typeface="Calibri"/>
              </a:rPr>
              <a:t>промишлените пластмасови отпадъци са хомогенни</a:t>
            </a:r>
            <a:r>
              <a:rPr b="0" i="0" lang="bg-BG" sz="2900" u="none" cap="none" strike="noStrike">
                <a:solidFill>
                  <a:schemeClr val="dk1"/>
                </a:solidFill>
                <a:latin typeface="Calibri"/>
                <a:ea typeface="Calibri"/>
                <a:cs typeface="Calibri"/>
                <a:sym typeface="Calibri"/>
              </a:rPr>
              <a:t>. </a:t>
            </a:r>
            <a:endParaRPr sz="2300"/>
          </a:p>
        </p:txBody>
      </p:sp>
      <p:sp>
        <p:nvSpPr>
          <p:cNvPr id="178" name="Google Shape;178;p7"/>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9" name="Google Shape;179;p7"/>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80" name="Google Shape;180;p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81" name="Google Shape;181;p7"/>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82" name="Google Shape;182;p7"/>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183" name="Google Shape;183;p7"/>
          <p:cNvPicPr preferRelativeResize="0"/>
          <p:nvPr/>
        </p:nvPicPr>
        <p:blipFill rotWithShape="1">
          <a:blip r:embed="rId5">
            <a:alphaModFix/>
          </a:blip>
          <a:srcRect b="0" l="0" r="0" t="0"/>
          <a:stretch/>
        </p:blipFill>
        <p:spPr>
          <a:xfrm>
            <a:off x="12202017" y="3193275"/>
            <a:ext cx="7040139" cy="4693426"/>
          </a:xfrm>
          <a:prstGeom prst="rect">
            <a:avLst/>
          </a:prstGeom>
          <a:noFill/>
          <a:ln>
            <a:noFill/>
          </a:ln>
        </p:spPr>
      </p:pic>
      <p:sp>
        <p:nvSpPr>
          <p:cNvPr id="184" name="Google Shape;184;p7"/>
          <p:cNvSpPr txBox="1"/>
          <p:nvPr/>
        </p:nvSpPr>
        <p:spPr>
          <a:xfrm>
            <a:off x="11452345" y="8336775"/>
            <a:ext cx="8670000" cy="10083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bg-BG" sz="2300" u="none" cap="none" strike="noStrike">
                <a:solidFill>
                  <a:srgbClr val="000000"/>
                </a:solidFill>
                <a:latin typeface="Calibri"/>
                <a:ea typeface="Calibri"/>
                <a:cs typeface="Calibri"/>
                <a:sym typeface="Calibri"/>
              </a:rPr>
              <a:t>https://c.pxhere.com/photos/46/1a/industry_canister_plastic_old_old_factory_hall_lost_places_broken_factory_building-1393638.jpg!d</a:t>
            </a:r>
            <a:endParaRPr b="0" i="0" sz="2300" u="none" cap="none" strike="noStrike">
              <a:solidFill>
                <a:srgbClr val="000000"/>
              </a:solidFill>
              <a:latin typeface="Calibri"/>
              <a:ea typeface="Calibri"/>
              <a:cs typeface="Calibri"/>
              <a:sym typeface="Calibri"/>
            </a:endParaRPr>
          </a:p>
        </p:txBody>
      </p:sp>
      <p:sp>
        <p:nvSpPr>
          <p:cNvPr id="185" name="Google Shape;185;p7"/>
          <p:cNvSpPr txBox="1"/>
          <p:nvPr/>
        </p:nvSpPr>
        <p:spPr>
          <a:xfrm>
            <a:off x="891253" y="882600"/>
            <a:ext cx="192405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1: Видове пластмасови отпадъци, според източника</a:t>
            </a:r>
            <a:endParaRPr b="1" i="0" sz="4800" u="none" cap="none" strike="noStrike">
              <a:solidFill>
                <a:srgbClr val="056839"/>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8"/>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91" name="Google Shape;191;p8"/>
          <p:cNvSpPr txBox="1"/>
          <p:nvPr/>
        </p:nvSpPr>
        <p:spPr>
          <a:xfrm>
            <a:off x="923189" y="300113"/>
            <a:ext cx="19233000" cy="888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4800" u="none" cap="none" strike="noStrike">
                <a:solidFill>
                  <a:srgbClr val="056839"/>
                </a:solidFill>
                <a:latin typeface="Calibri"/>
                <a:ea typeface="Calibri"/>
                <a:cs typeface="Calibri"/>
                <a:sym typeface="Calibri"/>
              </a:rPr>
              <a:t>ТЕМА 2: Различни методи за управление на отпадъците</a:t>
            </a:r>
            <a:endParaRPr b="1" i="0" sz="4800" u="none" cap="none" strike="noStrike">
              <a:solidFill>
                <a:srgbClr val="056839"/>
              </a:solidFill>
              <a:latin typeface="Calibri"/>
              <a:ea typeface="Calibri"/>
              <a:cs typeface="Calibri"/>
              <a:sym typeface="Calibri"/>
            </a:endParaRPr>
          </a:p>
        </p:txBody>
      </p:sp>
      <p:pic>
        <p:nvPicPr>
          <p:cNvPr descr="Logo&#10;&#10;Description automatically generated" id="192" name="Google Shape;192;p8"/>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93" name="Google Shape;193;p8"/>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94" name="Google Shape;194;p8"/>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grpSp>
        <p:nvGrpSpPr>
          <p:cNvPr id="195" name="Google Shape;195;p8"/>
          <p:cNvGrpSpPr/>
          <p:nvPr/>
        </p:nvGrpSpPr>
        <p:grpSpPr>
          <a:xfrm>
            <a:off x="1601981" y="1416152"/>
            <a:ext cx="16322853" cy="7812648"/>
            <a:chOff x="569750" y="1526"/>
            <a:chExt cx="9672802" cy="5208432"/>
          </a:xfrm>
        </p:grpSpPr>
        <p:sp>
          <p:nvSpPr>
            <p:cNvPr id="196" name="Google Shape;196;p8"/>
            <p:cNvSpPr/>
            <p:nvPr/>
          </p:nvSpPr>
          <p:spPr>
            <a:xfrm>
              <a:off x="569750" y="2675498"/>
              <a:ext cx="1860154" cy="930077"/>
            </a:xfrm>
            <a:prstGeom prst="roundRect">
              <a:avLst>
                <a:gd fmla="val 10000" name="adj"/>
              </a:avLst>
            </a:prstGeom>
            <a:solidFill>
              <a:srgbClr val="4372C3"/>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197" name="Google Shape;197;p8"/>
            <p:cNvSpPr txBox="1"/>
            <p:nvPr/>
          </p:nvSpPr>
          <p:spPr>
            <a:xfrm>
              <a:off x="596991" y="2702739"/>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Управление на пластмасови отпадъци</a:t>
              </a:r>
              <a:endParaRPr sz="2300"/>
            </a:p>
          </p:txBody>
        </p:sp>
        <p:sp>
          <p:nvSpPr>
            <p:cNvPr id="198" name="Google Shape;198;p8"/>
            <p:cNvSpPr/>
            <p:nvPr/>
          </p:nvSpPr>
          <p:spPr>
            <a:xfrm rot="-2142401">
              <a:off x="2343778" y="2857077"/>
              <a:ext cx="916314" cy="32124"/>
            </a:xfrm>
            <a:custGeom>
              <a:rect b="b" l="l" r="r" t="t"/>
              <a:pathLst>
                <a:path extrusionOk="0" h="120000" w="120000">
                  <a:moveTo>
                    <a:pt x="0" y="60000"/>
                  </a:moveTo>
                  <a:lnTo>
                    <a:pt x="120000" y="60000"/>
                  </a:lnTo>
                </a:path>
              </a:pathLst>
            </a:custGeom>
            <a:noFill/>
            <a:ln cap="flat" cmpd="sng" w="25400">
              <a:solidFill>
                <a:srgbClr val="345A99"/>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199" name="Google Shape;199;p8"/>
            <p:cNvSpPr txBox="1"/>
            <p:nvPr/>
          </p:nvSpPr>
          <p:spPr>
            <a:xfrm rot="-2142401">
              <a:off x="2779027" y="2850231"/>
              <a:ext cx="45815" cy="45815"/>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200" name="Google Shape;200;p8"/>
            <p:cNvSpPr/>
            <p:nvPr/>
          </p:nvSpPr>
          <p:spPr>
            <a:xfrm>
              <a:off x="3173966" y="2140703"/>
              <a:ext cx="1860154" cy="930077"/>
            </a:xfrm>
            <a:prstGeom prst="roundRect">
              <a:avLst>
                <a:gd fmla="val 10000" name="adj"/>
              </a:avLst>
            </a:prstGeom>
            <a:solidFill>
              <a:srgbClr val="1F3864"/>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01" name="Google Shape;201;p8"/>
            <p:cNvSpPr txBox="1"/>
            <p:nvPr/>
          </p:nvSpPr>
          <p:spPr>
            <a:xfrm>
              <a:off x="3201207" y="2167944"/>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Рециклиране</a:t>
              </a:r>
              <a:endParaRPr sz="2300"/>
            </a:p>
          </p:txBody>
        </p:sp>
        <p:sp>
          <p:nvSpPr>
            <p:cNvPr id="202" name="Google Shape;202;p8"/>
            <p:cNvSpPr/>
            <p:nvPr/>
          </p:nvSpPr>
          <p:spPr>
            <a:xfrm rot="-3907178">
              <a:off x="4521890" y="1787489"/>
              <a:ext cx="1768522" cy="32124"/>
            </a:xfrm>
            <a:custGeom>
              <a:rect b="b" l="l" r="r" t="t"/>
              <a:pathLst>
                <a:path extrusionOk="0" h="120000" w="120000">
                  <a:moveTo>
                    <a:pt x="0" y="60000"/>
                  </a:moveTo>
                  <a:lnTo>
                    <a:pt x="120000" y="60000"/>
                  </a:lnTo>
                </a:path>
              </a:pathLst>
            </a:custGeom>
            <a:noFill/>
            <a:ln cap="flat" cmpd="sng" w="25400">
              <a:solidFill>
                <a:srgbClr val="3A66B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03" name="Google Shape;203;p8"/>
            <p:cNvSpPr txBox="1"/>
            <p:nvPr/>
          </p:nvSpPr>
          <p:spPr>
            <a:xfrm rot="-3907178">
              <a:off x="5361938" y="1759337"/>
              <a:ext cx="88426" cy="88426"/>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204" name="Google Shape;204;p8"/>
            <p:cNvSpPr/>
            <p:nvPr/>
          </p:nvSpPr>
          <p:spPr>
            <a:xfrm>
              <a:off x="5778182" y="536321"/>
              <a:ext cx="1860154" cy="930077"/>
            </a:xfrm>
            <a:prstGeom prst="roundRect">
              <a:avLst>
                <a:gd fmla="val 10000" name="adj"/>
              </a:avLst>
            </a:prstGeom>
            <a:solidFill>
              <a:srgbClr val="C55A11"/>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05" name="Google Shape;205;p8"/>
            <p:cNvSpPr txBox="1"/>
            <p:nvPr/>
          </p:nvSpPr>
          <p:spPr>
            <a:xfrm>
              <a:off x="5805423" y="563562"/>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Механично</a:t>
              </a:r>
              <a:endParaRPr sz="2300"/>
            </a:p>
          </p:txBody>
        </p:sp>
        <p:sp>
          <p:nvSpPr>
            <p:cNvPr id="206" name="Google Shape;206;p8"/>
            <p:cNvSpPr/>
            <p:nvPr/>
          </p:nvSpPr>
          <p:spPr>
            <a:xfrm rot="-2142401">
              <a:off x="7552209" y="717900"/>
              <a:ext cx="916314" cy="32124"/>
            </a:xfrm>
            <a:custGeom>
              <a:rect b="b" l="l" r="r" t="t"/>
              <a:pathLst>
                <a:path extrusionOk="0" h="120000" w="120000">
                  <a:moveTo>
                    <a:pt x="0" y="60000"/>
                  </a:moveTo>
                  <a:lnTo>
                    <a:pt x="120000" y="60000"/>
                  </a:lnTo>
                </a:path>
              </a:pathLst>
            </a:custGeom>
            <a:noFill/>
            <a:ln cap="flat" cmpd="sng" w="25400">
              <a:solidFill>
                <a:srgbClr val="3A66B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07" name="Google Shape;207;p8"/>
            <p:cNvSpPr txBox="1"/>
            <p:nvPr/>
          </p:nvSpPr>
          <p:spPr>
            <a:xfrm rot="-2142401">
              <a:off x="7987459" y="711054"/>
              <a:ext cx="45815" cy="45815"/>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208" name="Google Shape;208;p8"/>
            <p:cNvSpPr/>
            <p:nvPr/>
          </p:nvSpPr>
          <p:spPr>
            <a:xfrm>
              <a:off x="8382398" y="1526"/>
              <a:ext cx="1860154" cy="930077"/>
            </a:xfrm>
            <a:prstGeom prst="roundRect">
              <a:avLst>
                <a:gd fmla="val 10000" name="adj"/>
              </a:avLst>
            </a:prstGeom>
            <a:solidFill>
              <a:srgbClr val="CC3300"/>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09" name="Google Shape;209;p8"/>
            <p:cNvSpPr txBox="1"/>
            <p:nvPr/>
          </p:nvSpPr>
          <p:spPr>
            <a:xfrm>
              <a:off x="8409639" y="28767"/>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Начално рециклиране</a:t>
              </a:r>
              <a:endParaRPr sz="2300"/>
            </a:p>
          </p:txBody>
        </p:sp>
        <p:sp>
          <p:nvSpPr>
            <p:cNvPr id="210" name="Google Shape;210;p8"/>
            <p:cNvSpPr/>
            <p:nvPr/>
          </p:nvSpPr>
          <p:spPr>
            <a:xfrm rot="2142401">
              <a:off x="7552209" y="1252694"/>
              <a:ext cx="916314" cy="32124"/>
            </a:xfrm>
            <a:custGeom>
              <a:rect b="b" l="l" r="r" t="t"/>
              <a:pathLst>
                <a:path extrusionOk="0" h="120000" w="120000">
                  <a:moveTo>
                    <a:pt x="0" y="60000"/>
                  </a:moveTo>
                  <a:lnTo>
                    <a:pt x="120000" y="60000"/>
                  </a:lnTo>
                </a:path>
              </a:pathLst>
            </a:custGeom>
            <a:noFill/>
            <a:ln cap="flat" cmpd="sng" w="25400">
              <a:solidFill>
                <a:srgbClr val="3A66B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11" name="Google Shape;211;p8"/>
            <p:cNvSpPr txBox="1"/>
            <p:nvPr/>
          </p:nvSpPr>
          <p:spPr>
            <a:xfrm rot="2142401">
              <a:off x="7987459" y="1245848"/>
              <a:ext cx="45815" cy="45815"/>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212" name="Google Shape;212;p8"/>
            <p:cNvSpPr/>
            <p:nvPr/>
          </p:nvSpPr>
          <p:spPr>
            <a:xfrm>
              <a:off x="8382398" y="1071115"/>
              <a:ext cx="1860154" cy="930077"/>
            </a:xfrm>
            <a:prstGeom prst="roundRect">
              <a:avLst>
                <a:gd fmla="val 10000" name="adj"/>
              </a:avLst>
            </a:prstGeom>
            <a:solidFill>
              <a:srgbClr val="993300"/>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13" name="Google Shape;213;p8"/>
            <p:cNvSpPr txBox="1"/>
            <p:nvPr/>
          </p:nvSpPr>
          <p:spPr>
            <a:xfrm>
              <a:off x="8409639" y="1098356"/>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Вторично рециклиране</a:t>
              </a:r>
              <a:endParaRPr sz="2300"/>
            </a:p>
          </p:txBody>
        </p:sp>
        <p:sp>
          <p:nvSpPr>
            <p:cNvPr id="214" name="Google Shape;214;p8"/>
            <p:cNvSpPr/>
            <p:nvPr/>
          </p:nvSpPr>
          <p:spPr>
            <a:xfrm>
              <a:off x="5034120" y="2589680"/>
              <a:ext cx="744061" cy="32124"/>
            </a:xfrm>
            <a:custGeom>
              <a:rect b="b" l="l" r="r" t="t"/>
              <a:pathLst>
                <a:path extrusionOk="0" h="120000" w="120000">
                  <a:moveTo>
                    <a:pt x="0" y="60000"/>
                  </a:moveTo>
                  <a:lnTo>
                    <a:pt x="120000" y="60000"/>
                  </a:lnTo>
                </a:path>
              </a:pathLst>
            </a:custGeom>
            <a:noFill/>
            <a:ln cap="flat" cmpd="sng" w="25400">
              <a:solidFill>
                <a:srgbClr val="3A66B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15" name="Google Shape;215;p8"/>
            <p:cNvSpPr txBox="1"/>
            <p:nvPr/>
          </p:nvSpPr>
          <p:spPr>
            <a:xfrm>
              <a:off x="5387549" y="2587140"/>
              <a:ext cx="37203" cy="37203"/>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216" name="Google Shape;216;p8"/>
            <p:cNvSpPr/>
            <p:nvPr/>
          </p:nvSpPr>
          <p:spPr>
            <a:xfrm>
              <a:off x="5778182" y="2140703"/>
              <a:ext cx="1860154" cy="930077"/>
            </a:xfrm>
            <a:prstGeom prst="roundRect">
              <a:avLst>
                <a:gd fmla="val 10000" name="adj"/>
              </a:avLst>
            </a:prstGeom>
            <a:solidFill>
              <a:srgbClr val="548135"/>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17" name="Google Shape;217;p8"/>
            <p:cNvSpPr txBox="1"/>
            <p:nvPr/>
          </p:nvSpPr>
          <p:spPr>
            <a:xfrm>
              <a:off x="5805423" y="2167944"/>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Биологично</a:t>
              </a:r>
              <a:endParaRPr sz="2300"/>
            </a:p>
          </p:txBody>
        </p:sp>
        <p:sp>
          <p:nvSpPr>
            <p:cNvPr id="218" name="Google Shape;218;p8"/>
            <p:cNvSpPr/>
            <p:nvPr/>
          </p:nvSpPr>
          <p:spPr>
            <a:xfrm>
              <a:off x="7638336" y="2589680"/>
              <a:ext cx="744061" cy="32124"/>
            </a:xfrm>
            <a:custGeom>
              <a:rect b="b" l="l" r="r" t="t"/>
              <a:pathLst>
                <a:path extrusionOk="0" h="120000" w="120000">
                  <a:moveTo>
                    <a:pt x="0" y="60000"/>
                  </a:moveTo>
                  <a:lnTo>
                    <a:pt x="120000" y="60000"/>
                  </a:lnTo>
                </a:path>
              </a:pathLst>
            </a:custGeom>
            <a:noFill/>
            <a:ln cap="flat" cmpd="sng" w="25400">
              <a:solidFill>
                <a:srgbClr val="3A66B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19" name="Google Shape;219;p8"/>
            <p:cNvSpPr txBox="1"/>
            <p:nvPr/>
          </p:nvSpPr>
          <p:spPr>
            <a:xfrm>
              <a:off x="7991765" y="2587140"/>
              <a:ext cx="37203" cy="37203"/>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220" name="Google Shape;220;p8"/>
            <p:cNvSpPr/>
            <p:nvPr/>
          </p:nvSpPr>
          <p:spPr>
            <a:xfrm>
              <a:off x="8382398" y="2140703"/>
              <a:ext cx="1860154" cy="930077"/>
            </a:xfrm>
            <a:prstGeom prst="roundRect">
              <a:avLst>
                <a:gd fmla="val 10000" name="adj"/>
              </a:avLst>
            </a:prstGeom>
            <a:solidFill>
              <a:srgbClr val="00B050"/>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21" name="Google Shape;221;p8"/>
            <p:cNvSpPr txBox="1"/>
            <p:nvPr/>
          </p:nvSpPr>
          <p:spPr>
            <a:xfrm>
              <a:off x="8409639" y="2167944"/>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Биомаса и биогаз</a:t>
              </a:r>
              <a:endParaRPr sz="2300"/>
            </a:p>
          </p:txBody>
        </p:sp>
        <p:sp>
          <p:nvSpPr>
            <p:cNvPr id="222" name="Google Shape;222;p8"/>
            <p:cNvSpPr/>
            <p:nvPr/>
          </p:nvSpPr>
          <p:spPr>
            <a:xfrm rot="3907178">
              <a:off x="4521890" y="3391871"/>
              <a:ext cx="1768522" cy="32124"/>
            </a:xfrm>
            <a:custGeom>
              <a:rect b="b" l="l" r="r" t="t"/>
              <a:pathLst>
                <a:path extrusionOk="0" h="120000" w="120000">
                  <a:moveTo>
                    <a:pt x="0" y="60000"/>
                  </a:moveTo>
                  <a:lnTo>
                    <a:pt x="120000" y="60000"/>
                  </a:lnTo>
                </a:path>
              </a:pathLst>
            </a:custGeom>
            <a:noFill/>
            <a:ln cap="flat" cmpd="sng" w="25400">
              <a:solidFill>
                <a:srgbClr val="3A66B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23" name="Google Shape;223;p8"/>
            <p:cNvSpPr txBox="1"/>
            <p:nvPr/>
          </p:nvSpPr>
          <p:spPr>
            <a:xfrm rot="3907178">
              <a:off x="5361938" y="3363720"/>
              <a:ext cx="88426" cy="88426"/>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224" name="Google Shape;224;p8"/>
            <p:cNvSpPr/>
            <p:nvPr/>
          </p:nvSpPr>
          <p:spPr>
            <a:xfrm>
              <a:off x="5778182" y="3745086"/>
              <a:ext cx="1860154" cy="930077"/>
            </a:xfrm>
            <a:prstGeom prst="roundRect">
              <a:avLst>
                <a:gd fmla="val 10000" name="adj"/>
              </a:avLst>
            </a:prstGeom>
            <a:solidFill>
              <a:srgbClr val="7030A0"/>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25" name="Google Shape;225;p8"/>
            <p:cNvSpPr txBox="1"/>
            <p:nvPr/>
          </p:nvSpPr>
          <p:spPr>
            <a:xfrm>
              <a:off x="5805423" y="3772327"/>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Термохимично преобразуване</a:t>
              </a:r>
              <a:endParaRPr sz="2300"/>
            </a:p>
          </p:txBody>
        </p:sp>
        <p:sp>
          <p:nvSpPr>
            <p:cNvPr id="226" name="Google Shape;226;p8"/>
            <p:cNvSpPr/>
            <p:nvPr/>
          </p:nvSpPr>
          <p:spPr>
            <a:xfrm rot="-2142401">
              <a:off x="7552209" y="3926666"/>
              <a:ext cx="916314" cy="32124"/>
            </a:xfrm>
            <a:custGeom>
              <a:rect b="b" l="l" r="r" t="t"/>
              <a:pathLst>
                <a:path extrusionOk="0" h="120000" w="120000">
                  <a:moveTo>
                    <a:pt x="0" y="60000"/>
                  </a:moveTo>
                  <a:lnTo>
                    <a:pt x="120000" y="60000"/>
                  </a:lnTo>
                </a:path>
              </a:pathLst>
            </a:custGeom>
            <a:noFill/>
            <a:ln cap="flat" cmpd="sng" w="25400">
              <a:solidFill>
                <a:srgbClr val="3A66B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27" name="Google Shape;227;p8"/>
            <p:cNvSpPr txBox="1"/>
            <p:nvPr/>
          </p:nvSpPr>
          <p:spPr>
            <a:xfrm rot="-2142401">
              <a:off x="7987459" y="3919820"/>
              <a:ext cx="45815" cy="45815"/>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228" name="Google Shape;228;p8"/>
            <p:cNvSpPr/>
            <p:nvPr/>
          </p:nvSpPr>
          <p:spPr>
            <a:xfrm>
              <a:off x="8382398" y="3210292"/>
              <a:ext cx="1860154" cy="930077"/>
            </a:xfrm>
            <a:prstGeom prst="roundRect">
              <a:avLst>
                <a:gd fmla="val 10000" name="adj"/>
              </a:avLst>
            </a:prstGeom>
            <a:solidFill>
              <a:srgbClr val="800080"/>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29" name="Google Shape;229;p8"/>
            <p:cNvSpPr txBox="1"/>
            <p:nvPr/>
          </p:nvSpPr>
          <p:spPr>
            <a:xfrm>
              <a:off x="8409639" y="3237533"/>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Използване на топлината от изгарянето</a:t>
              </a:r>
              <a:endParaRPr sz="2300"/>
            </a:p>
          </p:txBody>
        </p:sp>
        <p:sp>
          <p:nvSpPr>
            <p:cNvPr id="230" name="Google Shape;230;p8"/>
            <p:cNvSpPr/>
            <p:nvPr/>
          </p:nvSpPr>
          <p:spPr>
            <a:xfrm rot="2142401">
              <a:off x="7552209" y="4461460"/>
              <a:ext cx="916314" cy="32124"/>
            </a:xfrm>
            <a:custGeom>
              <a:rect b="b" l="l" r="r" t="t"/>
              <a:pathLst>
                <a:path extrusionOk="0" h="120000" w="120000">
                  <a:moveTo>
                    <a:pt x="0" y="60000"/>
                  </a:moveTo>
                  <a:lnTo>
                    <a:pt x="120000" y="60000"/>
                  </a:lnTo>
                </a:path>
              </a:pathLst>
            </a:custGeom>
            <a:noFill/>
            <a:ln cap="flat" cmpd="sng" w="25400">
              <a:solidFill>
                <a:srgbClr val="3A66B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31" name="Google Shape;231;p8"/>
            <p:cNvSpPr txBox="1"/>
            <p:nvPr/>
          </p:nvSpPr>
          <p:spPr>
            <a:xfrm rot="2142401">
              <a:off x="7987459" y="4454614"/>
              <a:ext cx="45815" cy="45815"/>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232" name="Google Shape;232;p8"/>
            <p:cNvSpPr/>
            <p:nvPr/>
          </p:nvSpPr>
          <p:spPr>
            <a:xfrm>
              <a:off x="8382398" y="4279881"/>
              <a:ext cx="1860154" cy="930077"/>
            </a:xfrm>
            <a:prstGeom prst="roundRect">
              <a:avLst>
                <a:gd fmla="val 10000" name="adj"/>
              </a:avLst>
            </a:prstGeom>
            <a:solidFill>
              <a:srgbClr val="CC0099"/>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33" name="Google Shape;233;p8"/>
            <p:cNvSpPr txBox="1"/>
            <p:nvPr/>
          </p:nvSpPr>
          <p:spPr>
            <a:xfrm>
              <a:off x="8409639" y="4307122"/>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Получаване на горива и суровини</a:t>
              </a:r>
              <a:endParaRPr sz="2300"/>
            </a:p>
          </p:txBody>
        </p:sp>
        <p:sp>
          <p:nvSpPr>
            <p:cNvPr id="234" name="Google Shape;234;p8"/>
            <p:cNvSpPr/>
            <p:nvPr/>
          </p:nvSpPr>
          <p:spPr>
            <a:xfrm rot="2142401">
              <a:off x="2343778" y="3391871"/>
              <a:ext cx="916314" cy="32124"/>
            </a:xfrm>
            <a:custGeom>
              <a:rect b="b" l="l" r="r" t="t"/>
              <a:pathLst>
                <a:path extrusionOk="0" h="120000" w="120000">
                  <a:moveTo>
                    <a:pt x="0" y="60000"/>
                  </a:moveTo>
                  <a:lnTo>
                    <a:pt x="120000" y="60000"/>
                  </a:lnTo>
                </a:path>
              </a:pathLst>
            </a:custGeom>
            <a:noFill/>
            <a:ln cap="flat" cmpd="sng" w="25400">
              <a:solidFill>
                <a:srgbClr val="345A99"/>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35" name="Google Shape;235;p8"/>
            <p:cNvSpPr txBox="1"/>
            <p:nvPr/>
          </p:nvSpPr>
          <p:spPr>
            <a:xfrm rot="2142401">
              <a:off x="2779027" y="3385026"/>
              <a:ext cx="45815" cy="45815"/>
            </a:xfrm>
            <a:prstGeom prst="rect">
              <a:avLst/>
            </a:prstGeom>
            <a:noFill/>
            <a:ln>
              <a:noFill/>
            </a:ln>
          </p:spPr>
          <p:txBody>
            <a:bodyPr anchorCtr="0" anchor="ctr" bIns="0" lIns="20650" spcFirstLastPara="1" rIns="20650" wrap="square" tIns="0">
              <a:noAutofit/>
            </a:bodyPr>
            <a:lstStyle/>
            <a:p>
              <a:pPr indent="0" lvl="0" marL="0" marR="0" rtl="0" algn="ctr">
                <a:lnSpc>
                  <a:spcPct val="9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236" name="Google Shape;236;p8"/>
            <p:cNvSpPr/>
            <p:nvPr/>
          </p:nvSpPr>
          <p:spPr>
            <a:xfrm>
              <a:off x="3173966" y="3210292"/>
              <a:ext cx="1860154" cy="930077"/>
            </a:xfrm>
            <a:prstGeom prst="roundRect">
              <a:avLst>
                <a:gd fmla="val 10000" name="adj"/>
              </a:avLst>
            </a:prstGeom>
            <a:solidFill>
              <a:srgbClr val="FF0000"/>
            </a:solidFill>
            <a:ln cap="flat" cmpd="sng" w="25400">
              <a:solidFill>
                <a:schemeClr val="lt1"/>
              </a:solidFill>
              <a:prstDash val="solid"/>
              <a:round/>
              <a:headEnd len="sm" w="sm" type="none"/>
              <a:tailEnd len="sm" w="sm" type="none"/>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37" name="Google Shape;237;p8"/>
            <p:cNvSpPr txBox="1"/>
            <p:nvPr/>
          </p:nvSpPr>
          <p:spPr>
            <a:xfrm>
              <a:off x="3201207" y="3237533"/>
              <a:ext cx="1805672" cy="875595"/>
            </a:xfrm>
            <a:prstGeom prst="rect">
              <a:avLst/>
            </a:prstGeom>
            <a:noFill/>
            <a:ln>
              <a:noFill/>
            </a:ln>
          </p:spPr>
          <p:txBody>
            <a:bodyPr anchorCtr="0" anchor="ctr" bIns="19575" lIns="19575" spcFirstLastPara="1" rIns="19575" wrap="square" tIns="19575">
              <a:noAutofit/>
            </a:bodyPr>
            <a:lstStyle/>
            <a:p>
              <a:pPr indent="0" lvl="0" marL="0" marR="0" rtl="0" algn="ctr">
                <a:lnSpc>
                  <a:spcPct val="90000"/>
                </a:lnSpc>
                <a:spcBef>
                  <a:spcPts val="0"/>
                </a:spcBef>
                <a:spcAft>
                  <a:spcPts val="0"/>
                </a:spcAft>
                <a:buNone/>
              </a:pPr>
              <a:r>
                <a:rPr b="0" i="0" lang="bg-BG" sz="3100" u="none" cap="none" strike="noStrike">
                  <a:solidFill>
                    <a:schemeClr val="lt1"/>
                  </a:solidFill>
                  <a:latin typeface="Arial"/>
                  <a:ea typeface="Arial"/>
                  <a:cs typeface="Arial"/>
                  <a:sym typeface="Arial"/>
                </a:rPr>
                <a:t>Депониране</a:t>
              </a:r>
              <a:endParaRPr sz="2300"/>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9"/>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3" name="Google Shape;243;p9"/>
          <p:cNvSpPr txBox="1"/>
          <p:nvPr/>
        </p:nvSpPr>
        <p:spPr>
          <a:xfrm>
            <a:off x="1163001" y="191858"/>
            <a:ext cx="1639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bg-BG" sz="5900" u="none" cap="none" strike="noStrike">
                <a:solidFill>
                  <a:srgbClr val="056839"/>
                </a:solidFill>
                <a:latin typeface="Calibri"/>
                <a:ea typeface="Calibri"/>
                <a:cs typeface="Calibri"/>
                <a:sym typeface="Calibri"/>
              </a:rPr>
              <a:t>2.1. Депониране</a:t>
            </a:r>
            <a:endParaRPr b="1" i="0" sz="5900" u="none" cap="none" strike="noStrike">
              <a:solidFill>
                <a:srgbClr val="056839"/>
              </a:solidFill>
              <a:latin typeface="Calibri"/>
              <a:ea typeface="Calibri"/>
              <a:cs typeface="Calibri"/>
              <a:sym typeface="Calibri"/>
            </a:endParaRPr>
          </a:p>
        </p:txBody>
      </p:sp>
      <p:pic>
        <p:nvPicPr>
          <p:cNvPr descr="Logo&#10;&#10;Description automatically generated" id="244" name="Google Shape;244;p9"/>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45" name="Google Shape;245;p9"/>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46" name="Google Shape;246;p9"/>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7" name="Google Shape;247;p9"/>
          <p:cNvSpPr txBox="1"/>
          <p:nvPr/>
        </p:nvSpPr>
        <p:spPr>
          <a:xfrm>
            <a:off x="535775" y="1405113"/>
            <a:ext cx="11176500" cy="6622500"/>
          </a:xfrm>
          <a:prstGeom prst="rect">
            <a:avLst/>
          </a:prstGeom>
          <a:noFill/>
          <a:ln>
            <a:noFill/>
          </a:ln>
        </p:spPr>
        <p:txBody>
          <a:bodyPr anchorCtr="0" anchor="t" bIns="74275" lIns="148575" spcFirstLastPara="1" rIns="148575" wrap="square" tIns="74275">
            <a:spAutoFit/>
          </a:bodyPr>
          <a:lstStyle/>
          <a:p>
            <a:pPr indent="0" lvl="0" marL="0" marR="0" rtl="0" algn="just">
              <a:lnSpc>
                <a:spcPct val="150000"/>
              </a:lnSpc>
              <a:spcBef>
                <a:spcPts val="0"/>
              </a:spcBef>
              <a:spcAft>
                <a:spcPts val="0"/>
              </a:spcAft>
              <a:buNone/>
            </a:pPr>
            <a:r>
              <a:rPr b="1" i="0" lang="bg-BG" sz="2900" u="none" cap="none" strike="noStrike">
                <a:solidFill>
                  <a:schemeClr val="dk1"/>
                </a:solidFill>
                <a:latin typeface="Calibri"/>
                <a:ea typeface="Calibri"/>
                <a:cs typeface="Calibri"/>
                <a:sym typeface="Calibri"/>
              </a:rPr>
              <a:t>Изхвърлянето на отпадъците </a:t>
            </a:r>
            <a:r>
              <a:rPr b="0" i="0" lang="bg-BG" sz="2900" u="none" cap="none" strike="noStrike">
                <a:solidFill>
                  <a:schemeClr val="dk1"/>
                </a:solidFill>
                <a:latin typeface="Calibri"/>
                <a:ea typeface="Calibri"/>
                <a:cs typeface="Calibri"/>
                <a:sym typeface="Calibri"/>
              </a:rPr>
              <a:t>на депата става нежелано поради законодателния натиск и слабата биоразградимост на често използваните опаковъчни полимери. </a:t>
            </a:r>
            <a:r>
              <a:rPr b="1" i="0" lang="bg-BG" sz="2900" u="none" cap="none" strike="noStrike">
                <a:solidFill>
                  <a:schemeClr val="dk1"/>
                </a:solidFill>
                <a:latin typeface="Calibri"/>
                <a:ea typeface="Calibri"/>
                <a:cs typeface="Calibri"/>
                <a:sym typeface="Calibri"/>
              </a:rPr>
              <a:t>Изискванията към изграждането на депата са високи,</a:t>
            </a:r>
            <a:r>
              <a:rPr b="0" i="0" lang="bg-BG" sz="2900" u="none" cap="none" strike="noStrike">
                <a:solidFill>
                  <a:schemeClr val="dk1"/>
                </a:solidFill>
                <a:latin typeface="Calibri"/>
                <a:ea typeface="Calibri"/>
                <a:cs typeface="Calibri"/>
                <a:sym typeface="Calibri"/>
              </a:rPr>
              <a:t> поставя се бетонна изолирана основа, която да предпазва преминаването на вредни вещества от отпадъците в почвите при дъждове, отпадъците периодично се засипват с пръст. </a:t>
            </a:r>
            <a:r>
              <a:rPr b="1" i="0" lang="bg-BG" sz="2900" u="none" cap="none" strike="noStrike">
                <a:solidFill>
                  <a:schemeClr val="dk1"/>
                </a:solidFill>
                <a:latin typeface="Calibri"/>
                <a:ea typeface="Calibri"/>
                <a:cs typeface="Calibri"/>
                <a:sym typeface="Calibri"/>
              </a:rPr>
              <a:t>Тези сметища изискват постоянна поддръжка.</a:t>
            </a:r>
            <a:r>
              <a:rPr b="0" i="0" lang="bg-BG" sz="2900" u="none" cap="none" strike="noStrike">
                <a:solidFill>
                  <a:schemeClr val="dk1"/>
                </a:solidFill>
                <a:latin typeface="Calibri"/>
                <a:ea typeface="Calibri"/>
                <a:cs typeface="Calibri"/>
                <a:sym typeface="Calibri"/>
              </a:rPr>
              <a:t> От друга страна пластмасовите отпадъци имат високо съотношение обем към тегло, което ги прави неподходящи за депониране, тъй като размерите стават едновременно плашещи и скъпи.</a:t>
            </a:r>
            <a:endParaRPr b="0" i="0" sz="2300" u="none" cap="none" strike="noStrike">
              <a:solidFill>
                <a:srgbClr val="000000"/>
              </a:solidFill>
              <a:latin typeface="Arial"/>
              <a:ea typeface="Arial"/>
              <a:cs typeface="Arial"/>
              <a:sym typeface="Arial"/>
            </a:endParaRPr>
          </a:p>
        </p:txBody>
      </p:sp>
      <p:pic>
        <p:nvPicPr>
          <p:cNvPr id="248" name="Google Shape;248;p9"/>
          <p:cNvPicPr preferRelativeResize="0"/>
          <p:nvPr/>
        </p:nvPicPr>
        <p:blipFill rotWithShape="1">
          <a:blip r:embed="rId5">
            <a:alphaModFix/>
          </a:blip>
          <a:srcRect b="0" l="0" r="0" t="0"/>
          <a:stretch/>
        </p:blipFill>
        <p:spPr>
          <a:xfrm>
            <a:off x="12183664" y="191850"/>
            <a:ext cx="6587663" cy="9049014"/>
          </a:xfrm>
          <a:prstGeom prst="rect">
            <a:avLst/>
          </a:prstGeom>
          <a:noFill/>
          <a:ln>
            <a:noFill/>
          </a:ln>
        </p:spPr>
      </p:pic>
      <p:sp>
        <p:nvSpPr>
          <p:cNvPr id="249" name="Google Shape;249;p9"/>
          <p:cNvSpPr txBox="1"/>
          <p:nvPr/>
        </p:nvSpPr>
        <p:spPr>
          <a:xfrm>
            <a:off x="12167592" y="9344025"/>
            <a:ext cx="7684500" cy="7926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1600"/>
              <a:buFont typeface="Arial"/>
              <a:buNone/>
            </a:pPr>
            <a:r>
              <a:rPr b="0" i="0" lang="bg-BG" sz="1600" u="none" cap="none" strike="noStrike">
                <a:solidFill>
                  <a:srgbClr val="000000"/>
                </a:solidFill>
                <a:latin typeface="Calibri"/>
                <a:ea typeface="Calibri"/>
                <a:cs typeface="Calibri"/>
                <a:sym typeface="Calibri"/>
              </a:rPr>
              <a:t>https://images.pexels.com/photos/2768961/pexels-photo-2768961.jpeg?auto=compress&amp;cs=tinysrgb&amp;w=1260&amp;h=750&amp;dpr=1</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2022-01-31T11:18:27Z</dcterms:created>
  <dc:creator>Carlotta Maria Crippa</dc:creator>
</cp:coreProperties>
</file>