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20574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FBJBL6vZH9z3zVIAAb8PteL18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4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6839"/>
              </a:buClr>
              <a:buSzPts val="1200"/>
              <a:buFont typeface="Calibri"/>
              <a:buNone/>
            </a:pPr>
            <a:r>
              <a:rPr lang="en-US" sz="1200">
                <a:solidFill>
                  <a:srgbClr val="056839"/>
                </a:solidFill>
              </a:rPr>
              <a:t>Kuigi me vajame väetistest saadavat lämmastikku meie põllumuldades, ei ole meil kindlasti vaja atmosfääri (kasvuhoonegaaside kujul) või veekogudesse vabanevat täiendavat lämmastikku. </a:t>
            </a:r>
            <a:endParaRPr/>
          </a:p>
          <a:p>
            <a:pPr marL="0" lvl="0" indent="0" algn="l" rtl="0">
              <a:spcBef>
                <a:spcPts val="0"/>
              </a:spcBef>
              <a:spcAft>
                <a:spcPts val="0"/>
              </a:spcAft>
              <a:buNone/>
            </a:pPr>
            <a:endParaRPr/>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9d3b9dd57c_0_5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9d3b9dd57c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6839"/>
              </a:buClr>
              <a:buSzPts val="1200"/>
              <a:buFont typeface="Calibri"/>
              <a:buNone/>
            </a:pPr>
            <a:endParaRPr/>
          </a:p>
          <a:p>
            <a:pPr marL="0" lvl="0" indent="0" algn="l" rtl="0">
              <a:spcBef>
                <a:spcPts val="0"/>
              </a:spcBef>
              <a:spcAft>
                <a:spcPts val="0"/>
              </a:spcAft>
              <a:buNone/>
            </a:pPr>
            <a:endParaRPr/>
          </a:p>
        </p:txBody>
      </p:sp>
      <p:sp>
        <p:nvSpPr>
          <p:cNvPr id="243" name="Google Shape;243;g19d3b9dd57c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Mudeli selgitus. </a:t>
            </a:r>
            <a:endParaRPr/>
          </a:p>
          <a:p>
            <a:pPr marL="0" marR="0" lvl="0" indent="0" algn="l" rtl="0">
              <a:lnSpc>
                <a:spcPct val="100000"/>
              </a:lnSpc>
              <a:spcBef>
                <a:spcPts val="0"/>
              </a:spcBef>
              <a:spcAft>
                <a:spcPts val="0"/>
              </a:spcAft>
              <a:buClr>
                <a:schemeClr val="dk1"/>
              </a:buClr>
              <a:buSzPts val="1200"/>
              <a:buFont typeface="Calibri"/>
              <a:buNone/>
            </a:pPr>
            <a:r>
              <a:rPr lang="en-US" sz="1200"/>
              <a:t>1. Mullale kantakse üleliigseid toitaineid. </a:t>
            </a:r>
            <a:endParaRPr/>
          </a:p>
          <a:p>
            <a:pPr marL="0" marR="0" lvl="0" indent="0" algn="l" rtl="0">
              <a:lnSpc>
                <a:spcPct val="100000"/>
              </a:lnSpc>
              <a:spcBef>
                <a:spcPts val="0"/>
              </a:spcBef>
              <a:spcAft>
                <a:spcPts val="0"/>
              </a:spcAft>
              <a:buClr>
                <a:schemeClr val="dk1"/>
              </a:buClr>
              <a:buSzPts val="1200"/>
              <a:buFont typeface="Calibri"/>
              <a:buNone/>
            </a:pPr>
            <a:r>
              <a:rPr lang="en-US" sz="1200"/>
              <a:t>2. Mõned toitained imbuvad pinnasesse, kus nad võivad jääda aastateks. Lõpuks satuvad need veekogusse. </a:t>
            </a:r>
            <a:endParaRPr/>
          </a:p>
          <a:p>
            <a:pPr marL="0" marR="0" lvl="0" indent="0" algn="l" rtl="0">
              <a:lnSpc>
                <a:spcPct val="100000"/>
              </a:lnSpc>
              <a:spcBef>
                <a:spcPts val="0"/>
              </a:spcBef>
              <a:spcAft>
                <a:spcPts val="0"/>
              </a:spcAft>
              <a:buClr>
                <a:schemeClr val="dk1"/>
              </a:buClr>
              <a:buSzPts val="1200"/>
              <a:buFont typeface="Calibri"/>
              <a:buNone/>
            </a:pPr>
            <a:r>
              <a:rPr lang="en-US" sz="1200"/>
              <a:t>3. Osa toitainetest valgub maapinnalt veekogusse. </a:t>
            </a:r>
            <a:endParaRPr/>
          </a:p>
          <a:p>
            <a:pPr marL="0" marR="0" lvl="0" indent="0" algn="l" rtl="0">
              <a:lnSpc>
                <a:spcPct val="100000"/>
              </a:lnSpc>
              <a:spcBef>
                <a:spcPts val="0"/>
              </a:spcBef>
              <a:spcAft>
                <a:spcPts val="0"/>
              </a:spcAft>
              <a:buClr>
                <a:schemeClr val="dk1"/>
              </a:buClr>
              <a:buSzPts val="1200"/>
              <a:buFont typeface="Calibri"/>
              <a:buNone/>
            </a:pPr>
            <a:r>
              <a:rPr lang="en-US" sz="1200"/>
              <a:t>4. Liigsed toitained põhjustavad vetikate õitsemist. </a:t>
            </a:r>
            <a:endParaRPr/>
          </a:p>
          <a:p>
            <a:pPr marL="0" marR="0" lvl="0" indent="0" algn="l" rtl="0">
              <a:lnSpc>
                <a:spcPct val="100000"/>
              </a:lnSpc>
              <a:spcBef>
                <a:spcPts val="0"/>
              </a:spcBef>
              <a:spcAft>
                <a:spcPts val="0"/>
              </a:spcAft>
              <a:buClr>
                <a:schemeClr val="dk1"/>
              </a:buClr>
              <a:buSzPts val="1200"/>
              <a:buFont typeface="Calibri"/>
              <a:buNone/>
            </a:pPr>
            <a:r>
              <a:rPr lang="en-US" sz="1200"/>
              <a:t>7. Lõpuks vetikakooslus sureb ja vajub järve põhja. Bakterid hakkavad jääke lagundama, kasutades hingamiseks hapnikku. </a:t>
            </a:r>
            <a:endParaRPr/>
          </a:p>
          <a:p>
            <a:pPr marL="0" marR="0" lvl="0" indent="0" algn="l" rtl="0">
              <a:lnSpc>
                <a:spcPct val="100000"/>
              </a:lnSpc>
              <a:spcBef>
                <a:spcPts val="0"/>
              </a:spcBef>
              <a:spcAft>
                <a:spcPts val="0"/>
              </a:spcAft>
              <a:buClr>
                <a:schemeClr val="dk1"/>
              </a:buClr>
              <a:buSzPts val="1200"/>
              <a:buFont typeface="Calibri"/>
              <a:buNone/>
            </a:pPr>
            <a:r>
              <a:rPr lang="en-US" sz="1200"/>
              <a:t>8. Lagunemine põhjustab vee hapnikuvaeguse vähenemist. Suuremad eluvormid, näiteks kalad, lämbuvad surnuks. See veekogu ei suuda enam elu toetada.</a:t>
            </a:r>
            <a:endParaRPr sz="1200"/>
          </a:p>
          <a:p>
            <a:pPr marL="0" lvl="0" indent="0" algn="l" rtl="0">
              <a:spcBef>
                <a:spcPts val="0"/>
              </a:spcBef>
              <a:spcAft>
                <a:spcPts val="0"/>
              </a:spcAft>
              <a:buNone/>
            </a:pPr>
            <a:endParaRPr/>
          </a:p>
        </p:txBody>
      </p:sp>
      <p:sp>
        <p:nvSpPr>
          <p:cNvPr id="255" name="Google Shape;2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Mudeli selgitus: </a:t>
            </a:r>
            <a:r>
              <a:rPr lang="en-US" sz="1200" b="0" i="0">
                <a:solidFill>
                  <a:schemeClr val="dk1"/>
                </a:solidFill>
                <a:latin typeface="Calibri"/>
                <a:ea typeface="Calibri"/>
                <a:cs typeface="Calibri"/>
                <a:sym typeface="Calibri"/>
              </a:rPr>
              <a:t>taim annab fotosünteesi saadused bakteritele; bakterid kasutavad oma energiat, et lisada õhust saadud lämmastik ühenditeks, mis on taimele kasutatavad.</a:t>
            </a:r>
            <a:endParaRPr/>
          </a:p>
        </p:txBody>
      </p:sp>
      <p:sp>
        <p:nvSpPr>
          <p:cNvPr id="268" name="Google Shape;2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9d3b9dd57c_0_2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19d3b9dd57c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81" name="Google Shape;281;g19d3b9dd57c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9d3b9dd57c_0_7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9d3b9dd57c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6839"/>
              </a:buClr>
              <a:buSzPts val="1200"/>
              <a:buFont typeface="Calibri"/>
              <a:buNone/>
            </a:pPr>
            <a:endParaRPr/>
          </a:p>
          <a:p>
            <a:pPr marL="0" lvl="0" indent="0" algn="l" rtl="0">
              <a:spcBef>
                <a:spcPts val="0"/>
              </a:spcBef>
              <a:spcAft>
                <a:spcPts val="0"/>
              </a:spcAft>
              <a:buNone/>
            </a:pPr>
            <a:endParaRPr/>
          </a:p>
        </p:txBody>
      </p:sp>
      <p:sp>
        <p:nvSpPr>
          <p:cNvPr id="293" name="Google Shape;293;g19d3b9dd57c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56839"/>
                </a:solidFill>
              </a:rPr>
              <a:t>Kaadmiumi kontsentratsiooni piirnorm põhjavees on 1,0 mg/m3.</a:t>
            </a:r>
            <a:endParaRPr/>
          </a:p>
          <a:p>
            <a:pPr marL="0" marR="0" lvl="0" indent="0" algn="l" rtl="0">
              <a:lnSpc>
                <a:spcPct val="100000"/>
              </a:lnSpc>
              <a:spcBef>
                <a:spcPts val="0"/>
              </a:spcBef>
              <a:spcAft>
                <a:spcPts val="0"/>
              </a:spcAft>
              <a:buClr>
                <a:srgbClr val="056839"/>
              </a:buClr>
              <a:buSzPts val="1200"/>
              <a:buFont typeface="Calibri"/>
              <a:buNone/>
            </a:pPr>
            <a:r>
              <a:rPr lang="en-US" sz="1200">
                <a:solidFill>
                  <a:srgbClr val="056839"/>
                </a:solidFill>
              </a:rPr>
              <a:t>Võttes arvesse, et kaadmium konkureerib taimede poolt omastamisel tsingi ja teiste elementidega mullas, võib tsingiväetiste kasutamine vähendada kaadmiumi akumuleerumist põllukultuurides (Roberts, 2014). </a:t>
            </a:r>
            <a:endParaRPr sz="1200">
              <a:solidFill>
                <a:srgbClr val="056839"/>
              </a:solidFill>
            </a:endParaRPr>
          </a:p>
          <a:p>
            <a:pPr marL="0" marR="0" lvl="0" indent="0" algn="l" rtl="0">
              <a:lnSpc>
                <a:spcPct val="100000"/>
              </a:lnSpc>
              <a:spcBef>
                <a:spcPts val="0"/>
              </a:spcBef>
              <a:spcAft>
                <a:spcPts val="0"/>
              </a:spcAft>
              <a:buClr>
                <a:srgbClr val="056839"/>
              </a:buClr>
              <a:buSzPts val="1200"/>
              <a:buFont typeface="Calibri"/>
              <a:buNone/>
            </a:pPr>
            <a:r>
              <a:rPr lang="en-US" sz="1200">
                <a:solidFill>
                  <a:srgbClr val="056839"/>
                </a:solidFill>
              </a:rPr>
              <a:t>Kaadmiumi lahustuvust suurendavad ka soolased mullad ja mullad, mida niisutatakse kõrge kloriidisisaldusega veega. Seetõttu tuleks lisaks väetiste jälgimisele kontrollida ka kastmisvee kloriidisisaldust, et vähendada kaadmiumi omastamist põllukultuuridesse ja toiduainetesse. </a:t>
            </a:r>
            <a:endParaRPr sz="1200">
              <a:solidFill>
                <a:srgbClr val="056839"/>
              </a:solidFill>
            </a:endParaRPr>
          </a:p>
          <a:p>
            <a:pPr marL="0" lvl="0" indent="0" algn="l" rtl="0">
              <a:spcBef>
                <a:spcPts val="0"/>
              </a:spcBef>
              <a:spcAft>
                <a:spcPts val="0"/>
              </a:spcAft>
              <a:buNone/>
            </a:pPr>
            <a:endParaRPr/>
          </a:p>
        </p:txBody>
      </p:sp>
      <p:sp>
        <p:nvSpPr>
          <p:cNvPr id="316" name="Google Shape;31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56839"/>
                </a:solidFill>
              </a:rPr>
              <a:t>Maakasutuse ja katteala raamuuringu (LUCAS) mullaproovide võtmise tulemused 2009-2012 näitavad, et Vahemere piirkonna oliivi- ja veinitootmispiirkondade muldade vase sisaldus on suurenenud (Ballabio et al., 2018). </a:t>
            </a:r>
            <a:endParaRPr/>
          </a:p>
        </p:txBody>
      </p:sp>
      <p:sp>
        <p:nvSpPr>
          <p:cNvPr id="340" name="Google Shape;34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5bbce1b96b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15bbce1b96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56839"/>
                </a:solidFill>
              </a:rPr>
              <a:t>Maakasutuse ja katteala raamuuringu (LUCAS) mullaproovide võtmise tulemused 2009-2012 näitavad, et Vahemere piirkonna oliivi- ja veinitootmispiirkondade muldade vase sisaldus on suurenenud (Ballabio et al., 2018). </a:t>
            </a:r>
            <a:endParaRPr/>
          </a:p>
        </p:txBody>
      </p:sp>
      <p:sp>
        <p:nvSpPr>
          <p:cNvPr id="352" name="Google Shape;352;g15bbce1b96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56839"/>
                </a:solidFill>
              </a:rPr>
              <a:t>D-tagatoosi leidub troopilise puu Sterculia setigera eksudaadis ja teatavates samblikuliikides (Rocella spp.). Seda võib leida ka kuumtöödeldud piimatoodetes, kuna laktoos muundub kuumuse mõjul väikestes kogustes D-tagatoosiks (Bär, 2004). </a:t>
            </a:r>
            <a:endParaRPr/>
          </a:p>
        </p:txBody>
      </p:sp>
      <p:sp>
        <p:nvSpPr>
          <p:cNvPr id="376" name="Google Shape;37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56839"/>
                </a:solidFill>
              </a:rPr>
              <a:t>LUCASi mullaproovidega tehtud katseuuringus sisaldas üle 80% muldadest, mida uuriti, pestitsiidijääke, kusjuures 58% proovidest sisaldas kahe või enama jäägi segusid kokku 166 erinevas pestitsiidikombinatsioonis (Silva et al., 2019). Need tulemused viitavad saasteainete akumuleeruvale mõjule ja sellele, et pestitsiidijääkide segud pinnases on pigem reegel kui erand. </a:t>
            </a:r>
            <a:endParaRPr/>
          </a:p>
        </p:txBody>
      </p:sp>
      <p:sp>
        <p:nvSpPr>
          <p:cNvPr id="400" name="Google Shape;40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solidFill>
                  <a:srgbClr val="056839"/>
                </a:solidFill>
              </a:rPr>
              <a:t>Muld on ruum, kus toitained muutuvad struktuurideks, mida taimed saavad vastu võtta, mis võimaldab biomassi loomisel ja süsiniku salvestamisel. Muld on koht, kus meie tulevane joogivesi alustab oma puhastavat teekonda maa-aluste veekogude suunas. Liigne toitainete sisseviimine vähendab taimeliikide mitmekesisust paljudes Euroopa ökosüsteemides, kahjustab maa-aluseid biomeene, mis vastutavad mulla toitainete loomuliku taastumise eest, reostab maa-alust vett ja lõppkokkuvõttes ka meie tarbitavaid toiduaineid.</a:t>
            </a:r>
            <a:endParaRPr/>
          </a:p>
          <a:p>
            <a:pPr marL="0" lvl="0" indent="0" algn="l" rtl="0">
              <a:lnSpc>
                <a:spcPct val="150000"/>
              </a:lnSpc>
              <a:spcBef>
                <a:spcPts val="0"/>
              </a:spcBef>
              <a:spcAft>
                <a:spcPts val="0"/>
              </a:spcAft>
              <a:buNone/>
            </a:pPr>
            <a:r>
              <a:rPr lang="en-US">
                <a:solidFill>
                  <a:srgbClr val="056839"/>
                </a:solidFill>
              </a:rPr>
              <a:t>Taimed vajavad kasvamiseks ja viljade saamiseks toitaineid ning intensiivne põllumajandus kahandab neid toitaineid kiiremini, kui loodus neid taastada suudab. Täiendavate toitainete lisamiseks kasutatakse väetisi, kuid sageli ei suuda taimed kogu toitainehulka vastu võtta ja ülejääk, mis esialgu mullas on, satub varem või hiljem meie veekogudesse. </a:t>
            </a:r>
            <a:r>
              <a:rPr lang="en-US" sz="1200">
                <a:solidFill>
                  <a:srgbClr val="056839"/>
                </a:solidFill>
              </a:rPr>
              <a:t>Pikaajalise pestitsiidikasutuse tagajärjel tekkinud kemikaale on leitud mullaproovidest üle kogu Euroopa. Rohkem kui 80% sisaldab vähemalt ühte tüüpi pestitsiidijääke ja 58% sisaldab kahte või enamat tüüpi pestitsiidijääke.</a:t>
            </a: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6839"/>
              </a:buClr>
              <a:buSzPts val="1200"/>
              <a:buFont typeface="Calibri"/>
              <a:buNone/>
            </a:pPr>
            <a:r>
              <a:rPr lang="en-US">
                <a:solidFill>
                  <a:srgbClr val="056839"/>
                </a:solidFill>
              </a:rPr>
              <a:t>Täiendav kommentaar siin: Hajusaaste massilise atmosfäärilise sadestumise kaudu väheneb. Šveitsi föderaalse keskkonnaameti 2017. aasta statistika kohaselt on alates 1990. aastast pliisaaste vähenenud 87% ja elavhõbedasaaste 40%. Metallid, nagu kaadmium ja vask, kogunevad aga endiselt põllumuldadesse. </a:t>
            </a:r>
            <a:endParaRPr/>
          </a:p>
          <a:p>
            <a:pPr marL="0" lvl="0" indent="0" algn="l" rtl="0">
              <a:spcBef>
                <a:spcPts val="0"/>
              </a:spcBef>
              <a:spcAft>
                <a:spcPts val="0"/>
              </a:spcAft>
              <a:buNone/>
            </a:pPr>
            <a:endParaRPr/>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6839"/>
              </a:buClr>
              <a:buSzPts val="1200"/>
              <a:buFont typeface="Calibri"/>
              <a:buNone/>
            </a:pPr>
            <a:r>
              <a:rPr lang="en-US" sz="1200">
                <a:solidFill>
                  <a:srgbClr val="056839"/>
                </a:solidFill>
              </a:rPr>
              <a:t>Euroopas on olemas kindel õiguslik raamistik, kuid arvestades, et enamiku asjakohaste õigusaktide kohustused ei ole liikmesriikidele siduvad, ei ole mulla saastatuse vähendamise, degradeerunud muldade taastamise ja edasise degradeerumise vältimise ning mulla orgaanilise aine suurendamise protsessid kinnitatud ning seatud eesmärkide tähtajad jäävad soovunelmaks (Euroopa Keskkonnaagentuur, 2019).</a:t>
            </a:r>
            <a:endParaRPr/>
          </a:p>
        </p:txBody>
      </p:sp>
      <p:sp>
        <p:nvSpPr>
          <p:cNvPr id="161" name="Google Shape;1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9d3b9dd57c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9d3b9dd5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6839"/>
              </a:buClr>
              <a:buSzPts val="1200"/>
              <a:buFont typeface="Calibri"/>
              <a:buNone/>
            </a:pPr>
            <a:endParaRPr/>
          </a:p>
          <a:p>
            <a:pPr marL="0" lvl="0" indent="0" algn="l" rtl="0">
              <a:spcBef>
                <a:spcPts val="0"/>
              </a:spcBef>
              <a:spcAft>
                <a:spcPts val="0"/>
              </a:spcAft>
              <a:buNone/>
            </a:pPr>
            <a:endParaRPr/>
          </a:p>
        </p:txBody>
      </p:sp>
      <p:sp>
        <p:nvSpPr>
          <p:cNvPr id="173" name="Google Shape;173;g19d3b9dd5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9d3b9dd57c_0_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9d3b9dd57c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56839"/>
              </a:buClr>
              <a:buSzPts val="1200"/>
              <a:buFont typeface="Calibri"/>
              <a:buNone/>
            </a:pPr>
            <a:endParaRPr/>
          </a:p>
          <a:p>
            <a:pPr marL="0" lvl="0" indent="0" algn="l" rtl="0">
              <a:spcBef>
                <a:spcPts val="0"/>
              </a:spcBef>
              <a:spcAft>
                <a:spcPts val="0"/>
              </a:spcAft>
              <a:buNone/>
            </a:pPr>
            <a:endParaRPr/>
          </a:p>
        </p:txBody>
      </p:sp>
      <p:sp>
        <p:nvSpPr>
          <p:cNvPr id="186" name="Google Shape;186;g19d3b9dd57c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2571750" y="1683545"/>
            <a:ext cx="15430500" cy="3581400"/>
          </a:xfrm>
          <a:prstGeom prst="rect">
            <a:avLst/>
          </a:prstGeom>
          <a:noFill/>
          <a:ln>
            <a:noFill/>
          </a:ln>
        </p:spPr>
        <p:txBody>
          <a:bodyPr spcFirstLastPara="1" wrap="square" lIns="148575" tIns="74275" rIns="148575" bIns="74275" anchor="b" anchorCtr="0">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7" name="Google Shape;17;p35"/>
          <p:cNvSpPr txBox="1">
            <a:spLocks noGrp="1"/>
          </p:cNvSpPr>
          <p:nvPr>
            <p:ph type="subTitle" idx="1"/>
          </p:nvPr>
        </p:nvSpPr>
        <p:spPr>
          <a:xfrm>
            <a:off x="2571750" y="5403057"/>
            <a:ext cx="15430500" cy="2483700"/>
          </a:xfrm>
          <a:prstGeom prst="rect">
            <a:avLst/>
          </a:prstGeom>
          <a:noFill/>
          <a:ln>
            <a:noFill/>
          </a:ln>
        </p:spPr>
        <p:txBody>
          <a:bodyPr spcFirstLastPara="1" wrap="square" lIns="148575" tIns="74275" rIns="148575" bIns="74275" anchor="t" anchorCtr="0">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a:endParaRPr/>
          </a:p>
        </p:txBody>
      </p:sp>
      <p:sp>
        <p:nvSpPr>
          <p:cNvPr id="18" name="Google Shape;18;p3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19" name="Google Shape;19;p3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0" name="Google Shape;20;p3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74" name="Google Shape;74;p44"/>
          <p:cNvSpPr txBox="1">
            <a:spLocks noGrp="1"/>
          </p:cNvSpPr>
          <p:nvPr>
            <p:ph type="body" idx="1"/>
          </p:nvPr>
        </p:nvSpPr>
        <p:spPr>
          <a:xfrm rot="5400000">
            <a:off x="7023488" y="-2870512"/>
            <a:ext cx="6527100" cy="177450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75" name="Google Shape;75;p4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6" name="Google Shape;76;p4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7" name="Google Shape;77;p4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12582488" y="2688338"/>
            <a:ext cx="8717700" cy="4436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80" name="Google Shape;80;p45"/>
          <p:cNvSpPr txBox="1">
            <a:spLocks noGrp="1"/>
          </p:cNvSpPr>
          <p:nvPr>
            <p:ph type="body" idx="1"/>
          </p:nvPr>
        </p:nvSpPr>
        <p:spPr>
          <a:xfrm rot="5400000">
            <a:off x="3581494" y="-1619213"/>
            <a:ext cx="8717700" cy="130515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81" name="Google Shape;81;p4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2" name="Google Shape;82;p4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3" name="Google Shape;83;p4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3" name="Google Shape;23;p3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4" name="Google Shape;24;p3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27" name="Google Shape;27;p37"/>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28" name="Google Shape;28;p37"/>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9" name="Google Shape;29;p37"/>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0" name="Google Shape;30;p37"/>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1403747" y="2564607"/>
            <a:ext cx="17745000" cy="42792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3" name="Google Shape;33;p38"/>
          <p:cNvSpPr txBox="1">
            <a:spLocks noGrp="1"/>
          </p:cNvSpPr>
          <p:nvPr>
            <p:ph type="body" idx="1"/>
          </p:nvPr>
        </p:nvSpPr>
        <p:spPr>
          <a:xfrm>
            <a:off x="1403747" y="6884195"/>
            <a:ext cx="17745000" cy="22503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rgbClr val="888888"/>
              </a:buClr>
              <a:buSzPts val="3900"/>
              <a:buNone/>
              <a:defRPr sz="3900">
                <a:solidFill>
                  <a:srgbClr val="888888"/>
                </a:solidFill>
              </a:defRPr>
            </a:lvl1pPr>
            <a:lvl2pPr marL="914400" lvl="1" indent="-228600" algn="l">
              <a:lnSpc>
                <a:spcPct val="90000"/>
              </a:lnSpc>
              <a:spcBef>
                <a:spcPts val="800"/>
              </a:spcBef>
              <a:spcAft>
                <a:spcPts val="0"/>
              </a:spcAft>
              <a:buClr>
                <a:srgbClr val="888888"/>
              </a:buClr>
              <a:buSzPts val="3300"/>
              <a:buNone/>
              <a:defRPr sz="3300">
                <a:solidFill>
                  <a:srgbClr val="888888"/>
                </a:solidFill>
              </a:defRPr>
            </a:lvl2pPr>
            <a:lvl3pPr marL="1371600" lvl="2" indent="-228600" algn="l">
              <a:lnSpc>
                <a:spcPct val="90000"/>
              </a:lnSpc>
              <a:spcBef>
                <a:spcPts val="800"/>
              </a:spcBef>
              <a:spcAft>
                <a:spcPts val="0"/>
              </a:spcAft>
              <a:buClr>
                <a:srgbClr val="888888"/>
              </a:buClr>
              <a:buSzPts val="2900"/>
              <a:buNone/>
              <a:defRPr sz="2900">
                <a:solidFill>
                  <a:srgbClr val="888888"/>
                </a:solidFill>
              </a:defRPr>
            </a:lvl3pPr>
            <a:lvl4pPr marL="1828800" lvl="3" indent="-228600" algn="l">
              <a:lnSpc>
                <a:spcPct val="90000"/>
              </a:lnSpc>
              <a:spcBef>
                <a:spcPts val="800"/>
              </a:spcBef>
              <a:spcAft>
                <a:spcPts val="0"/>
              </a:spcAft>
              <a:buClr>
                <a:srgbClr val="888888"/>
              </a:buClr>
              <a:buSzPts val="2600"/>
              <a:buNone/>
              <a:defRPr sz="2600">
                <a:solidFill>
                  <a:srgbClr val="888888"/>
                </a:solidFill>
              </a:defRPr>
            </a:lvl4pPr>
            <a:lvl5pPr marL="2286000" lvl="4" indent="-228600" algn="l">
              <a:lnSpc>
                <a:spcPct val="90000"/>
              </a:lnSpc>
              <a:spcBef>
                <a:spcPts val="800"/>
              </a:spcBef>
              <a:spcAft>
                <a:spcPts val="0"/>
              </a:spcAft>
              <a:buClr>
                <a:srgbClr val="888888"/>
              </a:buClr>
              <a:buSzPts val="2600"/>
              <a:buNone/>
              <a:defRPr sz="2600">
                <a:solidFill>
                  <a:srgbClr val="888888"/>
                </a:solidFill>
              </a:defRPr>
            </a:lvl5pPr>
            <a:lvl6pPr marL="2743200" lvl="5" indent="-228600" algn="l">
              <a:lnSpc>
                <a:spcPct val="90000"/>
              </a:lnSpc>
              <a:spcBef>
                <a:spcPts val="800"/>
              </a:spcBef>
              <a:spcAft>
                <a:spcPts val="0"/>
              </a:spcAft>
              <a:buClr>
                <a:srgbClr val="888888"/>
              </a:buClr>
              <a:buSzPts val="2600"/>
              <a:buNone/>
              <a:defRPr sz="2600">
                <a:solidFill>
                  <a:srgbClr val="888888"/>
                </a:solidFill>
              </a:defRPr>
            </a:lvl6pPr>
            <a:lvl7pPr marL="3200400" lvl="6" indent="-228600" algn="l">
              <a:lnSpc>
                <a:spcPct val="90000"/>
              </a:lnSpc>
              <a:spcBef>
                <a:spcPts val="800"/>
              </a:spcBef>
              <a:spcAft>
                <a:spcPts val="0"/>
              </a:spcAft>
              <a:buClr>
                <a:srgbClr val="888888"/>
              </a:buClr>
              <a:buSzPts val="2600"/>
              <a:buNone/>
              <a:defRPr sz="2600">
                <a:solidFill>
                  <a:srgbClr val="888888"/>
                </a:solidFill>
              </a:defRPr>
            </a:lvl7pPr>
            <a:lvl8pPr marL="3657600" lvl="7" indent="-228600" algn="l">
              <a:lnSpc>
                <a:spcPct val="90000"/>
              </a:lnSpc>
              <a:spcBef>
                <a:spcPts val="800"/>
              </a:spcBef>
              <a:spcAft>
                <a:spcPts val="0"/>
              </a:spcAft>
              <a:buClr>
                <a:srgbClr val="888888"/>
              </a:buClr>
              <a:buSzPts val="2600"/>
              <a:buNone/>
              <a:defRPr sz="2600">
                <a:solidFill>
                  <a:srgbClr val="888888"/>
                </a:solidFill>
              </a:defRPr>
            </a:lvl8pPr>
            <a:lvl9pPr marL="4114800" lvl="8" indent="-228600" algn="l">
              <a:lnSpc>
                <a:spcPct val="90000"/>
              </a:lnSpc>
              <a:spcBef>
                <a:spcPts val="800"/>
              </a:spcBef>
              <a:spcAft>
                <a:spcPts val="0"/>
              </a:spcAft>
              <a:buClr>
                <a:srgbClr val="888888"/>
              </a:buClr>
              <a:buSzPts val="2600"/>
              <a:buNone/>
              <a:defRPr sz="2600">
                <a:solidFill>
                  <a:srgbClr val="888888"/>
                </a:solidFill>
              </a:defRPr>
            </a:lvl9pPr>
          </a:lstStyle>
          <a:p>
            <a:endParaRPr/>
          </a:p>
        </p:txBody>
      </p:sp>
      <p:sp>
        <p:nvSpPr>
          <p:cNvPr id="34" name="Google Shape;34;p38"/>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5" name="Google Shape;35;p38"/>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6" name="Google Shape;36;p38"/>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9" name="Google Shape;39;p39"/>
          <p:cNvSpPr txBox="1">
            <a:spLocks noGrp="1"/>
          </p:cNvSpPr>
          <p:nvPr>
            <p:ph type="body" idx="1"/>
          </p:nvPr>
        </p:nvSpPr>
        <p:spPr>
          <a:xfrm>
            <a:off x="1414463"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0" name="Google Shape;40;p39"/>
          <p:cNvSpPr txBox="1">
            <a:spLocks noGrp="1"/>
          </p:cNvSpPr>
          <p:nvPr>
            <p:ph type="body" idx="2"/>
          </p:nvPr>
        </p:nvSpPr>
        <p:spPr>
          <a:xfrm>
            <a:off x="10415588"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1" name="Google Shape;41;p39"/>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2" name="Google Shape;42;p39"/>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3" name="Google Shape;43;p39"/>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1417142"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46" name="Google Shape;46;p40"/>
          <p:cNvSpPr txBox="1">
            <a:spLocks noGrp="1"/>
          </p:cNvSpPr>
          <p:nvPr>
            <p:ph type="body" idx="1"/>
          </p:nvPr>
        </p:nvSpPr>
        <p:spPr>
          <a:xfrm>
            <a:off x="1417142" y="2521745"/>
            <a:ext cx="87039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7" name="Google Shape;47;p40"/>
          <p:cNvSpPr txBox="1">
            <a:spLocks noGrp="1"/>
          </p:cNvSpPr>
          <p:nvPr>
            <p:ph type="body" idx="2"/>
          </p:nvPr>
        </p:nvSpPr>
        <p:spPr>
          <a:xfrm>
            <a:off x="1417142" y="3757613"/>
            <a:ext cx="87039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8" name="Google Shape;48;p40"/>
          <p:cNvSpPr txBox="1">
            <a:spLocks noGrp="1"/>
          </p:cNvSpPr>
          <p:nvPr>
            <p:ph type="body" idx="3"/>
          </p:nvPr>
        </p:nvSpPr>
        <p:spPr>
          <a:xfrm>
            <a:off x="10415588" y="2521745"/>
            <a:ext cx="87465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9" name="Google Shape;49;p40"/>
          <p:cNvSpPr txBox="1">
            <a:spLocks noGrp="1"/>
          </p:cNvSpPr>
          <p:nvPr>
            <p:ph type="body" idx="4"/>
          </p:nvPr>
        </p:nvSpPr>
        <p:spPr>
          <a:xfrm>
            <a:off x="10415588" y="3757613"/>
            <a:ext cx="87465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50" name="Google Shape;50;p4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1" name="Google Shape;51;p4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2" name="Google Shape;52;p4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55" name="Google Shape;55;p4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6" name="Google Shape;56;p4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7" name="Google Shape;57;p4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0" name="Google Shape;60;p42"/>
          <p:cNvSpPr txBox="1">
            <a:spLocks noGrp="1"/>
          </p:cNvSpPr>
          <p:nvPr>
            <p:ph type="body" idx="1"/>
          </p:nvPr>
        </p:nvSpPr>
        <p:spPr>
          <a:xfrm>
            <a:off x="8746630" y="1481138"/>
            <a:ext cx="10415700" cy="7310400"/>
          </a:xfrm>
          <a:prstGeom prst="rect">
            <a:avLst/>
          </a:prstGeom>
          <a:noFill/>
          <a:ln>
            <a:noFill/>
          </a:ln>
        </p:spPr>
        <p:txBody>
          <a:bodyPr spcFirstLastPara="1" wrap="square" lIns="148575" tIns="74275" rIns="148575" bIns="74275" anchor="t" anchorCtr="0">
            <a:normAutofit/>
          </a:bodyPr>
          <a:lstStyle>
            <a:lvl1pPr marL="457200" lvl="0" indent="-558800" algn="l">
              <a:lnSpc>
                <a:spcPct val="90000"/>
              </a:lnSpc>
              <a:spcBef>
                <a:spcPts val="1600"/>
              </a:spcBef>
              <a:spcAft>
                <a:spcPts val="0"/>
              </a:spcAft>
              <a:buClr>
                <a:schemeClr val="dk1"/>
              </a:buClr>
              <a:buSzPts val="5200"/>
              <a:buChar char="•"/>
              <a:defRPr sz="5200"/>
            </a:lvl1pPr>
            <a:lvl2pPr marL="914400" lvl="1" indent="-520700" algn="l">
              <a:lnSpc>
                <a:spcPct val="90000"/>
              </a:lnSpc>
              <a:spcBef>
                <a:spcPts val="800"/>
              </a:spcBef>
              <a:spcAft>
                <a:spcPts val="0"/>
              </a:spcAft>
              <a:buClr>
                <a:schemeClr val="dk1"/>
              </a:buClr>
              <a:buSzPts val="4600"/>
              <a:buChar char="•"/>
              <a:defRPr sz="4600"/>
            </a:lvl2pPr>
            <a:lvl3pPr marL="1371600" lvl="2" indent="-476250" algn="l">
              <a:lnSpc>
                <a:spcPct val="90000"/>
              </a:lnSpc>
              <a:spcBef>
                <a:spcPts val="800"/>
              </a:spcBef>
              <a:spcAft>
                <a:spcPts val="0"/>
              </a:spcAft>
              <a:buClr>
                <a:schemeClr val="dk1"/>
              </a:buClr>
              <a:buSzPts val="3900"/>
              <a:buChar char="•"/>
              <a:defRPr sz="3900"/>
            </a:lvl3pPr>
            <a:lvl4pPr marL="1828800" lvl="3" indent="-438150" algn="l">
              <a:lnSpc>
                <a:spcPct val="90000"/>
              </a:lnSpc>
              <a:spcBef>
                <a:spcPts val="800"/>
              </a:spcBef>
              <a:spcAft>
                <a:spcPts val="0"/>
              </a:spcAft>
              <a:buClr>
                <a:schemeClr val="dk1"/>
              </a:buClr>
              <a:buSzPts val="3300"/>
              <a:buChar char="•"/>
              <a:defRPr sz="3300"/>
            </a:lvl4pPr>
            <a:lvl5pPr marL="2286000" lvl="4" indent="-438150" algn="l">
              <a:lnSpc>
                <a:spcPct val="90000"/>
              </a:lnSpc>
              <a:spcBef>
                <a:spcPts val="800"/>
              </a:spcBef>
              <a:spcAft>
                <a:spcPts val="0"/>
              </a:spcAft>
              <a:buClr>
                <a:schemeClr val="dk1"/>
              </a:buClr>
              <a:buSzPts val="3300"/>
              <a:buChar char="•"/>
              <a:defRPr sz="3300"/>
            </a:lvl5pPr>
            <a:lvl6pPr marL="2743200" lvl="5" indent="-438150" algn="l">
              <a:lnSpc>
                <a:spcPct val="90000"/>
              </a:lnSpc>
              <a:spcBef>
                <a:spcPts val="800"/>
              </a:spcBef>
              <a:spcAft>
                <a:spcPts val="0"/>
              </a:spcAft>
              <a:buClr>
                <a:schemeClr val="dk1"/>
              </a:buClr>
              <a:buSzPts val="3300"/>
              <a:buChar char="•"/>
              <a:defRPr sz="3300"/>
            </a:lvl6pPr>
            <a:lvl7pPr marL="3200400" lvl="6" indent="-438150" algn="l">
              <a:lnSpc>
                <a:spcPct val="90000"/>
              </a:lnSpc>
              <a:spcBef>
                <a:spcPts val="800"/>
              </a:spcBef>
              <a:spcAft>
                <a:spcPts val="0"/>
              </a:spcAft>
              <a:buClr>
                <a:schemeClr val="dk1"/>
              </a:buClr>
              <a:buSzPts val="3300"/>
              <a:buChar char="•"/>
              <a:defRPr sz="3300"/>
            </a:lvl7pPr>
            <a:lvl8pPr marL="3657600" lvl="7" indent="-438150" algn="l">
              <a:lnSpc>
                <a:spcPct val="90000"/>
              </a:lnSpc>
              <a:spcBef>
                <a:spcPts val="800"/>
              </a:spcBef>
              <a:spcAft>
                <a:spcPts val="0"/>
              </a:spcAft>
              <a:buClr>
                <a:schemeClr val="dk1"/>
              </a:buClr>
              <a:buSzPts val="3300"/>
              <a:buChar char="•"/>
              <a:defRPr sz="3300"/>
            </a:lvl8pPr>
            <a:lvl9pPr marL="4114800" lvl="8" indent="-438150" algn="l">
              <a:lnSpc>
                <a:spcPct val="90000"/>
              </a:lnSpc>
              <a:spcBef>
                <a:spcPts val="800"/>
              </a:spcBef>
              <a:spcAft>
                <a:spcPts val="0"/>
              </a:spcAft>
              <a:buClr>
                <a:schemeClr val="dk1"/>
              </a:buClr>
              <a:buSzPts val="3300"/>
              <a:buChar char="•"/>
              <a:defRPr sz="3300"/>
            </a:lvl9pPr>
          </a:lstStyle>
          <a:p>
            <a:endParaRPr/>
          </a:p>
        </p:txBody>
      </p:sp>
      <p:sp>
        <p:nvSpPr>
          <p:cNvPr id="61" name="Google Shape;61;p42"/>
          <p:cNvSpPr txBox="1">
            <a:spLocks noGrp="1"/>
          </p:cNvSpPr>
          <p:nvPr>
            <p:ph type="body" idx="2"/>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2" name="Google Shape;62;p4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3" name="Google Shape;63;p4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4" name="Google Shape;64;p4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7" name="Google Shape;67;p43"/>
          <p:cNvSpPr>
            <a:spLocks noGrp="1"/>
          </p:cNvSpPr>
          <p:nvPr>
            <p:ph type="pic" idx="2"/>
          </p:nvPr>
        </p:nvSpPr>
        <p:spPr>
          <a:xfrm>
            <a:off x="8746630" y="1481138"/>
            <a:ext cx="10415700" cy="7310400"/>
          </a:xfrm>
          <a:prstGeom prst="rect">
            <a:avLst/>
          </a:prstGeom>
          <a:noFill/>
          <a:ln>
            <a:noFill/>
          </a:ln>
        </p:spPr>
      </p:sp>
      <p:sp>
        <p:nvSpPr>
          <p:cNvPr id="68" name="Google Shape;68;p43"/>
          <p:cNvSpPr txBox="1">
            <a:spLocks noGrp="1"/>
          </p:cNvSpPr>
          <p:nvPr>
            <p:ph type="body" idx="1"/>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9" name="Google Shape;69;p43"/>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0" name="Google Shape;70;p43"/>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1" name="Google Shape;71;p43"/>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a:endParaRPr/>
          </a:p>
        </p:txBody>
      </p:sp>
      <p:sp>
        <p:nvSpPr>
          <p:cNvPr id="11" name="Google Shape;11;p34"/>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hyperlink" Target="https://creativecommons.org/licenses/by-sa/4.0/deed.en" TargetMode="External"/><Relationship Id="rId3" Type="http://schemas.openxmlformats.org/officeDocument/2006/relationships/image" Target="../media/image6.png"/><Relationship Id="rId7" Type="http://schemas.openxmlformats.org/officeDocument/2006/relationships/hyperlink" Target="https://en.wikipedia.org/wiki/en:Creative_Common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ommons.wikimedia.org/w/index.php?title=User:Kungfucrab&amp;action=edit&amp;redlink=1"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hyperlink" Target="https://creativecommons.org/licenses/by-sa/4.0/deed.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en:Creative_Commons" TargetMode="External"/><Relationship Id="rId5" Type="http://schemas.openxmlformats.org/officeDocument/2006/relationships/hyperlink" Target="https://commons.wikimedia.org/wiki/User:Nefronus"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gate.net/publication/328927651_Remediation_Technology_for_Copper_Contaminated_Soil_A_Revie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www.biokutatas.hu/en/page/show/with-or-without-copp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www.pic.int/Implementation/Pesticides/Alternativestohazardouspesticides/tabid/8078/language/en-US/Default.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www.pic.int/Implementation/Pesticides/Alternativestohazardouspesticides/tabid/8078/language/en-US/Default.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frontiersin.org/articles/10.3389/fnut.2021.703832/full"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ewg.org/research/case-study-iowa-cities-struggle-keep-farm-pollution-out-tap-water" TargetMode="Externa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intechopen.com/chapters/78227"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hyperlink" Target="https://creativecommons.org/licenses/by/3.0/deed.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n.wikipedia.org/wiki/en:Creative_Commons" TargetMode="External"/><Relationship Id="rId5" Type="http://schemas.openxmlformats.org/officeDocument/2006/relationships/hyperlink" Target="https://commons.wikimedia.org/wiki/File:CSIRO_ScienceImage_4506_Soil_pollution_at_the_Brukunga_Pyrites_Mine_east_of_Adelaide_in_the_Mount_Lofty_Ranges_South_Australia_1992.jp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pii/S026483772030425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www.recare-hub.eu/soil-threats/contamination"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474118" y="1018962"/>
            <a:ext cx="5041312" cy="2422244"/>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1232648" y="9021713"/>
            <a:ext cx="5165967"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1341134" y="3795980"/>
            <a:ext cx="9364500" cy="2151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6500" b="1" i="0" u="none" strike="noStrike" cap="none" dirty="0" err="1">
                <a:solidFill>
                  <a:srgbClr val="056839"/>
                </a:solidFill>
                <a:latin typeface="Calibri"/>
                <a:ea typeface="Calibri"/>
                <a:cs typeface="Calibri"/>
                <a:sym typeface="Calibri"/>
              </a:rPr>
              <a:t>Saasteainete</a:t>
            </a:r>
            <a:r>
              <a:rPr lang="en-US" sz="6500" b="1" i="0" u="none" strike="noStrike" cap="none" dirty="0">
                <a:solidFill>
                  <a:srgbClr val="056839"/>
                </a:solidFill>
                <a:latin typeface="Calibri"/>
                <a:ea typeface="Calibri"/>
                <a:cs typeface="Calibri"/>
                <a:sym typeface="Calibri"/>
              </a:rPr>
              <a:t> </a:t>
            </a:r>
            <a:r>
              <a:rPr lang="en-US" sz="6500" b="1" i="0" u="none" strike="noStrike" cap="none" dirty="0" err="1">
                <a:solidFill>
                  <a:srgbClr val="056839"/>
                </a:solidFill>
                <a:latin typeface="Calibri"/>
                <a:ea typeface="Calibri"/>
                <a:cs typeface="Calibri"/>
                <a:sym typeface="Calibri"/>
              </a:rPr>
              <a:t>väetised</a:t>
            </a:r>
            <a:r>
              <a:rPr lang="en-US" sz="6500" b="1" i="0" u="none" strike="noStrike" cap="none" dirty="0">
                <a:solidFill>
                  <a:srgbClr val="056839"/>
                </a:solidFill>
                <a:latin typeface="Calibri"/>
                <a:ea typeface="Calibri"/>
                <a:cs typeface="Calibri"/>
                <a:sym typeface="Calibri"/>
              </a:rPr>
              <a:t> ja </a:t>
            </a:r>
            <a:r>
              <a:rPr lang="en-US" sz="6500" b="1" i="0" u="none" strike="noStrike" cap="none" dirty="0" err="1">
                <a:solidFill>
                  <a:srgbClr val="056839"/>
                </a:solidFill>
                <a:latin typeface="Calibri"/>
                <a:ea typeface="Calibri"/>
                <a:cs typeface="Calibri"/>
                <a:sym typeface="Calibri"/>
              </a:rPr>
              <a:t>keskkonnasõbralikud</a:t>
            </a:r>
            <a:r>
              <a:rPr lang="en-US" sz="6500" b="1" i="0" u="none" strike="noStrike" cap="none" dirty="0">
                <a:solidFill>
                  <a:srgbClr val="056839"/>
                </a:solidFill>
                <a:latin typeface="Calibri"/>
                <a:ea typeface="Calibri"/>
                <a:cs typeface="Calibri"/>
                <a:sym typeface="Calibri"/>
              </a:rPr>
              <a:t> </a:t>
            </a:r>
            <a:r>
              <a:rPr lang="en-US" sz="6500" b="1" i="0" u="none" strike="noStrike" cap="none" dirty="0" err="1">
                <a:solidFill>
                  <a:srgbClr val="056839"/>
                </a:solidFill>
                <a:latin typeface="Calibri"/>
                <a:ea typeface="Calibri"/>
                <a:cs typeface="Calibri"/>
                <a:sym typeface="Calibri"/>
              </a:rPr>
              <a:t>alternatiivid</a:t>
            </a:r>
            <a:endParaRPr sz="6500" b="1" dirty="0">
              <a:solidFill>
                <a:srgbClr val="056839"/>
              </a:solidFill>
              <a:latin typeface="Calibri"/>
              <a:ea typeface="Calibri"/>
              <a:cs typeface="Calibri"/>
              <a:sym typeface="Calibri"/>
            </a:endParaRPr>
          </a:p>
        </p:txBody>
      </p:sp>
      <p:sp>
        <p:nvSpPr>
          <p:cNvPr id="95" name="Google Shape;95;p1"/>
          <p:cNvSpPr txBox="1"/>
          <p:nvPr/>
        </p:nvSpPr>
        <p:spPr>
          <a:xfrm>
            <a:off x="818108" y="6863898"/>
            <a:ext cx="17640900" cy="1720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100" b="1">
                <a:solidFill>
                  <a:srgbClr val="056839"/>
                </a:solidFill>
                <a:latin typeface="Calibri"/>
                <a:ea typeface="Calibri"/>
                <a:cs typeface="Calibri"/>
                <a:sym typeface="Calibri"/>
              </a:rPr>
              <a:t>Märksõnad: "Koolitus": Kaadmium, vask, saastatus, saastest puhastamine, eutrofeerumine, toiduohutus ennetamise kaudu, kasvuhoonegaasid, lämmastik, lämmastiku sidumine, lämmastik, leevendamine, pestitsiidid, riskide vähendamine, toiduohutus </a:t>
            </a:r>
            <a:endParaRPr sz="2100"/>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96" name="Google Shape;96;p1"/>
          <p:cNvSpPr txBox="1"/>
          <p:nvPr/>
        </p:nvSpPr>
        <p:spPr>
          <a:xfrm>
            <a:off x="11447327" y="6022147"/>
            <a:ext cx="7011600" cy="657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Traktor põllumajandusmaal. Vaba CC0 pilt.</a:t>
            </a:r>
            <a:endParaRPr sz="1800">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https://creativecommons.org/publicdomain/zero/1.0/ https://www.rawpixel.com/image/6029525/photo-image-public-domain-nature-free </a:t>
            </a:r>
            <a:endParaRPr sz="1800">
              <a:latin typeface="Calibri"/>
              <a:ea typeface="Calibri"/>
              <a:cs typeface="Calibri"/>
              <a:sym typeface="Calibri"/>
            </a:endParaRPr>
          </a:p>
        </p:txBody>
      </p:sp>
      <p:sp>
        <p:nvSpPr>
          <p:cNvPr id="97" name="Google Shape;97;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a:stretch/>
        </p:blipFill>
        <p:spPr>
          <a:xfrm>
            <a:off x="11558617" y="1231607"/>
            <a:ext cx="6315892" cy="47369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10"/>
          <p:cNvSpPr txBox="1"/>
          <p:nvPr/>
        </p:nvSpPr>
        <p:spPr>
          <a:xfrm>
            <a:off x="914723" y="905157"/>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kasulikud lingid</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00" name="Google Shape;200;p10"/>
          <p:cNvSpPr txBox="1"/>
          <p:nvPr/>
        </p:nvSpPr>
        <p:spPr>
          <a:xfrm>
            <a:off x="1027689" y="2190452"/>
            <a:ext cx="16933500" cy="596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dk1"/>
                </a:solidFill>
                <a:latin typeface="Calibri"/>
                <a:ea typeface="Calibri"/>
                <a:cs typeface="Calibri"/>
                <a:sym typeface="Calibri"/>
              </a:rPr>
              <a:t>EEA väljaanded - </a:t>
            </a:r>
            <a:r>
              <a:rPr lang="en-US" sz="2900">
                <a:solidFill>
                  <a:srgbClr val="056839"/>
                </a:solidFill>
                <a:latin typeface="Calibri"/>
                <a:ea typeface="Calibri"/>
                <a:cs typeface="Calibri"/>
                <a:sym typeface="Calibri"/>
              </a:rPr>
              <a:t>https://www.eea.europa.eu/publications/   </a:t>
            </a:r>
            <a:endParaRPr sz="2900" b="1">
              <a:solidFill>
                <a:srgbClr val="056839"/>
              </a:solidFill>
              <a:latin typeface="Calibri"/>
              <a:ea typeface="Calibri"/>
              <a:cs typeface="Calibri"/>
              <a:sym typeface="Calibri"/>
            </a:endParaRPr>
          </a:p>
        </p:txBody>
      </p:sp>
      <p:sp>
        <p:nvSpPr>
          <p:cNvPr id="201" name="Google Shape;201;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2" name="Google Shape;202;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3" name="Google Shape;203;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04" name="Google Shape;204;p10"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05" name="Google Shape;205;p10"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1"/>
          <p:cNvSpPr txBox="1"/>
          <p:nvPr/>
        </p:nvSpPr>
        <p:spPr>
          <a:xfrm>
            <a:off x="904847" y="643827"/>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Lämmastik</a:t>
            </a:r>
            <a:endParaRPr sz="3300" b="1">
              <a:solidFill>
                <a:srgbClr val="C55A11"/>
              </a:solidFill>
              <a:latin typeface="Calibri"/>
              <a:ea typeface="Calibri"/>
              <a:cs typeface="Calibri"/>
              <a:sym typeface="Calibri"/>
            </a:endParaRPr>
          </a:p>
        </p:txBody>
      </p:sp>
      <p:sp>
        <p:nvSpPr>
          <p:cNvPr id="212" name="Google Shape;212;p11"/>
          <p:cNvSpPr txBox="1"/>
          <p:nvPr/>
        </p:nvSpPr>
        <p:spPr>
          <a:xfrm>
            <a:off x="1034416" y="2119422"/>
            <a:ext cx="17705700" cy="3383100"/>
          </a:xfrm>
          <a:prstGeom prst="rect">
            <a:avLst/>
          </a:prstGeom>
          <a:noFill/>
          <a:ln>
            <a:noFill/>
          </a:ln>
        </p:spPr>
        <p:txBody>
          <a:bodyPr spcFirstLastPara="1" wrap="square" lIns="148575" tIns="74275" rIns="148575" bIns="74275" anchor="t" anchorCtr="0">
            <a:spAutoFit/>
          </a:bodyPr>
          <a:lstStyle/>
          <a:p>
            <a:pPr marL="0" marR="0" lvl="0" indent="0" algn="l" rtl="0">
              <a:lnSpc>
                <a:spcPct val="115000"/>
              </a:lnSpc>
              <a:spcBef>
                <a:spcPts val="0"/>
              </a:spcBef>
              <a:spcAft>
                <a:spcPts val="0"/>
              </a:spcAft>
              <a:buNone/>
            </a:pPr>
            <a:r>
              <a:rPr lang="en-US" sz="4100">
                <a:solidFill>
                  <a:srgbClr val="056839"/>
                </a:solidFill>
                <a:latin typeface="Calibri"/>
                <a:ea typeface="Calibri"/>
                <a:cs typeface="Calibri"/>
                <a:sym typeface="Calibri"/>
              </a:rPr>
              <a:t>Hinnanguliselt ületab umbes 65-75 % ELi 27 liikmesriigi põllumajanduslike muldade puhul tööstuslike väetiste, sõnniku, biokoguste ja lämmastikufikseerivate kultuuride kaudu saadav </a:t>
            </a:r>
            <a:r>
              <a:rPr lang="en-US" sz="4100" b="1">
                <a:solidFill>
                  <a:srgbClr val="056839"/>
                </a:solidFill>
                <a:latin typeface="Calibri"/>
                <a:ea typeface="Calibri"/>
                <a:cs typeface="Calibri"/>
                <a:sym typeface="Calibri"/>
              </a:rPr>
              <a:t>lämmastiku </a:t>
            </a:r>
            <a:r>
              <a:rPr lang="en-US" sz="4100">
                <a:solidFill>
                  <a:srgbClr val="056839"/>
                </a:solidFill>
                <a:latin typeface="Calibri"/>
                <a:ea typeface="Calibri"/>
                <a:cs typeface="Calibri"/>
                <a:sym typeface="Calibri"/>
              </a:rPr>
              <a:t>sissevool kriitilisi väärtusi, mille ületamisel täheldatakse eutrofeerumist. </a:t>
            </a:r>
            <a:endParaRPr sz="1800"/>
          </a:p>
          <a:p>
            <a:pPr marL="0" marR="0" lvl="0" indent="0" algn="l" rtl="0">
              <a:lnSpc>
                <a:spcPct val="115000"/>
              </a:lnSpc>
              <a:spcBef>
                <a:spcPts val="0"/>
              </a:spcBef>
              <a:spcAft>
                <a:spcPts val="0"/>
              </a:spcAft>
              <a:buNone/>
            </a:pPr>
            <a:endParaRPr sz="23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endParaRPr sz="4100">
              <a:solidFill>
                <a:srgbClr val="056839"/>
              </a:solidFill>
              <a:latin typeface="Calibri"/>
              <a:ea typeface="Calibri"/>
              <a:cs typeface="Calibri"/>
              <a:sym typeface="Calibri"/>
            </a:endParaRPr>
          </a:p>
        </p:txBody>
      </p:sp>
      <p:sp>
        <p:nvSpPr>
          <p:cNvPr id="213" name="Google Shape;213;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4" name="Google Shape;214;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5" name="Google Shape;215;p1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16" name="Google Shape;216;p11"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17" name="Google Shape;217;p11"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p:nvPr/>
        </p:nvSpPr>
        <p:spPr>
          <a:xfrm>
            <a:off x="932658" y="507458"/>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Lämmastik (2) - Lahendused</a:t>
            </a:r>
            <a:endParaRPr sz="3300" b="1">
              <a:solidFill>
                <a:srgbClr val="C55A11"/>
              </a:solidFill>
              <a:latin typeface="Calibri"/>
              <a:ea typeface="Calibri"/>
              <a:cs typeface="Calibri"/>
              <a:sym typeface="Calibri"/>
            </a:endParaRPr>
          </a:p>
        </p:txBody>
      </p:sp>
      <p:sp>
        <p:nvSpPr>
          <p:cNvPr id="223" name="Google Shape;223;p12"/>
          <p:cNvSpPr txBox="1"/>
          <p:nvPr/>
        </p:nvSpPr>
        <p:spPr>
          <a:xfrm>
            <a:off x="1034414" y="1941710"/>
            <a:ext cx="18687300" cy="7045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800">
                <a:solidFill>
                  <a:srgbClr val="056839"/>
                </a:solidFill>
                <a:latin typeface="Calibri"/>
                <a:ea typeface="Calibri"/>
                <a:cs typeface="Calibri"/>
                <a:sym typeface="Calibri"/>
              </a:rPr>
              <a:t>Selle vähendamise </a:t>
            </a:r>
            <a:r>
              <a:rPr lang="en-US" sz="2800" b="1">
                <a:solidFill>
                  <a:srgbClr val="056839"/>
                </a:solidFill>
                <a:latin typeface="Calibri"/>
                <a:ea typeface="Calibri"/>
                <a:cs typeface="Calibri"/>
                <a:sym typeface="Calibri"/>
              </a:rPr>
              <a:t>lahendusi, mille </a:t>
            </a:r>
            <a:r>
              <a:rPr lang="en-US" sz="2800">
                <a:solidFill>
                  <a:srgbClr val="056839"/>
                </a:solidFill>
                <a:latin typeface="Calibri"/>
                <a:ea typeface="Calibri"/>
                <a:cs typeface="Calibri"/>
                <a:sym typeface="Calibri"/>
              </a:rPr>
              <a:t>kallal teadlased praegu töötavad, nimetatakse lämmastikukasutuse tõhususe parandamiseks põllumajanduslikus keskkonnas. </a:t>
            </a: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a:solidFill>
                  <a:srgbClr val="056839"/>
                </a:solidFill>
                <a:latin typeface="Calibri"/>
                <a:ea typeface="Calibri"/>
                <a:cs typeface="Calibri"/>
                <a:sym typeface="Calibri"/>
              </a:rPr>
              <a:t>Siin on mõned näited käimasolevatest väetiseuuringutest:</a:t>
            </a: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a:solidFill>
                  <a:srgbClr val="056839"/>
                </a:solidFill>
                <a:latin typeface="Calibri"/>
                <a:ea typeface="Calibri"/>
                <a:cs typeface="Calibri"/>
                <a:sym typeface="Calibri"/>
              </a:rPr>
              <a:t>- Mikrobioloogid ja mullateadlased püüavad parandada tingimusi, mis on vajalikud lämmastikku siduvate bakterite intensiivsemaks kasvuks. </a:t>
            </a: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28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800">
                <a:solidFill>
                  <a:srgbClr val="056839"/>
                </a:solidFill>
                <a:latin typeface="Calibri"/>
                <a:ea typeface="Calibri"/>
                <a:cs typeface="Calibri"/>
                <a:sym typeface="Calibri"/>
              </a:rPr>
              <a:t>- Keemikud töötavad väetiste väljatöötamise kallal, mis on mulda sisestatuna stabiilsemad, st mikroorganismid lagundavad neid vähem. Nii nagu mõned süsivesikud, mis vabastavad energiat aeglaselt, jätkavad need väetised väikeste toitainete eraldamist pikema aja jooksul, tagades, et toitained on kättesaadavad kogu põllukultuuride eluea jooksul vähendatud väetise koguse kaudu. </a:t>
            </a:r>
            <a:endParaRPr sz="2800">
              <a:solidFill>
                <a:srgbClr val="056839"/>
              </a:solidFill>
              <a:latin typeface="Calibri"/>
              <a:ea typeface="Calibri"/>
              <a:cs typeface="Calibri"/>
              <a:sym typeface="Calibri"/>
            </a:endParaRPr>
          </a:p>
        </p:txBody>
      </p:sp>
      <p:sp>
        <p:nvSpPr>
          <p:cNvPr id="224" name="Google Shape;224;p1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25" name="Google Shape;225;p1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26" name="Google Shape;226;p12"/>
          <p:cNvSpPr/>
          <p:nvPr/>
        </p:nvSpPr>
        <p:spPr>
          <a:xfrm>
            <a:off x="1034414" y="14771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27" name="Google Shape;227;p12"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28" name="Google Shape;228;p12"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3"/>
          <p:cNvSpPr txBox="1"/>
          <p:nvPr/>
        </p:nvSpPr>
        <p:spPr>
          <a:xfrm>
            <a:off x="883847" y="643827"/>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Lämmastik (3) - Lahendused (jätkub)</a:t>
            </a:r>
            <a:endParaRPr sz="3300" b="1">
              <a:solidFill>
                <a:srgbClr val="C55A11"/>
              </a:solidFill>
              <a:latin typeface="Calibri"/>
              <a:ea typeface="Calibri"/>
              <a:cs typeface="Calibri"/>
              <a:sym typeface="Calibri"/>
            </a:endParaRPr>
          </a:p>
        </p:txBody>
      </p:sp>
      <p:sp>
        <p:nvSpPr>
          <p:cNvPr id="234" name="Google Shape;234;p13"/>
          <p:cNvSpPr txBox="1"/>
          <p:nvPr/>
        </p:nvSpPr>
        <p:spPr>
          <a:xfrm>
            <a:off x="479439" y="2119397"/>
            <a:ext cx="16438800" cy="3097800"/>
          </a:xfrm>
          <a:prstGeom prst="rect">
            <a:avLst/>
          </a:prstGeom>
          <a:noFill/>
          <a:ln>
            <a:noFill/>
          </a:ln>
        </p:spPr>
        <p:txBody>
          <a:bodyPr spcFirstLastPara="1" wrap="square" lIns="148575" tIns="74275" rIns="148575" bIns="74275" anchor="t" anchorCtr="0">
            <a:spAutoFit/>
          </a:bodyPr>
          <a:lstStyle/>
          <a:p>
            <a:pPr marL="0" marR="0" lvl="0" indent="0" algn="l" rtl="0">
              <a:lnSpc>
                <a:spcPct val="115000"/>
              </a:lnSpc>
              <a:spcBef>
                <a:spcPts val="0"/>
              </a:spcBef>
              <a:spcAft>
                <a:spcPts val="0"/>
              </a:spcAft>
              <a:buNone/>
            </a:pPr>
            <a:r>
              <a:rPr lang="en-US" sz="4200">
                <a:solidFill>
                  <a:srgbClr val="056839"/>
                </a:solidFill>
                <a:latin typeface="Calibri"/>
                <a:ea typeface="Calibri"/>
                <a:cs typeface="Calibri"/>
                <a:sym typeface="Calibri"/>
              </a:rPr>
              <a:t>- Taimede bioloogid kasutavad geneetikat, et luua põllukultuure, mis vajaksid vähem lämmastikku väetistest. </a:t>
            </a:r>
            <a:endParaRPr sz="2000">
              <a:latin typeface="Calibri"/>
              <a:ea typeface="Calibri"/>
              <a:cs typeface="Calibri"/>
              <a:sym typeface="Calibri"/>
            </a:endParaRPr>
          </a:p>
          <a:p>
            <a:pPr marL="0" marR="0" lvl="0" indent="0" algn="l" rtl="0">
              <a:lnSpc>
                <a:spcPct val="115000"/>
              </a:lnSpc>
              <a:spcBef>
                <a:spcPts val="0"/>
              </a:spcBef>
              <a:spcAft>
                <a:spcPts val="0"/>
              </a:spcAft>
              <a:buNone/>
            </a:pPr>
            <a:endParaRPr sz="4200">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endParaRPr sz="4200">
              <a:solidFill>
                <a:srgbClr val="056839"/>
              </a:solidFill>
              <a:latin typeface="Calibri"/>
              <a:ea typeface="Calibri"/>
              <a:cs typeface="Calibri"/>
              <a:sym typeface="Calibri"/>
            </a:endParaRPr>
          </a:p>
        </p:txBody>
      </p:sp>
      <p:sp>
        <p:nvSpPr>
          <p:cNvPr id="235" name="Google Shape;235;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36" name="Google Shape;236;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37" name="Google Shape;237;p1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38" name="Google Shape;238;p13"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39" name="Google Shape;239;p13"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9d3b9dd57c_0_56"/>
          <p:cNvSpPr txBox="1"/>
          <p:nvPr/>
        </p:nvSpPr>
        <p:spPr>
          <a:xfrm>
            <a:off x="908932" y="716186"/>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Interaktiivne küsimus: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46" name="Google Shape;246;g19d3b9dd57c_0_5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47" name="Google Shape;247;g19d3b9dd57c_0_5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48" name="Google Shape;248;g19d3b9dd57c_0_5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49" name="Google Shape;249;g19d3b9dd57c_0_56"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50" name="Google Shape;250;g19d3b9dd57c_0_56"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51" name="Google Shape;251;g19d3b9dd57c_0_56"/>
          <p:cNvSpPr txBox="1"/>
          <p:nvPr/>
        </p:nvSpPr>
        <p:spPr>
          <a:xfrm>
            <a:off x="1034425" y="3065950"/>
            <a:ext cx="16201500" cy="2943900"/>
          </a:xfrm>
          <a:prstGeom prst="rect">
            <a:avLst/>
          </a:prstGeom>
          <a:noFill/>
          <a:ln>
            <a:noFill/>
          </a:ln>
        </p:spPr>
        <p:txBody>
          <a:bodyPr spcFirstLastPara="1" wrap="square" lIns="148575" tIns="74275" rIns="148575" bIns="74275" anchor="t" anchorCtr="0">
            <a:spAutoFit/>
          </a:bodyPr>
          <a:lstStyle/>
          <a:p>
            <a:pPr marL="0" lvl="0" indent="0" algn="l" rtl="0">
              <a:lnSpc>
                <a:spcPct val="150000"/>
              </a:lnSpc>
              <a:spcBef>
                <a:spcPts val="0"/>
              </a:spcBef>
              <a:spcAft>
                <a:spcPts val="0"/>
              </a:spcAft>
              <a:buNone/>
            </a:pPr>
            <a:r>
              <a:rPr lang="en-US" sz="3300">
                <a:solidFill>
                  <a:srgbClr val="056839"/>
                </a:solidFill>
                <a:latin typeface="Calibri"/>
                <a:ea typeface="Calibri"/>
                <a:cs typeface="Calibri"/>
                <a:sym typeface="Calibri"/>
              </a:rPr>
              <a:t>Pinnas loetakse saastunuks, kui see mõjutab nii inimeste kui ka keskkonna tervist.</a:t>
            </a:r>
            <a:endParaRPr sz="3300">
              <a:solidFill>
                <a:srgbClr val="056839"/>
              </a:solidFill>
              <a:latin typeface="Calibri"/>
              <a:ea typeface="Calibri"/>
              <a:cs typeface="Calibri"/>
              <a:sym typeface="Calibri"/>
            </a:endParaRPr>
          </a:p>
          <a:p>
            <a:pPr marL="457200" lvl="0" indent="-438150" algn="l" rtl="0">
              <a:lnSpc>
                <a:spcPct val="150000"/>
              </a:lnSpc>
              <a:spcBef>
                <a:spcPts val="0"/>
              </a:spcBef>
              <a:spcAft>
                <a:spcPts val="0"/>
              </a:spcAft>
              <a:buClr>
                <a:srgbClr val="056839"/>
              </a:buClr>
              <a:buSzPts val="3300"/>
              <a:buFont typeface="Calibri"/>
              <a:buAutoNum type="alphaLcParenR"/>
            </a:pPr>
            <a:r>
              <a:rPr lang="en-US" sz="3300">
                <a:solidFill>
                  <a:srgbClr val="056839"/>
                </a:solidFill>
                <a:latin typeface="Calibri"/>
                <a:ea typeface="Calibri"/>
                <a:cs typeface="Calibri"/>
                <a:sym typeface="Calibri"/>
              </a:rPr>
              <a:t>Tõsi</a:t>
            </a:r>
            <a:endParaRPr sz="3300">
              <a:solidFill>
                <a:srgbClr val="056839"/>
              </a:solidFill>
              <a:latin typeface="Calibri"/>
              <a:ea typeface="Calibri"/>
              <a:cs typeface="Calibri"/>
              <a:sym typeface="Calibri"/>
            </a:endParaRPr>
          </a:p>
          <a:p>
            <a:pPr marL="457200" lvl="0" indent="-438150" algn="l" rtl="0">
              <a:lnSpc>
                <a:spcPct val="150000"/>
              </a:lnSpc>
              <a:spcBef>
                <a:spcPts val="0"/>
              </a:spcBef>
              <a:spcAft>
                <a:spcPts val="0"/>
              </a:spcAft>
              <a:buClr>
                <a:srgbClr val="056839"/>
              </a:buClr>
              <a:buSzPts val="3300"/>
              <a:buFont typeface="Calibri"/>
              <a:buAutoNum type="alphaLcParenR"/>
            </a:pPr>
            <a:r>
              <a:rPr lang="en-US" sz="3300">
                <a:solidFill>
                  <a:srgbClr val="056839"/>
                </a:solidFill>
                <a:latin typeface="Calibri"/>
                <a:ea typeface="Calibri"/>
                <a:cs typeface="Calibri"/>
                <a:sym typeface="Calibri"/>
              </a:rPr>
              <a:t>Vale</a:t>
            </a:r>
            <a:endParaRPr sz="3600">
              <a:solidFill>
                <a:srgbClr val="C55A1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14"/>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58" name="Google Shape;258;p14"/>
          <p:cNvSpPr txBox="1"/>
          <p:nvPr/>
        </p:nvSpPr>
        <p:spPr>
          <a:xfrm>
            <a:off x="926350" y="489179"/>
            <a:ext cx="16398900" cy="15045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Font typeface="Arial"/>
              <a:buNone/>
            </a:pPr>
            <a:r>
              <a:rPr lang="en-US" sz="5900" b="1">
                <a:solidFill>
                  <a:srgbClr val="056839"/>
                </a:solidFill>
                <a:latin typeface="Calibri"/>
                <a:ea typeface="Calibri"/>
                <a:cs typeface="Calibri"/>
                <a:sym typeface="Calibri"/>
              </a:rPr>
              <a:t>Lämmastik</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59" name="Google Shape;259;p14"/>
          <p:cNvSpPr txBox="1"/>
          <p:nvPr/>
        </p:nvSpPr>
        <p:spPr>
          <a:xfrm>
            <a:off x="926393" y="1520775"/>
            <a:ext cx="8457300" cy="8277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300">
                <a:solidFill>
                  <a:srgbClr val="C55A11"/>
                </a:solidFill>
                <a:latin typeface="Calibri"/>
                <a:ea typeface="Calibri"/>
                <a:cs typeface="Calibri"/>
                <a:sym typeface="Calibri"/>
              </a:rPr>
              <a:t>Aga mis on eutrofeerumine?</a:t>
            </a:r>
            <a:endParaRPr sz="3300">
              <a:solidFill>
                <a:srgbClr val="C55A11"/>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Tegemist on "toitainete poolt põhjustatud fütoplanktoni tootlikkuse suurenemisega". See vetikate kiire areng pinnal viib valguse muutumiseni põhjavetikate jaoks, mis surevad, moodustades mürgiseid aineid. Vees oleva hapniku hulga vähenemine on nii vetikate kui ka kalade ja teiste vee-elustajate hukkumise põhjuseks. Ka vee kvaliteet ise halveneb.</a:t>
            </a:r>
            <a:endParaRPr sz="3300">
              <a:solidFill>
                <a:srgbClr val="056839"/>
              </a:solidFill>
              <a:latin typeface="Calibri"/>
              <a:ea typeface="Calibri"/>
              <a:cs typeface="Calibri"/>
              <a:sym typeface="Calibri"/>
            </a:endParaRPr>
          </a:p>
          <a:p>
            <a:pPr marL="0" marR="0" lvl="0" indent="0" algn="l" rtl="0">
              <a:spcBef>
                <a:spcPts val="0"/>
              </a:spcBef>
              <a:spcAft>
                <a:spcPts val="0"/>
              </a:spcAft>
              <a:buNone/>
            </a:pPr>
            <a:endParaRPr sz="3300">
              <a:solidFill>
                <a:srgbClr val="C55A11"/>
              </a:solidFill>
              <a:latin typeface="Calibri"/>
              <a:ea typeface="Calibri"/>
              <a:cs typeface="Calibri"/>
              <a:sym typeface="Calibri"/>
            </a:endParaRPr>
          </a:p>
        </p:txBody>
      </p:sp>
      <p:pic>
        <p:nvPicPr>
          <p:cNvPr id="260" name="Google Shape;260;p14"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61" name="Google Shape;261;p14"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62" name="Google Shape;262;p14"/>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63" name="Google Shape;263;p14" descr="File:Eutrophicationmodel.svg"/>
          <p:cNvPicPr preferRelativeResize="0"/>
          <p:nvPr/>
        </p:nvPicPr>
        <p:blipFill rotWithShape="1">
          <a:blip r:embed="rId5">
            <a:alphaModFix/>
          </a:blip>
          <a:srcRect/>
          <a:stretch/>
        </p:blipFill>
        <p:spPr>
          <a:xfrm>
            <a:off x="10188943" y="1143920"/>
            <a:ext cx="8312784" cy="5756603"/>
          </a:xfrm>
          <a:prstGeom prst="rect">
            <a:avLst/>
          </a:prstGeom>
          <a:noFill/>
          <a:ln>
            <a:noFill/>
          </a:ln>
        </p:spPr>
      </p:pic>
      <p:sp>
        <p:nvSpPr>
          <p:cNvPr id="264" name="Google Shape;264;p14"/>
          <p:cNvSpPr txBox="1"/>
          <p:nvPr/>
        </p:nvSpPr>
        <p:spPr>
          <a:xfrm>
            <a:off x="10116064" y="6641174"/>
            <a:ext cx="9606600" cy="1689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Kungfucrab'i </a:t>
            </a:r>
            <a:r>
              <a:rPr lang="en-US" sz="1600">
                <a:solidFill>
                  <a:schemeClr val="dk1"/>
                </a:solidFill>
                <a:latin typeface="Calibri"/>
                <a:ea typeface="Calibri"/>
                <a:cs typeface="Calibri"/>
                <a:sym typeface="Calibri"/>
              </a:rPr>
              <a:t>eutrofeerumise mudel, mis on võetud veebilehelt https://commons.wikimedia.org/wiki/File:Eutrophicationmodel.svg.  </a:t>
            </a:r>
            <a:endParaRPr sz="2100">
              <a:latin typeface="Calibri"/>
              <a:ea typeface="Calibri"/>
              <a:cs typeface="Calibri"/>
              <a:sym typeface="Calibri"/>
            </a:endParaRPr>
          </a:p>
          <a:p>
            <a:pPr marL="0" marR="0" lvl="0" indent="0" algn="l" rtl="0">
              <a:spcBef>
                <a:spcPts val="0"/>
              </a:spcBef>
              <a:spcAft>
                <a:spcPts val="0"/>
              </a:spcAft>
              <a:buNone/>
            </a:pPr>
            <a:r>
              <a:rPr lang="en-US" sz="16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Creative Commons </a:t>
            </a:r>
            <a:r>
              <a:rPr lang="en-US" sz="16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Autoriõiguse jagamine-taaskasutamine 4.0 International</a:t>
            </a:r>
            <a:endParaRPr sz="1600"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rgbClr val="C55A11"/>
                </a:solidFill>
                <a:latin typeface="Calibri"/>
                <a:ea typeface="Calibri"/>
                <a:cs typeface="Calibri"/>
                <a:sym typeface="Calibri"/>
              </a:rPr>
              <a:t>Pildi muutmine ei ole lubatud</a:t>
            </a:r>
            <a:endParaRPr sz="1600">
              <a:solidFill>
                <a:srgbClr val="C55A11"/>
              </a:solidFill>
              <a:latin typeface="Calibri"/>
              <a:ea typeface="Calibri"/>
              <a:cs typeface="Calibri"/>
              <a:sym typeface="Calibri"/>
            </a:endParaRPr>
          </a:p>
          <a:p>
            <a:pPr marL="0" marR="0" lvl="0" indent="0" algn="l" rtl="0">
              <a:spcBef>
                <a:spcPts val="0"/>
              </a:spcBef>
              <a:spcAft>
                <a:spcPts val="0"/>
              </a:spcAft>
              <a:buNone/>
            </a:pPr>
            <a:endParaRPr sz="1800">
              <a:solidFill>
                <a:srgbClr val="C55A1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71" name="Google Shape;271;p15"/>
          <p:cNvSpPr txBox="1"/>
          <p:nvPr/>
        </p:nvSpPr>
        <p:spPr>
          <a:xfrm>
            <a:off x="907112" y="94304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72" name="Google Shape;272;p15"/>
          <p:cNvSpPr txBox="1"/>
          <p:nvPr/>
        </p:nvSpPr>
        <p:spPr>
          <a:xfrm>
            <a:off x="926333" y="2181485"/>
            <a:ext cx="9432000" cy="7353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a:solidFill>
                  <a:srgbClr val="C55A11"/>
                </a:solidFill>
                <a:latin typeface="Calibri"/>
                <a:ea typeface="Calibri"/>
                <a:cs typeface="Calibri"/>
                <a:sym typeface="Calibri"/>
              </a:rPr>
              <a:t>Ja kuidas on loodusliku lämmastiku fikseerimisega?</a:t>
            </a:r>
            <a:endParaRPr sz="3900">
              <a:solidFill>
                <a:srgbClr val="C55A11"/>
              </a:solidFill>
              <a:latin typeface="Calibri"/>
              <a:ea typeface="Calibri"/>
              <a:cs typeface="Calibri"/>
              <a:sym typeface="Calibri"/>
            </a:endParaRPr>
          </a:p>
          <a:p>
            <a:pPr marL="0" marR="0" lvl="0" indent="0" algn="l" rtl="0">
              <a:spcBef>
                <a:spcPts val="0"/>
              </a:spcBef>
              <a:spcAft>
                <a:spcPts val="0"/>
              </a:spcAft>
              <a:buNone/>
            </a:pPr>
            <a:endParaRPr sz="3900">
              <a:solidFill>
                <a:srgbClr val="C55A11"/>
              </a:solidFill>
              <a:latin typeface="Calibri"/>
              <a:ea typeface="Calibri"/>
              <a:cs typeface="Calibri"/>
              <a:sym typeface="Calibri"/>
            </a:endParaRPr>
          </a:p>
          <a:p>
            <a:pPr marL="0" marR="0" lvl="0" indent="0" algn="l" rtl="0">
              <a:lnSpc>
                <a:spcPct val="150000"/>
              </a:lnSpc>
              <a:spcBef>
                <a:spcPts val="0"/>
              </a:spcBef>
              <a:spcAft>
                <a:spcPts val="0"/>
              </a:spcAft>
              <a:buNone/>
            </a:pPr>
            <a:r>
              <a:rPr lang="en-US" sz="3900">
                <a:solidFill>
                  <a:srgbClr val="056839"/>
                </a:solidFill>
                <a:latin typeface="Calibri"/>
                <a:ea typeface="Calibri"/>
                <a:cs typeface="Calibri"/>
                <a:sym typeface="Calibri"/>
              </a:rPr>
              <a:t>Lämmastiku fikseerimine on lämmastikgaasi muundamine lämmastikku sisaldavateks ühenditeks. Lämmastiku sidumine võib toimuda looduslikult välgulöögi kaudu, seda võivad teha spetsialiseerunud mikroorganismid või seda võib teha tööstuslikult.</a:t>
            </a:r>
            <a:endParaRPr sz="3900">
              <a:solidFill>
                <a:srgbClr val="056839"/>
              </a:solidFill>
              <a:latin typeface="Calibri"/>
              <a:ea typeface="Calibri"/>
              <a:cs typeface="Calibri"/>
              <a:sym typeface="Calibri"/>
            </a:endParaRPr>
          </a:p>
          <a:p>
            <a:pPr marL="0" marR="0" lvl="0" indent="0" algn="l" rtl="0">
              <a:spcBef>
                <a:spcPts val="0"/>
              </a:spcBef>
              <a:spcAft>
                <a:spcPts val="0"/>
              </a:spcAft>
              <a:buNone/>
            </a:pPr>
            <a:endParaRPr sz="3900">
              <a:solidFill>
                <a:srgbClr val="C55A11"/>
              </a:solidFill>
              <a:latin typeface="Calibri"/>
              <a:ea typeface="Calibri"/>
              <a:cs typeface="Calibri"/>
              <a:sym typeface="Calibri"/>
            </a:endParaRPr>
          </a:p>
        </p:txBody>
      </p:sp>
      <p:pic>
        <p:nvPicPr>
          <p:cNvPr id="273" name="Google Shape;273;p15"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74" name="Google Shape;274;p15"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75" name="Google Shape;275;p15"/>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76" name="Google Shape;276;p15"/>
          <p:cNvSpPr txBox="1"/>
          <p:nvPr/>
        </p:nvSpPr>
        <p:spPr>
          <a:xfrm>
            <a:off x="10739535" y="7592429"/>
            <a:ext cx="9606600" cy="1812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Nefronuse </a:t>
            </a:r>
            <a:r>
              <a:rPr lang="en-US" sz="1800">
                <a:solidFill>
                  <a:schemeClr val="dk1"/>
                </a:solidFill>
                <a:latin typeface="Calibri"/>
                <a:ea typeface="Calibri"/>
                <a:cs typeface="Calibri"/>
                <a:sym typeface="Calibri"/>
              </a:rPr>
              <a:t>lämmastikufikseerimise mudel, mis on võetud veebilehelt https://commons.wikimedia.org/wiki/File:Nitrogen_fixation_Fabaceae_en.svg.   </a:t>
            </a:r>
            <a:endParaRPr sz="2300"/>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Creative Commons </a:t>
            </a: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Autoriõiguse jagamine-taaskasutamine 4.0 International</a:t>
            </a: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rgbClr val="C55A11"/>
                </a:solidFill>
                <a:latin typeface="Calibri"/>
                <a:ea typeface="Calibri"/>
                <a:cs typeface="Calibri"/>
                <a:sym typeface="Calibri"/>
              </a:rPr>
              <a:t>Pildi muutmine ei ole lubatud</a:t>
            </a:r>
            <a:endParaRPr sz="1800">
              <a:solidFill>
                <a:srgbClr val="C55A11"/>
              </a:solidFill>
              <a:latin typeface="Calibri"/>
              <a:ea typeface="Calibri"/>
              <a:cs typeface="Calibri"/>
              <a:sym typeface="Calibri"/>
            </a:endParaRPr>
          </a:p>
          <a:p>
            <a:pPr marL="0" marR="0" lvl="0" indent="0" algn="l" rtl="0">
              <a:spcBef>
                <a:spcPts val="0"/>
              </a:spcBef>
              <a:spcAft>
                <a:spcPts val="0"/>
              </a:spcAft>
              <a:buNone/>
            </a:pPr>
            <a:endParaRPr sz="1800">
              <a:solidFill>
                <a:srgbClr val="C55A11"/>
              </a:solidFill>
              <a:latin typeface="Calibri"/>
              <a:ea typeface="Calibri"/>
              <a:cs typeface="Calibri"/>
              <a:sym typeface="Calibri"/>
            </a:endParaRPr>
          </a:p>
        </p:txBody>
      </p:sp>
      <p:pic>
        <p:nvPicPr>
          <p:cNvPr id="277" name="Google Shape;277;p15" descr="File:Nitrogen fixation Fabaceae en.svg"/>
          <p:cNvPicPr preferRelativeResize="0"/>
          <p:nvPr/>
        </p:nvPicPr>
        <p:blipFill rotWithShape="1">
          <a:blip r:embed="rId8">
            <a:alphaModFix/>
          </a:blip>
          <a:srcRect/>
          <a:stretch/>
        </p:blipFill>
        <p:spPr>
          <a:xfrm>
            <a:off x="10287000" y="479955"/>
            <a:ext cx="8543830" cy="69534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9d3b9dd57c_0_26"/>
          <p:cNvSpPr/>
          <p:nvPr/>
        </p:nvSpPr>
        <p:spPr>
          <a:xfrm>
            <a:off x="0" y="0"/>
            <a:ext cx="20574000" cy="10287000"/>
          </a:xfrm>
          <a:prstGeom prst="rect">
            <a:avLst/>
          </a:prstGeom>
          <a:gradFill>
            <a:gsLst>
              <a:gs pos="0">
                <a:srgbClr val="F5F7FC"/>
              </a:gs>
              <a:gs pos="100000">
                <a:srgbClr val="25AAE1">
                  <a:alpha val="4705"/>
                </a:srgbClr>
              </a:gs>
            </a:gsLst>
            <a:lin ang="21593863"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84" name="Google Shape;284;g19d3b9dd57c_0_26"/>
          <p:cNvSpPr txBox="1"/>
          <p:nvPr/>
        </p:nvSpPr>
        <p:spPr>
          <a:xfrm>
            <a:off x="907112" y="94304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285" name="Google Shape;285;g19d3b9dd57c_0_26"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86" name="Google Shape;286;g19d3b9dd57c_0_26"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87" name="Google Shape;287;g19d3b9dd57c_0_26"/>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88" name="Google Shape;288;g19d3b9dd57c_0_26"/>
          <p:cNvPicPr preferRelativeResize="0"/>
          <p:nvPr/>
        </p:nvPicPr>
        <p:blipFill rotWithShape="1">
          <a:blip r:embed="rId5">
            <a:alphaModFix/>
          </a:blip>
          <a:srcRect/>
          <a:stretch/>
        </p:blipFill>
        <p:spPr>
          <a:xfrm>
            <a:off x="1179825" y="3559693"/>
            <a:ext cx="1306435" cy="2209950"/>
          </a:xfrm>
          <a:prstGeom prst="rect">
            <a:avLst/>
          </a:prstGeom>
          <a:noFill/>
          <a:ln>
            <a:noFill/>
          </a:ln>
        </p:spPr>
      </p:pic>
      <p:sp>
        <p:nvSpPr>
          <p:cNvPr id="289" name="Google Shape;289;g19d3b9dd57c_0_26"/>
          <p:cNvSpPr txBox="1"/>
          <p:nvPr/>
        </p:nvSpPr>
        <p:spPr>
          <a:xfrm>
            <a:off x="3113277" y="2275225"/>
            <a:ext cx="16117200" cy="61530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400">
                <a:solidFill>
                  <a:srgbClr val="056839"/>
                </a:solidFill>
                <a:latin typeface="Calibri"/>
                <a:ea typeface="Calibri"/>
                <a:cs typeface="Calibri"/>
                <a:sym typeface="Calibri"/>
              </a:rPr>
              <a:t>Väetised võib jagada kolme rühma:</a:t>
            </a:r>
            <a:endParaRPr sz="24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400" b="1">
                <a:solidFill>
                  <a:srgbClr val="056839"/>
                </a:solidFill>
                <a:latin typeface="Calibri"/>
                <a:ea typeface="Calibri"/>
                <a:cs typeface="Calibri"/>
                <a:sym typeface="Calibri"/>
              </a:rPr>
              <a:t>- Mineraalväetised </a:t>
            </a:r>
            <a:r>
              <a:rPr lang="en-US" sz="3400">
                <a:solidFill>
                  <a:srgbClr val="056839"/>
                </a:solidFill>
                <a:latin typeface="Calibri"/>
                <a:ea typeface="Calibri"/>
                <a:cs typeface="Calibri"/>
                <a:sym typeface="Calibri"/>
              </a:rPr>
              <a:t>(fosfor ja kaalium) kaevandatakse keskkonnast ja purustatakse või töödeldakse keemiliselt enne kasutamist.</a:t>
            </a:r>
            <a:endParaRPr sz="24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400" b="1">
                <a:solidFill>
                  <a:srgbClr val="056839"/>
                </a:solidFill>
                <a:latin typeface="Calibri"/>
                <a:ea typeface="Calibri"/>
                <a:cs typeface="Calibri"/>
                <a:sym typeface="Calibri"/>
              </a:rPr>
              <a:t>- Orgaanilised väetised </a:t>
            </a:r>
            <a:r>
              <a:rPr lang="en-US" sz="3400">
                <a:solidFill>
                  <a:srgbClr val="056839"/>
                </a:solidFill>
                <a:latin typeface="Calibri"/>
                <a:ea typeface="Calibri"/>
                <a:cs typeface="Calibri"/>
                <a:sym typeface="Calibri"/>
              </a:rPr>
              <a:t>(sõnnik ja kompost) valmistatakse loomsete väljaheidete ja taimede või loomade lagunenud ainetest.</a:t>
            </a:r>
            <a:endParaRPr sz="24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400" b="1">
                <a:solidFill>
                  <a:srgbClr val="056839"/>
                </a:solidFill>
                <a:latin typeface="Calibri"/>
                <a:ea typeface="Calibri"/>
                <a:cs typeface="Calibri"/>
                <a:sym typeface="Calibri"/>
              </a:rPr>
              <a:t>- Tööstuslikke väetisi </a:t>
            </a:r>
            <a:r>
              <a:rPr lang="en-US" sz="3400">
                <a:solidFill>
                  <a:srgbClr val="056839"/>
                </a:solidFill>
                <a:latin typeface="Calibri"/>
                <a:ea typeface="Calibri"/>
                <a:cs typeface="Calibri"/>
                <a:sym typeface="Calibri"/>
              </a:rPr>
              <a:t>(ammooniumfosfaat, karbamiid, ammooniumnitraat) toodetakse tööstuslikult inimeste poolt keemiliste reaktsioonide abil.</a:t>
            </a:r>
            <a:endParaRPr sz="2400">
              <a:solidFill>
                <a:srgbClr val="056839"/>
              </a:solidFill>
              <a:latin typeface="Calibri"/>
              <a:ea typeface="Calibri"/>
              <a:cs typeface="Calibri"/>
              <a:sym typeface="Calibri"/>
            </a:endParaRPr>
          </a:p>
          <a:p>
            <a:pPr marL="0" marR="0" lvl="0" indent="0" algn="l" rtl="0">
              <a:spcBef>
                <a:spcPts val="0"/>
              </a:spcBef>
              <a:spcAft>
                <a:spcPts val="0"/>
              </a:spcAft>
              <a:buNone/>
            </a:pPr>
            <a:endParaRPr sz="3300">
              <a:solidFill>
                <a:srgbClr val="C55A1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9d3b9dd57c_0_78"/>
          <p:cNvSpPr txBox="1"/>
          <p:nvPr/>
        </p:nvSpPr>
        <p:spPr>
          <a:xfrm>
            <a:off x="908932" y="716186"/>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Interaktiivne küsimus: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96" name="Google Shape;296;g19d3b9dd57c_0_7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97" name="Google Shape;297;g19d3b9dd57c_0_7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98" name="Google Shape;298;g19d3b9dd57c_0_7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99" name="Google Shape;299;g19d3b9dd57c_0_78"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00" name="Google Shape;300;g19d3b9dd57c_0_78"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301" name="Google Shape;301;g19d3b9dd57c_0_78"/>
          <p:cNvSpPr txBox="1"/>
          <p:nvPr/>
        </p:nvSpPr>
        <p:spPr>
          <a:xfrm>
            <a:off x="1034425" y="3065950"/>
            <a:ext cx="16201500" cy="2920800"/>
          </a:xfrm>
          <a:prstGeom prst="rect">
            <a:avLst/>
          </a:prstGeom>
          <a:noFill/>
          <a:ln>
            <a:noFill/>
          </a:ln>
        </p:spPr>
        <p:txBody>
          <a:bodyPr spcFirstLastPara="1" wrap="square" lIns="148575" tIns="74275" rIns="148575" bIns="74275" anchor="t" anchorCtr="0">
            <a:spAutoFit/>
          </a:bodyPr>
          <a:lstStyle/>
          <a:p>
            <a:pPr marL="0" lvl="0" indent="0" algn="just" rtl="0">
              <a:spcBef>
                <a:spcPts val="0"/>
              </a:spcBef>
              <a:spcAft>
                <a:spcPts val="0"/>
              </a:spcAft>
              <a:buNone/>
            </a:pPr>
            <a:r>
              <a:rPr lang="en-US" sz="3600">
                <a:solidFill>
                  <a:srgbClr val="056839"/>
                </a:solidFill>
                <a:latin typeface="Calibri"/>
                <a:ea typeface="Calibri"/>
                <a:cs typeface="Calibri"/>
                <a:sym typeface="Calibri"/>
              </a:rPr>
              <a:t>Täitke lüngad:</a:t>
            </a:r>
            <a:endParaRPr sz="3600">
              <a:solidFill>
                <a:srgbClr val="056839"/>
              </a:solidFill>
              <a:latin typeface="Calibri"/>
              <a:ea typeface="Calibri"/>
              <a:cs typeface="Calibri"/>
              <a:sym typeface="Calibri"/>
            </a:endParaRPr>
          </a:p>
          <a:p>
            <a:pPr marL="0" lvl="0" indent="0" algn="just" rtl="0">
              <a:spcBef>
                <a:spcPts val="0"/>
              </a:spcBef>
              <a:spcAft>
                <a:spcPts val="0"/>
              </a:spcAft>
              <a:buNone/>
            </a:pPr>
            <a:endParaRPr sz="3600">
              <a:solidFill>
                <a:srgbClr val="056839"/>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US" sz="3600">
                <a:solidFill>
                  <a:srgbClr val="056839"/>
                </a:solidFill>
                <a:latin typeface="Calibri"/>
                <a:ea typeface="Calibri"/>
                <a:cs typeface="Calibri"/>
                <a:sym typeface="Calibri"/>
              </a:rPr>
              <a:t>Lämmastiku fikseerimine, mis on lämmastikgaasi muundamine lämmastikku sisaldavateks ühenditeks, võib toimuda looduslikult ____________, toimuda spetsialiseerunud___________ või toimuda ______________. </a:t>
            </a:r>
            <a:endParaRPr sz="6100">
              <a:solidFill>
                <a:srgbClr val="05683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18"/>
          <p:cNvSpPr txBox="1"/>
          <p:nvPr/>
        </p:nvSpPr>
        <p:spPr>
          <a:xfrm>
            <a:off x="895904" y="68596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07" name="Google Shape;307;p18"/>
          <p:cNvSpPr txBox="1"/>
          <p:nvPr/>
        </p:nvSpPr>
        <p:spPr>
          <a:xfrm>
            <a:off x="1027689" y="2190452"/>
            <a:ext cx="16933500" cy="5964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2900">
                <a:solidFill>
                  <a:schemeClr val="dk1"/>
                </a:solidFill>
                <a:latin typeface="Calibri"/>
                <a:ea typeface="Calibri"/>
                <a:cs typeface="Calibri"/>
                <a:sym typeface="Calibri"/>
              </a:rPr>
              <a:t>IPCHEM - keemilise seire infoplatvorm - </a:t>
            </a:r>
            <a:r>
              <a:rPr lang="en-US" sz="2900">
                <a:solidFill>
                  <a:srgbClr val="056839"/>
                </a:solidFill>
                <a:latin typeface="Calibri"/>
                <a:ea typeface="Calibri"/>
                <a:cs typeface="Calibri"/>
                <a:sym typeface="Calibri"/>
              </a:rPr>
              <a:t>https://ipchem.jrc.ec.europa.eu  </a:t>
            </a:r>
            <a:endParaRPr sz="2900" b="1">
              <a:solidFill>
                <a:srgbClr val="056839"/>
              </a:solidFill>
              <a:latin typeface="Calibri"/>
              <a:ea typeface="Calibri"/>
              <a:cs typeface="Calibri"/>
              <a:sym typeface="Calibri"/>
            </a:endParaRPr>
          </a:p>
        </p:txBody>
      </p:sp>
      <p:sp>
        <p:nvSpPr>
          <p:cNvPr id="308" name="Google Shape;308;p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09" name="Google Shape;309;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10" name="Google Shape;310;p18"/>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11" name="Google Shape;311;p18"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12" name="Google Shape;312;p18"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3" descr="Graphical user interface, text&#10;&#10;Description automatically generated"/>
          <p:cNvPicPr preferRelativeResize="0"/>
          <p:nvPr/>
        </p:nvPicPr>
        <p:blipFill rotWithShape="1">
          <a:blip r:embed="rId3">
            <a:alphaModFix/>
          </a:blip>
          <a:srcRect/>
          <a:stretch/>
        </p:blipFill>
        <p:spPr>
          <a:xfrm>
            <a:off x="159219" y="9117953"/>
            <a:ext cx="5165967" cy="1083795"/>
          </a:xfrm>
          <a:prstGeom prst="rect">
            <a:avLst/>
          </a:prstGeom>
          <a:noFill/>
          <a:ln>
            <a:noFill/>
          </a:ln>
        </p:spPr>
      </p:pic>
      <p:pic>
        <p:nvPicPr>
          <p:cNvPr id="104" name="Google Shape;104;p3"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05" name="Google Shape;105;p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6" name="Google Shape;106;p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7" name="Google Shape;107;p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8" name="Google Shape;108;p3"/>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9" name="Google Shape;109;p3"/>
          <p:cNvSpPr txBox="1"/>
          <p:nvPr/>
        </p:nvSpPr>
        <p:spPr>
          <a:xfrm>
            <a:off x="1104081" y="949332"/>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Õpiväljundid</a:t>
            </a:r>
            <a:endParaRPr sz="2900">
              <a:solidFill>
                <a:schemeClr val="dk1"/>
              </a:solidFill>
              <a:latin typeface="Calibri"/>
              <a:ea typeface="Calibri"/>
              <a:cs typeface="Calibri"/>
              <a:sym typeface="Calibri"/>
            </a:endParaRPr>
          </a:p>
        </p:txBody>
      </p:sp>
      <p:sp>
        <p:nvSpPr>
          <p:cNvPr id="110" name="Google Shape;110;p3"/>
          <p:cNvSpPr txBox="1"/>
          <p:nvPr/>
        </p:nvSpPr>
        <p:spPr>
          <a:xfrm>
            <a:off x="1640915" y="2034720"/>
            <a:ext cx="16933500" cy="5802000"/>
          </a:xfrm>
          <a:prstGeom prst="rect">
            <a:avLst/>
          </a:prstGeom>
          <a:noFill/>
          <a:ln>
            <a:noFill/>
          </a:ln>
        </p:spPr>
        <p:txBody>
          <a:bodyPr spcFirstLastPara="1" wrap="square" lIns="148575" tIns="74275" rIns="148575" bIns="74275" anchor="t" anchorCtr="0">
            <a:spAutoFit/>
          </a:bodyPr>
          <a:lstStyle/>
          <a:p>
            <a:pPr marL="749300" marR="0" lvl="0" indent="-609600" algn="l" rtl="0">
              <a:lnSpc>
                <a:spcPct val="115000"/>
              </a:lnSpc>
              <a:spcBef>
                <a:spcPts val="0"/>
              </a:spcBef>
              <a:spcAft>
                <a:spcPts val="0"/>
              </a:spcAft>
              <a:buClr>
                <a:srgbClr val="056839"/>
              </a:buClr>
              <a:buSzPts val="3600"/>
              <a:buFont typeface="Calibri"/>
              <a:buChar char="●"/>
            </a:pPr>
            <a:r>
              <a:rPr lang="en-US" sz="3600">
                <a:solidFill>
                  <a:srgbClr val="056839"/>
                </a:solidFill>
                <a:latin typeface="Calibri"/>
                <a:ea typeface="Calibri"/>
                <a:cs typeface="Calibri"/>
                <a:sym typeface="Calibri"/>
              </a:rPr>
              <a:t>Mõista, kuidas intensiivne põllumajandus ja erinevate väetiste kasutamine mõjutavad pinnase, põhjavee ja toodete kvaliteeti.</a:t>
            </a:r>
            <a:endParaRPr sz="3600">
              <a:solidFill>
                <a:srgbClr val="056839"/>
              </a:solidFill>
              <a:latin typeface="Calibri"/>
              <a:ea typeface="Calibri"/>
              <a:cs typeface="Calibri"/>
              <a:sym typeface="Calibri"/>
            </a:endParaRPr>
          </a:p>
          <a:p>
            <a:pPr marL="749300" marR="0" lvl="0" indent="0" algn="l" rtl="0">
              <a:lnSpc>
                <a:spcPct val="115000"/>
              </a:lnSpc>
              <a:spcBef>
                <a:spcPts val="0"/>
              </a:spcBef>
              <a:spcAft>
                <a:spcPts val="0"/>
              </a:spcAft>
              <a:buNone/>
            </a:pPr>
            <a:endParaRPr sz="3600">
              <a:solidFill>
                <a:srgbClr val="056839"/>
              </a:solidFill>
              <a:latin typeface="Calibri"/>
              <a:ea typeface="Calibri"/>
              <a:cs typeface="Calibri"/>
              <a:sym typeface="Calibri"/>
            </a:endParaRPr>
          </a:p>
          <a:p>
            <a:pPr marL="749300" marR="0" lvl="0" indent="-609600" algn="l" rtl="0">
              <a:lnSpc>
                <a:spcPct val="115000"/>
              </a:lnSpc>
              <a:spcBef>
                <a:spcPts val="0"/>
              </a:spcBef>
              <a:spcAft>
                <a:spcPts val="0"/>
              </a:spcAft>
              <a:buClr>
                <a:srgbClr val="056839"/>
              </a:buClr>
              <a:buSzPts val="3600"/>
              <a:buFont typeface="Calibri"/>
              <a:buChar char="●"/>
            </a:pPr>
            <a:r>
              <a:rPr lang="en-US" sz="3600">
                <a:solidFill>
                  <a:srgbClr val="056839"/>
                </a:solidFill>
                <a:latin typeface="Calibri"/>
                <a:ea typeface="Calibri"/>
                <a:cs typeface="Calibri"/>
                <a:sym typeface="Calibri"/>
              </a:rPr>
              <a:t>Mõista, kuidas erinevad väetamiseks kasutatavad mikroelemendid mõjutavad inimese tervist, ja olla võimeline kaitsma vähem kahjulike väetamisvõimaluste valikut, eristades neid eeliste ja puuduste analüüsi põhjal. </a:t>
            </a:r>
            <a:endParaRPr sz="3600">
              <a:solidFill>
                <a:srgbClr val="056839"/>
              </a:solidFill>
              <a:latin typeface="Calibri"/>
              <a:ea typeface="Calibri"/>
              <a:cs typeface="Calibri"/>
              <a:sym typeface="Calibri"/>
            </a:endParaRPr>
          </a:p>
          <a:p>
            <a:pPr marL="749300" marR="0" lvl="0" indent="0" algn="l" rtl="0">
              <a:lnSpc>
                <a:spcPct val="115000"/>
              </a:lnSpc>
              <a:spcBef>
                <a:spcPts val="0"/>
              </a:spcBef>
              <a:spcAft>
                <a:spcPts val="0"/>
              </a:spcAft>
              <a:buNone/>
            </a:pPr>
            <a:endParaRPr sz="3600">
              <a:solidFill>
                <a:srgbClr val="056839"/>
              </a:solidFill>
              <a:latin typeface="Calibri"/>
              <a:ea typeface="Calibri"/>
              <a:cs typeface="Calibri"/>
              <a:sym typeface="Calibri"/>
            </a:endParaRPr>
          </a:p>
          <a:p>
            <a:pPr marL="749300" marR="0" lvl="0" indent="-609600" algn="l" rtl="0">
              <a:lnSpc>
                <a:spcPct val="115000"/>
              </a:lnSpc>
              <a:spcBef>
                <a:spcPts val="0"/>
              </a:spcBef>
              <a:spcAft>
                <a:spcPts val="0"/>
              </a:spcAft>
              <a:buClr>
                <a:srgbClr val="056839"/>
              </a:buClr>
              <a:buSzPts val="3600"/>
              <a:buFont typeface="Calibri"/>
              <a:buChar char="●"/>
            </a:pPr>
            <a:r>
              <a:rPr lang="en-US" sz="3600">
                <a:solidFill>
                  <a:srgbClr val="056839"/>
                </a:solidFill>
                <a:latin typeface="Calibri"/>
                <a:ea typeface="Calibri"/>
                <a:cs typeface="Calibri"/>
                <a:sym typeface="Calibri"/>
              </a:rPr>
              <a:t>Mõista, milliseid alternatiive kahjulikule väetamisele on olemas, ja olla võimeline koostama oma ettekandeid ja aruandeid sel teemal.</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Kaadmium</a:t>
            </a:r>
            <a:endParaRPr sz="3300" b="1">
              <a:solidFill>
                <a:srgbClr val="C55A11"/>
              </a:solidFill>
              <a:latin typeface="Calibri"/>
              <a:ea typeface="Calibri"/>
              <a:cs typeface="Calibri"/>
              <a:sym typeface="Calibri"/>
            </a:endParaRPr>
          </a:p>
        </p:txBody>
      </p:sp>
      <p:sp>
        <p:nvSpPr>
          <p:cNvPr id="319" name="Google Shape;319;p19"/>
          <p:cNvSpPr txBox="1"/>
          <p:nvPr/>
        </p:nvSpPr>
        <p:spPr>
          <a:xfrm>
            <a:off x="883828" y="2119425"/>
            <a:ext cx="18279600" cy="26820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b="1">
                <a:solidFill>
                  <a:srgbClr val="056839"/>
                </a:solidFill>
                <a:latin typeface="Calibri"/>
                <a:ea typeface="Calibri"/>
                <a:cs typeface="Calibri"/>
                <a:sym typeface="Calibri"/>
              </a:rPr>
              <a:t>Kaadmiumi </a:t>
            </a:r>
            <a:r>
              <a:rPr lang="en-US" sz="3300">
                <a:solidFill>
                  <a:srgbClr val="056839"/>
                </a:solidFill>
                <a:latin typeface="Calibri"/>
                <a:ea typeface="Calibri"/>
                <a:cs typeface="Calibri"/>
                <a:sym typeface="Calibri"/>
              </a:rPr>
              <a:t>koguneb 45% põllumajanduslike muldade pinnastesse, peamiselt Lõuna-Euroopas. See pärineb peamiselt mineraalsetest fosforväetistest, kuna on olemas fosfaatkivis. 21% põllumuldadest ületab kaadmiumi sisaldus pinnase ülemises kihis põhjavee piirnormi.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1600"/>
          </a:p>
        </p:txBody>
      </p:sp>
      <p:sp>
        <p:nvSpPr>
          <p:cNvPr id="320" name="Google Shape;320;p1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1" name="Google Shape;321;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2" name="Google Shape;322;p1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23" name="Google Shape;323;p19"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24" name="Google Shape;324;p19"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0"/>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31" name="Google Shape;331;p20"/>
          <p:cNvSpPr txBox="1"/>
          <p:nvPr/>
        </p:nvSpPr>
        <p:spPr>
          <a:xfrm>
            <a:off x="907112" y="94304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Kaadmium (vabatahtlik ülesanne)</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32" name="Google Shape;332;p20"/>
          <p:cNvSpPr txBox="1"/>
          <p:nvPr/>
        </p:nvSpPr>
        <p:spPr>
          <a:xfrm>
            <a:off x="4567074" y="4276750"/>
            <a:ext cx="140664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a:solidFill>
                  <a:srgbClr val="056839"/>
                </a:solidFill>
                <a:latin typeface="Calibri"/>
                <a:ea typeface="Calibri"/>
                <a:cs typeface="Calibri"/>
                <a:sym typeface="Calibri"/>
              </a:rPr>
              <a:t>Uurida </a:t>
            </a:r>
            <a:r>
              <a:rPr lang="en-US" sz="3900">
                <a:solidFill>
                  <a:srgbClr val="1155CC"/>
                </a:solidFill>
                <a:latin typeface="Calibri"/>
                <a:ea typeface="Calibri"/>
                <a:cs typeface="Calibri"/>
                <a:sym typeface="Calibri"/>
              </a:rPr>
              <a:t>https://www.ncbi.nlm.nih.gov/pmc/articles/PMC7027482/ </a:t>
            </a:r>
            <a:r>
              <a:rPr lang="en-US" sz="3900">
                <a:solidFill>
                  <a:srgbClr val="056839"/>
                </a:solidFill>
                <a:latin typeface="Calibri"/>
                <a:ea typeface="Calibri"/>
                <a:cs typeface="Calibri"/>
                <a:sym typeface="Calibri"/>
              </a:rPr>
              <a:t>ja/või muid sarnaseid allikaid ning koostada aruanne kaadmiumi akumuleerumise kahjulike mõjude kohta inimkehas.</a:t>
            </a:r>
            <a:endParaRPr sz="3900">
              <a:solidFill>
                <a:srgbClr val="056839"/>
              </a:solidFill>
              <a:latin typeface="Calibri"/>
              <a:ea typeface="Calibri"/>
              <a:cs typeface="Calibri"/>
              <a:sym typeface="Calibri"/>
            </a:endParaRPr>
          </a:p>
        </p:txBody>
      </p:sp>
      <p:pic>
        <p:nvPicPr>
          <p:cNvPr id="333" name="Google Shape;333;p20"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34" name="Google Shape;334;p20"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335" name="Google Shape;335;p20"/>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36" name="Google Shape;336;p20"/>
          <p:cNvPicPr preferRelativeResize="0"/>
          <p:nvPr/>
        </p:nvPicPr>
        <p:blipFill>
          <a:blip r:embed="rId5">
            <a:alphaModFix/>
          </a:blip>
          <a:stretch>
            <a:fillRect/>
          </a:stretch>
        </p:blipFill>
        <p:spPr>
          <a:xfrm>
            <a:off x="1364575" y="3889325"/>
            <a:ext cx="2854550" cy="3017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1"/>
          <p:cNvSpPr txBox="1"/>
          <p:nvPr/>
        </p:nvSpPr>
        <p:spPr>
          <a:xfrm>
            <a:off x="883847" y="7942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Vask</a:t>
            </a:r>
            <a:endParaRPr sz="3300" b="1">
              <a:solidFill>
                <a:srgbClr val="C55A11"/>
              </a:solidFill>
              <a:latin typeface="Calibri"/>
              <a:ea typeface="Calibri"/>
              <a:cs typeface="Calibri"/>
              <a:sym typeface="Calibri"/>
            </a:endParaRPr>
          </a:p>
        </p:txBody>
      </p:sp>
      <p:sp>
        <p:nvSpPr>
          <p:cNvPr id="343" name="Google Shape;343;p21"/>
          <p:cNvSpPr txBox="1"/>
          <p:nvPr/>
        </p:nvSpPr>
        <p:spPr>
          <a:xfrm>
            <a:off x="1034394" y="3247800"/>
            <a:ext cx="18768600" cy="2943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Kuigi </a:t>
            </a:r>
            <a:r>
              <a:rPr lang="en-US" sz="3300" b="1">
                <a:solidFill>
                  <a:srgbClr val="056839"/>
                </a:solidFill>
                <a:latin typeface="Calibri"/>
                <a:ea typeface="Calibri"/>
                <a:cs typeface="Calibri"/>
                <a:sym typeface="Calibri"/>
              </a:rPr>
              <a:t>vask </a:t>
            </a:r>
            <a:r>
              <a:rPr lang="en-US" sz="3300">
                <a:solidFill>
                  <a:srgbClr val="056839"/>
                </a:solidFill>
                <a:latin typeface="Calibri"/>
                <a:ea typeface="Calibri"/>
                <a:cs typeface="Calibri"/>
                <a:sym typeface="Calibri"/>
              </a:rPr>
              <a:t>on oluline mikrotoitaine, tekitab ülemäärane sisaldus pinnases muret. Vask on kasutatud peamiselt viinamarja- ja viljapuuaias seente vastu kaitsmiseks.</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Vask, mida koos tsingiga lisatakse loomasöödale, satub keskkonda loomasõnniku laotamise kaudu. </a:t>
            </a:r>
            <a:endParaRPr sz="3300">
              <a:solidFill>
                <a:srgbClr val="056839"/>
              </a:solidFill>
              <a:latin typeface="Calibri"/>
              <a:ea typeface="Calibri"/>
              <a:cs typeface="Calibri"/>
              <a:sym typeface="Calibri"/>
            </a:endParaRPr>
          </a:p>
        </p:txBody>
      </p:sp>
      <p:sp>
        <p:nvSpPr>
          <p:cNvPr id="344" name="Google Shape;344;p2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45" name="Google Shape;345;p2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46" name="Google Shape;346;p2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47" name="Google Shape;347;p21"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48" name="Google Shape;348;p21"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5bbce1b96b_0_0"/>
          <p:cNvSpPr txBox="1"/>
          <p:nvPr/>
        </p:nvSpPr>
        <p:spPr>
          <a:xfrm>
            <a:off x="883847" y="8014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Vask</a:t>
            </a:r>
            <a:endParaRPr sz="3300" b="1">
              <a:solidFill>
                <a:srgbClr val="C55A11"/>
              </a:solidFill>
              <a:latin typeface="Calibri"/>
              <a:ea typeface="Calibri"/>
              <a:cs typeface="Calibri"/>
              <a:sym typeface="Calibri"/>
            </a:endParaRPr>
          </a:p>
        </p:txBody>
      </p:sp>
      <p:sp>
        <p:nvSpPr>
          <p:cNvPr id="355" name="Google Shape;355;g15bbce1b96b_0_0"/>
          <p:cNvSpPr txBox="1"/>
          <p:nvPr/>
        </p:nvSpPr>
        <p:spPr>
          <a:xfrm>
            <a:off x="1034419" y="2173550"/>
            <a:ext cx="18768600" cy="5229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Pinnase puhastamiseks on võimalik kasutada kolme kategooriat - füüsikalist, keemilist ja bioloogilist puhastustehnoloogiat. Füüsikalised meetodid on töömahukad ja kulukad, kuid neid saab rakendada tugevalt saastunud aladel; keemilised meetodid on väga tõhusad ja eemaldavad vase tõhusalt; bioremediatsioonimeetodid, sealhulgas fütoremediatsioon ja mikroobne tervendamine, on sobivad suurte, madala vase kontsentratsiooniga saastunud pinnasealade puhul.</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p:txBody>
      </p:sp>
      <p:sp>
        <p:nvSpPr>
          <p:cNvPr id="356" name="Google Shape;356;g15bbce1b96b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7" name="Google Shape;357;g15bbce1b96b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8" name="Google Shape;358;g15bbce1b96b_0_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59" name="Google Shape;359;g15bbce1b96b_0_0"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60" name="Google Shape;360;g15bbce1b96b_0_0" descr="Graphical user interface, text&#10;&#10;Description automatically generated"/>
          <p:cNvPicPr preferRelativeResize="0"/>
          <p:nvPr/>
        </p:nvPicPr>
        <p:blipFill rotWithShape="1">
          <a:blip r:embed="rId4">
            <a:alphaModFix/>
          </a:blip>
          <a:srcRect/>
          <a:stretch/>
        </p:blipFill>
        <p:spPr>
          <a:xfrm>
            <a:off x="3131911" y="9240848"/>
            <a:ext cx="3468961" cy="7277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2"/>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67" name="Google Shape;367;p22"/>
          <p:cNvSpPr txBox="1"/>
          <p:nvPr/>
        </p:nvSpPr>
        <p:spPr>
          <a:xfrm>
            <a:off x="907112" y="94304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Vask (vabatahtlik ülesanne)</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68" name="Google Shape;368;p22"/>
          <p:cNvSpPr txBox="1"/>
          <p:nvPr/>
        </p:nvSpPr>
        <p:spPr>
          <a:xfrm>
            <a:off x="4357175" y="4122563"/>
            <a:ext cx="14558400" cy="2551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Uuring https://www.researchgate.net/publication/328927651_Remediation_Technology_for_Copper_Contaminated_Soil_A_Review </a:t>
            </a:r>
            <a:r>
              <a:rPr lang="en-US" sz="3900">
                <a:solidFill>
                  <a:srgbClr val="056839"/>
                </a:solidFill>
                <a:latin typeface="Calibri"/>
                <a:ea typeface="Calibri"/>
                <a:cs typeface="Calibri"/>
                <a:sym typeface="Calibri"/>
              </a:rPr>
              <a:t>ja aruande koostamine kolme meetodi kohta vase saastunud alade tervendamiseks. </a:t>
            </a:r>
            <a:endParaRPr sz="3900">
              <a:solidFill>
                <a:srgbClr val="056839"/>
              </a:solidFill>
              <a:latin typeface="Calibri"/>
              <a:ea typeface="Calibri"/>
              <a:cs typeface="Calibri"/>
              <a:sym typeface="Calibri"/>
            </a:endParaRPr>
          </a:p>
        </p:txBody>
      </p:sp>
      <p:pic>
        <p:nvPicPr>
          <p:cNvPr id="369" name="Google Shape;369;p22"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370" name="Google Shape;370;p22"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sp>
        <p:nvSpPr>
          <p:cNvPr id="371" name="Google Shape;371;p22"/>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72" name="Google Shape;372;p22"/>
          <p:cNvPicPr preferRelativeResize="0"/>
          <p:nvPr/>
        </p:nvPicPr>
        <p:blipFill>
          <a:blip r:embed="rId6">
            <a:alphaModFix/>
          </a:blip>
          <a:stretch>
            <a:fillRect/>
          </a:stretch>
        </p:blipFill>
        <p:spPr>
          <a:xfrm>
            <a:off x="1364575" y="3889325"/>
            <a:ext cx="2854550" cy="3017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3"/>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Vask</a:t>
            </a:r>
            <a:endParaRPr sz="3300" b="1">
              <a:solidFill>
                <a:srgbClr val="C55A11"/>
              </a:solidFill>
              <a:latin typeface="Calibri"/>
              <a:ea typeface="Calibri"/>
              <a:cs typeface="Calibri"/>
              <a:sym typeface="Calibri"/>
            </a:endParaRPr>
          </a:p>
        </p:txBody>
      </p:sp>
      <p:sp>
        <p:nvSpPr>
          <p:cNvPr id="379" name="Google Shape;379;p23"/>
          <p:cNvSpPr txBox="1"/>
          <p:nvPr/>
        </p:nvSpPr>
        <p:spPr>
          <a:xfrm>
            <a:off x="1034416" y="2309172"/>
            <a:ext cx="17320200" cy="3451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900">
                <a:solidFill>
                  <a:srgbClr val="056839"/>
                </a:solidFill>
                <a:latin typeface="Calibri"/>
                <a:ea typeface="Calibri"/>
                <a:cs typeface="Calibri"/>
                <a:sym typeface="Calibri"/>
              </a:rPr>
              <a:t>Võimalike vasealternatiivide hulgas võib nimetada </a:t>
            </a:r>
            <a:r>
              <a:rPr lang="en-US" sz="3900" b="1">
                <a:solidFill>
                  <a:srgbClr val="056839"/>
                </a:solidFill>
                <a:latin typeface="Calibri"/>
                <a:ea typeface="Calibri"/>
                <a:cs typeface="Calibri"/>
                <a:sym typeface="Calibri"/>
              </a:rPr>
              <a:t>D-tagatoosi</a:t>
            </a:r>
            <a:r>
              <a:rPr lang="en-US" sz="3900">
                <a:solidFill>
                  <a:srgbClr val="056839"/>
                </a:solidFill>
                <a:latin typeface="Calibri"/>
                <a:ea typeface="Calibri"/>
                <a:cs typeface="Calibri"/>
                <a:sym typeface="Calibri"/>
              </a:rPr>
              <a:t>, mis on looduslik suhkur, mille molekulvalem on identne glükoosi omaga ja mille struktuur on fruktoosi peegelpilt. </a:t>
            </a:r>
            <a:endParaRPr sz="3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900">
              <a:solidFill>
                <a:srgbClr val="056839"/>
              </a:solidFill>
              <a:latin typeface="Calibri"/>
              <a:ea typeface="Calibri"/>
              <a:cs typeface="Calibri"/>
              <a:sym typeface="Calibri"/>
            </a:endParaRPr>
          </a:p>
        </p:txBody>
      </p:sp>
      <p:sp>
        <p:nvSpPr>
          <p:cNvPr id="380" name="Google Shape;380;p2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81" name="Google Shape;381;p2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82" name="Google Shape;382;p2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83" name="Google Shape;383;p23"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84" name="Google Shape;384;p23"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4"/>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91" name="Google Shape;391;p24"/>
          <p:cNvSpPr txBox="1"/>
          <p:nvPr/>
        </p:nvSpPr>
        <p:spPr>
          <a:xfrm>
            <a:off x="907112" y="94304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Vask (vabatahtlik ülesanne)</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92" name="Google Shape;392;p24"/>
          <p:cNvSpPr txBox="1"/>
          <p:nvPr/>
        </p:nvSpPr>
        <p:spPr>
          <a:xfrm>
            <a:off x="4748025" y="4168050"/>
            <a:ext cx="138735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a:solidFill>
                  <a:srgbClr val="056839"/>
                </a:solidFill>
                <a:latin typeface="Calibri"/>
                <a:ea typeface="Calibri"/>
                <a:cs typeface="Calibri"/>
                <a:sym typeface="Calibri"/>
              </a:rPr>
              <a:t>Loe lähemalt D-tagatoosist ja sellest, kuidas suhkruühendid suurendavad taimede enesekaitsepotentsiaali: </a:t>
            </a:r>
            <a:r>
              <a:rPr lang="en-US" sz="39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US" sz="3900">
                <a:solidFill>
                  <a:srgbClr val="1155CC"/>
                </a:solidFill>
                <a:latin typeface="Calibri"/>
                <a:ea typeface="Calibri"/>
                <a:cs typeface="Calibri"/>
                <a:sym typeface="Calibri"/>
              </a:rPr>
              <a:t>//www.biokutatas.hu/en/page/show/with-or-without-copper </a:t>
            </a:r>
            <a:endParaRPr sz="3900">
              <a:solidFill>
                <a:srgbClr val="C55A11"/>
              </a:solidFill>
              <a:latin typeface="Calibri"/>
              <a:ea typeface="Calibri"/>
              <a:cs typeface="Calibri"/>
              <a:sym typeface="Calibri"/>
            </a:endParaRPr>
          </a:p>
        </p:txBody>
      </p:sp>
      <p:pic>
        <p:nvPicPr>
          <p:cNvPr id="393" name="Google Shape;393;p24"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394" name="Google Shape;394;p24"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sp>
        <p:nvSpPr>
          <p:cNvPr id="395" name="Google Shape;395;p24"/>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96" name="Google Shape;396;p24"/>
          <p:cNvPicPr preferRelativeResize="0"/>
          <p:nvPr/>
        </p:nvPicPr>
        <p:blipFill>
          <a:blip r:embed="rId6">
            <a:alphaModFix/>
          </a:blip>
          <a:stretch>
            <a:fillRect/>
          </a:stretch>
        </p:blipFill>
        <p:spPr>
          <a:xfrm>
            <a:off x="1364575" y="3889325"/>
            <a:ext cx="2854550" cy="3017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5"/>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pestitsiidijäägid (vabatahtlik teema)</a:t>
            </a:r>
            <a:endParaRPr sz="3300" b="1">
              <a:solidFill>
                <a:srgbClr val="C55A11"/>
              </a:solidFill>
              <a:latin typeface="Calibri"/>
              <a:ea typeface="Calibri"/>
              <a:cs typeface="Calibri"/>
              <a:sym typeface="Calibri"/>
            </a:endParaRPr>
          </a:p>
        </p:txBody>
      </p:sp>
      <p:sp>
        <p:nvSpPr>
          <p:cNvPr id="403" name="Google Shape;403;p25"/>
          <p:cNvSpPr txBox="1"/>
          <p:nvPr/>
        </p:nvSpPr>
        <p:spPr>
          <a:xfrm>
            <a:off x="613533" y="2119425"/>
            <a:ext cx="19168200" cy="5075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endParaRPr sz="32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3200">
                <a:solidFill>
                  <a:srgbClr val="056839"/>
                </a:solidFill>
                <a:latin typeface="Calibri"/>
                <a:ea typeface="Calibri"/>
                <a:cs typeface="Calibri"/>
                <a:sym typeface="Calibri"/>
              </a:rPr>
              <a:t>Ohtlike pestitsiidide asendamiseks ohutumate alternatiividega on mitmeid võimalusi. Riskide vähendamise lähenemisviiside näited on järgmised: integreeritud kahjuritõrje, säilitav põllumajandus, mahepõllumajandus, agroökoloogia, bioloogilised pestitsiidid, bioloogiline kahjuritõrje, PEAT ja Plantix, nagu on loetletud Rotterdami konventsiooni veebisaidil: </a:t>
            </a:r>
            <a:r>
              <a:rPr lang="en-US" sz="3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a:t>
            </a:r>
            <a:r>
              <a:rPr lang="en-US" sz="3200">
                <a:solidFill>
                  <a:srgbClr val="1155CC"/>
                </a:solidFill>
                <a:latin typeface="Calibri"/>
                <a:ea typeface="Calibri"/>
                <a:cs typeface="Calibri"/>
                <a:sym typeface="Calibri"/>
              </a:rPr>
              <a:t>//www.pic.int/Implementation/Pesticides/Alternativestohazardouspesticides/tabid/8078/language/en-US/Default.aspx. </a:t>
            </a:r>
            <a:endParaRPr sz="3200">
              <a:solidFill>
                <a:srgbClr val="1155CC"/>
              </a:solidFill>
              <a:latin typeface="Calibri"/>
              <a:ea typeface="Calibri"/>
              <a:cs typeface="Calibri"/>
              <a:sym typeface="Calibri"/>
            </a:endParaRPr>
          </a:p>
        </p:txBody>
      </p:sp>
      <p:sp>
        <p:nvSpPr>
          <p:cNvPr id="404" name="Google Shape;404;p2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05" name="Google Shape;405;p2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06" name="Google Shape;406;p2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07" name="Google Shape;407;p25"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408" name="Google Shape;408;p25"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6"/>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15" name="Google Shape;415;p26"/>
          <p:cNvSpPr txBox="1"/>
          <p:nvPr/>
        </p:nvSpPr>
        <p:spPr>
          <a:xfrm>
            <a:off x="907112" y="94304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Pestitsiidide jäägid (vabatahtlik ülesanne)</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416" name="Google Shape;416;p26"/>
          <p:cNvSpPr txBox="1"/>
          <p:nvPr/>
        </p:nvSpPr>
        <p:spPr>
          <a:xfrm>
            <a:off x="4515798" y="3920075"/>
            <a:ext cx="13686000" cy="31515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en-US" sz="3900">
                <a:solidFill>
                  <a:srgbClr val="056839"/>
                </a:solidFill>
                <a:latin typeface="Calibri"/>
                <a:ea typeface="Calibri"/>
                <a:cs typeface="Calibri"/>
                <a:sym typeface="Calibri"/>
              </a:rPr>
              <a:t>Uurida mõningaid Rotterdami konventsiooni veebilehel loetletud lähenemisviise ning koostada aruanne ja esitlus, mida jagada kaasõpilastega</a:t>
            </a:r>
            <a:r>
              <a:rPr lang="en-US" sz="39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http://www.pic.int/Implementation/Pesticides/Alternativestohazardouspesticides/tabid/8078/language/en-US/Default.aspx.</a:t>
            </a:r>
            <a:endParaRPr sz="3900">
              <a:solidFill>
                <a:srgbClr val="1155CC"/>
              </a:solidFill>
              <a:latin typeface="Calibri"/>
              <a:ea typeface="Calibri"/>
              <a:cs typeface="Calibri"/>
              <a:sym typeface="Calibri"/>
            </a:endParaRPr>
          </a:p>
        </p:txBody>
      </p:sp>
      <p:pic>
        <p:nvPicPr>
          <p:cNvPr id="417" name="Google Shape;417;p26"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418" name="Google Shape;418;p26"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sp>
        <p:nvSpPr>
          <p:cNvPr id="419" name="Google Shape;419;p26"/>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20" name="Google Shape;420;p26"/>
          <p:cNvPicPr preferRelativeResize="0"/>
          <p:nvPr/>
        </p:nvPicPr>
        <p:blipFill>
          <a:blip r:embed="rId6">
            <a:alphaModFix/>
          </a:blip>
          <a:stretch>
            <a:fillRect/>
          </a:stretch>
        </p:blipFill>
        <p:spPr>
          <a:xfrm>
            <a:off x="1364575" y="3889325"/>
            <a:ext cx="2854550" cy="3017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27"/>
          <p:cNvSpPr txBox="1"/>
          <p:nvPr/>
        </p:nvSpPr>
        <p:spPr>
          <a:xfrm>
            <a:off x="890279" y="466576"/>
            <a:ext cx="17360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 tulevaste kutseharjumuste kujundamiseks </a:t>
            </a:r>
            <a:endParaRPr sz="2300"/>
          </a:p>
        </p:txBody>
      </p:sp>
      <p:sp>
        <p:nvSpPr>
          <p:cNvPr id="427" name="Google Shape;427;p27"/>
          <p:cNvSpPr txBox="1"/>
          <p:nvPr/>
        </p:nvSpPr>
        <p:spPr>
          <a:xfrm>
            <a:off x="1034425" y="3542600"/>
            <a:ext cx="18088200" cy="3351600"/>
          </a:xfrm>
          <a:prstGeom prst="rect">
            <a:avLst/>
          </a:prstGeom>
          <a:noFill/>
          <a:ln>
            <a:noFill/>
          </a:ln>
        </p:spPr>
        <p:txBody>
          <a:bodyPr spcFirstLastPara="1" wrap="square" lIns="148575" tIns="74275" rIns="148575" bIns="74275" anchor="t" anchorCtr="0">
            <a:spAutoFit/>
          </a:bodyPr>
          <a:lstStyle/>
          <a:p>
            <a:pPr marL="0" marR="0" lvl="0" indent="0" algn="ctr" rtl="0">
              <a:lnSpc>
                <a:spcPct val="150000"/>
              </a:lnSpc>
              <a:spcBef>
                <a:spcPts val="0"/>
              </a:spcBef>
              <a:spcAft>
                <a:spcPts val="0"/>
              </a:spcAft>
              <a:buNone/>
            </a:pPr>
            <a:r>
              <a:rPr lang="en-US" sz="3600">
                <a:solidFill>
                  <a:srgbClr val="056839"/>
                </a:solidFill>
                <a:latin typeface="Calibri"/>
                <a:ea typeface="Calibri"/>
                <a:cs typeface="Calibri"/>
                <a:sym typeface="Calibri"/>
              </a:rPr>
              <a:t>Kas soovite rohkem teada väetamisest tingitud tõestatud põllumajanduspiirkonna saastumise juhtumitest? </a:t>
            </a:r>
            <a:endParaRPr sz="3600">
              <a:solidFill>
                <a:srgbClr val="056839"/>
              </a:solidFill>
              <a:latin typeface="Calibri"/>
              <a:ea typeface="Calibri"/>
              <a:cs typeface="Calibri"/>
              <a:sym typeface="Calibri"/>
            </a:endParaRPr>
          </a:p>
          <a:p>
            <a:pPr marL="0" marR="0" lvl="0" indent="0" algn="ctr" rtl="0">
              <a:lnSpc>
                <a:spcPct val="150000"/>
              </a:lnSpc>
              <a:spcBef>
                <a:spcPts val="0"/>
              </a:spcBef>
              <a:spcAft>
                <a:spcPts val="0"/>
              </a:spcAft>
              <a:buNone/>
            </a:pPr>
            <a:r>
              <a:rPr lang="en-US" sz="3600">
                <a:solidFill>
                  <a:srgbClr val="056839"/>
                </a:solidFill>
                <a:latin typeface="Calibri"/>
                <a:ea typeface="Calibri"/>
                <a:cs typeface="Calibri"/>
                <a:sym typeface="Calibri"/>
              </a:rPr>
              <a:t>Tehke järgmisel slaidil soovitatud uuringud. </a:t>
            </a:r>
            <a:endParaRPr sz="36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endParaRPr sz="4600" b="1">
              <a:solidFill>
                <a:srgbClr val="056839"/>
              </a:solidFill>
              <a:latin typeface="Calibri"/>
              <a:ea typeface="Calibri"/>
              <a:cs typeface="Calibri"/>
              <a:sym typeface="Calibri"/>
            </a:endParaRPr>
          </a:p>
        </p:txBody>
      </p:sp>
      <p:sp>
        <p:nvSpPr>
          <p:cNvPr id="428" name="Google Shape;428;p2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9" name="Google Shape;429;p2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30" name="Google Shape;430;p27"/>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31" name="Google Shape;431;p27"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432" name="Google Shape;432;p27"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4"/>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16" name="Google Shape;116;p4"/>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Käsitletavad rohelised oskused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17" name="Google Shape;117;p4"/>
          <p:cNvSpPr txBox="1"/>
          <p:nvPr/>
        </p:nvSpPr>
        <p:spPr>
          <a:xfrm>
            <a:off x="9939930" y="266105"/>
            <a:ext cx="7993800" cy="97548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Loov probleemide lahendamine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Edasi mõtlev</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Oskuste jälgimine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Analüütilised oskused</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Reostuse vältimine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Mõju kvantifitseerimine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Elutsükli haldamine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Teaduslikud oskused</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Jäätmekäitlus</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Keskkonnaauditeerimine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Ökosüsteemi haldamine</a:t>
            </a:r>
            <a:endParaRPr sz="2300"/>
          </a:p>
        </p:txBody>
      </p:sp>
      <p:pic>
        <p:nvPicPr>
          <p:cNvPr id="118" name="Google Shape;118;p4"/>
          <p:cNvPicPr preferRelativeResize="0"/>
          <p:nvPr/>
        </p:nvPicPr>
        <p:blipFill rotWithShape="1">
          <a:blip r:embed="rId3">
            <a:alphaModFix/>
          </a:blip>
          <a:srcRect/>
          <a:stretch/>
        </p:blipFill>
        <p:spPr>
          <a:xfrm>
            <a:off x="6492169" y="3641593"/>
            <a:ext cx="1801371" cy="3003811"/>
          </a:xfrm>
          <a:prstGeom prst="rect">
            <a:avLst/>
          </a:prstGeom>
          <a:noFill/>
          <a:ln>
            <a:noFill/>
          </a:ln>
        </p:spPr>
      </p:pic>
      <p:pic>
        <p:nvPicPr>
          <p:cNvPr id="119" name="Google Shape;119;p4"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120" name="Google Shape;120;p4"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7"/>
        <p:cNvGrpSpPr/>
        <p:nvPr/>
      </p:nvGrpSpPr>
      <p:grpSpPr>
        <a:xfrm>
          <a:off x="0" y="0"/>
          <a:ext cx="0" cy="0"/>
          <a:chOff x="0" y="0"/>
          <a:chExt cx="0" cy="0"/>
        </a:xfrm>
      </p:grpSpPr>
      <p:sp>
        <p:nvSpPr>
          <p:cNvPr id="438" name="Google Shape;438;p28"/>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39" name="Google Shape;439;p28"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440" name="Google Shape;440;p28"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441" name="Google Shape;441;p28"/>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42" name="Google Shape;442;p28"/>
          <p:cNvSpPr txBox="1"/>
          <p:nvPr/>
        </p:nvSpPr>
        <p:spPr>
          <a:xfrm>
            <a:off x="757259" y="839511"/>
            <a:ext cx="128898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Tulevaste kutseharjumuste kujundamine</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443" name="Google Shape;443;p28"/>
          <p:cNvSpPr txBox="1"/>
          <p:nvPr/>
        </p:nvSpPr>
        <p:spPr>
          <a:xfrm>
            <a:off x="1900454" y="2719143"/>
            <a:ext cx="16476900" cy="5252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900">
                <a:solidFill>
                  <a:srgbClr val="056839"/>
                </a:solidFill>
                <a:latin typeface="Calibri"/>
                <a:ea typeface="Calibri"/>
                <a:cs typeface="Calibri"/>
                <a:sym typeface="Calibri"/>
              </a:rPr>
              <a:t>Uurida Hiina juhtumit, kus väetiste ja pestitsiidide suur sisend ja vähene tõhusus on oluliselt kaasa aidanud kasvuhoonegaaside, nagu CH4 ja N2O, heitele ning saasteainete, nagu lämmastiku ja fosfori, pestitsiidide ja raskemetallide sattumisele veekogudesse ja pinnasesse, mis lõpuks kanduvad ja akumuleeruvad toiduainetes</a:t>
            </a:r>
            <a:r>
              <a:rPr lang="en-US" sz="39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3900">
                <a:solidFill>
                  <a:srgbClr val="1155CC"/>
                </a:solidFill>
                <a:latin typeface="Calibri"/>
                <a:ea typeface="Calibri"/>
                <a:cs typeface="Calibri"/>
                <a:sym typeface="Calibri"/>
              </a:rPr>
              <a:t>https://www.frontiersin.org/articles/10.3389/fnut.2021.703832/full. </a:t>
            </a:r>
            <a:endParaRPr sz="3900">
              <a:solidFill>
                <a:srgbClr val="1155CC"/>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9"/>
          <p:cNvSpPr txBox="1"/>
          <p:nvPr/>
        </p:nvSpPr>
        <p:spPr>
          <a:xfrm>
            <a:off x="890279" y="466576"/>
            <a:ext cx="17360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 tulevaste kutseharjumuste kujundamiseks</a:t>
            </a:r>
            <a:endParaRPr sz="5900" b="1">
              <a:solidFill>
                <a:srgbClr val="056839"/>
              </a:solidFill>
              <a:latin typeface="Calibri"/>
              <a:ea typeface="Calibri"/>
              <a:cs typeface="Calibri"/>
              <a:sym typeface="Calibri"/>
            </a:endParaRPr>
          </a:p>
        </p:txBody>
      </p:sp>
      <p:sp>
        <p:nvSpPr>
          <p:cNvPr id="450" name="Google Shape;450;p29"/>
          <p:cNvSpPr txBox="1"/>
          <p:nvPr/>
        </p:nvSpPr>
        <p:spPr>
          <a:xfrm>
            <a:off x="1034429" y="3801497"/>
            <a:ext cx="16933500" cy="3490200"/>
          </a:xfrm>
          <a:prstGeom prst="rect">
            <a:avLst/>
          </a:prstGeom>
          <a:noFill/>
          <a:ln>
            <a:noFill/>
          </a:ln>
        </p:spPr>
        <p:txBody>
          <a:bodyPr spcFirstLastPara="1" wrap="square" lIns="148575" tIns="74275" rIns="148575" bIns="74275" anchor="t" anchorCtr="0">
            <a:spAutoFit/>
          </a:bodyPr>
          <a:lstStyle/>
          <a:p>
            <a:pPr marL="0" marR="0" lvl="0" indent="0" algn="ctr" rtl="0">
              <a:lnSpc>
                <a:spcPct val="150000"/>
              </a:lnSpc>
              <a:spcBef>
                <a:spcPts val="0"/>
              </a:spcBef>
              <a:spcAft>
                <a:spcPts val="0"/>
              </a:spcAft>
              <a:buNone/>
            </a:pPr>
            <a:r>
              <a:rPr lang="en-US" sz="3600">
                <a:solidFill>
                  <a:srgbClr val="056839"/>
                </a:solidFill>
                <a:latin typeface="Calibri"/>
                <a:ea typeface="Calibri"/>
                <a:cs typeface="Calibri"/>
                <a:sym typeface="Calibri"/>
              </a:rPr>
              <a:t>Kas soovite rohkem teada jätkusuutmatutest põllumajandustavadest tingitud veemürgistuse juhtumitest? </a:t>
            </a:r>
            <a:endParaRPr sz="3600">
              <a:solidFill>
                <a:srgbClr val="056839"/>
              </a:solidFill>
            </a:endParaRPr>
          </a:p>
          <a:p>
            <a:pPr marL="0" marR="0" lvl="0" indent="0" algn="ctr" rtl="0">
              <a:lnSpc>
                <a:spcPct val="150000"/>
              </a:lnSpc>
              <a:spcBef>
                <a:spcPts val="0"/>
              </a:spcBef>
              <a:spcAft>
                <a:spcPts val="0"/>
              </a:spcAft>
              <a:buNone/>
            </a:pPr>
            <a:r>
              <a:rPr lang="en-US" sz="3600">
                <a:solidFill>
                  <a:srgbClr val="056839"/>
                </a:solidFill>
                <a:latin typeface="Calibri"/>
                <a:ea typeface="Calibri"/>
                <a:cs typeface="Calibri"/>
                <a:sym typeface="Calibri"/>
              </a:rPr>
              <a:t>Tehke järgmisel slaidil soovitatud uuringud</a:t>
            </a:r>
            <a:r>
              <a:rPr lang="en-US" sz="4200">
                <a:solidFill>
                  <a:srgbClr val="056839"/>
                </a:solidFill>
                <a:latin typeface="Calibri"/>
                <a:ea typeface="Calibri"/>
                <a:cs typeface="Calibri"/>
                <a:sym typeface="Calibri"/>
              </a:rPr>
              <a:t>. </a:t>
            </a:r>
            <a:endParaRPr sz="1900">
              <a:solidFill>
                <a:srgbClr val="056839"/>
              </a:solidFill>
            </a:endParaRPr>
          </a:p>
          <a:p>
            <a:pPr marL="0" marR="0" lvl="0" indent="0" algn="l" rtl="0">
              <a:lnSpc>
                <a:spcPct val="150000"/>
              </a:lnSpc>
              <a:spcBef>
                <a:spcPts val="0"/>
              </a:spcBef>
              <a:spcAft>
                <a:spcPts val="0"/>
              </a:spcAft>
              <a:buNone/>
            </a:pPr>
            <a:endParaRPr sz="4600" b="1">
              <a:solidFill>
                <a:srgbClr val="056839"/>
              </a:solidFill>
              <a:latin typeface="Calibri"/>
              <a:ea typeface="Calibri"/>
              <a:cs typeface="Calibri"/>
              <a:sym typeface="Calibri"/>
            </a:endParaRPr>
          </a:p>
        </p:txBody>
      </p:sp>
      <p:sp>
        <p:nvSpPr>
          <p:cNvPr id="451" name="Google Shape;451;p2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52" name="Google Shape;452;p2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53" name="Google Shape;453;p2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54" name="Google Shape;454;p29"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455" name="Google Shape;455;p29"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0"/>
          <p:cNvSpPr/>
          <p:nvPr/>
        </p:nvSpPr>
        <p:spPr>
          <a:xfrm>
            <a:off x="0" y="1"/>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62" name="Google Shape;462;p30"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463" name="Google Shape;463;p30"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464" name="Google Shape;464;p30"/>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65" name="Google Shape;465;p30"/>
          <p:cNvSpPr txBox="1"/>
          <p:nvPr/>
        </p:nvSpPr>
        <p:spPr>
          <a:xfrm>
            <a:off x="757259" y="839511"/>
            <a:ext cx="128898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Tulevaste kutseharjumuste kujundamine</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466" name="Google Shape;466;p30"/>
          <p:cNvSpPr txBox="1"/>
          <p:nvPr/>
        </p:nvSpPr>
        <p:spPr>
          <a:xfrm>
            <a:off x="1322600" y="3338000"/>
            <a:ext cx="16794900" cy="2982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4600">
                <a:solidFill>
                  <a:srgbClr val="056839"/>
                </a:solidFill>
                <a:latin typeface="Calibri"/>
                <a:ea typeface="Calibri"/>
                <a:cs typeface="Calibri"/>
                <a:sym typeface="Calibri"/>
              </a:rPr>
              <a:t>Uurime koos õpilastega Racooni jõe juhtumit Iowas, USAs: </a:t>
            </a:r>
            <a:r>
              <a:rPr lang="en-US" sz="46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en-US" sz="4600">
                <a:solidFill>
                  <a:srgbClr val="056839"/>
                </a:solidFill>
                <a:latin typeface="Calibri"/>
                <a:ea typeface="Calibri"/>
                <a:cs typeface="Calibri"/>
                <a:sym typeface="Calibri"/>
              </a:rPr>
              <a:t>//www.ewg.org/research/case-study-iowa-cities-struggle-keep-farm-pollution-out-tap-water </a:t>
            </a:r>
            <a:endParaRPr sz="4600">
              <a:solidFill>
                <a:srgbClr val="056839"/>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1"/>
          <p:cNvSpPr txBox="1"/>
          <p:nvPr/>
        </p:nvSpPr>
        <p:spPr>
          <a:xfrm>
            <a:off x="890279" y="466576"/>
            <a:ext cx="173604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 tulevaste kutseharjumuste kujundamiseks</a:t>
            </a:r>
            <a:endParaRPr sz="5900" b="1">
              <a:solidFill>
                <a:srgbClr val="056839"/>
              </a:solidFill>
              <a:latin typeface="Calibri"/>
              <a:ea typeface="Calibri"/>
              <a:cs typeface="Calibri"/>
              <a:sym typeface="Calibri"/>
            </a:endParaRPr>
          </a:p>
        </p:txBody>
      </p:sp>
      <p:sp>
        <p:nvSpPr>
          <p:cNvPr id="473" name="Google Shape;473;p31"/>
          <p:cNvSpPr txBox="1"/>
          <p:nvPr/>
        </p:nvSpPr>
        <p:spPr>
          <a:xfrm>
            <a:off x="1034429" y="4055184"/>
            <a:ext cx="16933500" cy="2520600"/>
          </a:xfrm>
          <a:prstGeom prst="rect">
            <a:avLst/>
          </a:prstGeom>
          <a:noFill/>
          <a:ln>
            <a:noFill/>
          </a:ln>
        </p:spPr>
        <p:txBody>
          <a:bodyPr spcFirstLastPara="1" wrap="square" lIns="148575" tIns="74275" rIns="148575" bIns="74275" anchor="t" anchorCtr="0">
            <a:spAutoFit/>
          </a:bodyPr>
          <a:lstStyle/>
          <a:p>
            <a:pPr marL="0" marR="0" lvl="0" indent="0" algn="ctr" rtl="0">
              <a:lnSpc>
                <a:spcPct val="150000"/>
              </a:lnSpc>
              <a:spcBef>
                <a:spcPts val="0"/>
              </a:spcBef>
              <a:spcAft>
                <a:spcPts val="0"/>
              </a:spcAft>
              <a:buNone/>
            </a:pPr>
            <a:r>
              <a:rPr lang="en-US" sz="3600">
                <a:solidFill>
                  <a:srgbClr val="056839"/>
                </a:solidFill>
                <a:latin typeface="Calibri"/>
                <a:ea typeface="Calibri"/>
                <a:cs typeface="Calibri"/>
                <a:sym typeface="Calibri"/>
              </a:rPr>
              <a:t>Soovite rohkem teada pinnase parandamise meetoditest ? </a:t>
            </a:r>
            <a:endParaRPr sz="3600">
              <a:solidFill>
                <a:srgbClr val="056839"/>
              </a:solidFill>
            </a:endParaRPr>
          </a:p>
          <a:p>
            <a:pPr marL="0" marR="0" lvl="0" indent="0" algn="ctr" rtl="0">
              <a:lnSpc>
                <a:spcPct val="150000"/>
              </a:lnSpc>
              <a:spcBef>
                <a:spcPts val="0"/>
              </a:spcBef>
              <a:spcAft>
                <a:spcPts val="0"/>
              </a:spcAft>
              <a:buNone/>
            </a:pPr>
            <a:r>
              <a:rPr lang="en-US" sz="3600">
                <a:solidFill>
                  <a:srgbClr val="056839"/>
                </a:solidFill>
                <a:latin typeface="Calibri"/>
                <a:ea typeface="Calibri"/>
                <a:cs typeface="Calibri"/>
                <a:sym typeface="Calibri"/>
              </a:rPr>
              <a:t>Tehke järgmisel slaidil soovitatud uuringud. </a:t>
            </a:r>
            <a:endParaRPr sz="3600">
              <a:solidFill>
                <a:srgbClr val="056839"/>
              </a:solidFill>
            </a:endParaRPr>
          </a:p>
          <a:p>
            <a:pPr marL="0" marR="0" lvl="0" indent="0" algn="l" rtl="0">
              <a:lnSpc>
                <a:spcPct val="150000"/>
              </a:lnSpc>
              <a:spcBef>
                <a:spcPts val="0"/>
              </a:spcBef>
              <a:spcAft>
                <a:spcPts val="0"/>
              </a:spcAft>
              <a:buNone/>
            </a:pPr>
            <a:endParaRPr sz="4600" b="1">
              <a:solidFill>
                <a:srgbClr val="056839"/>
              </a:solidFill>
              <a:latin typeface="Calibri"/>
              <a:ea typeface="Calibri"/>
              <a:cs typeface="Calibri"/>
              <a:sym typeface="Calibri"/>
            </a:endParaRPr>
          </a:p>
        </p:txBody>
      </p:sp>
      <p:sp>
        <p:nvSpPr>
          <p:cNvPr id="474" name="Google Shape;474;p3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75" name="Google Shape;475;p3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76" name="Google Shape;476;p3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77" name="Google Shape;477;p31"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478" name="Google Shape;478;p31"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2"/>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85" name="Google Shape;485;p32"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486" name="Google Shape;486;p32"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487" name="Google Shape;487;p32"/>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88" name="Google Shape;488;p32"/>
          <p:cNvSpPr txBox="1"/>
          <p:nvPr/>
        </p:nvSpPr>
        <p:spPr>
          <a:xfrm>
            <a:off x="757259" y="839511"/>
            <a:ext cx="128898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Tulevaste kutseharjumuste kujundamine</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489" name="Google Shape;489;p32"/>
          <p:cNvSpPr txBox="1"/>
          <p:nvPr/>
        </p:nvSpPr>
        <p:spPr>
          <a:xfrm>
            <a:off x="1649467" y="3961607"/>
            <a:ext cx="16476900" cy="1566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4600">
                <a:solidFill>
                  <a:srgbClr val="056839"/>
                </a:solidFill>
                <a:latin typeface="Calibri"/>
                <a:ea typeface="Calibri"/>
                <a:cs typeface="Calibri"/>
                <a:sym typeface="Calibri"/>
              </a:rPr>
              <a:t>Uurige ja arutage ühiselt "Pinnase reostuse bioremediatsioonimeetodid</a:t>
            </a:r>
            <a:r>
              <a:rPr lang="en-US" sz="46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https:</a:t>
            </a:r>
            <a:r>
              <a:rPr lang="en-US" sz="4600">
                <a:solidFill>
                  <a:srgbClr val="056839"/>
                </a:solidFill>
                <a:latin typeface="Calibri"/>
                <a:ea typeface="Calibri"/>
                <a:cs typeface="Calibri"/>
                <a:sym typeface="Calibri"/>
              </a:rPr>
              <a:t>//www.intechopen.com/chapters/78227.   </a:t>
            </a:r>
            <a:endParaRPr sz="4600">
              <a:solidFill>
                <a:srgbClr val="056839"/>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pic>
        <p:nvPicPr>
          <p:cNvPr id="495" name="Google Shape;495;p33" descr="Graphical user interface, text&#10;&#10;Description automatically generated"/>
          <p:cNvPicPr preferRelativeResize="0"/>
          <p:nvPr/>
        </p:nvPicPr>
        <p:blipFill rotWithShape="1">
          <a:blip r:embed="rId3">
            <a:alphaModFix/>
          </a:blip>
          <a:srcRect/>
          <a:stretch/>
        </p:blipFill>
        <p:spPr>
          <a:xfrm>
            <a:off x="159219" y="9117932"/>
            <a:ext cx="5165967" cy="1083795"/>
          </a:xfrm>
          <a:prstGeom prst="rect">
            <a:avLst/>
          </a:prstGeom>
          <a:noFill/>
          <a:ln>
            <a:noFill/>
          </a:ln>
        </p:spPr>
      </p:pic>
      <p:pic>
        <p:nvPicPr>
          <p:cNvPr id="496" name="Google Shape;496;p33"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497" name="Google Shape;497;p3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98" name="Google Shape;498;p3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99" name="Google Shape;499;p3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00" name="Google Shape;500;p33"/>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01" name="Google Shape;501;p33"/>
          <p:cNvSpPr txBox="1"/>
          <p:nvPr/>
        </p:nvSpPr>
        <p:spPr>
          <a:xfrm>
            <a:off x="757259" y="839511"/>
            <a:ext cx="12889800" cy="2859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Kokkuvõte</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en-US" sz="5900" b="1">
                <a:solidFill>
                  <a:srgbClr val="056839"/>
                </a:solidFill>
                <a:latin typeface="Calibri"/>
                <a:ea typeface="Calibri"/>
                <a:cs typeface="Calibri"/>
                <a:sym typeface="Calibri"/>
              </a:rPr>
              <a:t>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502" name="Google Shape;502;p33"/>
          <p:cNvSpPr txBox="1"/>
          <p:nvPr/>
        </p:nvSpPr>
        <p:spPr>
          <a:xfrm>
            <a:off x="757259" y="2386851"/>
            <a:ext cx="18570600" cy="3382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000">
                <a:solidFill>
                  <a:srgbClr val="056839"/>
                </a:solidFill>
                <a:latin typeface="Calibri"/>
                <a:ea typeface="Calibri"/>
                <a:cs typeface="Calibri"/>
                <a:sym typeface="Calibri"/>
              </a:rPr>
              <a:t>Pinnase saastumine on laialt levinud, mis näitab, et pinnase filtreerimisvõimet on kuritarvitatud ja ületatud. Samuti seisame juba praegu silmitsi vajadusega jälgida ja uurida selliste uute saasteainete, nagu mikroplastid, sisesekretsioonisüsteemi kahjustavad ained, antibiootikumid ja leegiaeglustid, mõju. </a:t>
            </a:r>
            <a:endParaRPr sz="3000">
              <a:latin typeface="Calibri"/>
              <a:ea typeface="Calibri"/>
              <a:cs typeface="Calibri"/>
              <a:sym typeface="Calibri"/>
            </a:endParaRPr>
          </a:p>
          <a:p>
            <a:pPr marL="0" marR="0" lvl="0" indent="0" algn="just" rtl="0">
              <a:lnSpc>
                <a:spcPct val="150000"/>
              </a:lnSpc>
              <a:spcBef>
                <a:spcPts val="0"/>
              </a:spcBef>
              <a:spcAft>
                <a:spcPts val="0"/>
              </a:spcAft>
              <a:buNone/>
            </a:pPr>
            <a:r>
              <a:rPr lang="en-US" sz="3000">
                <a:solidFill>
                  <a:srgbClr val="056839"/>
                </a:solidFill>
                <a:latin typeface="Calibri"/>
                <a:ea typeface="Calibri"/>
                <a:cs typeface="Calibri"/>
                <a:sym typeface="Calibri"/>
              </a:rPr>
              <a:t> Terved mullad sisaldavad aktiivseid mikroobide (bakterid ja seened) ja loomade (mikro- ja makrofauna) kooslusi, millest bakterid ja seened vastutavad peamiselt toitainete ringluse eest, mis on taimede kasvuks hädavajalik.</a:t>
            </a:r>
            <a:endParaRPr sz="3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p2" descr="Graphical user interface, text&#10;&#10;Description automatically generated"/>
          <p:cNvPicPr preferRelativeResize="0"/>
          <p:nvPr/>
        </p:nvPicPr>
        <p:blipFill rotWithShape="1">
          <a:blip r:embed="rId3">
            <a:alphaModFix/>
          </a:blip>
          <a:srcRect/>
          <a:stretch/>
        </p:blipFill>
        <p:spPr>
          <a:xfrm>
            <a:off x="159219" y="9064877"/>
            <a:ext cx="5165967" cy="1083795"/>
          </a:xfrm>
          <a:prstGeom prst="rect">
            <a:avLst/>
          </a:prstGeom>
          <a:noFill/>
          <a:ln>
            <a:noFill/>
          </a:ln>
        </p:spPr>
      </p:pic>
      <p:pic>
        <p:nvPicPr>
          <p:cNvPr id="126" name="Google Shape;126;p2"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27" name="Google Shape;127;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28" name="Google Shape;128;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29" name="Google Shape;129;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30" name="Google Shape;130;p2"/>
          <p:cNvSpPr/>
          <p:nvPr/>
        </p:nvSpPr>
        <p:spPr>
          <a:xfrm>
            <a:off x="0" y="8809997"/>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31" name="Google Shape;131;p2"/>
          <p:cNvSpPr txBox="1"/>
          <p:nvPr/>
        </p:nvSpPr>
        <p:spPr>
          <a:xfrm>
            <a:off x="2210290" y="2095800"/>
            <a:ext cx="6966000" cy="3921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4900" b="1">
                <a:solidFill>
                  <a:srgbClr val="056839"/>
                </a:solidFill>
                <a:latin typeface="Calibri"/>
                <a:ea typeface="Calibri"/>
                <a:cs typeface="Calibri"/>
                <a:sym typeface="Calibri"/>
              </a:rPr>
              <a:t>Muld loetakse saastunuks, kui see mõjutab inimeste või keskkonna tervist!</a:t>
            </a:r>
            <a:endParaRPr sz="4900">
              <a:solidFill>
                <a:srgbClr val="056839"/>
              </a:solidFill>
              <a:latin typeface="Calibri"/>
              <a:ea typeface="Calibri"/>
              <a:cs typeface="Calibri"/>
              <a:sym typeface="Calibri"/>
            </a:endParaRPr>
          </a:p>
        </p:txBody>
      </p:sp>
      <p:sp>
        <p:nvSpPr>
          <p:cNvPr id="132" name="Google Shape;132;p2"/>
          <p:cNvSpPr txBox="1"/>
          <p:nvPr/>
        </p:nvSpPr>
        <p:spPr>
          <a:xfrm>
            <a:off x="9678175" y="6017100"/>
            <a:ext cx="8136300" cy="1535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Pinnase reostus Brukunga püriidikaevanduses Adelaide'ist ida pool Mount Lofty Ranges Lõuna-Austraalias 1992. Autor: CSIRO</a:t>
            </a:r>
            <a:endParaRPr sz="1500">
              <a:latin typeface="Calibri"/>
              <a:ea typeface="Calibri"/>
              <a:cs typeface="Calibri"/>
              <a:sym typeface="Calibri"/>
            </a:endParaRPr>
          </a:p>
          <a:p>
            <a:pPr marL="0" marR="0" lvl="0" indent="0" algn="l" rtl="0">
              <a:spcBef>
                <a:spcPts val="0"/>
              </a:spcBef>
              <a:spcAft>
                <a:spcPts val="0"/>
              </a:spcAft>
              <a:buNone/>
            </a:pPr>
            <a:r>
              <a:rPr lang="en-US" sz="15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https://commons.wikimedia.org/wiki/File:CSIRO_ScienceImage_4506_Soil_pollution_at_the_Brukunga_Pyrites_Mine_east_of_Adelaide_in_the_Mount_Lofty_Ranges_South_Australia_1992.jpg</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en-US" sz="15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Creative Commons </a:t>
            </a:r>
            <a:r>
              <a:rPr lang="en-US" sz="15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 3.0 Unported</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en-US" sz="1500">
                <a:solidFill>
                  <a:srgbClr val="C55A11"/>
                </a:solidFill>
                <a:latin typeface="Calibri"/>
                <a:ea typeface="Calibri"/>
                <a:cs typeface="Calibri"/>
                <a:sym typeface="Calibri"/>
              </a:rPr>
              <a:t>Pildi muutmine ei ole võimalik</a:t>
            </a:r>
            <a:endParaRPr sz="1500">
              <a:solidFill>
                <a:srgbClr val="C55A11"/>
              </a:solidFill>
              <a:latin typeface="Calibri"/>
              <a:ea typeface="Calibri"/>
              <a:cs typeface="Calibri"/>
              <a:sym typeface="Calibri"/>
            </a:endParaRPr>
          </a:p>
        </p:txBody>
      </p:sp>
      <p:pic>
        <p:nvPicPr>
          <p:cNvPr id="133" name="Google Shape;133;p2" descr="File:CSIRO ScienceImage 4506 Soil pollution at the Brukunga Pyrites Mine east of Adelaide in the Mount Lofty Ranges South Australia 1992.jpg"/>
          <p:cNvPicPr preferRelativeResize="0"/>
          <p:nvPr/>
        </p:nvPicPr>
        <p:blipFill rotWithShape="1">
          <a:blip r:embed="rId8">
            <a:alphaModFix/>
          </a:blip>
          <a:srcRect/>
          <a:stretch/>
        </p:blipFill>
        <p:spPr>
          <a:xfrm>
            <a:off x="9918071" y="1337474"/>
            <a:ext cx="6925390" cy="44928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5"/>
          <p:cNvSpPr txBox="1"/>
          <p:nvPr/>
        </p:nvSpPr>
        <p:spPr>
          <a:xfrm>
            <a:off x="915882" y="556412"/>
            <a:ext cx="79146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40" name="Google Shape;140;p5"/>
          <p:cNvSpPr txBox="1"/>
          <p:nvPr/>
        </p:nvSpPr>
        <p:spPr>
          <a:xfrm>
            <a:off x="1120687" y="1782159"/>
            <a:ext cx="16933500" cy="41058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900" b="1">
                <a:solidFill>
                  <a:srgbClr val="056839"/>
                </a:solidFill>
                <a:latin typeface="Calibri"/>
                <a:ea typeface="Calibri"/>
                <a:cs typeface="Calibri"/>
                <a:sym typeface="Calibri"/>
              </a:rPr>
              <a:t>Muld </a:t>
            </a:r>
            <a:r>
              <a:rPr lang="en-US" sz="3900">
                <a:solidFill>
                  <a:srgbClr val="056839"/>
                </a:solidFill>
                <a:latin typeface="Calibri"/>
                <a:ea typeface="Calibri"/>
                <a:cs typeface="Calibri"/>
                <a:sym typeface="Calibri"/>
              </a:rPr>
              <a:t>on ruum, kus </a:t>
            </a:r>
            <a:r>
              <a:rPr lang="en-US" sz="3900" b="1">
                <a:solidFill>
                  <a:srgbClr val="056839"/>
                </a:solidFill>
                <a:latin typeface="Calibri"/>
                <a:ea typeface="Calibri"/>
                <a:cs typeface="Calibri"/>
                <a:sym typeface="Calibri"/>
              </a:rPr>
              <a:t>toitained </a:t>
            </a:r>
            <a:r>
              <a:rPr lang="en-US" sz="3900">
                <a:solidFill>
                  <a:srgbClr val="056839"/>
                </a:solidFill>
                <a:latin typeface="Calibri"/>
                <a:ea typeface="Calibri"/>
                <a:cs typeface="Calibri"/>
                <a:sym typeface="Calibri"/>
              </a:rPr>
              <a:t>muutuvad struktuurideks, mida taimed saavad vastu võtta, mis võimaldab </a:t>
            </a:r>
            <a:r>
              <a:rPr lang="en-US" sz="3900" b="1">
                <a:solidFill>
                  <a:srgbClr val="056839"/>
                </a:solidFill>
                <a:latin typeface="Calibri"/>
                <a:ea typeface="Calibri"/>
                <a:cs typeface="Calibri"/>
                <a:sym typeface="Calibri"/>
              </a:rPr>
              <a:t>biomassi </a:t>
            </a:r>
            <a:r>
              <a:rPr lang="en-US" sz="3900">
                <a:solidFill>
                  <a:srgbClr val="056839"/>
                </a:solidFill>
                <a:latin typeface="Calibri"/>
                <a:ea typeface="Calibri"/>
                <a:cs typeface="Calibri"/>
                <a:sym typeface="Calibri"/>
              </a:rPr>
              <a:t>loomisel ja </a:t>
            </a:r>
            <a:r>
              <a:rPr lang="en-US" sz="3900" b="1">
                <a:solidFill>
                  <a:srgbClr val="056839"/>
                </a:solidFill>
                <a:latin typeface="Calibri"/>
                <a:ea typeface="Calibri"/>
                <a:cs typeface="Calibri"/>
                <a:sym typeface="Calibri"/>
              </a:rPr>
              <a:t>süsiniku </a:t>
            </a:r>
            <a:r>
              <a:rPr lang="en-US" sz="3900">
                <a:solidFill>
                  <a:srgbClr val="056839"/>
                </a:solidFill>
                <a:latin typeface="Calibri"/>
                <a:ea typeface="Calibri"/>
                <a:cs typeface="Calibri"/>
                <a:sym typeface="Calibri"/>
              </a:rPr>
              <a:t>salvestamisel. </a:t>
            </a:r>
            <a:endParaRPr sz="2300"/>
          </a:p>
          <a:p>
            <a:pPr marL="0" marR="0" lvl="0" indent="0" algn="l" rtl="0">
              <a:lnSpc>
                <a:spcPct val="150000"/>
              </a:lnSpc>
              <a:spcBef>
                <a:spcPts val="0"/>
              </a:spcBef>
              <a:spcAft>
                <a:spcPts val="0"/>
              </a:spcAft>
              <a:buNone/>
            </a:pPr>
            <a:r>
              <a:rPr lang="en-US" sz="3900" b="1">
                <a:solidFill>
                  <a:srgbClr val="056839"/>
                </a:solidFill>
                <a:latin typeface="Calibri"/>
                <a:ea typeface="Calibri"/>
                <a:cs typeface="Calibri"/>
                <a:sym typeface="Calibri"/>
              </a:rPr>
              <a:t>Meie tulevane joogivesi alustab oma puhastavat teekonda maa-aluste veekogude kaudu</a:t>
            </a:r>
            <a:r>
              <a:rPr lang="en-US" sz="3900">
                <a:solidFill>
                  <a:srgbClr val="056839"/>
                </a:solidFill>
                <a:latin typeface="Calibri"/>
                <a:ea typeface="Calibri"/>
                <a:cs typeface="Calibri"/>
                <a:sym typeface="Calibri"/>
              </a:rPr>
              <a:t>. </a:t>
            </a:r>
            <a:endParaRPr sz="2300"/>
          </a:p>
          <a:p>
            <a:pPr marL="0" marR="0" lvl="0" indent="0" algn="l" rtl="0">
              <a:lnSpc>
                <a:spcPct val="150000"/>
              </a:lnSpc>
              <a:spcBef>
                <a:spcPts val="0"/>
              </a:spcBef>
              <a:spcAft>
                <a:spcPts val="0"/>
              </a:spcAft>
              <a:buNone/>
            </a:pPr>
            <a:endParaRPr sz="2300"/>
          </a:p>
        </p:txBody>
      </p:sp>
      <p:sp>
        <p:nvSpPr>
          <p:cNvPr id="141" name="Google Shape;141;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2" name="Google Shape;142;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3" name="Google Shape;143;p5"/>
          <p:cNvSpPr/>
          <p:nvPr/>
        </p:nvSpPr>
        <p:spPr>
          <a:xfrm>
            <a:off x="1120687" y="14099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44" name="Google Shape;144;p5"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45" name="Google Shape;145;p5"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908932" y="716186"/>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52" name="Google Shape;152;p6"/>
          <p:cNvSpPr txBox="1"/>
          <p:nvPr/>
        </p:nvSpPr>
        <p:spPr>
          <a:xfrm>
            <a:off x="1034414" y="1957434"/>
            <a:ext cx="17705100" cy="36210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4100">
                <a:solidFill>
                  <a:srgbClr val="056839"/>
                </a:solidFill>
                <a:latin typeface="Calibri"/>
                <a:ea typeface="Calibri"/>
                <a:cs typeface="Calibri"/>
                <a:sym typeface="Calibri"/>
              </a:rPr>
              <a:t>Mis puutub pinnasereostuse liikidesse, siis need võivad olla </a:t>
            </a:r>
            <a:r>
              <a:rPr lang="en-US" sz="4100" b="1">
                <a:solidFill>
                  <a:srgbClr val="056839"/>
                </a:solidFill>
                <a:latin typeface="Calibri"/>
                <a:ea typeface="Calibri"/>
                <a:cs typeface="Calibri"/>
                <a:sym typeface="Calibri"/>
              </a:rPr>
              <a:t>hajusad </a:t>
            </a:r>
            <a:r>
              <a:rPr lang="en-US" sz="4100">
                <a:solidFill>
                  <a:srgbClr val="056839"/>
                </a:solidFill>
                <a:latin typeface="Calibri"/>
                <a:ea typeface="Calibri"/>
                <a:cs typeface="Calibri"/>
                <a:sym typeface="Calibri"/>
              </a:rPr>
              <a:t>ja </a:t>
            </a:r>
            <a:r>
              <a:rPr lang="en-US" sz="4100" b="1">
                <a:solidFill>
                  <a:srgbClr val="056839"/>
                </a:solidFill>
                <a:latin typeface="Calibri"/>
                <a:ea typeface="Calibri"/>
                <a:cs typeface="Calibri"/>
                <a:sym typeface="Calibri"/>
              </a:rPr>
              <a:t>laialt levinud </a:t>
            </a:r>
            <a:r>
              <a:rPr lang="en-US" sz="4100">
                <a:solidFill>
                  <a:srgbClr val="056839"/>
                </a:solidFill>
                <a:latin typeface="Calibri"/>
                <a:ea typeface="Calibri"/>
                <a:cs typeface="Calibri"/>
                <a:sym typeface="Calibri"/>
              </a:rPr>
              <a:t>või </a:t>
            </a:r>
            <a:r>
              <a:rPr lang="en-US" sz="4100" b="1">
                <a:solidFill>
                  <a:srgbClr val="056839"/>
                </a:solidFill>
                <a:latin typeface="Calibri"/>
                <a:ea typeface="Calibri"/>
                <a:cs typeface="Calibri"/>
                <a:sym typeface="Calibri"/>
              </a:rPr>
              <a:t>intensiivsed </a:t>
            </a:r>
            <a:r>
              <a:rPr lang="en-US" sz="4100">
                <a:solidFill>
                  <a:srgbClr val="056839"/>
                </a:solidFill>
                <a:latin typeface="Calibri"/>
                <a:ea typeface="Calibri"/>
                <a:cs typeface="Calibri"/>
                <a:sym typeface="Calibri"/>
              </a:rPr>
              <a:t>ja </a:t>
            </a:r>
            <a:r>
              <a:rPr lang="en-US" sz="4100" b="1">
                <a:solidFill>
                  <a:srgbClr val="056839"/>
                </a:solidFill>
                <a:latin typeface="Calibri"/>
                <a:ea typeface="Calibri"/>
                <a:cs typeface="Calibri"/>
                <a:sym typeface="Calibri"/>
              </a:rPr>
              <a:t>lokaalsed </a:t>
            </a:r>
            <a:r>
              <a:rPr lang="en-US" sz="4100">
                <a:solidFill>
                  <a:srgbClr val="056839"/>
                </a:solidFill>
                <a:latin typeface="Calibri"/>
                <a:ea typeface="Calibri"/>
                <a:cs typeface="Calibri"/>
                <a:sym typeface="Calibri"/>
              </a:rPr>
              <a:t>(saastunud alad, punktreostus). Saasteainete hulka kuuluvad </a:t>
            </a:r>
            <a:r>
              <a:rPr lang="en-US" sz="4100" b="1">
                <a:solidFill>
                  <a:srgbClr val="056839"/>
                </a:solidFill>
                <a:latin typeface="Calibri"/>
                <a:ea typeface="Calibri"/>
                <a:cs typeface="Calibri"/>
                <a:sym typeface="Calibri"/>
              </a:rPr>
              <a:t>raskemetallid</a:t>
            </a:r>
            <a:r>
              <a:rPr lang="en-US" sz="4100">
                <a:solidFill>
                  <a:srgbClr val="056839"/>
                </a:solidFill>
                <a:latin typeface="Calibri"/>
                <a:ea typeface="Calibri"/>
                <a:cs typeface="Calibri"/>
                <a:sym typeface="Calibri"/>
              </a:rPr>
              <a:t>, </a:t>
            </a:r>
            <a:r>
              <a:rPr lang="en-US" sz="4100" b="1">
                <a:solidFill>
                  <a:srgbClr val="056839"/>
                </a:solidFill>
                <a:latin typeface="Calibri"/>
                <a:ea typeface="Calibri"/>
                <a:cs typeface="Calibri"/>
                <a:sym typeface="Calibri"/>
              </a:rPr>
              <a:t>püsivad orgaanilised saasteained</a:t>
            </a:r>
            <a:r>
              <a:rPr lang="en-US" sz="4100">
                <a:solidFill>
                  <a:srgbClr val="056839"/>
                </a:solidFill>
                <a:latin typeface="Calibri"/>
                <a:ea typeface="Calibri"/>
                <a:cs typeface="Calibri"/>
                <a:sym typeface="Calibri"/>
              </a:rPr>
              <a:t>, taimekaitsevahendite jäägid jne. </a:t>
            </a:r>
            <a:endParaRPr sz="3100">
              <a:latin typeface="Calibri"/>
              <a:ea typeface="Calibri"/>
              <a:cs typeface="Calibri"/>
              <a:sym typeface="Calibri"/>
            </a:endParaRPr>
          </a:p>
        </p:txBody>
      </p:sp>
      <p:sp>
        <p:nvSpPr>
          <p:cNvPr id="153" name="Google Shape;153;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4" name="Google Shape;154;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5" name="Google Shape;155;p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56" name="Google Shape;156;p6"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57" name="Google Shape;157;p6"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7"/>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4" name="Google Shape;164;p7"/>
          <p:cNvSpPr txBox="1"/>
          <p:nvPr/>
        </p:nvSpPr>
        <p:spPr>
          <a:xfrm>
            <a:off x="914723" y="794840"/>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65" name="Google Shape;165;p7"/>
          <p:cNvSpPr txBox="1"/>
          <p:nvPr/>
        </p:nvSpPr>
        <p:spPr>
          <a:xfrm>
            <a:off x="5521542" y="7987875"/>
            <a:ext cx="12904200" cy="642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Joonis 1 Euroopa rohelise kokkuleppe eri elemendid </a:t>
            </a:r>
            <a:r>
              <a:rPr lang="en-US" sz="1600">
                <a:solidFill>
                  <a:schemeClr val="dk1"/>
                </a:solidFill>
                <a:latin typeface="Calibri"/>
                <a:ea typeface="Calibri"/>
                <a:cs typeface="Calibri"/>
                <a:sym typeface="Calibri"/>
              </a:rPr>
              <a:t>(COM(2019) 640 final). Välja võetud: "The relevance of sustainable soil management within the European Green Deal" </a:t>
            </a:r>
            <a:r>
              <a:rPr lang="en-US" sz="1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LucaMontanarella § PanosPanagos</a:t>
            </a:r>
            <a:r>
              <a:rPr lang="en-US" sz="1600">
                <a:solidFill>
                  <a:schemeClr val="dk1"/>
                </a:solidFill>
                <a:latin typeface="Calibri"/>
                <a:ea typeface="Calibri"/>
                <a:cs typeface="Calibri"/>
                <a:sym typeface="Calibri"/>
              </a:rPr>
              <a:t>, Euroopa Komisjon, Teadusuuringute Ühiskeskus (JRC), Ispra (VA), Itaalia.</a:t>
            </a:r>
            <a:endParaRPr sz="1600">
              <a:solidFill>
                <a:srgbClr val="C55A11"/>
              </a:solidFill>
              <a:latin typeface="Calibri"/>
              <a:ea typeface="Calibri"/>
              <a:cs typeface="Calibri"/>
              <a:sym typeface="Calibri"/>
            </a:endParaRPr>
          </a:p>
        </p:txBody>
      </p:sp>
      <p:pic>
        <p:nvPicPr>
          <p:cNvPr id="166" name="Google Shape;166;p7"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167" name="Google Shape;167;p7"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sp>
        <p:nvSpPr>
          <p:cNvPr id="168" name="Google Shape;168;p7"/>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69" name="Google Shape;169;p7" descr="https://ars.els-cdn.com/content/image/1-s2.0-S0264837720304257-gr1_lrg.jpg"/>
          <p:cNvPicPr preferRelativeResize="0"/>
          <p:nvPr/>
        </p:nvPicPr>
        <p:blipFill rotWithShape="1">
          <a:blip r:embed="rId6">
            <a:alphaModFix/>
          </a:blip>
          <a:srcRect/>
          <a:stretch/>
        </p:blipFill>
        <p:spPr>
          <a:xfrm>
            <a:off x="5431791" y="794840"/>
            <a:ext cx="11550257" cy="70763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9d3b9dd57c_0_0"/>
          <p:cNvSpPr txBox="1"/>
          <p:nvPr/>
        </p:nvSpPr>
        <p:spPr>
          <a:xfrm>
            <a:off x="908932" y="716186"/>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76" name="Google Shape;176;g19d3b9dd57c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7" name="Google Shape;177;g19d3b9dd57c_0_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8" name="Google Shape;178;g19d3b9dd57c_0_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79" name="Google Shape;179;g19d3b9dd57c_0_0"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80" name="Google Shape;180;g19d3b9dd57c_0_0"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181" name="Google Shape;181;g19d3b9dd57c_0_0"/>
          <p:cNvSpPr txBox="1"/>
          <p:nvPr/>
        </p:nvSpPr>
        <p:spPr>
          <a:xfrm>
            <a:off x="4974299" y="2880800"/>
            <a:ext cx="13660500" cy="3705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Väga head selgitused pinnase saastatuse liikide kohta, kuidas neid saab mõõta ja kuidas olukorda parandada, näidetega Rumeeniast ja Hispaaniast (vimeo videod saadaval): </a:t>
            </a:r>
            <a:r>
              <a:rPr lang="en-US" sz="3300" u="sng">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en-US" sz="3300">
                <a:solidFill>
                  <a:srgbClr val="056839"/>
                </a:solidFill>
                <a:latin typeface="Calibri"/>
                <a:ea typeface="Calibri"/>
                <a:cs typeface="Calibri"/>
                <a:sym typeface="Calibri"/>
              </a:rPr>
              <a:t>//www.recare-hub.eu/soil-threats/contamination. </a:t>
            </a:r>
            <a:endParaRPr sz="3300">
              <a:solidFill>
                <a:srgbClr val="056839"/>
              </a:solidFill>
              <a:latin typeface="Calibri"/>
              <a:ea typeface="Calibri"/>
              <a:cs typeface="Calibri"/>
              <a:sym typeface="Calibri"/>
            </a:endParaRPr>
          </a:p>
          <a:p>
            <a:pPr marL="0" marR="0" lvl="0" indent="0" algn="l" rtl="0">
              <a:spcBef>
                <a:spcPts val="0"/>
              </a:spcBef>
              <a:spcAft>
                <a:spcPts val="0"/>
              </a:spcAft>
              <a:buNone/>
            </a:pPr>
            <a:endParaRPr sz="3300">
              <a:solidFill>
                <a:srgbClr val="C55A11"/>
              </a:solidFill>
              <a:latin typeface="Calibri"/>
              <a:ea typeface="Calibri"/>
              <a:cs typeface="Calibri"/>
              <a:sym typeface="Calibri"/>
            </a:endParaRPr>
          </a:p>
        </p:txBody>
      </p:sp>
      <p:pic>
        <p:nvPicPr>
          <p:cNvPr id="182" name="Google Shape;182;g19d3b9dd57c_0_0"/>
          <p:cNvPicPr preferRelativeResize="0"/>
          <p:nvPr/>
        </p:nvPicPr>
        <p:blipFill rotWithShape="1">
          <a:blip r:embed="rId6">
            <a:alphaModFix/>
          </a:blip>
          <a:srcRect/>
          <a:stretch/>
        </p:blipFill>
        <p:spPr>
          <a:xfrm>
            <a:off x="2856650" y="3628614"/>
            <a:ext cx="1086531" cy="220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9d3b9dd57c_0_13"/>
          <p:cNvSpPr txBox="1"/>
          <p:nvPr/>
        </p:nvSpPr>
        <p:spPr>
          <a:xfrm>
            <a:off x="908932" y="716186"/>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Interaktiivne küsimus: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89" name="Google Shape;189;g19d3b9dd57c_0_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90" name="Google Shape;190;g19d3b9dd57c_0_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91" name="Google Shape;191;g19d3b9dd57c_0_1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92" name="Google Shape;192;g19d3b9dd57c_0_13"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93" name="Google Shape;193;g19d3b9dd57c_0_13"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194" name="Google Shape;194;g19d3b9dd57c_0_13"/>
          <p:cNvSpPr txBox="1"/>
          <p:nvPr/>
        </p:nvSpPr>
        <p:spPr>
          <a:xfrm>
            <a:off x="1034425" y="2505600"/>
            <a:ext cx="13529100" cy="6414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4900" b="1">
                <a:solidFill>
                  <a:srgbClr val="056839"/>
                </a:solidFill>
                <a:latin typeface="Calibri"/>
                <a:ea typeface="Calibri"/>
                <a:cs typeface="Calibri"/>
                <a:sym typeface="Calibri"/>
              </a:rPr>
              <a:t>Pinnase saastumise tüübid on järgmised:</a:t>
            </a:r>
            <a:endParaRPr sz="3900" b="1">
              <a:solidFill>
                <a:srgbClr val="056839"/>
              </a:solidFill>
              <a:latin typeface="Calibri"/>
              <a:ea typeface="Calibri"/>
              <a:cs typeface="Calibri"/>
              <a:sym typeface="Calibri"/>
            </a:endParaRPr>
          </a:p>
          <a:p>
            <a:pPr marL="0" marR="0" lvl="0" indent="0" algn="l" rtl="0">
              <a:spcBef>
                <a:spcPts val="0"/>
              </a:spcBef>
              <a:spcAft>
                <a:spcPts val="0"/>
              </a:spcAft>
              <a:buNone/>
            </a:pPr>
            <a:endParaRPr sz="3700" b="1">
              <a:solidFill>
                <a:srgbClr val="056839"/>
              </a:solidFill>
              <a:latin typeface="Calibri"/>
              <a:ea typeface="Calibri"/>
              <a:cs typeface="Calibri"/>
              <a:sym typeface="Calibri"/>
            </a:endParaRPr>
          </a:p>
          <a:p>
            <a:pPr marL="457200" marR="0" lvl="0" indent="-463550" algn="l" rtl="0">
              <a:lnSpc>
                <a:spcPct val="150000"/>
              </a:lnSpc>
              <a:spcBef>
                <a:spcPts val="0"/>
              </a:spcBef>
              <a:spcAft>
                <a:spcPts val="0"/>
              </a:spcAft>
              <a:buClr>
                <a:srgbClr val="056839"/>
              </a:buClr>
              <a:buSzPts val="3700"/>
              <a:buFont typeface="Calibri"/>
              <a:buAutoNum type="alphaLcParenR"/>
            </a:pPr>
            <a:r>
              <a:rPr lang="en-US" sz="3700">
                <a:solidFill>
                  <a:srgbClr val="056839"/>
                </a:solidFill>
                <a:latin typeface="Calibri"/>
                <a:ea typeface="Calibri"/>
                <a:cs typeface="Calibri"/>
                <a:sym typeface="Calibri"/>
              </a:rPr>
              <a:t>hajus ja laialt levinud </a:t>
            </a:r>
            <a:endParaRPr sz="2800">
              <a:solidFill>
                <a:srgbClr val="056839"/>
              </a:solidFill>
              <a:latin typeface="Calibri"/>
              <a:ea typeface="Calibri"/>
              <a:cs typeface="Calibri"/>
              <a:sym typeface="Calibri"/>
            </a:endParaRPr>
          </a:p>
          <a:p>
            <a:pPr marL="457200" marR="0" lvl="0" indent="-463550" algn="l" rtl="0">
              <a:lnSpc>
                <a:spcPct val="150000"/>
              </a:lnSpc>
              <a:spcBef>
                <a:spcPts val="0"/>
              </a:spcBef>
              <a:spcAft>
                <a:spcPts val="0"/>
              </a:spcAft>
              <a:buClr>
                <a:srgbClr val="056839"/>
              </a:buClr>
              <a:buSzPts val="3700"/>
              <a:buFont typeface="Calibri"/>
              <a:buAutoNum type="alphaLcParenR"/>
            </a:pPr>
            <a:r>
              <a:rPr lang="en-US" sz="3700">
                <a:solidFill>
                  <a:srgbClr val="056839"/>
                </a:solidFill>
                <a:latin typeface="Calibri"/>
                <a:ea typeface="Calibri"/>
                <a:cs typeface="Calibri"/>
                <a:sym typeface="Calibri"/>
              </a:rPr>
              <a:t>hajutatud ja laialt levinud</a:t>
            </a:r>
            <a:endParaRPr sz="2800">
              <a:solidFill>
                <a:srgbClr val="056839"/>
              </a:solidFill>
              <a:latin typeface="Calibri"/>
              <a:ea typeface="Calibri"/>
              <a:cs typeface="Calibri"/>
              <a:sym typeface="Calibri"/>
            </a:endParaRPr>
          </a:p>
          <a:p>
            <a:pPr marL="457200" marR="0" lvl="0" indent="-463550" algn="l" rtl="0">
              <a:lnSpc>
                <a:spcPct val="150000"/>
              </a:lnSpc>
              <a:spcBef>
                <a:spcPts val="0"/>
              </a:spcBef>
              <a:spcAft>
                <a:spcPts val="0"/>
              </a:spcAft>
              <a:buClr>
                <a:srgbClr val="056839"/>
              </a:buClr>
              <a:buSzPts val="3700"/>
              <a:buFont typeface="Calibri"/>
              <a:buAutoNum type="alphaLcParenR"/>
            </a:pPr>
            <a:r>
              <a:rPr lang="en-US" sz="3700">
                <a:solidFill>
                  <a:srgbClr val="056839"/>
                </a:solidFill>
                <a:latin typeface="Calibri"/>
                <a:ea typeface="Calibri"/>
                <a:cs typeface="Calibri"/>
                <a:sym typeface="Calibri"/>
              </a:rPr>
              <a:t>intensiivne ja polariseeritud</a:t>
            </a:r>
            <a:endParaRPr sz="2800">
              <a:solidFill>
                <a:srgbClr val="056839"/>
              </a:solidFill>
              <a:latin typeface="Calibri"/>
              <a:ea typeface="Calibri"/>
              <a:cs typeface="Calibri"/>
              <a:sym typeface="Calibri"/>
            </a:endParaRPr>
          </a:p>
          <a:p>
            <a:pPr marL="457200" marR="0" lvl="0" indent="-463550" algn="l" rtl="0">
              <a:lnSpc>
                <a:spcPct val="150000"/>
              </a:lnSpc>
              <a:spcBef>
                <a:spcPts val="0"/>
              </a:spcBef>
              <a:spcAft>
                <a:spcPts val="0"/>
              </a:spcAft>
              <a:buClr>
                <a:srgbClr val="056839"/>
              </a:buClr>
              <a:buSzPts val="3700"/>
              <a:buFont typeface="Calibri"/>
              <a:buAutoNum type="alphaLcParenR"/>
            </a:pPr>
            <a:r>
              <a:rPr lang="en-US" sz="3700">
                <a:solidFill>
                  <a:srgbClr val="056839"/>
                </a:solidFill>
                <a:latin typeface="Calibri"/>
                <a:ea typeface="Calibri"/>
                <a:cs typeface="Calibri"/>
                <a:sym typeface="Calibri"/>
              </a:rPr>
              <a:t>intensiivne ja lokaliseeritud (saastunud alad)</a:t>
            </a:r>
            <a:endParaRPr sz="2800">
              <a:solidFill>
                <a:srgbClr val="056839"/>
              </a:solidFill>
              <a:latin typeface="Calibri"/>
              <a:ea typeface="Calibri"/>
              <a:cs typeface="Calibri"/>
              <a:sym typeface="Calibri"/>
            </a:endParaRPr>
          </a:p>
          <a:p>
            <a:pPr marL="0" marR="0" lvl="0" indent="0" algn="l" rtl="0">
              <a:spcBef>
                <a:spcPts val="0"/>
              </a:spcBef>
              <a:spcAft>
                <a:spcPts val="0"/>
              </a:spcAft>
              <a:buNone/>
            </a:pPr>
            <a:endParaRPr sz="3300">
              <a:solidFill>
                <a:srgbClr val="C55A11"/>
              </a:solidFill>
              <a:latin typeface="Calibri"/>
              <a:ea typeface="Calibri"/>
              <a:cs typeface="Calibri"/>
              <a:sym typeface="Calibri"/>
            </a:endParaRPr>
          </a:p>
          <a:p>
            <a:pPr marL="0" marR="0" lvl="0" indent="0" algn="l" rtl="0">
              <a:spcBef>
                <a:spcPts val="0"/>
              </a:spcBef>
              <a:spcAft>
                <a:spcPts val="0"/>
              </a:spcAft>
              <a:buNone/>
            </a:pPr>
            <a:endParaRPr sz="3300">
              <a:solidFill>
                <a:srgbClr val="C55A11"/>
              </a:solidFill>
              <a:latin typeface="Calibri"/>
              <a:ea typeface="Calibri"/>
              <a:cs typeface="Calibri"/>
              <a:sym typeface="Calibri"/>
            </a:endParaRPr>
          </a:p>
          <a:p>
            <a:pPr marL="0" marR="0" lvl="0" indent="0" algn="l" rtl="0">
              <a:spcBef>
                <a:spcPts val="0"/>
              </a:spcBef>
              <a:spcAft>
                <a:spcPts val="0"/>
              </a:spcAft>
              <a:buNone/>
            </a:pPr>
            <a:endParaRPr sz="3300">
              <a:solidFill>
                <a:srgbClr val="C55A1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2272</Words>
  <Application>Microsoft Office PowerPoint</Application>
  <PresentationFormat>Custom</PresentationFormat>
  <Paragraphs>174</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keywords>, docId:65B5EA1626C334F7B47BEB7ACD39D05A</cp:keywords>
  <cp:lastModifiedBy>Андрей Р.</cp:lastModifiedBy>
  <cp:revision>1</cp:revision>
  <dcterms:created xsi:type="dcterms:W3CDTF">2022-01-31T11:18:27Z</dcterms:created>
  <dcterms:modified xsi:type="dcterms:W3CDTF">2023-07-20T09:53:02Z</dcterms:modified>
</cp:coreProperties>
</file>