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10287000" cx="20574000"/>
  <p:notesSz cx="6858000" cy="9144000"/>
  <p:embeddedFontLst>
    <p:embeddedFont>
      <p:font typeface="Source Sans Pr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i6J65E68/4RbSZX50YRVDpTbas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SourceSansPro-bold.fntdata"/><Relationship Id="rId12" Type="http://schemas.openxmlformats.org/officeDocument/2006/relationships/slide" Target="slides/slide8.xml"/><Relationship Id="rId34" Type="http://schemas.openxmlformats.org/officeDocument/2006/relationships/font" Target="fonts/SourceSansPro-regular.fntdata"/><Relationship Id="rId15" Type="http://schemas.openxmlformats.org/officeDocument/2006/relationships/slide" Target="slides/slide11.xml"/><Relationship Id="rId37" Type="http://schemas.openxmlformats.org/officeDocument/2006/relationships/font" Target="fonts/SourceSansPro-boldItalic.fntdata"/><Relationship Id="rId14" Type="http://schemas.openxmlformats.org/officeDocument/2006/relationships/slide" Target="slides/slide10.xml"/><Relationship Id="rId36" Type="http://schemas.openxmlformats.org/officeDocument/2006/relationships/font" Target="fonts/SourceSansPro-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0" name="Shape 200"/>
        <p:cNvGrpSpPr/>
        <p:nvPr/>
      </p:nvGrpSpPr>
      <p:grpSpPr>
        <a:xfrm>
          <a:off x="0" y="0"/>
          <a:ext cx="0" cy="0"/>
          <a:chOff x="0" y="0"/>
          <a:chExt cx="0" cy="0"/>
        </a:xfrm>
      </p:grpSpPr>
      <p:sp>
        <p:nvSpPr>
          <p:cNvPr id="201" name="Google Shape;201;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2" name="Google Shape;202;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2" name="Shape 212"/>
        <p:cNvGrpSpPr/>
        <p:nvPr/>
      </p:nvGrpSpPr>
      <p:grpSpPr>
        <a:xfrm>
          <a:off x="0" y="0"/>
          <a:ext cx="0" cy="0"/>
          <a:chOff x="0" y="0"/>
          <a:chExt cx="0" cy="0"/>
        </a:xfrm>
      </p:grpSpPr>
      <p:sp>
        <p:nvSpPr>
          <p:cNvPr id="213" name="Google Shape;213;g156b0a9aa8d_0_1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4" name="Google Shape;214;g156b0a9aa8d_0_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6" name="Shape 226"/>
        <p:cNvGrpSpPr/>
        <p:nvPr/>
      </p:nvGrpSpPr>
      <p:grpSpPr>
        <a:xfrm>
          <a:off x="0" y="0"/>
          <a:ext cx="0" cy="0"/>
          <a:chOff x="0" y="0"/>
          <a:chExt cx="0" cy="0"/>
        </a:xfrm>
      </p:grpSpPr>
      <p:sp>
        <p:nvSpPr>
          <p:cNvPr id="227" name="Google Shape;227;g144f232c3e4_0_1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8" name="Google Shape;228;g144f232c3e4_0_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0" name="Shape 240"/>
        <p:cNvGrpSpPr/>
        <p:nvPr/>
      </p:nvGrpSpPr>
      <p:grpSpPr>
        <a:xfrm>
          <a:off x="0" y="0"/>
          <a:ext cx="0" cy="0"/>
          <a:chOff x="0" y="0"/>
          <a:chExt cx="0" cy="0"/>
        </a:xfrm>
      </p:grpSpPr>
      <p:sp>
        <p:nvSpPr>
          <p:cNvPr id="241" name="Google Shape;241;g144f232c3e4_0_2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2" name="Google Shape;242;g144f232c3e4_0_2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3" name="Shape 253"/>
        <p:cNvGrpSpPr/>
        <p:nvPr/>
      </p:nvGrpSpPr>
      <p:grpSpPr>
        <a:xfrm>
          <a:off x="0" y="0"/>
          <a:ext cx="0" cy="0"/>
          <a:chOff x="0" y="0"/>
          <a:chExt cx="0" cy="0"/>
        </a:xfrm>
      </p:grpSpPr>
      <p:sp>
        <p:nvSpPr>
          <p:cNvPr id="254" name="Google Shape;254;g144f232c3e4_0_20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t-LT"/>
              <a:t>Õigeid vastuseid leiate selle PPTga seotud lühikese õppetüki mallist.</a:t>
            </a:r>
            <a:endParaRPr/>
          </a:p>
        </p:txBody>
      </p:sp>
      <p:sp>
        <p:nvSpPr>
          <p:cNvPr id="255" name="Google Shape;255;g144f232c3e4_0_20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6" name="Shape 266"/>
        <p:cNvGrpSpPr/>
        <p:nvPr/>
      </p:nvGrpSpPr>
      <p:grpSpPr>
        <a:xfrm>
          <a:off x="0" y="0"/>
          <a:ext cx="0" cy="0"/>
          <a:chOff x="0" y="0"/>
          <a:chExt cx="0" cy="0"/>
        </a:xfrm>
      </p:grpSpPr>
      <p:sp>
        <p:nvSpPr>
          <p:cNvPr id="267" name="Google Shape;267;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8" name="Google Shape;268;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7" name="Shape 277"/>
        <p:cNvGrpSpPr/>
        <p:nvPr/>
      </p:nvGrpSpPr>
      <p:grpSpPr>
        <a:xfrm>
          <a:off x="0" y="0"/>
          <a:ext cx="0" cy="0"/>
          <a:chOff x="0" y="0"/>
          <a:chExt cx="0" cy="0"/>
        </a:xfrm>
      </p:grpSpPr>
      <p:sp>
        <p:nvSpPr>
          <p:cNvPr id="278" name="Google Shape;278;g144f232c3e4_0_4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9" name="Google Shape;279;g144f232c3e4_0_4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1" name="Shape 291"/>
        <p:cNvGrpSpPr/>
        <p:nvPr/>
      </p:nvGrpSpPr>
      <p:grpSpPr>
        <a:xfrm>
          <a:off x="0" y="0"/>
          <a:ext cx="0" cy="0"/>
          <a:chOff x="0" y="0"/>
          <a:chExt cx="0" cy="0"/>
        </a:xfrm>
      </p:grpSpPr>
      <p:sp>
        <p:nvSpPr>
          <p:cNvPr id="292" name="Google Shape;292;g144f232c3e4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3" name="Google Shape;293;g144f232c3e4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5" name="Shape 305"/>
        <p:cNvGrpSpPr/>
        <p:nvPr/>
      </p:nvGrpSpPr>
      <p:grpSpPr>
        <a:xfrm>
          <a:off x="0" y="0"/>
          <a:ext cx="0" cy="0"/>
          <a:chOff x="0" y="0"/>
          <a:chExt cx="0" cy="0"/>
        </a:xfrm>
      </p:grpSpPr>
      <p:sp>
        <p:nvSpPr>
          <p:cNvPr id="306" name="Google Shape;306;g144f232c3e4_0_6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7" name="Google Shape;307;g144f232c3e4_0_6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0" name="Shape 320"/>
        <p:cNvGrpSpPr/>
        <p:nvPr/>
      </p:nvGrpSpPr>
      <p:grpSpPr>
        <a:xfrm>
          <a:off x="0" y="0"/>
          <a:ext cx="0" cy="0"/>
          <a:chOff x="0" y="0"/>
          <a:chExt cx="0" cy="0"/>
        </a:xfrm>
      </p:grpSpPr>
      <p:sp>
        <p:nvSpPr>
          <p:cNvPr id="321" name="Google Shape;321;g144f232c3e4_0_21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lt-LT"/>
              <a:t>Õigeid vastuseid leiate selle PPTga seotud lühikese õppetüki mallist.</a:t>
            </a:r>
            <a:endParaRPr/>
          </a:p>
        </p:txBody>
      </p:sp>
      <p:sp>
        <p:nvSpPr>
          <p:cNvPr id="322" name="Google Shape;322;g144f232c3e4_0_2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2" name="Shape 332"/>
        <p:cNvGrpSpPr/>
        <p:nvPr/>
      </p:nvGrpSpPr>
      <p:grpSpPr>
        <a:xfrm>
          <a:off x="0" y="0"/>
          <a:ext cx="0" cy="0"/>
          <a:chOff x="0" y="0"/>
          <a:chExt cx="0" cy="0"/>
        </a:xfrm>
      </p:grpSpPr>
      <p:sp>
        <p:nvSpPr>
          <p:cNvPr id="333" name="Google Shape;333;g144f232c3e4_0_15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34" name="Google Shape;334;g144f232c3e4_0_15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3" name="Shape 343"/>
        <p:cNvGrpSpPr/>
        <p:nvPr/>
      </p:nvGrpSpPr>
      <p:grpSpPr>
        <a:xfrm>
          <a:off x="0" y="0"/>
          <a:ext cx="0" cy="0"/>
          <a:chOff x="0" y="0"/>
          <a:chExt cx="0" cy="0"/>
        </a:xfrm>
      </p:grpSpPr>
      <p:sp>
        <p:nvSpPr>
          <p:cNvPr id="344" name="Google Shape;344;g144f232c3e4_0_7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45" name="Google Shape;345;g144f232c3e4_0_7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5" name="Shape 355"/>
        <p:cNvGrpSpPr/>
        <p:nvPr/>
      </p:nvGrpSpPr>
      <p:grpSpPr>
        <a:xfrm>
          <a:off x="0" y="0"/>
          <a:ext cx="0" cy="0"/>
          <a:chOff x="0" y="0"/>
          <a:chExt cx="0" cy="0"/>
        </a:xfrm>
      </p:grpSpPr>
      <p:sp>
        <p:nvSpPr>
          <p:cNvPr id="356" name="Google Shape;356;g144f232c3e4_0_10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57" name="Google Shape;357;g144f232c3e4_0_10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0" name="Shape 370"/>
        <p:cNvGrpSpPr/>
        <p:nvPr/>
      </p:nvGrpSpPr>
      <p:grpSpPr>
        <a:xfrm>
          <a:off x="0" y="0"/>
          <a:ext cx="0" cy="0"/>
          <a:chOff x="0" y="0"/>
          <a:chExt cx="0" cy="0"/>
        </a:xfrm>
      </p:grpSpPr>
      <p:sp>
        <p:nvSpPr>
          <p:cNvPr id="371" name="Google Shape;371;g144f232c3e4_0_9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72" name="Google Shape;372;g144f232c3e4_0_9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86" name="Shape 386"/>
        <p:cNvGrpSpPr/>
        <p:nvPr/>
      </p:nvGrpSpPr>
      <p:grpSpPr>
        <a:xfrm>
          <a:off x="0" y="0"/>
          <a:ext cx="0" cy="0"/>
          <a:chOff x="0" y="0"/>
          <a:chExt cx="0" cy="0"/>
        </a:xfrm>
      </p:grpSpPr>
      <p:sp>
        <p:nvSpPr>
          <p:cNvPr id="387" name="Google Shape;387;g144f232c3e4_0_23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88" name="Google Shape;388;g144f232c3e4_0_23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7" name="Shape 397"/>
        <p:cNvGrpSpPr/>
        <p:nvPr/>
      </p:nvGrpSpPr>
      <p:grpSpPr>
        <a:xfrm>
          <a:off x="0" y="0"/>
          <a:ext cx="0" cy="0"/>
          <a:chOff x="0" y="0"/>
          <a:chExt cx="0" cy="0"/>
        </a:xfrm>
      </p:grpSpPr>
      <p:sp>
        <p:nvSpPr>
          <p:cNvPr id="398" name="Google Shape;398;g144f232c3e4_0_12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99" name="Google Shape;399;g144f232c3e4_0_12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11" name="Shape 411"/>
        <p:cNvGrpSpPr/>
        <p:nvPr/>
      </p:nvGrpSpPr>
      <p:grpSpPr>
        <a:xfrm>
          <a:off x="0" y="0"/>
          <a:ext cx="0" cy="0"/>
          <a:chOff x="0" y="0"/>
          <a:chExt cx="0" cy="0"/>
        </a:xfrm>
      </p:grpSpPr>
      <p:sp>
        <p:nvSpPr>
          <p:cNvPr id="412" name="Google Shape;412;g144f232c3e4_0_14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13" name="Google Shape;413;g144f232c3e4_0_14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23" name="Shape 423"/>
        <p:cNvGrpSpPr/>
        <p:nvPr/>
      </p:nvGrpSpPr>
      <p:grpSpPr>
        <a:xfrm>
          <a:off x="0" y="0"/>
          <a:ext cx="0" cy="0"/>
          <a:chOff x="0" y="0"/>
          <a:chExt cx="0" cy="0"/>
        </a:xfrm>
      </p:grpSpPr>
      <p:sp>
        <p:nvSpPr>
          <p:cNvPr id="424" name="Google Shape;424;g144f232c3e4_0_26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25" name="Google Shape;425;g144f232c3e4_0_26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36" name="Shape 436"/>
        <p:cNvGrpSpPr/>
        <p:nvPr/>
      </p:nvGrpSpPr>
      <p:grpSpPr>
        <a:xfrm>
          <a:off x="0" y="0"/>
          <a:ext cx="0" cy="0"/>
          <a:chOff x="0" y="0"/>
          <a:chExt cx="0" cy="0"/>
        </a:xfrm>
      </p:grpSpPr>
      <p:sp>
        <p:nvSpPr>
          <p:cNvPr id="437" name="Google Shape;437;g144f232c3e4_0_25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38" name="Google Shape;438;g144f232c3e4_0_25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47" name="Shape 447"/>
        <p:cNvGrpSpPr/>
        <p:nvPr/>
      </p:nvGrpSpPr>
      <p:grpSpPr>
        <a:xfrm>
          <a:off x="0" y="0"/>
          <a:ext cx="0" cy="0"/>
          <a:chOff x="0" y="0"/>
          <a:chExt cx="0" cy="0"/>
        </a:xfrm>
      </p:grpSpPr>
      <p:sp>
        <p:nvSpPr>
          <p:cNvPr id="448" name="Google Shape;448;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450" name="Google Shape;450;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0" name="Shape 120"/>
        <p:cNvGrpSpPr/>
        <p:nvPr/>
      </p:nvGrpSpPr>
      <p:grpSpPr>
        <a:xfrm>
          <a:off x="0" y="0"/>
          <a:ext cx="0" cy="0"/>
          <a:chOff x="0" y="0"/>
          <a:chExt cx="0" cy="0"/>
        </a:xfrm>
      </p:grpSpPr>
      <p:sp>
        <p:nvSpPr>
          <p:cNvPr id="121" name="Google Shape;121;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2" name="Google Shape;122;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1" name="Shape 131"/>
        <p:cNvGrpSpPr/>
        <p:nvPr/>
      </p:nvGrpSpPr>
      <p:grpSpPr>
        <a:xfrm>
          <a:off x="0" y="0"/>
          <a:ext cx="0" cy="0"/>
          <a:chOff x="0" y="0"/>
          <a:chExt cx="0" cy="0"/>
        </a:xfrm>
      </p:grpSpPr>
      <p:sp>
        <p:nvSpPr>
          <p:cNvPr id="132" name="Google Shape;132;g144ed747ffd_0_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3" name="Google Shape;133;g144ed747ffd_0_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5" name="Shape 145"/>
        <p:cNvGrpSpPr/>
        <p:nvPr/>
      </p:nvGrpSpPr>
      <p:grpSpPr>
        <a:xfrm>
          <a:off x="0" y="0"/>
          <a:ext cx="0" cy="0"/>
          <a:chOff x="0" y="0"/>
          <a:chExt cx="0" cy="0"/>
        </a:xfrm>
      </p:grpSpPr>
      <p:sp>
        <p:nvSpPr>
          <p:cNvPr id="146" name="Google Shape;146;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7" name="Google Shape;147;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9" name="Shape 159"/>
        <p:cNvGrpSpPr/>
        <p:nvPr/>
      </p:nvGrpSpPr>
      <p:grpSpPr>
        <a:xfrm>
          <a:off x="0" y="0"/>
          <a:ext cx="0" cy="0"/>
          <a:chOff x="0" y="0"/>
          <a:chExt cx="0" cy="0"/>
        </a:xfrm>
      </p:grpSpPr>
      <p:sp>
        <p:nvSpPr>
          <p:cNvPr id="160" name="Google Shape;160;g144ed747ffd_0_3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1" name="Google Shape;161;g144ed747ffd_0_3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0" name="Shape 170"/>
        <p:cNvGrpSpPr/>
        <p:nvPr/>
      </p:nvGrpSpPr>
      <p:grpSpPr>
        <a:xfrm>
          <a:off x="0" y="0"/>
          <a:ext cx="0" cy="0"/>
          <a:chOff x="0" y="0"/>
          <a:chExt cx="0" cy="0"/>
        </a:xfrm>
      </p:grpSpPr>
      <p:sp>
        <p:nvSpPr>
          <p:cNvPr id="171" name="Google Shape;171;g144ed747ffd_0_4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2" name="Google Shape;172;g144ed747ffd_0_4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4" name="Shape 184"/>
        <p:cNvGrpSpPr/>
        <p:nvPr/>
      </p:nvGrpSpPr>
      <p:grpSpPr>
        <a:xfrm>
          <a:off x="0" y="0"/>
          <a:ext cx="0" cy="0"/>
          <a:chOff x="0" y="0"/>
          <a:chExt cx="0" cy="0"/>
        </a:xfrm>
      </p:grpSpPr>
      <p:sp>
        <p:nvSpPr>
          <p:cNvPr id="185" name="Google Shape;185;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6" name="Google Shape;186;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23"/>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32"/>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33"/>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6"/>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7"/>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7"/>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8"/>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8"/>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8"/>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8"/>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30"/>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0"/>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31"/>
          <p:cNvSpPr/>
          <p:nvPr>
            <p:ph idx="2" type="pic"/>
          </p:nvPr>
        </p:nvSpPr>
        <p:spPr>
          <a:xfrm>
            <a:off x="8746630" y="1481138"/>
            <a:ext cx="10415700" cy="7310400"/>
          </a:xfrm>
          <a:prstGeom prst="rect">
            <a:avLst/>
          </a:prstGeom>
          <a:noFill/>
          <a:ln>
            <a:noFill/>
          </a:ln>
        </p:spPr>
      </p:sp>
      <p:sp>
        <p:nvSpPr>
          <p:cNvPr id="68" name="Google Shape;68;p31"/>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22"/>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2"/>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22"/>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22"/>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hyperlink" Target="https://www.pexels.com/it-it/foto/foto-panoramica-della-foresta-con-la-luce-solare-1757363/" TargetMode="External"/><Relationship Id="rId6"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https://dictionary.cambridge.org/dictionary/english/reuse" TargetMode="External"/><Relationship Id="rId6" Type="http://schemas.openxmlformats.org/officeDocument/2006/relationships/hyperlink" Target="https://dictionary.cambridge.org/dictionary/english/repair" TargetMode="External"/><Relationship Id="rId7" Type="http://schemas.openxmlformats.org/officeDocument/2006/relationships/hyperlink" Target="https://www.lombardodier.com/contents/corporate-news/responsible-capital/2020/september/the-10-steps-to-a-circular-econo.html" TargetMode="External"/><Relationship Id="rId8" Type="http://schemas.openxmlformats.org/officeDocument/2006/relationships/hyperlink" Target="https://www.retrace-itn.eu/2019/07/15/the-6-res-of-the-circular-economy-reduce-reuse-repair-remanufacture-recycle-and-recov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https://www.paulsrubbish.com.au/difference-recycling-upcycling-repurposing/#:~:text=Repurposing%20is%20similar%20to%20upcycling,different%20'purpose'%20hence%20repurposing" TargetMode="External"/><Relationship Id="rId6" Type="http://schemas.openxmlformats.org/officeDocument/2006/relationships/hyperlink" Target="https://www.paulsrubbish.com.au/difference-recycling-upcycling-repurposing/#:~:text=Repurposing%20is%20similar%20to%20upcycling,different%20'purpose'%20hence%20repurposing" TargetMode="External"/><Relationship Id="rId7" Type="http://schemas.openxmlformats.org/officeDocument/2006/relationships/hyperlink" Target="https://www.paulsrubbish.com.au/difference-recycling-upcycling-repurposing/#:~:text=Repurposing%20is%20similar%20to%20upcycling,different%20'purpose'%20hence%20repurposing" TargetMode="External"/><Relationship Id="rId8"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europarl.europa.eu/news/en/headlines/economy/20151201STO05603/circular-economy-definition-importance-and-benefits" TargetMode="External"/><Relationship Id="rId4" Type="http://schemas.openxmlformats.org/officeDocument/2006/relationships/hyperlink" Target="https://ellenmacarthurfoundation.org/topics/circular-economy-introduction/overview" TargetMode="External"/><Relationship Id="rId5" Type="http://schemas.openxmlformats.org/officeDocument/2006/relationships/hyperlink" Target="https://www.lombardodier.com/contents/corporate-news/responsible-capital/2020/september/the-10-steps-to-a-circular-econo.html" TargetMode="External"/><Relationship Id="rId6" Type="http://schemas.openxmlformats.org/officeDocument/2006/relationships/image" Target="../media/image8.png"/><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2.jpg"/><Relationship Id="rId6" Type="http://schemas.openxmlformats.org/officeDocument/2006/relationships/hyperlink" Target="https://www.freepik.com/free-photo/poor-children-collect-garbage-sale_4553600.htm#query=landfill&amp;position=1&amp;from_view=search" TargetMode="External"/><Relationship Id="rId7"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hyperlink" Target="https://multimedia.europarl.europa.eu/en/video/x_V007-0034" TargetMode="External"/><Relationship Id="rId6" Type="http://schemas.openxmlformats.org/officeDocument/2006/relationships/image" Target="../media/image19.jpg"/><Relationship Id="rId7" Type="http://schemas.openxmlformats.org/officeDocument/2006/relationships/hyperlink" Target="https://unsplash.com/photos/JbfhNrpQ_dw" TargetMode="External"/><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assets.website-files.com/5d26d80e8836af2d12ed1269/5de8eff3bbf4da023e254ea4_FINAL-linear-risk-20180613.pdf" TargetMode="External"/><Relationship Id="rId4" Type="http://schemas.openxmlformats.org/officeDocument/2006/relationships/hyperlink" Target="https://www.cesme-book.eu/book/1-circular-economy-policies-and-framework/1.3" TargetMode="External"/><Relationship Id="rId5" Type="http://schemas.openxmlformats.org/officeDocument/2006/relationships/hyperlink" Target="https://www.wri.org/insights/barriers-circular-economy-5-reasons-world-wastes-so-much-stuff-and-why-its-not-just" TargetMode="External"/><Relationship Id="rId6" Type="http://schemas.openxmlformats.org/officeDocument/2006/relationships/image" Target="../media/image8.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hyperlink" Target="https://declique.nl/en/" TargetMode="External"/><Relationship Id="rId6" Type="http://schemas.openxmlformats.org/officeDocument/2006/relationships/image" Target="../media/image18.jpg"/><Relationship Id="rId7" Type="http://schemas.openxmlformats.org/officeDocument/2006/relationships/hyperlink" Target="https://unsplash.com/photos/x8ZStukS2PM" TargetMode="External"/><Relationship Id="rId8"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1.jpg"/><Relationship Id="rId6" Type="http://schemas.openxmlformats.org/officeDocument/2006/relationships/hyperlink" Target="https://unsplash.com/photos/8XBBycGQIV0" TargetMode="External"/><Relationship Id="rId7"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llenmacarthurfoundation.org/circular-examples-collection-cities" TargetMode="External"/><Relationship Id="rId4" Type="http://schemas.openxmlformats.org/officeDocument/2006/relationships/hyperlink" Target="https://declique.nl/en/" TargetMode="External"/><Relationship Id="rId5" Type="http://schemas.openxmlformats.org/officeDocument/2006/relationships/image" Target="../media/image8.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hyperlink" Target="http://www.youtube.com/watch?v=NBEvJwTxs4w" TargetMode="External"/><Relationship Id="rId6" Type="http://schemas.openxmlformats.org/officeDocument/2006/relationships/image" Target="../media/image16.jpg"/><Relationship Id="rId7" Type="http://schemas.openxmlformats.org/officeDocument/2006/relationships/hyperlink" Target="https://www.youtube.com/watch?v=NBEvJwTxs4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aste4change.com/blog/the-5-common-obstacles-in-implementing-circular-economy/#:~:text=The%20previous%20problems%20that%20we,implements%20the%20circular%20economy%20concept" TargetMode="External"/><Relationship Id="rId4" Type="http://schemas.openxmlformats.org/officeDocument/2006/relationships/image" Target="../media/image8.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nvironment.ec.europa.eu/topics/circular-economy/first-circular-economy-action-plan_en" TargetMode="External"/><Relationship Id="rId4" Type="http://schemas.openxmlformats.org/officeDocument/2006/relationships/hyperlink" Target="https://eur-lex.europa.eu/legal-content/EN/TXT/?uri=COM%3A2019%3A640%3AFIN" TargetMode="External"/><Relationship Id="rId5" Type="http://schemas.openxmlformats.org/officeDocument/2006/relationships/hyperlink" Target="https://environment.ec.europa.eu/strategy/circular-economy-action-plan_en" TargetMode="External"/><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uroparl.europa.eu/news/en/headlines/economy/20151201STO05603/circular-economy-definition-importance-and-benefits" TargetMode="External"/><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7.jpg"/><Relationship Id="rId7" Type="http://schemas.openxmlformats.org/officeDocument/2006/relationships/image" Target="../media/image3.png"/><Relationship Id="rId8" Type="http://schemas.openxmlformats.org/officeDocument/2006/relationships/hyperlink" Target="https://www.freepik.com/free-vector/hand-drawn-flat-design-circular-economy-infographic_21665359.htm?query=circular%20econom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0.jpg"/><Relationship Id="rId6" Type="http://schemas.openxmlformats.org/officeDocument/2006/relationships/hyperlink" Target="https://www.freepik.com/free-vector/flat-design-circular-economy-infographic_21095200.htm#query=circular%20economy&amp;position=12&amp;from_view=search" TargetMode="External"/><Relationship Id="rId7"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32" y="8797958"/>
            <a:ext cx="6232499" cy="1307540"/>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833325" y="3545525"/>
            <a:ext cx="10281300" cy="2489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Clr>
                <a:srgbClr val="000000"/>
              </a:buClr>
              <a:buFont typeface="Arial"/>
              <a:buNone/>
            </a:pPr>
            <a:r>
              <a:rPr lang="lt-LT" sz="7600" b="1">
                <a:solidFill>
                  <a:srgbClr val="056839"/>
                </a:solidFill>
                <a:latin typeface="Calibri"/>
                <a:ea typeface="Calibri"/>
                <a:cs typeface="Calibri"/>
                <a:sym typeface="Calibri"/>
              </a:rPr>
              <a:t>Ringmajandus: määratlus ja eelised</a:t>
            </a:r>
            <a:endParaRPr sz="7600" b="1">
              <a:solidFill>
                <a:srgbClr val="056839"/>
              </a:solidFill>
              <a:latin typeface="Calibri"/>
              <a:ea typeface="Calibri"/>
              <a:cs typeface="Calibri"/>
              <a:sym typeface="Calibri"/>
            </a:endParaRPr>
          </a:p>
        </p:txBody>
      </p:sp>
      <p:sp>
        <p:nvSpPr>
          <p:cNvPr id="95" name="Google Shape;95;p1"/>
          <p:cNvSpPr txBox="1"/>
          <p:nvPr/>
        </p:nvSpPr>
        <p:spPr>
          <a:xfrm>
            <a:off x="549968" y="6035231"/>
            <a:ext cx="18037800" cy="657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3300" b="1">
                <a:solidFill>
                  <a:srgbClr val="056839"/>
                </a:solidFill>
                <a:latin typeface="Calibri"/>
                <a:ea typeface="Calibri"/>
                <a:cs typeface="Calibri"/>
                <a:sym typeface="Calibri"/>
              </a:rPr>
              <a:t>Märksõnad: "Koolitus": ringmajandus, lineaarne majandus, jätkusuutlikkus</a:t>
            </a:r>
            <a:endParaRPr sz="1000">
              <a:solidFill>
                <a:schemeClr val="dk1"/>
              </a:solidFill>
              <a:latin typeface="Calibri"/>
              <a:ea typeface="Calibri"/>
              <a:cs typeface="Calibri"/>
              <a:sym typeface="Calibri"/>
            </a:endParaRPr>
          </a:p>
        </p:txBody>
      </p:sp>
      <p:sp>
        <p:nvSpPr>
          <p:cNvPr id="96" name="Google Shape;96;p1"/>
          <p:cNvSpPr txBox="1"/>
          <p:nvPr/>
        </p:nvSpPr>
        <p:spPr>
          <a:xfrm>
            <a:off x="11999417" y="7269263"/>
            <a:ext cx="9032400" cy="64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 Pexels: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lt-LT" sz="1600" u="sng">
                <a:solidFill>
                  <a:schemeClr val="hlink"/>
                </a:solidFill>
                <a:latin typeface="Calibri"/>
                <a:ea typeface="Calibri"/>
                <a:cs typeface="Calibri"/>
                <a:sym typeface="Calibri"/>
                <a:hlinkClick r:id="rId5"/>
              </a:rPr>
              <a:t>https://www.pexels.com/it-it/foto/foto-panoramica-della-foresta-con-la-luce-solare-1757363/</a:t>
            </a:r>
            <a:endParaRPr sz="1600">
              <a:solidFill>
                <a:schemeClr val="dk1"/>
              </a:solidFill>
              <a:latin typeface="Calibri"/>
              <a:ea typeface="Calibri"/>
              <a:cs typeface="Calibri"/>
              <a:sym typeface="Calibri"/>
            </a:endParaRPr>
          </a:p>
        </p:txBody>
      </p:sp>
      <p:sp>
        <p:nvSpPr>
          <p:cNvPr id="97" name="Google Shape;97;p1"/>
          <p:cNvSpPr txBox="1"/>
          <p:nvPr/>
        </p:nvSpPr>
        <p:spPr>
          <a:xfrm>
            <a:off x="8839759" y="9088200"/>
            <a:ext cx="91242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a:blip r:embed="rId6">
            <a:alphaModFix/>
          </a:blip>
          <a:stretch>
            <a:fillRect/>
          </a:stretch>
        </p:blipFill>
        <p:spPr>
          <a:xfrm>
            <a:off x="11471775" y="1290600"/>
            <a:ext cx="8637998" cy="57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pic>
        <p:nvPicPr>
          <p:cNvPr id="204" name="Google Shape;204;p2"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205" name="Google Shape;205;p2" descr="Logo&#10;&#10;Description automatically generated"/>
          <p:cNvPicPr preferRelativeResize="0"/>
          <p:nvPr/>
        </p:nvPicPr>
        <p:blipFill rotWithShape="1">
          <a:blip r:embed="rId4">
            <a:alphaModFix/>
          </a:blip>
          <a:srcRect l="0" t="0" r="0" b="0"/>
          <a:stretch/>
        </p:blipFill>
        <p:spPr>
          <a:xfrm>
            <a:off x="15173565" y="8352298"/>
            <a:ext cx="3931187" cy="1934692"/>
          </a:xfrm>
          <a:prstGeom prst="rect">
            <a:avLst/>
          </a:prstGeom>
          <a:noFill/>
          <a:ln>
            <a:noFill/>
          </a:ln>
        </p:spPr>
      </p:pic>
      <p:sp>
        <p:nvSpPr>
          <p:cNvPr id="206" name="Google Shape;206;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7" name="Google Shape;207;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8" name="Google Shape;208;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9" name="Google Shape;209;p2"/>
          <p:cNvSpPr/>
          <p:nvPr/>
        </p:nvSpPr>
        <p:spPr>
          <a:xfrm>
            <a:off x="0" y="8809997"/>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0" name="Google Shape;210;p2"/>
          <p:cNvSpPr txBox="1"/>
          <p:nvPr/>
        </p:nvSpPr>
        <p:spPr>
          <a:xfrm>
            <a:off x="757131" y="664145"/>
            <a:ext cx="70899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Teema 1: </a:t>
            </a:r>
            <a:r>
              <a:rPr lang="lt-LT" sz="5200" b="1">
                <a:solidFill>
                  <a:srgbClr val="056839"/>
                </a:solidFill>
                <a:latin typeface="Calibri"/>
                <a:ea typeface="Calibri"/>
                <a:cs typeface="Calibri"/>
                <a:sym typeface="Calibri"/>
              </a:rPr>
              <a:t>Mõisted</a:t>
            </a:r>
            <a:endParaRPr sz="2300">
              <a:solidFill>
                <a:schemeClr val="dk1"/>
              </a:solidFill>
              <a:latin typeface="Calibri"/>
              <a:ea typeface="Calibri"/>
              <a:cs typeface="Calibri"/>
              <a:sym typeface="Calibri"/>
            </a:endParaRPr>
          </a:p>
        </p:txBody>
      </p:sp>
      <p:sp>
        <p:nvSpPr>
          <p:cNvPr id="211" name="Google Shape;211;p2"/>
          <p:cNvSpPr txBox="1"/>
          <p:nvPr/>
        </p:nvSpPr>
        <p:spPr>
          <a:xfrm>
            <a:off x="757139" y="1910831"/>
            <a:ext cx="19680000" cy="6137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200" b="1">
                <a:solidFill>
                  <a:srgbClr val="056839"/>
                </a:solidFill>
                <a:latin typeface="Calibri"/>
                <a:ea typeface="Calibri"/>
                <a:cs typeface="Calibri"/>
                <a:sym typeface="Calibri"/>
              </a:rPr>
              <a:t>Taaskasutamine </a:t>
            </a:r>
            <a:r>
              <a:rPr lang="lt-LT" sz="4200" b="1">
                <a:solidFill>
                  <a:srgbClr val="056839"/>
                </a:solidFill>
                <a:latin typeface="Calibri"/>
                <a:ea typeface="Calibri"/>
                <a:cs typeface="Calibri"/>
                <a:sym typeface="Calibri"/>
              </a:rPr>
              <a:t>- "</a:t>
            </a:r>
            <a:r>
              <a:rPr lang="lt-LT" sz="2600" i="1">
                <a:solidFill>
                  <a:srgbClr val="056839"/>
                </a:solidFill>
                <a:latin typeface="Calibri"/>
                <a:ea typeface="Calibri"/>
                <a:cs typeface="Calibri"/>
                <a:sym typeface="Calibri"/>
              </a:rPr>
              <a:t>seisneb selles, et midagi kasutatakse uuesti</a:t>
            </a:r>
            <a:r>
              <a:rPr lang="lt-LT" sz="2600">
                <a:solidFill>
                  <a:srgbClr val="056839"/>
                </a:solidFill>
                <a:latin typeface="Calibri"/>
                <a:ea typeface="Calibri"/>
                <a:cs typeface="Calibri"/>
                <a:sym typeface="Calibri"/>
              </a:rPr>
              <a:t>", kas selle algsel eesmärgil või uuel eesmärgil. </a:t>
            </a:r>
            <a:r>
              <a:rPr lang="lt-LT" sz="2300" u="sng">
                <a:solidFill>
                  <a:schemeClr val="hlink"/>
                </a:solidFill>
                <a:latin typeface="Calibri"/>
                <a:ea typeface="Calibri"/>
                <a:cs typeface="Calibri"/>
                <a:sym typeface="Calibri"/>
                <a:hlinkClick r:id="rId5"/>
              </a:rPr>
              <a:t>https://dictionary.</a:t>
            </a:r>
            <a:r>
              <a:rPr lang="lt-LT" sz="2300">
                <a:solidFill>
                  <a:srgbClr val="056839"/>
                </a:solidFill>
                <a:latin typeface="Calibri"/>
                <a:ea typeface="Calibri"/>
                <a:cs typeface="Calibri"/>
                <a:sym typeface="Calibri"/>
              </a:rPr>
              <a:t>cambridge.org/dictionary/english/reuse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rPr lang="lt-LT" sz="4200" b="1">
                <a:solidFill>
                  <a:srgbClr val="056839"/>
                </a:solidFill>
                <a:latin typeface="Calibri"/>
                <a:ea typeface="Calibri"/>
                <a:cs typeface="Calibri"/>
                <a:sym typeface="Calibri"/>
              </a:rPr>
              <a:t>Repair - </a:t>
            </a:r>
            <a:r>
              <a:rPr lang="lt-LT" sz="2600">
                <a:solidFill>
                  <a:srgbClr val="056839"/>
                </a:solidFill>
                <a:latin typeface="Calibri"/>
                <a:ea typeface="Calibri"/>
                <a:cs typeface="Calibri"/>
                <a:sym typeface="Calibri"/>
              </a:rPr>
              <a:t>"</a:t>
            </a:r>
            <a:r>
              <a:rPr lang="lt-LT" sz="2600" i="1">
                <a:solidFill>
                  <a:srgbClr val="056839"/>
                </a:solidFill>
                <a:latin typeface="Calibri"/>
                <a:ea typeface="Calibri"/>
                <a:cs typeface="Calibri"/>
                <a:sym typeface="Calibri"/>
              </a:rPr>
              <a:t>midagi, mis on kahjustatud, katki või ei tööta korralikult, uuesti heasse seisukorda viia või uuesti tööle panna</a:t>
            </a:r>
            <a:r>
              <a:rPr lang="lt-LT" sz="2300" u="sng">
                <a:solidFill>
                  <a:schemeClr val="hlink"/>
                </a:solidFill>
                <a:latin typeface="Calibri"/>
                <a:ea typeface="Calibri"/>
                <a:cs typeface="Calibri"/>
                <a:sym typeface="Calibri"/>
                <a:hlinkClick r:id="rId6"/>
              </a:rPr>
              <a:t>.</a:t>
            </a:r>
            <a:r>
              <a:rPr lang="lt-LT" sz="2300">
                <a:solidFill>
                  <a:srgbClr val="056839"/>
                </a:solidFill>
                <a:latin typeface="Calibri"/>
                <a:ea typeface="Calibri"/>
                <a:cs typeface="Calibri"/>
                <a:sym typeface="Calibri"/>
              </a:rPr>
              <a:t>" https://dictionary.cambridge.org/dictionary/english/repair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rPr lang="lt-LT" sz="4200" b="1">
                <a:solidFill>
                  <a:srgbClr val="056839"/>
                </a:solidFill>
                <a:latin typeface="Calibri"/>
                <a:ea typeface="Calibri"/>
                <a:cs typeface="Calibri"/>
                <a:sym typeface="Calibri"/>
              </a:rPr>
              <a:t>Refurbish - "</a:t>
            </a:r>
            <a:r>
              <a:rPr lang="lt-LT" sz="2600" i="1">
                <a:solidFill>
                  <a:srgbClr val="056839"/>
                </a:solidFill>
                <a:latin typeface="Calibri"/>
                <a:ea typeface="Calibri"/>
                <a:cs typeface="Calibri"/>
                <a:sym typeface="Calibri"/>
              </a:rPr>
              <a:t>Refurbishing on vana või kasutuselt kõrvaldatud toote taastamine ja ajakohastamine, et see täidaks oma algset funktsiooni</a:t>
            </a:r>
            <a:r>
              <a:rPr lang="lt-LT" sz="2300" u="sng">
                <a:solidFill>
                  <a:schemeClr val="hlink"/>
                </a:solidFill>
                <a:latin typeface="Calibri"/>
                <a:ea typeface="Calibri"/>
                <a:cs typeface="Calibri"/>
                <a:sym typeface="Calibri"/>
                <a:hlinkClick r:id="rId7"/>
              </a:rPr>
              <a:t>.</a:t>
            </a:r>
            <a:r>
              <a:rPr lang="lt-LT" sz="2300">
                <a:solidFill>
                  <a:srgbClr val="056839"/>
                </a:solidFill>
                <a:latin typeface="Calibri"/>
                <a:ea typeface="Calibri"/>
                <a:cs typeface="Calibri"/>
                <a:sym typeface="Calibri"/>
              </a:rPr>
              <a:t>" https://www.lombardodier.com/contents/corporate-news/responsible-capital/2020/september/the-10-steps-to-a-circular-econo.html.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rPr lang="lt-LT" sz="4200" b="1">
                <a:solidFill>
                  <a:srgbClr val="056839"/>
                </a:solidFill>
                <a:latin typeface="Calibri"/>
                <a:ea typeface="Calibri"/>
                <a:cs typeface="Calibri"/>
                <a:sym typeface="Calibri"/>
              </a:rPr>
              <a:t>Ümbertöötlemine </a:t>
            </a:r>
            <a:r>
              <a:rPr lang="lt-LT" sz="4200" b="1">
                <a:solidFill>
                  <a:srgbClr val="056839"/>
                </a:solidFill>
                <a:latin typeface="Calibri"/>
                <a:ea typeface="Calibri"/>
                <a:cs typeface="Calibri"/>
                <a:sym typeface="Calibri"/>
              </a:rPr>
              <a:t>- </a:t>
            </a:r>
            <a:r>
              <a:rPr lang="lt-LT" sz="2600">
                <a:solidFill>
                  <a:srgbClr val="056839"/>
                </a:solidFill>
                <a:latin typeface="Calibri"/>
                <a:ea typeface="Calibri"/>
                <a:cs typeface="Calibri"/>
                <a:sym typeface="Calibri"/>
              </a:rPr>
              <a:t>see seisneb kasutuselt kõrvaldatud toote osade ümbertöötamises ja taaskasutamises uue toote valmistamiseks. </a:t>
            </a:r>
            <a:r>
              <a:rPr lang="lt-LT" sz="2300" u="sng">
                <a:solidFill>
                  <a:schemeClr val="hlink"/>
                </a:solidFill>
                <a:latin typeface="Calibri"/>
                <a:ea typeface="Calibri"/>
                <a:cs typeface="Calibri"/>
                <a:sym typeface="Calibri"/>
                <a:hlinkClick r:id="rId8"/>
              </a:rPr>
              <a:t>https://www.</a:t>
            </a:r>
            <a:r>
              <a:rPr lang="lt-LT" sz="2300">
                <a:solidFill>
                  <a:srgbClr val="056839"/>
                </a:solidFill>
                <a:latin typeface="Calibri"/>
                <a:ea typeface="Calibri"/>
                <a:cs typeface="Calibri"/>
                <a:sym typeface="Calibri"/>
              </a:rPr>
              <a:t>retrace-itn.eu/2019/07/15/the-6-res-of-the-circular-economy-reduce-reuse-repair-remanufacture-recycle-and-recover/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800">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g156b0a9aa8d_0_10" descr="Graphical user interface, text&#10;&#10;Description automatically generated"/>
          <p:cNvPicPr preferRelativeResize="0"/>
          <p:nvPr/>
        </p:nvPicPr>
        <p:blipFill rotWithShape="1">
          <a:blip r:embed="rId3">
            <a:alphaModFix/>
          </a:blip>
          <a:srcRect l="0" t="0" r="0" b="0"/>
          <a:stretch/>
        </p:blipFill>
        <p:spPr>
          <a:xfrm>
            <a:off x="159219" y="9064877"/>
            <a:ext cx="5165965" cy="1083795"/>
          </a:xfrm>
          <a:prstGeom prst="rect">
            <a:avLst/>
          </a:prstGeom>
          <a:noFill/>
          <a:ln>
            <a:noFill/>
          </a:ln>
        </p:spPr>
      </p:pic>
      <p:pic>
        <p:nvPicPr>
          <p:cNvPr id="217" name="Google Shape;217;g156b0a9aa8d_0_10" descr="Logo&#10;&#10;Description automatically generated"/>
          <p:cNvPicPr preferRelativeResize="0"/>
          <p:nvPr/>
        </p:nvPicPr>
        <p:blipFill rotWithShape="1">
          <a:blip r:embed="rId4">
            <a:alphaModFix/>
          </a:blip>
          <a:srcRect l="0" t="0" r="0" b="0"/>
          <a:stretch/>
        </p:blipFill>
        <p:spPr>
          <a:xfrm>
            <a:off x="15173565" y="8352298"/>
            <a:ext cx="3931187" cy="1934692"/>
          </a:xfrm>
          <a:prstGeom prst="rect">
            <a:avLst/>
          </a:prstGeom>
          <a:noFill/>
          <a:ln>
            <a:noFill/>
          </a:ln>
        </p:spPr>
      </p:pic>
      <p:sp>
        <p:nvSpPr>
          <p:cNvPr id="218" name="Google Shape;218;g156b0a9aa8d_0_1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9" name="Google Shape;219;g156b0a9aa8d_0_1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0" name="Google Shape;220;g156b0a9aa8d_0_1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1" name="Google Shape;221;g156b0a9aa8d_0_10"/>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2" name="Google Shape;222;g156b0a9aa8d_0_10"/>
          <p:cNvSpPr txBox="1"/>
          <p:nvPr/>
        </p:nvSpPr>
        <p:spPr>
          <a:xfrm>
            <a:off x="757131" y="664145"/>
            <a:ext cx="70899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200" b="1">
                <a:solidFill>
                  <a:srgbClr val="056839"/>
                </a:solidFill>
                <a:latin typeface="Calibri"/>
                <a:ea typeface="Calibri"/>
                <a:cs typeface="Calibri"/>
                <a:sym typeface="Calibri"/>
              </a:rPr>
              <a:t>Teema 1: Mõisted</a:t>
            </a:r>
            <a:endParaRPr sz="2300">
              <a:solidFill>
                <a:schemeClr val="dk1"/>
              </a:solidFill>
              <a:latin typeface="Calibri"/>
              <a:ea typeface="Calibri"/>
              <a:cs typeface="Calibri"/>
              <a:sym typeface="Calibri"/>
            </a:endParaRPr>
          </a:p>
        </p:txBody>
      </p:sp>
      <p:sp>
        <p:nvSpPr>
          <p:cNvPr id="223" name="Google Shape;223;g156b0a9aa8d_0_10"/>
          <p:cNvSpPr txBox="1"/>
          <p:nvPr/>
        </p:nvSpPr>
        <p:spPr>
          <a:xfrm>
            <a:off x="757139" y="1607288"/>
            <a:ext cx="19680000" cy="5814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200" b="1">
                <a:solidFill>
                  <a:srgbClr val="056839"/>
                </a:solidFill>
                <a:latin typeface="Calibri"/>
                <a:ea typeface="Calibri"/>
                <a:cs typeface="Calibri"/>
                <a:sym typeface="Calibri"/>
              </a:rPr>
              <a:t>Ümberkasutus - </a:t>
            </a:r>
            <a:r>
              <a:rPr lang="lt-LT" sz="2600" i="1">
                <a:solidFill>
                  <a:srgbClr val="056839"/>
                </a:solidFill>
                <a:latin typeface="Calibri"/>
                <a:ea typeface="Calibri"/>
                <a:cs typeface="Calibri"/>
                <a:sym typeface="Calibri"/>
              </a:rPr>
              <a:t>"</a:t>
            </a:r>
            <a:r>
              <a:rPr lang="lt-LT" sz="2600" i="1">
                <a:solidFill>
                  <a:srgbClr val="056839"/>
                </a:solidFill>
                <a:latin typeface="Calibri"/>
                <a:ea typeface="Calibri"/>
                <a:cs typeface="Calibri"/>
                <a:sym typeface="Calibri"/>
              </a:rPr>
              <a:t>Ümberkasutusprotsess hõlmab toote kasutamist </a:t>
            </a:r>
            <a:r>
              <a:rPr lang="lt-LT" sz="2600" i="1" u="sng">
                <a:solidFill>
                  <a:srgbClr val="056839"/>
                </a:solidFill>
                <a:latin typeface="Calibri"/>
                <a:ea typeface="Calibri"/>
                <a:cs typeface="Calibri"/>
                <a:sym typeface="Calibri"/>
              </a:rPr>
              <a:t>teise eesmärgi saavutamiseks</a:t>
            </a:r>
            <a:r>
              <a:rPr lang="lt-LT" sz="2600" i="1">
                <a:solidFill>
                  <a:srgbClr val="056839"/>
                </a:solidFill>
                <a:latin typeface="Calibri"/>
                <a:ea typeface="Calibri"/>
                <a:cs typeface="Calibri"/>
                <a:sym typeface="Calibri"/>
              </a:rPr>
              <a:t>.</a:t>
            </a:r>
            <a:r>
              <a:rPr lang="lt-LT" sz="2600">
                <a:solidFill>
                  <a:srgbClr val="056839"/>
                </a:solidFill>
                <a:latin typeface="Calibri"/>
                <a:ea typeface="Calibri"/>
                <a:cs typeface="Calibri"/>
                <a:sym typeface="Calibri"/>
              </a:rPr>
              <a:t>"</a:t>
            </a:r>
            <a:endParaRPr sz="2600">
              <a:solidFill>
                <a:srgbClr val="05683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lt-LT" sz="2300" u="sng">
                <a:solidFill>
                  <a:schemeClr val="hlink"/>
                </a:solidFill>
                <a:latin typeface="Calibri"/>
                <a:ea typeface="Calibri"/>
                <a:cs typeface="Calibri"/>
                <a:sym typeface="Calibri"/>
                <a:hlinkClick r:id="rId5"/>
              </a:rPr>
              <a:t>https://www.paulsrubbish.com.au/difference-recycling-upcycling-repurposing/#:~:text=Repurposing%20is%20similar%20to%20upcycling,different%20'purpose'</a:t>
            </a:r>
            <a:r>
              <a:rPr lang="lt-LT" sz="2300">
                <a:solidFill>
                  <a:srgbClr val="056839"/>
                </a:solidFill>
                <a:latin typeface="Calibri"/>
                <a:ea typeface="Calibri"/>
                <a:cs typeface="Calibri"/>
                <a:sym typeface="Calibri"/>
              </a:rPr>
              <a:t>%20hence%20repurposing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rPr lang="lt-LT" sz="4200" b="1">
                <a:solidFill>
                  <a:srgbClr val="056839"/>
                </a:solidFill>
                <a:latin typeface="Calibri"/>
                <a:ea typeface="Calibri"/>
                <a:cs typeface="Calibri"/>
                <a:sym typeface="Calibri"/>
              </a:rPr>
              <a:t>Upcycling - </a:t>
            </a:r>
            <a:r>
              <a:rPr lang="lt-LT" sz="2600">
                <a:solidFill>
                  <a:srgbClr val="056839"/>
                </a:solidFill>
                <a:latin typeface="Calibri"/>
                <a:ea typeface="Calibri"/>
                <a:cs typeface="Calibri"/>
                <a:sym typeface="Calibri"/>
              </a:rPr>
              <a:t>"</a:t>
            </a:r>
            <a:r>
              <a:rPr lang="lt-LT" sz="2600" i="1">
                <a:solidFill>
                  <a:srgbClr val="056839"/>
                </a:solidFill>
                <a:latin typeface="Calibri"/>
                <a:ea typeface="Calibri"/>
                <a:cs typeface="Calibri"/>
                <a:sym typeface="Calibri"/>
              </a:rPr>
              <a:t>(...</a:t>
            </a:r>
            <a:r>
              <a:rPr lang="lt-LT" sz="2600" i="1">
                <a:solidFill>
                  <a:srgbClr val="056839"/>
                </a:solidFill>
                <a:latin typeface="Calibri"/>
                <a:ea typeface="Calibri"/>
                <a:cs typeface="Calibri"/>
                <a:sym typeface="Calibri"/>
              </a:rPr>
              <a:t>) Upcycling on toote täiustamise protsess. Eseme funktsionaalsus </a:t>
            </a:r>
            <a:r>
              <a:rPr lang="lt-LT" sz="2600" i="1" u="sng">
                <a:solidFill>
                  <a:srgbClr val="056839"/>
                </a:solidFill>
                <a:latin typeface="Calibri"/>
                <a:ea typeface="Calibri"/>
                <a:cs typeface="Calibri"/>
                <a:sym typeface="Calibri"/>
              </a:rPr>
              <a:t>on endiselt sama</a:t>
            </a:r>
            <a:r>
              <a:rPr lang="lt-LT" sz="2600" i="1">
                <a:solidFill>
                  <a:srgbClr val="056839"/>
                </a:solidFill>
                <a:latin typeface="Calibri"/>
                <a:ea typeface="Calibri"/>
                <a:cs typeface="Calibri"/>
                <a:sym typeface="Calibri"/>
              </a:rPr>
              <a:t>, kuid see näeb välja ja toimib palju paremini kui varem.</a:t>
            </a:r>
            <a:r>
              <a:rPr lang="lt-LT" sz="2300" u="sng">
                <a:solidFill>
                  <a:schemeClr val="hlink"/>
                </a:solidFill>
                <a:latin typeface="Calibri"/>
                <a:ea typeface="Calibri"/>
                <a:cs typeface="Calibri"/>
                <a:sym typeface="Calibri"/>
                <a:hlinkClick r:id="rId6"/>
              </a:rPr>
              <a:t>" https://www.paulsrubbish.com.au/difference-recycling-upcycling-repurposing/#:~:text=Repurposing%20is%20similar%20to%20upcycling,different%20'purpose'</a:t>
            </a:r>
            <a:r>
              <a:rPr lang="lt-LT" sz="2300">
                <a:solidFill>
                  <a:srgbClr val="056839"/>
                </a:solidFill>
                <a:latin typeface="Calibri"/>
                <a:ea typeface="Calibri"/>
                <a:cs typeface="Calibri"/>
                <a:sym typeface="Calibri"/>
              </a:rPr>
              <a:t>%20hence%20repurposing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600">
              <a:solidFill>
                <a:srgbClr val="056839"/>
              </a:solidFill>
              <a:latin typeface="Calibri"/>
              <a:ea typeface="Calibri"/>
              <a:cs typeface="Calibri"/>
              <a:sym typeface="Calibri"/>
            </a:endParaRPr>
          </a:p>
          <a:p>
            <a:pPr marL="0" marR="0" lvl="0" indent="0" algn="l" rtl="0">
              <a:spcBef>
                <a:spcPts val="0"/>
              </a:spcBef>
              <a:spcAft>
                <a:spcPts val="0"/>
              </a:spcAft>
              <a:buNone/>
            </a:pPr>
            <a:r>
              <a:rPr lang="lt-LT" sz="4200" b="1">
                <a:solidFill>
                  <a:srgbClr val="056839"/>
                </a:solidFill>
                <a:latin typeface="Calibri"/>
                <a:ea typeface="Calibri"/>
                <a:cs typeface="Calibri"/>
                <a:sym typeface="Calibri"/>
              </a:rPr>
              <a:t>Taaskasutus - </a:t>
            </a:r>
            <a:r>
              <a:rPr lang="lt-LT" sz="2600">
                <a:solidFill>
                  <a:srgbClr val="056839"/>
                </a:solidFill>
                <a:latin typeface="Calibri"/>
                <a:ea typeface="Calibri"/>
                <a:cs typeface="Calibri"/>
                <a:sym typeface="Calibri"/>
              </a:rPr>
              <a:t>"</a:t>
            </a:r>
            <a:r>
              <a:rPr lang="lt-LT" sz="2600" i="1">
                <a:solidFill>
                  <a:srgbClr val="056839"/>
                </a:solidFill>
                <a:latin typeface="Calibri"/>
                <a:ea typeface="Calibri"/>
                <a:cs typeface="Calibri"/>
                <a:sym typeface="Calibri"/>
              </a:rPr>
              <a:t>Taaskasutusprotsess hõlmab toote purustamist (tavaliselt sulatamist) põhitooraineks (plastik, klaas, metall jne.) ja seejärel vormimist uuteks toodeteks.</a:t>
            </a:r>
            <a:r>
              <a:rPr lang="lt-LT" sz="2300" u="sng">
                <a:solidFill>
                  <a:schemeClr val="hlink"/>
                </a:solidFill>
                <a:latin typeface="Calibri"/>
                <a:ea typeface="Calibri"/>
                <a:cs typeface="Calibri"/>
                <a:sym typeface="Calibri"/>
                <a:hlinkClick r:id="rId7"/>
              </a:rPr>
              <a:t>" https://www.paulsrubbish.com.au/difference-recycling-upcycling-repurposing/#:~:text=Repurposing%20is%20similar%20to%20upcycling,different%20'purpose'</a:t>
            </a:r>
            <a:r>
              <a:rPr lang="lt-LT" sz="2300">
                <a:solidFill>
                  <a:srgbClr val="056839"/>
                </a:solidFill>
                <a:latin typeface="Calibri"/>
                <a:ea typeface="Calibri"/>
                <a:cs typeface="Calibri"/>
                <a:sym typeface="Calibri"/>
              </a:rPr>
              <a:t>%20hence%20repurposing </a:t>
            </a:r>
            <a:endParaRPr sz="2300">
              <a:solidFill>
                <a:srgbClr val="056839"/>
              </a:solidFill>
              <a:latin typeface="Calibri"/>
              <a:ea typeface="Calibri"/>
              <a:cs typeface="Calibri"/>
              <a:sym typeface="Calibri"/>
            </a:endParaRPr>
          </a:p>
        </p:txBody>
      </p:sp>
      <p:pic>
        <p:nvPicPr>
          <p:cNvPr id="224" name="Google Shape;224;g156b0a9aa8d_0_10"/>
          <p:cNvPicPr preferRelativeResize="0"/>
          <p:nvPr/>
        </p:nvPicPr>
        <p:blipFill rotWithShape="1">
          <a:blip r:embed="rId8">
            <a:alphaModFix/>
          </a:blip>
          <a:srcRect l="0" t="0" r="0" b="0"/>
          <a:stretch/>
        </p:blipFill>
        <p:spPr>
          <a:xfrm>
            <a:off x="879827" y="7474447"/>
            <a:ext cx="617700" cy="1256326"/>
          </a:xfrm>
          <a:prstGeom prst="rect">
            <a:avLst/>
          </a:prstGeom>
          <a:noFill/>
          <a:ln>
            <a:noFill/>
          </a:ln>
        </p:spPr>
      </p:pic>
      <p:sp>
        <p:nvSpPr>
          <p:cNvPr id="225" name="Google Shape;225;g156b0a9aa8d_0_10"/>
          <p:cNvSpPr txBox="1"/>
          <p:nvPr/>
        </p:nvSpPr>
        <p:spPr>
          <a:xfrm>
            <a:off x="1574733" y="7594800"/>
            <a:ext cx="18044700" cy="1100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2600">
                <a:solidFill>
                  <a:srgbClr val="056839"/>
                </a:solidFill>
                <a:latin typeface="Calibri"/>
                <a:ea typeface="Calibri"/>
                <a:cs typeface="Calibri"/>
                <a:sym typeface="Calibri"/>
              </a:rPr>
              <a:t>Ümberkasutus ja ümbertöötlemine on väga sarnased </a:t>
            </a:r>
            <a:r>
              <a:rPr lang="lt-LT" sz="2600">
                <a:solidFill>
                  <a:srgbClr val="056839"/>
                </a:solidFill>
                <a:latin typeface="Calibri"/>
                <a:ea typeface="Calibri"/>
                <a:cs typeface="Calibri"/>
                <a:sym typeface="Calibri"/>
              </a:rPr>
              <a:t>mõisted, kuid kui esimene käsitleb eseme kasutamist täiesti uuel eesmärgil, siis teine käsitleb selle toote täiustatud versiooni kasutamist sama funktsiooni täitmiseks.</a:t>
            </a:r>
            <a:endParaRPr sz="2600">
              <a:solidFill>
                <a:srgbClr val="05683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144f232c3e4_0_10"/>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ETTEVÄÄRSUSED</a:t>
            </a:r>
            <a:endParaRPr sz="2000" b="1">
              <a:solidFill>
                <a:srgbClr val="C55A11"/>
              </a:solidFill>
              <a:latin typeface="Calibri"/>
              <a:ea typeface="Calibri"/>
              <a:cs typeface="Calibri"/>
              <a:sym typeface="Calibri"/>
            </a:endParaRPr>
          </a:p>
        </p:txBody>
      </p:sp>
      <p:sp>
        <p:nvSpPr>
          <p:cNvPr id="231" name="Google Shape;231;g144f232c3e4_0_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2" name="Google Shape;232;g144f232c3e4_0_1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3" name="Google Shape;233;g144f232c3e4_0_10"/>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4" name="Google Shape;234;g144f232c3e4_0_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5" name="Google Shape;235;g144f232c3e4_0_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36" name="Google Shape;236;g144f232c3e4_0_10"/>
          <p:cNvSpPr txBox="1"/>
          <p:nvPr/>
        </p:nvSpPr>
        <p:spPr>
          <a:xfrm>
            <a:off x="1063800" y="2283450"/>
            <a:ext cx="18432600" cy="1342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lt-LT" sz="3100">
                <a:solidFill>
                  <a:srgbClr val="056839"/>
                </a:solidFill>
                <a:latin typeface="Calibri"/>
                <a:ea typeface="Calibri"/>
                <a:cs typeface="Calibri"/>
                <a:sym typeface="Calibri"/>
              </a:rPr>
              <a:t>Kõiki neid tegevusi saab teha makrotasandil, riikide ja ettevõtete poolt, aga ka mikrotasandil, igaühe poolt meie igapäevaelus.</a:t>
            </a:r>
            <a:endParaRPr sz="3100">
              <a:solidFill>
                <a:srgbClr val="056839"/>
              </a:solidFill>
              <a:latin typeface="Calibri"/>
              <a:ea typeface="Calibri"/>
              <a:cs typeface="Calibri"/>
              <a:sym typeface="Calibri"/>
            </a:endParaRPr>
          </a:p>
        </p:txBody>
      </p:sp>
      <p:sp>
        <p:nvSpPr>
          <p:cNvPr id="237" name="Google Shape;237;g144f232c3e4_0_10"/>
          <p:cNvSpPr txBox="1"/>
          <p:nvPr/>
        </p:nvSpPr>
        <p:spPr>
          <a:xfrm>
            <a:off x="2910452" y="4310213"/>
            <a:ext cx="15399000" cy="3490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Küsimused mõtisklemiseks</a:t>
            </a:r>
            <a:endParaRPr sz="31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Milliseid asju, mida tavaliselt ära viskate, saaksite uuesti kasutada/parandada/ümberehitada? Püüdke välja mõelda loomingulisi viise, kuidas seda teha.</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Mida võiks teie kool teha, et vähendada energia-, materjali- jne. raiskamist?</a:t>
            </a:r>
            <a:endParaRPr sz="3100">
              <a:solidFill>
                <a:srgbClr val="056839"/>
              </a:solidFill>
              <a:latin typeface="Calibri"/>
              <a:ea typeface="Calibri"/>
              <a:cs typeface="Calibri"/>
              <a:sym typeface="Calibri"/>
            </a:endParaRPr>
          </a:p>
        </p:txBody>
      </p:sp>
      <p:pic>
        <p:nvPicPr>
          <p:cNvPr id="238" name="Google Shape;238;g144f232c3e4_0_10"/>
          <p:cNvPicPr preferRelativeResize="0"/>
          <p:nvPr/>
        </p:nvPicPr>
        <p:blipFill rotWithShape="1">
          <a:blip r:embed="rId5">
            <a:alphaModFix/>
          </a:blip>
          <a:srcRect l="0" t="0" r="0" b="0"/>
          <a:stretch/>
        </p:blipFill>
        <p:spPr>
          <a:xfrm>
            <a:off x="2020419" y="5091935"/>
            <a:ext cx="533400" cy="889463"/>
          </a:xfrm>
          <a:prstGeom prst="rect">
            <a:avLst/>
          </a:prstGeom>
          <a:noFill/>
          <a:ln>
            <a:noFill/>
          </a:ln>
        </p:spPr>
      </p:pic>
      <p:pic>
        <p:nvPicPr>
          <p:cNvPr id="239" name="Google Shape;239;g144f232c3e4_0_10"/>
          <p:cNvPicPr preferRelativeResize="0"/>
          <p:nvPr/>
        </p:nvPicPr>
        <p:blipFill rotWithShape="1">
          <a:blip r:embed="rId5">
            <a:alphaModFix/>
          </a:blip>
          <a:srcRect l="0" t="0" r="0" b="0"/>
          <a:stretch/>
        </p:blipFill>
        <p:spPr>
          <a:xfrm>
            <a:off x="2020419" y="6831973"/>
            <a:ext cx="533400" cy="8894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g144f232c3e4_0_24"/>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ETTEVÄÄRSUSED</a:t>
            </a:r>
            <a:endParaRPr sz="2000" b="1">
              <a:solidFill>
                <a:srgbClr val="C55A11"/>
              </a:solidFill>
              <a:latin typeface="Calibri"/>
              <a:ea typeface="Calibri"/>
              <a:cs typeface="Calibri"/>
              <a:sym typeface="Calibri"/>
            </a:endParaRPr>
          </a:p>
        </p:txBody>
      </p:sp>
      <p:sp>
        <p:nvSpPr>
          <p:cNvPr id="245" name="Google Shape;245;g144f232c3e4_0_2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6" name="Google Shape;246;g144f232c3e4_0_24"/>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7" name="Google Shape;247;g144f232c3e4_0_24"/>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48" name="Google Shape;248;g144f232c3e4_0_2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49" name="Google Shape;249;g144f232c3e4_0_2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50" name="Google Shape;250;g144f232c3e4_0_24"/>
          <p:cNvSpPr txBox="1"/>
          <p:nvPr/>
        </p:nvSpPr>
        <p:spPr>
          <a:xfrm>
            <a:off x="942342" y="1972725"/>
            <a:ext cx="18883500" cy="5017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CE eelised:</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rabicPeriod"/>
            </a:pPr>
            <a:r>
              <a:rPr lang="lt-LT" sz="3100" b="1">
                <a:solidFill>
                  <a:srgbClr val="056839"/>
                </a:solidFill>
                <a:latin typeface="Calibri"/>
                <a:ea typeface="Calibri"/>
                <a:cs typeface="Calibri"/>
                <a:sym typeface="Calibri"/>
              </a:rPr>
              <a:t>keskkonna tasandil</a:t>
            </a:r>
            <a:r>
              <a:rPr lang="lt-LT" sz="3100">
                <a:solidFill>
                  <a:srgbClr val="056839"/>
                </a:solidFill>
                <a:latin typeface="Calibri"/>
                <a:ea typeface="Calibri"/>
                <a:cs typeface="Calibri"/>
                <a:sym typeface="Calibri"/>
              </a:rPr>
              <a:t>: CO2-heite, saastetaseme, prügilate ja jäätmete vähendamine; üleminek taastuvenergia ja -materjalide kasutamisele.</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rabicPeriod"/>
            </a:pPr>
            <a:r>
              <a:rPr lang="lt-LT" sz="3100" b="1">
                <a:solidFill>
                  <a:srgbClr val="056839"/>
                </a:solidFill>
                <a:latin typeface="Calibri"/>
                <a:ea typeface="Calibri"/>
                <a:cs typeface="Calibri"/>
                <a:sym typeface="Calibri"/>
              </a:rPr>
              <a:t>majanduslikul </a:t>
            </a:r>
            <a:r>
              <a:rPr lang="lt-LT" sz="3100">
                <a:solidFill>
                  <a:srgbClr val="056839"/>
                </a:solidFill>
                <a:latin typeface="Calibri"/>
                <a:ea typeface="Calibri"/>
                <a:cs typeface="Calibri"/>
                <a:sym typeface="Calibri"/>
              </a:rPr>
              <a:t>tasandil</a:t>
            </a:r>
            <a:r>
              <a:rPr lang="lt-LT" sz="3100">
                <a:solidFill>
                  <a:srgbClr val="056839"/>
                </a:solidFill>
                <a:latin typeface="Calibri"/>
                <a:ea typeface="Calibri"/>
                <a:cs typeface="Calibri"/>
                <a:sym typeface="Calibri"/>
              </a:rPr>
              <a:t>: arvukad uuringud on näidanud, et ettevõtted saaksid märkimisväärset kokkuhoidu, kui nad suudaksid "teha rohkem, kuid vähemaga".</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rabicPeriod"/>
            </a:pPr>
            <a:r>
              <a:rPr lang="lt-LT" sz="3100" b="1">
                <a:solidFill>
                  <a:srgbClr val="056839"/>
                </a:solidFill>
                <a:latin typeface="Calibri"/>
                <a:ea typeface="Calibri"/>
                <a:cs typeface="Calibri"/>
                <a:sym typeface="Calibri"/>
              </a:rPr>
              <a:t>sotsiaalsel </a:t>
            </a:r>
            <a:r>
              <a:rPr lang="lt-LT" sz="3100">
                <a:solidFill>
                  <a:srgbClr val="056839"/>
                </a:solidFill>
                <a:latin typeface="Calibri"/>
                <a:ea typeface="Calibri"/>
                <a:cs typeface="Calibri"/>
                <a:sym typeface="Calibri"/>
              </a:rPr>
              <a:t>tasandil</a:t>
            </a:r>
            <a:r>
              <a:rPr lang="lt-LT" sz="3100">
                <a:solidFill>
                  <a:srgbClr val="056839"/>
                </a:solidFill>
                <a:latin typeface="Calibri"/>
                <a:ea typeface="Calibri"/>
                <a:cs typeface="Calibri"/>
                <a:sym typeface="Calibri"/>
              </a:rPr>
              <a:t>: kuna "roheliste" töökohtade arv kasvab (nt ELi hinnangul tekib 2030. aastaks 178 000 uut töökohta ainult jäätmekäitluse valdkonnas). EÜ, vähendades toorainehindu, annaks ka lõpptarbijale märkimisväärset kokkuhoidu ning avaldaks keskpikas ja pikas perspektiivis soodsat mõju tervisele, leevendades kliimamuutuste ja saaste kahjulikke mõjusid.</a:t>
            </a:r>
            <a:endParaRPr sz="3100">
              <a:solidFill>
                <a:srgbClr val="056839"/>
              </a:solidFill>
              <a:latin typeface="Calibri"/>
              <a:ea typeface="Calibri"/>
              <a:cs typeface="Calibri"/>
              <a:sym typeface="Calibri"/>
            </a:endParaRPr>
          </a:p>
        </p:txBody>
      </p:sp>
      <p:sp>
        <p:nvSpPr>
          <p:cNvPr id="251" name="Google Shape;251;g144f232c3e4_0_24"/>
          <p:cNvSpPr txBox="1"/>
          <p:nvPr/>
        </p:nvSpPr>
        <p:spPr>
          <a:xfrm>
            <a:off x="1800035" y="7379325"/>
            <a:ext cx="15399000" cy="1342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Küsimused mõtisklemiseks</a:t>
            </a:r>
            <a:endParaRPr sz="31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Kas te oskate mõelda CE muudele eelistele?</a:t>
            </a:r>
            <a:endParaRPr sz="3100">
              <a:solidFill>
                <a:srgbClr val="056839"/>
              </a:solidFill>
              <a:latin typeface="Calibri"/>
              <a:ea typeface="Calibri"/>
              <a:cs typeface="Calibri"/>
              <a:sym typeface="Calibri"/>
            </a:endParaRPr>
          </a:p>
        </p:txBody>
      </p:sp>
      <p:pic>
        <p:nvPicPr>
          <p:cNvPr id="252" name="Google Shape;252;g144f232c3e4_0_24"/>
          <p:cNvPicPr preferRelativeResize="0"/>
          <p:nvPr/>
        </p:nvPicPr>
        <p:blipFill rotWithShape="1">
          <a:blip r:embed="rId5">
            <a:alphaModFix/>
          </a:blip>
          <a:srcRect l="0" t="0" r="0" b="0"/>
          <a:stretch/>
        </p:blipFill>
        <p:spPr>
          <a:xfrm>
            <a:off x="1199999" y="7552217"/>
            <a:ext cx="533400" cy="8894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144f232c3e4_0_201"/>
          <p:cNvSpPr txBox="1"/>
          <p:nvPr/>
        </p:nvSpPr>
        <p:spPr>
          <a:xfrm>
            <a:off x="720086" y="70276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ETTEVÕTUD</a:t>
            </a:r>
            <a:endParaRPr sz="2000" b="1">
              <a:solidFill>
                <a:srgbClr val="C55A11"/>
              </a:solidFill>
              <a:latin typeface="Calibri"/>
              <a:ea typeface="Calibri"/>
              <a:cs typeface="Calibri"/>
              <a:sym typeface="Calibri"/>
            </a:endParaRPr>
          </a:p>
        </p:txBody>
      </p:sp>
      <p:sp>
        <p:nvSpPr>
          <p:cNvPr id="258" name="Google Shape;258;g144f232c3e4_0_20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9" name="Google Shape;259;g144f232c3e4_0_20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0" name="Google Shape;260;g144f232c3e4_0_201"/>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1" name="Google Shape;261;g144f232c3e4_0_20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62" name="Google Shape;262;g144f232c3e4_0_20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63" name="Google Shape;263;g144f232c3e4_0_201"/>
          <p:cNvSpPr txBox="1"/>
          <p:nvPr/>
        </p:nvSpPr>
        <p:spPr>
          <a:xfrm>
            <a:off x="959681" y="2037188"/>
            <a:ext cx="13123500" cy="33708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Clr>
                <a:schemeClr val="dk1"/>
              </a:buClr>
              <a:buSzPts val="1800"/>
              <a:buFont typeface="Arial"/>
              <a:buNone/>
            </a:pPr>
            <a:r>
              <a:rPr lang="lt-LT" sz="3100" b="1">
                <a:solidFill>
                  <a:srgbClr val="056839"/>
                </a:solidFill>
                <a:latin typeface="Calibri"/>
                <a:ea typeface="Calibri"/>
                <a:cs typeface="Calibri"/>
                <a:sym typeface="Calibri"/>
              </a:rPr>
              <a:t>Mida tähendab "upcycling"?</a:t>
            </a:r>
            <a:endParaRPr sz="3100" b="1">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see seisneb selles, et midagi kasutatakse uuesti, kas selle algsel eesmärgil või uutel eesmärkidel;</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see seisneb kasutuselt kõrvaldatud toote osade ümbertöötamises ja taaskasutamises, et toota uus, sama funktsiooniga toode;</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see seisneb kasutuselt kõrvaldatud toote võtmises ja selle kasutamises uuel eesmärgil.</a:t>
            </a:r>
            <a:endParaRPr sz="3100">
              <a:solidFill>
                <a:srgbClr val="056839"/>
              </a:solidFill>
              <a:latin typeface="Calibri"/>
              <a:ea typeface="Calibri"/>
              <a:cs typeface="Calibri"/>
              <a:sym typeface="Calibri"/>
            </a:endParaRPr>
          </a:p>
        </p:txBody>
      </p:sp>
      <p:sp>
        <p:nvSpPr>
          <p:cNvPr id="264" name="Google Shape;264;g144f232c3e4_0_201"/>
          <p:cNvSpPr txBox="1"/>
          <p:nvPr/>
        </p:nvSpPr>
        <p:spPr>
          <a:xfrm>
            <a:off x="1063800" y="5891250"/>
            <a:ext cx="12793500" cy="33708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3100" b="1">
                <a:solidFill>
                  <a:srgbClr val="056839"/>
                </a:solidFill>
                <a:latin typeface="Calibri"/>
                <a:ea typeface="Calibri"/>
                <a:cs typeface="Calibri"/>
                <a:sym typeface="Calibri"/>
              </a:rPr>
              <a:t>Milliseid meetmeid näeb EÜ ette, et pikendada objekti kasutusiga?</a:t>
            </a:r>
            <a:endParaRPr sz="3100" b="1">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Taaskasutamine, remont, taastamine, ümbertöötlemine, ümbertöötlemine / ümbertöötlemine, ringlussevõtt;</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Ümbertöötlemine ja ringlussevõtt;</a:t>
            </a:r>
            <a:endParaRPr sz="3100">
              <a:solidFill>
                <a:srgbClr val="056839"/>
              </a:solidFill>
              <a:latin typeface="Calibri"/>
              <a:ea typeface="Calibri"/>
              <a:cs typeface="Calibri"/>
              <a:sym typeface="Calibri"/>
            </a:endParaRPr>
          </a:p>
          <a:p>
            <a:pPr marL="749300" marR="0" lvl="0" indent="-577850" algn="just" rtl="0">
              <a:lnSpc>
                <a:spcPct val="115000"/>
              </a:lnSpc>
              <a:spcBef>
                <a:spcPts val="0"/>
              </a:spcBef>
              <a:spcAft>
                <a:spcPts val="0"/>
              </a:spcAft>
              <a:buClr>
                <a:srgbClr val="056839"/>
              </a:buClr>
              <a:buSzPts val="3100"/>
              <a:buFont typeface="Calibri"/>
              <a:buAutoNum type="alphaUcPeriod"/>
            </a:pPr>
            <a:r>
              <a:rPr lang="lt-LT" sz="3100">
                <a:solidFill>
                  <a:srgbClr val="056839"/>
                </a:solidFill>
                <a:latin typeface="Calibri"/>
                <a:ea typeface="Calibri"/>
                <a:cs typeface="Calibri"/>
                <a:sym typeface="Calibri"/>
              </a:rPr>
              <a:t>Taaskasutamine, ümbertöötlemine, taastootmine, ümbertöötlemine, taaskasutamine, raiskamine, ringlussevõtt.</a:t>
            </a:r>
            <a:endParaRPr sz="3100">
              <a:solidFill>
                <a:srgbClr val="056839"/>
              </a:solidFill>
              <a:latin typeface="Calibri"/>
              <a:ea typeface="Calibri"/>
              <a:cs typeface="Calibri"/>
              <a:sym typeface="Calibri"/>
            </a:endParaRPr>
          </a:p>
        </p:txBody>
      </p:sp>
      <p:pic>
        <p:nvPicPr>
          <p:cNvPr id="265" name="Google Shape;265;g144f232c3e4_0_201"/>
          <p:cNvPicPr preferRelativeResize="0"/>
          <p:nvPr/>
        </p:nvPicPr>
        <p:blipFill>
          <a:blip r:embed="rId5">
            <a:alphaModFix/>
          </a:blip>
          <a:stretch>
            <a:fillRect/>
          </a:stretch>
        </p:blipFill>
        <p:spPr>
          <a:xfrm>
            <a:off x="14180864" y="2489833"/>
            <a:ext cx="5307300" cy="530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4"/>
          <p:cNvSpPr txBox="1"/>
          <p:nvPr/>
        </p:nvSpPr>
        <p:spPr>
          <a:xfrm>
            <a:off x="83290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71" name="Google Shape;271;p14"/>
          <p:cNvSpPr txBox="1"/>
          <p:nvPr/>
        </p:nvSpPr>
        <p:spPr>
          <a:xfrm>
            <a:off x="1027689" y="2190452"/>
            <a:ext cx="16933500" cy="52833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ELi ringmajanduse määratlus: </a:t>
            </a:r>
            <a:r>
              <a:rPr lang="lt-LT" sz="2900" u="sng">
                <a:solidFill>
                  <a:schemeClr val="hlink"/>
                </a:solidFill>
                <a:latin typeface="Calibri"/>
                <a:ea typeface="Calibri"/>
                <a:cs typeface="Calibri"/>
                <a:sym typeface="Calibri"/>
                <a:hlinkClick r:id="rId3"/>
              </a:rPr>
              <a:t>https:</a:t>
            </a:r>
            <a:r>
              <a:rPr lang="lt-LT" sz="2900">
                <a:solidFill>
                  <a:srgbClr val="056839"/>
                </a:solidFill>
                <a:latin typeface="Calibri"/>
                <a:ea typeface="Calibri"/>
                <a:cs typeface="Calibri"/>
                <a:sym typeface="Calibri"/>
              </a:rPr>
              <a:t>//www.europarl.europa.eu/news/en/headlines/economy/20151201STO05603/circular-economy-definition-importance-and-benefits </a:t>
            </a:r>
            <a:endParaRPr sz="2900">
              <a:solidFill>
                <a:srgbClr val="056839"/>
              </a:solidFill>
              <a:latin typeface="Calibri"/>
              <a:ea typeface="Calibri"/>
              <a:cs typeface="Calibri"/>
              <a:sym typeface="Calibri"/>
            </a:endParaRPr>
          </a:p>
          <a:p>
            <a:pPr marL="469900" marR="0" lvl="0" indent="-4635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Ellen MacArthuri fondi definitsioon ringmajanduse kohta ja selle peamised omadused: </a:t>
            </a:r>
            <a:r>
              <a:rPr lang="lt-LT" sz="2900" u="sng">
                <a:solidFill>
                  <a:schemeClr val="hlink"/>
                </a:solidFill>
                <a:latin typeface="Calibri"/>
                <a:ea typeface="Calibri"/>
                <a:cs typeface="Calibri"/>
                <a:sym typeface="Calibri"/>
                <a:hlinkClick r:id="rId4"/>
              </a:rPr>
              <a:t>https:</a:t>
            </a:r>
            <a:r>
              <a:rPr lang="lt-LT" sz="2900">
                <a:solidFill>
                  <a:srgbClr val="056839"/>
                </a:solidFill>
                <a:latin typeface="Calibri"/>
                <a:ea typeface="Calibri"/>
                <a:cs typeface="Calibri"/>
                <a:sym typeface="Calibri"/>
              </a:rPr>
              <a:t>//ellenmacarthurfoundation.org/topics/circular-economy-introduction/overview. </a:t>
            </a:r>
            <a:endParaRPr sz="2900">
              <a:solidFill>
                <a:srgbClr val="056839"/>
              </a:solidFill>
              <a:latin typeface="Calibri"/>
              <a:ea typeface="Calibri"/>
              <a:cs typeface="Calibri"/>
              <a:sym typeface="Calibri"/>
            </a:endParaRPr>
          </a:p>
          <a:p>
            <a:pPr marL="469900" marR="0" lvl="0" indent="-463550" algn="l"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Lisateave taaskasutamise, parandamise, taastamise, ümbertöötlemise, ümbertöötlemise, ringlussevõtu mõistete kohta: </a:t>
            </a:r>
            <a:r>
              <a:rPr lang="lt-LT" sz="2900" u="sng">
                <a:solidFill>
                  <a:schemeClr val="hlink"/>
                </a:solidFill>
                <a:latin typeface="Calibri"/>
                <a:ea typeface="Calibri"/>
                <a:cs typeface="Calibri"/>
                <a:sym typeface="Calibri"/>
                <a:hlinkClick r:id="rId5"/>
              </a:rPr>
              <a:t>https://www.lombardodier.com/contents/corporate-news/responsible-capital/2020/september/the-10-steps-to-a-circular-econo.h.</a:t>
            </a:r>
            <a:endParaRPr sz="2900">
              <a:solidFill>
                <a:srgbClr val="056839"/>
              </a:solidFill>
              <a:latin typeface="Calibri"/>
              <a:ea typeface="Calibri"/>
              <a:cs typeface="Calibri"/>
              <a:sym typeface="Calibri"/>
            </a:endParaRPr>
          </a:p>
        </p:txBody>
      </p:sp>
      <p:sp>
        <p:nvSpPr>
          <p:cNvPr id="272" name="Google Shape;272;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3" name="Google Shape;273;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4" name="Google Shape;274;p14"/>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5" name="Google Shape;275;p14"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276" name="Google Shape;276;p14"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g144f232c3e4_0_42"/>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2: LINEAR VS CIRCULAR ECONOMY (lineaarne ja ringmajandus)</a:t>
            </a:r>
            <a:endParaRPr sz="2000" b="1">
              <a:solidFill>
                <a:srgbClr val="C55A11"/>
              </a:solidFill>
              <a:latin typeface="Calibri"/>
              <a:ea typeface="Calibri"/>
              <a:cs typeface="Calibri"/>
              <a:sym typeface="Calibri"/>
            </a:endParaRPr>
          </a:p>
        </p:txBody>
      </p:sp>
      <p:sp>
        <p:nvSpPr>
          <p:cNvPr id="282" name="Google Shape;282;g144f232c3e4_0_4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3" name="Google Shape;283;g144f232c3e4_0_4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4" name="Google Shape;284;g144f232c3e4_0_42"/>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5" name="Google Shape;285;g144f232c3e4_0_4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86" name="Google Shape;286;g144f232c3e4_0_4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87" name="Google Shape;287;g144f232c3e4_0_42"/>
          <p:cNvSpPr txBox="1"/>
          <p:nvPr/>
        </p:nvSpPr>
        <p:spPr>
          <a:xfrm>
            <a:off x="1063800" y="2174231"/>
            <a:ext cx="18669600" cy="692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lt-LT" sz="3100">
                <a:solidFill>
                  <a:srgbClr val="056839"/>
                </a:solidFill>
                <a:latin typeface="Calibri"/>
                <a:ea typeface="Calibri"/>
                <a:cs typeface="Calibri"/>
                <a:sym typeface="Calibri"/>
              </a:rPr>
              <a:t>Praegu kasutatav majandusmudel on määratletud kui "lineaarne", sest see koosneb järjestikustest etappidest, mis viivad paratamatult kauba loomisest selle "surmani".</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rPr lang="lt-LT" sz="3100">
                <a:solidFill>
                  <a:srgbClr val="056839"/>
                </a:solidFill>
                <a:latin typeface="Calibri"/>
                <a:ea typeface="Calibri"/>
                <a:cs typeface="Calibri"/>
                <a:sym typeface="Calibri"/>
              </a:rPr>
              <a:t>Materjalide elutsükli etapid lineaarses</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rPr lang="lt-LT" sz="3100">
                <a:solidFill>
                  <a:srgbClr val="056839"/>
                </a:solidFill>
                <a:latin typeface="Calibri"/>
                <a:ea typeface="Calibri"/>
                <a:cs typeface="Calibri"/>
                <a:sym typeface="Calibri"/>
              </a:rPr>
              <a:t>majandusmudel on:</a:t>
            </a:r>
            <a:endParaRPr sz="3100">
              <a:solidFill>
                <a:srgbClr val="056839"/>
              </a:solidFill>
              <a:latin typeface="Calibri"/>
              <a:ea typeface="Calibri"/>
              <a:cs typeface="Calibri"/>
              <a:sym typeface="Calibri"/>
            </a:endParaRPr>
          </a:p>
          <a:p>
            <a:pPr marL="749300" lvl="0" indent="-577850" algn="just" rtl="0">
              <a:lnSpc>
                <a:spcPct val="107916"/>
              </a:lnSpc>
              <a:spcBef>
                <a:spcPts val="130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Tootmine;</a:t>
            </a:r>
            <a:endParaRPr sz="3100">
              <a:solidFill>
                <a:srgbClr val="056839"/>
              </a:solidFill>
              <a:latin typeface="Calibri"/>
              <a:ea typeface="Calibri"/>
              <a:cs typeface="Calibri"/>
              <a:sym typeface="Calibri"/>
            </a:endParaRPr>
          </a:p>
          <a:p>
            <a:pPr marL="749300" lvl="0" indent="-577850" algn="just" rtl="0">
              <a:lnSpc>
                <a:spcPct val="107916"/>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Levik;</a:t>
            </a:r>
            <a:endParaRPr sz="3100">
              <a:solidFill>
                <a:srgbClr val="056839"/>
              </a:solidFill>
              <a:latin typeface="Calibri"/>
              <a:ea typeface="Calibri"/>
              <a:cs typeface="Calibri"/>
              <a:sym typeface="Calibri"/>
            </a:endParaRPr>
          </a:p>
          <a:p>
            <a:pPr marL="749300" lvl="0" indent="-577850" algn="just" rtl="0">
              <a:lnSpc>
                <a:spcPct val="107916"/>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Kasutage;</a:t>
            </a:r>
            <a:endParaRPr sz="3100">
              <a:solidFill>
                <a:srgbClr val="056839"/>
              </a:solidFill>
              <a:latin typeface="Calibri"/>
              <a:ea typeface="Calibri"/>
              <a:cs typeface="Calibri"/>
              <a:sym typeface="Calibri"/>
            </a:endParaRPr>
          </a:p>
          <a:p>
            <a:pPr marL="749300" lvl="0" indent="-577850" algn="just" rtl="0">
              <a:lnSpc>
                <a:spcPct val="107916"/>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Jäätmed.</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1300"/>
              </a:spcAft>
              <a:buNone/>
            </a:pPr>
            <a:r>
              <a:rPr lang="lt-LT" sz="3100">
                <a:solidFill>
                  <a:srgbClr val="056839"/>
                </a:solidFill>
                <a:latin typeface="Calibri"/>
                <a:ea typeface="Calibri"/>
                <a:cs typeface="Calibri"/>
                <a:sym typeface="Calibri"/>
              </a:rPr>
              <a:t>Mõiste "</a:t>
            </a:r>
            <a:r>
              <a:rPr lang="lt-LT" sz="3100" b="1">
                <a:solidFill>
                  <a:srgbClr val="056839"/>
                </a:solidFill>
                <a:latin typeface="Calibri"/>
                <a:ea typeface="Calibri"/>
                <a:cs typeface="Calibri"/>
                <a:sym typeface="Calibri"/>
              </a:rPr>
              <a:t>planeeritud vananemine</a:t>
            </a:r>
            <a:r>
              <a:rPr lang="lt-LT" sz="3100">
                <a:solidFill>
                  <a:srgbClr val="056839"/>
                </a:solidFill>
                <a:latin typeface="Calibri"/>
                <a:ea typeface="Calibri"/>
                <a:cs typeface="Calibri"/>
                <a:sym typeface="Calibri"/>
              </a:rPr>
              <a:t>".</a:t>
            </a:r>
            <a:endParaRPr sz="3100">
              <a:solidFill>
                <a:srgbClr val="056839"/>
              </a:solidFill>
              <a:latin typeface="Calibri"/>
              <a:ea typeface="Calibri"/>
              <a:cs typeface="Calibri"/>
              <a:sym typeface="Calibri"/>
            </a:endParaRPr>
          </a:p>
        </p:txBody>
      </p:sp>
      <p:pic>
        <p:nvPicPr>
          <p:cNvPr id="288" name="Google Shape;288;g144f232c3e4_0_42"/>
          <p:cNvPicPr preferRelativeResize="0"/>
          <p:nvPr/>
        </p:nvPicPr>
        <p:blipFill>
          <a:blip r:embed="rId5">
            <a:alphaModFix/>
          </a:blip>
          <a:stretch>
            <a:fillRect/>
          </a:stretch>
        </p:blipFill>
        <p:spPr>
          <a:xfrm>
            <a:off x="9971441" y="3138603"/>
            <a:ext cx="8812646" cy="5873663"/>
          </a:xfrm>
          <a:prstGeom prst="rect">
            <a:avLst/>
          </a:prstGeom>
          <a:noFill/>
          <a:ln>
            <a:noFill/>
          </a:ln>
        </p:spPr>
      </p:pic>
      <p:sp>
        <p:nvSpPr>
          <p:cNvPr id="289" name="Google Shape;289;g144f232c3e4_0_42"/>
          <p:cNvSpPr txBox="1"/>
          <p:nvPr/>
        </p:nvSpPr>
        <p:spPr>
          <a:xfrm>
            <a:off x="9057750" y="8967975"/>
            <a:ext cx="110703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Freepik:</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6"/>
              </a:rPr>
              <a:t>https://www.freepik.com/free-photo/poor-children-collect-garbage-sale_4553600.htm#query=landfill&amp;position=1&amp;from_view=search </a:t>
            </a:r>
            <a:endParaRPr sz="1800">
              <a:latin typeface="Calibri"/>
              <a:ea typeface="Calibri"/>
              <a:cs typeface="Calibri"/>
              <a:sym typeface="Calibri"/>
            </a:endParaRPr>
          </a:p>
        </p:txBody>
      </p:sp>
      <p:pic>
        <p:nvPicPr>
          <p:cNvPr id="290" name="Google Shape;290;g144f232c3e4_0_42"/>
          <p:cNvPicPr preferRelativeResize="0"/>
          <p:nvPr/>
        </p:nvPicPr>
        <p:blipFill rotWithShape="1">
          <a:blip r:embed="rId7">
            <a:alphaModFix/>
          </a:blip>
          <a:srcRect l="0" t="0" r="0" b="0"/>
          <a:stretch/>
        </p:blipFill>
        <p:spPr>
          <a:xfrm>
            <a:off x="572935" y="7627178"/>
            <a:ext cx="617700" cy="1256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g144f232c3e4_0_0"/>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2: LINEAR VS CIRCULAR ECONOMY (lineaarne ja ringmajandus)</a:t>
            </a:r>
            <a:endParaRPr sz="2000" b="1">
              <a:solidFill>
                <a:srgbClr val="C55A11"/>
              </a:solidFill>
              <a:latin typeface="Calibri"/>
              <a:ea typeface="Calibri"/>
              <a:cs typeface="Calibri"/>
              <a:sym typeface="Calibri"/>
            </a:endParaRPr>
          </a:p>
        </p:txBody>
      </p:sp>
      <p:sp>
        <p:nvSpPr>
          <p:cNvPr id="296" name="Google Shape;296;g144f232c3e4_0_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7" name="Google Shape;297;g144f232c3e4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8" name="Google Shape;298;g144f232c3e4_0_0"/>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9" name="Google Shape;299;g144f232c3e4_0_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00" name="Google Shape;300;g144f232c3e4_0_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01" name="Google Shape;301;g144f232c3e4_0_0"/>
          <p:cNvSpPr txBox="1"/>
          <p:nvPr/>
        </p:nvSpPr>
        <p:spPr>
          <a:xfrm>
            <a:off x="200650" y="2245550"/>
            <a:ext cx="10779300" cy="67296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lt-LT" sz="3100">
                <a:solidFill>
                  <a:srgbClr val="056839"/>
                </a:solidFill>
                <a:latin typeface="Calibri"/>
                <a:ea typeface="Calibri"/>
                <a:cs typeface="Calibri"/>
                <a:sym typeface="Calibri"/>
              </a:rPr>
              <a:t>Lineaarse majandusmudeli keskkonnaalased piirangud:</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3100">
              <a:solidFill>
                <a:srgbClr val="056839"/>
              </a:solidFill>
              <a:latin typeface="Calibri"/>
              <a:ea typeface="Calibri"/>
              <a:cs typeface="Calibri"/>
              <a:sym typeface="Calibri"/>
            </a:endParaRPr>
          </a:p>
          <a:p>
            <a:pPr marL="749300" lvl="0" indent="-577850" algn="just" rtl="0">
              <a:lnSpc>
                <a:spcPct val="107916"/>
              </a:lnSpc>
              <a:spcBef>
                <a:spcPts val="130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 see </a:t>
            </a:r>
            <a:r>
              <a:rPr lang="lt-LT" sz="3100" u="sng">
                <a:solidFill>
                  <a:srgbClr val="056839"/>
                </a:solidFill>
                <a:latin typeface="Calibri"/>
                <a:ea typeface="Calibri"/>
                <a:cs typeface="Calibri"/>
                <a:sym typeface="Calibri"/>
              </a:rPr>
              <a:t>nõuab potentsiaalselt lõpmatut energiat, toorainet ja muid ressursse</a:t>
            </a:r>
            <a:r>
              <a:rPr lang="lt-LT" sz="3100">
                <a:solidFill>
                  <a:srgbClr val="056839"/>
                </a:solidFill>
                <a:latin typeface="Calibri"/>
                <a:ea typeface="Calibri"/>
                <a:cs typeface="Calibri"/>
                <a:sym typeface="Calibri"/>
              </a:rPr>
              <a:t>, et toota pidevalt uusi asju;</a:t>
            </a:r>
            <a:endParaRPr sz="3100">
              <a:solidFill>
                <a:srgbClr val="056839"/>
              </a:solidFill>
              <a:latin typeface="Calibri"/>
              <a:ea typeface="Calibri"/>
              <a:cs typeface="Calibri"/>
              <a:sym typeface="Calibri"/>
            </a:endParaRPr>
          </a:p>
          <a:p>
            <a:pPr marL="749300" lvl="0" indent="0" algn="just" rtl="0">
              <a:lnSpc>
                <a:spcPct val="107916"/>
              </a:lnSpc>
              <a:spcBef>
                <a:spcPts val="1300"/>
              </a:spcBef>
              <a:spcAft>
                <a:spcPts val="0"/>
              </a:spcAft>
              <a:buNone/>
            </a:pPr>
            <a:r>
              <a:t/>
            </a:r>
            <a:endParaRPr sz="3100">
              <a:solidFill>
                <a:srgbClr val="056839"/>
              </a:solidFill>
              <a:latin typeface="Calibri"/>
              <a:ea typeface="Calibri"/>
              <a:cs typeface="Calibri"/>
              <a:sym typeface="Calibri"/>
            </a:endParaRPr>
          </a:p>
          <a:p>
            <a:pPr marL="749300" lvl="0" indent="-577850" algn="just" rtl="0">
              <a:lnSpc>
                <a:spcPct val="107916"/>
              </a:lnSpc>
              <a:spcBef>
                <a:spcPts val="130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see põhjustab </a:t>
            </a:r>
            <a:r>
              <a:rPr lang="lt-LT" sz="3100" u="sng">
                <a:solidFill>
                  <a:srgbClr val="056839"/>
                </a:solidFill>
                <a:latin typeface="Calibri"/>
                <a:ea typeface="Calibri"/>
                <a:cs typeface="Calibri"/>
                <a:sym typeface="Calibri"/>
              </a:rPr>
              <a:t>suurt saastetaset, </a:t>
            </a:r>
            <a:r>
              <a:rPr lang="lt-LT" sz="3100">
                <a:solidFill>
                  <a:srgbClr val="056839"/>
                </a:solidFill>
                <a:latin typeface="Calibri"/>
                <a:ea typeface="Calibri"/>
                <a:cs typeface="Calibri"/>
                <a:sym typeface="Calibri"/>
              </a:rPr>
              <a:t>et toota kogu aeg uusi esemeid ja materjale ning vanade, jäätmeteks muutunud toodete kõrvaldamise tõttu.</a:t>
            </a:r>
            <a:br>
              <a:rPr lang="lt-LT" sz="3100">
                <a:solidFill>
                  <a:srgbClr val="056839"/>
                </a:solidFill>
                <a:latin typeface="Calibri"/>
                <a:ea typeface="Calibri"/>
                <a:cs typeface="Calibri"/>
                <a:sym typeface="Calibri"/>
              </a:rPr>
            </a:br>
            <a:endParaRPr sz="3100">
              <a:solidFill>
                <a:srgbClr val="056839"/>
              </a:solidFill>
              <a:latin typeface="Calibri"/>
              <a:ea typeface="Calibri"/>
              <a:cs typeface="Calibri"/>
              <a:sym typeface="Calibri"/>
            </a:endParaRPr>
          </a:p>
          <a:p>
            <a:pPr marL="749300" lvl="0" indent="0" algn="l" rtl="0">
              <a:lnSpc>
                <a:spcPct val="107916"/>
              </a:lnSpc>
              <a:spcBef>
                <a:spcPts val="1300"/>
              </a:spcBef>
              <a:spcAft>
                <a:spcPts val="1300"/>
              </a:spcAft>
              <a:buNone/>
            </a:pPr>
            <a:r>
              <a:rPr lang="lt-LT" sz="3100">
                <a:solidFill>
                  <a:srgbClr val="056839"/>
                </a:solidFill>
                <a:latin typeface="Calibri"/>
                <a:ea typeface="Calibri"/>
                <a:cs typeface="Calibri"/>
                <a:sym typeface="Calibri"/>
              </a:rPr>
              <a:t>Mõningaid andmeid selle kohta saate vaadata videost: </a:t>
            </a:r>
            <a:r>
              <a:rPr lang="lt-LT" sz="2900" u="sng">
                <a:solidFill>
                  <a:schemeClr val="hlink"/>
                </a:solidFill>
                <a:latin typeface="Calibri"/>
                <a:ea typeface="Calibri"/>
                <a:cs typeface="Calibri"/>
                <a:sym typeface="Calibri"/>
                <a:hlinkClick r:id="rId5"/>
              </a:rPr>
              <a:t>https://multimedia.europarl.europa.eu/en/video/x_V007-0034.</a:t>
            </a:r>
            <a:endParaRPr sz="2900">
              <a:solidFill>
                <a:srgbClr val="056839"/>
              </a:solidFill>
              <a:latin typeface="Calibri"/>
              <a:ea typeface="Calibri"/>
              <a:cs typeface="Calibri"/>
              <a:sym typeface="Calibri"/>
            </a:endParaRPr>
          </a:p>
        </p:txBody>
      </p:sp>
      <p:pic>
        <p:nvPicPr>
          <p:cNvPr id="302" name="Google Shape;302;g144f232c3e4_0_0"/>
          <p:cNvPicPr preferRelativeResize="0"/>
          <p:nvPr/>
        </p:nvPicPr>
        <p:blipFill rotWithShape="1">
          <a:blip r:embed="rId6">
            <a:alphaModFix/>
          </a:blip>
          <a:srcRect l="0" t="0" r="0" b="0"/>
          <a:stretch/>
        </p:blipFill>
        <p:spPr>
          <a:xfrm>
            <a:off x="11254725" y="2045888"/>
            <a:ext cx="8467871" cy="5279999"/>
          </a:xfrm>
          <a:prstGeom prst="rect">
            <a:avLst/>
          </a:prstGeom>
          <a:noFill/>
          <a:ln>
            <a:noFill/>
          </a:ln>
        </p:spPr>
      </p:pic>
      <p:sp>
        <p:nvSpPr>
          <p:cNvPr id="303" name="Google Shape;303;g144f232c3e4_0_0"/>
          <p:cNvSpPr txBox="1"/>
          <p:nvPr/>
        </p:nvSpPr>
        <p:spPr>
          <a:xfrm>
            <a:off x="11334044" y="7516625"/>
            <a:ext cx="9526500" cy="854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Unsplash</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7"/>
              </a:rPr>
              <a:t>https://unsplash.com/photos/JbfhNrpQ_dw </a:t>
            </a:r>
            <a:endParaRPr sz="1800">
              <a:latin typeface="Calibri"/>
              <a:ea typeface="Calibri"/>
              <a:cs typeface="Calibri"/>
              <a:sym typeface="Calibri"/>
            </a:endParaRPr>
          </a:p>
        </p:txBody>
      </p:sp>
      <p:pic>
        <p:nvPicPr>
          <p:cNvPr id="304" name="Google Shape;304;g144f232c3e4_0_0"/>
          <p:cNvPicPr preferRelativeResize="0"/>
          <p:nvPr/>
        </p:nvPicPr>
        <p:blipFill rotWithShape="1">
          <a:blip r:embed="rId8">
            <a:alphaModFix/>
          </a:blip>
          <a:srcRect l="0" t="0" r="0" b="0"/>
          <a:stretch/>
        </p:blipFill>
        <p:spPr>
          <a:xfrm>
            <a:off x="462728" y="7883625"/>
            <a:ext cx="601088" cy="623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g144f232c3e4_0_61"/>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2: LINEAR VS CIRCULAR ECONOMY (lineaarne ja ringmajandus)</a:t>
            </a:r>
            <a:endParaRPr sz="2000" b="1">
              <a:solidFill>
                <a:srgbClr val="C55A11"/>
              </a:solidFill>
              <a:latin typeface="Calibri"/>
              <a:ea typeface="Calibri"/>
              <a:cs typeface="Calibri"/>
              <a:sym typeface="Calibri"/>
            </a:endParaRPr>
          </a:p>
        </p:txBody>
      </p:sp>
      <p:sp>
        <p:nvSpPr>
          <p:cNvPr id="310" name="Google Shape;310;g144f232c3e4_0_6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1" name="Google Shape;311;g144f232c3e4_0_6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2" name="Google Shape;312;g144f232c3e4_0_61"/>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3" name="Google Shape;313;g144f232c3e4_0_6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14" name="Google Shape;314;g144f232c3e4_0_6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15" name="Google Shape;315;g144f232c3e4_0_61"/>
          <p:cNvSpPr txBox="1"/>
          <p:nvPr/>
        </p:nvSpPr>
        <p:spPr>
          <a:xfrm>
            <a:off x="636567" y="16978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316" name="Google Shape;316;g144f232c3e4_0_61"/>
          <p:cNvSpPr txBox="1"/>
          <p:nvPr/>
        </p:nvSpPr>
        <p:spPr>
          <a:xfrm>
            <a:off x="1029080" y="2164594"/>
            <a:ext cx="17133900" cy="31632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Teine oluline erinevus lineaarse majanduse ja </a:t>
            </a:r>
            <a:r>
              <a:rPr lang="lt-LT" sz="3100" b="1">
                <a:solidFill>
                  <a:srgbClr val="056839"/>
                </a:solidFill>
                <a:latin typeface="Calibri"/>
                <a:ea typeface="Calibri"/>
                <a:cs typeface="Calibri"/>
                <a:sym typeface="Calibri"/>
              </a:rPr>
              <a:t>ringmajanduse </a:t>
            </a:r>
            <a:r>
              <a:rPr lang="lt-LT" sz="3100">
                <a:solidFill>
                  <a:srgbClr val="056839"/>
                </a:solidFill>
                <a:latin typeface="Calibri"/>
                <a:ea typeface="Calibri"/>
                <a:cs typeface="Calibri"/>
                <a:sym typeface="Calibri"/>
              </a:rPr>
              <a:t>vahel </a:t>
            </a:r>
            <a:r>
              <a:rPr lang="lt-LT" sz="3100">
                <a:solidFill>
                  <a:srgbClr val="056839"/>
                </a:solidFill>
                <a:latin typeface="Calibri"/>
                <a:ea typeface="Calibri"/>
                <a:cs typeface="Calibri"/>
                <a:sym typeface="Calibri"/>
              </a:rPr>
              <a:t>on see, et viimane </a:t>
            </a:r>
            <a:r>
              <a:rPr lang="lt-LT" sz="3100" b="1">
                <a:solidFill>
                  <a:srgbClr val="056839"/>
                </a:solidFill>
                <a:latin typeface="Calibri"/>
                <a:ea typeface="Calibri"/>
                <a:cs typeface="Calibri"/>
                <a:sym typeface="Calibri"/>
              </a:rPr>
              <a:t>edendab suuremat koostööd ettevõtete </a:t>
            </a:r>
            <a:r>
              <a:rPr lang="lt-LT" sz="3100">
                <a:solidFill>
                  <a:srgbClr val="056839"/>
                </a:solidFill>
                <a:latin typeface="Calibri"/>
                <a:ea typeface="Calibri"/>
                <a:cs typeface="Calibri"/>
                <a:sym typeface="Calibri"/>
              </a:rPr>
              <a:t>ja erinevate majandussektorite vahel.</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Kesk-Euroopa riikides on vastastikune sõltuvus ühe ja teise majandussektori vahel palju suurem ja see toob kaasa suurema koostöö. Selles tihedas koostöövõrgustikus </a:t>
            </a:r>
            <a:r>
              <a:rPr lang="lt-LT" sz="3100" b="1">
                <a:solidFill>
                  <a:srgbClr val="056839"/>
                </a:solidFill>
                <a:latin typeface="Calibri"/>
                <a:ea typeface="Calibri"/>
                <a:cs typeface="Calibri"/>
                <a:sym typeface="Calibri"/>
              </a:rPr>
              <a:t>muutub see, mis mõne jaoks on jäätmed, teiste jaoks ressursiks.</a:t>
            </a:r>
            <a:endParaRPr sz="2300" b="1">
              <a:latin typeface="Calibri"/>
              <a:ea typeface="Calibri"/>
              <a:cs typeface="Calibri"/>
              <a:sym typeface="Calibri"/>
            </a:endParaRPr>
          </a:p>
        </p:txBody>
      </p:sp>
      <p:sp>
        <p:nvSpPr>
          <p:cNvPr id="317" name="Google Shape;317;g144f232c3e4_0_61"/>
          <p:cNvSpPr txBox="1"/>
          <p:nvPr/>
        </p:nvSpPr>
        <p:spPr>
          <a:xfrm>
            <a:off x="1629134" y="5746481"/>
            <a:ext cx="15399000" cy="2774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Küsimused mõtisklemiseks</a:t>
            </a:r>
            <a:endParaRPr sz="31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Kas te oskate mõelda muudele erinevustele lineaarse ja ringmajanduse vahel?</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Püüdke mõelda muudele negatiivsetele mõjudele, mida lineaarne majandus meie ühiskonnale avaldab.</a:t>
            </a:r>
            <a:endParaRPr sz="3100">
              <a:solidFill>
                <a:srgbClr val="056839"/>
              </a:solidFill>
              <a:latin typeface="Calibri"/>
              <a:ea typeface="Calibri"/>
              <a:cs typeface="Calibri"/>
              <a:sym typeface="Calibri"/>
            </a:endParaRPr>
          </a:p>
        </p:txBody>
      </p:sp>
      <p:pic>
        <p:nvPicPr>
          <p:cNvPr id="318" name="Google Shape;318;g144f232c3e4_0_61"/>
          <p:cNvPicPr preferRelativeResize="0"/>
          <p:nvPr/>
        </p:nvPicPr>
        <p:blipFill rotWithShape="1">
          <a:blip r:embed="rId5">
            <a:alphaModFix/>
          </a:blip>
          <a:srcRect l="0" t="0" r="0" b="0"/>
          <a:stretch/>
        </p:blipFill>
        <p:spPr>
          <a:xfrm>
            <a:off x="1029097" y="6301317"/>
            <a:ext cx="533400" cy="889463"/>
          </a:xfrm>
          <a:prstGeom prst="rect">
            <a:avLst/>
          </a:prstGeom>
          <a:noFill/>
          <a:ln>
            <a:noFill/>
          </a:ln>
        </p:spPr>
      </p:pic>
      <p:pic>
        <p:nvPicPr>
          <p:cNvPr id="319" name="Google Shape;319;g144f232c3e4_0_61"/>
          <p:cNvPicPr preferRelativeResize="0"/>
          <p:nvPr/>
        </p:nvPicPr>
        <p:blipFill rotWithShape="1">
          <a:blip r:embed="rId5">
            <a:alphaModFix/>
          </a:blip>
          <a:srcRect l="0" t="0" r="0" b="0"/>
          <a:stretch/>
        </p:blipFill>
        <p:spPr>
          <a:xfrm>
            <a:off x="1029097" y="7828404"/>
            <a:ext cx="533400" cy="8894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144f232c3e4_0_2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5" name="Google Shape;325;g144f232c3e4_0_216"/>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26" name="Google Shape;326;g144f232c3e4_0_216"/>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27" name="Google Shape;327;g144f232c3e4_0_2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28" name="Google Shape;328;g144f232c3e4_0_2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29" name="Google Shape;329;g144f232c3e4_0_216"/>
          <p:cNvSpPr txBox="1"/>
          <p:nvPr/>
        </p:nvSpPr>
        <p:spPr>
          <a:xfrm>
            <a:off x="7836708" y="3314513"/>
            <a:ext cx="12006600" cy="39195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Ringlussevõtt seisneb jäätmematerjalide muutmises uuteks materjalideks ja seda võib teha eseme elutsükli igas etapis, alates selle tootmisest kuni selle "surmani".</a:t>
            </a:r>
            <a:endParaRPr sz="31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t/>
            </a:r>
            <a:endParaRPr sz="31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Tõsi</a:t>
            </a:r>
            <a:endParaRPr sz="31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t/>
            </a:r>
            <a:endParaRPr sz="31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Vale</a:t>
            </a:r>
            <a:endParaRPr sz="3100">
              <a:solidFill>
                <a:srgbClr val="056839"/>
              </a:solidFill>
              <a:latin typeface="Calibri"/>
              <a:ea typeface="Calibri"/>
              <a:cs typeface="Calibri"/>
              <a:sym typeface="Calibri"/>
            </a:endParaRPr>
          </a:p>
        </p:txBody>
      </p:sp>
      <p:sp>
        <p:nvSpPr>
          <p:cNvPr id="330" name="Google Shape;330;g144f232c3e4_0_216"/>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2: LINEAR VS CIRCULAR ECONOMY (lineaarne ja ringmajandus)</a:t>
            </a:r>
            <a:endParaRPr sz="2000" b="1">
              <a:solidFill>
                <a:srgbClr val="C55A11"/>
              </a:solidFill>
              <a:latin typeface="Calibri"/>
              <a:ea typeface="Calibri"/>
              <a:cs typeface="Calibri"/>
              <a:sym typeface="Calibri"/>
            </a:endParaRPr>
          </a:p>
        </p:txBody>
      </p:sp>
      <p:pic>
        <p:nvPicPr>
          <p:cNvPr id="331" name="Google Shape;331;g144f232c3e4_0_216"/>
          <p:cNvPicPr preferRelativeResize="0"/>
          <p:nvPr/>
        </p:nvPicPr>
        <p:blipFill>
          <a:blip r:embed="rId5">
            <a:alphaModFix/>
          </a:blip>
          <a:stretch>
            <a:fillRect/>
          </a:stretch>
        </p:blipFill>
        <p:spPr>
          <a:xfrm>
            <a:off x="1063800" y="2645458"/>
            <a:ext cx="5307300" cy="530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3"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3"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3"/>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3"/>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3"/>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3"/>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3"/>
          <p:cNvSpPr txBox="1"/>
          <p:nvPr/>
        </p:nvSpPr>
        <p:spPr>
          <a:xfrm>
            <a:off x="1702679" y="1266095"/>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Õpiväljundid</a:t>
            </a:r>
            <a:endParaRPr sz="2900">
              <a:solidFill>
                <a:schemeClr val="dk1"/>
              </a:solidFill>
              <a:latin typeface="Calibri"/>
              <a:ea typeface="Calibri"/>
              <a:cs typeface="Calibri"/>
              <a:sym typeface="Calibri"/>
            </a:endParaRPr>
          </a:p>
        </p:txBody>
      </p:sp>
      <p:sp>
        <p:nvSpPr>
          <p:cNvPr id="110" name="Google Shape;110;p3"/>
          <p:cNvSpPr txBox="1"/>
          <p:nvPr/>
        </p:nvSpPr>
        <p:spPr>
          <a:xfrm>
            <a:off x="992336" y="2882475"/>
            <a:ext cx="18958200" cy="5106300"/>
          </a:xfrm>
          <a:prstGeom prst="rect">
            <a:avLst/>
          </a:prstGeom>
          <a:noFill/>
          <a:ln>
            <a:noFill/>
          </a:ln>
        </p:spPr>
        <p:txBody>
          <a:bodyPr spcFirstLastPara="1" wrap="square" lIns="148575" tIns="74275" rIns="148575" bIns="74275" anchor="t" anchorCtr="0">
            <a:spAutoFit/>
          </a:bodyPr>
          <a:lstStyle/>
          <a:p>
            <a:pPr marL="749300" marR="0" lvl="0" indent="-673100" algn="l" rtl="0">
              <a:spcBef>
                <a:spcPts val="0"/>
              </a:spcBef>
              <a:spcAft>
                <a:spcPts val="0"/>
              </a:spcAft>
              <a:buClr>
                <a:srgbClr val="056839"/>
              </a:buClr>
              <a:buSzPts val="4600"/>
              <a:buFont typeface="Calibri"/>
              <a:buChar char="-"/>
            </a:pPr>
            <a:r>
              <a:rPr lang="lt-LT" sz="4600">
                <a:solidFill>
                  <a:srgbClr val="056839"/>
                </a:solidFill>
                <a:latin typeface="Calibri"/>
                <a:ea typeface="Calibri"/>
                <a:cs typeface="Calibri"/>
                <a:sym typeface="Calibri"/>
              </a:rPr>
              <a:t>Lugege, mis on ringmajandus ja millised on selle eelised.</a:t>
            </a:r>
            <a:endParaRPr sz="4600">
              <a:solidFill>
                <a:srgbClr val="056839"/>
              </a:solidFill>
              <a:latin typeface="Calibri"/>
              <a:ea typeface="Calibri"/>
              <a:cs typeface="Calibri"/>
              <a:sym typeface="Calibri"/>
            </a:endParaRPr>
          </a:p>
          <a:p>
            <a:pPr marL="749300" marR="0" lvl="0" indent="-673100" algn="l" rtl="0">
              <a:spcBef>
                <a:spcPts val="0"/>
              </a:spcBef>
              <a:spcAft>
                <a:spcPts val="0"/>
              </a:spcAft>
              <a:buClr>
                <a:srgbClr val="056839"/>
              </a:buClr>
              <a:buSzPts val="4600"/>
              <a:buFont typeface="Calibri"/>
              <a:buChar char="-"/>
            </a:pPr>
            <a:r>
              <a:rPr lang="lt-LT" sz="4600">
                <a:solidFill>
                  <a:srgbClr val="056839"/>
                </a:solidFill>
                <a:latin typeface="Calibri"/>
                <a:ea typeface="Calibri"/>
                <a:cs typeface="Calibri"/>
                <a:sym typeface="Calibri"/>
              </a:rPr>
              <a:t>Mõista ja analüüsida erinevust lineaarse ja ringmajandusmudeli vahel.</a:t>
            </a:r>
            <a:endParaRPr sz="4600">
              <a:solidFill>
                <a:srgbClr val="056839"/>
              </a:solidFill>
              <a:latin typeface="Calibri"/>
              <a:ea typeface="Calibri"/>
              <a:cs typeface="Calibri"/>
              <a:sym typeface="Calibri"/>
            </a:endParaRPr>
          </a:p>
          <a:p>
            <a:pPr marL="749300" marR="0" lvl="0" indent="-673100" algn="l" rtl="0">
              <a:spcBef>
                <a:spcPts val="0"/>
              </a:spcBef>
              <a:spcAft>
                <a:spcPts val="0"/>
              </a:spcAft>
              <a:buClr>
                <a:srgbClr val="056839"/>
              </a:buClr>
              <a:buSzPts val="4600"/>
              <a:buFont typeface="Calibri"/>
              <a:buChar char="-"/>
            </a:pPr>
            <a:r>
              <a:rPr lang="lt-LT" sz="4600">
                <a:solidFill>
                  <a:srgbClr val="056839"/>
                </a:solidFill>
                <a:latin typeface="Calibri"/>
                <a:ea typeface="Calibri"/>
                <a:cs typeface="Calibri"/>
                <a:sym typeface="Calibri"/>
              </a:rPr>
              <a:t>mõista CE mõju ja tagajärgi "glokaalsel" (kohalikul + globaalsel) tasandil.</a:t>
            </a:r>
            <a:endParaRPr sz="4600">
              <a:solidFill>
                <a:srgbClr val="056839"/>
              </a:solidFill>
              <a:latin typeface="Calibri"/>
              <a:ea typeface="Calibri"/>
              <a:cs typeface="Calibri"/>
              <a:sym typeface="Calibri"/>
            </a:endParaRPr>
          </a:p>
          <a:p>
            <a:pPr marL="749300" marR="0" lvl="0" indent="-673100" algn="l" rtl="0">
              <a:spcBef>
                <a:spcPts val="0"/>
              </a:spcBef>
              <a:spcAft>
                <a:spcPts val="0"/>
              </a:spcAft>
              <a:buClr>
                <a:srgbClr val="056839"/>
              </a:buClr>
              <a:buSzPts val="4600"/>
              <a:buFont typeface="Calibri"/>
              <a:buChar char="-"/>
            </a:pPr>
            <a:r>
              <a:rPr lang="lt-LT" sz="4600">
                <a:solidFill>
                  <a:srgbClr val="056839"/>
                </a:solidFill>
                <a:latin typeface="Calibri"/>
                <a:ea typeface="Calibri"/>
                <a:cs typeface="Calibri"/>
                <a:sym typeface="Calibri"/>
              </a:rPr>
              <a:t>mõista, millised on praegused takistused CE-le ja kuidas neid ületada.</a:t>
            </a:r>
            <a:endParaRPr sz="46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g144f232c3e4_0_155"/>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37" name="Google Shape;337;g144f232c3e4_0_155"/>
          <p:cNvSpPr txBox="1"/>
          <p:nvPr/>
        </p:nvSpPr>
        <p:spPr>
          <a:xfrm>
            <a:off x="1027689" y="2190452"/>
            <a:ext cx="16933500" cy="57297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Bear I., Edgerton B., Hirsch P., Kraanen F., Plomp R., Ramkumar S., Walrecht A. (2018), Linear Risks, Circle Economy, PGGM, KPMG, WBCSD ja EBRD</a:t>
            </a:r>
            <a:r>
              <a:rPr lang="lt-LT" sz="2900" u="sng">
                <a:solidFill>
                  <a:schemeClr val="hlink"/>
                </a:solidFill>
                <a:latin typeface="Calibri"/>
                <a:ea typeface="Calibri"/>
                <a:cs typeface="Calibri"/>
                <a:sym typeface="Calibri"/>
                <a:hlinkClick r:id="rId3"/>
              </a:rPr>
              <a:t>. </a:t>
            </a:r>
            <a:r>
              <a:rPr lang="lt-LT" sz="2900">
                <a:solidFill>
                  <a:srgbClr val="056839"/>
                </a:solidFill>
                <a:latin typeface="Calibri"/>
                <a:ea typeface="Calibri"/>
                <a:cs typeface="Calibri"/>
                <a:sym typeface="Calibri"/>
              </a:rPr>
              <a:t>https://assets.website-files.com/5d26d80e8836af2d12ed1269/5de8eff3bbf4da023e254ea4_FINAL-linear-risk-20180613.pdf. </a:t>
            </a:r>
            <a:endParaRPr sz="2900">
              <a:solidFill>
                <a:srgbClr val="056839"/>
              </a:solidFill>
              <a:latin typeface="Calibri"/>
              <a:ea typeface="Calibri"/>
              <a:cs typeface="Calibri"/>
              <a:sym typeface="Calibri"/>
            </a:endParaRPr>
          </a:p>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CESME Interreg Europe &amp; Euroopa Regionaalarengu Fondid (n.d.). 1.3 Lineaarselt ringmajanduselt ringmajandusele ülemineku keskkonnaalane, sotsiaalne ja majanduslik kasu</a:t>
            </a:r>
            <a:r>
              <a:rPr lang="lt-LT" sz="2900" u="sng">
                <a:solidFill>
                  <a:schemeClr val="hlink"/>
                </a:solidFill>
                <a:latin typeface="Calibri"/>
                <a:ea typeface="Calibri"/>
                <a:cs typeface="Calibri"/>
                <a:sym typeface="Calibri"/>
                <a:hlinkClick r:id="rId4"/>
              </a:rPr>
              <a:t>. </a:t>
            </a:r>
            <a:r>
              <a:rPr lang="lt-LT" sz="2900">
                <a:solidFill>
                  <a:srgbClr val="056839"/>
                </a:solidFill>
                <a:latin typeface="Calibri"/>
                <a:ea typeface="Calibri"/>
                <a:cs typeface="Calibri"/>
                <a:sym typeface="Calibri"/>
              </a:rPr>
              <a:t>https://www.cesme-book.eu/book/1-circular-economy-policies-and-framework/1.3. </a:t>
            </a:r>
            <a:endParaRPr sz="2900">
              <a:solidFill>
                <a:srgbClr val="056839"/>
              </a:solidFill>
              <a:latin typeface="Calibri"/>
              <a:ea typeface="Calibri"/>
              <a:cs typeface="Calibri"/>
              <a:sym typeface="Calibri"/>
            </a:endParaRPr>
          </a:p>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Stanislaus M. (2018). Põhjused, miks maailmas raisatakse nii palju asju (ja miks see ei ole ainult tarbija süü). World Resources Institute. </a:t>
            </a:r>
            <a:r>
              <a:rPr lang="lt-LT" sz="2900" u="sng">
                <a:solidFill>
                  <a:schemeClr val="hlink"/>
                </a:solidFill>
                <a:latin typeface="Calibri"/>
                <a:ea typeface="Calibri"/>
                <a:cs typeface="Calibri"/>
                <a:sym typeface="Calibri"/>
                <a:hlinkClick r:id="rId5"/>
              </a:rPr>
              <a:t>https://www.</a:t>
            </a:r>
            <a:r>
              <a:rPr lang="lt-LT" sz="2900">
                <a:solidFill>
                  <a:srgbClr val="056839"/>
                </a:solidFill>
                <a:latin typeface="Calibri"/>
                <a:ea typeface="Calibri"/>
                <a:cs typeface="Calibri"/>
                <a:sym typeface="Calibri"/>
              </a:rPr>
              <a:t>wri.org/insights/barriers-circular-economy-5-reasons-world-wastes-so-much-stuff-and-why-its-not-just </a:t>
            </a:r>
            <a:endParaRPr sz="2900">
              <a:solidFill>
                <a:srgbClr val="056839"/>
              </a:solidFill>
              <a:latin typeface="Calibri"/>
              <a:ea typeface="Calibri"/>
              <a:cs typeface="Calibri"/>
              <a:sym typeface="Calibri"/>
            </a:endParaRPr>
          </a:p>
        </p:txBody>
      </p:sp>
      <p:sp>
        <p:nvSpPr>
          <p:cNvPr id="338" name="Google Shape;338;g144f232c3e4_0_15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39" name="Google Shape;339;g144f232c3e4_0_15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0" name="Google Shape;340;g144f232c3e4_0_155"/>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41" name="Google Shape;341;g144f232c3e4_0_155"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342" name="Google Shape;342;g144f232c3e4_0_155"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144f232c3e4_0_77"/>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3: "Ümmargused" näidised</a:t>
            </a:r>
            <a:endParaRPr sz="2000" b="1">
              <a:solidFill>
                <a:srgbClr val="C55A11"/>
              </a:solidFill>
              <a:latin typeface="Calibri"/>
              <a:ea typeface="Calibri"/>
              <a:cs typeface="Calibri"/>
              <a:sym typeface="Calibri"/>
            </a:endParaRPr>
          </a:p>
        </p:txBody>
      </p:sp>
      <p:sp>
        <p:nvSpPr>
          <p:cNvPr id="348" name="Google Shape;348;g144f232c3e4_0_7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49" name="Google Shape;349;g144f232c3e4_0_7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50" name="Google Shape;350;g144f232c3e4_0_77"/>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51" name="Google Shape;351;g144f232c3e4_0_7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52" name="Google Shape;352;g144f232c3e4_0_7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53" name="Google Shape;353;g144f232c3e4_0_77"/>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354" name="Google Shape;354;g144f232c3e4_0_77"/>
          <p:cNvSpPr txBox="1"/>
          <p:nvPr/>
        </p:nvSpPr>
        <p:spPr>
          <a:xfrm>
            <a:off x="1063800" y="2524575"/>
            <a:ext cx="18746400" cy="65034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Üha suurem tähelepanu keskkonnale on ajendanud suuri ja väikesi ettevõtteid ja riigiasutusi käivitama ringikujulisi algatusi. </a:t>
            </a:r>
            <a:r>
              <a:rPr lang="lt-LT" sz="3100" b="1">
                <a:solidFill>
                  <a:srgbClr val="056839"/>
                </a:solidFill>
                <a:latin typeface="Calibri"/>
                <a:ea typeface="Calibri"/>
                <a:cs typeface="Calibri"/>
                <a:sym typeface="Calibri"/>
              </a:rPr>
              <a:t>Enamik neist näeb ette meetmeid, mille eesmärk on pikendada kaupade kasutusiga korduvkasutamise, ringlussevõtu, ümbertöötlemise jne abil.</a:t>
            </a:r>
            <a:endParaRPr sz="3100" b="1">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Moetööstuses on näiteks paljud rakendused ja veebisaidid kasutatud riiete ostmiseks ja müümiseks, riiete rentimiseks, mis on üha populaarsemaks muutuva </a:t>
            </a:r>
            <a:r>
              <a:rPr lang="lt-LT" sz="3100" b="1">
                <a:solidFill>
                  <a:srgbClr val="056839"/>
                </a:solidFill>
                <a:latin typeface="Calibri"/>
                <a:ea typeface="Calibri"/>
                <a:cs typeface="Calibri"/>
                <a:sym typeface="Calibri"/>
              </a:rPr>
              <a:t>"second-hand" sektori </a:t>
            </a:r>
            <a:r>
              <a:rPr lang="lt-LT" sz="3100">
                <a:solidFill>
                  <a:srgbClr val="056839"/>
                </a:solidFill>
                <a:latin typeface="Calibri"/>
                <a:ea typeface="Calibri"/>
                <a:cs typeface="Calibri"/>
                <a:sym typeface="Calibri"/>
              </a:rPr>
              <a:t>keskmes</a:t>
            </a:r>
            <a:r>
              <a:rPr lang="lt-LT" sz="3100">
                <a:solidFill>
                  <a:srgbClr val="056839"/>
                </a:solidFill>
                <a:latin typeface="Calibri"/>
                <a:ea typeface="Calibri"/>
                <a:cs typeface="Calibri"/>
                <a:sym typeface="Calibri"/>
              </a:rPr>
              <a:t>. See hoiab saasteainete heitkoguseid madalal ja vähendab tarbijate kulusid.</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Clr>
                <a:schemeClr val="dk1"/>
              </a:buClr>
              <a:buSzPts val="1800"/>
              <a:buFont typeface="Arial"/>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Clr>
                <a:schemeClr val="dk1"/>
              </a:buClr>
              <a:buSzPts val="1800"/>
              <a:buFont typeface="Arial"/>
              <a:buNone/>
            </a:pPr>
            <a:r>
              <a:rPr lang="lt-LT" sz="3100">
                <a:solidFill>
                  <a:srgbClr val="056839"/>
                </a:solidFill>
                <a:latin typeface="Calibri"/>
                <a:ea typeface="Calibri"/>
                <a:cs typeface="Calibri"/>
                <a:sym typeface="Calibri"/>
              </a:rPr>
              <a:t>Sarnaseid algatusi on tekkinud ka teistes sektorites, nagu elektroonika, autod (nt autode ühiskasutus) ja isegi tellised (mis puhastatakse, kontrollitakse ja taaskasutatakse uues ehituses).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g144f232c3e4_0_103"/>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3: "Ümmargused" näidised</a:t>
            </a:r>
            <a:endParaRPr sz="2000" b="1">
              <a:solidFill>
                <a:srgbClr val="C55A11"/>
              </a:solidFill>
              <a:latin typeface="Calibri"/>
              <a:ea typeface="Calibri"/>
              <a:cs typeface="Calibri"/>
              <a:sym typeface="Calibri"/>
            </a:endParaRPr>
          </a:p>
        </p:txBody>
      </p:sp>
      <p:sp>
        <p:nvSpPr>
          <p:cNvPr id="360" name="Google Shape;360;g144f232c3e4_0_10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1" name="Google Shape;361;g144f232c3e4_0_10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62" name="Google Shape;362;g144f232c3e4_0_103"/>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63" name="Google Shape;363;g144f232c3e4_0_10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64" name="Google Shape;364;g144f232c3e4_0_10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65" name="Google Shape;365;g144f232c3e4_0_103"/>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366" name="Google Shape;366;g144f232c3e4_0_103"/>
          <p:cNvSpPr txBox="1"/>
          <p:nvPr/>
        </p:nvSpPr>
        <p:spPr>
          <a:xfrm>
            <a:off x="1063800" y="2191350"/>
            <a:ext cx="9542700" cy="74577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EÜ näited ei ole alati nii "lihtsad" kui rakendus.</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Näiteks </a:t>
            </a:r>
            <a:r>
              <a:rPr lang="lt-LT" sz="3100">
                <a:solidFill>
                  <a:srgbClr val="056839"/>
                </a:solidFill>
                <a:latin typeface="Calibri"/>
                <a:ea typeface="Calibri"/>
                <a:cs typeface="Calibri"/>
                <a:sym typeface="Calibri"/>
              </a:rPr>
              <a:t>Hollandis vastu võetud </a:t>
            </a:r>
            <a:r>
              <a:rPr lang="lt-LT" sz="3100" b="1">
                <a:solidFill>
                  <a:srgbClr val="056839"/>
                </a:solidFill>
                <a:latin typeface="Calibri"/>
                <a:ea typeface="Calibri"/>
                <a:cs typeface="Calibri"/>
                <a:sym typeface="Calibri"/>
              </a:rPr>
              <a:t>De Clique'i projekt </a:t>
            </a:r>
            <a:r>
              <a:rPr lang="lt-LT" sz="3100" u="sng">
                <a:solidFill>
                  <a:schemeClr val="hlink"/>
                </a:solidFill>
                <a:latin typeface="Calibri"/>
                <a:ea typeface="Calibri"/>
                <a:cs typeface="Calibri"/>
                <a:sym typeface="Calibri"/>
                <a:hlinkClick r:id="rId5"/>
              </a:rPr>
              <a:t>https://declique.nl/en/ </a:t>
            </a:r>
            <a:r>
              <a:rPr lang="lt-LT" sz="3100">
                <a:solidFill>
                  <a:srgbClr val="056839"/>
                </a:solidFill>
                <a:latin typeface="Calibri"/>
                <a:ea typeface="Calibri"/>
                <a:cs typeface="Calibri"/>
                <a:sym typeface="Calibri"/>
              </a:rPr>
              <a:t>hõlmas tiheda suhtevõrgustiku loomist erinevate üksuste vahel, alates seebitootjatest kuni õlletootjateni.</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Tegelikult tegeleb projekt kohvipuru, apelsinikoore ja muude orgaaniliste jäätmete kogumisega erinevatest ettevõtetest.</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Pärast nende materjalide kogumist jagatakse, kontrollitakse ja jagatakse teistele </a:t>
            </a:r>
            <a:r>
              <a:rPr lang="lt-LT" sz="3100" b="1">
                <a:solidFill>
                  <a:srgbClr val="056839"/>
                </a:solidFill>
                <a:latin typeface="Calibri"/>
                <a:ea typeface="Calibri"/>
                <a:cs typeface="Calibri"/>
                <a:sym typeface="Calibri"/>
              </a:rPr>
              <a:t>organisatsioonidele, kes valmistavad nendest jäätmetest apelsiniseebi, komposti, väetist ja õlut.</a:t>
            </a:r>
            <a:endParaRPr sz="3100" b="1">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p:txBody>
      </p:sp>
      <p:pic>
        <p:nvPicPr>
          <p:cNvPr id="367" name="Google Shape;367;g144f232c3e4_0_103"/>
          <p:cNvPicPr preferRelativeResize="0"/>
          <p:nvPr/>
        </p:nvPicPr>
        <p:blipFill>
          <a:blip r:embed="rId6">
            <a:alphaModFix/>
          </a:blip>
          <a:stretch>
            <a:fillRect/>
          </a:stretch>
        </p:blipFill>
        <p:spPr>
          <a:xfrm>
            <a:off x="10863787" y="2799469"/>
            <a:ext cx="8185892" cy="4688502"/>
          </a:xfrm>
          <a:prstGeom prst="rect">
            <a:avLst/>
          </a:prstGeom>
          <a:noFill/>
          <a:ln>
            <a:noFill/>
          </a:ln>
        </p:spPr>
      </p:pic>
      <p:sp>
        <p:nvSpPr>
          <p:cNvPr id="368" name="Google Shape;368;g144f232c3e4_0_103"/>
          <p:cNvSpPr txBox="1"/>
          <p:nvPr/>
        </p:nvSpPr>
        <p:spPr>
          <a:xfrm>
            <a:off x="10863788" y="7740188"/>
            <a:ext cx="9526500" cy="854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Unsplash</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7"/>
              </a:rPr>
              <a:t>https://unsplash.com/photos/x8ZStukS2PM  </a:t>
            </a:r>
            <a:endParaRPr sz="1800">
              <a:latin typeface="Calibri"/>
              <a:ea typeface="Calibri"/>
              <a:cs typeface="Calibri"/>
              <a:sym typeface="Calibri"/>
            </a:endParaRPr>
          </a:p>
        </p:txBody>
      </p:sp>
      <p:pic>
        <p:nvPicPr>
          <p:cNvPr id="369" name="Google Shape;369;g144f232c3e4_0_103"/>
          <p:cNvPicPr preferRelativeResize="0"/>
          <p:nvPr/>
        </p:nvPicPr>
        <p:blipFill rotWithShape="1">
          <a:blip r:embed="rId8">
            <a:alphaModFix/>
          </a:blip>
          <a:srcRect l="0" t="0" r="0" b="0"/>
          <a:stretch/>
        </p:blipFill>
        <p:spPr>
          <a:xfrm>
            <a:off x="462726" y="2503025"/>
            <a:ext cx="601088" cy="6239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g144f232c3e4_0_90"/>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3: "Ümmargused" näidised</a:t>
            </a:r>
            <a:endParaRPr sz="2000" b="1">
              <a:solidFill>
                <a:srgbClr val="C55A11"/>
              </a:solidFill>
              <a:latin typeface="Calibri"/>
              <a:ea typeface="Calibri"/>
              <a:cs typeface="Calibri"/>
              <a:sym typeface="Calibri"/>
            </a:endParaRPr>
          </a:p>
        </p:txBody>
      </p:sp>
      <p:sp>
        <p:nvSpPr>
          <p:cNvPr id="375" name="Google Shape;375;g144f232c3e4_0_9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6" name="Google Shape;376;g144f232c3e4_0_9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77" name="Google Shape;377;g144f232c3e4_0_90"/>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78" name="Google Shape;378;g144f232c3e4_0_9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79" name="Google Shape;379;g144f232c3e4_0_9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380" name="Google Shape;380;g144f232c3e4_0_90"/>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381" name="Google Shape;381;g144f232c3e4_0_90"/>
          <p:cNvSpPr txBox="1"/>
          <p:nvPr/>
        </p:nvSpPr>
        <p:spPr>
          <a:xfrm>
            <a:off x="671288" y="1822763"/>
            <a:ext cx="18571200" cy="65034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Selliseid algatusi ei ole teinud mitte ainult ettevõtted. </a:t>
            </a:r>
            <a:r>
              <a:rPr lang="lt-LT" sz="3100" b="1">
                <a:solidFill>
                  <a:srgbClr val="056839"/>
                </a:solidFill>
                <a:latin typeface="Calibri"/>
                <a:ea typeface="Calibri"/>
                <a:cs typeface="Calibri"/>
                <a:sym typeface="Calibri"/>
              </a:rPr>
              <a:t>Mitmete linnade avaliku halduse asutused üle kogu maailma on samuti hakanud vastu võtma jätkusuutliku arengu kavasid, mida rakendatakse lähiaastatel, ning toetama rahaliselt projekte, mille eesmärk on luua ringikujuline reaalsus.</a:t>
            </a:r>
            <a:endParaRPr sz="3100" b="1">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Näiteks São Paulos toetavad ja edendavad ametiasutused üleminekut mahepõllumajandusele ja taastavale põllumajandusele, mis on mulla jaoks jätkusuutlikum, inimeste jaoks tervislikum ja toodab komposti, mida saab uuesti toidu tootmiseks kasutada.</a:t>
            </a:r>
            <a:endParaRPr sz="3100">
              <a:solidFill>
                <a:srgbClr val="056839"/>
              </a:solidFill>
              <a:latin typeface="Calibri"/>
              <a:ea typeface="Calibri"/>
              <a:cs typeface="Calibri"/>
              <a:sym typeface="Calibri"/>
            </a:endParaRPr>
          </a:p>
        </p:txBody>
      </p:sp>
      <p:pic>
        <p:nvPicPr>
          <p:cNvPr id="382" name="Google Shape;382;g144f232c3e4_0_90"/>
          <p:cNvPicPr preferRelativeResize="0"/>
          <p:nvPr/>
        </p:nvPicPr>
        <p:blipFill>
          <a:blip r:embed="rId5">
            <a:alphaModFix/>
          </a:blip>
          <a:stretch>
            <a:fillRect/>
          </a:stretch>
        </p:blipFill>
        <p:spPr>
          <a:xfrm>
            <a:off x="7173197" y="3662250"/>
            <a:ext cx="4911524" cy="2757939"/>
          </a:xfrm>
          <a:prstGeom prst="rect">
            <a:avLst/>
          </a:prstGeom>
          <a:noFill/>
          <a:ln>
            <a:noFill/>
          </a:ln>
        </p:spPr>
      </p:pic>
      <p:sp>
        <p:nvSpPr>
          <p:cNvPr id="383" name="Google Shape;383;g144f232c3e4_0_90"/>
          <p:cNvSpPr txBox="1"/>
          <p:nvPr/>
        </p:nvSpPr>
        <p:spPr>
          <a:xfrm>
            <a:off x="12878494" y="4438031"/>
            <a:ext cx="9526500" cy="854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Unsplash</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6"/>
              </a:rPr>
              <a:t>https://unsplash.com/photos/8XBBycGQIV0  </a:t>
            </a:r>
            <a:endParaRPr sz="1800">
              <a:latin typeface="Calibri"/>
              <a:ea typeface="Calibri"/>
              <a:cs typeface="Calibri"/>
              <a:sym typeface="Calibri"/>
            </a:endParaRPr>
          </a:p>
        </p:txBody>
      </p:sp>
      <p:sp>
        <p:nvSpPr>
          <p:cNvPr id="384" name="Google Shape;384;g144f232c3e4_0_90"/>
          <p:cNvSpPr txBox="1"/>
          <p:nvPr/>
        </p:nvSpPr>
        <p:spPr>
          <a:xfrm>
            <a:off x="8345539" y="8165025"/>
            <a:ext cx="11864100" cy="17247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3100" b="1">
                <a:solidFill>
                  <a:srgbClr val="056839"/>
                </a:solidFill>
                <a:latin typeface="Calibri"/>
                <a:ea typeface="Calibri"/>
                <a:cs typeface="Calibri"/>
                <a:sym typeface="Calibri"/>
              </a:rPr>
              <a:t>Küsimused mõtisklemiseks</a:t>
            </a:r>
            <a:endParaRPr sz="3100" b="1">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Kas te oskate mõelda muudele näidetele ringmajanduse kohta, mida te teate?</a:t>
            </a:r>
            <a:endParaRPr sz="3100">
              <a:solidFill>
                <a:srgbClr val="056839"/>
              </a:solidFill>
              <a:latin typeface="Calibri"/>
              <a:ea typeface="Calibri"/>
              <a:cs typeface="Calibri"/>
              <a:sym typeface="Calibri"/>
            </a:endParaRPr>
          </a:p>
        </p:txBody>
      </p:sp>
      <p:pic>
        <p:nvPicPr>
          <p:cNvPr id="385" name="Google Shape;385;g144f232c3e4_0_90"/>
          <p:cNvPicPr preferRelativeResize="0"/>
          <p:nvPr/>
        </p:nvPicPr>
        <p:blipFill rotWithShape="1">
          <a:blip r:embed="rId7">
            <a:alphaModFix/>
          </a:blip>
          <a:srcRect l="0" t="0" r="0" b="0"/>
          <a:stretch/>
        </p:blipFill>
        <p:spPr>
          <a:xfrm>
            <a:off x="7691727" y="8517335"/>
            <a:ext cx="533400" cy="8894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144f232c3e4_0_231"/>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91" name="Google Shape;391;g144f232c3e4_0_231"/>
          <p:cNvSpPr txBox="1"/>
          <p:nvPr/>
        </p:nvSpPr>
        <p:spPr>
          <a:xfrm>
            <a:off x="1034397" y="2320239"/>
            <a:ext cx="16933500" cy="16230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Ellen MacArthuri Sihtasutus (n.d.), Ringmajanduse näited: Cities. Ellen MacArthur Foundationi veebileht</a:t>
            </a:r>
            <a:r>
              <a:rPr lang="lt-LT" sz="2900" u="sng">
                <a:solidFill>
                  <a:schemeClr val="hlink"/>
                </a:solidFill>
                <a:latin typeface="Calibri"/>
                <a:ea typeface="Calibri"/>
                <a:cs typeface="Calibri"/>
                <a:sym typeface="Calibri"/>
                <a:hlinkClick r:id="rId3"/>
              </a:rPr>
              <a:t>. </a:t>
            </a:r>
            <a:r>
              <a:rPr lang="lt-LT" sz="2900">
                <a:solidFill>
                  <a:srgbClr val="056839"/>
                </a:solidFill>
                <a:latin typeface="Calibri"/>
                <a:ea typeface="Calibri"/>
                <a:cs typeface="Calibri"/>
                <a:sym typeface="Calibri"/>
              </a:rPr>
              <a:t>https://ellenmacarthurfoundation.org/circular-examples-collection-cities</a:t>
            </a:r>
            <a:r>
              <a:rPr lang="lt-LT" sz="2900" u="sng">
                <a:solidFill>
                  <a:schemeClr val="hlink"/>
                </a:solidFill>
                <a:latin typeface="Calibri"/>
                <a:ea typeface="Calibri"/>
                <a:cs typeface="Calibri"/>
                <a:sym typeface="Calibri"/>
                <a:hlinkClick r:id="rId3"/>
              </a:rPr>
              <a:t>. </a:t>
            </a:r>
            <a:endParaRPr sz="2900">
              <a:solidFill>
                <a:srgbClr val="056839"/>
              </a:solidFill>
              <a:latin typeface="Calibri"/>
              <a:ea typeface="Calibri"/>
              <a:cs typeface="Calibri"/>
              <a:sym typeface="Calibri"/>
            </a:endParaRPr>
          </a:p>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The Clique Project. </a:t>
            </a:r>
            <a:r>
              <a:rPr lang="lt-LT" sz="2900" u="sng">
                <a:solidFill>
                  <a:schemeClr val="hlink"/>
                </a:solidFill>
                <a:latin typeface="Calibri"/>
                <a:ea typeface="Calibri"/>
                <a:cs typeface="Calibri"/>
                <a:sym typeface="Calibri"/>
                <a:hlinkClick r:id="rId4"/>
              </a:rPr>
              <a:t>https://declique.</a:t>
            </a:r>
            <a:r>
              <a:rPr lang="lt-LT" sz="2900">
                <a:solidFill>
                  <a:srgbClr val="056839"/>
                </a:solidFill>
                <a:latin typeface="Calibri"/>
                <a:ea typeface="Calibri"/>
                <a:cs typeface="Calibri"/>
                <a:sym typeface="Calibri"/>
              </a:rPr>
              <a:t>nl/en/ </a:t>
            </a:r>
            <a:endParaRPr sz="2900">
              <a:solidFill>
                <a:srgbClr val="056839"/>
              </a:solidFill>
              <a:latin typeface="Calibri"/>
              <a:ea typeface="Calibri"/>
              <a:cs typeface="Calibri"/>
              <a:sym typeface="Calibri"/>
            </a:endParaRPr>
          </a:p>
        </p:txBody>
      </p:sp>
      <p:sp>
        <p:nvSpPr>
          <p:cNvPr id="392" name="Google Shape;392;g144f232c3e4_0_23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3" name="Google Shape;393;g144f232c3e4_0_231"/>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94" name="Google Shape;394;g144f232c3e4_0_231"/>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95" name="Google Shape;395;g144f232c3e4_0_231"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396" name="Google Shape;396;g144f232c3e4_0_231"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144f232c3e4_0_122"/>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4: </a:t>
            </a:r>
            <a:r>
              <a:rPr lang="lt-LT" sz="4600" b="1">
                <a:solidFill>
                  <a:srgbClr val="056839"/>
                </a:solidFill>
                <a:latin typeface="Calibri"/>
                <a:ea typeface="Calibri"/>
                <a:cs typeface="Calibri"/>
                <a:sym typeface="Calibri"/>
              </a:rPr>
              <a:t>Praegused takistused CE täielikule vastuvõtmisele</a:t>
            </a:r>
            <a:endParaRPr sz="2000" b="1">
              <a:solidFill>
                <a:srgbClr val="C55A11"/>
              </a:solidFill>
              <a:latin typeface="Calibri"/>
              <a:ea typeface="Calibri"/>
              <a:cs typeface="Calibri"/>
              <a:sym typeface="Calibri"/>
            </a:endParaRPr>
          </a:p>
        </p:txBody>
      </p:sp>
      <p:sp>
        <p:nvSpPr>
          <p:cNvPr id="402" name="Google Shape;402;g144f232c3e4_0_12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3" name="Google Shape;403;g144f232c3e4_0_12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04" name="Google Shape;404;g144f232c3e4_0_122"/>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05" name="Google Shape;405;g144f232c3e4_0_12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06" name="Google Shape;406;g144f232c3e4_0_12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07" name="Google Shape;407;g144f232c3e4_0_122"/>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408" name="Google Shape;408;g144f232c3e4_0_122"/>
          <p:cNvSpPr txBox="1"/>
          <p:nvPr/>
        </p:nvSpPr>
        <p:spPr>
          <a:xfrm>
            <a:off x="879456" y="1633000"/>
            <a:ext cx="18571200" cy="65034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Hoolimata rahvusvahelisest tähelepanust CE-teemale, on selle rakendamisel endiselt mõned takistused.</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b="1">
                <a:solidFill>
                  <a:srgbClr val="056839"/>
                </a:solidFill>
                <a:latin typeface="Calibri"/>
                <a:ea typeface="Calibri"/>
                <a:cs typeface="Calibri"/>
                <a:sym typeface="Calibri"/>
              </a:rPr>
              <a:t>Tehnilised takistused</a:t>
            </a:r>
            <a:endParaRPr sz="3100" b="1">
              <a:solidFill>
                <a:srgbClr val="056839"/>
              </a:solidFill>
              <a:latin typeface="Calibri"/>
              <a:ea typeface="Calibri"/>
              <a:cs typeface="Calibri"/>
              <a:sym typeface="Calibri"/>
            </a:endParaRPr>
          </a:p>
          <a:p>
            <a:pPr marL="749300" lvl="0" indent="-577850" algn="just" rtl="0">
              <a:spcBef>
                <a:spcPts val="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piisava jäätmekäitlusinfrastruktuuri puudumine ( tehniliste/bioloogiliste materjalide kombinatsioon);</a:t>
            </a:r>
            <a:endParaRPr sz="3100">
              <a:solidFill>
                <a:srgbClr val="056839"/>
              </a:solidFill>
              <a:latin typeface="Calibri"/>
              <a:ea typeface="Calibri"/>
              <a:cs typeface="Calibri"/>
              <a:sym typeface="Calibri"/>
            </a:endParaRPr>
          </a:p>
          <a:p>
            <a:pPr marL="749300" lvl="0" indent="-577850" algn="just" rtl="0">
              <a:spcBef>
                <a:spcPts val="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paljude äriplaanide ebapiisavus;</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b="1">
                <a:solidFill>
                  <a:srgbClr val="056839"/>
                </a:solidFill>
                <a:latin typeface="Calibri"/>
                <a:ea typeface="Calibri"/>
                <a:cs typeface="Calibri"/>
                <a:sym typeface="Calibri"/>
              </a:rPr>
              <a:t>Emotsionaalsed takistused</a:t>
            </a:r>
            <a:endParaRPr sz="3100" b="1">
              <a:solidFill>
                <a:srgbClr val="056839"/>
              </a:solidFill>
              <a:latin typeface="Calibri"/>
              <a:ea typeface="Calibri"/>
              <a:cs typeface="Calibri"/>
              <a:sym typeface="Calibri"/>
            </a:endParaRPr>
          </a:p>
          <a:p>
            <a:pPr marL="749300" lvl="0" indent="-577850" algn="just" rtl="0">
              <a:spcBef>
                <a:spcPts val="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klientide </a:t>
            </a:r>
            <a:r>
              <a:rPr lang="lt-LT" sz="3100">
                <a:solidFill>
                  <a:srgbClr val="056839"/>
                </a:solidFill>
                <a:latin typeface="Calibri"/>
                <a:ea typeface="Calibri"/>
                <a:cs typeface="Calibri"/>
                <a:sym typeface="Calibri"/>
              </a:rPr>
              <a:t>hirm, et muudatus </a:t>
            </a:r>
            <a:r>
              <a:rPr lang="lt-LT" sz="3100">
                <a:solidFill>
                  <a:srgbClr val="056839"/>
                </a:solidFill>
                <a:latin typeface="Calibri"/>
                <a:ea typeface="Calibri"/>
                <a:cs typeface="Calibri"/>
                <a:sym typeface="Calibri"/>
              </a:rPr>
              <a:t>avaldab neile negatiivset mõju (nt majanduslikult);</a:t>
            </a:r>
            <a:endParaRPr sz="3100">
              <a:solidFill>
                <a:srgbClr val="056839"/>
              </a:solidFill>
              <a:latin typeface="Calibri"/>
              <a:ea typeface="Calibri"/>
              <a:cs typeface="Calibri"/>
              <a:sym typeface="Calibri"/>
            </a:endParaRPr>
          </a:p>
          <a:p>
            <a:pPr marL="749300" lvl="0" indent="-577850" algn="just" rtl="0">
              <a:spcBef>
                <a:spcPts val="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tootjate kartus, et mõnele materjalile (näiteks plastikule) pakutavad alternatiivid ei ole võrdselt tõhusad ja võivad mõjutada nende kaubamärgi mainet;</a:t>
            </a:r>
            <a:endParaRPr sz="3100">
              <a:solidFill>
                <a:srgbClr val="056839"/>
              </a:solidFill>
              <a:latin typeface="Calibri"/>
              <a:ea typeface="Calibri"/>
              <a:cs typeface="Calibri"/>
              <a:sym typeface="Calibri"/>
            </a:endParaRPr>
          </a:p>
          <a:p>
            <a:pPr marL="74930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b="1">
                <a:solidFill>
                  <a:srgbClr val="056839"/>
                </a:solidFill>
                <a:latin typeface="Calibri"/>
                <a:ea typeface="Calibri"/>
                <a:cs typeface="Calibri"/>
                <a:sym typeface="Calibri"/>
              </a:rPr>
              <a:t>Seadusandlikud takistused</a:t>
            </a:r>
            <a:endParaRPr sz="3100" b="1">
              <a:solidFill>
                <a:srgbClr val="056839"/>
              </a:solidFill>
              <a:latin typeface="Calibri"/>
              <a:ea typeface="Calibri"/>
              <a:cs typeface="Calibri"/>
              <a:sym typeface="Calibri"/>
            </a:endParaRPr>
          </a:p>
          <a:p>
            <a:pPr marL="749300" lvl="0" indent="-577850" algn="just" rtl="0">
              <a:spcBef>
                <a:spcPts val="0"/>
              </a:spcBef>
              <a:spcAft>
                <a:spcPts val="0"/>
              </a:spcAft>
              <a:buClr>
                <a:srgbClr val="056839"/>
              </a:buClr>
              <a:buSzPts val="3100"/>
              <a:buFont typeface="Calibri"/>
              <a:buAutoNum type="arabicPeriod"/>
            </a:pPr>
            <a:r>
              <a:rPr lang="lt-LT" sz="3100">
                <a:solidFill>
                  <a:srgbClr val="056839"/>
                </a:solidFill>
                <a:latin typeface="Calibri"/>
                <a:ea typeface="Calibri"/>
                <a:cs typeface="Calibri"/>
                <a:sym typeface="Calibri"/>
              </a:rPr>
              <a:t>riiklikud või piirkondlikud seadused, mis soodustavad, kuigi tahtmatult, jäätmete tekkimist.</a:t>
            </a:r>
            <a:endParaRPr sz="3100">
              <a:solidFill>
                <a:srgbClr val="056839"/>
              </a:solidFill>
              <a:latin typeface="Calibri"/>
              <a:ea typeface="Calibri"/>
              <a:cs typeface="Calibri"/>
              <a:sym typeface="Calibri"/>
            </a:endParaRPr>
          </a:p>
        </p:txBody>
      </p:sp>
      <p:sp>
        <p:nvSpPr>
          <p:cNvPr id="409" name="Google Shape;409;g144f232c3e4_0_122"/>
          <p:cNvSpPr txBox="1"/>
          <p:nvPr/>
        </p:nvSpPr>
        <p:spPr>
          <a:xfrm>
            <a:off x="8552039" y="8168925"/>
            <a:ext cx="11864100" cy="17247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3100" b="1">
                <a:solidFill>
                  <a:srgbClr val="056839"/>
                </a:solidFill>
                <a:latin typeface="Calibri"/>
                <a:ea typeface="Calibri"/>
                <a:cs typeface="Calibri"/>
                <a:sym typeface="Calibri"/>
              </a:rPr>
              <a:t>Küsimused mõtisklemiseks</a:t>
            </a:r>
            <a:endParaRPr sz="3100" b="1">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3100">
                <a:solidFill>
                  <a:srgbClr val="056839"/>
                </a:solidFill>
                <a:latin typeface="Calibri"/>
                <a:ea typeface="Calibri"/>
                <a:cs typeface="Calibri"/>
                <a:sym typeface="Calibri"/>
              </a:rPr>
              <a:t>Kas te oskate mõelda muudele praegustele takistustele CE rakendamisel? Kuidas te neid ületaksite?</a:t>
            </a:r>
            <a:endParaRPr sz="3100">
              <a:solidFill>
                <a:srgbClr val="056839"/>
              </a:solidFill>
              <a:latin typeface="Calibri"/>
              <a:ea typeface="Calibri"/>
              <a:cs typeface="Calibri"/>
              <a:sym typeface="Calibri"/>
            </a:endParaRPr>
          </a:p>
        </p:txBody>
      </p:sp>
      <p:pic>
        <p:nvPicPr>
          <p:cNvPr id="410" name="Google Shape;410;g144f232c3e4_0_122"/>
          <p:cNvPicPr preferRelativeResize="0"/>
          <p:nvPr/>
        </p:nvPicPr>
        <p:blipFill rotWithShape="1">
          <a:blip r:embed="rId5">
            <a:alphaModFix/>
          </a:blip>
          <a:srcRect l="0" t="0" r="0" b="0"/>
          <a:stretch/>
        </p:blipFill>
        <p:spPr>
          <a:xfrm>
            <a:off x="8018652" y="8586548"/>
            <a:ext cx="533400" cy="8894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g144f232c3e4_0_142"/>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4: Praegused takistused CE täielikule vastuvõtmisele</a:t>
            </a:r>
            <a:endParaRPr sz="2000" b="1">
              <a:solidFill>
                <a:srgbClr val="C55A11"/>
              </a:solidFill>
              <a:latin typeface="Calibri"/>
              <a:ea typeface="Calibri"/>
              <a:cs typeface="Calibri"/>
              <a:sym typeface="Calibri"/>
            </a:endParaRPr>
          </a:p>
        </p:txBody>
      </p:sp>
      <p:sp>
        <p:nvSpPr>
          <p:cNvPr id="416" name="Google Shape;416;g144f232c3e4_0_14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17" name="Google Shape;417;g144f232c3e4_0_14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18" name="Google Shape;418;g144f232c3e4_0_142"/>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19" name="Google Shape;419;g144f232c3e4_0_14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20" name="Google Shape;420;g144f232c3e4_0_14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421" name="Google Shape;421;g144f232c3e4_0_142"/>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sp>
        <p:nvSpPr>
          <p:cNvPr id="422" name="Google Shape;422;g144f232c3e4_0_142"/>
          <p:cNvSpPr txBox="1"/>
          <p:nvPr/>
        </p:nvSpPr>
        <p:spPr>
          <a:xfrm>
            <a:off x="879356" y="2479913"/>
            <a:ext cx="18571200" cy="5071800"/>
          </a:xfrm>
          <a:prstGeom prst="rect">
            <a:avLst/>
          </a:prstGeom>
          <a:noFill/>
          <a:ln>
            <a:noFill/>
          </a:ln>
        </p:spPr>
        <p:txBody>
          <a:bodyPr spcFirstLastPara="1" wrap="square" lIns="148575" tIns="148575" rIns="148575" bIns="148575" anchor="t" anchorCtr="0">
            <a:spAutoFit/>
          </a:bodyPr>
          <a:lstStyle/>
          <a:p>
            <a:pPr marL="0" lvl="0" indent="0" algn="just" rtl="0">
              <a:spcBef>
                <a:spcPts val="0"/>
              </a:spcBef>
              <a:spcAft>
                <a:spcPts val="0"/>
              </a:spcAft>
              <a:buNone/>
            </a:pPr>
            <a:r>
              <a:rPr lang="lt-LT" sz="3100">
                <a:solidFill>
                  <a:srgbClr val="056839"/>
                </a:solidFill>
                <a:latin typeface="Calibri"/>
                <a:ea typeface="Calibri"/>
                <a:cs typeface="Calibri"/>
                <a:sym typeface="Calibri"/>
              </a:rPr>
              <a:t>Võttes arvesse, et sellele küsimusele on pööratud tähelepanu ja </a:t>
            </a:r>
            <a:r>
              <a:rPr lang="lt-LT" sz="3100" b="1">
                <a:solidFill>
                  <a:srgbClr val="056839"/>
                </a:solidFill>
                <a:latin typeface="Calibri"/>
                <a:ea typeface="Calibri"/>
                <a:cs typeface="Calibri"/>
                <a:sym typeface="Calibri"/>
              </a:rPr>
              <a:t>paljud riigid ja rahvusvahelised organisatsioonid </a:t>
            </a:r>
            <a:r>
              <a:rPr lang="lt-LT" sz="3100">
                <a:solidFill>
                  <a:srgbClr val="056839"/>
                </a:solidFill>
                <a:latin typeface="Calibri"/>
                <a:ea typeface="Calibri"/>
                <a:cs typeface="Calibri"/>
                <a:sym typeface="Calibri"/>
              </a:rPr>
              <a:t>(nagu Euroopa Liit ja ÜRO) on võtnud </a:t>
            </a:r>
            <a:r>
              <a:rPr lang="lt-LT" sz="3100" b="1">
                <a:solidFill>
                  <a:srgbClr val="056839"/>
                </a:solidFill>
                <a:latin typeface="Calibri"/>
                <a:ea typeface="Calibri"/>
                <a:cs typeface="Calibri"/>
                <a:sym typeface="Calibri"/>
              </a:rPr>
              <a:t>ametliku kohustuse</a:t>
            </a:r>
            <a:r>
              <a:rPr lang="lt-LT" sz="3100">
                <a:solidFill>
                  <a:srgbClr val="056839"/>
                </a:solidFill>
                <a:latin typeface="Calibri"/>
                <a:ea typeface="Calibri"/>
                <a:cs typeface="Calibri"/>
                <a:sym typeface="Calibri"/>
              </a:rPr>
              <a:t>, on oodata, et need takistused on võimalik lähiaastatel ületada või oluliselt vähendada (tegelikult on hea meeles pidada, et Euroopa Liit on seadnud endale eesmärgiks saavutada süsinikdioksiidi neutraalsus 2050. aastaks, ÜRO aga säästva arengu eesmärgid 2030. aastaks).</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Clr>
                <a:schemeClr val="dk1"/>
              </a:buClr>
              <a:buSzPts val="1800"/>
              <a:buFont typeface="Arial"/>
              <a:buNone/>
            </a:pPr>
            <a:r>
              <a:t/>
            </a:r>
            <a:endParaRPr sz="3100">
              <a:solidFill>
                <a:srgbClr val="056839"/>
              </a:solidFill>
              <a:latin typeface="Calibri"/>
              <a:ea typeface="Calibri"/>
              <a:cs typeface="Calibri"/>
              <a:sym typeface="Calibri"/>
            </a:endParaRPr>
          </a:p>
          <a:p>
            <a:pPr marL="0" lvl="0" indent="0" algn="just" rtl="0">
              <a:spcBef>
                <a:spcPts val="0"/>
              </a:spcBef>
              <a:spcAft>
                <a:spcPts val="0"/>
              </a:spcAft>
              <a:buNone/>
            </a:pPr>
            <a:r>
              <a:rPr lang="lt-LT" sz="3100">
                <a:solidFill>
                  <a:srgbClr val="056839"/>
                </a:solidFill>
                <a:latin typeface="Calibri"/>
                <a:ea typeface="Calibri"/>
                <a:cs typeface="Calibri"/>
                <a:sym typeface="Calibri"/>
              </a:rPr>
              <a:t>Samuti on vaja </a:t>
            </a:r>
            <a:r>
              <a:rPr lang="lt-LT" sz="3100" b="1">
                <a:solidFill>
                  <a:srgbClr val="056839"/>
                </a:solidFill>
                <a:latin typeface="Calibri"/>
                <a:ea typeface="Calibri"/>
                <a:cs typeface="Calibri"/>
                <a:sym typeface="Calibri"/>
              </a:rPr>
              <a:t>teadlikkuse tõstmise kampaaniaid</a:t>
            </a:r>
            <a:r>
              <a:rPr lang="lt-LT" sz="3100">
                <a:solidFill>
                  <a:srgbClr val="056839"/>
                </a:solidFill>
                <a:latin typeface="Calibri"/>
                <a:ea typeface="Calibri"/>
                <a:cs typeface="Calibri"/>
                <a:sym typeface="Calibri"/>
              </a:rPr>
              <a:t>, et selgitada, mida EÜ ja selle eelised inimestele tähendavad, et ületada nende usaldamatus. Selle asemel peavad ettevõtted looma tugevad võrgustikud, et teha koostööd teistega, ja äriplaanid, mis edendavad ja toetavad muutusi.</a:t>
            </a:r>
            <a:endParaRPr sz="3100">
              <a:solidFill>
                <a:srgbClr val="056839"/>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g144f232c3e4_0_267"/>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4: Praegused takistused CE täielikule vastuvõtmisele</a:t>
            </a:r>
            <a:endParaRPr sz="2000" b="1">
              <a:solidFill>
                <a:srgbClr val="C55A11"/>
              </a:solidFill>
              <a:latin typeface="Calibri"/>
              <a:ea typeface="Calibri"/>
              <a:cs typeface="Calibri"/>
              <a:sym typeface="Calibri"/>
            </a:endParaRPr>
          </a:p>
        </p:txBody>
      </p:sp>
      <p:sp>
        <p:nvSpPr>
          <p:cNvPr id="428" name="Google Shape;428;g144f232c3e4_0_26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29" name="Google Shape;429;g144f232c3e4_0_26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30" name="Google Shape;430;g144f232c3e4_0_267"/>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31" name="Google Shape;431;g144f232c3e4_0_26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432" name="Google Shape;432;g144f232c3e4_0_267" descr="Graphical user interface, text&#10;&#10;Description automatically generated"/>
          <p:cNvPicPr preferRelativeResize="0"/>
          <p:nvPr/>
        </p:nvPicPr>
        <p:blipFill rotWithShape="1">
          <a:blip r:embed="rId4">
            <a:alphaModFix/>
          </a:blip>
          <a:srcRect l="0" t="0" r="0" b="0"/>
          <a:stretch/>
        </p:blipFill>
        <p:spPr>
          <a:xfrm>
            <a:off x="3131911" y="9375398"/>
            <a:ext cx="3468962" cy="727772"/>
          </a:xfrm>
          <a:prstGeom prst="rect">
            <a:avLst/>
          </a:prstGeom>
          <a:noFill/>
          <a:ln>
            <a:noFill/>
          </a:ln>
        </p:spPr>
      </p:pic>
      <p:sp>
        <p:nvSpPr>
          <p:cNvPr id="433" name="Google Shape;433;g144f232c3e4_0_267"/>
          <p:cNvSpPr txBox="1"/>
          <p:nvPr/>
        </p:nvSpPr>
        <p:spPr>
          <a:xfrm>
            <a:off x="671288" y="2191350"/>
            <a:ext cx="17611500" cy="7773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1300"/>
              </a:spcAft>
              <a:buNone/>
            </a:pPr>
            <a:r>
              <a:t/>
            </a:r>
            <a:endParaRPr sz="3100">
              <a:solidFill>
                <a:srgbClr val="056839"/>
              </a:solidFill>
              <a:latin typeface="Calibri"/>
              <a:ea typeface="Calibri"/>
              <a:cs typeface="Calibri"/>
              <a:sym typeface="Calibri"/>
            </a:endParaRPr>
          </a:p>
        </p:txBody>
      </p:sp>
      <p:pic>
        <p:nvPicPr>
          <p:cNvPr id="434" name="Google Shape;434;g144f232c3e4_0_267" descr="Ellen MacArthur and Joe Iles talk through the various loops on the Ellen MacArthur Foundation's &quot;butterfly diagram&quot;." title="Ellen MacArthur on the basics of the circular economy">
            <a:hlinkClick r:id="rId5"/>
          </p:cNvPr>
          <p:cNvPicPr preferRelativeResize="0"/>
          <p:nvPr/>
        </p:nvPicPr>
        <p:blipFill>
          <a:blip r:embed="rId6">
            <a:alphaModFix/>
          </a:blip>
          <a:stretch>
            <a:fillRect/>
          </a:stretch>
        </p:blipFill>
        <p:spPr>
          <a:xfrm>
            <a:off x="4229719" y="1842956"/>
            <a:ext cx="9863862" cy="7397907"/>
          </a:xfrm>
          <a:prstGeom prst="rect">
            <a:avLst/>
          </a:prstGeom>
          <a:noFill/>
          <a:ln>
            <a:noFill/>
          </a:ln>
        </p:spPr>
      </p:pic>
      <p:sp>
        <p:nvSpPr>
          <p:cNvPr id="435" name="Google Shape;435;g144f232c3e4_0_267"/>
          <p:cNvSpPr txBox="1"/>
          <p:nvPr/>
        </p:nvSpPr>
        <p:spPr>
          <a:xfrm>
            <a:off x="9023780" y="9305063"/>
            <a:ext cx="10368600" cy="1008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2300">
                <a:latin typeface="Calibri"/>
                <a:ea typeface="Calibri"/>
                <a:cs typeface="Calibri"/>
                <a:sym typeface="Calibri"/>
              </a:rPr>
              <a:t>Ellen MacArthur ringmajanduse põhitõdedest.</a:t>
            </a:r>
            <a:endParaRPr sz="2300">
              <a:latin typeface="Calibri"/>
              <a:ea typeface="Calibri"/>
              <a:cs typeface="Calibri"/>
              <a:sym typeface="Calibri"/>
            </a:endParaRPr>
          </a:p>
          <a:p>
            <a:pPr marL="0" lvl="0" indent="0" algn="l" rtl="0">
              <a:spcBef>
                <a:spcPts val="0"/>
              </a:spcBef>
              <a:spcAft>
                <a:spcPts val="0"/>
              </a:spcAft>
              <a:buNone/>
            </a:pPr>
            <a:r>
              <a:rPr lang="lt-LT" sz="2300">
                <a:latin typeface="Calibri"/>
                <a:ea typeface="Calibri"/>
                <a:cs typeface="Calibri"/>
                <a:sym typeface="Calibri"/>
              </a:rPr>
              <a:t>Kättesaadav Youtube'is: </a:t>
            </a:r>
            <a:r>
              <a:rPr lang="lt-LT" sz="2300" u="sng">
                <a:solidFill>
                  <a:schemeClr val="hlink"/>
                </a:solidFill>
                <a:latin typeface="Calibri"/>
                <a:ea typeface="Calibri"/>
                <a:cs typeface="Calibri"/>
                <a:sym typeface="Calibri"/>
                <a:hlinkClick r:id="rId7"/>
              </a:rPr>
              <a:t>https:</a:t>
            </a:r>
            <a:r>
              <a:rPr lang="lt-LT" sz="2300">
                <a:latin typeface="Calibri"/>
                <a:ea typeface="Calibri"/>
                <a:cs typeface="Calibri"/>
                <a:sym typeface="Calibri"/>
              </a:rPr>
              <a:t>//www.youtube.com/watch?v=NBEvJwTxs4w </a:t>
            </a:r>
            <a:endParaRPr sz="2300">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434"/>
                                        </p:tgtEl>
                                        <p:attrNameLst>
                                          <p:attrName>style.visibility</p:attrName>
                                        </p:attrNameLst>
                                      </p:cBhvr>
                                      <p:to>
                                        <p:strVal val="visible"/>
                                      </p:to>
                                    </p:set>
                                    <p:animEffect transition="in" filter="fade">
                                      <p:cBhvr>
                                        <p:cTn dur="1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g144f232c3e4_0_253"/>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4: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441" name="Google Shape;441;g144f232c3e4_0_253"/>
          <p:cNvSpPr txBox="1"/>
          <p:nvPr/>
        </p:nvSpPr>
        <p:spPr>
          <a:xfrm>
            <a:off x="1034397" y="2320239"/>
            <a:ext cx="16933500" cy="21363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15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Bahraini A. (2021). 5 ühist takistust ringmajanduse rakendamisel. Jäätmekäitlus. Waste4Change </a:t>
            </a:r>
            <a:r>
              <a:rPr lang="lt-LT" sz="2900" u="sng">
                <a:solidFill>
                  <a:schemeClr val="hlink"/>
                </a:solidFill>
                <a:latin typeface="Calibri"/>
                <a:ea typeface="Calibri"/>
                <a:cs typeface="Calibri"/>
                <a:sym typeface="Calibri"/>
                <a:hlinkClick r:id="rId3"/>
              </a:rPr>
              <a:t>https://waste4change.com/blog/the-5-common-obstacles-in-implementing-circular-economy/#:~:text=The%20previous%20problems%20that%20we,</a:t>
            </a:r>
            <a:r>
              <a:rPr lang="lt-LT" sz="2900">
                <a:solidFill>
                  <a:srgbClr val="056839"/>
                </a:solidFill>
                <a:latin typeface="Calibri"/>
                <a:ea typeface="Calibri"/>
                <a:cs typeface="Calibri"/>
                <a:sym typeface="Calibri"/>
              </a:rPr>
              <a:t>implements%20the%20circular%20economy%20concept </a:t>
            </a:r>
            <a:endParaRPr sz="2900">
              <a:solidFill>
                <a:srgbClr val="056839"/>
              </a:solidFill>
              <a:latin typeface="Calibri"/>
              <a:ea typeface="Calibri"/>
              <a:cs typeface="Calibri"/>
              <a:sym typeface="Calibri"/>
            </a:endParaRPr>
          </a:p>
        </p:txBody>
      </p:sp>
      <p:sp>
        <p:nvSpPr>
          <p:cNvPr id="442" name="Google Shape;442;g144f232c3e4_0_25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43" name="Google Shape;443;g144f232c3e4_0_25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44" name="Google Shape;444;g144f232c3e4_0_253"/>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445" name="Google Shape;445;g144f232c3e4_0_25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446" name="Google Shape;446;g144f232c3e4_0_25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 name="Shape 451"/>
        <p:cNvGrpSpPr/>
        <p:nvPr/>
      </p:nvGrpSpPr>
      <p:grpSpPr>
        <a:xfrm>
          <a:off x="0" y="0"/>
          <a:ext cx="0" cy="0"/>
          <a:chOff x="0" y="0"/>
          <a:chExt cx="0" cy="0"/>
        </a:xfrm>
      </p:grpSpPr>
      <p:pic>
        <p:nvPicPr>
          <p:cNvPr id="452" name="Google Shape;452;p21"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453" name="Google Shape;453;p2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454" name="Google Shape;454;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55" name="Google Shape;455;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56" name="Google Shape;456;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57" name="Google Shape;457;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458" name="Google Shape;458;p21"/>
          <p:cNvSpPr txBox="1"/>
          <p:nvPr/>
        </p:nvSpPr>
        <p:spPr>
          <a:xfrm>
            <a:off x="936978" y="1326899"/>
            <a:ext cx="128895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Kokkuvõte</a:t>
            </a:r>
            <a:endParaRPr sz="2900">
              <a:solidFill>
                <a:schemeClr val="dk1"/>
              </a:solidFill>
              <a:latin typeface="Calibri"/>
              <a:ea typeface="Calibri"/>
              <a:cs typeface="Calibri"/>
              <a:sym typeface="Calibri"/>
            </a:endParaRPr>
          </a:p>
        </p:txBody>
      </p:sp>
      <p:sp>
        <p:nvSpPr>
          <p:cNvPr id="459" name="Google Shape;459;p21"/>
          <p:cNvSpPr txBox="1"/>
          <p:nvPr/>
        </p:nvSpPr>
        <p:spPr>
          <a:xfrm>
            <a:off x="740898" y="2715750"/>
            <a:ext cx="19092300" cy="52164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SzPts val="1800"/>
              <a:buNone/>
            </a:pPr>
            <a:r>
              <a:rPr lang="lt-LT" sz="2900">
                <a:solidFill>
                  <a:srgbClr val="056839"/>
                </a:solidFill>
                <a:latin typeface="Calibri"/>
                <a:ea typeface="Calibri"/>
                <a:cs typeface="Calibri"/>
                <a:sym typeface="Calibri"/>
              </a:rPr>
              <a:t>Lineaarne majandus näitab oma piire: selle mõju taimedele, loomadele, inimestele ja keskkonnale üldiselt on üha ilmsem ja tõsisem. Selleks, et olukorda muuta, on paljud riigid ja rahvusvahelised organisatsioonid hakanud rääkima uuest majandusmudelist, mida nimetatakse ringmajanduseks.</a:t>
            </a:r>
            <a:endParaRPr sz="29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t/>
            </a:r>
            <a:endParaRPr sz="29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2900">
                <a:solidFill>
                  <a:srgbClr val="056839"/>
                </a:solidFill>
                <a:latin typeface="Calibri"/>
                <a:ea typeface="Calibri"/>
                <a:cs typeface="Calibri"/>
                <a:sym typeface="Calibri"/>
              </a:rPr>
              <a:t>See erineb eelmisest mudelist, sest selle eesmärk on pikendada esemete ja materjalide elutsüklit nii palju kui võimalik ning ideaalis saavutada "nulljäätmete" olukord.</a:t>
            </a:r>
            <a:endParaRPr sz="29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800"/>
              <a:buFont typeface="Arial"/>
              <a:buNone/>
            </a:pPr>
            <a:r>
              <a:t/>
            </a:r>
            <a:endParaRPr sz="2900">
              <a:solidFill>
                <a:srgbClr val="056839"/>
              </a:solidFill>
              <a:latin typeface="Calibri"/>
              <a:ea typeface="Calibri"/>
              <a:cs typeface="Calibri"/>
              <a:sym typeface="Calibri"/>
            </a:endParaRPr>
          </a:p>
          <a:p>
            <a:pPr marL="0" marR="0" lvl="0" indent="0" algn="just" rtl="0">
              <a:lnSpc>
                <a:spcPct val="115000"/>
              </a:lnSpc>
              <a:spcBef>
                <a:spcPts val="0"/>
              </a:spcBef>
              <a:spcAft>
                <a:spcPts val="0"/>
              </a:spcAft>
              <a:buSzPts val="1800"/>
              <a:buNone/>
            </a:pPr>
            <a:r>
              <a:rPr lang="lt-LT" sz="2900">
                <a:solidFill>
                  <a:srgbClr val="056839"/>
                </a:solidFill>
                <a:latin typeface="Calibri"/>
                <a:ea typeface="Calibri"/>
                <a:cs typeface="Calibri"/>
                <a:sym typeface="Calibri"/>
              </a:rPr>
              <a:t>Kuigi EÜ täieliku rakendamise ees on veel mitmeid takistusi (seadusandlikud, organisatsioonilised, majanduslikud jne), on paljud riigid ametlikult pühendunud EÜga seotud eesmärkide saavutamisele ja paljud inimesed teevad sama, võttes igapäevaelus kasutusele "ringikujulise" ja keskkonnasõbralikuma lähenemisviisi.</a:t>
            </a:r>
            <a:endParaRPr sz="29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4"/>
          <p:cNvSpPr txBox="1"/>
          <p:nvPr/>
        </p:nvSpPr>
        <p:spPr>
          <a:xfrm>
            <a:off x="2118649" y="878243"/>
            <a:ext cx="1384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Käsitletavad rohelised oskused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4"/>
          <p:cNvSpPr txBox="1"/>
          <p:nvPr/>
        </p:nvSpPr>
        <p:spPr>
          <a:xfrm>
            <a:off x="5353540" y="3550499"/>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extLst>
                  <a:ext uri="http://customooxmlschemas.google.com/">
                    <go:slidesCustomData xmlns:go="http://customooxmlschemas.google.com/" textRoundtripDataId="0"/>
                  </a:ext>
                </a:extLst>
              </a:rPr>
              <a:t>Ökodisain</a:t>
            </a:r>
            <a:endParaRPr sz="3900">
              <a:solidFill>
                <a:srgbClr val="056839"/>
              </a:solidFill>
              <a:latin typeface="Calibri"/>
              <a:ea typeface="Calibri"/>
              <a:cs typeface="Calibri"/>
              <a:sym typeface="Calibri"/>
            </a:endParaRPr>
          </a:p>
        </p:txBody>
      </p:sp>
      <p:pic>
        <p:nvPicPr>
          <p:cNvPr id="118" name="Google Shape;118;p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19" name="Google Shape;119;p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5" name="Google Shape;125;p5"/>
          <p:cNvSpPr txBox="1"/>
          <p:nvPr/>
        </p:nvSpPr>
        <p:spPr>
          <a:xfrm>
            <a:off x="1034414" y="2551734"/>
            <a:ext cx="16933500" cy="4690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Kliimamuutused, globaalne soojenemine ning vee, õhu ja pinnase saastumine annavad meile selge signaali: meie praegune majandusmudel ei ole Maa jaoks jätkusuutlik. </a:t>
            </a:r>
            <a:r>
              <a:rPr lang="lt-LT" sz="2900" b="1">
                <a:solidFill>
                  <a:srgbClr val="056839"/>
                </a:solidFill>
                <a:latin typeface="Calibri"/>
                <a:ea typeface="Calibri"/>
                <a:cs typeface="Calibri"/>
                <a:sym typeface="Calibri"/>
              </a:rPr>
              <a:t>Kliimamuutus ohustab taime-, looma- ja inimelu sellisena, nagu me seda seni tundsime.</a:t>
            </a:r>
            <a:r>
              <a:rPr lang="lt-LT" sz="2900">
                <a:solidFill>
                  <a:srgbClr val="056839"/>
                </a:solidFill>
                <a:latin typeface="Calibri"/>
                <a:ea typeface="Calibri"/>
                <a:cs typeface="Calibri"/>
                <a:sym typeface="Calibri"/>
              </a:rPr>
              <a:t> Seepärast on eksperdid hakanud otsima alternatiivseid majandusmudeleid, mis on sotsiaalsest, keskkonnaalasest ja majanduslikust seisukohast jätkusuutlikumad.</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Font typeface="Arial"/>
              <a:buNone/>
            </a:pPr>
            <a:r>
              <a:rPr lang="lt-LT" sz="2900">
                <a:solidFill>
                  <a:srgbClr val="056839"/>
                </a:solidFill>
                <a:latin typeface="Calibri"/>
                <a:ea typeface="Calibri"/>
                <a:cs typeface="Calibri"/>
                <a:sym typeface="Calibri"/>
              </a:rPr>
              <a:t>Euroopa Liit (EL) ja Ühinenud Rahvaste Organisatsioon (ONU) koos paljude teistega propageerivad majandussüsteemi, mis on mõeldud iseenda taastamiseks ja mida nimetatakse </a:t>
            </a:r>
            <a:r>
              <a:rPr lang="lt-LT" sz="3400" b="1" u="sng">
                <a:solidFill>
                  <a:srgbClr val="056839"/>
                </a:solidFill>
                <a:latin typeface="Calibri"/>
                <a:ea typeface="Calibri"/>
                <a:cs typeface="Calibri"/>
                <a:sym typeface="Calibri"/>
              </a:rPr>
              <a:t>ringmajanduseks (Circular Economy - CE).</a:t>
            </a:r>
            <a:endParaRPr sz="3400" b="1" u="sng">
              <a:solidFill>
                <a:srgbClr val="056839"/>
              </a:solidFill>
              <a:latin typeface="Calibri"/>
              <a:ea typeface="Calibri"/>
              <a:cs typeface="Calibri"/>
              <a:sym typeface="Calibri"/>
            </a:endParaRPr>
          </a:p>
        </p:txBody>
      </p:sp>
      <p:sp>
        <p:nvSpPr>
          <p:cNvPr id="126" name="Google Shape;126;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7" name="Google Shape;127;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8" name="Google Shape;128;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29" name="Google Shape;129;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0" name="Google Shape;130;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g144ed747ffd_0_7"/>
          <p:cNvSpPr txBox="1"/>
          <p:nvPr/>
        </p:nvSpPr>
        <p:spPr>
          <a:xfrm>
            <a:off x="891245" y="863161"/>
            <a:ext cx="79146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36" name="Google Shape;136;g144ed747ffd_0_7"/>
          <p:cNvSpPr txBox="1"/>
          <p:nvPr/>
        </p:nvSpPr>
        <p:spPr>
          <a:xfrm>
            <a:off x="1034414" y="2551734"/>
            <a:ext cx="16933500" cy="461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ELi peamised sammud ringmajanduse rakendamise suunas:</a:t>
            </a:r>
            <a:endParaRPr sz="2900">
              <a:solidFill>
                <a:srgbClr val="056839"/>
              </a:solidFill>
              <a:latin typeface="Calibri"/>
              <a:ea typeface="Calibri"/>
              <a:cs typeface="Calibri"/>
              <a:sym typeface="Calibri"/>
            </a:endParaRPr>
          </a:p>
          <a:p>
            <a:pPr marL="74930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2015 → Esimene ringmajanduse tegevuskava</a:t>
            </a:r>
            <a:endParaRPr sz="2900">
              <a:solidFill>
                <a:srgbClr val="056839"/>
              </a:solidFill>
              <a:latin typeface="Calibri"/>
              <a:ea typeface="Calibri"/>
              <a:cs typeface="Calibri"/>
              <a:sym typeface="Calibri"/>
            </a:endParaRPr>
          </a:p>
          <a:p>
            <a:pPr marL="749300" lvl="0" indent="0" algn="just" rtl="0">
              <a:lnSpc>
                <a:spcPct val="150000"/>
              </a:lnSpc>
              <a:spcBef>
                <a:spcPts val="0"/>
              </a:spcBef>
              <a:spcAft>
                <a:spcPts val="0"/>
              </a:spcAft>
              <a:buNone/>
            </a:pPr>
            <a:r>
              <a:rPr lang="lt-LT" sz="2900" u="sng">
                <a:solidFill>
                  <a:schemeClr val="hlink"/>
                </a:solidFill>
                <a:latin typeface="Calibri"/>
                <a:ea typeface="Calibri"/>
                <a:cs typeface="Calibri"/>
                <a:sym typeface="Calibri"/>
                <a:hlinkClick r:id="rId3"/>
              </a:rPr>
              <a:t>https://environment.ec.europa.eu/topics/circular-economy/first-circular-economy-action-plan_en </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2019 → Euroopa roheline kokkulepe</a:t>
            </a:r>
            <a:endParaRPr sz="2900">
              <a:solidFill>
                <a:srgbClr val="056839"/>
              </a:solidFill>
              <a:latin typeface="Calibri"/>
              <a:ea typeface="Calibri"/>
              <a:cs typeface="Calibri"/>
              <a:sym typeface="Calibri"/>
            </a:endParaRPr>
          </a:p>
          <a:p>
            <a:pPr marL="749300" marR="0" lvl="0" indent="0" algn="just" rtl="0">
              <a:lnSpc>
                <a:spcPct val="150000"/>
              </a:lnSpc>
              <a:spcBef>
                <a:spcPts val="0"/>
              </a:spcBef>
              <a:spcAft>
                <a:spcPts val="0"/>
              </a:spcAft>
              <a:buNone/>
            </a:pPr>
            <a:r>
              <a:rPr lang="lt-LT" sz="2900" u="sng">
                <a:solidFill>
                  <a:schemeClr val="hlink"/>
                </a:solidFill>
                <a:latin typeface="Calibri"/>
                <a:ea typeface="Calibri"/>
                <a:cs typeface="Calibri"/>
                <a:sym typeface="Calibri"/>
                <a:hlinkClick r:id="rId4"/>
              </a:rPr>
              <a:t>https://eur-lex.europa.eu/legal-content/EN/TXT/?uri=COM%3A2019%3A640%3AFIN</a:t>
            </a:r>
            <a:endParaRPr sz="2900">
              <a:solidFill>
                <a:srgbClr val="056839"/>
              </a:solidFill>
              <a:latin typeface="Calibri"/>
              <a:ea typeface="Calibri"/>
              <a:cs typeface="Calibri"/>
              <a:sym typeface="Calibri"/>
            </a:endParaRPr>
          </a:p>
          <a:p>
            <a:pPr marL="749300" marR="0" lvl="0" indent="-565150" algn="just" rtl="0">
              <a:lnSpc>
                <a:spcPct val="150000"/>
              </a:lnSpc>
              <a:spcBef>
                <a:spcPts val="0"/>
              </a:spcBef>
              <a:spcAft>
                <a:spcPts val="0"/>
              </a:spcAft>
              <a:buClr>
                <a:srgbClr val="056839"/>
              </a:buClr>
              <a:buSzPts val="2900"/>
              <a:buFont typeface="Calibri"/>
              <a:buChar char="●"/>
            </a:pPr>
            <a:r>
              <a:rPr lang="lt-LT" sz="2900">
                <a:solidFill>
                  <a:srgbClr val="056839"/>
                </a:solidFill>
                <a:latin typeface="Calibri"/>
                <a:ea typeface="Calibri"/>
                <a:cs typeface="Calibri"/>
                <a:sym typeface="Calibri"/>
              </a:rPr>
              <a:t>2020 → Uus ringmajanduse tegevuskava</a:t>
            </a:r>
            <a:endParaRPr sz="2900">
              <a:solidFill>
                <a:srgbClr val="056839"/>
              </a:solidFill>
              <a:latin typeface="Calibri"/>
              <a:ea typeface="Calibri"/>
              <a:cs typeface="Calibri"/>
              <a:sym typeface="Calibri"/>
            </a:endParaRPr>
          </a:p>
          <a:p>
            <a:pPr marL="749300" marR="0" lvl="0" indent="0" algn="just" rtl="0">
              <a:lnSpc>
                <a:spcPct val="150000"/>
              </a:lnSpc>
              <a:spcBef>
                <a:spcPts val="0"/>
              </a:spcBef>
              <a:spcAft>
                <a:spcPts val="0"/>
              </a:spcAft>
              <a:buNone/>
            </a:pPr>
            <a:r>
              <a:rPr lang="lt-LT" sz="2900" u="sng">
                <a:solidFill>
                  <a:schemeClr val="hlink"/>
                </a:solidFill>
                <a:latin typeface="Calibri"/>
                <a:ea typeface="Calibri"/>
                <a:cs typeface="Calibri"/>
                <a:sym typeface="Calibri"/>
                <a:hlinkClick r:id="rId5"/>
              </a:rPr>
              <a:t>https://environment.ec.europa.eu/strategy/circular-economy-action-plan_en </a:t>
            </a:r>
            <a:endParaRPr sz="2900">
              <a:solidFill>
                <a:srgbClr val="056839"/>
              </a:solidFill>
              <a:latin typeface="Calibri"/>
              <a:ea typeface="Calibri"/>
              <a:cs typeface="Calibri"/>
              <a:sym typeface="Calibri"/>
            </a:endParaRPr>
          </a:p>
        </p:txBody>
      </p:sp>
      <p:sp>
        <p:nvSpPr>
          <p:cNvPr id="137" name="Google Shape;137;g144ed747ffd_0_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8" name="Google Shape;138;g144ed747ffd_0_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9" name="Google Shape;139;g144ed747ffd_0_7"/>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0" name="Google Shape;140;g144ed747ffd_0_7"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141" name="Google Shape;141;g144ed747ffd_0_7"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pic>
        <p:nvPicPr>
          <p:cNvPr id="142" name="Google Shape;142;g144ed747ffd_0_7"/>
          <p:cNvPicPr preferRelativeResize="0"/>
          <p:nvPr/>
        </p:nvPicPr>
        <p:blipFill rotWithShape="1">
          <a:blip r:embed="rId8">
            <a:alphaModFix/>
          </a:blip>
          <a:srcRect l="0" t="0" r="0" b="0"/>
          <a:stretch/>
        </p:blipFill>
        <p:spPr>
          <a:xfrm>
            <a:off x="1136412" y="3256164"/>
            <a:ext cx="636863" cy="661088"/>
          </a:xfrm>
          <a:prstGeom prst="rect">
            <a:avLst/>
          </a:prstGeom>
          <a:noFill/>
          <a:ln>
            <a:noFill/>
          </a:ln>
        </p:spPr>
      </p:pic>
      <p:pic>
        <p:nvPicPr>
          <p:cNvPr id="143" name="Google Shape;143;g144ed747ffd_0_7"/>
          <p:cNvPicPr preferRelativeResize="0"/>
          <p:nvPr/>
        </p:nvPicPr>
        <p:blipFill rotWithShape="1">
          <a:blip r:embed="rId8">
            <a:alphaModFix/>
          </a:blip>
          <a:srcRect l="0" t="0" r="0" b="0"/>
          <a:stretch/>
        </p:blipFill>
        <p:spPr>
          <a:xfrm>
            <a:off x="1136412" y="4545746"/>
            <a:ext cx="636863" cy="661088"/>
          </a:xfrm>
          <a:prstGeom prst="rect">
            <a:avLst/>
          </a:prstGeom>
          <a:noFill/>
          <a:ln>
            <a:noFill/>
          </a:ln>
        </p:spPr>
      </p:pic>
      <p:pic>
        <p:nvPicPr>
          <p:cNvPr id="144" name="Google Shape;144;g144ed747ffd_0_7"/>
          <p:cNvPicPr preferRelativeResize="0"/>
          <p:nvPr/>
        </p:nvPicPr>
        <p:blipFill rotWithShape="1">
          <a:blip r:embed="rId8">
            <a:alphaModFix/>
          </a:blip>
          <a:srcRect l="0" t="0" r="0" b="0"/>
          <a:stretch/>
        </p:blipFill>
        <p:spPr>
          <a:xfrm>
            <a:off x="1136412" y="5835314"/>
            <a:ext cx="636863" cy="661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0"/>
          <p:cNvSpPr txBox="1"/>
          <p:nvPr/>
        </p:nvSpPr>
        <p:spPr>
          <a:xfrm>
            <a:off x="883828" y="845625"/>
            <a:ext cx="20035500" cy="1027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700" b="1">
                <a:solidFill>
                  <a:srgbClr val="056839"/>
                </a:solidFill>
                <a:latin typeface="Calibri"/>
                <a:ea typeface="Calibri"/>
                <a:cs typeface="Calibri"/>
                <a:sym typeface="Calibri"/>
              </a:rPr>
              <a:t>Teema 1: ÜMBRUSMAJANDUSE MÄÄRATLUS JA ETTEVÄÄRSUSED</a:t>
            </a:r>
            <a:endParaRPr sz="3100" b="1">
              <a:solidFill>
                <a:srgbClr val="C55A11"/>
              </a:solidFill>
              <a:latin typeface="Calibri"/>
              <a:ea typeface="Calibri"/>
              <a:cs typeface="Calibri"/>
              <a:sym typeface="Calibri"/>
            </a:endParaRPr>
          </a:p>
        </p:txBody>
      </p:sp>
      <p:sp>
        <p:nvSpPr>
          <p:cNvPr id="150" name="Google Shape;150;p10"/>
          <p:cNvSpPr txBox="1"/>
          <p:nvPr/>
        </p:nvSpPr>
        <p:spPr>
          <a:xfrm>
            <a:off x="1243839" y="2377050"/>
            <a:ext cx="8867400" cy="6568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3100">
                <a:solidFill>
                  <a:srgbClr val="056839"/>
                </a:solidFill>
                <a:latin typeface="Calibri"/>
                <a:ea typeface="Calibri"/>
                <a:cs typeface="Calibri"/>
                <a:sym typeface="Calibri"/>
              </a:rPr>
              <a:t>Euroopa Liit määratleb ringmajandust kui </a:t>
            </a:r>
            <a:endParaRPr sz="31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100">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rPr lang="lt-LT" sz="3100" i="1">
                <a:solidFill>
                  <a:srgbClr val="056839"/>
                </a:solidFill>
                <a:latin typeface="Calibri"/>
                <a:ea typeface="Calibri"/>
                <a:cs typeface="Calibri"/>
                <a:sym typeface="Calibri"/>
              </a:rPr>
              <a:t>"tootmis- ja tarbimismudel, mis hõlmab olemasolevate materjalide ja toodete jagamist, rentimist, korduvkasutamist, parandamist, uuendamist ja ringlussevõttu nii kaua kui võimalik." </a:t>
            </a:r>
            <a:endParaRPr sz="3100" i="1">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t/>
            </a:r>
            <a:endParaRPr sz="3100" i="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1800" u="sng">
                <a:solidFill>
                  <a:schemeClr val="hlink"/>
                </a:solidFill>
                <a:latin typeface="Calibri"/>
                <a:ea typeface="Calibri"/>
                <a:cs typeface="Calibri"/>
                <a:sym typeface="Calibri"/>
                <a:hlinkClick r:id="rId3"/>
              </a:rPr>
              <a:t>https://www.europarl.europa.eu/news/en/headlines/economy/20151201STO05603/circular-economy-definition-importance-and-benefits </a:t>
            </a:r>
            <a:endParaRPr sz="1800">
              <a:solidFill>
                <a:srgbClr val="056839"/>
              </a:solidFill>
              <a:latin typeface="Calibri"/>
              <a:ea typeface="Calibri"/>
              <a:cs typeface="Calibri"/>
              <a:sym typeface="Calibri"/>
            </a:endParaRPr>
          </a:p>
        </p:txBody>
      </p:sp>
      <p:sp>
        <p:nvSpPr>
          <p:cNvPr id="151" name="Google Shape;151;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2" name="Google Shape;152;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3" name="Google Shape;153;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4" name="Google Shape;154;p10"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55" name="Google Shape;155;p10"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pic>
        <p:nvPicPr>
          <p:cNvPr id="156" name="Google Shape;156;p10"/>
          <p:cNvPicPr preferRelativeResize="0"/>
          <p:nvPr/>
        </p:nvPicPr>
        <p:blipFill>
          <a:blip r:embed="rId6">
            <a:alphaModFix/>
          </a:blip>
          <a:stretch>
            <a:fillRect/>
          </a:stretch>
        </p:blipFill>
        <p:spPr>
          <a:xfrm>
            <a:off x="11331394" y="1852350"/>
            <a:ext cx="7360125" cy="7360050"/>
          </a:xfrm>
          <a:prstGeom prst="rect">
            <a:avLst/>
          </a:prstGeom>
          <a:noFill/>
          <a:ln>
            <a:noFill/>
          </a:ln>
        </p:spPr>
      </p:pic>
      <p:pic>
        <p:nvPicPr>
          <p:cNvPr id="157" name="Google Shape;157;p10"/>
          <p:cNvPicPr preferRelativeResize="0"/>
          <p:nvPr/>
        </p:nvPicPr>
        <p:blipFill rotWithShape="1">
          <a:blip r:embed="rId7">
            <a:alphaModFix/>
          </a:blip>
          <a:srcRect l="0" t="0" r="0" b="0"/>
          <a:stretch/>
        </p:blipFill>
        <p:spPr>
          <a:xfrm>
            <a:off x="642768" y="8032688"/>
            <a:ext cx="601088" cy="623963"/>
          </a:xfrm>
          <a:prstGeom prst="rect">
            <a:avLst/>
          </a:prstGeom>
          <a:noFill/>
          <a:ln>
            <a:noFill/>
          </a:ln>
        </p:spPr>
      </p:pic>
      <p:sp>
        <p:nvSpPr>
          <p:cNvPr id="158" name="Google Shape;158;p10"/>
          <p:cNvSpPr txBox="1"/>
          <p:nvPr/>
        </p:nvSpPr>
        <p:spPr>
          <a:xfrm>
            <a:off x="11184413" y="9212400"/>
            <a:ext cx="88674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Freepik:</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8"/>
              </a:rPr>
              <a:t>https://www.freepik.com/free-vector/hand-drawn-flat-design-circular-economy-infographic_21665359.htm?query=circular%20economy </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g144ed747ffd_0_33"/>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ETTEVÄÄRSUSED</a:t>
            </a:r>
            <a:endParaRPr sz="2000" b="1">
              <a:solidFill>
                <a:srgbClr val="C55A11"/>
              </a:solidFill>
              <a:latin typeface="Calibri"/>
              <a:ea typeface="Calibri"/>
              <a:cs typeface="Calibri"/>
              <a:sym typeface="Calibri"/>
            </a:endParaRPr>
          </a:p>
        </p:txBody>
      </p:sp>
      <p:sp>
        <p:nvSpPr>
          <p:cNvPr id="164" name="Google Shape;164;g144ed747ffd_0_3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5" name="Google Shape;165;g144ed747ffd_0_33"/>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6" name="Google Shape;166;g144ed747ffd_0_33"/>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7" name="Google Shape;167;g144ed747ffd_0_3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8" name="Google Shape;168;g144ed747ffd_0_3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69" name="Google Shape;169;g144ed747ffd_0_33"/>
          <p:cNvSpPr txBox="1"/>
          <p:nvPr/>
        </p:nvSpPr>
        <p:spPr>
          <a:xfrm>
            <a:off x="1210689" y="2141831"/>
            <a:ext cx="17052600" cy="6353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Selle majandusmudeli peamine eesmärk on </a:t>
            </a:r>
            <a:r>
              <a:rPr lang="lt-LT" sz="3100" b="1">
                <a:solidFill>
                  <a:srgbClr val="056839"/>
                </a:solidFill>
                <a:latin typeface="Calibri"/>
                <a:ea typeface="Calibri"/>
                <a:cs typeface="Calibri"/>
                <a:sym typeface="Calibri"/>
              </a:rPr>
              <a:t>pikendada esemete eluiga nii palju kui võimalik, </a:t>
            </a:r>
            <a:r>
              <a:rPr lang="lt-LT" sz="3100">
                <a:solidFill>
                  <a:srgbClr val="056839"/>
                </a:solidFill>
                <a:latin typeface="Calibri"/>
                <a:ea typeface="Calibri"/>
                <a:cs typeface="Calibri"/>
                <a:sym typeface="Calibri"/>
              </a:rPr>
              <a:t>nii et toodetakse vähem ja visatakse vähem ära. </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SzPts val="1800"/>
              <a:buNone/>
            </a:pPr>
            <a:r>
              <a:t/>
            </a:r>
            <a:endParaRPr sz="31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Arial"/>
              <a:buNone/>
            </a:pPr>
            <a:r>
              <a:rPr lang="lt-LT" sz="3100">
                <a:solidFill>
                  <a:srgbClr val="056839"/>
                </a:solidFill>
                <a:latin typeface="Calibri"/>
                <a:ea typeface="Calibri"/>
                <a:cs typeface="Calibri"/>
                <a:sym typeface="Calibri"/>
              </a:rPr>
              <a:t>Ellen MacArthuri fondi, kes on üks selle mudeli peamisi toetajaid, sõnul põhineb CE kolmel peamisel põhimõttel, mille aluseks on tootedisain:</a:t>
            </a:r>
            <a:endParaRPr sz="3100">
              <a:solidFill>
                <a:srgbClr val="056839"/>
              </a:solidFill>
              <a:latin typeface="Calibri"/>
              <a:ea typeface="Calibri"/>
              <a:cs typeface="Calibri"/>
              <a:sym typeface="Calibri"/>
            </a:endParaRPr>
          </a:p>
          <a:p>
            <a:pPr marL="749300" marR="0" lvl="0" indent="-577850" algn="just" rtl="0">
              <a:lnSpc>
                <a:spcPct val="150000"/>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Jäätmete ja reostuse kõrvaldamine;</a:t>
            </a:r>
            <a:endParaRPr sz="3100">
              <a:solidFill>
                <a:srgbClr val="056839"/>
              </a:solidFill>
              <a:latin typeface="Calibri"/>
              <a:ea typeface="Calibri"/>
              <a:cs typeface="Calibri"/>
              <a:sym typeface="Calibri"/>
            </a:endParaRPr>
          </a:p>
          <a:p>
            <a:pPr marL="749300" marR="0" lvl="0" indent="-577850" algn="just" rtl="0">
              <a:lnSpc>
                <a:spcPct val="150000"/>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Taastage loodus;</a:t>
            </a:r>
            <a:endParaRPr sz="3100">
              <a:solidFill>
                <a:srgbClr val="056839"/>
              </a:solidFill>
              <a:latin typeface="Calibri"/>
              <a:ea typeface="Calibri"/>
              <a:cs typeface="Calibri"/>
              <a:sym typeface="Calibri"/>
            </a:endParaRPr>
          </a:p>
          <a:p>
            <a:pPr marL="749300" marR="0" lvl="0" indent="-577850" algn="just" rtl="0">
              <a:lnSpc>
                <a:spcPct val="150000"/>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Jätkuvalt kasutada kaupu või materjale kas nende põhifunktsiooni täitmiseks või toorainena.</a:t>
            </a:r>
            <a:endParaRPr sz="31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100">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144ed747ffd_0_47"/>
          <p:cNvSpPr txBox="1"/>
          <p:nvPr/>
        </p:nvSpPr>
        <p:spPr>
          <a:xfrm>
            <a:off x="825061" y="707119"/>
            <a:ext cx="200355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ETTEVÕTUD</a:t>
            </a:r>
            <a:endParaRPr sz="2000" b="1">
              <a:solidFill>
                <a:srgbClr val="C55A11"/>
              </a:solidFill>
              <a:latin typeface="Calibri"/>
              <a:ea typeface="Calibri"/>
              <a:cs typeface="Calibri"/>
              <a:sym typeface="Calibri"/>
            </a:endParaRPr>
          </a:p>
        </p:txBody>
      </p:sp>
      <p:sp>
        <p:nvSpPr>
          <p:cNvPr id="175" name="Google Shape;175;g144ed747ffd_0_4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6" name="Google Shape;176;g144ed747ffd_0_4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7" name="Google Shape;177;g144ed747ffd_0_47"/>
          <p:cNvSpPr/>
          <p:nvPr/>
        </p:nvSpPr>
        <p:spPr>
          <a:xfrm>
            <a:off x="1063819" y="150659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8" name="Google Shape;178;g144ed747ffd_0_4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79" name="Google Shape;179;g144ed747ffd_0_4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80" name="Google Shape;180;g144ed747ffd_0_47"/>
          <p:cNvSpPr txBox="1"/>
          <p:nvPr/>
        </p:nvSpPr>
        <p:spPr>
          <a:xfrm>
            <a:off x="4205332" y="3652313"/>
            <a:ext cx="11550000" cy="627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Ringlussevõtt </a:t>
            </a:r>
            <a:r>
              <a:rPr lang="lt-LT" sz="3100">
                <a:solidFill>
                  <a:srgbClr val="056839"/>
                </a:solidFill>
                <a:latin typeface="Calibri"/>
                <a:ea typeface="Calibri"/>
                <a:cs typeface="Calibri"/>
                <a:sym typeface="Calibri"/>
              </a:rPr>
              <a:t>on midagi, mis toimub </a:t>
            </a:r>
            <a:r>
              <a:rPr lang="lt-LT" sz="3100">
                <a:solidFill>
                  <a:srgbClr val="056839"/>
                </a:solidFill>
                <a:latin typeface="Calibri"/>
                <a:ea typeface="Calibri"/>
                <a:cs typeface="Calibri"/>
                <a:sym typeface="Calibri"/>
              </a:rPr>
              <a:t>eseme eluea </a:t>
            </a:r>
            <a:r>
              <a:rPr lang="lt-LT" sz="3100" b="1">
                <a:solidFill>
                  <a:srgbClr val="056839"/>
                </a:solidFill>
                <a:latin typeface="Calibri"/>
                <a:ea typeface="Calibri"/>
                <a:cs typeface="Calibri"/>
                <a:sym typeface="Calibri"/>
              </a:rPr>
              <a:t>lõpus.</a:t>
            </a:r>
            <a:endParaRPr sz="3100">
              <a:solidFill>
                <a:srgbClr val="056839"/>
              </a:solidFill>
              <a:latin typeface="Calibri"/>
              <a:ea typeface="Calibri"/>
              <a:cs typeface="Calibri"/>
              <a:sym typeface="Calibri"/>
            </a:endParaRPr>
          </a:p>
        </p:txBody>
      </p:sp>
      <p:sp>
        <p:nvSpPr>
          <p:cNvPr id="181" name="Google Shape;181;g144ed747ffd_0_47"/>
          <p:cNvSpPr txBox="1"/>
          <p:nvPr/>
        </p:nvSpPr>
        <p:spPr>
          <a:xfrm>
            <a:off x="1063797" y="2283450"/>
            <a:ext cx="11550000" cy="627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Erinevus "ringlussevõtu" ja CE:</a:t>
            </a:r>
            <a:endParaRPr sz="3100">
              <a:solidFill>
                <a:srgbClr val="056839"/>
              </a:solidFill>
              <a:latin typeface="Calibri"/>
              <a:ea typeface="Calibri"/>
              <a:cs typeface="Calibri"/>
              <a:sym typeface="Calibri"/>
            </a:endParaRPr>
          </a:p>
        </p:txBody>
      </p:sp>
      <p:sp>
        <p:nvSpPr>
          <p:cNvPr id="182" name="Google Shape;182;g144ed747ffd_0_47"/>
          <p:cNvSpPr txBox="1"/>
          <p:nvPr/>
        </p:nvSpPr>
        <p:spPr>
          <a:xfrm>
            <a:off x="2362838" y="5694863"/>
            <a:ext cx="15235200" cy="627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b="1">
                <a:solidFill>
                  <a:srgbClr val="056839"/>
                </a:solidFill>
                <a:latin typeface="Calibri"/>
                <a:ea typeface="Calibri"/>
                <a:cs typeface="Calibri"/>
                <a:sym typeface="Calibri"/>
              </a:rPr>
              <a:t>CE </a:t>
            </a:r>
            <a:r>
              <a:rPr lang="lt-LT" sz="3100">
                <a:solidFill>
                  <a:srgbClr val="056839"/>
                </a:solidFill>
                <a:latin typeface="Calibri"/>
                <a:ea typeface="Calibri"/>
                <a:cs typeface="Calibri"/>
                <a:sym typeface="Calibri"/>
              </a:rPr>
              <a:t>mõjutab </a:t>
            </a:r>
            <a:r>
              <a:rPr lang="lt-LT" sz="3100">
                <a:solidFill>
                  <a:srgbClr val="056839"/>
                </a:solidFill>
                <a:latin typeface="Calibri"/>
                <a:ea typeface="Calibri"/>
                <a:cs typeface="Calibri"/>
                <a:sym typeface="Calibri"/>
              </a:rPr>
              <a:t>objekti </a:t>
            </a:r>
            <a:r>
              <a:rPr lang="lt-LT" sz="3100" b="1">
                <a:solidFill>
                  <a:srgbClr val="056839"/>
                </a:solidFill>
                <a:latin typeface="Calibri"/>
                <a:ea typeface="Calibri"/>
                <a:cs typeface="Calibri"/>
                <a:sym typeface="Calibri"/>
              </a:rPr>
              <a:t>kogu elutsüklit </a:t>
            </a:r>
            <a:r>
              <a:rPr lang="lt-LT" sz="3100">
                <a:solidFill>
                  <a:srgbClr val="056839"/>
                </a:solidFill>
                <a:latin typeface="Calibri"/>
                <a:ea typeface="Calibri"/>
                <a:cs typeface="Calibri"/>
                <a:sym typeface="Calibri"/>
              </a:rPr>
              <a:t>alates selle kavandamise ja projekteerimise hetkest.</a:t>
            </a:r>
            <a:endParaRPr sz="3100">
              <a:solidFill>
                <a:srgbClr val="056839"/>
              </a:solidFill>
              <a:latin typeface="Calibri"/>
              <a:ea typeface="Calibri"/>
              <a:cs typeface="Calibri"/>
              <a:sym typeface="Calibri"/>
            </a:endParaRPr>
          </a:p>
        </p:txBody>
      </p:sp>
      <p:sp>
        <p:nvSpPr>
          <p:cNvPr id="183" name="Google Shape;183;g144ed747ffd_0_47"/>
          <p:cNvSpPr txBox="1"/>
          <p:nvPr/>
        </p:nvSpPr>
        <p:spPr>
          <a:xfrm>
            <a:off x="9458945" y="4644338"/>
            <a:ext cx="1042800" cy="627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SzPts val="1800"/>
              <a:buNone/>
            </a:pPr>
            <a:r>
              <a:rPr lang="lt-LT" sz="3100">
                <a:solidFill>
                  <a:srgbClr val="056839"/>
                </a:solidFill>
                <a:latin typeface="Calibri"/>
                <a:ea typeface="Calibri"/>
                <a:cs typeface="Calibri"/>
                <a:sym typeface="Calibri"/>
              </a:rPr>
              <a:t>VS</a:t>
            </a:r>
            <a:endParaRPr sz="310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1"/>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9" name="Google Shape;189;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90" name="Google Shape;190;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91" name="Google Shape;191;p11"/>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2" name="Google Shape;192;p11"/>
          <p:cNvSpPr txBox="1"/>
          <p:nvPr/>
        </p:nvSpPr>
        <p:spPr>
          <a:xfrm>
            <a:off x="825061" y="707138"/>
            <a:ext cx="8156700" cy="2274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1: ÜMBRUSMAJANDUSE MÄÄRATLUS JA ETTEVÄÄRSUSED</a:t>
            </a:r>
            <a:endParaRPr sz="2000" b="1">
              <a:solidFill>
                <a:srgbClr val="C55A11"/>
              </a:solidFill>
              <a:latin typeface="Calibri"/>
              <a:ea typeface="Calibri"/>
              <a:cs typeface="Calibri"/>
              <a:sym typeface="Calibri"/>
            </a:endParaRPr>
          </a:p>
        </p:txBody>
      </p:sp>
      <p:pic>
        <p:nvPicPr>
          <p:cNvPr id="193" name="Google Shape;193;p11"/>
          <p:cNvPicPr preferRelativeResize="0"/>
          <p:nvPr/>
        </p:nvPicPr>
        <p:blipFill rotWithShape="1">
          <a:blip r:embed="rId5">
            <a:alphaModFix/>
          </a:blip>
          <a:srcRect l="6765" t="3438" r="4910" b="8401"/>
          <a:stretch/>
        </p:blipFill>
        <p:spPr>
          <a:xfrm>
            <a:off x="8981550" y="22024"/>
            <a:ext cx="9405340" cy="9387320"/>
          </a:xfrm>
          <a:prstGeom prst="rect">
            <a:avLst/>
          </a:prstGeom>
          <a:noFill/>
          <a:ln>
            <a:noFill/>
          </a:ln>
        </p:spPr>
      </p:pic>
      <p:sp>
        <p:nvSpPr>
          <p:cNvPr id="194" name="Google Shape;194;p11"/>
          <p:cNvSpPr txBox="1"/>
          <p:nvPr/>
        </p:nvSpPr>
        <p:spPr>
          <a:xfrm>
            <a:off x="8981550" y="9106300"/>
            <a:ext cx="110703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Foto: Freepik:</a:t>
            </a:r>
            <a:endParaRPr sz="1800">
              <a:latin typeface="Calibri"/>
              <a:ea typeface="Calibri"/>
              <a:cs typeface="Calibri"/>
              <a:sym typeface="Calibri"/>
            </a:endParaRPr>
          </a:p>
          <a:p>
            <a:pPr marL="0" lvl="0" indent="0" algn="l" rtl="0">
              <a:spcBef>
                <a:spcPts val="0"/>
              </a:spcBef>
              <a:spcAft>
                <a:spcPts val="0"/>
              </a:spcAft>
              <a:buNone/>
            </a:pPr>
            <a:r>
              <a:rPr lang="lt-LT" sz="1800" u="sng">
                <a:solidFill>
                  <a:schemeClr val="hlink"/>
                </a:solidFill>
                <a:latin typeface="Calibri"/>
                <a:ea typeface="Calibri"/>
                <a:cs typeface="Calibri"/>
                <a:sym typeface="Calibri"/>
                <a:hlinkClick r:id="rId6"/>
              </a:rPr>
              <a:t>https://www.freepik.com/free-vector/flat-design-circular-economy-infographic_21095200.htm#query=circular%20economy&amp;position=12&amp;from_view=search </a:t>
            </a:r>
            <a:endParaRPr sz="1800">
              <a:latin typeface="Calibri"/>
              <a:ea typeface="Calibri"/>
              <a:cs typeface="Calibri"/>
              <a:sym typeface="Calibri"/>
            </a:endParaRPr>
          </a:p>
        </p:txBody>
      </p:sp>
      <p:sp>
        <p:nvSpPr>
          <p:cNvPr id="195" name="Google Shape;195;p11"/>
          <p:cNvSpPr txBox="1"/>
          <p:nvPr/>
        </p:nvSpPr>
        <p:spPr>
          <a:xfrm>
            <a:off x="746719" y="3626250"/>
            <a:ext cx="7667100" cy="48822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lt-LT" sz="3100">
                <a:solidFill>
                  <a:srgbClr val="056839"/>
                </a:solidFill>
                <a:latin typeface="Calibri"/>
                <a:ea typeface="Calibri"/>
                <a:cs typeface="Calibri"/>
                <a:sym typeface="Calibri"/>
              </a:rPr>
              <a:t>CE koosneb mitmest etapist, mille eesmärk on pikendada esemete eluiga ja kõrvaldada kaupade "kavandatud vananemine".</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31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rPr lang="lt-LT" sz="3100">
                <a:solidFill>
                  <a:srgbClr val="056839"/>
                </a:solidFill>
                <a:latin typeface="Calibri"/>
                <a:ea typeface="Calibri"/>
                <a:cs typeface="Calibri"/>
                <a:sym typeface="Calibri"/>
              </a:rPr>
              <a:t>Koos siin nimetatutega võib mainida ka CE peamisi "faase":</a:t>
            </a:r>
            <a:endParaRPr sz="3100">
              <a:solidFill>
                <a:srgbClr val="056839"/>
              </a:solidFill>
              <a:latin typeface="Calibri"/>
              <a:ea typeface="Calibri"/>
              <a:cs typeface="Calibri"/>
              <a:sym typeface="Calibri"/>
            </a:endParaRPr>
          </a:p>
          <a:p>
            <a:pPr marL="749300" lvl="0" indent="-577850" algn="just" rtl="0">
              <a:lnSpc>
                <a:spcPct val="107916"/>
              </a:lnSpc>
              <a:spcBef>
                <a:spcPts val="130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Ümberehitus</a:t>
            </a:r>
            <a:endParaRPr sz="3100">
              <a:solidFill>
                <a:srgbClr val="056839"/>
              </a:solidFill>
              <a:latin typeface="Calibri"/>
              <a:ea typeface="Calibri"/>
              <a:cs typeface="Calibri"/>
              <a:sym typeface="Calibri"/>
            </a:endParaRPr>
          </a:p>
        </p:txBody>
      </p:sp>
      <p:sp>
        <p:nvSpPr>
          <p:cNvPr id="196" name="Google Shape;196;p11"/>
          <p:cNvSpPr txBox="1"/>
          <p:nvPr/>
        </p:nvSpPr>
        <p:spPr>
          <a:xfrm>
            <a:off x="16883111" y="1661750"/>
            <a:ext cx="19263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b="1">
                <a:solidFill>
                  <a:srgbClr val="434343"/>
                </a:solidFill>
                <a:latin typeface="Source Sans Pro"/>
                <a:ea typeface="Source Sans Pro"/>
                <a:cs typeface="Source Sans Pro"/>
                <a:sym typeface="Source Sans Pro"/>
              </a:rPr>
              <a:t>/ </a:t>
            </a:r>
            <a:r>
              <a:rPr lang="lt-LT" sz="1600" b="1">
                <a:solidFill>
                  <a:srgbClr val="434343"/>
                </a:solidFill>
                <a:highlight>
                  <a:srgbClr val="FFFF00"/>
                </a:highlight>
                <a:latin typeface="Source Sans Pro"/>
                <a:ea typeface="Source Sans Pro"/>
                <a:cs typeface="Source Sans Pro"/>
                <a:sym typeface="Source Sans Pro"/>
              </a:rPr>
              <a:t>REFURBISH</a:t>
            </a:r>
            <a:endParaRPr sz="1600" b="1">
              <a:solidFill>
                <a:srgbClr val="434343"/>
              </a:solidFill>
              <a:highlight>
                <a:srgbClr val="FFFF00"/>
              </a:highlight>
              <a:latin typeface="Source Sans Pro"/>
              <a:ea typeface="Source Sans Pro"/>
              <a:cs typeface="Source Sans Pro"/>
              <a:sym typeface="Source Sans Pro"/>
            </a:endParaRPr>
          </a:p>
        </p:txBody>
      </p:sp>
      <p:sp>
        <p:nvSpPr>
          <p:cNvPr id="197" name="Google Shape;197;p11"/>
          <p:cNvSpPr txBox="1"/>
          <p:nvPr/>
        </p:nvSpPr>
        <p:spPr>
          <a:xfrm>
            <a:off x="9760247" y="3914850"/>
            <a:ext cx="19263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600" b="1">
                <a:solidFill>
                  <a:srgbClr val="434343"/>
                </a:solidFill>
                <a:highlight>
                  <a:srgbClr val="FFFF00"/>
                </a:highlight>
                <a:latin typeface="Source Sans Pro"/>
                <a:ea typeface="Source Sans Pro"/>
                <a:cs typeface="Source Sans Pro"/>
                <a:sym typeface="Source Sans Pro"/>
              </a:rPr>
              <a:t>UPCYCLING </a:t>
            </a:r>
            <a:r>
              <a:rPr lang="lt-LT" sz="1600" b="1">
                <a:solidFill>
                  <a:srgbClr val="434343"/>
                </a:solidFill>
                <a:latin typeface="Source Sans Pro"/>
                <a:ea typeface="Source Sans Pro"/>
                <a:cs typeface="Source Sans Pro"/>
                <a:sym typeface="Source Sans Pro"/>
              </a:rPr>
              <a:t>/</a:t>
            </a:r>
            <a:endParaRPr sz="1600" b="1">
              <a:solidFill>
                <a:srgbClr val="434343"/>
              </a:solidFill>
              <a:latin typeface="Source Sans Pro"/>
              <a:ea typeface="Source Sans Pro"/>
              <a:cs typeface="Source Sans Pro"/>
              <a:sym typeface="Source Sans Pro"/>
            </a:endParaRPr>
          </a:p>
        </p:txBody>
      </p:sp>
      <p:sp>
        <p:nvSpPr>
          <p:cNvPr id="198" name="Google Shape;198;p11"/>
          <p:cNvSpPr txBox="1"/>
          <p:nvPr/>
        </p:nvSpPr>
        <p:spPr>
          <a:xfrm>
            <a:off x="3989400" y="7731150"/>
            <a:ext cx="4841400" cy="777300"/>
          </a:xfrm>
          <a:prstGeom prst="rect">
            <a:avLst/>
          </a:prstGeom>
          <a:noFill/>
          <a:ln>
            <a:noFill/>
          </a:ln>
        </p:spPr>
        <p:txBody>
          <a:bodyPr spcFirstLastPara="1" wrap="square" lIns="148575" tIns="148575" rIns="148575" bIns="148575" anchor="t" anchorCtr="0">
            <a:spAutoFit/>
          </a:bodyPr>
          <a:lstStyle/>
          <a:p>
            <a:pPr marL="749300" lvl="0" indent="-577850" algn="just" rtl="0">
              <a:lnSpc>
                <a:spcPct val="107916"/>
              </a:lnSpc>
              <a:spcBef>
                <a:spcPts val="0"/>
              </a:spcBef>
              <a:spcAft>
                <a:spcPts val="0"/>
              </a:spcAft>
              <a:buClr>
                <a:srgbClr val="056839"/>
              </a:buClr>
              <a:buSzPts val="3100"/>
              <a:buFont typeface="Calibri"/>
              <a:buChar char="●"/>
            </a:pPr>
            <a:r>
              <a:rPr lang="lt-LT" sz="3100">
                <a:solidFill>
                  <a:srgbClr val="056839"/>
                </a:solidFill>
                <a:latin typeface="Calibri"/>
                <a:ea typeface="Calibri"/>
                <a:cs typeface="Calibri"/>
                <a:sym typeface="Calibri"/>
              </a:rPr>
              <a:t>Ümbertöötlemine / ümbertöötlemine</a:t>
            </a:r>
            <a:endParaRPr sz="3100">
              <a:solidFill>
                <a:srgbClr val="056839"/>
              </a:solidFill>
              <a:latin typeface="Calibri"/>
              <a:ea typeface="Calibri"/>
              <a:cs typeface="Calibri"/>
              <a:sym typeface="Calibri"/>
            </a:endParaRPr>
          </a:p>
        </p:txBody>
      </p:sp>
      <p:pic>
        <p:nvPicPr>
          <p:cNvPr id="199" name="Google Shape;199;p11"/>
          <p:cNvPicPr preferRelativeResize="0"/>
          <p:nvPr/>
        </p:nvPicPr>
        <p:blipFill rotWithShape="1">
          <a:blip r:embed="rId7">
            <a:alphaModFix/>
          </a:blip>
          <a:srcRect l="0" t="0" r="0" b="0"/>
          <a:stretch/>
        </p:blipFill>
        <p:spPr>
          <a:xfrm>
            <a:off x="130155" y="6063641"/>
            <a:ext cx="617700" cy="1256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docId:5E16F3F4148BB326967B8935F15C5A02</keywords>
</coreProperties>
</file>