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iOT//0eauyUKFdJHeqVj6w7NXR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'#'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9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p1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p2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1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p13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'#'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p14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'#'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'#'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'#'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6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0" Type="http://schemas.openxmlformats.org/officeDocument/2006/relationships/image" Target="../media/image17.png"/><Relationship Id="rId9" Type="http://schemas.openxmlformats.org/officeDocument/2006/relationships/hyperlink" Target="https://eeb.org/toxictoys/" TargetMode="External"/><Relationship Id="rId5" Type="http://schemas.openxmlformats.org/officeDocument/2006/relationships/hyperlink" Target="https://www.britannica.com/science/plastic" TargetMode="External"/><Relationship Id="rId6" Type="http://schemas.openxmlformats.org/officeDocument/2006/relationships/hyperlink" Target="https://education.nationalgeographic.org/resource/microplastics" TargetMode="External"/><Relationship Id="rId7" Type="http://schemas.openxmlformats.org/officeDocument/2006/relationships/hyperlink" Target="https://education.nationalgeographic.org/resource/microplastics" TargetMode="External"/><Relationship Id="rId8" Type="http://schemas.openxmlformats.org/officeDocument/2006/relationships/hyperlink" Target="https://www.sigmaaldrich.com/LT/en/product/aldrich/239658?gclid=Cj0KCQjw1vSZBhDuARIsAKZlijSPnXsS7P692Grlp169-rhbHhKJcUVJxFZbDwQL9oVUVLw5H4S0Vz8aAhHNEALw_wcB&amp;gclsrc=aw.d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images.app.goo.gl/KWjzJ5HzWhsHPXgr8" TargetMode="External"/><Relationship Id="rId4" Type="http://schemas.openxmlformats.org/officeDocument/2006/relationships/hyperlink" Target="https://images.app.goo.gl/Sf48idB7E2mDFQNX9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16.png"/><Relationship Id="rId8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hyperlink" Target="https://images.app.goo.gl/MZPwMFHn5EXsuVFy6" TargetMode="Externa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2.png"/><Relationship Id="rId13" Type="http://schemas.openxmlformats.org/officeDocument/2006/relationships/image" Target="../media/image23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echa.europa.eu/lt/hot-topics/microplastics" TargetMode="External"/><Relationship Id="rId4" Type="http://schemas.openxmlformats.org/officeDocument/2006/relationships/hyperlink" Target="https://nmvrvi.lt/bisfenolio-a-itaka-zmoniu-sveikatai/" TargetMode="External"/><Relationship Id="rId9" Type="http://schemas.openxmlformats.org/officeDocument/2006/relationships/image" Target="../media/image7.png"/><Relationship Id="rId5" Type="http://schemas.openxmlformats.org/officeDocument/2006/relationships/hyperlink" Target="https://lt.wikipedia.org/wiki/Plastikas" TargetMode="External"/><Relationship Id="rId6" Type="http://schemas.openxmlformats.org/officeDocument/2006/relationships/hyperlink" Target="https://www.europarl.europa.eu/news/lt/headlines/society/20181116STO19217/tarsa-mikroplastiku-saltiniai-poveikis-ir-sprendimai" TargetMode="External"/><Relationship Id="rId7" Type="http://schemas.openxmlformats.org/officeDocument/2006/relationships/hyperlink" Target="http://www.europarl.europa.eu/news/lt/headlines/society/20181116STO19217/tarsa-mikroplastiku-saltiniai-poveikis-ir-sprendimai" TargetMode="External"/><Relationship Id="rId8" Type="http://schemas.openxmlformats.org/officeDocument/2006/relationships/hyperlink" Target="http://www.youtube.com/watch?v=49OJoTsZYO0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v=PfAmozjYUBQ" TargetMode="External"/><Relationship Id="rId4" Type="http://schemas.openxmlformats.org/officeDocument/2006/relationships/hyperlink" Target="https://www.youtube.com/watch?v=y9n-DTARqSQ" TargetMode="External"/><Relationship Id="rId5" Type="http://schemas.openxmlformats.org/officeDocument/2006/relationships/hyperlink" Target="https://www.youtube.com/watch?v=heLLljcmmNo" TargetMode="External"/><Relationship Id="rId6" Type="http://schemas.openxmlformats.org/officeDocument/2006/relationships/hyperlink" Target="https://www.youtube.com/watch?v=526gMLHDVLg" TargetMode="External"/><Relationship Id="rId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280959" y="679308"/>
            <a:ext cx="3360875" cy="1614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730458" y="6014475"/>
            <a:ext cx="3443977" cy="72253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0" y="5658678"/>
            <a:ext cx="12192000" cy="11927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0" y="323511"/>
            <a:ext cx="3538329" cy="11927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4104862" y="323511"/>
            <a:ext cx="3982277" cy="11927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8653673" y="323511"/>
            <a:ext cx="3538329" cy="11927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087821" y="2540628"/>
            <a:ext cx="5549400" cy="15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Ühekordselt kasutatava plasti mõju</a:t>
            </a:r>
            <a:endParaRPr sz="4400" b="0" i="0" u="none" strike="noStrike" cap="none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087821" y="4299181"/>
            <a:ext cx="8206735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1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Võtmesõnad : mikroplastik , BPA, ftalaat</a:t>
            </a:r>
            <a:endParaRPr sz="3200" b="1" i="0" u="none" strike="noStrike" cap="none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440470" y="3816867"/>
            <a:ext cx="4349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Foto</a:t>
            </a:r>
            <a:r>
              <a:rPr lang="en" sz="13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" sz="1300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 google.com: </a:t>
            </a:r>
            <a:r>
              <a:rPr lang="en" sz="13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https://images.app.goo.gl/3LWh5ScMaGNYKC1b6</a:t>
            </a:r>
            <a:endParaRPr sz="13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4493172" y="6014475"/>
            <a:ext cx="463506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Euroopa Komisjoni toetus käesoleva väljaande koostamisele ei tähenda selle sisu heakskiitmist, kuna see kajastab üksnes autorite seisukohti, ning komisjon ei vastuta selles sisalduva teabe võimaliku kasutamise eest.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5">
            <a:alphaModFix/>
          </a:blip>
          <a:srcRect l="0" t="0" r="0" b="0"/>
          <a:stretch/>
        </p:blipFill>
        <p:spPr>
          <a:xfrm>
            <a:off x="7509510" y="803334"/>
            <a:ext cx="4280270" cy="285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go="http://customooxmlschemas.google.com/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"/>
          <p:cNvSpPr txBox="1"/>
          <p:nvPr/>
        </p:nvSpPr>
        <p:spPr>
          <a:xfrm>
            <a:off x="523761" y="563743"/>
            <a:ext cx="926224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Teema 1</a:t>
            </a:r>
            <a:r>
              <a:rPr lang="en" sz="3600" b="1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3600" b="1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Plastide </a:t>
            </a:r>
            <a:r>
              <a:rPr lang="en" sz="3600" b="1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klassifikatsioon </a:t>
            </a:r>
            <a:r>
              <a:rPr lang="en" sz="3600" b="1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ja kasutamine</a:t>
            </a:r>
            <a:endParaRPr sz="3600" b="1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665581" y="1088368"/>
            <a:ext cx="9892800" cy="48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Esmased mikroplastid satuvad keskkonda otse.</a:t>
            </a:r>
            <a:endParaRPr sz="24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Sekundaarsed mikroplastid tekivad suuremate plastmasside lagunemisel.</a:t>
            </a:r>
            <a:br>
              <a:rPr lang="en" sz="24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0" i="1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Plasti kasutatakse laialdaselt tänu tooraine odavusele, headele omadustele ja lihtsale tootekujundusele.</a:t>
            </a:r>
            <a:endParaRPr sz="24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Plastide välimus, omadused ja töötlemisomadused võimaldavad luua erineva kuju ja viimistlusega tooteid. </a:t>
            </a:r>
            <a:endParaRPr sz="24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Plastid asendavad metallid autotööstuses, kodumasinate ja kosmosetööstuses ning muudes tööstusharudes.</a:t>
            </a:r>
            <a:endParaRPr sz="24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Poorsed plastid isoleerivad hästi soojust ja heli.</a:t>
            </a:r>
            <a:endParaRPr sz="24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Mõnda plastikut kasutatakse elundiproteeside, kirurgiliste õmbluste ja liimide valmistamiseks.</a:t>
            </a:r>
            <a:endParaRPr sz="24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0" y="297"/>
            <a:ext cx="12047457" cy="150532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9"/>
          <p:cNvSpPr/>
          <p:nvPr/>
        </p:nvSpPr>
        <p:spPr>
          <a:xfrm rot="-5400000">
            <a:off x="8690879" y="3356875"/>
            <a:ext cx="6857702" cy="144545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9"/>
          <p:cNvSpPr/>
          <p:nvPr/>
        </p:nvSpPr>
        <p:spPr>
          <a:xfrm>
            <a:off x="612986" y="1172296"/>
            <a:ext cx="3538329" cy="62615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9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165346" y="6070861"/>
            <a:ext cx="1350410" cy="6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9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1855947" y="6160565"/>
            <a:ext cx="2312641" cy="485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9"/>
          <p:cNvPicPr preferRelativeResize="0"/>
          <p:nvPr/>
        </p:nvPicPr>
        <p:blipFill rotWithShape="1">
          <a:blip r:embed="rId5">
            <a:alphaModFix/>
          </a:blip>
          <a:srcRect l="0" t="0" r="0" b="0"/>
          <a:stretch/>
        </p:blipFill>
        <p:spPr>
          <a:xfrm>
            <a:off x="163494" y="1818627"/>
            <a:ext cx="502087" cy="1016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/>
          <p:nvPr/>
        </p:nvSpPr>
        <p:spPr>
          <a:xfrm>
            <a:off x="-137154" y="-119275"/>
            <a:ext cx="6267900" cy="6854700"/>
          </a:xfrm>
          <a:prstGeom prst="rect">
            <a:avLst/>
          </a:prstGeom>
          <a:gradFill>
            <a:gsLst>
              <a:gs pos="0">
                <a:srgbClr val="F5F7FC"/>
              </a:gs>
              <a:gs pos="100000">
                <a:srgbClr val="25AAE1">
                  <a:alpha val="4313"/>
                </a:srgbClr>
              </a:gs>
            </a:gsLst>
            <a:lin ang="21593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101050" y="250500"/>
            <a:ext cx="6029700" cy="6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200" b="1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Teema 2: Bisfenool A</a:t>
            </a:r>
            <a:endParaRPr sz="3200" b="1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400" b="1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" sz="240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tööstuskemikaal, mida kasutatakse tehismaterjalide ja tehisvaigu tootmiseks;</a:t>
            </a:r>
            <a:endParaRPr sz="240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40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" sz="240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mida leidub erinevate toiduainete säilitamiseks või muul viisil kasutamiseks mõeldud plasttoodetes (beebipudelid, tassid, plastkonteinerid, konservikarpide sisemine kiht );</a:t>
            </a:r>
            <a:endParaRPr sz="2400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" sz="240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Toimib hormoonina (östrogeen)           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            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    </a:t>
            </a:r>
            <a:r>
              <a:rPr lang="en" sz="10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                                               </a:t>
            </a:r>
            <a:endParaRPr sz="16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 txBox="1"/>
          <p:nvPr/>
        </p:nvSpPr>
        <p:spPr>
          <a:xfrm>
            <a:off x="6991472" y="1275025"/>
            <a:ext cx="3801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0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165346" y="6070861"/>
            <a:ext cx="1350410" cy="6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1855947" y="6160565"/>
            <a:ext cx="2312641" cy="485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"/>
          <p:cNvPicPr preferRelativeResize="0"/>
          <p:nvPr/>
        </p:nvPicPr>
        <p:blipFill rotWithShape="1">
          <a:blip r:embed="rId5">
            <a:alphaModFix/>
          </a:blip>
          <a:srcRect l="0" t="0" r="0" b="0"/>
          <a:stretch/>
        </p:blipFill>
        <p:spPr>
          <a:xfrm>
            <a:off x="6253156" y="2242682"/>
            <a:ext cx="4360545" cy="279009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0"/>
          <p:cNvSpPr/>
          <p:nvPr/>
        </p:nvSpPr>
        <p:spPr>
          <a:xfrm>
            <a:off x="0" y="297"/>
            <a:ext cx="12047400" cy="15060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0"/>
          <p:cNvSpPr/>
          <p:nvPr/>
        </p:nvSpPr>
        <p:spPr>
          <a:xfrm rot="-5400000">
            <a:off x="8690908" y="3356849"/>
            <a:ext cx="6857700" cy="14460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6253150" y="5032775"/>
            <a:ext cx="436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Foto: google.com:</a:t>
            </a:r>
            <a:r>
              <a:rPr lang="en"/>
              <a:t>https://images.app.goo.gl/yYF4wvZPKujN5smV8     </a:t>
            </a:r>
            <a:endParaRPr/>
          </a:p>
        </p:txBody>
      </p:sp>
      <p:sp>
        <p:nvSpPr>
          <p:cNvPr id="227" name="Google Shape;227;p10"/>
          <p:cNvSpPr/>
          <p:nvPr/>
        </p:nvSpPr>
        <p:spPr>
          <a:xfrm>
            <a:off x="224336" y="783621"/>
            <a:ext cx="3538200" cy="6270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/>
          <p:nvPr/>
        </p:nvSpPr>
        <p:spPr>
          <a:xfrm>
            <a:off x="-140203" y="3265"/>
            <a:ext cx="12504830" cy="6854735"/>
          </a:xfrm>
          <a:prstGeom prst="rect">
            <a:avLst/>
          </a:prstGeom>
          <a:gradFill>
            <a:gsLst>
              <a:gs pos="0">
                <a:srgbClr val="F5F7FC"/>
              </a:gs>
              <a:gs pos="100000">
                <a:srgbClr val="25AAE1">
                  <a:alpha val="4313"/>
                </a:srgbClr>
              </a:gs>
            </a:gsLst>
            <a:lin ang="21593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3200" b="1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Teema 2: Bisfenool A: küsimused järelemõtlemiseks </a:t>
            </a:r>
            <a:endParaRPr sz="3200" b="1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 b="1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000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                         Foto: google.com: https://images.app.goo.gl/nzFLdHyDCVJX8kou6</a:t>
            </a:r>
            <a:endParaRPr sz="1000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</a:t>
            </a:r>
            <a:endParaRPr sz="10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6991472" y="1275025"/>
            <a:ext cx="3801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28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165346" y="6070861"/>
            <a:ext cx="1350410" cy="6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1855947" y="6160565"/>
            <a:ext cx="2312641" cy="48518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8"/>
          <p:cNvSpPr/>
          <p:nvPr/>
        </p:nvSpPr>
        <p:spPr>
          <a:xfrm rot="-5400000" flipH="1">
            <a:off x="8695441" y="3361441"/>
            <a:ext cx="6858000" cy="135118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28"/>
          <p:cNvPicPr preferRelativeResize="0"/>
          <p:nvPr/>
        </p:nvPicPr>
        <p:blipFill rotWithShape="1">
          <a:blip r:embed="rId5">
            <a:alphaModFix/>
          </a:blip>
          <a:srcRect l="0" t="0" r="0" b="0"/>
          <a:stretch/>
        </p:blipFill>
        <p:spPr>
          <a:xfrm>
            <a:off x="165350" y="2198500"/>
            <a:ext cx="6053225" cy="246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8"/>
          <p:cNvPicPr preferRelativeResize="0"/>
          <p:nvPr/>
        </p:nvPicPr>
        <p:blipFill rotWithShape="1">
          <a:blip r:embed="rId6">
            <a:alphaModFix/>
          </a:blip>
          <a:srcRect l="0" t="0" r="0" b="0"/>
          <a:stretch/>
        </p:blipFill>
        <p:spPr>
          <a:xfrm>
            <a:off x="6363334" y="1644357"/>
            <a:ext cx="5414010" cy="314554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8"/>
          <p:cNvSpPr/>
          <p:nvPr/>
        </p:nvSpPr>
        <p:spPr>
          <a:xfrm>
            <a:off x="0" y="297"/>
            <a:ext cx="12047400" cy="15060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8"/>
          <p:cNvSpPr/>
          <p:nvPr/>
        </p:nvSpPr>
        <p:spPr>
          <a:xfrm rot="-5400000">
            <a:off x="8690908" y="3356849"/>
            <a:ext cx="6857700" cy="14460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8"/>
          <p:cNvSpPr/>
          <p:nvPr/>
        </p:nvSpPr>
        <p:spPr>
          <a:xfrm>
            <a:off x="86436" y="1275021"/>
            <a:ext cx="3538200" cy="6270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"/>
          <p:cNvSpPr txBox="1"/>
          <p:nvPr/>
        </p:nvSpPr>
        <p:spPr>
          <a:xfrm>
            <a:off x="506017" y="623424"/>
            <a:ext cx="971792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Teema 3: Ftalaat</a:t>
            </a:r>
            <a:endParaRPr sz="3600" b="1" i="0" u="none" strike="noStrike" cap="none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2"/>
          <p:cNvSpPr txBox="1"/>
          <p:nvPr/>
        </p:nvSpPr>
        <p:spPr>
          <a:xfrm>
            <a:off x="741650" y="1428707"/>
            <a:ext cx="10394048" cy="567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Kasutatakse mänguasjade valmistamiseks</a:t>
            </a:r>
            <a:endParaRPr sz="1400" b="0" i="0" u="none" strike="noStrike" cap="none">
              <a:solidFill>
                <a:srgbClr val="0058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Väga kahjulik lagunemisel</a:t>
            </a:r>
            <a:endParaRPr sz="1400" b="0" i="0" u="none" strike="noStrike" cap="none">
              <a:solidFill>
                <a:srgbClr val="0058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ELis keelatud</a:t>
            </a:r>
            <a:endParaRPr sz="24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400" b="0" i="0" u="none" strike="noStrike" cap="none">
              <a:solidFill>
                <a:srgbClr val="0058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 b="1" i="0" u="none" strike="noStrike" cap="none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2"/>
          <p:cNvSpPr txBox="1"/>
          <p:nvPr/>
        </p:nvSpPr>
        <p:spPr>
          <a:xfrm>
            <a:off x="2309982" y="3049542"/>
            <a:ext cx="10034751" cy="46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i="0" u="none" strike="noStrike" cap="none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2"/>
          <p:cNvSpPr/>
          <p:nvPr/>
        </p:nvSpPr>
        <p:spPr>
          <a:xfrm rot="-5400000">
            <a:off x="8690879" y="3356875"/>
            <a:ext cx="6857702" cy="144545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2"/>
          <p:cNvSpPr/>
          <p:nvPr/>
        </p:nvSpPr>
        <p:spPr>
          <a:xfrm>
            <a:off x="612986" y="1172296"/>
            <a:ext cx="3722531" cy="70194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2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165346" y="6070861"/>
            <a:ext cx="1350410" cy="6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2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1855947" y="6160565"/>
            <a:ext cx="2312641" cy="485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2"/>
          <p:cNvPicPr preferRelativeResize="0"/>
          <p:nvPr/>
        </p:nvPicPr>
        <p:blipFill rotWithShape="1">
          <a:blip r:embed="rId5">
            <a:alphaModFix/>
          </a:blip>
          <a:srcRect l="0" t="0" r="0" b="0"/>
          <a:stretch/>
        </p:blipFill>
        <p:spPr>
          <a:xfrm>
            <a:off x="129436" y="1676463"/>
            <a:ext cx="493384" cy="999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2"/>
          <p:cNvPicPr preferRelativeResize="0"/>
          <p:nvPr/>
        </p:nvPicPr>
        <p:blipFill rotWithShape="1">
          <a:blip r:embed="rId6">
            <a:alphaModFix/>
          </a:blip>
          <a:srcRect l="0" t="0" r="0" b="0"/>
          <a:stretch/>
        </p:blipFill>
        <p:spPr>
          <a:xfrm>
            <a:off x="5101846" y="898822"/>
            <a:ext cx="6355080" cy="476631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2"/>
          <p:cNvSpPr/>
          <p:nvPr/>
        </p:nvSpPr>
        <p:spPr>
          <a:xfrm>
            <a:off x="5051826" y="5763075"/>
            <a:ext cx="635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Foto</a:t>
            </a:r>
            <a:r>
              <a:rPr lang="en" sz="10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" sz="1000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 google.com: </a:t>
            </a:r>
            <a:r>
              <a:rPr lang="en" sz="10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https://images.app.goo.gl/LBN3G3bTK4sVLe287</a:t>
            </a:r>
            <a:endParaRPr sz="1000"/>
          </a:p>
        </p:txBody>
      </p:sp>
      <p:sp>
        <p:nvSpPr>
          <p:cNvPr id="256" name="Google Shape;256;p12"/>
          <p:cNvSpPr/>
          <p:nvPr/>
        </p:nvSpPr>
        <p:spPr>
          <a:xfrm>
            <a:off x="0" y="297"/>
            <a:ext cx="12047400" cy="15060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"/>
          <p:cNvSpPr txBox="1"/>
          <p:nvPr/>
        </p:nvSpPr>
        <p:spPr>
          <a:xfrm>
            <a:off x="527573" y="311051"/>
            <a:ext cx="7638393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Igapäevased harjumused, mis on seotud</a:t>
            </a:r>
            <a:endParaRPr sz="3600" b="1" i="0" u="none" strike="noStrike" cap="none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 b="0" i="0" u="none" strike="noStrike" cap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3"/>
          <p:cNvSpPr txBox="1"/>
          <p:nvPr/>
        </p:nvSpPr>
        <p:spPr>
          <a:xfrm>
            <a:off x="527573" y="1547781"/>
            <a:ext cx="10034751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Võimalikud alternatiivid ühekordselt kasutatavale plastile: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1800"/>
              <a:buFont typeface="Calibri"/>
              <a:buAutoNum type="arabicPeriod"/>
            </a:pPr>
            <a:r>
              <a:rPr lang="en" sz="2400" b="1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Ühekordsed kõrred. Need võivad olla paberist, bambusest või ilma nendeta;</a:t>
            </a:r>
            <a:endParaRPr sz="2400" b="1" i="0" u="none" strike="noStrike" cap="none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1800"/>
              <a:buFont typeface="Calibri"/>
              <a:buAutoNum type="arabicPeriod"/>
            </a:pPr>
            <a:r>
              <a:rPr lang="en" sz="2400" b="1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Veepudelid. Võite kasutada korduvkasutatavaid nõusid - joogiklaase, tassid.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1800"/>
              <a:buFont typeface="Calibri"/>
              <a:buAutoNum type="arabicPeriod"/>
            </a:pPr>
            <a:r>
              <a:rPr lang="en" sz="2400" b="1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Ostukotid. Võib kasutada erinevatest materjalidest valmistatud korduvkasutatavaid kotte.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1800"/>
              <a:buFont typeface="Calibri"/>
              <a:buAutoNum type="arabicPeriod"/>
            </a:pPr>
            <a:r>
              <a:rPr lang="en" sz="2400" b="1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Tassid kohvi. Võib kasutada korduvkasutatavaid tassid.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1800"/>
              <a:buFont typeface="Calibri"/>
              <a:buAutoNum type="arabicPeriod"/>
            </a:pPr>
            <a:r>
              <a:rPr lang="en" sz="2400" b="1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Laste mänguasjad. Soovitatav on osta orgaanilistest materjalidest mänguasju.</a:t>
            </a:r>
            <a:endParaRPr sz="2400" b="1" i="0" u="none" strike="noStrike" cap="none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3"/>
          <p:cNvSpPr/>
          <p:nvPr/>
        </p:nvSpPr>
        <p:spPr>
          <a:xfrm>
            <a:off x="0" y="297"/>
            <a:ext cx="12047457" cy="150532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3"/>
          <p:cNvSpPr/>
          <p:nvPr/>
        </p:nvSpPr>
        <p:spPr>
          <a:xfrm rot="-5400000">
            <a:off x="8690879" y="3356875"/>
            <a:ext cx="6857702" cy="144545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3"/>
          <p:cNvSpPr/>
          <p:nvPr/>
        </p:nvSpPr>
        <p:spPr>
          <a:xfrm>
            <a:off x="612986" y="1172296"/>
            <a:ext cx="3538329" cy="62615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3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165346" y="6070861"/>
            <a:ext cx="1350410" cy="6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3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1855947" y="6160565"/>
            <a:ext cx="2312641" cy="485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14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94352" y="6078621"/>
            <a:ext cx="3443977" cy="72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4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9026542" y="5433724"/>
            <a:ext cx="2620792" cy="128979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4"/>
          <p:cNvSpPr/>
          <p:nvPr/>
        </p:nvSpPr>
        <p:spPr>
          <a:xfrm>
            <a:off x="0" y="323511"/>
            <a:ext cx="3538329" cy="11927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4"/>
          <p:cNvSpPr/>
          <p:nvPr/>
        </p:nvSpPr>
        <p:spPr>
          <a:xfrm>
            <a:off x="4104862" y="323511"/>
            <a:ext cx="3982277" cy="11927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4"/>
          <p:cNvSpPr/>
          <p:nvPr/>
        </p:nvSpPr>
        <p:spPr>
          <a:xfrm>
            <a:off x="8653673" y="323511"/>
            <a:ext cx="3538329" cy="11927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4"/>
          <p:cNvSpPr/>
          <p:nvPr/>
        </p:nvSpPr>
        <p:spPr>
          <a:xfrm>
            <a:off x="0" y="5918354"/>
            <a:ext cx="8748793" cy="6372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4"/>
          <p:cNvSpPr txBox="1"/>
          <p:nvPr/>
        </p:nvSpPr>
        <p:spPr>
          <a:xfrm>
            <a:off x="448746" y="559674"/>
            <a:ext cx="763839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Kokkuvõte</a:t>
            </a:r>
            <a:endParaRPr sz="3600" b="1" i="0" u="none" strike="noStrike" cap="none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4"/>
          <p:cNvSpPr txBox="1"/>
          <p:nvPr/>
        </p:nvSpPr>
        <p:spPr>
          <a:xfrm>
            <a:off x="388086" y="1324333"/>
            <a:ext cx="10034751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Alternatiivsete materjalide - paber, tekstiil - valimisel võib tarbida suures koguses vett ja raiuda metsi.</a:t>
            </a:r>
            <a:endParaRPr sz="14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Kõige tähtsam on püüelda iga toote mitmekordse kasutamise poole. </a:t>
            </a:r>
            <a:br>
              <a:rPr lang="en" sz="18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Jätkusuutlik valik oleks valida mitte ainult mahepõllumajanduslikult kasvatatud toorainet, vaid ka aidata kaasa ressursside säästmisele.</a:t>
            </a:r>
            <a:endParaRPr sz="14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Me peame muutma oma mõtlemist ja suhtumist tarbimisse.</a:t>
            </a:r>
            <a:endParaRPr sz="14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Mitte plastikust, mis peaks olema keskkonnasõbralik, vaid inimesest.</a:t>
            </a:r>
            <a:endParaRPr sz="14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Plastil on ainulaadsed omadused, me saame seda pikka aega kasutada ja taaskasutada.</a:t>
            </a:r>
            <a:endParaRPr sz="14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See on materjal, mida tuleb väärtustada ja säilitada.</a:t>
            </a:r>
            <a:br>
              <a:rPr lang="en" sz="18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1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94352" y="6043251"/>
            <a:ext cx="3443977" cy="72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9026542" y="5433724"/>
            <a:ext cx="2620792" cy="128979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/>
          <p:nvPr/>
        </p:nvSpPr>
        <p:spPr>
          <a:xfrm>
            <a:off x="0" y="323511"/>
            <a:ext cx="3538329" cy="11927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104862" y="323511"/>
            <a:ext cx="3982277" cy="11927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8653673" y="323511"/>
            <a:ext cx="3538329" cy="11927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0" y="5873331"/>
            <a:ext cx="8748793" cy="6372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654270" y="632888"/>
            <a:ext cx="4201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Määratlused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819838" y="1355684"/>
            <a:ext cx="11022391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Plast </a:t>
            </a:r>
            <a:r>
              <a:rPr lang="en" sz="22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2200" b="1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plast </a:t>
            </a:r>
            <a:r>
              <a:rPr lang="en" sz="22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- polümeermaterjal, millest moodustatakse tooteid, kui see on plast;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0" i="0" u="sng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https://www.britannica.com/science/plastic</a:t>
            </a:r>
            <a:endParaRPr sz="22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Esmased mikroplastid </a:t>
            </a:r>
            <a:r>
              <a:rPr lang="en" sz="22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tekivad väikeste osakestena, mis võivad täita konkreetset funktsiooni;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0" i="0" u="sng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https://education.nationalgeographic.org/resource/microplastics</a:t>
            </a:r>
            <a:endParaRPr sz="22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Sekundaarsed mikroplastid pärinevad </a:t>
            </a:r>
            <a:r>
              <a:rPr lang="en" sz="22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suuremate plastmasside lagunemisel.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0" i="0" u="sng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https://education.nationalgeographic.org/resource/microplastics</a:t>
            </a:r>
            <a:endParaRPr sz="22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BPA </a:t>
            </a:r>
            <a:r>
              <a:rPr lang="en" sz="22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- bisfenool , üks plastiku A tootmisel kasutatavatest komponentidest.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0" i="0" u="sng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https://www.sigmaaldrich.com/LT/en/product/aldrich/239658?gclid=Cj0KCQjw1vSZBhDuARIsAKZlijSPnXsS7P692Grlp169-rhbHhKJcUVJxFZbDwQL9oVUVLw5H4S0Vz8aAhHNEALw_wcB&amp;gclsrc=aw.ds </a:t>
            </a:r>
            <a:endParaRPr sz="22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Ftalaat </a:t>
            </a:r>
            <a:r>
              <a:rPr lang="en" sz="22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- kahjulik plast, mida kasutatakse mänguasjade tootmisel.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0" i="0" u="sng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https://eeb.org/toxictoys/</a:t>
            </a:r>
            <a:endParaRPr sz="2200" b="0" i="0" u="none" strike="noStrike" cap="none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10">
            <a:alphaModFix/>
          </a:blip>
          <a:srcRect l="0" t="0" r="0" b="0"/>
          <a:stretch/>
        </p:blipFill>
        <p:spPr>
          <a:xfrm>
            <a:off x="94352" y="1404865"/>
            <a:ext cx="725487" cy="146926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/>
          <p:nvPr/>
        </p:nvSpPr>
        <p:spPr>
          <a:xfrm>
            <a:off x="750911" y="1172296"/>
            <a:ext cx="3538200" cy="6270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94352" y="6078635"/>
            <a:ext cx="3443977" cy="72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9026542" y="5433724"/>
            <a:ext cx="2620792" cy="128979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/>
          <p:nvPr/>
        </p:nvSpPr>
        <p:spPr>
          <a:xfrm>
            <a:off x="0" y="323511"/>
            <a:ext cx="3538329" cy="11927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4104862" y="323511"/>
            <a:ext cx="3982277" cy="11927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8653673" y="323511"/>
            <a:ext cx="3538329" cy="11927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0" y="5991252"/>
            <a:ext cx="8748793" cy="6372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654270" y="632888"/>
            <a:ext cx="902705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Õpiväljundid</a:t>
            </a: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654270" y="1438364"/>
            <a:ext cx="11142989" cy="40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Kasutades erinevaid allikaid, oskavad õpilased näidata mikroplasti mõju organismidele;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Nad kirjeldavad plastiku vajadust ja võimalusi;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Õpilased näitavad mikroplastide mõju organismile;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Nad pakuvad alternatiivi plasttoodetele.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 b="1" i="0" u="none" strike="noStrike" cap="none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612986" y="1172296"/>
            <a:ext cx="3538200" cy="6270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F5F7FC"/>
              </a:gs>
              <a:gs pos="100000">
                <a:srgbClr val="7AC99A">
                  <a:alpha val="77254"/>
                </a:srgbClr>
              </a:gs>
            </a:gsLst>
            <a:lin ang="21593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577399" y="318950"/>
            <a:ext cx="820673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Käsitletud roheline oskus (oskused)</a:t>
            </a:r>
            <a:endParaRPr sz="3600" b="1" i="0" u="none" strike="noStrike" cap="none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5745920" y="1166841"/>
            <a:ext cx="4742100" cy="54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Edasi mõtlev</a:t>
            </a:r>
            <a:endParaRPr sz="2400" b="0" i="0" u="none" strike="noStrike" cap="none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Analüütilised oskused</a:t>
            </a:r>
            <a:endParaRPr sz="2400" b="0" i="0" u="none" strike="noStrike" cap="none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Lean-tootmine</a:t>
            </a:r>
            <a:endParaRPr sz="2400" b="0" i="0" u="none" strike="noStrike" cap="none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Hooldus- ja remondioskused</a:t>
            </a:r>
            <a:endParaRPr sz="2400" b="0" i="0" u="none" strike="noStrike" cap="none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Reostuse vältimine</a:t>
            </a:r>
            <a:endParaRPr sz="2400" b="0" i="0" u="none" strike="noStrike" cap="none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Ökodisain</a:t>
            </a:r>
            <a:endParaRPr sz="2400" b="0" i="0" u="none" strike="noStrike" cap="none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Elutsükli haldamine</a:t>
            </a:r>
            <a:endParaRPr sz="2400" b="0" i="0" u="none" strike="noStrike" cap="none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2400"/>
              <a:buFont typeface="Calibri"/>
              <a:buChar char="•"/>
            </a:pPr>
            <a:r>
              <a:rPr lang="en" sz="240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Mõju kvantifitseerimine</a:t>
            </a:r>
            <a:endParaRPr sz="240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Jäätmekäitlus</a:t>
            </a:r>
            <a:endParaRPr sz="2400" b="0" i="0" u="none" strike="noStrike" cap="none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 b="0" i="0" u="none" strike="noStrike" cap="none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4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1255490" y="2493718"/>
            <a:ext cx="1200914" cy="2002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165346" y="6070861"/>
            <a:ext cx="1350410" cy="6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 descr="Graphical user interface,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0" t="0" r="0" b="0"/>
          <a:stretch/>
        </p:blipFill>
        <p:spPr>
          <a:xfrm>
            <a:off x="1855947" y="6160565"/>
            <a:ext cx="2312641" cy="485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/>
          <p:nvPr/>
        </p:nvSpPr>
        <p:spPr>
          <a:xfrm>
            <a:off x="528145" y="575441"/>
            <a:ext cx="469024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Sissejuhatus </a:t>
            </a:r>
            <a:endParaRPr sz="1400" b="0" i="0" u="none" strike="noStrike" cap="none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612986" y="1304956"/>
            <a:ext cx="10034751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Mikroplastid on </a:t>
            </a:r>
            <a:r>
              <a:rPr lang="en" sz="20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polümeeridest ja aktiivsetest lisaainetest koosnevad </a:t>
            </a:r>
            <a:r>
              <a:rPr lang="en" sz="20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tahked </a:t>
            </a:r>
            <a:r>
              <a:rPr lang="en" sz="20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plastosakesed.</a:t>
            </a:r>
            <a:endParaRPr sz="20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Mikroplastid võivad </a:t>
            </a:r>
            <a:r>
              <a:rPr lang="en" sz="2000" b="1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tekkida iseeneslikult</a:t>
            </a:r>
            <a:r>
              <a:rPr lang="en" sz="20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, kui suuremad plasttooted, näiteks autorehvid või sünteetilised tekstiilriided, kuluvad.</a:t>
            </a:r>
            <a:endParaRPr sz="20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Mikroplasti saab ka </a:t>
            </a:r>
            <a:r>
              <a:rPr lang="en" sz="2000" b="1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eritellimusel valmistada </a:t>
            </a:r>
            <a:r>
              <a:rPr lang="en" sz="2000" b="1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ja lisada </a:t>
            </a:r>
            <a:r>
              <a:rPr lang="en" sz="20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konkreetsel otstarbel valmistatud toodetele, näiteks koorivatele graanulitele näo- või kehakoorijates.</a:t>
            </a:r>
            <a:endParaRPr sz="20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Mikroplastid, mida kasutatakse mitmesugustes toodetes, sealhulgas väetistes, taimekaitsevahendites, kosmeetikatoodetes, kodu- ja tööstuslike pesuvahendite, puhastusvahendite, värvide ning nafta- ja gaasitööstuses kasutatavate toodete valmistamiseks.</a:t>
            </a:r>
            <a:endParaRPr sz="20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Mikroplasti kasutatakse ka spordiväljakute kunstliku katte täitematerjalina.</a:t>
            </a:r>
            <a:endParaRPr sz="20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Hinnanguliselt kasutatakse ELis/EMPs </a:t>
            </a:r>
            <a:r>
              <a:rPr lang="en" sz="2000" b="1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igal aastal </a:t>
            </a:r>
            <a:r>
              <a:rPr lang="en" sz="20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ligikaudu </a:t>
            </a:r>
            <a:r>
              <a:rPr lang="en" sz="2000" b="1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145 000 tonni </a:t>
            </a:r>
            <a:r>
              <a:rPr lang="en" sz="20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mikroplasti</a:t>
            </a:r>
            <a:r>
              <a:rPr lang="en" sz="20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1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0" y="297"/>
            <a:ext cx="12047457" cy="150532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 rot="-5400000">
            <a:off x="8690879" y="3356875"/>
            <a:ext cx="6857702" cy="144545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612986" y="1172296"/>
            <a:ext cx="3538329" cy="62615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5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165346" y="6070861"/>
            <a:ext cx="1350410" cy="6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1855947" y="6160565"/>
            <a:ext cx="2312641" cy="485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5"/>
          <p:cNvPicPr preferRelativeResize="0"/>
          <p:nvPr/>
        </p:nvPicPr>
        <p:blipFill rotWithShape="1">
          <a:blip r:embed="rId5">
            <a:alphaModFix/>
          </a:blip>
          <a:srcRect l="0" t="0" r="0" b="0"/>
          <a:stretch/>
        </p:blipFill>
        <p:spPr>
          <a:xfrm>
            <a:off x="153730" y="1486256"/>
            <a:ext cx="416836" cy="69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 l="0" t="0" r="0" b="0"/>
          <a:stretch/>
        </p:blipFill>
        <p:spPr>
          <a:xfrm>
            <a:off x="144666" y="2561370"/>
            <a:ext cx="425900" cy="712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5">
            <a:alphaModFix/>
          </a:blip>
          <a:srcRect l="0" t="0" r="0" b="0"/>
          <a:stretch/>
        </p:blipFill>
        <p:spPr>
          <a:xfrm>
            <a:off x="96151" y="3608690"/>
            <a:ext cx="495625" cy="828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/>
          <p:cNvPicPr preferRelativeResize="0"/>
          <p:nvPr/>
        </p:nvPicPr>
        <p:blipFill rotWithShape="1">
          <a:blip r:embed="rId5">
            <a:alphaModFix/>
          </a:blip>
          <a:srcRect l="0" t="0" r="0" b="0"/>
          <a:stretch/>
        </p:blipFill>
        <p:spPr>
          <a:xfrm>
            <a:off x="118361" y="4725320"/>
            <a:ext cx="494626" cy="826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rgbClr val="F5F7FC"/>
              </a:gs>
              <a:gs pos="100000">
                <a:srgbClr val="25AAE1">
                  <a:alpha val="4313"/>
                </a:srgbClr>
              </a:gs>
            </a:gsLst>
            <a:lin ang="21593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       Foto</a:t>
            </a:r>
            <a:r>
              <a:rPr lang="en" sz="1000" b="0" i="0" u="sng" strike="noStrike" cap="none">
                <a:solidFill>
                  <a:srgbClr val="005828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:</a:t>
            </a:r>
            <a:r>
              <a:rPr lang="en" sz="1000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 google.com: </a:t>
            </a:r>
            <a:r>
              <a:rPr lang="en" sz="1000" b="0" i="0" u="sng" strike="noStrike" cap="none">
                <a:solidFill>
                  <a:srgbClr val="005828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</a:t>
            </a:r>
            <a:r>
              <a:rPr lang="en" sz="1000" b="0" i="0" u="none" strike="noStrike" cap="none">
                <a:solidFill>
                  <a:srgbClr val="005828"/>
                </a:solidFill>
                <a:latin typeface="Arial"/>
                <a:ea typeface="Arial"/>
                <a:cs typeface="Arial"/>
                <a:sym typeface="Arial"/>
              </a:rPr>
              <a:t>//images.app.goo.gl/KWjzJ5HzWhsHPXgr8 </a:t>
            </a:r>
            <a:r>
              <a:rPr lang="en" sz="1000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Foto: google.com: </a:t>
            </a:r>
            <a:r>
              <a:rPr lang="en" sz="1000" b="0" i="0" u="sng" strike="noStrike" cap="none">
                <a:solidFill>
                  <a:srgbClr val="005828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https://images.app.goo.gl/Sf48idB7E2mDFQNX9</a:t>
            </a:r>
            <a:endParaRPr sz="1000" b="0" i="0" u="none" strike="noStrike" cap="none">
              <a:solidFill>
                <a:srgbClr val="0058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 b="0" i="0" u="none" strike="noStrike" cap="none">
              <a:solidFill>
                <a:srgbClr val="0058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rgbClr val="0058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542058" y="529893"/>
            <a:ext cx="820673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Sissejuhatus</a:t>
            </a:r>
            <a:endParaRPr sz="3600" b="1" i="0" u="none" strike="noStrike" cap="none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6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0" t="0" r="0" b="0"/>
          <a:stretch/>
        </p:blipFill>
        <p:spPr>
          <a:xfrm>
            <a:off x="165346" y="6070861"/>
            <a:ext cx="1350410" cy="6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 descr="Graphical user interface,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0" t="0" r="0" b="0"/>
          <a:stretch/>
        </p:blipFill>
        <p:spPr>
          <a:xfrm>
            <a:off x="1855947" y="6160565"/>
            <a:ext cx="2312641" cy="48518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/>
          <p:nvPr/>
        </p:nvSpPr>
        <p:spPr>
          <a:xfrm rot="-5400000" flipH="1">
            <a:off x="8695441" y="3361440"/>
            <a:ext cx="6858000" cy="135118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6"/>
          <p:cNvPicPr preferRelativeResize="0"/>
          <p:nvPr/>
        </p:nvPicPr>
        <p:blipFill rotWithShape="1">
          <a:blip r:embed="rId7">
            <a:alphaModFix/>
          </a:blip>
          <a:srcRect l="0" t="0" r="0" b="0"/>
          <a:stretch/>
        </p:blipFill>
        <p:spPr>
          <a:xfrm>
            <a:off x="612975" y="1367300"/>
            <a:ext cx="4961899" cy="330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8">
            <a:alphaModFix/>
          </a:blip>
          <a:srcRect l="0" t="0" r="0" b="0"/>
          <a:stretch/>
        </p:blipFill>
        <p:spPr>
          <a:xfrm>
            <a:off x="6138312" y="1367300"/>
            <a:ext cx="5355115" cy="330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/>
          <p:nvPr/>
        </p:nvSpPr>
        <p:spPr>
          <a:xfrm>
            <a:off x="612986" y="1172296"/>
            <a:ext cx="3538200" cy="6270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0" y="297"/>
            <a:ext cx="12047400" cy="15060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/>
          <p:nvPr/>
        </p:nvSpPr>
        <p:spPr>
          <a:xfrm rot="-5400000">
            <a:off x="8690908" y="3356849"/>
            <a:ext cx="6857700" cy="14460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/>
          <p:nvPr/>
        </p:nvSpPr>
        <p:spPr>
          <a:xfrm>
            <a:off x="542058" y="1878812"/>
            <a:ext cx="50928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Märkige </a:t>
            </a:r>
            <a:r>
              <a:rPr lang="en" sz="2400" b="0" i="0" u="sng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õige </a:t>
            </a:r>
            <a:r>
              <a:rPr lang="en" sz="24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vastus:</a:t>
            </a:r>
            <a:endParaRPr sz="24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lang="en" sz="24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Kõik plastid lagunevad kiiresti;</a:t>
            </a:r>
            <a:endParaRPr sz="24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lang="en" sz="24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Kogu plastik on mürgine;</a:t>
            </a:r>
            <a:endParaRPr sz="24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lang="en" sz="24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Lagunev plastik on mürgine;</a:t>
            </a:r>
            <a:endParaRPr sz="24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lang="en" sz="24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Lagunev plastik ei ole saastav.</a:t>
            </a:r>
            <a:endParaRPr sz="24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542058" y="529893"/>
            <a:ext cx="8206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Sissejuhatus: </a:t>
            </a:r>
            <a:r>
              <a:rPr lang="en" sz="3600" b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Interaktiivne küsimus</a:t>
            </a:r>
            <a:endParaRPr sz="3600" b="1" i="0" u="none" strike="noStrike" cap="none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7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5840553" y="1501747"/>
            <a:ext cx="5907536" cy="357256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/>
          <p:nvPr/>
        </p:nvSpPr>
        <p:spPr>
          <a:xfrm>
            <a:off x="6434200" y="5074321"/>
            <a:ext cx="55194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Foto</a:t>
            </a:r>
            <a:r>
              <a:rPr lang="en" sz="1000" b="0" i="0" u="sng" strike="noStrike" cap="none">
                <a:solidFill>
                  <a:srgbClr val="005828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:</a:t>
            </a:r>
            <a:r>
              <a:rPr lang="en" sz="1000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 google.com: </a:t>
            </a:r>
            <a:r>
              <a:rPr lang="en" sz="1000" b="0" i="0" u="sng" strike="noStrike" cap="none">
                <a:solidFill>
                  <a:srgbClr val="005828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</a:t>
            </a:r>
            <a:r>
              <a:rPr lang="en" sz="1000" b="0" i="0" u="none" strike="noStrike" cap="none">
                <a:solidFill>
                  <a:srgbClr val="005828"/>
                </a:solidFill>
                <a:latin typeface="Arial"/>
                <a:ea typeface="Arial"/>
                <a:cs typeface="Arial"/>
                <a:sym typeface="Arial"/>
              </a:rPr>
              <a:t>//images.app.goo.gl/MZPwMFHn5EXsuVFy6  </a:t>
            </a:r>
            <a:endParaRPr sz="1000" b="0" i="0" u="none" strike="noStrike" cap="none">
              <a:solidFill>
                <a:srgbClr val="005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612986" y="1172296"/>
            <a:ext cx="3538200" cy="6270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 rot="-5400000">
            <a:off x="8690908" y="3356849"/>
            <a:ext cx="6857700" cy="14460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0" y="297"/>
            <a:ext cx="12047400" cy="15060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/>
          <p:nvPr/>
        </p:nvSpPr>
        <p:spPr>
          <a:xfrm>
            <a:off x="542058" y="603438"/>
            <a:ext cx="82068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200" b="1" i="0" u="none" strike="noStrike" cap="none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Sissejuhatus : Kasulikud lingid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1515756" y="1307860"/>
            <a:ext cx="912799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mikroplasti , lagunemise mõju elusorganismidele</a:t>
            </a:r>
            <a:endParaRPr sz="1400" b="0" i="0" u="none" strike="noStrike" cap="none">
              <a:solidFill>
                <a:srgbClr val="0058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sng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https://echa.europa.eu/lt/hot-topics/microplastics</a:t>
            </a:r>
            <a:endParaRPr sz="18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 txBox="1"/>
          <p:nvPr/>
        </p:nvSpPr>
        <p:spPr>
          <a:xfrm>
            <a:off x="1515755" y="2323549"/>
            <a:ext cx="9906749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bisfenool A organismidele</a:t>
            </a:r>
            <a:endParaRPr sz="18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sng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https://nmvrvi.lt/bisfenolio-a-itaka-zmoniu-sveikatai/ _ _ _</a:t>
            </a:r>
            <a:endParaRPr sz="18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ftalaadid kehas</a:t>
            </a:r>
            <a:endParaRPr sz="1400" b="0" i="0" u="none" strike="noStrike" cap="none">
              <a:solidFill>
                <a:srgbClr val="0058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sng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 lt.wikipedia.</a:t>
            </a:r>
            <a:r>
              <a:rPr lang="en" sz="18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org/wiki/Plastikas </a:t>
            </a:r>
            <a:endParaRPr sz="1400" b="0" i="0" u="none" strike="noStrike" cap="none">
              <a:solidFill>
                <a:srgbClr val="0058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</a:rPr>
              <a:t>ELi otsused ja soovitused</a:t>
            </a:r>
            <a:endParaRPr sz="1400" b="0" i="0" u="none" strike="noStrike" cap="none">
              <a:solidFill>
                <a:srgbClr val="0058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sng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 www.europarl.europa.eu/news/lt/headlines/society/20181116STO19217/tarsa-mikroplastiku-saltiniai-poveikis-ir-sprendimai</a:t>
            </a:r>
            <a:endParaRPr sz="1800" b="0" i="0" u="sng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sng" strike="noStrike" cap="none">
                <a:solidFill>
                  <a:srgbClr val="005828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www.youtube.com/watch?v=49OJoTsZYO0 </a:t>
            </a:r>
            <a:endParaRPr sz="1800" b="0" i="0" u="none" strike="noStrike" cap="none">
              <a:solidFill>
                <a:srgbClr val="0058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rgbClr val="005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0" y="297"/>
            <a:ext cx="12047457" cy="150532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 rot="-5400000">
            <a:off x="8690879" y="3356875"/>
            <a:ext cx="6857702" cy="144545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612986" y="1172296"/>
            <a:ext cx="3538329" cy="62615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8" descr="Logo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l="0" t="0" r="0" b="0"/>
          <a:stretch/>
        </p:blipFill>
        <p:spPr>
          <a:xfrm>
            <a:off x="165346" y="6070861"/>
            <a:ext cx="1350410" cy="6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8" descr="Graphical user interface, text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l="0" t="0" r="0" b="0"/>
          <a:stretch/>
        </p:blipFill>
        <p:spPr>
          <a:xfrm>
            <a:off x="1855947" y="6160565"/>
            <a:ext cx="2312641" cy="485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8"/>
          <p:cNvPicPr preferRelativeResize="0"/>
          <p:nvPr/>
        </p:nvPicPr>
        <p:blipFill rotWithShape="1">
          <a:blip r:embed="rId11">
            <a:alphaModFix/>
          </a:blip>
          <a:srcRect l="0" t="0" r="0" b="0"/>
          <a:stretch/>
        </p:blipFill>
        <p:spPr>
          <a:xfrm>
            <a:off x="438227" y="1400219"/>
            <a:ext cx="804197" cy="83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8"/>
          <p:cNvPicPr preferRelativeResize="0"/>
          <p:nvPr/>
        </p:nvPicPr>
        <p:blipFill rotWithShape="1">
          <a:blip r:embed="rId12">
            <a:alphaModFix/>
          </a:blip>
          <a:srcRect l="0" t="0" r="0" b="0"/>
          <a:stretch/>
        </p:blipFill>
        <p:spPr>
          <a:xfrm>
            <a:off x="437682" y="2543186"/>
            <a:ext cx="804742" cy="83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8"/>
          <p:cNvPicPr preferRelativeResize="0"/>
          <p:nvPr/>
        </p:nvPicPr>
        <p:blipFill rotWithShape="1">
          <a:blip r:embed="rId13">
            <a:alphaModFix/>
          </a:blip>
          <a:srcRect l="0" t="0" r="0" b="0"/>
          <a:stretch/>
        </p:blipFill>
        <p:spPr>
          <a:xfrm>
            <a:off x="437682" y="3753272"/>
            <a:ext cx="804742" cy="83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/>
          <p:nvPr>
            <p:ph type="title"/>
          </p:nvPr>
        </p:nvSpPr>
        <p:spPr>
          <a:xfrm>
            <a:off x="612975" y="3650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3200" b="1">
                <a:solidFill>
                  <a:srgbClr val="056839"/>
                </a:solidFill>
              </a:rPr>
              <a:t>Sissejuhatus : kasulikud lingid</a:t>
            </a:r>
            <a:br>
              <a:rPr lang="en"/>
            </a:br>
            <a:endParaRPr sz="2400" b="1"/>
          </a:p>
        </p:txBody>
      </p:sp>
      <p:sp>
        <p:nvSpPr>
          <p:cNvPr id="197" name="Google Shape;197;p27"/>
          <p:cNvSpPr txBox="1"/>
          <p:nvPr>
            <p:ph type="body" idx="1"/>
          </p:nvPr>
        </p:nvSpPr>
        <p:spPr>
          <a:xfrm>
            <a:off x="1712139" y="1750400"/>
            <a:ext cx="9165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005828"/>
                </a:solidFill>
                <a:highlight>
                  <a:srgbClr val="F9F9F9"/>
                </a:highlight>
              </a:rPr>
              <a:t>Ühekordselt kasutatavate plastide keskkonnamõju vähendamine</a:t>
            </a:r>
            <a:endParaRPr b="1">
              <a:solidFill>
                <a:srgbClr val="005828"/>
              </a:solidFill>
              <a:highlight>
                <a:srgbClr val="F9F9F9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rgbClr val="00582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https://www.youtube.com/watch?v=PfAmozjYUBQ</a:t>
            </a:r>
            <a:endParaRPr>
              <a:solidFill>
                <a:srgbClr val="005828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rgbClr val="005828"/>
                </a:solidFill>
              </a:rPr>
              <a:t>Ühekordselt kasutatavad plastid ja asjade tõelise väärtuse avastamine</a:t>
            </a:r>
            <a:endParaRPr b="1">
              <a:solidFill>
                <a:srgbClr val="005828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rgbClr val="005828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https://www.youtube.com/watch?v=y9n-DTARqSQ</a:t>
            </a:r>
            <a:endParaRPr>
              <a:solidFill>
                <a:srgbClr val="005828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rgbClr val="005828"/>
                </a:solidFill>
              </a:rPr>
              <a:t>Probleem ühekordselt kasutatava plastiga</a:t>
            </a:r>
            <a:endParaRPr b="1">
              <a:solidFill>
                <a:srgbClr val="005828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rgbClr val="005828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https://www.youtube.com/watch?v=heLLljcmmNo</a:t>
            </a:r>
            <a:endParaRPr>
              <a:solidFill>
                <a:srgbClr val="005828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rgbClr val="005828"/>
                </a:solidFill>
              </a:rPr>
              <a:t>Probleem plastiga</a:t>
            </a:r>
            <a:endParaRPr b="1">
              <a:solidFill>
                <a:srgbClr val="005828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rgbClr val="005828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https://www.youtube.com/watch?v=526gMLHDVLg</a:t>
            </a:r>
            <a:endParaRPr>
              <a:solidFill>
                <a:srgbClr val="005828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B050"/>
              </a:solidFill>
            </a:endParaRPr>
          </a:p>
        </p:txBody>
      </p:sp>
      <p:pic>
        <p:nvPicPr>
          <p:cNvPr id="198" name="Google Shape;198;p27" descr="https://lh5.googleusercontent.com/Y_qrfOGxHdVbKdTc_i08zaK74Rl4ve-r-HXTpjSV5SLx2bn2QzT_xeXsheZlhPcd9UeXzIU44cwWzVeiaZoyQTuX1e61E1dXOy6Mse__tvY9NX8DOMsjgdA4dYYRPSjERS4s3pqzkUmWMesBnPvVtEj8ct52cs94yag_hVzhk5pM-qPG3byxVe4KnJClWP9mu5hXnA"/>
          <p:cNvPicPr preferRelativeResize="0"/>
          <p:nvPr/>
        </p:nvPicPr>
        <p:blipFill rotWithShape="1">
          <a:blip r:embed="rId7">
            <a:alphaModFix/>
          </a:blip>
          <a:srcRect l="0" t="0" r="0" b="0"/>
          <a:stretch/>
        </p:blipFill>
        <p:spPr>
          <a:xfrm>
            <a:off x="280426" y="1690688"/>
            <a:ext cx="1115547" cy="115564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7"/>
          <p:cNvSpPr/>
          <p:nvPr/>
        </p:nvSpPr>
        <p:spPr>
          <a:xfrm>
            <a:off x="0" y="297"/>
            <a:ext cx="12047400" cy="15060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7"/>
          <p:cNvSpPr/>
          <p:nvPr/>
        </p:nvSpPr>
        <p:spPr>
          <a:xfrm rot="-5400000">
            <a:off x="8690908" y="3356849"/>
            <a:ext cx="6857700" cy="14460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7"/>
          <p:cNvSpPr/>
          <p:nvPr/>
        </p:nvSpPr>
        <p:spPr>
          <a:xfrm>
            <a:off x="612986" y="1172296"/>
            <a:ext cx="3538200" cy="6270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terms:created xsi:type="dcterms:W3CDTF">2022-01-31T11:18:27.0000000Z</dcterms:created>
  <dc:creator>Carlotta Maria Crippa</dc:creator>
  <keywords>, docId:3F90C417394B385C75A8CCBFBDA4A34F</keywords>
</coreProperties>
</file>