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10287000" cx="2057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iz3iVM33RmvmuZVwZqT36V//97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bg-B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8: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Drying and size reduction techniques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Food powders and flours are the simplest form in which AFW can be processed to be incorporated as a useful ingredient in conventional foods. The production of food powders and flours from AFW depends on the aggregate state of the waste, which can be liquid, solid or paste. In case of liquid waste, drying technique is applied, while in case of solid material, the size should be reduced by crushing and grinding, pulverization, granulation and mixing. Wastes from the processing of fruit, vegetables and oilseeds, such as pomace, are usually first dried, then reduced in size.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Extraction methods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New environmentally friendly methods, including extraction by ultrasound, extraction by microwave, and fluidic extraction, are used to extract useful ingredients.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 Fermentation and enzyme treatments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Bioprocesses such as fermentation and enzyme technology are additional approaches for converting agro-food waste into value-added products. Different strains of microorganisms and different enzymes are used for different types of waste. Microorganisms cause the fermentation process and lead to the production of by-products. Enzymes are biocatalysts that depolymerize plant cell wall polysaccharides to accelerate the release of bound compounds. </a:t>
            </a:r>
            <a:endParaRPr sz="1200">
              <a:solidFill>
                <a:schemeClr val="dk1"/>
              </a:solidFill>
              <a:latin typeface="Calibri"/>
              <a:ea typeface="Calibri"/>
              <a:cs typeface="Calibri"/>
              <a:sym typeface="Calibri"/>
            </a:endParaRPr>
          </a:p>
        </p:txBody>
      </p:sp>
      <p:sp>
        <p:nvSpPr>
          <p:cNvPr id="204" name="Google Shape;20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Drying and size reduction techniques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Food powders and flours are the simplest form in which AFW can be processed to be incorporated as a useful ingredient in conventional foods. The production of food powders and flours from AFW depends on the aggregate state of the waste, which can be liquid, solid or paste. In case of liquid waste, drying technique is applied, while in case of solid material, the size should be reduced by crushing and grinding, pulverization, granulation and mixing. Wastes from the processing of fruit, vegetables and oilseeds, such as pomace, are usually first dried, then reduced in size.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Extraction methods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New environmentally friendly methods, including extraction by ultrasound, extraction by microwave, and fluidic extraction, are used to extract useful ingredients.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 Fermentation and enzyme treatments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Bioprocesses such as fermentation and enzyme technology are additional approaches for converting agro-food waste into value-added products. Different strains of microorganisms and different enzymes are used for different types of waste. Microorganisms cause the fermentation process and lead to the production of by-products. Enzymes are biocatalysts that depolymerize plant cell wall polysaccharides to accelerate the release of bound compounds. </a:t>
            </a:r>
            <a:endParaRPr sz="1200">
              <a:solidFill>
                <a:schemeClr val="dk1"/>
              </a:solidFill>
              <a:latin typeface="Calibri"/>
              <a:ea typeface="Calibri"/>
              <a:cs typeface="Calibri"/>
              <a:sym typeface="Calibri"/>
            </a:endParaRPr>
          </a:p>
        </p:txBody>
      </p:sp>
      <p:sp>
        <p:nvSpPr>
          <p:cNvPr id="218" name="Google Shape;21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Drying and size reduction techniques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Food powders and flours are the simplest form in which AFW can be processed to be incorporated as a useful ingredient in conventional foods. The production of food powders and flours from AFW depends on the aggregate state of the waste, which can be liquid, solid or paste. In case of liquid waste, drying technique is applied, while in case of solid material, the size should be reduced by crushing and grinding, pulverization, granulation and mixing. Wastes from the processing of fruit, vegetables and oilseeds, such as pomace, are usually first dried, then reduced in size.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Extraction methods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New environmentally friendly methods, including extraction by ultrasound, extraction by microwave, and fluidic extraction, are used to extract useful ingredients.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 Fermentation and enzyme treatments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Bioprocesses such as fermentation and enzyme technology are additional approaches for converting agro-food waste into value-added products. Different strains of microorganisms and different enzymes are used for different types of waste. Microorganisms cause the fermentation process and lead to the production of by-products. Enzymes are biocatalysts that depolymerize plant cell wall polysaccharides to accelerate the release of bound compounds. </a:t>
            </a:r>
            <a:endParaRPr sz="1200">
              <a:solidFill>
                <a:schemeClr val="dk1"/>
              </a:solidFill>
              <a:latin typeface="Calibri"/>
              <a:ea typeface="Calibri"/>
              <a:cs typeface="Calibri"/>
              <a:sym typeface="Calibri"/>
            </a:endParaRPr>
          </a:p>
        </p:txBody>
      </p:sp>
      <p:sp>
        <p:nvSpPr>
          <p:cNvPr id="232" name="Google Shape;23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1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8571e41488_0_2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18571e41488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Drying and size reduction techniques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Food powders and flours are the simplest form in which AFW can be processed to be incorporated as a useful ingredient in conventional foods. The production of food powders and flours from AFW depends on the aggregate state of the waste, which can be liquid, solid or paste. In case of liquid waste, drying technique is applied, while in case of solid material, the size should be reduced by crushing and grinding, pulverization, granulation and mixing. Wastes from the processing of fruit, vegetables and oilseeds, such as pomace, are usually first dried, then reduced in size.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Extraction methods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New environmentally friendly methods, including extraction by ultrasound, extraction by microwave, and fluidic extraction, are used to extract useful ingredients.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 Fermentation and enzyme treatments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Bioprocesses such as fermentation and enzyme technology are additional approaches for converting agro-food waste into value-added products. Different strains of microorganisms and different enzymes are used for different types of waste. Microorganisms cause the fermentation process and lead to the production of by-products. Enzymes are biocatalysts that depolymerize plant cell wall polysaccharides to accelerate the release of bound compounds. </a:t>
            </a:r>
            <a:endParaRPr sz="1200">
              <a:solidFill>
                <a:schemeClr val="dk1"/>
              </a:solidFill>
              <a:latin typeface="Calibri"/>
              <a:ea typeface="Calibri"/>
              <a:cs typeface="Calibri"/>
              <a:sym typeface="Calibri"/>
            </a:endParaRPr>
          </a:p>
        </p:txBody>
      </p:sp>
      <p:sp>
        <p:nvSpPr>
          <p:cNvPr id="253" name="Google Shape;253;g18571e41488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8571e41488_0_4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18571e41488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Drying and size reduction techniques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Food powders and flours are the simplest form in which AFW can be processed to be incorporated as a useful ingredient in conventional foods. The production of food powders and flours from AFW depends on the aggregate state of the waste, which can be liquid, solid or paste. In case of liquid waste, drying technique is applied, while in case of solid material, the size should be reduced by crushing and grinding, pulverization, granulation and mixing. Wastes from the processing of fruit, vegetables and oilseeds, such as pomace, are usually first dried, then reduced in size.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Extraction methods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New environmentally friendly methods, including extraction by ultrasound, extraction by microwave, and fluidic extraction, are used to extract useful ingredients.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 Fermentation and enzyme treatments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Bioprocesses such as fermentation and enzyme technology are additional approaches for converting agro-food waste into value-added products. Different strains of microorganisms and different enzymes are used for different types of waste. Microorganisms cause the fermentation process and lead to the production of by-products. Enzymes are biocatalysts that depolymerize plant cell wall polysaccharides to accelerate the release of bound compounds. </a:t>
            </a:r>
            <a:endParaRPr sz="1200">
              <a:solidFill>
                <a:schemeClr val="dk1"/>
              </a:solidFill>
              <a:latin typeface="Calibri"/>
              <a:ea typeface="Calibri"/>
              <a:cs typeface="Calibri"/>
              <a:sym typeface="Calibri"/>
            </a:endParaRPr>
          </a:p>
        </p:txBody>
      </p:sp>
      <p:sp>
        <p:nvSpPr>
          <p:cNvPr id="266" name="Google Shape;266;g18571e41488_0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8571e41488_0_55: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18571e41488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Drying and size reduction techniques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Food powders and flours are the simplest form in which AFW can be processed to be incorporated as a useful ingredient in conventional foods. The production of food powders and flours from AFW depends on the aggregate state of the waste, which can be liquid, solid or paste. In case of liquid waste, drying technique is applied, while in case of solid material, the size should be reduced by crushing and grinding, pulverization, granulation and mixing. Wastes from the processing of fruit, vegetables and oilseeds, such as pomace, are usually first dried, then reduced in size.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Extraction methods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New environmentally friendly methods, including extraction by ultrasound, extraction by microwave, and fluidic extraction, are used to extract useful ingredients.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 Fermentation and enzyme treatments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Bioprocesses such as fermentation and enzyme technology are additional approaches for converting agro-food waste into value-added products. Different strains of microorganisms and different enzymes are used for different types of waste. Microorganisms cause the fermentation process and lead to the production of by-products. Enzymes are biocatalysts that depolymerize plant cell wall polysaccharides to accelerate the release of bound compounds. </a:t>
            </a:r>
            <a:endParaRPr sz="1200">
              <a:solidFill>
                <a:schemeClr val="dk1"/>
              </a:solidFill>
              <a:latin typeface="Calibri"/>
              <a:ea typeface="Calibri"/>
              <a:cs typeface="Calibri"/>
              <a:sym typeface="Calibri"/>
            </a:endParaRPr>
          </a:p>
        </p:txBody>
      </p:sp>
      <p:sp>
        <p:nvSpPr>
          <p:cNvPr id="279" name="Google Shape;279;g18571e41488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1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4: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Nowadays, the health and quality of life of the ecosystem is strongly determined by the amount of waste, which is gradually increasing. Agri-food waste can be found along the entire food supply chain - raw material production, industrial processing, distribution, household processing and consumption, with the volume of waste differing depending on the stages and type of food products.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A large amount of this waste is immediately disposed of in a landfill (46%) or incinerated (24%). Generally, by-products are simply considered waste rather than being seen as a new resource to be used. Since the waste is disposed of immediately, the inability to obtain economic value from the by-products is inevitable and may cause economic losses. Although some of these wastes can have a positive impact on the environment, for example, organic food waste is the natural fertilizer for plants. Food waste generates methane when it decomposes, which can contribute to climate change in the form of greenhouse gas emissions. In addition to methane generation from decomposing food waste, greenhouse gas emissions can also come from food production and distribution activities in the supply chain. </a:t>
            </a:r>
            <a:endParaRPr/>
          </a:p>
          <a:p>
            <a:pPr indent="0" lvl="0" marL="0" rtl="0" algn="l">
              <a:lnSpc>
                <a:spcPct val="100000"/>
              </a:lnSpc>
              <a:spcBef>
                <a:spcPts val="0"/>
              </a:spcBef>
              <a:spcAft>
                <a:spcPts val="0"/>
              </a:spcAft>
              <a:buSzPts val="1400"/>
              <a:buNone/>
            </a:pPr>
            <a:r>
              <a:t/>
            </a:r>
            <a:endParaRPr/>
          </a:p>
        </p:txBody>
      </p:sp>
      <p:sp>
        <p:nvSpPr>
          <p:cNvPr id="124" name="Google Shape;1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The circular economy concept has been adapted from living systems, which are called feedback-rich systems. The term “feedback-rich" is used to describe living systems because, in nature, there is no waste. In natural systems, when waste is returned to nature, it is further processed by the organism to become resources for other living organisms. An example of this would be the life cycle of animals. When animals defecate or die, their waste or carcasses are processed by bacteria to become nutrients in the soil. Nutrients are used by plants for growth and later plants become food for animals. A similar concept is the goal of the circular economy, where waste from one process should be used as much as possible to become resources for other processes. Besides reducing the amount of waste, this system will also lead to a sustainable system, the ultimate goal of the circular economy concept.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Globally, the agro-industry generates valuable materials such as agricultural food waste with well-known potential. Conventional food waste management includes the production of compost, energy and bioethanol. Alternative routes include the valorization of food waste as a source of bioactive compounds for use in the food, pharmaceutical and cosmetic industries.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Let’s have a look at some Environmentally-friendly practices at the workplace in the agri-food industry.</a:t>
            </a: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6: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Drying and size reduction techniques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Food powders and flours are the simplest form in which AFW can be processed to be incorporated as a useful ingredient in conventional foods. The production of food powders and flours from AFW depends on the aggregate state of the waste, which can be liquid, solid or paste. In case of liquid waste, drying technique is applied, while in case of solid material, the size should be reduced by crushing and grinding, pulverization, granulation and mixing. Wastes from the processing of fruit, vegetables and oilseeds, such as pomace, are usually first dried, then reduced in size.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Extraction methods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New environmentally friendly methods, including extraction by ultrasound, extraction by microwave, and fluidic extraction, are used to extract useful ingredients.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 Fermentation and enzyme treatments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Bioprocesses such as fermentation and enzyme technology are additional approaches for converting agro-food waste into value-added products. Different strains of microorganisms and different enzymes are used for different types of waste. Microorganisms cause the fermentation process and lead to the production of by-products. Enzymes are biocatalysts that depolymerize plant cell wall polysaccharides to accelerate the release of bound compounds. </a:t>
            </a:r>
            <a:endParaRPr/>
          </a:p>
          <a:p>
            <a:pPr indent="0" lvl="0" marL="0" rtl="0" algn="l">
              <a:lnSpc>
                <a:spcPct val="100000"/>
              </a:lnSpc>
              <a:spcBef>
                <a:spcPts val="0"/>
              </a:spcBef>
              <a:spcAft>
                <a:spcPts val="0"/>
              </a:spcAft>
              <a:buSzPts val="1400"/>
              <a:buNone/>
            </a:pPr>
            <a:r>
              <a:t/>
            </a:r>
            <a:endParaRPr/>
          </a:p>
        </p:txBody>
      </p:sp>
      <p:sp>
        <p:nvSpPr>
          <p:cNvPr id="166" name="Google Shape;16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Drying and size reduction techniques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Food powders and flours are the simplest form in which AFW can be processed to be incorporated as a useful ingredient in conventional foods. The production of food powders and flours from AFW depends on the aggregate state of the waste, which can be liquid, solid or paste. In case of liquid waste, drying technique is applied, while in case of solid material, the size should be reduced by crushing and grinding, pulverization, granulation and mixing. Wastes from the processing of fruit, vegetables and oilseeds, such as pomace, are usually first dried, then reduced in size.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Extraction methods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New environmentally friendly methods, including extraction by ultrasound, extraction by microwave, and fluidic extraction, are used to extract useful ingredients.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 Fermentation and enzyme treatments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Bioprocesses such as fermentation and enzyme technology are additional approaches for converting agro-food waste into value-added products. Different strains of microorganisms and different enzymes are used for different types of waste. Microorganisms cause the fermentation process and lead to the production of by-products. Enzymes are biocatalysts that depolymerize plant cell wall polysaccharides to accelerate the release of bound compounds. </a:t>
            </a:r>
            <a:endParaRPr/>
          </a:p>
          <a:p>
            <a:pPr indent="0" lvl="0" marL="0" rtl="0" algn="l">
              <a:lnSpc>
                <a:spcPct val="100000"/>
              </a:lnSpc>
              <a:spcBef>
                <a:spcPts val="0"/>
              </a:spcBef>
              <a:spcAft>
                <a:spcPts val="0"/>
              </a:spcAft>
              <a:buSzPts val="1400"/>
              <a:buNone/>
            </a:pPr>
            <a:r>
              <a:t/>
            </a:r>
            <a:endParaRPr/>
          </a:p>
        </p:txBody>
      </p:sp>
      <p:sp>
        <p:nvSpPr>
          <p:cNvPr id="178" name="Google Shape;17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Drying and size reduction techniques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Food powders and flours are the simplest form in which AFW can be processed to be incorporated as a useful ingredient in conventional foods. The production of food powders and flours from AFW depends on the aggregate state of the waste, which can be liquid, solid or paste. In case of liquid waste, drying technique is applied, while in case of solid material, the size should be reduced by crushing and grinding, pulverization, granulation and mixing. Wastes from the processing of fruit, vegetables and oilseeds, such as pomace, are usually first dried, then reduced in size.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Extraction methods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New environmentally friendly methods, including extraction by ultrasound, extraction by microwave, and fluidic extraction, are used to extract useful ingredients.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 Fermentation and enzyme treatments </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Bioprocesses such as fermentation and enzyme technology are additional approaches for converting agro-food waste into value-added products. Different strains of microorganisms and different enzymes are used for different types of waste. Microorganisms cause the fermentation process and lead to the production of by-products. Enzymes are biocatalysts that depolymerize plant cell wall polysaccharides to accelerate the release of bound compounds. </a:t>
            </a:r>
            <a:endParaRPr/>
          </a:p>
          <a:p>
            <a:pPr indent="0" lvl="0" marL="0" rtl="0" algn="l">
              <a:lnSpc>
                <a:spcPct val="100000"/>
              </a:lnSpc>
              <a:spcBef>
                <a:spcPts val="0"/>
              </a:spcBef>
              <a:spcAft>
                <a:spcPts val="0"/>
              </a:spcAft>
              <a:buSzPts val="1400"/>
              <a:buNone/>
            </a:pPr>
            <a:r>
              <a:t/>
            </a:r>
            <a:endParaRPr/>
          </a:p>
        </p:txBody>
      </p:sp>
      <p:sp>
        <p:nvSpPr>
          <p:cNvPr id="190" name="Google Shape;19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7" name="Google Shape;17;p16"/>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1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9" name="Google Shape;19;p1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0" name="Google Shape;20;p1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4" name="Google Shape;74;p25"/>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2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6" name="Google Shape;76;p2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7" name="Google Shape;77;p2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0" name="Google Shape;80;p26"/>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2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2" name="Google Shape;82;p2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3" name="Google Shape;83;p2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3" name="Google Shape;23;p1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4" name="Google Shape;24;p1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7" name="Google Shape;27;p18"/>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1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9" name="Google Shape;29;p1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0" name="Google Shape;30;p1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3" name="Google Shape;33;p19"/>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1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5" name="Google Shape;35;p1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6" name="Google Shape;36;p1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9" name="Google Shape;39;p20"/>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20"/>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2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2" name="Google Shape;42;p2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3" name="Google Shape;43;p2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6" name="Google Shape;46;p21"/>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21"/>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21"/>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21"/>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2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1" name="Google Shape;51;p2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2" name="Google Shape;52;p2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5" name="Google Shape;55;p2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6" name="Google Shape;56;p2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7" name="Google Shape;57;p2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0" name="Google Shape;60;p23"/>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23"/>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2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3" name="Google Shape;63;p2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4" name="Google Shape;64;p2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7" name="Google Shape;67;p24"/>
          <p:cNvSpPr/>
          <p:nvPr>
            <p:ph idx="2" type="pic"/>
          </p:nvPr>
        </p:nvSpPr>
        <p:spPr>
          <a:xfrm>
            <a:off x="8746630" y="1481138"/>
            <a:ext cx="10415700" cy="7310400"/>
          </a:xfrm>
          <a:prstGeom prst="rect">
            <a:avLst/>
          </a:prstGeom>
          <a:noFill/>
          <a:ln>
            <a:noFill/>
          </a:ln>
        </p:spPr>
      </p:sp>
      <p:sp>
        <p:nvSpPr>
          <p:cNvPr id="68" name="Google Shape;68;p24"/>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2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0" name="Google Shape;70;p2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1" name="Google Shape;71;p2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marR="0" rtl="0" algn="l">
              <a:lnSpc>
                <a:spcPct val="90000"/>
              </a:lnSpc>
              <a:spcBef>
                <a:spcPts val="0"/>
              </a:spcBef>
              <a:spcAft>
                <a:spcPts val="0"/>
              </a:spcAft>
              <a:buClr>
                <a:schemeClr val="dk1"/>
              </a:buClr>
              <a:buSzPts val="7200"/>
              <a:buFont typeface="Calibri"/>
              <a:buNone/>
              <a:defRPr b="0" i="0" sz="7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520700" lvl="0" marL="457200" marR="0" rtl="0" algn="l">
              <a:lnSpc>
                <a:spcPct val="90000"/>
              </a:lnSpc>
              <a:spcBef>
                <a:spcPts val="16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76250" lvl="1" marL="914400" marR="0" rtl="0" algn="l">
              <a:lnSpc>
                <a:spcPct val="90000"/>
              </a:lnSpc>
              <a:spcBef>
                <a:spcPts val="800"/>
              </a:spcBef>
              <a:spcAft>
                <a:spcPts val="0"/>
              </a:spcAft>
              <a:buClr>
                <a:schemeClr val="dk1"/>
              </a:buClr>
              <a:buSzPts val="3900"/>
              <a:buFont typeface="Arial"/>
              <a:buChar char="•"/>
              <a:defRPr b="0" i="0" sz="3900" u="none" cap="none" strike="noStrike">
                <a:solidFill>
                  <a:schemeClr val="dk1"/>
                </a:solidFill>
                <a:latin typeface="Calibri"/>
                <a:ea typeface="Calibri"/>
                <a:cs typeface="Calibri"/>
                <a:sym typeface="Calibri"/>
              </a:defRPr>
            </a:lvl2pPr>
            <a:lvl3pPr indent="-438150" lvl="2" marL="1371600" marR="0" rtl="0" algn="l">
              <a:lnSpc>
                <a:spcPct val="90000"/>
              </a:lnSpc>
              <a:spcBef>
                <a:spcPts val="8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12750" lvl="3" marL="18288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4pPr>
            <a:lvl5pPr indent="-412750" lvl="4" marL="22860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5pPr>
            <a:lvl6pPr indent="-412750" lvl="5" marL="27432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6pPr>
            <a:lvl7pPr indent="-412750" lvl="6" marL="32004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7pPr>
            <a:lvl8pPr indent="-412750" lvl="7" marL="36576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8pPr>
            <a:lvl9pPr indent="-412750" lvl="8" marL="41148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marR="0" rtl="0" algn="l">
              <a:lnSpc>
                <a:spcPct val="100000"/>
              </a:lnSpc>
              <a:spcBef>
                <a:spcPts val="0"/>
              </a:spcBef>
              <a:spcAft>
                <a:spcPts val="0"/>
              </a:spcAft>
              <a:buClr>
                <a:srgbClr val="000000"/>
              </a:buClr>
              <a:buSzPts val="2300"/>
              <a:buFont typeface="Arial"/>
              <a:buNone/>
              <a:defRPr b="0" i="0" sz="2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marR="0" rtl="0" algn="ctr">
              <a:lnSpc>
                <a:spcPct val="100000"/>
              </a:lnSpc>
              <a:spcBef>
                <a:spcPts val="0"/>
              </a:spcBef>
              <a:spcAft>
                <a:spcPts val="0"/>
              </a:spcAft>
              <a:buClr>
                <a:srgbClr val="000000"/>
              </a:buClr>
              <a:buSzPts val="2300"/>
              <a:buFont typeface="Arial"/>
              <a:buNone/>
              <a:defRPr b="0" i="0" sz="2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hyperlink" Target="https://www.pexels.com/photo/agriculture-arable-barley-blur-265216/" TargetMode="External"/><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hyperlink" Target="http://www.youtube.com/watch?v=lHyL41grGUo" TargetMode="External"/><Relationship Id="rId6" Type="http://schemas.openxmlformats.org/officeDocument/2006/relationships/image" Target="../media/image20.jpg"/><Relationship Id="rId7"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hyperlink" Target="http://www.youtube.com/watch?v=H8kodphRkAc" TargetMode="External"/><Relationship Id="rId6" Type="http://schemas.openxmlformats.org/officeDocument/2006/relationships/image" Target="../media/image19.jpg"/><Relationship Id="rId7"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hyperlink" Target="http://www.youtube.com/watch?v=FcaMyWY6gU0" TargetMode="External"/><Relationship Id="rId6" Type="http://schemas.openxmlformats.org/officeDocument/2006/relationships/image" Target="../media/image24.jpg"/><Relationship Id="rId7"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ishA6kry8nc" TargetMode="External"/><Relationship Id="rId4" Type="http://schemas.openxmlformats.org/officeDocument/2006/relationships/hyperlink" Target="https://www.youtube.com/watch?v=axPpw5uPv1I" TargetMode="External"/><Relationship Id="rId10" Type="http://schemas.openxmlformats.org/officeDocument/2006/relationships/image" Target="../media/image23.png"/><Relationship Id="rId9" Type="http://schemas.openxmlformats.org/officeDocument/2006/relationships/image" Target="../media/image2.png"/><Relationship Id="rId5" Type="http://schemas.openxmlformats.org/officeDocument/2006/relationships/hyperlink" Target="https://www.youtube.com/watch?v=CzR_ArBQXi0" TargetMode="External"/><Relationship Id="rId6" Type="http://schemas.openxmlformats.org/officeDocument/2006/relationships/hyperlink" Target="https://cordis.europa.eu/article/id/410208-sustainable-food-waste-reduction-solutions-bolster-our-bioeconomy" TargetMode="External"/><Relationship Id="rId7" Type="http://schemas.openxmlformats.org/officeDocument/2006/relationships/hyperlink" Target="https://www.interregeurope.eu/good-practices/vale-valorization-of-agri-food-wastes-for-olive-oil-production" TargetMode="External"/><Relationship Id="rId8"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Text&#10;&#10;Description automatically generated with medium confidence" id="88" name="Google Shape;88;p1"/>
          <p:cNvPicPr preferRelativeResize="0"/>
          <p:nvPr/>
        </p:nvPicPr>
        <p:blipFill rotWithShape="1">
          <a:blip r:embed="rId3">
            <a:alphaModFix/>
          </a:blip>
          <a:srcRect b="0" l="0" r="0" t="0"/>
          <a:stretch/>
        </p:blipFill>
        <p:spPr>
          <a:xfrm>
            <a:off x="474118" y="1018962"/>
            <a:ext cx="5041312" cy="2422243"/>
          </a:xfrm>
          <a:prstGeom prst="rect">
            <a:avLst/>
          </a:prstGeom>
          <a:noFill/>
          <a:ln>
            <a:noFill/>
          </a:ln>
        </p:spPr>
      </p:pic>
      <p:pic>
        <p:nvPicPr>
          <p:cNvPr descr="Graphical user interface, text&#10;&#10;Description automatically generated" id="89" name="Google Shape;89;p1"/>
          <p:cNvPicPr preferRelativeResize="0"/>
          <p:nvPr/>
        </p:nvPicPr>
        <p:blipFill rotWithShape="1">
          <a:blip r:embed="rId4">
            <a:alphaModFix/>
          </a:blip>
          <a:srcRect b="0" l="0" r="0" t="0"/>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4" name="Google Shape;94;p1"/>
          <p:cNvSpPr txBox="1"/>
          <p:nvPr/>
        </p:nvSpPr>
        <p:spPr>
          <a:xfrm>
            <a:off x="214325" y="3441200"/>
            <a:ext cx="10882800" cy="22434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6800" u="none" cap="none" strike="noStrike">
                <a:solidFill>
                  <a:srgbClr val="056839"/>
                </a:solidFill>
                <a:latin typeface="Calibri"/>
                <a:ea typeface="Calibri"/>
                <a:cs typeface="Calibri"/>
                <a:sym typeface="Calibri"/>
              </a:rPr>
              <a:t>Екологични практики на работното място</a:t>
            </a:r>
            <a:endParaRPr b="1" i="0" sz="6800" u="none" cap="none" strike="noStrike">
              <a:solidFill>
                <a:srgbClr val="056839"/>
              </a:solidFill>
              <a:latin typeface="Calibri"/>
              <a:ea typeface="Calibri"/>
              <a:cs typeface="Calibri"/>
              <a:sym typeface="Calibri"/>
            </a:endParaRPr>
          </a:p>
        </p:txBody>
      </p:sp>
      <p:sp>
        <p:nvSpPr>
          <p:cNvPr id="95" name="Google Shape;95;p1"/>
          <p:cNvSpPr txBox="1"/>
          <p:nvPr/>
        </p:nvSpPr>
        <p:spPr>
          <a:xfrm>
            <a:off x="214316" y="7439944"/>
            <a:ext cx="17873100" cy="704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3600" u="none" cap="none" strike="noStrike">
                <a:solidFill>
                  <a:srgbClr val="056839"/>
                </a:solidFill>
                <a:latin typeface="Calibri"/>
                <a:ea typeface="Calibri"/>
                <a:cs typeface="Calibri"/>
                <a:sym typeface="Calibri"/>
              </a:rPr>
              <a:t>Ключови думи: биомаса, фибри, абсорбенти, биоактивни вещества</a:t>
            </a:r>
            <a:endParaRPr b="1" i="0" sz="3600" u="none" cap="none" strike="noStrike">
              <a:solidFill>
                <a:srgbClr val="056839"/>
              </a:solidFill>
              <a:latin typeface="Calibri"/>
              <a:ea typeface="Calibri"/>
              <a:cs typeface="Calibri"/>
              <a:sym typeface="Calibri"/>
            </a:endParaRPr>
          </a:p>
        </p:txBody>
      </p:sp>
      <p:sp>
        <p:nvSpPr>
          <p:cNvPr id="96" name="Google Shape;96;p1"/>
          <p:cNvSpPr txBox="1"/>
          <p:nvPr/>
        </p:nvSpPr>
        <p:spPr>
          <a:xfrm>
            <a:off x="11097292" y="6289277"/>
            <a:ext cx="7011600" cy="3963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1600"/>
              <a:buFont typeface="Arial"/>
              <a:buNone/>
            </a:pPr>
            <a:r>
              <a:rPr b="0" i="0" lang="bg-BG" sz="1600" u="sng" cap="none" strike="noStrike">
                <a:solidFill>
                  <a:schemeClr val="hlink"/>
                </a:solidFill>
                <a:latin typeface="Calibri"/>
                <a:ea typeface="Calibri"/>
                <a:cs typeface="Calibri"/>
                <a:sym typeface="Calibri"/>
                <a:hlinkClick r:id="rId5"/>
              </a:rPr>
              <a:t>https://www.pexels.com/photo/agriculture-arable-barley-blur-265216/</a:t>
            </a:r>
            <a:r>
              <a:rPr b="0" i="0" lang="bg-BG"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p:txBody>
      </p:sp>
      <p:sp>
        <p:nvSpPr>
          <p:cNvPr id="97" name="Google Shape;97;p1"/>
          <p:cNvSpPr txBox="1"/>
          <p:nvPr/>
        </p:nvSpPr>
        <p:spPr>
          <a:xfrm>
            <a:off x="7582228" y="9021713"/>
            <a:ext cx="7821600" cy="8427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1500"/>
              <a:buFont typeface="Arial"/>
              <a:buNone/>
            </a:pPr>
            <a:r>
              <a:rPr b="0" i="0" lang="bg-BG" sz="15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5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6">
            <a:alphaModFix/>
          </a:blip>
          <a:srcRect b="0" l="0" r="0" t="0"/>
          <a:stretch/>
        </p:blipFill>
        <p:spPr>
          <a:xfrm>
            <a:off x="10979972" y="1018962"/>
            <a:ext cx="7604857" cy="50699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8"/>
          <p:cNvSpPr txBox="1"/>
          <p:nvPr/>
        </p:nvSpPr>
        <p:spPr>
          <a:xfrm>
            <a:off x="835626" y="835908"/>
            <a:ext cx="19304400" cy="888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4800" u="none" cap="none" strike="noStrike">
                <a:solidFill>
                  <a:srgbClr val="056839"/>
                </a:solidFill>
                <a:latin typeface="Calibri"/>
                <a:ea typeface="Calibri"/>
                <a:cs typeface="Calibri"/>
                <a:sym typeface="Calibri"/>
              </a:rPr>
              <a:t>ТЕМА 2: Производство на диетични фибри. </a:t>
            </a:r>
            <a:endParaRPr b="1" i="0" sz="4800" u="none" cap="none" strike="noStrike">
              <a:solidFill>
                <a:srgbClr val="056839"/>
              </a:solidFill>
              <a:latin typeface="Calibri"/>
              <a:ea typeface="Calibri"/>
              <a:cs typeface="Calibri"/>
              <a:sym typeface="Calibri"/>
            </a:endParaRPr>
          </a:p>
        </p:txBody>
      </p:sp>
      <p:sp>
        <p:nvSpPr>
          <p:cNvPr id="207" name="Google Shape;207;p8"/>
          <p:cNvSpPr txBox="1"/>
          <p:nvPr/>
        </p:nvSpPr>
        <p:spPr>
          <a:xfrm>
            <a:off x="835626" y="2687680"/>
            <a:ext cx="11910600" cy="32748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Намира все по-широко приложение в </a:t>
            </a:r>
            <a:r>
              <a:rPr b="1" i="0" lang="bg-BG" sz="2900" u="none" cap="none" strike="noStrike">
                <a:solidFill>
                  <a:srgbClr val="056839"/>
                </a:solidFill>
                <a:latin typeface="Calibri"/>
                <a:ea typeface="Calibri"/>
                <a:cs typeface="Calibri"/>
                <a:sym typeface="Calibri"/>
              </a:rPr>
              <a:t>хранително-вкусовата и фармацевтичната промишленост</a:t>
            </a:r>
            <a:r>
              <a:rPr b="0" i="0" lang="bg-BG" sz="2900" u="none" cap="none" strike="noStrike">
                <a:solidFill>
                  <a:srgbClr val="056839"/>
                </a:solidFill>
                <a:latin typeface="Calibri"/>
                <a:ea typeface="Calibri"/>
                <a:cs typeface="Calibri"/>
                <a:sym typeface="Calibri"/>
              </a:rPr>
              <a:t> и са многообещаващи като потенциална хранителна добавка и/или като функционална хранителна съставка, важни за разработването на </a:t>
            </a:r>
            <a:r>
              <a:rPr b="1" i="0" lang="bg-BG" sz="2900" u="none" cap="none" strike="noStrike">
                <a:solidFill>
                  <a:srgbClr val="056839"/>
                </a:solidFill>
                <a:latin typeface="Calibri"/>
                <a:ea typeface="Calibri"/>
                <a:cs typeface="Calibri"/>
                <a:sym typeface="Calibri"/>
              </a:rPr>
              <a:t>здравословни продукти с добавена стойност.</a:t>
            </a:r>
            <a:endParaRPr b="1" i="0" sz="2300" u="none" cap="none" strike="noStrike">
              <a:solidFill>
                <a:srgbClr val="000000"/>
              </a:solidFill>
              <a:latin typeface="Arial"/>
              <a:ea typeface="Arial"/>
              <a:cs typeface="Arial"/>
              <a:sym typeface="Arial"/>
            </a:endParaRPr>
          </a:p>
        </p:txBody>
      </p:sp>
      <p:sp>
        <p:nvSpPr>
          <p:cNvPr id="208" name="Google Shape;208;p8"/>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09" name="Google Shape;209;p8"/>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10" name="Google Shape;210;p8"/>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11" name="Google Shape;211;p8"/>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12" name="Google Shape;212;p8"/>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id="213" name="Google Shape;213;p8"/>
          <p:cNvPicPr preferRelativeResize="0"/>
          <p:nvPr/>
        </p:nvPicPr>
        <p:blipFill rotWithShape="1">
          <a:blip r:embed="rId5">
            <a:alphaModFix/>
          </a:blip>
          <a:srcRect b="0" l="0" r="0" t="0"/>
          <a:stretch/>
        </p:blipFill>
        <p:spPr>
          <a:xfrm>
            <a:off x="13863350" y="733867"/>
            <a:ext cx="5349598" cy="8024394"/>
          </a:xfrm>
          <a:prstGeom prst="rect">
            <a:avLst/>
          </a:prstGeom>
          <a:noFill/>
          <a:ln>
            <a:noFill/>
          </a:ln>
        </p:spPr>
      </p:pic>
      <p:sp>
        <p:nvSpPr>
          <p:cNvPr id="214" name="Google Shape;214;p8"/>
          <p:cNvSpPr txBox="1"/>
          <p:nvPr/>
        </p:nvSpPr>
        <p:spPr>
          <a:xfrm>
            <a:off x="13316147" y="8758238"/>
            <a:ext cx="6132300" cy="13623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2300"/>
              <a:buFont typeface="Arial"/>
              <a:buNone/>
            </a:pPr>
            <a:r>
              <a:rPr b="0" i="0" lang="bg-BG" sz="2300" u="none" cap="none" strike="noStrike">
                <a:solidFill>
                  <a:srgbClr val="000000"/>
                </a:solidFill>
                <a:latin typeface="Arial"/>
                <a:ea typeface="Arial"/>
                <a:cs typeface="Arial"/>
                <a:sym typeface="Arial"/>
              </a:rPr>
              <a:t>https://images.pexels.com/photos/5945603/pexels-photo-5945603.jpeg?auto=compress&amp;cs=tinysrgb&amp;w=1260&amp;h=750&amp;dpr=1</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9"/>
          <p:cNvSpPr txBox="1"/>
          <p:nvPr/>
        </p:nvSpPr>
        <p:spPr>
          <a:xfrm>
            <a:off x="835626" y="835908"/>
            <a:ext cx="19304400" cy="888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4800" u="none" cap="none" strike="noStrike">
                <a:solidFill>
                  <a:srgbClr val="056839"/>
                </a:solidFill>
                <a:latin typeface="Calibri"/>
                <a:ea typeface="Calibri"/>
                <a:cs typeface="Calibri"/>
                <a:sym typeface="Calibri"/>
              </a:rPr>
              <a:t>ТЕМА 3: Производство на абсорбенти</a:t>
            </a:r>
            <a:endParaRPr b="1" i="0" sz="4800" u="none" cap="none" strike="noStrike">
              <a:solidFill>
                <a:srgbClr val="056839"/>
              </a:solidFill>
              <a:latin typeface="Calibri"/>
              <a:ea typeface="Calibri"/>
              <a:cs typeface="Calibri"/>
              <a:sym typeface="Calibri"/>
            </a:endParaRPr>
          </a:p>
        </p:txBody>
      </p:sp>
      <p:sp>
        <p:nvSpPr>
          <p:cNvPr id="221" name="Google Shape;221;p9"/>
          <p:cNvSpPr txBox="1"/>
          <p:nvPr/>
        </p:nvSpPr>
        <p:spPr>
          <a:xfrm>
            <a:off x="835626" y="1996768"/>
            <a:ext cx="11921700" cy="59529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1" i="0" lang="bg-BG" sz="2900" u="none" cap="none" strike="noStrike">
                <a:solidFill>
                  <a:srgbClr val="056839"/>
                </a:solidFill>
                <a:latin typeface="Calibri"/>
                <a:ea typeface="Calibri"/>
                <a:cs typeface="Calibri"/>
                <a:sym typeface="Calibri"/>
              </a:rPr>
              <a:t>Агрохранителните отпадъци </a:t>
            </a:r>
            <a:r>
              <a:rPr b="0" i="0" lang="bg-BG" sz="2900" u="none" cap="none" strike="noStrike">
                <a:solidFill>
                  <a:srgbClr val="056839"/>
                </a:solidFill>
                <a:latin typeface="Calibri"/>
                <a:ea typeface="Calibri"/>
                <a:cs typeface="Calibri"/>
                <a:sym typeface="Calibri"/>
              </a:rPr>
              <a:t>имат ниско съдържание на лигноцелулоза. Това насърчава изследванията за приготвяне на богати на биомаса екоматериали като възобновяеми, евтини и устойчиви </a:t>
            </a:r>
            <a:r>
              <a:rPr b="1" i="0" lang="bg-BG" sz="2900" u="none" cap="none" strike="noStrike">
                <a:solidFill>
                  <a:srgbClr val="056839"/>
                </a:solidFill>
                <a:latin typeface="Calibri"/>
                <a:ea typeface="Calibri"/>
                <a:cs typeface="Calibri"/>
                <a:sym typeface="Calibri"/>
              </a:rPr>
              <a:t>адсорбенти за вода </a:t>
            </a:r>
            <a:r>
              <a:rPr b="0" i="0" lang="bg-BG" sz="2900" u="none" cap="none" strike="noStrike">
                <a:solidFill>
                  <a:srgbClr val="056839"/>
                </a:solidFill>
                <a:latin typeface="Calibri"/>
                <a:ea typeface="Calibri"/>
                <a:cs typeface="Calibri"/>
                <a:sym typeface="Calibri"/>
              </a:rPr>
              <a:t>с приложения за пречистване на отпадъчни води. </a:t>
            </a:r>
            <a:endParaRPr b="0" i="0" sz="29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Процесът на адсорбция се счита за най-добрият и най-евтин вариант за </a:t>
            </a:r>
            <a:r>
              <a:rPr b="1" i="0" lang="bg-BG" sz="2900" u="none" cap="none" strike="noStrike">
                <a:solidFill>
                  <a:srgbClr val="056839"/>
                </a:solidFill>
                <a:latin typeface="Calibri"/>
                <a:ea typeface="Calibri"/>
                <a:cs typeface="Calibri"/>
                <a:sym typeface="Calibri"/>
              </a:rPr>
              <a:t>пречистване на отпадъчни води</a:t>
            </a:r>
            <a:r>
              <a:rPr b="0" i="0" lang="bg-BG" sz="2900" u="none" cap="none" strike="noStrike">
                <a:solidFill>
                  <a:srgbClr val="056839"/>
                </a:solidFill>
                <a:latin typeface="Calibri"/>
                <a:ea typeface="Calibri"/>
                <a:cs typeface="Calibri"/>
                <a:sym typeface="Calibri"/>
              </a:rPr>
              <a:t>. При използване на абсорбенти от агрохранителни отпадъци цената на процеса се намалява още повече, а от друга страна абсорбентите ще бъдат направени от биологични материали. </a:t>
            </a:r>
            <a:endParaRPr b="0" i="0" sz="2900" u="none" cap="none" strike="noStrike">
              <a:solidFill>
                <a:srgbClr val="056839"/>
              </a:solidFill>
              <a:latin typeface="Calibri"/>
              <a:ea typeface="Calibri"/>
              <a:cs typeface="Calibri"/>
              <a:sym typeface="Calibri"/>
            </a:endParaRPr>
          </a:p>
        </p:txBody>
      </p:sp>
      <p:sp>
        <p:nvSpPr>
          <p:cNvPr id="222" name="Google Shape;222;p9"/>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23" name="Google Shape;223;p9"/>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24" name="Google Shape;224;p9"/>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25" name="Google Shape;225;p9"/>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26" name="Google Shape;226;p9"/>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id="227" name="Google Shape;227;p9"/>
          <p:cNvPicPr preferRelativeResize="0"/>
          <p:nvPr/>
        </p:nvPicPr>
        <p:blipFill rotWithShape="1">
          <a:blip r:embed="rId5">
            <a:alphaModFix/>
          </a:blip>
          <a:srcRect b="0" l="0" r="0" t="0"/>
          <a:stretch/>
        </p:blipFill>
        <p:spPr>
          <a:xfrm>
            <a:off x="13395302" y="368421"/>
            <a:ext cx="5885307" cy="8827959"/>
          </a:xfrm>
          <a:prstGeom prst="rect">
            <a:avLst/>
          </a:prstGeom>
          <a:noFill/>
          <a:ln>
            <a:noFill/>
          </a:ln>
        </p:spPr>
      </p:pic>
      <p:sp>
        <p:nvSpPr>
          <p:cNvPr id="228" name="Google Shape;228;p9"/>
          <p:cNvSpPr txBox="1"/>
          <p:nvPr/>
        </p:nvSpPr>
        <p:spPr>
          <a:xfrm>
            <a:off x="12939117" y="9338438"/>
            <a:ext cx="7027800" cy="8541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https://images.pexels.com/photos/66346/pexels-photo-66346.jpeg?auto=compress&amp;cs=tinysrgb&amp;w=1260&amp;h=750&amp;dpr=1</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10"/>
          <p:cNvSpPr txBox="1"/>
          <p:nvPr/>
        </p:nvSpPr>
        <p:spPr>
          <a:xfrm>
            <a:off x="835626" y="531108"/>
            <a:ext cx="193044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5900" u="none" cap="none" strike="noStrike">
                <a:solidFill>
                  <a:srgbClr val="056839"/>
                </a:solidFill>
                <a:latin typeface="Calibri"/>
                <a:ea typeface="Calibri"/>
                <a:cs typeface="Calibri"/>
                <a:sym typeface="Calibri"/>
              </a:rPr>
              <a:t>ТЕМА 4: Производство на органични торове.</a:t>
            </a:r>
            <a:endParaRPr b="1" i="0" sz="5900" u="none" cap="none" strike="noStrike">
              <a:solidFill>
                <a:srgbClr val="056839"/>
              </a:solidFill>
              <a:latin typeface="Calibri"/>
              <a:ea typeface="Calibri"/>
              <a:cs typeface="Calibri"/>
              <a:sym typeface="Calibri"/>
            </a:endParaRPr>
          </a:p>
        </p:txBody>
      </p:sp>
      <p:sp>
        <p:nvSpPr>
          <p:cNvPr id="235" name="Google Shape;235;p10"/>
          <p:cNvSpPr txBox="1"/>
          <p:nvPr/>
        </p:nvSpPr>
        <p:spPr>
          <a:xfrm>
            <a:off x="514350" y="2011200"/>
            <a:ext cx="11808600" cy="5952900"/>
          </a:xfrm>
          <a:prstGeom prst="rect">
            <a:avLst/>
          </a:prstGeom>
          <a:noFill/>
          <a:ln>
            <a:noFill/>
          </a:ln>
        </p:spPr>
        <p:txBody>
          <a:bodyPr anchorCtr="0" anchor="t" bIns="74275" lIns="148575" spcFirstLastPara="1" rIns="148575" wrap="square" tIns="74275">
            <a:spAutoFit/>
          </a:bodyPr>
          <a:lstStyle/>
          <a:p>
            <a:pPr indent="0" lvl="0" marL="0" marR="0" rtl="0" algn="just">
              <a:lnSpc>
                <a:spcPct val="100000"/>
              </a:lnSpc>
              <a:spcBef>
                <a:spcPts val="0"/>
              </a:spcBef>
              <a:spcAft>
                <a:spcPts val="0"/>
              </a:spcAft>
              <a:buNone/>
            </a:pPr>
            <a:r>
              <a:rPr b="1" i="0" lang="bg-BG" sz="2900" u="none" cap="none" strike="noStrike">
                <a:solidFill>
                  <a:srgbClr val="056839"/>
                </a:solidFill>
                <a:latin typeface="Calibri"/>
                <a:ea typeface="Calibri"/>
                <a:cs typeface="Calibri"/>
                <a:sym typeface="Calibri"/>
              </a:rPr>
              <a:t>Органичният тор оползотворява </a:t>
            </a:r>
            <a:r>
              <a:rPr b="0" i="0" lang="bg-BG" sz="2900" u="none" cap="none" strike="noStrike">
                <a:solidFill>
                  <a:srgbClr val="056839"/>
                </a:solidFill>
                <a:latin typeface="Calibri"/>
                <a:ea typeface="Calibri"/>
                <a:cs typeface="Calibri"/>
                <a:sym typeface="Calibri"/>
              </a:rPr>
              <a:t>вложените органични отпадъци, главно отпадъци от зеленчуци и плодове. Една от методиките е да се използват ларвите на черния войник /ларви на черна войнишка муха/. Процесът е доста прост на теория: ларвите на черния войник изяждат органичните отпадъци и ги превърнат в </a:t>
            </a:r>
            <a:r>
              <a:rPr b="1" i="0" lang="bg-BG" sz="2900" u="none" cap="none" strike="noStrike">
                <a:solidFill>
                  <a:srgbClr val="056839"/>
                </a:solidFill>
                <a:latin typeface="Calibri"/>
                <a:ea typeface="Calibri"/>
                <a:cs typeface="Calibri"/>
                <a:sym typeface="Calibri"/>
              </a:rPr>
              <a:t>органичен тор</a:t>
            </a:r>
            <a:r>
              <a:rPr b="0" i="0" lang="bg-BG" sz="2900" u="none" cap="none" strike="noStrike">
                <a:solidFill>
                  <a:srgbClr val="056839"/>
                </a:solidFill>
                <a:latin typeface="Calibri"/>
                <a:ea typeface="Calibri"/>
                <a:cs typeface="Calibri"/>
                <a:sym typeface="Calibri"/>
              </a:rPr>
              <a:t>.</a:t>
            </a:r>
            <a:endParaRPr sz="2300"/>
          </a:p>
          <a:p>
            <a:pPr indent="0" lvl="0" marL="0" marR="0" rtl="0" algn="just">
              <a:lnSpc>
                <a:spcPct val="100000"/>
              </a:lnSpc>
              <a:spcBef>
                <a:spcPts val="0"/>
              </a:spcBef>
              <a:spcAft>
                <a:spcPts val="0"/>
              </a:spcAft>
              <a:buNone/>
            </a:pPr>
            <a:r>
              <a:rPr b="0" i="0" lang="bg-BG" sz="2900" u="none" cap="none" strike="noStrike">
                <a:solidFill>
                  <a:srgbClr val="056839"/>
                </a:solidFill>
                <a:latin typeface="Calibri"/>
                <a:ea typeface="Calibri"/>
                <a:cs typeface="Calibri"/>
                <a:sym typeface="Calibri"/>
              </a:rPr>
              <a:t> Докато с ларвите на черния войник торта </a:t>
            </a:r>
            <a:r>
              <a:rPr b="1" i="0" lang="bg-BG" sz="2900" u="none" cap="none" strike="noStrike">
                <a:solidFill>
                  <a:srgbClr val="056839"/>
                </a:solidFill>
                <a:latin typeface="Calibri"/>
                <a:ea typeface="Calibri"/>
                <a:cs typeface="Calibri"/>
                <a:sym typeface="Calibri"/>
              </a:rPr>
              <a:t>може да се произведе за 4–5 дни,</a:t>
            </a:r>
            <a:r>
              <a:rPr b="0" i="0" lang="bg-BG" sz="2900" u="none" cap="none" strike="noStrike">
                <a:solidFill>
                  <a:srgbClr val="056839"/>
                </a:solidFill>
                <a:latin typeface="Calibri"/>
                <a:ea typeface="Calibri"/>
                <a:cs typeface="Calibri"/>
                <a:sym typeface="Calibri"/>
              </a:rPr>
              <a:t> производството на органичен тор с използване на бактерии отнема до 7 дни. Има различни ползи от използването на този органичен тор в земеделските дейности, някои от тях са</a:t>
            </a:r>
            <a:r>
              <a:rPr b="1" i="0" lang="bg-BG" sz="2900" u="none" cap="none" strike="noStrike">
                <a:solidFill>
                  <a:srgbClr val="056839"/>
                </a:solidFill>
                <a:latin typeface="Calibri"/>
                <a:ea typeface="Calibri"/>
                <a:cs typeface="Calibri"/>
                <a:sym typeface="Calibri"/>
              </a:rPr>
              <a:t>: усвоява се бързо и ефективно от растенията</a:t>
            </a:r>
            <a:r>
              <a:rPr b="0" i="0" lang="bg-BG" sz="2900" u="none" cap="none" strike="noStrike">
                <a:solidFill>
                  <a:srgbClr val="056839"/>
                </a:solidFill>
                <a:latin typeface="Calibri"/>
                <a:ea typeface="Calibri"/>
                <a:cs typeface="Calibri"/>
                <a:sym typeface="Calibri"/>
              </a:rPr>
              <a:t>; тъй като е органичен тор, той може да увеличи активността на положителните микроорганизми в почвата, да увеличи растежа на корена и стъблото, а също така </a:t>
            </a:r>
            <a:r>
              <a:rPr b="1" i="0" lang="bg-BG" sz="2900" u="none" cap="none" strike="noStrike">
                <a:solidFill>
                  <a:srgbClr val="056839"/>
                </a:solidFill>
                <a:latin typeface="Calibri"/>
                <a:ea typeface="Calibri"/>
                <a:cs typeface="Calibri"/>
                <a:sym typeface="Calibri"/>
              </a:rPr>
              <a:t>потискат възможността от вредители и болести по растенията</a:t>
            </a:r>
            <a:r>
              <a:rPr b="0" i="0" lang="bg-BG" sz="2900" u="none" cap="none" strike="noStrike">
                <a:solidFill>
                  <a:srgbClr val="056839"/>
                </a:solidFill>
                <a:latin typeface="Calibri"/>
                <a:ea typeface="Calibri"/>
                <a:cs typeface="Calibri"/>
                <a:sym typeface="Calibri"/>
              </a:rPr>
              <a:t>.</a:t>
            </a:r>
            <a:endParaRPr b="0" i="0" sz="2900" u="none" cap="none" strike="noStrike">
              <a:solidFill>
                <a:srgbClr val="056839"/>
              </a:solidFill>
              <a:latin typeface="Calibri"/>
              <a:ea typeface="Calibri"/>
              <a:cs typeface="Calibri"/>
              <a:sym typeface="Calibri"/>
            </a:endParaRPr>
          </a:p>
        </p:txBody>
      </p:sp>
      <p:sp>
        <p:nvSpPr>
          <p:cNvPr id="236" name="Google Shape;236;p10"/>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37" name="Google Shape;237;p10"/>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38" name="Google Shape;238;p10"/>
          <p:cNvSpPr/>
          <p:nvPr/>
        </p:nvSpPr>
        <p:spPr>
          <a:xfrm>
            <a:off x="1034414" y="14536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39" name="Google Shape;239;p10"/>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40" name="Google Shape;240;p10"/>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descr="Free Earthworms on a Persons Hand Stock Photo" id="241" name="Google Shape;241;p10"/>
          <p:cNvPicPr preferRelativeResize="0"/>
          <p:nvPr/>
        </p:nvPicPr>
        <p:blipFill rotWithShape="1">
          <a:blip r:embed="rId5">
            <a:alphaModFix/>
          </a:blip>
          <a:srcRect b="0" l="0" r="0" t="0"/>
          <a:stretch/>
        </p:blipFill>
        <p:spPr>
          <a:xfrm>
            <a:off x="12705453" y="2503538"/>
            <a:ext cx="6708181" cy="4472121"/>
          </a:xfrm>
          <a:prstGeom prst="rect">
            <a:avLst/>
          </a:prstGeom>
          <a:noFill/>
          <a:ln>
            <a:noFill/>
          </a:ln>
        </p:spPr>
      </p:pic>
      <p:sp>
        <p:nvSpPr>
          <p:cNvPr id="242" name="Google Shape;242;p10"/>
          <p:cNvSpPr txBox="1"/>
          <p:nvPr/>
        </p:nvSpPr>
        <p:spPr>
          <a:xfrm>
            <a:off x="12705439" y="7585200"/>
            <a:ext cx="7546800" cy="9159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2000"/>
              <a:buFont typeface="Arial"/>
              <a:buNone/>
            </a:pPr>
            <a:r>
              <a:rPr b="0" i="0" lang="bg-BG" sz="2000" u="none" cap="none" strike="noStrike">
                <a:solidFill>
                  <a:srgbClr val="000000"/>
                </a:solidFill>
                <a:latin typeface="Arial"/>
                <a:ea typeface="Arial"/>
                <a:cs typeface="Arial"/>
                <a:sym typeface="Arial"/>
              </a:rPr>
              <a:t>https://images.pexels.com/photos/3696170/pexels-photo-3696170.jpeg?auto=compress&amp;cs=tinysrgb&amp;w=1260&amp;h=750&amp;dpr=1</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11"/>
          <p:cNvSpPr txBox="1"/>
          <p:nvPr/>
        </p:nvSpPr>
        <p:spPr>
          <a:xfrm>
            <a:off x="1010332" y="1728697"/>
            <a:ext cx="18333000" cy="8554200"/>
          </a:xfrm>
          <a:prstGeom prst="rect">
            <a:avLst/>
          </a:prstGeom>
          <a:noFill/>
          <a:ln>
            <a:noFill/>
          </a:ln>
        </p:spPr>
        <p:txBody>
          <a:bodyPr anchorCtr="0" anchor="t" bIns="74275" lIns="148575" spcFirstLastPara="1" rIns="148575" wrap="square" tIns="74275">
            <a:spAutoFit/>
          </a:bodyPr>
          <a:lstStyle/>
          <a:p>
            <a:pPr indent="0" lvl="0" marL="0" marR="0" rtl="0" algn="just">
              <a:lnSpc>
                <a:spcPct val="100000"/>
              </a:lnSpc>
              <a:spcBef>
                <a:spcPts val="0"/>
              </a:spcBef>
              <a:spcAft>
                <a:spcPts val="0"/>
              </a:spcAft>
              <a:buNone/>
            </a:pPr>
            <a:r>
              <a:rPr b="0" i="0" lang="bg-BG" sz="3900" u="none" cap="none" strike="noStrike">
                <a:solidFill>
                  <a:srgbClr val="056839"/>
                </a:solidFill>
                <a:latin typeface="Calibri"/>
                <a:ea typeface="Calibri"/>
                <a:cs typeface="Calibri"/>
                <a:sym typeface="Calibri"/>
              </a:rPr>
              <a:t>1. Отпадъците от хранително-вкусовия сектор могат да се използват само за производство на торове и енергия.</a:t>
            </a:r>
            <a:endParaRPr sz="2300"/>
          </a:p>
          <a:p>
            <a:pPr indent="-247650" lvl="0" marL="749300" marR="0" rtl="0" algn="l">
              <a:lnSpc>
                <a:spcPct val="100000"/>
              </a:lnSpc>
              <a:spcBef>
                <a:spcPts val="0"/>
              </a:spcBef>
              <a:spcAft>
                <a:spcPts val="0"/>
              </a:spcAft>
              <a:buClr>
                <a:srgbClr val="000000"/>
              </a:buClr>
              <a:buSzPts val="3900"/>
              <a:buFont typeface="Arial"/>
              <a:buChar char="•"/>
            </a:pPr>
            <a:r>
              <a:rPr b="0" i="0" lang="bg-BG" sz="3900" u="none" cap="none" strike="noStrike">
                <a:solidFill>
                  <a:srgbClr val="056839"/>
                </a:solidFill>
                <a:latin typeface="Calibri"/>
                <a:ea typeface="Calibri"/>
                <a:cs typeface="Calibri"/>
                <a:sym typeface="Calibri"/>
              </a:rPr>
              <a:t>Вярно</a:t>
            </a:r>
            <a:endParaRPr sz="2300"/>
          </a:p>
          <a:p>
            <a:pPr indent="-247650" lvl="0" marL="749300" marR="0" rtl="0" algn="l">
              <a:lnSpc>
                <a:spcPct val="100000"/>
              </a:lnSpc>
              <a:spcBef>
                <a:spcPts val="0"/>
              </a:spcBef>
              <a:spcAft>
                <a:spcPts val="0"/>
              </a:spcAft>
              <a:buClr>
                <a:srgbClr val="000000"/>
              </a:buClr>
              <a:buSzPts val="3900"/>
              <a:buFont typeface="Arial"/>
              <a:buChar char="•"/>
            </a:pPr>
            <a:r>
              <a:rPr b="0" i="0" lang="bg-BG" sz="3900" u="none" cap="none" strike="noStrike">
                <a:solidFill>
                  <a:srgbClr val="056839"/>
                </a:solidFill>
                <a:latin typeface="Calibri"/>
                <a:ea typeface="Calibri"/>
                <a:cs typeface="Calibri"/>
                <a:sym typeface="Calibri"/>
              </a:rPr>
              <a:t>Невярно</a:t>
            </a:r>
            <a:endParaRPr sz="2300"/>
          </a:p>
          <a:p>
            <a:pPr indent="0" lvl="0" marL="0" marR="0" rtl="0" algn="l">
              <a:lnSpc>
                <a:spcPct val="100000"/>
              </a:lnSpc>
              <a:spcBef>
                <a:spcPts val="0"/>
              </a:spcBef>
              <a:spcAft>
                <a:spcPts val="0"/>
              </a:spcAft>
              <a:buNone/>
            </a:pPr>
            <a:r>
              <a:rPr b="0" i="0" lang="bg-BG" sz="3900" u="none" cap="none" strike="noStrike">
                <a:solidFill>
                  <a:srgbClr val="056839"/>
                </a:solidFill>
                <a:latin typeface="Calibri"/>
                <a:ea typeface="Calibri"/>
                <a:cs typeface="Calibri"/>
                <a:sym typeface="Calibri"/>
              </a:rPr>
              <a:t>2. Концепцията за кръгова икономика е адаптирана от:</a:t>
            </a:r>
            <a:endParaRPr sz="2300"/>
          </a:p>
          <a:p>
            <a:pPr indent="-247650" lvl="0" marL="749300" marR="0" rtl="0" algn="l">
              <a:lnSpc>
                <a:spcPct val="100000"/>
              </a:lnSpc>
              <a:spcBef>
                <a:spcPts val="0"/>
              </a:spcBef>
              <a:spcAft>
                <a:spcPts val="0"/>
              </a:spcAft>
              <a:buClr>
                <a:srgbClr val="000000"/>
              </a:buClr>
              <a:buSzPts val="3900"/>
              <a:buFont typeface="Arial"/>
              <a:buChar char="•"/>
            </a:pPr>
            <a:r>
              <a:rPr b="0" i="0" lang="bg-BG" sz="3900" u="none" cap="none" strike="noStrike">
                <a:solidFill>
                  <a:srgbClr val="056839"/>
                </a:solidFill>
                <a:latin typeface="Calibri"/>
                <a:ea typeface="Calibri"/>
                <a:cs typeface="Calibri"/>
                <a:sym typeface="Calibri"/>
              </a:rPr>
              <a:t>Живите системи</a:t>
            </a:r>
            <a:endParaRPr sz="2300"/>
          </a:p>
          <a:p>
            <a:pPr indent="-247650" lvl="0" marL="749300" marR="0" rtl="0" algn="l">
              <a:lnSpc>
                <a:spcPct val="100000"/>
              </a:lnSpc>
              <a:spcBef>
                <a:spcPts val="0"/>
              </a:spcBef>
              <a:spcAft>
                <a:spcPts val="0"/>
              </a:spcAft>
              <a:buClr>
                <a:srgbClr val="000000"/>
              </a:buClr>
              <a:buSzPts val="3900"/>
              <a:buFont typeface="Arial"/>
              <a:buChar char="•"/>
            </a:pPr>
            <a:r>
              <a:rPr b="0" i="0" lang="bg-BG" sz="3900" u="none" cap="none" strike="noStrike">
                <a:solidFill>
                  <a:srgbClr val="056839"/>
                </a:solidFill>
                <a:latin typeface="Calibri"/>
                <a:ea typeface="Calibri"/>
                <a:cs typeface="Calibri"/>
                <a:sym typeface="Calibri"/>
              </a:rPr>
              <a:t>Основните икономически принципи</a:t>
            </a:r>
            <a:endParaRPr sz="2300"/>
          </a:p>
          <a:p>
            <a:pPr indent="0" lvl="0" marL="0" marR="0" rtl="0" algn="just">
              <a:lnSpc>
                <a:spcPct val="100000"/>
              </a:lnSpc>
              <a:spcBef>
                <a:spcPts val="0"/>
              </a:spcBef>
              <a:spcAft>
                <a:spcPts val="0"/>
              </a:spcAft>
              <a:buNone/>
            </a:pPr>
            <a:r>
              <a:rPr b="0" i="0" lang="bg-BG" sz="3900" u="none" cap="none" strike="noStrike">
                <a:solidFill>
                  <a:srgbClr val="056839"/>
                </a:solidFill>
                <a:latin typeface="Calibri"/>
                <a:ea typeface="Calibri"/>
                <a:cs typeface="Calibri"/>
                <a:sym typeface="Calibri"/>
              </a:rPr>
              <a:t>3. Кой от методите за оползотворяване на хранителни отпадъци не беше споменат в днешния урок?</a:t>
            </a:r>
            <a:endParaRPr sz="2300"/>
          </a:p>
          <a:p>
            <a:pPr indent="0" lvl="0" marL="876300" marR="0" rtl="0" algn="l">
              <a:lnSpc>
                <a:spcPct val="100000"/>
              </a:lnSpc>
              <a:spcBef>
                <a:spcPts val="0"/>
              </a:spcBef>
              <a:spcAft>
                <a:spcPts val="0"/>
              </a:spcAft>
              <a:buNone/>
            </a:pPr>
            <a:r>
              <a:rPr b="0" i="0" lang="bg-BG" sz="3900" u="none" cap="none" strike="noStrike">
                <a:solidFill>
                  <a:srgbClr val="056839"/>
                </a:solidFill>
                <a:latin typeface="Calibri"/>
                <a:ea typeface="Calibri"/>
                <a:cs typeface="Calibri"/>
                <a:sym typeface="Calibri"/>
              </a:rPr>
              <a:t>- Полезни съставки от агро-хранителни отпадъци</a:t>
            </a:r>
            <a:endParaRPr sz="2300"/>
          </a:p>
          <a:p>
            <a:pPr indent="0" lvl="0" marL="876300" marR="0" rtl="0" algn="l">
              <a:lnSpc>
                <a:spcPct val="100000"/>
              </a:lnSpc>
              <a:spcBef>
                <a:spcPts val="0"/>
              </a:spcBef>
              <a:spcAft>
                <a:spcPts val="0"/>
              </a:spcAft>
              <a:buNone/>
            </a:pPr>
            <a:r>
              <a:rPr b="0" i="0" lang="bg-BG" sz="3900" u="none" cap="none" strike="noStrike">
                <a:solidFill>
                  <a:srgbClr val="056839"/>
                </a:solidFill>
                <a:latin typeface="Calibri"/>
                <a:ea typeface="Calibri"/>
                <a:cs typeface="Calibri"/>
                <a:sym typeface="Calibri"/>
              </a:rPr>
              <a:t>- Производство на диетични фибри</a:t>
            </a:r>
            <a:endParaRPr sz="2300"/>
          </a:p>
          <a:p>
            <a:pPr indent="0" lvl="0" marL="876300" marR="0" rtl="0" algn="l">
              <a:lnSpc>
                <a:spcPct val="100000"/>
              </a:lnSpc>
              <a:spcBef>
                <a:spcPts val="0"/>
              </a:spcBef>
              <a:spcAft>
                <a:spcPts val="0"/>
              </a:spcAft>
              <a:buNone/>
            </a:pPr>
            <a:r>
              <a:rPr b="0" i="0" lang="bg-BG" sz="3900" u="none" cap="none" strike="noStrike">
                <a:solidFill>
                  <a:srgbClr val="056839"/>
                </a:solidFill>
                <a:latin typeface="Calibri"/>
                <a:ea typeface="Calibri"/>
                <a:cs typeface="Calibri"/>
                <a:sym typeface="Calibri"/>
              </a:rPr>
              <a:t>- Производство на абсорбенти</a:t>
            </a:r>
            <a:endParaRPr b="0" i="0" sz="3900" u="none" cap="none" strike="noStrike">
              <a:solidFill>
                <a:srgbClr val="056839"/>
              </a:solidFill>
              <a:latin typeface="Calibri"/>
              <a:ea typeface="Calibri"/>
              <a:cs typeface="Calibri"/>
              <a:sym typeface="Calibri"/>
            </a:endParaRPr>
          </a:p>
          <a:p>
            <a:pPr indent="0" lvl="0" marL="876300" marR="0" rtl="0" algn="l">
              <a:lnSpc>
                <a:spcPct val="100000"/>
              </a:lnSpc>
              <a:spcBef>
                <a:spcPts val="0"/>
              </a:spcBef>
              <a:spcAft>
                <a:spcPts val="0"/>
              </a:spcAft>
              <a:buNone/>
            </a:pPr>
            <a:r>
              <a:rPr b="0" i="0" lang="bg-BG" sz="3900" u="none" cap="none" strike="noStrike">
                <a:solidFill>
                  <a:srgbClr val="056839"/>
                </a:solidFill>
                <a:latin typeface="Calibri"/>
                <a:ea typeface="Calibri"/>
                <a:cs typeface="Calibri"/>
                <a:sym typeface="Calibri"/>
              </a:rPr>
              <a:t>- Производство на биогаз</a:t>
            </a:r>
            <a:endParaRPr sz="2300"/>
          </a:p>
          <a:p>
            <a:pPr indent="0" lvl="0" marL="876300" marR="0" rtl="0" algn="l">
              <a:lnSpc>
                <a:spcPct val="100000"/>
              </a:lnSpc>
              <a:spcBef>
                <a:spcPts val="0"/>
              </a:spcBef>
              <a:spcAft>
                <a:spcPts val="0"/>
              </a:spcAft>
              <a:buNone/>
            </a:pPr>
            <a:r>
              <a:rPr b="0" i="0" lang="bg-BG" sz="3900" u="none" cap="none" strike="noStrike">
                <a:solidFill>
                  <a:srgbClr val="056839"/>
                </a:solidFill>
                <a:latin typeface="Calibri"/>
                <a:ea typeface="Calibri"/>
                <a:cs typeface="Calibri"/>
                <a:sym typeface="Calibri"/>
              </a:rPr>
              <a:t>- Производство на органични торове.</a:t>
            </a:r>
            <a:endParaRPr b="0" i="0" sz="4600" u="none" cap="none" strike="noStrike">
              <a:solidFill>
                <a:srgbClr val="056839"/>
              </a:solidFill>
              <a:latin typeface="Calibri"/>
              <a:ea typeface="Calibri"/>
              <a:cs typeface="Calibri"/>
              <a:sym typeface="Calibri"/>
            </a:endParaRPr>
          </a:p>
        </p:txBody>
      </p:sp>
      <p:sp>
        <p:nvSpPr>
          <p:cNvPr id="248" name="Google Shape;248;p11"/>
          <p:cNvSpPr txBox="1"/>
          <p:nvPr/>
        </p:nvSpPr>
        <p:spPr>
          <a:xfrm>
            <a:off x="1385071" y="610856"/>
            <a:ext cx="138489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5900" u="none" cap="none" strike="noStrike">
                <a:solidFill>
                  <a:srgbClr val="056839"/>
                </a:solidFill>
                <a:latin typeface="Calibri"/>
                <a:ea typeface="Calibri"/>
                <a:cs typeface="Calibri"/>
                <a:sym typeface="Calibri"/>
              </a:rPr>
              <a:t>Интерактивни въпроси</a:t>
            </a:r>
            <a:endParaRPr b="0" i="0" sz="2900" u="none" cap="none" strike="noStrike">
              <a:solidFill>
                <a:schemeClr val="dk1"/>
              </a:solidFill>
              <a:latin typeface="Calibri"/>
              <a:ea typeface="Calibri"/>
              <a:cs typeface="Calibri"/>
              <a:sym typeface="Calibri"/>
            </a:endParaRPr>
          </a:p>
        </p:txBody>
      </p:sp>
      <p:sp>
        <p:nvSpPr>
          <p:cNvPr id="249" name="Google Shape;249;p11"/>
          <p:cNvSpPr/>
          <p:nvPr/>
        </p:nvSpPr>
        <p:spPr>
          <a:xfrm>
            <a:off x="1385071" y="2698194"/>
            <a:ext cx="10287000" cy="554100"/>
          </a:xfrm>
          <a:prstGeom prst="rect">
            <a:avLst/>
          </a:prstGeom>
          <a:noFill/>
          <a:ln>
            <a:noFill/>
          </a:ln>
        </p:spPr>
        <p:txBody>
          <a:bodyPr anchorCtr="0" anchor="t" bIns="74275" lIns="148575" spcFirstLastPara="1" rIns="148575" wrap="square" tIns="74275">
            <a:spAutoFit/>
          </a:bodyPr>
          <a:lstStyle/>
          <a:p>
            <a:pPr indent="-558800" lvl="0" marL="749300" marR="0" rtl="0" algn="l">
              <a:lnSpc>
                <a:spcPct val="100000"/>
              </a:lnSpc>
              <a:spcBef>
                <a:spcPts val="0"/>
              </a:spcBef>
              <a:spcAft>
                <a:spcPts val="0"/>
              </a:spcAft>
              <a:buClr>
                <a:schemeClr val="dk1"/>
              </a:buClr>
              <a:buSzPts val="2900"/>
              <a:buFont typeface="Calibri"/>
              <a:buNone/>
            </a:pPr>
            <a:r>
              <a:t/>
            </a:r>
            <a:endParaRPr b="0" i="0" sz="2900" u="none" cap="none" strike="noStrike">
              <a:solidFill>
                <a:srgbClr val="C55A1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g18571e41488_0_27"/>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56" name="Google Shape;256;g18571e41488_0_27"/>
          <p:cNvSpPr/>
          <p:nvPr/>
        </p:nvSpPr>
        <p:spPr>
          <a:xfrm rot="-5400000">
            <a:off x="15308835" y="5021849"/>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57" name="Google Shape;257;g18571e41488_0_27"/>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58" name="Google Shape;258;g18571e41488_0_27"/>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259" name="Google Shape;259;g18571e41488_0_27"/>
          <p:cNvSpPr txBox="1"/>
          <p:nvPr/>
        </p:nvSpPr>
        <p:spPr>
          <a:xfrm>
            <a:off x="1352044" y="592665"/>
            <a:ext cx="20302200" cy="15045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bg-BG" sz="5900" u="none" cap="none" strike="noStrike">
                <a:solidFill>
                  <a:srgbClr val="056839"/>
                </a:solidFill>
                <a:latin typeface="Calibri"/>
                <a:ea typeface="Calibri"/>
                <a:cs typeface="Calibri"/>
                <a:sym typeface="Calibri"/>
              </a:rPr>
              <a:t>Гледайте виде</a:t>
            </a:r>
            <a:r>
              <a:rPr b="1" lang="bg-BG" sz="5900">
                <a:solidFill>
                  <a:srgbClr val="056839"/>
                </a:solidFill>
                <a:latin typeface="Calibri"/>
                <a:ea typeface="Calibri"/>
                <a:cs typeface="Calibri"/>
                <a:sym typeface="Calibri"/>
              </a:rPr>
              <a:t>ото</a:t>
            </a:r>
            <a:endParaRPr b="1" i="0" sz="59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C55A11"/>
              </a:solidFill>
              <a:latin typeface="Calibri"/>
              <a:ea typeface="Calibri"/>
              <a:cs typeface="Calibri"/>
              <a:sym typeface="Calibri"/>
            </a:endParaRPr>
          </a:p>
        </p:txBody>
      </p:sp>
      <p:sp>
        <p:nvSpPr>
          <p:cNvPr id="260" name="Google Shape;260;g18571e41488_0_27"/>
          <p:cNvSpPr/>
          <p:nvPr/>
        </p:nvSpPr>
        <p:spPr>
          <a:xfrm>
            <a:off x="1352044" y="1977765"/>
            <a:ext cx="17497500" cy="1385100"/>
          </a:xfrm>
          <a:prstGeom prst="rect">
            <a:avLst/>
          </a:prstGeom>
          <a:noFill/>
          <a:ln>
            <a:noFill/>
          </a:ln>
        </p:spPr>
        <p:txBody>
          <a:bodyPr anchorCtr="0" anchor="t" bIns="74275" lIns="148575" spcFirstLastPara="1" rIns="148575" wrap="square" tIns="74275">
            <a:noAutofit/>
          </a:bodyPr>
          <a:lstStyle/>
          <a:p>
            <a:pPr indent="0" lvl="0" marL="0" marR="0" rtl="0" algn="l">
              <a:lnSpc>
                <a:spcPct val="100000"/>
              </a:lnSpc>
              <a:spcBef>
                <a:spcPts val="0"/>
              </a:spcBef>
              <a:spcAft>
                <a:spcPts val="0"/>
              </a:spcAft>
              <a:buNone/>
            </a:pPr>
            <a:r>
              <a:rPr b="0" i="0" lang="bg-BG" sz="2900" u="none" cap="none" strike="noStrike">
                <a:solidFill>
                  <a:srgbClr val="000000"/>
                </a:solidFill>
                <a:latin typeface="Calibri"/>
                <a:ea typeface="Calibri"/>
                <a:cs typeface="Calibri"/>
                <a:sym typeface="Calibri"/>
              </a:rPr>
              <a:t>Дайте примери за фермери. Какви култури се отглеждат в региона? Запознати ли сте с преработката на селскостопански отпадъци в региона? Гледайте видеоклипа за добри практики за оползотворяване на органични отпадъци от Франция.</a:t>
            </a:r>
            <a:endParaRPr sz="2300"/>
          </a:p>
        </p:txBody>
      </p:sp>
      <p:pic>
        <p:nvPicPr>
          <p:cNvPr descr="Anaerobic digestion, composting, and bioconversion, our solutions to transform organic waste into renewable energy, compost and new sources of animal feed, explained in 3’20’’. https://activities.veolia.com  : Discover our other solutions for municipalities and industries.&#10; &#10;--------------------------&#10;www.veolia.com&#10;--------------------------&#10; &#10;2019 - Veolia communication department&#10;Script &amp; Production: Benoit de La Rochefordière&#10;Motion graphics : François Berthemet" id="261" name="Google Shape;261;g18571e41488_0_27" title="Organic waste recovery | Veolia">
            <a:hlinkClick r:id="rId5"/>
          </p:cNvPr>
          <p:cNvPicPr preferRelativeResize="0"/>
          <p:nvPr/>
        </p:nvPicPr>
        <p:blipFill rotWithShape="1">
          <a:blip r:embed="rId6">
            <a:alphaModFix/>
          </a:blip>
          <a:srcRect b="0" l="0" r="0" t="0"/>
          <a:stretch/>
        </p:blipFill>
        <p:spPr>
          <a:xfrm>
            <a:off x="10198617" y="3624980"/>
            <a:ext cx="8458200" cy="6343650"/>
          </a:xfrm>
          <a:prstGeom prst="rect">
            <a:avLst/>
          </a:prstGeom>
          <a:noFill/>
          <a:ln>
            <a:noFill/>
          </a:ln>
        </p:spPr>
      </p:pic>
      <p:pic>
        <p:nvPicPr>
          <p:cNvPr id="262" name="Google Shape;262;g18571e41488_0_27"/>
          <p:cNvPicPr preferRelativeResize="0"/>
          <p:nvPr/>
        </p:nvPicPr>
        <p:blipFill rotWithShape="1">
          <a:blip r:embed="rId7">
            <a:alphaModFix/>
          </a:blip>
          <a:srcRect b="0" l="0" r="0" t="0"/>
          <a:stretch/>
        </p:blipFill>
        <p:spPr>
          <a:xfrm>
            <a:off x="3131919" y="4601223"/>
            <a:ext cx="1829700" cy="30600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g18571e41488_0_43"/>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69" name="Google Shape;269;g18571e41488_0_43"/>
          <p:cNvSpPr/>
          <p:nvPr/>
        </p:nvSpPr>
        <p:spPr>
          <a:xfrm rot="-5400000">
            <a:off x="15308835" y="5021849"/>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70" name="Google Shape;270;g18571e41488_0_43"/>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71" name="Google Shape;271;g18571e41488_0_43"/>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272" name="Google Shape;272;g18571e41488_0_43"/>
          <p:cNvSpPr/>
          <p:nvPr/>
        </p:nvSpPr>
        <p:spPr>
          <a:xfrm>
            <a:off x="1418430" y="1954730"/>
            <a:ext cx="18080700" cy="1856700"/>
          </a:xfrm>
          <a:prstGeom prst="rect">
            <a:avLst/>
          </a:prstGeom>
          <a:noFill/>
          <a:ln>
            <a:noFill/>
          </a:ln>
        </p:spPr>
        <p:txBody>
          <a:bodyPr anchorCtr="0" anchor="t" bIns="74275" lIns="148575" spcFirstLastPara="1" rIns="148575" wrap="square" tIns="74275">
            <a:noAutofit/>
          </a:bodyPr>
          <a:lstStyle/>
          <a:p>
            <a:pPr indent="0" lvl="0" marL="0" marR="0" rtl="0" algn="l">
              <a:lnSpc>
                <a:spcPct val="100000"/>
              </a:lnSpc>
              <a:spcBef>
                <a:spcPts val="0"/>
              </a:spcBef>
              <a:spcAft>
                <a:spcPts val="0"/>
              </a:spcAft>
              <a:buNone/>
            </a:pPr>
            <a:r>
              <a:rPr b="0" i="0" lang="bg-BG" sz="2900" u="none" cap="none" strike="noStrike">
                <a:solidFill>
                  <a:srgbClr val="000000"/>
                </a:solidFill>
                <a:latin typeface="Calibri"/>
                <a:ea typeface="Calibri"/>
                <a:cs typeface="Calibri"/>
                <a:sym typeface="Calibri"/>
              </a:rPr>
              <a:t>Дайте примери за фермери. Какви култури се отглеждат в региона? Запознати ли сте с преработката на селскостопански отпадъци в региона? Гледайте видеоклипа за добри практики за оползотворяване на сламата в Тайланд.</a:t>
            </a:r>
            <a:endParaRPr b="0" i="0" sz="2900" u="none" cap="none" strike="noStrike">
              <a:solidFill>
                <a:srgbClr val="000000"/>
              </a:solidFill>
              <a:latin typeface="Calibri"/>
              <a:ea typeface="Calibri"/>
              <a:cs typeface="Calibri"/>
              <a:sym typeface="Calibri"/>
            </a:endParaRPr>
          </a:p>
        </p:txBody>
      </p:sp>
      <p:pic>
        <p:nvPicPr>
          <p:cNvPr descr="Huge amounts of rice straw are left over after the harvest in Thailand. Farmers often burn it, which is terrible for the environment. A young entrepreneur has found a new use for the material. Turned into paper, it can replace plastic food packaging.&#10;Subscribe: https://www.youtube.com/user/deutschewelleenglish?sub_confirmation=1 &#10; &#10;For more news go to: http://www.dw.com/en/ &#10;Follow DW on social media: &#10;►Facebook: https://www.facebook.com/deutschewellenews/ &#10;►Twitter: https://twitter.com/dwnews &#10;►Instagram: https://www.instagram.com/dw_stories/ &#10;Für Videos in deutscher Sprache besuchen Sie: https://www.youtube.com/channel/deutschewelle" id="273" name="Google Shape;273;g18571e41488_0_43" title="Thailand: Turning straw into gold | Global Ideas">
            <a:hlinkClick r:id="rId5"/>
          </p:cNvPr>
          <p:cNvPicPr preferRelativeResize="0"/>
          <p:nvPr/>
        </p:nvPicPr>
        <p:blipFill rotWithShape="1">
          <a:blip r:embed="rId6">
            <a:alphaModFix/>
          </a:blip>
          <a:srcRect b="0" l="0" r="0" t="0"/>
          <a:stretch/>
        </p:blipFill>
        <p:spPr>
          <a:xfrm>
            <a:off x="9716414" y="3502350"/>
            <a:ext cx="8801137" cy="6600825"/>
          </a:xfrm>
          <a:prstGeom prst="rect">
            <a:avLst/>
          </a:prstGeom>
          <a:noFill/>
          <a:ln>
            <a:noFill/>
          </a:ln>
        </p:spPr>
      </p:pic>
      <p:pic>
        <p:nvPicPr>
          <p:cNvPr id="274" name="Google Shape;274;g18571e41488_0_43"/>
          <p:cNvPicPr preferRelativeResize="0"/>
          <p:nvPr/>
        </p:nvPicPr>
        <p:blipFill rotWithShape="1">
          <a:blip r:embed="rId7">
            <a:alphaModFix/>
          </a:blip>
          <a:srcRect b="0" l="0" r="0" t="0"/>
          <a:stretch/>
        </p:blipFill>
        <p:spPr>
          <a:xfrm>
            <a:off x="3131919" y="4601223"/>
            <a:ext cx="1829700" cy="3060037"/>
          </a:xfrm>
          <a:prstGeom prst="rect">
            <a:avLst/>
          </a:prstGeom>
          <a:noFill/>
          <a:ln>
            <a:noFill/>
          </a:ln>
        </p:spPr>
      </p:pic>
      <p:sp>
        <p:nvSpPr>
          <p:cNvPr id="275" name="Google Shape;275;g18571e41488_0_43"/>
          <p:cNvSpPr txBox="1"/>
          <p:nvPr/>
        </p:nvSpPr>
        <p:spPr>
          <a:xfrm>
            <a:off x="1352044" y="592665"/>
            <a:ext cx="20302200" cy="15045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bg-BG" sz="5900" u="none" cap="none" strike="noStrike">
                <a:solidFill>
                  <a:srgbClr val="056839"/>
                </a:solidFill>
                <a:latin typeface="Calibri"/>
                <a:ea typeface="Calibri"/>
                <a:cs typeface="Calibri"/>
                <a:sym typeface="Calibri"/>
              </a:rPr>
              <a:t>Гледайте виде</a:t>
            </a:r>
            <a:r>
              <a:rPr b="1" lang="bg-BG" sz="5900">
                <a:solidFill>
                  <a:srgbClr val="056839"/>
                </a:solidFill>
                <a:latin typeface="Calibri"/>
                <a:ea typeface="Calibri"/>
                <a:cs typeface="Calibri"/>
                <a:sym typeface="Calibri"/>
              </a:rPr>
              <a:t>ото</a:t>
            </a:r>
            <a:endParaRPr b="1" i="0" sz="59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C55A1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g18571e41488_0_55"/>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82" name="Google Shape;282;g18571e41488_0_55"/>
          <p:cNvSpPr/>
          <p:nvPr/>
        </p:nvSpPr>
        <p:spPr>
          <a:xfrm rot="-5400000">
            <a:off x="15308835" y="5021849"/>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83" name="Google Shape;283;g18571e41488_0_55"/>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84" name="Google Shape;284;g18571e41488_0_55"/>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285" name="Google Shape;285;g18571e41488_0_55"/>
          <p:cNvSpPr/>
          <p:nvPr/>
        </p:nvSpPr>
        <p:spPr>
          <a:xfrm>
            <a:off x="347103" y="1313563"/>
            <a:ext cx="19635900" cy="2780100"/>
          </a:xfrm>
          <a:prstGeom prst="rect">
            <a:avLst/>
          </a:prstGeom>
          <a:noFill/>
          <a:ln>
            <a:noFill/>
          </a:ln>
        </p:spPr>
        <p:txBody>
          <a:bodyPr anchorCtr="0" anchor="t" bIns="74275" lIns="148575" spcFirstLastPara="1" rIns="148575" wrap="square" tIns="74275">
            <a:noAutofit/>
          </a:bodyPr>
          <a:lstStyle/>
          <a:p>
            <a:pPr indent="0" lvl="0" marL="0" marR="0" rtl="0" algn="just">
              <a:lnSpc>
                <a:spcPct val="100000"/>
              </a:lnSpc>
              <a:spcBef>
                <a:spcPts val="0"/>
              </a:spcBef>
              <a:spcAft>
                <a:spcPts val="0"/>
              </a:spcAft>
              <a:buNone/>
            </a:pPr>
            <a:r>
              <a:rPr b="0" i="0" lang="bg-BG" sz="2900" u="none" cap="none" strike="noStrike">
                <a:solidFill>
                  <a:schemeClr val="dk1"/>
                </a:solidFill>
                <a:latin typeface="Calibri"/>
                <a:ea typeface="Calibri"/>
                <a:cs typeface="Calibri"/>
                <a:sym typeface="Calibri"/>
              </a:rPr>
              <a:t>Основният строителен материал на растенията е целулозата. Както знаем, дрехите от естествени материали, като памук например, имат най-добри хигиенни и антиалергични свойства. В същото време производството на памук води до замърсяване на околната среда. Възможно ли е отпадъците да се превърнат в ресурс? Вижте видеото за това, което се случва в Небраска. Помислете какви други продукти са направени от целулоза. За домашно потърсете добри практики за използване на целулоза от селскостопански отпадъци като суровина за нови производства</a:t>
            </a:r>
            <a:endParaRPr sz="2300"/>
          </a:p>
          <a:p>
            <a:pPr indent="0" lvl="0" marL="0" marR="0" rtl="0" algn="just">
              <a:lnSpc>
                <a:spcPct val="100000"/>
              </a:lnSpc>
              <a:spcBef>
                <a:spcPts val="0"/>
              </a:spcBef>
              <a:spcAft>
                <a:spcPts val="0"/>
              </a:spcAft>
              <a:buClr>
                <a:srgbClr val="000000"/>
              </a:buClr>
              <a:buSzPts val="18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1000"/>
              </a:spcAft>
              <a:buClr>
                <a:srgbClr val="000000"/>
              </a:buClr>
              <a:buSzPts val="1800"/>
              <a:buFont typeface="Arial"/>
              <a:buNone/>
            </a:pPr>
            <a:r>
              <a:rPr b="0" i="0" lang="bg-BG" sz="2900" u="none" cap="none" strike="noStrike">
                <a:solidFill>
                  <a:schemeClr val="dk1"/>
                </a:solidFill>
                <a:latin typeface="Calibri"/>
                <a:ea typeface="Calibri"/>
                <a:cs typeface="Calibri"/>
                <a:sym typeface="Calibri"/>
              </a:rPr>
              <a:t>KQED QUEST, 2014, Фермерски отпадъци и мода</a:t>
            </a:r>
            <a:endParaRPr b="0" i="0" sz="2900" u="none" cap="none" strike="noStrike">
              <a:solidFill>
                <a:schemeClr val="dk1"/>
              </a:solidFill>
              <a:highlight>
                <a:srgbClr val="FFFFFF"/>
              </a:highlight>
              <a:latin typeface="Calibri"/>
              <a:ea typeface="Calibri"/>
              <a:cs typeface="Calibri"/>
              <a:sym typeface="Calibri"/>
            </a:endParaRPr>
          </a:p>
        </p:txBody>
      </p:sp>
      <p:pic>
        <p:nvPicPr>
          <p:cNvPr descr="Can corn husks rival cotton as a mainstay for textiles? University of Nebraska biochemical engineer Yiqi Yang has developed a patented process to extract fibers from husks that can be spun into textile yarns. But is there a market for corn husks? That may hinge on innovations by two agricultural engineers who design sustainable harvesting equipment.&#10;&#10;Learn more on our website: http://ow.ly/uNU8K" id="286" name="Google Shape;286;g18571e41488_0_55" title="Farm Waste Fashionistas">
            <a:hlinkClick r:id="rId5"/>
          </p:cNvPr>
          <p:cNvPicPr preferRelativeResize="0"/>
          <p:nvPr/>
        </p:nvPicPr>
        <p:blipFill rotWithShape="1">
          <a:blip r:embed="rId6">
            <a:alphaModFix/>
          </a:blip>
          <a:srcRect b="0" l="0" r="0" t="0"/>
          <a:stretch/>
        </p:blipFill>
        <p:spPr>
          <a:xfrm>
            <a:off x="10174486" y="4043363"/>
            <a:ext cx="9319560" cy="6015038"/>
          </a:xfrm>
          <a:prstGeom prst="rect">
            <a:avLst/>
          </a:prstGeom>
          <a:noFill/>
          <a:ln>
            <a:noFill/>
          </a:ln>
        </p:spPr>
      </p:pic>
      <p:pic>
        <p:nvPicPr>
          <p:cNvPr id="287" name="Google Shape;287;g18571e41488_0_55"/>
          <p:cNvPicPr preferRelativeResize="0"/>
          <p:nvPr/>
        </p:nvPicPr>
        <p:blipFill rotWithShape="1">
          <a:blip r:embed="rId7">
            <a:alphaModFix/>
          </a:blip>
          <a:srcRect b="0" l="0" r="0" t="0"/>
          <a:stretch/>
        </p:blipFill>
        <p:spPr>
          <a:xfrm>
            <a:off x="3003332" y="5180905"/>
            <a:ext cx="1829700" cy="3060037"/>
          </a:xfrm>
          <a:prstGeom prst="rect">
            <a:avLst/>
          </a:prstGeom>
          <a:noFill/>
          <a:ln>
            <a:noFill/>
          </a:ln>
        </p:spPr>
      </p:pic>
      <p:sp>
        <p:nvSpPr>
          <p:cNvPr id="288" name="Google Shape;288;g18571e41488_0_55"/>
          <p:cNvSpPr txBox="1"/>
          <p:nvPr/>
        </p:nvSpPr>
        <p:spPr>
          <a:xfrm>
            <a:off x="382275" y="226352"/>
            <a:ext cx="203022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bg-BG" sz="5900" u="none" cap="none" strike="noStrike">
                <a:solidFill>
                  <a:srgbClr val="056839"/>
                </a:solidFill>
                <a:latin typeface="Calibri"/>
                <a:ea typeface="Calibri"/>
                <a:cs typeface="Calibri"/>
                <a:sym typeface="Calibri"/>
              </a:rPr>
              <a:t>Гледайте виде</a:t>
            </a:r>
            <a:r>
              <a:rPr b="1" lang="bg-BG" sz="5900">
                <a:solidFill>
                  <a:srgbClr val="056839"/>
                </a:solidFill>
                <a:latin typeface="Calibri"/>
                <a:ea typeface="Calibri"/>
                <a:cs typeface="Calibri"/>
                <a:sym typeface="Calibri"/>
              </a:rPr>
              <a:t>ото</a:t>
            </a:r>
            <a:endParaRPr b="0" i="0" sz="2900" u="none" cap="none" strike="noStrike">
              <a:solidFill>
                <a:srgbClr val="C55A1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13"/>
          <p:cNvSpPr txBox="1"/>
          <p:nvPr/>
        </p:nvSpPr>
        <p:spPr>
          <a:xfrm>
            <a:off x="853904" y="935136"/>
            <a:ext cx="16398900" cy="15045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bg-BG" sz="5900" u="none" cap="none" strike="noStrike">
                <a:solidFill>
                  <a:srgbClr val="056839"/>
                </a:solidFill>
                <a:latin typeface="Calibri"/>
                <a:ea typeface="Calibri"/>
                <a:cs typeface="Calibri"/>
                <a:sym typeface="Calibri"/>
              </a:rPr>
              <a:t>Полезни линкове</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294" name="Google Shape;294;p13"/>
          <p:cNvSpPr txBox="1"/>
          <p:nvPr/>
        </p:nvSpPr>
        <p:spPr>
          <a:xfrm>
            <a:off x="279028" y="2154788"/>
            <a:ext cx="19752300" cy="63063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0" i="0" lang="bg-BG" sz="2600" u="none" cap="none" strike="noStrike">
                <a:solidFill>
                  <a:schemeClr val="dk1"/>
                </a:solidFill>
                <a:latin typeface="Calibri"/>
                <a:ea typeface="Calibri"/>
                <a:cs typeface="Calibri"/>
                <a:sym typeface="Calibri"/>
              </a:rPr>
              <a:t>ClimateScience – Разрешете изменението на климата, август 2021 г., Хранителни отпадъци: Скритата цена на храната, която изхвърляме I ClimateScience #9</a:t>
            </a:r>
            <a:endParaRPr sz="2300"/>
          </a:p>
          <a:p>
            <a:pPr indent="0" lvl="0" marL="0" marR="0" rtl="0" algn="l">
              <a:lnSpc>
                <a:spcPct val="107916"/>
              </a:lnSpc>
              <a:spcBef>
                <a:spcPts val="1000"/>
              </a:spcBef>
              <a:spcAft>
                <a:spcPts val="0"/>
              </a:spcAft>
              <a:buClr>
                <a:schemeClr val="dk1"/>
              </a:buClr>
              <a:buSzPts val="1800"/>
              <a:buFont typeface="Arial"/>
              <a:buNone/>
            </a:pPr>
            <a:r>
              <a:rPr b="0" i="0" lang="bg-BG" sz="26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https://www.youtube.com/watch?v=ishA6kry8nc</a:t>
            </a:r>
            <a:endParaRPr b="0" i="0" sz="2600" u="none" cap="none" strike="noStrike">
              <a:solidFill>
                <a:schemeClr val="dk1"/>
              </a:solidFill>
              <a:latin typeface="Calibri"/>
              <a:ea typeface="Calibri"/>
              <a:cs typeface="Calibri"/>
              <a:sym typeface="Calibri"/>
            </a:endParaRPr>
          </a:p>
          <a:p>
            <a:pPr indent="0" lvl="0" marL="0" marR="0" rtl="0" algn="l">
              <a:lnSpc>
                <a:spcPct val="107916"/>
              </a:lnSpc>
              <a:spcBef>
                <a:spcPts val="1300"/>
              </a:spcBef>
              <a:spcAft>
                <a:spcPts val="0"/>
              </a:spcAft>
              <a:buNone/>
            </a:pPr>
            <a:r>
              <a:rPr b="0" i="0" lang="bg-BG" sz="2600" u="none" cap="none" strike="noStrike">
                <a:solidFill>
                  <a:schemeClr val="dk1"/>
                </a:solidFill>
                <a:latin typeface="Calibri"/>
                <a:ea typeface="Calibri"/>
                <a:cs typeface="Calibri"/>
                <a:sym typeface="Calibri"/>
              </a:rPr>
              <a:t>Self Sufficient Me, януари 2022 г., Превърнете кухненските отпадъци в компост само за 90 минути </a:t>
            </a:r>
            <a:r>
              <a:rPr b="0" i="0" lang="bg-BG" sz="2600" u="sng" cap="none" strike="noStrike">
                <a:solidFill>
                  <a:srgbClr val="0563C1"/>
                </a:solidFill>
                <a:latin typeface="Calibri"/>
                <a:ea typeface="Calibri"/>
                <a:cs typeface="Calibri"/>
                <a:sym typeface="Calibri"/>
                <a:hlinkClick r:id="rId4">
                  <a:extLst>
                    <a:ext uri="{A12FA001-AC4F-418D-AE19-62706E023703}">
                      <ahyp:hlinkClr val="tx"/>
                    </a:ext>
                  </a:extLst>
                </a:hlinkClick>
              </a:rPr>
              <a:t>https://www.youtube.com/watch?v=axPpw5uPv1I</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bg-BG" sz="2600" u="none" cap="none" strike="noStrike">
                <a:solidFill>
                  <a:schemeClr val="dk1"/>
                </a:solidFill>
                <a:latin typeface="Calibri"/>
                <a:ea typeface="Calibri"/>
                <a:cs typeface="Calibri"/>
                <a:sym typeface="Calibri"/>
              </a:rPr>
              <a:t>WorldDynamics, ноември 2019 г., Агро-хранителна и кръгова икономика</a:t>
            </a:r>
            <a:endParaRPr sz="2300"/>
          </a:p>
          <a:p>
            <a:pPr indent="0" lvl="0" marL="0" marR="0" rtl="0" algn="l">
              <a:lnSpc>
                <a:spcPct val="107916"/>
              </a:lnSpc>
              <a:spcBef>
                <a:spcPts val="1300"/>
              </a:spcBef>
              <a:spcAft>
                <a:spcPts val="0"/>
              </a:spcAft>
              <a:buClr>
                <a:schemeClr val="dk1"/>
              </a:buClr>
              <a:buSzPts val="1800"/>
              <a:buFont typeface="Arial"/>
              <a:buNone/>
            </a:pPr>
            <a:r>
              <a:rPr b="0" i="0" lang="bg-BG" sz="2600" u="sng" cap="none" strike="noStrike">
                <a:solidFill>
                  <a:srgbClr val="0563C1"/>
                </a:solidFill>
                <a:latin typeface="Calibri"/>
                <a:ea typeface="Calibri"/>
                <a:cs typeface="Calibri"/>
                <a:sym typeface="Calibri"/>
                <a:hlinkClick r:id="rId5">
                  <a:extLst>
                    <a:ext uri="{A12FA001-AC4F-418D-AE19-62706E023703}">
                      <ahyp:hlinkClr val="tx"/>
                    </a:ext>
                  </a:extLst>
                </a:hlinkClick>
              </a:rPr>
              <a:t>https://www.youtube.com/watch?v=CzR_ArBQXi0</a:t>
            </a:r>
            <a:endParaRPr b="0" i="0" sz="2600" u="none" cap="none" strike="noStrike">
              <a:solidFill>
                <a:schemeClr val="dk1"/>
              </a:solidFill>
              <a:latin typeface="Calibri"/>
              <a:ea typeface="Calibri"/>
              <a:cs typeface="Calibri"/>
              <a:sym typeface="Calibri"/>
            </a:endParaRPr>
          </a:p>
          <a:p>
            <a:pPr indent="0" lvl="0" marL="0" marR="0" rtl="0" algn="l">
              <a:lnSpc>
                <a:spcPct val="107916"/>
              </a:lnSpc>
              <a:spcBef>
                <a:spcPts val="1300"/>
              </a:spcBef>
              <a:spcAft>
                <a:spcPts val="0"/>
              </a:spcAft>
              <a:buClr>
                <a:schemeClr val="dk1"/>
              </a:buClr>
              <a:buSzPts val="1800"/>
              <a:buFont typeface="Arial"/>
              <a:buNone/>
            </a:pPr>
            <a:r>
              <a:rPr b="0" i="0" lang="bg-BG" sz="2600" u="none" cap="none" strike="noStrike">
                <a:solidFill>
                  <a:schemeClr val="dk1"/>
                </a:solidFill>
                <a:latin typeface="Calibri"/>
                <a:ea typeface="Calibri"/>
                <a:cs typeface="Calibri"/>
                <a:sym typeface="Calibri"/>
              </a:rPr>
              <a:t>ДОКУМЕНТИ</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bg-BG" sz="2600" u="none" cap="none" strike="noStrike">
                <a:solidFill>
                  <a:schemeClr val="dk1"/>
                </a:solidFill>
                <a:latin typeface="Calibri"/>
                <a:ea typeface="Calibri"/>
                <a:cs typeface="Calibri"/>
                <a:sym typeface="Calibri"/>
              </a:rPr>
              <a:t>Европейска комисия, Хоризонт 2020, май 2019 г. Устойчиви технико-икономически решения за селскостопанската верига на стойността</a:t>
            </a:r>
            <a:endParaRPr sz="2300"/>
          </a:p>
          <a:p>
            <a:pPr indent="0" lvl="0" marL="0" marR="0" rtl="0" algn="l">
              <a:lnSpc>
                <a:spcPct val="100000"/>
              </a:lnSpc>
              <a:spcBef>
                <a:spcPts val="0"/>
              </a:spcBef>
              <a:spcAft>
                <a:spcPts val="0"/>
              </a:spcAft>
              <a:buNone/>
            </a:pPr>
            <a:r>
              <a:rPr b="0" i="0" lang="bg-BG" sz="2600" u="sng" cap="none" strike="noStrike">
                <a:solidFill>
                  <a:srgbClr val="0563C1"/>
                </a:solidFill>
                <a:latin typeface="Calibri"/>
                <a:ea typeface="Calibri"/>
                <a:cs typeface="Calibri"/>
                <a:sym typeface="Calibri"/>
                <a:hlinkClick r:id="rId6">
                  <a:extLst>
                    <a:ext uri="{A12FA001-AC4F-418D-AE19-62706E023703}">
                      <ahyp:hlinkClr val="tx"/>
                    </a:ext>
                  </a:extLst>
                </a:hlinkClick>
              </a:rPr>
              <a:t>Sustainable food waste reduction solutions bolster our bioeconomy | AgroCycle Project | Results in brief | H2020 | CORDIS | European Commission (europa.eu)</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bg-BG" sz="2600" u="none" cap="none" strike="noStrike">
                <a:solidFill>
                  <a:schemeClr val="dk1"/>
                </a:solidFill>
                <a:latin typeface="Calibri"/>
                <a:ea typeface="Calibri"/>
                <a:cs typeface="Calibri"/>
                <a:sym typeface="Calibri"/>
              </a:rPr>
              <a:t>Масимилиано Ди Матиа, февруари 2021 г., VALE Оценяване на агро-хранителни отпадъци за производство на зехтин</a:t>
            </a:r>
            <a:endParaRPr sz="2300"/>
          </a:p>
          <a:p>
            <a:pPr indent="0" lvl="0" marL="0" marR="0" rtl="0" algn="l">
              <a:lnSpc>
                <a:spcPct val="107916"/>
              </a:lnSpc>
              <a:spcBef>
                <a:spcPts val="1300"/>
              </a:spcBef>
              <a:spcAft>
                <a:spcPts val="1300"/>
              </a:spcAft>
              <a:buClr>
                <a:schemeClr val="dk1"/>
              </a:buClr>
              <a:buSzPts val="1800"/>
              <a:buFont typeface="Arial"/>
              <a:buNone/>
            </a:pPr>
            <a:r>
              <a:rPr b="0" i="0" lang="bg-BG" sz="2600" u="sng" cap="none" strike="noStrike">
                <a:solidFill>
                  <a:srgbClr val="0563C1"/>
                </a:solidFill>
                <a:latin typeface="Calibri"/>
                <a:ea typeface="Calibri"/>
                <a:cs typeface="Calibri"/>
                <a:sym typeface="Calibri"/>
                <a:hlinkClick r:id="rId7">
                  <a:extLst>
                    <a:ext uri="{A12FA001-AC4F-418D-AE19-62706E023703}">
                      <ahyp:hlinkClr val="tx"/>
                    </a:ext>
                  </a:extLst>
                </a:hlinkClick>
              </a:rPr>
              <a:t>VALE Valorization of agri-food wastes for olive oil production | Interreg Europe - Sharing solutions for better policy</a:t>
            </a:r>
            <a:endParaRPr b="0" i="0" sz="2600" u="none" cap="none" strike="noStrike">
              <a:solidFill>
                <a:srgbClr val="056839"/>
              </a:solidFill>
              <a:latin typeface="Calibri"/>
              <a:ea typeface="Calibri"/>
              <a:cs typeface="Calibri"/>
              <a:sym typeface="Calibri"/>
            </a:endParaRPr>
          </a:p>
        </p:txBody>
      </p:sp>
      <p:sp>
        <p:nvSpPr>
          <p:cNvPr id="295" name="Google Shape;295;p13"/>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96" name="Google Shape;296;p13"/>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97" name="Google Shape;297;p13"/>
          <p:cNvSpPr/>
          <p:nvPr/>
        </p:nvSpPr>
        <p:spPr>
          <a:xfrm>
            <a:off x="1034414" y="1758444"/>
            <a:ext cx="6281700" cy="1053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98" name="Google Shape;298;p13"/>
          <p:cNvPicPr preferRelativeResize="0"/>
          <p:nvPr/>
        </p:nvPicPr>
        <p:blipFill rotWithShape="1">
          <a:blip r:embed="rId8">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99" name="Google Shape;299;p13"/>
          <p:cNvPicPr preferRelativeResize="0"/>
          <p:nvPr/>
        </p:nvPicPr>
        <p:blipFill rotWithShape="1">
          <a:blip r:embed="rId9">
            <a:alphaModFix/>
          </a:blip>
          <a:srcRect b="0" l="0" r="0" t="0"/>
          <a:stretch/>
        </p:blipFill>
        <p:spPr>
          <a:xfrm>
            <a:off x="3131911" y="9240848"/>
            <a:ext cx="3468962" cy="727772"/>
          </a:xfrm>
          <a:prstGeom prst="rect">
            <a:avLst/>
          </a:prstGeom>
          <a:noFill/>
          <a:ln>
            <a:noFill/>
          </a:ln>
        </p:spPr>
      </p:pic>
      <p:pic>
        <p:nvPicPr>
          <p:cNvPr id="300" name="Google Shape;300;p13"/>
          <p:cNvPicPr preferRelativeResize="0"/>
          <p:nvPr/>
        </p:nvPicPr>
        <p:blipFill rotWithShape="1">
          <a:blip r:embed="rId10">
            <a:alphaModFix/>
          </a:blip>
          <a:srcRect b="0" l="0" r="0" t="0"/>
          <a:stretch/>
        </p:blipFill>
        <p:spPr>
          <a:xfrm>
            <a:off x="17553605" y="3933825"/>
            <a:ext cx="1494937" cy="157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pic>
        <p:nvPicPr>
          <p:cNvPr descr="Graphical user interface, text&#10;&#10;Description automatically generated" id="306" name="Google Shape;306;p14"/>
          <p:cNvPicPr preferRelativeResize="0"/>
          <p:nvPr/>
        </p:nvPicPr>
        <p:blipFill rotWithShape="1">
          <a:blip r:embed="rId3">
            <a:alphaModFix/>
          </a:blip>
          <a:srcRect b="0" l="0" r="0" t="0"/>
          <a:stretch/>
        </p:blipFill>
        <p:spPr>
          <a:xfrm>
            <a:off x="159219" y="9117932"/>
            <a:ext cx="5165965" cy="1083795"/>
          </a:xfrm>
          <a:prstGeom prst="rect">
            <a:avLst/>
          </a:prstGeom>
          <a:noFill/>
          <a:ln>
            <a:noFill/>
          </a:ln>
        </p:spPr>
      </p:pic>
      <p:pic>
        <p:nvPicPr>
          <p:cNvPr descr="Logo&#10;&#10;Description automatically generated" id="307" name="Google Shape;307;p14"/>
          <p:cNvPicPr preferRelativeResize="0"/>
          <p:nvPr/>
        </p:nvPicPr>
        <p:blipFill rotWithShape="1">
          <a:blip r:embed="rId4">
            <a:alphaModFix/>
          </a:blip>
          <a:srcRect b="0" l="0" r="0" t="0"/>
          <a:stretch/>
        </p:blipFill>
        <p:spPr>
          <a:xfrm>
            <a:off x="15232290" y="8150586"/>
            <a:ext cx="3931187" cy="1934692"/>
          </a:xfrm>
          <a:prstGeom prst="rect">
            <a:avLst/>
          </a:prstGeom>
          <a:noFill/>
          <a:ln>
            <a:noFill/>
          </a:ln>
        </p:spPr>
      </p:pic>
      <p:sp>
        <p:nvSpPr>
          <p:cNvPr id="308" name="Google Shape;308;p14"/>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09" name="Google Shape;309;p14"/>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10" name="Google Shape;310;p14"/>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11" name="Google Shape;311;p14"/>
          <p:cNvSpPr/>
          <p:nvPr/>
        </p:nvSpPr>
        <p:spPr>
          <a:xfrm>
            <a:off x="0" y="8877531"/>
            <a:ext cx="14763600" cy="957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12" name="Google Shape;312;p14"/>
          <p:cNvSpPr txBox="1"/>
          <p:nvPr/>
        </p:nvSpPr>
        <p:spPr>
          <a:xfrm>
            <a:off x="332129" y="585683"/>
            <a:ext cx="128898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bg-BG" sz="5900" u="none" cap="none" strike="noStrike">
                <a:solidFill>
                  <a:srgbClr val="056839"/>
                </a:solidFill>
                <a:latin typeface="Calibri"/>
                <a:ea typeface="Calibri"/>
                <a:cs typeface="Calibri"/>
                <a:sym typeface="Calibri"/>
              </a:rPr>
              <a:t>Заключение</a:t>
            </a:r>
            <a:endParaRPr b="0" i="0" sz="2900" u="none" cap="none" strike="noStrike">
              <a:solidFill>
                <a:schemeClr val="dk1"/>
              </a:solidFill>
              <a:latin typeface="Calibri"/>
              <a:ea typeface="Calibri"/>
              <a:cs typeface="Calibri"/>
              <a:sym typeface="Calibri"/>
            </a:endParaRPr>
          </a:p>
        </p:txBody>
      </p:sp>
      <p:sp>
        <p:nvSpPr>
          <p:cNvPr id="313" name="Google Shape;313;p14"/>
          <p:cNvSpPr txBox="1"/>
          <p:nvPr/>
        </p:nvSpPr>
        <p:spPr>
          <a:xfrm>
            <a:off x="442950" y="1853199"/>
            <a:ext cx="19276200" cy="52833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От представените примери е видно, че </a:t>
            </a:r>
            <a:r>
              <a:rPr b="1" i="0" lang="bg-BG" sz="2900" u="none" cap="none" strike="noStrike">
                <a:solidFill>
                  <a:srgbClr val="056839"/>
                </a:solidFill>
                <a:latin typeface="Calibri"/>
                <a:ea typeface="Calibri"/>
                <a:cs typeface="Calibri"/>
                <a:sym typeface="Calibri"/>
              </a:rPr>
              <a:t>селскостопанските хранителни отпадъци </a:t>
            </a:r>
            <a:r>
              <a:rPr b="0" i="0" lang="bg-BG" sz="2900" u="none" cap="none" strike="noStrike">
                <a:solidFill>
                  <a:srgbClr val="056839"/>
                </a:solidFill>
                <a:latin typeface="Calibri"/>
                <a:ea typeface="Calibri"/>
                <a:cs typeface="Calibri"/>
                <a:sym typeface="Calibri"/>
              </a:rPr>
              <a:t>и странични продукти предоставят широка възможност за изолиране на </a:t>
            </a:r>
            <a:r>
              <a:rPr b="1" i="0" lang="bg-BG" sz="2900" u="none" cap="none" strike="noStrike">
                <a:solidFill>
                  <a:srgbClr val="056839"/>
                </a:solidFill>
                <a:latin typeface="Calibri"/>
                <a:ea typeface="Calibri"/>
                <a:cs typeface="Calibri"/>
                <a:sym typeface="Calibri"/>
              </a:rPr>
              <a:t>естествени биоактивни съединения </a:t>
            </a:r>
            <a:r>
              <a:rPr b="0" i="0" lang="bg-BG" sz="2900" u="none" cap="none" strike="noStrike">
                <a:solidFill>
                  <a:srgbClr val="056839"/>
                </a:solidFill>
                <a:latin typeface="Calibri"/>
                <a:ea typeface="Calibri"/>
                <a:cs typeface="Calibri"/>
                <a:sym typeface="Calibri"/>
              </a:rPr>
              <a:t>с възможни потенциални </a:t>
            </a:r>
            <a:r>
              <a:rPr b="1" i="0" lang="bg-BG" sz="2900" u="none" cap="none" strike="noStrike">
                <a:solidFill>
                  <a:srgbClr val="056839"/>
                </a:solidFill>
                <a:latin typeface="Calibri"/>
                <a:ea typeface="Calibri"/>
                <a:cs typeface="Calibri"/>
                <a:sym typeface="Calibri"/>
              </a:rPr>
              <a:t>приложения в хранително-вкусовата, фармацевтичната и козметичната промишленост</a:t>
            </a:r>
            <a:r>
              <a:rPr b="0" i="0" lang="bg-BG" sz="2900" u="none" cap="none" strike="noStrike">
                <a:solidFill>
                  <a:srgbClr val="056839"/>
                </a:solidFill>
                <a:latin typeface="Calibri"/>
                <a:ea typeface="Calibri"/>
                <a:cs typeface="Calibri"/>
                <a:sym typeface="Calibri"/>
              </a:rPr>
              <a:t>.</a:t>
            </a:r>
            <a:endParaRPr sz="2300"/>
          </a:p>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Използването на агро-хранителни отпадъци и странични продукти (богати на пектин, фибри, лигнин, целулоза и хемицелулоза) за производство на нови биоразградими биопластмаси е друга област, която трябва да бъде проучена. </a:t>
            </a:r>
            <a:r>
              <a:rPr b="1" i="0" lang="bg-BG" sz="2900" u="none" cap="none" strike="noStrike">
                <a:solidFill>
                  <a:srgbClr val="056839"/>
                </a:solidFill>
                <a:latin typeface="Calibri"/>
                <a:ea typeface="Calibri"/>
                <a:cs typeface="Calibri"/>
                <a:sym typeface="Calibri"/>
              </a:rPr>
              <a:t>Оптимизирането на процесите на изолиране, извличане, обработка и производство на вторични продукти от селскостопански хранителни отпадъци </a:t>
            </a:r>
            <a:r>
              <a:rPr b="0" i="0" lang="bg-BG" sz="2900" u="none" cap="none" strike="noStrike">
                <a:solidFill>
                  <a:srgbClr val="056839"/>
                </a:solidFill>
                <a:latin typeface="Calibri"/>
                <a:ea typeface="Calibri"/>
                <a:cs typeface="Calibri"/>
                <a:sym typeface="Calibri"/>
              </a:rPr>
              <a:t>е устойчив подход и необходимост за справяне с екологичните проблеми на биоотпадъците. Тези методи могат да подкрепят кръговата икономика в този сектор за производство без отпадъци.</a:t>
            </a:r>
            <a:endParaRPr b="0" i="0" sz="2900" u="none" cap="none" strike="noStrike">
              <a:solidFill>
                <a:srgbClr val="05683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descr="Graphical user interface, text&#10;&#10;Description automatically generated" id="103" name="Google Shape;103;p2"/>
          <p:cNvPicPr preferRelativeResize="0"/>
          <p:nvPr/>
        </p:nvPicPr>
        <p:blipFill rotWithShape="1">
          <a:blip r:embed="rId3">
            <a:alphaModFix/>
          </a:blip>
          <a:srcRect b="0" l="0" r="0" t="0"/>
          <a:stretch/>
        </p:blipFill>
        <p:spPr>
          <a:xfrm>
            <a:off x="159219" y="9117953"/>
            <a:ext cx="5165965" cy="1083795"/>
          </a:xfrm>
          <a:prstGeom prst="rect">
            <a:avLst/>
          </a:prstGeom>
          <a:noFill/>
          <a:ln>
            <a:noFill/>
          </a:ln>
        </p:spPr>
      </p:pic>
      <p:pic>
        <p:nvPicPr>
          <p:cNvPr descr="Logo&#10;&#10;Description automatically generated" id="104" name="Google Shape;104;p2"/>
          <p:cNvPicPr preferRelativeResize="0"/>
          <p:nvPr/>
        </p:nvPicPr>
        <p:blipFill rotWithShape="1">
          <a:blip r:embed="rId4">
            <a:alphaModFix/>
          </a:blip>
          <a:srcRect b="0" l="0" r="0" t="0"/>
          <a:stretch/>
        </p:blipFill>
        <p:spPr>
          <a:xfrm>
            <a:off x="15232290" y="8150586"/>
            <a:ext cx="3931187"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8" name="Google Shape;108;p2"/>
          <p:cNvSpPr/>
          <p:nvPr/>
        </p:nvSpPr>
        <p:spPr>
          <a:xfrm>
            <a:off x="0" y="8986878"/>
            <a:ext cx="14763600" cy="957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9" name="Google Shape;109;p2"/>
          <p:cNvSpPr txBox="1"/>
          <p:nvPr/>
        </p:nvSpPr>
        <p:spPr>
          <a:xfrm>
            <a:off x="1104081" y="949332"/>
            <a:ext cx="152331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bg-BG" sz="5900" u="none" cap="none" strike="noStrike">
                <a:solidFill>
                  <a:srgbClr val="056839"/>
                </a:solidFill>
                <a:latin typeface="Calibri"/>
                <a:ea typeface="Calibri"/>
                <a:cs typeface="Calibri"/>
                <a:sym typeface="Calibri"/>
              </a:rPr>
              <a:t>Учебни цели</a:t>
            </a:r>
            <a:endParaRPr b="0" i="0" sz="2900" u="none" cap="none" strike="noStrike">
              <a:solidFill>
                <a:schemeClr val="dk1"/>
              </a:solidFill>
              <a:latin typeface="Calibri"/>
              <a:ea typeface="Calibri"/>
              <a:cs typeface="Calibri"/>
              <a:sym typeface="Calibri"/>
            </a:endParaRPr>
          </a:p>
        </p:txBody>
      </p:sp>
      <p:sp>
        <p:nvSpPr>
          <p:cNvPr id="110" name="Google Shape;110;p2"/>
          <p:cNvSpPr txBox="1"/>
          <p:nvPr/>
        </p:nvSpPr>
        <p:spPr>
          <a:xfrm>
            <a:off x="887519" y="2525854"/>
            <a:ext cx="18370200" cy="5106300"/>
          </a:xfrm>
          <a:prstGeom prst="rect">
            <a:avLst/>
          </a:prstGeom>
          <a:noFill/>
          <a:ln>
            <a:noFill/>
          </a:ln>
        </p:spPr>
        <p:txBody>
          <a:bodyPr anchorCtr="0" anchor="t" bIns="74275" lIns="148575" spcFirstLastPara="1" rIns="148575" wrap="square" tIns="74275">
            <a:spAutoFit/>
          </a:bodyPr>
          <a:lstStyle/>
          <a:p>
            <a:pPr indent="-673100" lvl="0" marL="749300" marR="0" rtl="0" algn="just">
              <a:lnSpc>
                <a:spcPct val="100000"/>
              </a:lnSpc>
              <a:spcBef>
                <a:spcPts val="0"/>
              </a:spcBef>
              <a:spcAft>
                <a:spcPts val="0"/>
              </a:spcAft>
              <a:buClr>
                <a:srgbClr val="056839"/>
              </a:buClr>
              <a:buSzPts val="4600"/>
              <a:buFont typeface="Calibri"/>
              <a:buChar char="●"/>
            </a:pPr>
            <a:r>
              <a:rPr b="0" i="0" lang="bg-BG" sz="4600" u="none" cap="none" strike="noStrike">
                <a:solidFill>
                  <a:srgbClr val="056839"/>
                </a:solidFill>
                <a:latin typeface="Calibri"/>
                <a:ea typeface="Calibri"/>
                <a:cs typeface="Calibri"/>
                <a:sym typeface="Calibri"/>
              </a:rPr>
              <a:t>Да разберат различни алтернативни екологични практики за превръщане на селскостопанските хранителни отпадъци в полезни суровини.</a:t>
            </a:r>
            <a:endParaRPr sz="2300"/>
          </a:p>
          <a:p>
            <a:pPr indent="-381000" lvl="0" marL="749300" marR="0" rtl="0" algn="just">
              <a:lnSpc>
                <a:spcPct val="100000"/>
              </a:lnSpc>
              <a:spcBef>
                <a:spcPts val="0"/>
              </a:spcBef>
              <a:spcAft>
                <a:spcPts val="0"/>
              </a:spcAft>
              <a:buClr>
                <a:srgbClr val="056839"/>
              </a:buClr>
              <a:buSzPts val="4600"/>
              <a:buFont typeface="Calibri"/>
              <a:buNone/>
            </a:pPr>
            <a:r>
              <a:t/>
            </a:r>
            <a:endParaRPr b="0" i="0" sz="4600" u="none" cap="none" strike="noStrike">
              <a:solidFill>
                <a:srgbClr val="056839"/>
              </a:solidFill>
              <a:latin typeface="Calibri"/>
              <a:ea typeface="Calibri"/>
              <a:cs typeface="Calibri"/>
              <a:sym typeface="Calibri"/>
            </a:endParaRPr>
          </a:p>
          <a:p>
            <a:pPr indent="-673100" lvl="0" marL="749300" marR="0" rtl="0" algn="just">
              <a:lnSpc>
                <a:spcPct val="100000"/>
              </a:lnSpc>
              <a:spcBef>
                <a:spcPts val="0"/>
              </a:spcBef>
              <a:spcAft>
                <a:spcPts val="0"/>
              </a:spcAft>
              <a:buClr>
                <a:srgbClr val="056839"/>
              </a:buClr>
              <a:buSzPts val="4600"/>
              <a:buFont typeface="Calibri"/>
              <a:buChar char="●"/>
            </a:pPr>
            <a:r>
              <a:rPr b="0" i="0" lang="bg-BG" sz="4600" u="none" cap="none" strike="noStrike">
                <a:solidFill>
                  <a:srgbClr val="056839"/>
                </a:solidFill>
                <a:latin typeface="Calibri"/>
                <a:ea typeface="Calibri"/>
                <a:cs typeface="Calibri"/>
                <a:sym typeface="Calibri"/>
              </a:rPr>
              <a:t>Да се разбере концепцията за кръгова икономика в селскостопанския сектор.</a:t>
            </a:r>
            <a:endParaRPr sz="2300"/>
          </a:p>
          <a:p>
            <a:pPr indent="-381000" lvl="0" marL="749300" marR="0" rtl="0" algn="just">
              <a:lnSpc>
                <a:spcPct val="100000"/>
              </a:lnSpc>
              <a:spcBef>
                <a:spcPts val="0"/>
              </a:spcBef>
              <a:spcAft>
                <a:spcPts val="0"/>
              </a:spcAft>
              <a:buClr>
                <a:srgbClr val="056839"/>
              </a:buClr>
              <a:buSzPts val="4600"/>
              <a:buFont typeface="Calibri"/>
              <a:buNone/>
            </a:pPr>
            <a:r>
              <a:t/>
            </a:r>
            <a:endParaRPr b="0" i="0" sz="4600" u="none" cap="none" strike="noStrike">
              <a:solidFill>
                <a:srgbClr val="05683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3"/>
          <p:cNvSpPr/>
          <p:nvPr/>
        </p:nvSpPr>
        <p:spPr>
          <a:xfrm>
            <a:off x="0" y="0"/>
            <a:ext cx="20574000" cy="10287000"/>
          </a:xfrm>
          <a:prstGeom prst="rect">
            <a:avLst/>
          </a:prstGeom>
          <a:gradFill>
            <a:gsLst>
              <a:gs pos="0">
                <a:srgbClr val="F5F7FC"/>
              </a:gs>
              <a:gs pos="100000">
                <a:srgbClr val="7AC99A">
                  <a:alpha val="77254"/>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16" name="Google Shape;116;p3"/>
          <p:cNvSpPr txBox="1"/>
          <p:nvPr/>
        </p:nvSpPr>
        <p:spPr>
          <a:xfrm>
            <a:off x="895634" y="604124"/>
            <a:ext cx="138489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5900" u="none" cap="none" strike="noStrike">
                <a:solidFill>
                  <a:srgbClr val="056839"/>
                </a:solidFill>
                <a:latin typeface="Calibri"/>
                <a:ea typeface="Calibri"/>
                <a:cs typeface="Calibri"/>
                <a:sym typeface="Calibri"/>
              </a:rPr>
              <a:t>Засегнати зелени умения</a:t>
            </a:r>
            <a:endParaRPr b="0" i="0" sz="2900" u="none" cap="none" strike="noStrike">
              <a:solidFill>
                <a:schemeClr val="dk1"/>
              </a:solidFill>
              <a:latin typeface="Calibri"/>
              <a:ea typeface="Calibri"/>
              <a:cs typeface="Calibri"/>
              <a:sym typeface="Calibri"/>
            </a:endParaRPr>
          </a:p>
        </p:txBody>
      </p:sp>
      <p:sp>
        <p:nvSpPr>
          <p:cNvPr id="117" name="Google Shape;117;p3"/>
          <p:cNvSpPr txBox="1"/>
          <p:nvPr/>
        </p:nvSpPr>
        <p:spPr>
          <a:xfrm>
            <a:off x="514349" y="1573550"/>
            <a:ext cx="10464300" cy="65226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творческо разрешаване на проблеми</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напредничаво мислене</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умения за мониторинг/наблюдение</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аналитични умения</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 икономично производство</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 умения за поддръжка и поправка</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предотвратяване на замърсяването</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еко дизайн</a:t>
            </a:r>
            <a:endParaRPr b="0" i="0" sz="3600" u="none" cap="none" strike="noStrike">
              <a:solidFill>
                <a:srgbClr val="056839"/>
              </a:solidFill>
              <a:latin typeface="Calibri"/>
              <a:ea typeface="Calibri"/>
              <a:cs typeface="Calibri"/>
              <a:sym typeface="Calibri"/>
            </a:endParaRPr>
          </a:p>
        </p:txBody>
      </p:sp>
      <p:pic>
        <p:nvPicPr>
          <p:cNvPr descr="Logo&#10;&#10;Description automatically generated" id="118" name="Google Shape;118;p3"/>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19" name="Google Shape;119;p3"/>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120" name="Google Shape;120;p3"/>
          <p:cNvSpPr txBox="1"/>
          <p:nvPr/>
        </p:nvSpPr>
        <p:spPr>
          <a:xfrm>
            <a:off x="10254853" y="1573559"/>
            <a:ext cx="10070700" cy="56913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управленчески умения</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количествена оценка на въздействието</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 управление на продължителността на живот</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научни умения</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 управление на отпадъците</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 екологичен одит</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 управление на екосистемите</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4"/>
          <p:cNvSpPr txBox="1"/>
          <p:nvPr/>
        </p:nvSpPr>
        <p:spPr>
          <a:xfrm>
            <a:off x="891245" y="863161"/>
            <a:ext cx="7914900" cy="1950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bg-BG" sz="5900" u="none" cap="none" strike="noStrike">
                <a:solidFill>
                  <a:srgbClr val="056839"/>
                </a:solidFill>
                <a:latin typeface="Calibri"/>
                <a:ea typeface="Calibri"/>
                <a:cs typeface="Calibri"/>
                <a:sym typeface="Calibri"/>
              </a:rPr>
              <a:t>Въведение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127" name="Google Shape;127;p4"/>
          <p:cNvSpPr txBox="1"/>
          <p:nvPr/>
        </p:nvSpPr>
        <p:spPr>
          <a:xfrm>
            <a:off x="279025" y="2269850"/>
            <a:ext cx="12507300" cy="59529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В наши дни здравето и качеството на живот на екосистемата се определят силно от количествата отпадъци, които постепенно нарастват. Агрохранителните отпадъци възникват по цялата верига на доставката на храни - производството на суровини, промишлената обработка, дистрибуцията, битовата обработка и потреблението, като обемът на отпадъците се различава в зависимост от етапите и вида на хранителните стоки.</a:t>
            </a:r>
            <a:endParaRPr b="0" i="0" sz="23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900"/>
              <a:buFont typeface="Arial"/>
              <a:buNone/>
            </a:pPr>
            <a:r>
              <a:rPr b="0" i="0" lang="bg-BG" sz="2900" u="none" cap="none" strike="noStrike">
                <a:solidFill>
                  <a:srgbClr val="056839"/>
                </a:solidFill>
                <a:latin typeface="Calibri"/>
                <a:ea typeface="Calibri"/>
                <a:cs typeface="Calibri"/>
                <a:sym typeface="Calibri"/>
              </a:rPr>
              <a:t>A large amount of this waste is immediately disposed of in a landfill (46%) or incinerated (24%). </a:t>
            </a:r>
            <a:endParaRPr b="1" i="0" sz="2900" u="none" cap="none" strike="noStrike">
              <a:solidFill>
                <a:srgbClr val="056839"/>
              </a:solidFill>
              <a:latin typeface="Calibri"/>
              <a:ea typeface="Calibri"/>
              <a:cs typeface="Calibri"/>
              <a:sym typeface="Calibri"/>
            </a:endParaRPr>
          </a:p>
        </p:txBody>
      </p:sp>
      <p:sp>
        <p:nvSpPr>
          <p:cNvPr id="128" name="Google Shape;128;p4"/>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29" name="Google Shape;129;p4"/>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30" name="Google Shape;130;p4"/>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31" name="Google Shape;131;p4"/>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32" name="Google Shape;132;p4"/>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id="133" name="Google Shape;133;p4"/>
          <p:cNvPicPr preferRelativeResize="0"/>
          <p:nvPr/>
        </p:nvPicPr>
        <p:blipFill rotWithShape="1">
          <a:blip r:embed="rId5">
            <a:alphaModFix/>
          </a:blip>
          <a:srcRect b="0" l="0" r="0" t="0"/>
          <a:stretch/>
        </p:blipFill>
        <p:spPr>
          <a:xfrm>
            <a:off x="13279300" y="577750"/>
            <a:ext cx="5685699" cy="8528548"/>
          </a:xfrm>
          <a:prstGeom prst="rect">
            <a:avLst/>
          </a:prstGeom>
          <a:noFill/>
          <a:ln>
            <a:noFill/>
          </a:ln>
        </p:spPr>
      </p:pic>
      <p:sp>
        <p:nvSpPr>
          <p:cNvPr id="134" name="Google Shape;134;p4"/>
          <p:cNvSpPr txBox="1"/>
          <p:nvPr/>
        </p:nvSpPr>
        <p:spPr>
          <a:xfrm>
            <a:off x="12786378" y="9281420"/>
            <a:ext cx="6396600" cy="7002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300"/>
              <a:buFont typeface="Arial"/>
              <a:buNone/>
            </a:pPr>
            <a:r>
              <a:rPr b="0" i="0" lang="bg-BG" sz="1300" u="none" cap="none" strike="noStrike">
                <a:solidFill>
                  <a:srgbClr val="000000"/>
                </a:solidFill>
                <a:latin typeface="Arial"/>
                <a:ea typeface="Arial"/>
                <a:cs typeface="Arial"/>
                <a:sym typeface="Arial"/>
              </a:rPr>
              <a:t>https://images.pexels.com/photos/4846396/pexels-photo-4846396.jpeg?auto=compress&amp;cs=tinysrgb&amp;w=1260&amp;h=750&amp;dpr=1</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5"/>
          <p:cNvSpPr txBox="1"/>
          <p:nvPr/>
        </p:nvSpPr>
        <p:spPr>
          <a:xfrm>
            <a:off x="891245" y="863161"/>
            <a:ext cx="7914900" cy="1950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bg-BG" sz="5900" u="none" cap="none" strike="noStrike">
                <a:solidFill>
                  <a:srgbClr val="056839"/>
                </a:solidFill>
                <a:latin typeface="Calibri"/>
                <a:ea typeface="Calibri"/>
                <a:cs typeface="Calibri"/>
                <a:sym typeface="Calibri"/>
              </a:rPr>
              <a:t>Въведение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141" name="Google Shape;141;p5"/>
          <p:cNvSpPr txBox="1"/>
          <p:nvPr/>
        </p:nvSpPr>
        <p:spPr>
          <a:xfrm>
            <a:off x="471501" y="2269850"/>
            <a:ext cx="13094400" cy="59529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На глобално ниво агроиндустрията генерира ценни материали като селскостопански хранителни отпадъци с добре известен потенциал. Конвенционалното </a:t>
            </a:r>
            <a:r>
              <a:rPr b="1" i="0" lang="bg-BG" sz="2900" u="none" cap="none" strike="noStrike">
                <a:solidFill>
                  <a:srgbClr val="056839"/>
                </a:solidFill>
                <a:latin typeface="Calibri"/>
                <a:ea typeface="Calibri"/>
                <a:cs typeface="Calibri"/>
                <a:sym typeface="Calibri"/>
              </a:rPr>
              <a:t>управление на хранителните отпадъци включва производство на компост, енергия и биоетанол</a:t>
            </a:r>
            <a:r>
              <a:rPr b="0" i="0" lang="bg-BG" sz="2900" u="none" cap="none" strike="noStrike">
                <a:solidFill>
                  <a:srgbClr val="056839"/>
                </a:solidFill>
                <a:latin typeface="Calibri"/>
                <a:ea typeface="Calibri"/>
                <a:cs typeface="Calibri"/>
                <a:sym typeface="Calibri"/>
              </a:rPr>
              <a:t>. Алтернативните пътища включват валоризирането на хранителните отпадъци като </a:t>
            </a:r>
            <a:r>
              <a:rPr b="1" i="0" lang="bg-BG" sz="2900" u="none" cap="none" strike="noStrike">
                <a:solidFill>
                  <a:srgbClr val="056839"/>
                </a:solidFill>
                <a:latin typeface="Calibri"/>
                <a:ea typeface="Calibri"/>
                <a:cs typeface="Calibri"/>
                <a:sym typeface="Calibri"/>
              </a:rPr>
              <a:t>източник на биоактивни съединения</a:t>
            </a:r>
            <a:r>
              <a:rPr b="0" i="0" lang="bg-BG" sz="2900" u="none" cap="none" strike="noStrike">
                <a:solidFill>
                  <a:srgbClr val="056839"/>
                </a:solidFill>
                <a:latin typeface="Calibri"/>
                <a:ea typeface="Calibri"/>
                <a:cs typeface="Calibri"/>
                <a:sym typeface="Calibri"/>
              </a:rPr>
              <a:t> с използване в хранително-вкусовата, фармацевтичната и козметичната промишленост.</a:t>
            </a:r>
            <a:endParaRPr sz="2300"/>
          </a:p>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Да разгледаме някои Екологични практики на работното място в хранително-вкусовата промишленост.</a:t>
            </a:r>
            <a:endParaRPr b="0" i="0" sz="2900" u="none" cap="none" strike="noStrike">
              <a:solidFill>
                <a:srgbClr val="056839"/>
              </a:solidFill>
              <a:latin typeface="Calibri"/>
              <a:ea typeface="Calibri"/>
              <a:cs typeface="Calibri"/>
              <a:sym typeface="Calibri"/>
            </a:endParaRPr>
          </a:p>
        </p:txBody>
      </p:sp>
      <p:sp>
        <p:nvSpPr>
          <p:cNvPr id="142" name="Google Shape;142;p5"/>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43" name="Google Shape;143;p5"/>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44" name="Google Shape;144;p5"/>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45" name="Google Shape;145;p5"/>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46" name="Google Shape;146;p5"/>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id="147" name="Google Shape;147;p5"/>
          <p:cNvPicPr preferRelativeResize="0"/>
          <p:nvPr/>
        </p:nvPicPr>
        <p:blipFill rotWithShape="1">
          <a:blip r:embed="rId5">
            <a:alphaModFix/>
          </a:blip>
          <a:srcRect b="0" l="0" r="0" t="0"/>
          <a:stretch/>
        </p:blipFill>
        <p:spPr>
          <a:xfrm>
            <a:off x="13823156" y="2469381"/>
            <a:ext cx="5555338" cy="3680657"/>
          </a:xfrm>
          <a:prstGeom prst="rect">
            <a:avLst/>
          </a:prstGeom>
          <a:noFill/>
          <a:ln>
            <a:noFill/>
          </a:ln>
        </p:spPr>
      </p:pic>
      <p:sp>
        <p:nvSpPr>
          <p:cNvPr id="148" name="Google Shape;148;p5"/>
          <p:cNvSpPr txBox="1"/>
          <p:nvPr/>
        </p:nvSpPr>
        <p:spPr>
          <a:xfrm>
            <a:off x="13823156" y="6515100"/>
            <a:ext cx="6249600" cy="12237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2000"/>
              <a:buFont typeface="Arial"/>
              <a:buNone/>
            </a:pPr>
            <a:r>
              <a:rPr b="0" i="0" lang="bg-BG" sz="2000" u="none" cap="none" strike="noStrike">
                <a:solidFill>
                  <a:srgbClr val="000000"/>
                </a:solidFill>
                <a:latin typeface="Arial"/>
                <a:ea typeface="Arial"/>
                <a:cs typeface="Arial"/>
                <a:sym typeface="Arial"/>
              </a:rPr>
              <a:t>https://images.pexels.com/photos/298694/pexels-photo-298694.jpeg?auto=compress&amp;cs=tinysrgb&amp;w=1260&amp;h=750&amp;dpr=1</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6"/>
          <p:cNvSpPr txBox="1"/>
          <p:nvPr/>
        </p:nvSpPr>
        <p:spPr>
          <a:xfrm>
            <a:off x="835626" y="454908"/>
            <a:ext cx="19304400" cy="888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4800" u="none" cap="none" strike="noStrike">
                <a:solidFill>
                  <a:srgbClr val="056839"/>
                </a:solidFill>
                <a:latin typeface="Calibri"/>
                <a:ea typeface="Calibri"/>
                <a:cs typeface="Calibri"/>
                <a:sym typeface="Calibri"/>
              </a:rPr>
              <a:t>ТЕМА 1: Полезни съставки от агро-хранителни отпадъци </a:t>
            </a:r>
            <a:endParaRPr b="1" i="0" sz="4800" u="none" cap="none" strike="noStrike">
              <a:solidFill>
                <a:srgbClr val="056839"/>
              </a:solidFill>
              <a:latin typeface="Calibri"/>
              <a:ea typeface="Calibri"/>
              <a:cs typeface="Calibri"/>
              <a:sym typeface="Calibri"/>
            </a:endParaRPr>
          </a:p>
        </p:txBody>
      </p:sp>
      <p:sp>
        <p:nvSpPr>
          <p:cNvPr id="154" name="Google Shape;154;p6"/>
          <p:cNvSpPr txBox="1"/>
          <p:nvPr/>
        </p:nvSpPr>
        <p:spPr>
          <a:xfrm>
            <a:off x="959375" y="1688975"/>
            <a:ext cx="13950900" cy="71997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2900"/>
              <a:buFont typeface="Arial"/>
              <a:buNone/>
            </a:pPr>
            <a:r>
              <a:rPr b="0" i="0" lang="bg-BG" sz="2900" u="none" cap="none" strike="noStrike">
                <a:solidFill>
                  <a:srgbClr val="056839"/>
                </a:solidFill>
                <a:latin typeface="Calibri"/>
                <a:ea typeface="Calibri"/>
                <a:cs typeface="Calibri"/>
                <a:sym typeface="Calibri"/>
              </a:rPr>
              <a:t>Промишлената обработка на храни </a:t>
            </a:r>
            <a:r>
              <a:rPr b="1" i="0" lang="bg-BG" sz="2900" u="none" cap="none" strike="noStrike">
                <a:solidFill>
                  <a:srgbClr val="056839"/>
                </a:solidFill>
                <a:latin typeface="Calibri"/>
                <a:ea typeface="Calibri"/>
                <a:cs typeface="Calibri"/>
                <a:sym typeface="Calibri"/>
              </a:rPr>
              <a:t>генерира специфични странични продукти</a:t>
            </a:r>
            <a:r>
              <a:rPr b="0" i="0" lang="bg-BG" sz="2900" u="none" cap="none" strike="noStrike">
                <a:solidFill>
                  <a:srgbClr val="056839"/>
                </a:solidFill>
                <a:latin typeface="Calibri"/>
                <a:ea typeface="Calibri"/>
                <a:cs typeface="Calibri"/>
                <a:sym typeface="Calibri"/>
              </a:rPr>
              <a:t>. От плодовете и зеленчуците отпадат големи количества (обелки, кюспе, обрезки, семена, костилки, стъбла и листа). Смилането на зърнените култури генерира трици, бобовата промишленост произвежда големи количества люспи, шушулки и некачествени зърна. Кори, люспи, ципи и черупки са основните отпадъци от първичната обработка на ядки и маслодайни семена.</a:t>
            </a:r>
            <a:endParaRPr sz="2300"/>
          </a:p>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Един от методите за преработка на отпадъците е </a:t>
            </a:r>
            <a:r>
              <a:rPr b="1" i="0" lang="bg-BG" sz="2900" u="none" cap="none" strike="noStrike">
                <a:solidFill>
                  <a:srgbClr val="056839"/>
                </a:solidFill>
                <a:latin typeface="Calibri"/>
                <a:ea typeface="Calibri"/>
                <a:cs typeface="Calibri"/>
                <a:sym typeface="Calibri"/>
              </a:rPr>
              <a:t>извличането на биоактивни молекули.</a:t>
            </a:r>
            <a:r>
              <a:rPr b="0" i="0" lang="bg-BG" sz="2900" u="none" cap="none" strike="noStrike">
                <a:solidFill>
                  <a:srgbClr val="056839"/>
                </a:solidFill>
                <a:latin typeface="Calibri"/>
                <a:ea typeface="Calibri"/>
                <a:cs typeface="Calibri"/>
                <a:sym typeface="Calibri"/>
              </a:rPr>
              <a:t> Техниките за </a:t>
            </a:r>
            <a:r>
              <a:rPr b="1" i="0" lang="bg-BG" sz="2900" u="none" cap="none" strike="noStrike">
                <a:solidFill>
                  <a:srgbClr val="056839"/>
                </a:solidFill>
                <a:latin typeface="Calibri"/>
                <a:ea typeface="Calibri"/>
                <a:cs typeface="Calibri"/>
                <a:sym typeface="Calibri"/>
              </a:rPr>
              <a:t>сушене</a:t>
            </a:r>
            <a:r>
              <a:rPr b="0" i="0" lang="bg-BG" sz="2900" u="none" cap="none" strike="noStrike">
                <a:solidFill>
                  <a:srgbClr val="056839"/>
                </a:solidFill>
                <a:latin typeface="Calibri"/>
                <a:ea typeface="Calibri"/>
                <a:cs typeface="Calibri"/>
                <a:sym typeface="Calibri"/>
              </a:rPr>
              <a:t> и намаляване на размера, </a:t>
            </a:r>
            <a:r>
              <a:rPr b="1" i="0" lang="bg-BG" sz="2900" u="none" cap="none" strike="noStrike">
                <a:solidFill>
                  <a:srgbClr val="056839"/>
                </a:solidFill>
                <a:latin typeface="Calibri"/>
                <a:ea typeface="Calibri"/>
                <a:cs typeface="Calibri"/>
                <a:sym typeface="Calibri"/>
              </a:rPr>
              <a:t>екстракция и ферментация</a:t>
            </a:r>
            <a:r>
              <a:rPr b="0" i="0" lang="bg-BG" sz="2900" u="none" cap="none" strike="noStrike">
                <a:solidFill>
                  <a:srgbClr val="056839"/>
                </a:solidFill>
                <a:latin typeface="Calibri"/>
                <a:ea typeface="Calibri"/>
                <a:cs typeface="Calibri"/>
                <a:sym typeface="Calibri"/>
              </a:rPr>
              <a:t> са основните стратегии за превръщане на отпадъците от агрохрани в полезни съставки.</a:t>
            </a:r>
            <a:endParaRPr sz="2300"/>
          </a:p>
          <a:p>
            <a:pPr indent="0" lvl="0" marL="0" marR="0" rtl="0" algn="just">
              <a:lnSpc>
                <a:spcPct val="15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155" name="Google Shape;155;p6"/>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56" name="Google Shape;156;p6"/>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57" name="Google Shape;157;p6"/>
          <p:cNvSpPr/>
          <p:nvPr/>
        </p:nvSpPr>
        <p:spPr>
          <a:xfrm>
            <a:off x="1034414" y="1377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4800" u="none" cap="none" strike="noStrike">
              <a:solidFill>
                <a:schemeClr val="lt1"/>
              </a:solidFill>
              <a:latin typeface="Calibri"/>
              <a:ea typeface="Calibri"/>
              <a:cs typeface="Calibri"/>
              <a:sym typeface="Calibri"/>
            </a:endParaRPr>
          </a:p>
        </p:txBody>
      </p:sp>
      <p:pic>
        <p:nvPicPr>
          <p:cNvPr descr="Logo&#10;&#10;Description automatically generated" id="158" name="Google Shape;158;p6"/>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59" name="Google Shape;159;p6"/>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id="160" name="Google Shape;160;p6"/>
          <p:cNvPicPr preferRelativeResize="0"/>
          <p:nvPr/>
        </p:nvPicPr>
        <p:blipFill rotWithShape="1">
          <a:blip r:embed="rId5">
            <a:alphaModFix/>
          </a:blip>
          <a:srcRect b="0" l="0" r="0" t="0"/>
          <a:stretch/>
        </p:blipFill>
        <p:spPr>
          <a:xfrm>
            <a:off x="15255856" y="3126980"/>
            <a:ext cx="4589036" cy="3062079"/>
          </a:xfrm>
          <a:prstGeom prst="rect">
            <a:avLst/>
          </a:prstGeom>
          <a:noFill/>
          <a:ln>
            <a:noFill/>
          </a:ln>
        </p:spPr>
      </p:pic>
      <p:sp>
        <p:nvSpPr>
          <p:cNvPr id="161" name="Google Shape;161;p6"/>
          <p:cNvSpPr txBox="1"/>
          <p:nvPr/>
        </p:nvSpPr>
        <p:spPr>
          <a:xfrm>
            <a:off x="14960320" y="6380775"/>
            <a:ext cx="5180100" cy="17163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2300"/>
              <a:buFont typeface="Arial"/>
              <a:buNone/>
            </a:pPr>
            <a:r>
              <a:rPr b="0" i="0" lang="bg-BG" sz="2300" u="none" cap="none" strike="noStrike">
                <a:solidFill>
                  <a:srgbClr val="000000"/>
                </a:solidFill>
                <a:latin typeface="Arial"/>
                <a:ea typeface="Arial"/>
                <a:cs typeface="Arial"/>
                <a:sym typeface="Arial"/>
              </a:rPr>
              <a:t>https://images.pexels.com/photos/3938022/pexels-photo-3938022.jpeg?auto=compress&amp;cs=tinysrgb&amp;w=1260&amp;h=750&amp;dpr=1</a:t>
            </a:r>
            <a:endParaRPr b="0" i="0" sz="2300" u="none" cap="none" strike="noStrike">
              <a:solidFill>
                <a:srgbClr val="000000"/>
              </a:solidFill>
              <a:latin typeface="Arial"/>
              <a:ea typeface="Arial"/>
              <a:cs typeface="Arial"/>
              <a:sym typeface="Arial"/>
            </a:endParaRPr>
          </a:p>
        </p:txBody>
      </p:sp>
      <p:pic>
        <p:nvPicPr>
          <p:cNvPr id="162" name="Google Shape;162;p6"/>
          <p:cNvPicPr preferRelativeResize="0"/>
          <p:nvPr/>
        </p:nvPicPr>
        <p:blipFill rotWithShape="1">
          <a:blip r:embed="rId6">
            <a:alphaModFix/>
          </a:blip>
          <a:srcRect b="0" l="0" r="0" t="0"/>
          <a:stretch/>
        </p:blipFill>
        <p:spPr>
          <a:xfrm>
            <a:off x="359291" y="4343400"/>
            <a:ext cx="600075" cy="137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7"/>
          <p:cNvSpPr txBox="1"/>
          <p:nvPr/>
        </p:nvSpPr>
        <p:spPr>
          <a:xfrm>
            <a:off x="835625" y="2110425"/>
            <a:ext cx="18945300" cy="6022200"/>
          </a:xfrm>
          <a:prstGeom prst="rect">
            <a:avLst/>
          </a:prstGeom>
          <a:noFill/>
          <a:ln>
            <a:noFill/>
          </a:ln>
        </p:spPr>
        <p:txBody>
          <a:bodyPr anchorCtr="0" anchor="t" bIns="74275" lIns="148575" spcFirstLastPara="1" rIns="148575" wrap="square" tIns="74275">
            <a:spAutoFit/>
          </a:bodyPr>
          <a:lstStyle/>
          <a:p>
            <a:pPr indent="0" lvl="0" marL="0" marR="0" rtl="0" algn="just">
              <a:lnSpc>
                <a:spcPct val="250000"/>
              </a:lnSpc>
              <a:spcBef>
                <a:spcPts val="0"/>
              </a:spcBef>
              <a:spcAft>
                <a:spcPts val="0"/>
              </a:spcAft>
              <a:buNone/>
            </a:pPr>
            <a:r>
              <a:rPr b="0" i="0" lang="bg-BG" sz="3900" u="none" cap="none" strike="noStrike">
                <a:solidFill>
                  <a:srgbClr val="056839"/>
                </a:solidFill>
                <a:latin typeface="Calibri"/>
                <a:ea typeface="Calibri"/>
                <a:cs typeface="Calibri"/>
                <a:sym typeface="Calibri"/>
              </a:rPr>
              <a:t>• Техники за сушене и намаляване на размера</a:t>
            </a:r>
            <a:endParaRPr sz="2300"/>
          </a:p>
          <a:p>
            <a:pPr indent="0" lvl="0" marL="0" marR="0" rtl="0" algn="just">
              <a:lnSpc>
                <a:spcPct val="150000"/>
              </a:lnSpc>
              <a:spcBef>
                <a:spcPts val="0"/>
              </a:spcBef>
              <a:spcAft>
                <a:spcPts val="0"/>
              </a:spcAft>
              <a:buNone/>
            </a:pPr>
            <a:r>
              <a:rPr b="1" i="0" lang="bg-BG" sz="2900" u="none" cap="none" strike="noStrike">
                <a:solidFill>
                  <a:srgbClr val="056839"/>
                </a:solidFill>
                <a:latin typeface="Calibri"/>
                <a:ea typeface="Calibri"/>
                <a:cs typeface="Calibri"/>
                <a:sym typeface="Calibri"/>
              </a:rPr>
              <a:t>Хранителните прахове и брашна </a:t>
            </a:r>
            <a:r>
              <a:rPr b="0" i="0" lang="bg-BG" sz="2900" u="none" cap="none" strike="noStrike">
                <a:solidFill>
                  <a:srgbClr val="056839"/>
                </a:solidFill>
                <a:latin typeface="Calibri"/>
                <a:ea typeface="Calibri"/>
                <a:cs typeface="Calibri"/>
                <a:sym typeface="Calibri"/>
              </a:rPr>
              <a:t>са най-простата форма, в която AFW може да бъде преработена, за да бъде включена като полезна съставка в конвенционалните храни. Получаването на хранителни прахове и брашна от AFW зависят от агрегатното състояние на отпадъците, които могат да бъдат течни, твърди или паста. При течни отпадъци се прилага </a:t>
            </a:r>
            <a:r>
              <a:rPr b="1" i="0" lang="bg-BG" sz="2900" u="none" cap="none" strike="noStrike">
                <a:solidFill>
                  <a:srgbClr val="056839"/>
                </a:solidFill>
                <a:latin typeface="Calibri"/>
                <a:ea typeface="Calibri"/>
                <a:cs typeface="Calibri"/>
                <a:sym typeface="Calibri"/>
              </a:rPr>
              <a:t>техника за сушене</a:t>
            </a:r>
            <a:r>
              <a:rPr b="0" i="0" lang="bg-BG" sz="2900" u="none" cap="none" strike="noStrike">
                <a:solidFill>
                  <a:srgbClr val="056839"/>
                </a:solidFill>
                <a:latin typeface="Calibri"/>
                <a:ea typeface="Calibri"/>
                <a:cs typeface="Calibri"/>
                <a:sym typeface="Calibri"/>
              </a:rPr>
              <a:t>, докато в случай на твърд материал трябва да се намали размера чрез раздробяване и смилане, пулверизация, гранулиране и смесване. Отпадъците от преработката на плодове, зеленчуци и маслодайни семена, като например кюспе, обикновено се подлагат първо на сушене, след това на намаляване на размера. </a:t>
            </a:r>
            <a:endParaRPr sz="2300"/>
          </a:p>
          <a:p>
            <a:pPr indent="0" lvl="0" marL="0" marR="0" rtl="0" algn="just">
              <a:lnSpc>
                <a:spcPct val="25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169" name="Google Shape;169;p7"/>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70" name="Google Shape;170;p7"/>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71" name="Google Shape;171;p7"/>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72" name="Google Shape;172;p7"/>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73" name="Google Shape;173;p7"/>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174" name="Google Shape;174;p7"/>
          <p:cNvSpPr txBox="1"/>
          <p:nvPr/>
        </p:nvSpPr>
        <p:spPr>
          <a:xfrm>
            <a:off x="835626" y="835908"/>
            <a:ext cx="19304400" cy="888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4800" u="none" cap="none" strike="noStrike">
                <a:solidFill>
                  <a:srgbClr val="056839"/>
                </a:solidFill>
                <a:latin typeface="Calibri"/>
                <a:ea typeface="Calibri"/>
                <a:cs typeface="Calibri"/>
                <a:sym typeface="Calibri"/>
              </a:rPr>
              <a:t>ТЕМА 1: Полезни съставки от агро-хранителни отпадъци </a:t>
            </a:r>
            <a:endParaRPr b="1" i="0" sz="4800" u="none" cap="none" strike="noStrike">
              <a:solidFill>
                <a:srgbClr val="05683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12"/>
          <p:cNvSpPr txBox="1"/>
          <p:nvPr/>
        </p:nvSpPr>
        <p:spPr>
          <a:xfrm>
            <a:off x="1034414" y="3354800"/>
            <a:ext cx="18195300" cy="3344100"/>
          </a:xfrm>
          <a:prstGeom prst="rect">
            <a:avLst/>
          </a:prstGeom>
          <a:noFill/>
          <a:ln>
            <a:noFill/>
          </a:ln>
        </p:spPr>
        <p:txBody>
          <a:bodyPr anchorCtr="0" anchor="t" bIns="74275" lIns="148575" spcFirstLastPara="1" rIns="148575" wrap="square" tIns="74275">
            <a:spAutoFit/>
          </a:bodyPr>
          <a:lstStyle/>
          <a:p>
            <a:pPr indent="0" lvl="0" marL="0" marR="0" rtl="0" algn="just">
              <a:lnSpc>
                <a:spcPct val="250000"/>
              </a:lnSpc>
              <a:spcBef>
                <a:spcPts val="0"/>
              </a:spcBef>
              <a:spcAft>
                <a:spcPts val="0"/>
              </a:spcAft>
              <a:buNone/>
            </a:pPr>
            <a:r>
              <a:rPr b="0" i="0" lang="bg-BG" sz="3900" u="none" cap="none" strike="noStrike">
                <a:solidFill>
                  <a:srgbClr val="056839"/>
                </a:solidFill>
                <a:latin typeface="Calibri"/>
                <a:ea typeface="Calibri"/>
                <a:cs typeface="Calibri"/>
                <a:sym typeface="Calibri"/>
              </a:rPr>
              <a:t>• Методи за извличане</a:t>
            </a:r>
            <a:endParaRPr b="0" i="0" sz="23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Нови щадящи околната среда методи, включително екстракция с помощта на ултразвук, екстракция с помощта на микровълни и флуидна екстракция се използват за извличане на полезни съставки.</a:t>
            </a:r>
            <a:endParaRPr sz="2300"/>
          </a:p>
          <a:p>
            <a:pPr indent="0" lvl="0" marL="0" marR="0" rtl="0" algn="just">
              <a:lnSpc>
                <a:spcPct val="25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181" name="Google Shape;181;p12"/>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82" name="Google Shape;182;p12"/>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83" name="Google Shape;183;p12"/>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84" name="Google Shape;184;p12"/>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85" name="Google Shape;185;p12"/>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186" name="Google Shape;186;p12"/>
          <p:cNvSpPr txBox="1"/>
          <p:nvPr/>
        </p:nvSpPr>
        <p:spPr>
          <a:xfrm>
            <a:off x="835626" y="835908"/>
            <a:ext cx="19304400" cy="888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4800" u="none" cap="none" strike="noStrike">
                <a:solidFill>
                  <a:srgbClr val="056839"/>
                </a:solidFill>
                <a:latin typeface="Calibri"/>
                <a:ea typeface="Calibri"/>
                <a:cs typeface="Calibri"/>
                <a:sym typeface="Calibri"/>
              </a:rPr>
              <a:t>ТЕМА 1: Полезни съставки от агро-хранителни отпадъци </a:t>
            </a:r>
            <a:endParaRPr b="1" i="0" sz="4800" u="none" cap="none" strike="noStrike">
              <a:solidFill>
                <a:srgbClr val="05683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27"/>
          <p:cNvSpPr txBox="1"/>
          <p:nvPr/>
        </p:nvSpPr>
        <p:spPr>
          <a:xfrm>
            <a:off x="471500" y="2178200"/>
            <a:ext cx="11664000" cy="5791500"/>
          </a:xfrm>
          <a:prstGeom prst="rect">
            <a:avLst/>
          </a:prstGeom>
          <a:noFill/>
          <a:ln>
            <a:noFill/>
          </a:ln>
        </p:spPr>
        <p:txBody>
          <a:bodyPr anchorCtr="0" anchor="t" bIns="74275" lIns="148575" spcFirstLastPara="1" rIns="148575" wrap="square" tIns="74275">
            <a:spAutoFit/>
          </a:bodyPr>
          <a:lstStyle/>
          <a:p>
            <a:pPr indent="0" lvl="0" marL="0" marR="0" rtl="0" algn="just">
              <a:lnSpc>
                <a:spcPct val="100000"/>
              </a:lnSpc>
              <a:spcBef>
                <a:spcPts val="0"/>
              </a:spcBef>
              <a:spcAft>
                <a:spcPts val="0"/>
              </a:spcAft>
              <a:buNone/>
            </a:pPr>
            <a:r>
              <a:rPr b="0" i="0" lang="bg-BG" sz="3900" u="none" cap="none" strike="noStrike">
                <a:solidFill>
                  <a:srgbClr val="056839"/>
                </a:solidFill>
                <a:latin typeface="Calibri"/>
                <a:ea typeface="Calibri"/>
                <a:cs typeface="Calibri"/>
                <a:sym typeface="Calibri"/>
              </a:rPr>
              <a:t>• Ферментация и ензимни обработки</a:t>
            </a:r>
            <a:endParaRPr sz="2300"/>
          </a:p>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Биопроцесите, като </a:t>
            </a:r>
            <a:r>
              <a:rPr b="1" i="0" lang="bg-BG" sz="2900" u="none" cap="none" strike="noStrike">
                <a:solidFill>
                  <a:srgbClr val="056839"/>
                </a:solidFill>
                <a:latin typeface="Calibri"/>
                <a:ea typeface="Calibri"/>
                <a:cs typeface="Calibri"/>
                <a:sym typeface="Calibri"/>
              </a:rPr>
              <a:t>ферментация и ензимна технология</a:t>
            </a:r>
            <a:r>
              <a:rPr b="0" i="0" lang="bg-BG" sz="2900" u="none" cap="none" strike="noStrike">
                <a:solidFill>
                  <a:srgbClr val="056839"/>
                </a:solidFill>
                <a:latin typeface="Calibri"/>
                <a:ea typeface="Calibri"/>
                <a:cs typeface="Calibri"/>
                <a:sym typeface="Calibri"/>
              </a:rPr>
              <a:t>, са допълнителни подходи за превръщането на агро-хранителни отпадъци в продукти с добавена стойност. Микроорганизмите предизвикват процеса ферментация и водят до получаване на странични полезни вещества</a:t>
            </a:r>
            <a:r>
              <a:rPr b="1" i="0" lang="bg-BG" sz="2900" u="none" cap="none" strike="noStrike">
                <a:solidFill>
                  <a:srgbClr val="056839"/>
                </a:solidFill>
                <a:latin typeface="Calibri"/>
                <a:ea typeface="Calibri"/>
                <a:cs typeface="Calibri"/>
                <a:sym typeface="Calibri"/>
              </a:rPr>
              <a:t>. Ензимите пък са биокатализатори</a:t>
            </a:r>
            <a:r>
              <a:rPr b="0" i="0" lang="bg-BG" sz="2900" u="none" cap="none" strike="noStrike">
                <a:solidFill>
                  <a:srgbClr val="056839"/>
                </a:solidFill>
                <a:latin typeface="Calibri"/>
                <a:ea typeface="Calibri"/>
                <a:cs typeface="Calibri"/>
                <a:sym typeface="Calibri"/>
              </a:rPr>
              <a:t>, които деполимеризират полизахаридите на растителната клетъчна стена, така че да ускорят освобождаването на свързаните съединения.</a:t>
            </a:r>
            <a:endParaRPr b="0" i="0" sz="2900" u="none" cap="none" strike="noStrike">
              <a:solidFill>
                <a:srgbClr val="056839"/>
              </a:solidFill>
              <a:latin typeface="Calibri"/>
              <a:ea typeface="Calibri"/>
              <a:cs typeface="Calibri"/>
              <a:sym typeface="Calibri"/>
            </a:endParaRPr>
          </a:p>
          <a:p>
            <a:pPr indent="0" lvl="0" marL="0" marR="0" rtl="0" algn="just">
              <a:lnSpc>
                <a:spcPct val="25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193" name="Google Shape;193;p27"/>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94" name="Google Shape;194;p27"/>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95" name="Google Shape;195;p27"/>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96" name="Google Shape;196;p27"/>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97" name="Google Shape;197;p27"/>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id="198" name="Google Shape;198;p27"/>
          <p:cNvPicPr preferRelativeResize="0"/>
          <p:nvPr/>
        </p:nvPicPr>
        <p:blipFill rotWithShape="1">
          <a:blip r:embed="rId5">
            <a:alphaModFix/>
          </a:blip>
          <a:srcRect b="0" l="0" r="0" t="0"/>
          <a:stretch/>
        </p:blipFill>
        <p:spPr>
          <a:xfrm>
            <a:off x="14014175" y="1986978"/>
            <a:ext cx="4661100" cy="6991686"/>
          </a:xfrm>
          <a:prstGeom prst="rect">
            <a:avLst/>
          </a:prstGeom>
          <a:noFill/>
          <a:ln>
            <a:noFill/>
          </a:ln>
        </p:spPr>
      </p:pic>
      <p:sp>
        <p:nvSpPr>
          <p:cNvPr id="199" name="Google Shape;199;p27"/>
          <p:cNvSpPr txBox="1"/>
          <p:nvPr/>
        </p:nvSpPr>
        <p:spPr>
          <a:xfrm>
            <a:off x="12933113" y="8992875"/>
            <a:ext cx="6823200" cy="12237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2000"/>
              <a:buFont typeface="Arial"/>
              <a:buNone/>
            </a:pPr>
            <a:r>
              <a:rPr b="0" i="0" lang="bg-BG" sz="2000" u="none" cap="none" strike="noStrike">
                <a:solidFill>
                  <a:srgbClr val="000000"/>
                </a:solidFill>
                <a:latin typeface="Arial"/>
                <a:ea typeface="Arial"/>
                <a:cs typeface="Arial"/>
                <a:sym typeface="Arial"/>
              </a:rPr>
              <a:t>https://images.pexels.com/photos/9714218/pexels-photo-9714218.jpeg?auto=compress&amp;cs=tinysrgb&amp;w=1260&amp;h=750&amp;dpr=1</a:t>
            </a:r>
            <a:endParaRPr b="0" i="0" sz="2000" u="none" cap="none" strike="noStrike">
              <a:solidFill>
                <a:srgbClr val="000000"/>
              </a:solidFill>
              <a:latin typeface="Arial"/>
              <a:ea typeface="Arial"/>
              <a:cs typeface="Arial"/>
              <a:sym typeface="Arial"/>
            </a:endParaRPr>
          </a:p>
        </p:txBody>
      </p:sp>
      <p:sp>
        <p:nvSpPr>
          <p:cNvPr id="200" name="Google Shape;200;p27"/>
          <p:cNvSpPr txBox="1"/>
          <p:nvPr/>
        </p:nvSpPr>
        <p:spPr>
          <a:xfrm>
            <a:off x="835626" y="835908"/>
            <a:ext cx="19304400" cy="888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4800" u="none" cap="none" strike="noStrike">
                <a:solidFill>
                  <a:srgbClr val="056839"/>
                </a:solidFill>
                <a:latin typeface="Calibri"/>
                <a:ea typeface="Calibri"/>
                <a:cs typeface="Calibri"/>
                <a:sym typeface="Calibri"/>
              </a:rPr>
              <a:t>ТЕМА 1: Полезни съставки от агро-хранителни отпадъци </a:t>
            </a:r>
            <a:endParaRPr b="1" i="0" sz="4800" u="none" cap="none" strike="noStrike">
              <a:solidFill>
                <a:srgbClr val="05683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2022-01-31T11:18:27Z</dcterms:created>
  <dc:creator>Carlotta Maria Crippa</dc:creator>
</cp:coreProperties>
</file>