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W7ou8xIE+iNEyntB3uqDBhU3f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1" name="Shape 191"/>
        <p:cNvGrpSpPr/>
        <p:nvPr/>
      </p:nvGrpSpPr>
      <p:grpSpPr>
        <a:xfrm>
          <a:off x="0" y="0"/>
          <a:ext cx="0" cy="0"/>
          <a:chOff x="0" y="0"/>
          <a:chExt cx="0" cy="0"/>
        </a:xfrm>
      </p:grpSpPr>
      <p:sp>
        <p:nvSpPr>
          <p:cNvPr id="192" name="Google Shape;192;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3" name="Google Shape;193;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4" name="Shape 204"/>
        <p:cNvGrpSpPr/>
        <p:nvPr/>
      </p:nvGrpSpPr>
      <p:grpSpPr>
        <a:xfrm>
          <a:off x="0" y="0"/>
          <a:ext cx="0" cy="0"/>
          <a:chOff x="0" y="0"/>
          <a:chExt cx="0" cy="0"/>
        </a:xfrm>
      </p:grpSpPr>
      <p:sp>
        <p:nvSpPr>
          <p:cNvPr id="205" name="Google Shape;205;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6" name="Google Shape;206;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8" name="Shape 228"/>
        <p:cNvGrpSpPr/>
        <p:nvPr/>
      </p:nvGrpSpPr>
      <p:grpSpPr>
        <a:xfrm>
          <a:off x="0" y="0"/>
          <a:ext cx="0" cy="0"/>
          <a:chOff x="0" y="0"/>
          <a:chExt cx="0" cy="0"/>
        </a:xfrm>
      </p:grpSpPr>
      <p:sp>
        <p:nvSpPr>
          <p:cNvPr id="229" name="Google Shape;229;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0" name="Google Shape;230;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1" name="Shape 241"/>
        <p:cNvGrpSpPr/>
        <p:nvPr/>
      </p:nvGrpSpPr>
      <p:grpSpPr>
        <a:xfrm>
          <a:off x="0" y="0"/>
          <a:ext cx="0" cy="0"/>
          <a:chOff x="0" y="0"/>
          <a:chExt cx="0" cy="0"/>
        </a:xfrm>
      </p:grpSpPr>
      <p:sp>
        <p:nvSpPr>
          <p:cNvPr id="242" name="Google Shape;242;g17005babb4f_0_1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3" name="Google Shape;243;g17005babb4f_0_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2" name="Shape 252"/>
        <p:cNvGrpSpPr/>
        <p:nvPr/>
      </p:nvGrpSpPr>
      <p:grpSpPr>
        <a:xfrm>
          <a:off x="0" y="0"/>
          <a:ext cx="0" cy="0"/>
          <a:chOff x="0" y="0"/>
          <a:chExt cx="0" cy="0"/>
        </a:xfrm>
      </p:grpSpPr>
      <p:sp>
        <p:nvSpPr>
          <p:cNvPr id="253" name="Google Shape;253;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4" name="Google Shape;254;p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3" name="Shape 263"/>
        <p:cNvGrpSpPr/>
        <p:nvPr/>
      </p:nvGrpSpPr>
      <p:grpSpPr>
        <a:xfrm>
          <a:off x="0" y="0"/>
          <a:ext cx="0" cy="0"/>
          <a:chOff x="0" y="0"/>
          <a:chExt cx="0" cy="0"/>
        </a:xfrm>
      </p:grpSpPr>
      <p:sp>
        <p:nvSpPr>
          <p:cNvPr id="264" name="Google Shape;264;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5" name="Google Shape;265;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4" name="Shape 274"/>
        <p:cNvGrpSpPr/>
        <p:nvPr/>
      </p:nvGrpSpPr>
      <p:grpSpPr>
        <a:xfrm>
          <a:off x="0" y="0"/>
          <a:ext cx="0" cy="0"/>
          <a:chOff x="0" y="0"/>
          <a:chExt cx="0" cy="0"/>
        </a:xfrm>
      </p:grpSpPr>
      <p:sp>
        <p:nvSpPr>
          <p:cNvPr id="275" name="Google Shape;275;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6" name="Google Shape;276;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5" name="Shape 285"/>
        <p:cNvGrpSpPr/>
        <p:nvPr/>
      </p:nvGrpSpPr>
      <p:grpSpPr>
        <a:xfrm>
          <a:off x="0" y="0"/>
          <a:ext cx="0" cy="0"/>
          <a:chOff x="0" y="0"/>
          <a:chExt cx="0" cy="0"/>
        </a:xfrm>
      </p:grpSpPr>
      <p:sp>
        <p:nvSpPr>
          <p:cNvPr id="286" name="Google Shape;286;g17005babb4f_0_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7" name="Google Shape;287;g17005babb4f_0_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6" name="Shape 296"/>
        <p:cNvGrpSpPr/>
        <p:nvPr/>
      </p:nvGrpSpPr>
      <p:grpSpPr>
        <a:xfrm>
          <a:off x="0" y="0"/>
          <a:ext cx="0" cy="0"/>
          <a:chOff x="0" y="0"/>
          <a:chExt cx="0" cy="0"/>
        </a:xfrm>
      </p:grpSpPr>
      <p:sp>
        <p:nvSpPr>
          <p:cNvPr id="297" name="Google Shape;297;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8" name="Google Shape;298;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7" name="Shape 307"/>
        <p:cNvGrpSpPr/>
        <p:nvPr/>
      </p:nvGrpSpPr>
      <p:grpSpPr>
        <a:xfrm>
          <a:off x="0" y="0"/>
          <a:ext cx="0" cy="0"/>
          <a:chOff x="0" y="0"/>
          <a:chExt cx="0" cy="0"/>
        </a:xfrm>
      </p:grpSpPr>
      <p:sp>
        <p:nvSpPr>
          <p:cNvPr id="308" name="Google Shape;308;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9" name="Google Shape;309;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0" name="Shape 320"/>
        <p:cNvGrpSpPr/>
        <p:nvPr/>
      </p:nvGrpSpPr>
      <p:grpSpPr>
        <a:xfrm>
          <a:off x="0" y="0"/>
          <a:ext cx="0" cy="0"/>
          <a:chOff x="0" y="0"/>
          <a:chExt cx="0" cy="0"/>
        </a:xfrm>
      </p:grpSpPr>
      <p:sp>
        <p:nvSpPr>
          <p:cNvPr id="321" name="Google Shape;321;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22" name="Google Shape;322;p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1" name="Shape 331"/>
        <p:cNvGrpSpPr/>
        <p:nvPr/>
      </p:nvGrpSpPr>
      <p:grpSpPr>
        <a:xfrm>
          <a:off x="0" y="0"/>
          <a:ext cx="0" cy="0"/>
          <a:chOff x="0" y="0"/>
          <a:chExt cx="0" cy="0"/>
        </a:xfrm>
      </p:grpSpPr>
      <p:sp>
        <p:nvSpPr>
          <p:cNvPr id="332" name="Google Shape;332;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33" name="Google Shape;333;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2" name="Shape 342"/>
        <p:cNvGrpSpPr/>
        <p:nvPr/>
      </p:nvGrpSpPr>
      <p:grpSpPr>
        <a:xfrm>
          <a:off x="0" y="0"/>
          <a:ext cx="0" cy="0"/>
          <a:chOff x="0" y="0"/>
          <a:chExt cx="0" cy="0"/>
        </a:xfrm>
      </p:grpSpPr>
      <p:sp>
        <p:nvSpPr>
          <p:cNvPr id="343" name="Google Shape;343;g13f68094ab9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4" name="Google Shape;344;g13f68094ab9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3" name="Shape 353"/>
        <p:cNvGrpSpPr/>
        <p:nvPr/>
      </p:nvGrpSpPr>
      <p:grpSpPr>
        <a:xfrm>
          <a:off x="0" y="0"/>
          <a:ext cx="0" cy="0"/>
          <a:chOff x="0" y="0"/>
          <a:chExt cx="0" cy="0"/>
        </a:xfrm>
      </p:grpSpPr>
      <p:sp>
        <p:nvSpPr>
          <p:cNvPr id="354" name="Google Shape;354;g19e94c44d3e_0_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5" name="Google Shape;355;g19e94c44d3e_0_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66" name="Shape 366"/>
        <p:cNvGrpSpPr/>
        <p:nvPr/>
      </p:nvGrpSpPr>
      <p:grpSpPr>
        <a:xfrm>
          <a:off x="0" y="0"/>
          <a:ext cx="0" cy="0"/>
          <a:chOff x="0" y="0"/>
          <a:chExt cx="0" cy="0"/>
        </a:xfrm>
      </p:grpSpPr>
      <p:sp>
        <p:nvSpPr>
          <p:cNvPr id="367" name="Google Shape;367;p2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69" name="Google Shape;369;p2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7" name="Shape 377"/>
        <p:cNvGrpSpPr/>
        <p:nvPr/>
      </p:nvGrpSpPr>
      <p:grpSpPr>
        <a:xfrm>
          <a:off x="0" y="0"/>
          <a:ext cx="0" cy="0"/>
          <a:chOff x="0" y="0"/>
          <a:chExt cx="0" cy="0"/>
        </a:xfrm>
      </p:grpSpPr>
      <p:sp>
        <p:nvSpPr>
          <p:cNvPr id="378" name="Google Shape;378;g19e94c44d3e_0_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9e94c44d3e_0_1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0" name="Google Shape;380;g19e94c44d3e_0_1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2" name="Shape 112"/>
        <p:cNvGrpSpPr/>
        <p:nvPr/>
      </p:nvGrpSpPr>
      <p:grpSpPr>
        <a:xfrm>
          <a:off x="0" y="0"/>
          <a:ext cx="0" cy="0"/>
          <a:chOff x="0" y="0"/>
          <a:chExt cx="0" cy="0"/>
        </a:xfrm>
      </p:grpSpPr>
      <p:sp>
        <p:nvSpPr>
          <p:cNvPr id="113" name="Google Shape;113;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4" name="Google Shape;114;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5" name="Shape 125"/>
        <p:cNvGrpSpPr/>
        <p:nvPr/>
      </p:nvGrpSpPr>
      <p:grpSpPr>
        <a:xfrm>
          <a:off x="0" y="0"/>
          <a:ext cx="0" cy="0"/>
          <a:chOff x="0" y="0"/>
          <a:chExt cx="0" cy="0"/>
        </a:xfrm>
      </p:grpSpPr>
      <p:sp>
        <p:nvSpPr>
          <p:cNvPr id="126" name="Google Shape;126;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7" name="Google Shape;127;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7" name="Shape 137"/>
        <p:cNvGrpSpPr/>
        <p:nvPr/>
      </p:nvGrpSpPr>
      <p:grpSpPr>
        <a:xfrm>
          <a:off x="0" y="0"/>
          <a:ext cx="0" cy="0"/>
          <a:chOff x="0" y="0"/>
          <a:chExt cx="0" cy="0"/>
        </a:xfrm>
      </p:grpSpPr>
      <p:sp>
        <p:nvSpPr>
          <p:cNvPr id="138" name="Google Shape;138;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9" name="Google Shape;139;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7" name="Shape 147"/>
        <p:cNvGrpSpPr/>
        <p:nvPr/>
      </p:nvGrpSpPr>
      <p:grpSpPr>
        <a:xfrm>
          <a:off x="0" y="0"/>
          <a:ext cx="0" cy="0"/>
          <a:chOff x="0" y="0"/>
          <a:chExt cx="0" cy="0"/>
        </a:xfrm>
      </p:grpSpPr>
      <p:sp>
        <p:nvSpPr>
          <p:cNvPr id="148" name="Google Shape;148;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9" name="Google Shape;149;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8" name="Shape 158"/>
        <p:cNvGrpSpPr/>
        <p:nvPr/>
      </p:nvGrpSpPr>
      <p:grpSpPr>
        <a:xfrm>
          <a:off x="0" y="0"/>
          <a:ext cx="0" cy="0"/>
          <a:chOff x="0" y="0"/>
          <a:chExt cx="0" cy="0"/>
        </a:xfrm>
      </p:grpSpPr>
      <p:sp>
        <p:nvSpPr>
          <p:cNvPr id="159" name="Google Shape;159;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0" name="Google Shape;160;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9" name="Shape 169"/>
        <p:cNvGrpSpPr/>
        <p:nvPr/>
      </p:nvGrpSpPr>
      <p:grpSpPr>
        <a:xfrm>
          <a:off x="0" y="0"/>
          <a:ext cx="0" cy="0"/>
          <a:chOff x="0" y="0"/>
          <a:chExt cx="0" cy="0"/>
        </a:xfrm>
      </p:grpSpPr>
      <p:sp>
        <p:nvSpPr>
          <p:cNvPr id="170" name="Google Shape;170;g17005babb4f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1" name="Google Shape;171;g17005babb4f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0" name="Shape 180"/>
        <p:cNvGrpSpPr/>
        <p:nvPr/>
      </p:nvGrpSpPr>
      <p:grpSpPr>
        <a:xfrm>
          <a:off x="0" y="0"/>
          <a:ext cx="0" cy="0"/>
          <a:chOff x="0" y="0"/>
          <a:chExt cx="0" cy="0"/>
        </a:xfrm>
      </p:grpSpPr>
      <p:sp>
        <p:nvSpPr>
          <p:cNvPr id="181" name="Google Shape;181;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2" name="Google Shape;182;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4"/>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3"/>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4"/>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6"/>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7"/>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8"/>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8"/>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9"/>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9"/>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9"/>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9"/>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1"/>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1"/>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2"/>
          <p:cNvSpPr/>
          <p:nvPr>
            <p:ph idx="2" type="pic"/>
          </p:nvPr>
        </p:nvSpPr>
        <p:spPr>
          <a:xfrm>
            <a:off x="8746630" y="1481138"/>
            <a:ext cx="10415700" cy="7310400"/>
          </a:xfrm>
          <a:prstGeom prst="rect">
            <a:avLst/>
          </a:prstGeom>
          <a:noFill/>
          <a:ln>
            <a:noFill/>
          </a:ln>
        </p:spPr>
      </p:sp>
      <p:sp>
        <p:nvSpPr>
          <p:cNvPr id="68" name="Google Shape;68;p32"/>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3"/>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3"/>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3"/>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3"/>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jpg"/><Relationship Id="rId6" Type="http://schemas.openxmlformats.org/officeDocument/2006/relationships/hyperlink" Target="https://www.freepik.com/free-vector/supply-chain-infographic-concept_8963171.htm#query=supply%20chain&amp;position=5&amp;from_view=sear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www.humanrights.com/what-are-human-rights/brief-history/the-united-nation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oecd.org/corporate/mne/" TargetMode="External"/><Relationship Id="rId4" Type="http://schemas.openxmlformats.org/officeDocument/2006/relationships/hyperlink" Target="https://ec.europa.eu/commission/presscorner/detail/en/ip_22_1145" TargetMode="External"/><Relationship Id="rId9" Type="http://schemas.openxmlformats.org/officeDocument/2006/relationships/image" Target="../media/image3.png"/><Relationship Id="rId5" Type="http://schemas.openxmlformats.org/officeDocument/2006/relationships/hyperlink" Target="http://dx.doi.org/10.1787/9789264115415-en" TargetMode="External"/><Relationship Id="rId6" Type="http://schemas.openxmlformats.org/officeDocument/2006/relationships/hyperlink" Target="https://www.ohchr.org/sites/default/files/Documents/Publications/GuidingPrinciplesBusinessHR_EN.pdf" TargetMode="External"/><Relationship Id="rId7" Type="http://schemas.openxmlformats.org/officeDocument/2006/relationships/hyperlink" Target="https://www.un.org/sites/un2.un.org/files/2021/03/udhr.pdf" TargetMode="External"/><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mneguidelines.oecd.org/draft-oecd-fao-handbook-on-deforestation-forest-degradation-and-due-diligence-in-agricultural-supply-chains.pdf" TargetMode="External"/><Relationship Id="rId4" Type="http://schemas.openxmlformats.org/officeDocument/2006/relationships/hyperlink" Target="https://mneguidelines.oecd.org/handbook-for-companies-to-identify-prevent-and-address-child-labour-and-forced-labour-in-the-cocoa-supply-chain.pdf" TargetMode="External"/><Relationship Id="rId5" Type="http://schemas.openxmlformats.org/officeDocument/2006/relationships/hyperlink" Target="https://mneguidelines.oecd.org/handbook-for-companies-to-enable-living-incomes-and-wages-in-global-supply-chains.pdf" TargetMode="External"/><Relationship Id="rId6" Type="http://schemas.openxmlformats.org/officeDocument/2006/relationships/image" Target="../media/image6.png"/><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hyperlink" Target="https://www.oecd.org/daf/inv/investment-policy/rbc-agriculture-supply-chains.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2.jpg"/><Relationship Id="rId6" Type="http://schemas.openxmlformats.org/officeDocument/2006/relationships/hyperlink" Target="https://www.freepik.com/free-photo/agriculture-iot-with-rice-field-background_17121987.htm" TargetMode="External"/><Relationship Id="rId7" Type="http://schemas.openxmlformats.org/officeDocument/2006/relationships/hyperlink" Target="https://ec.europa.eu/info/food-farming-fisheries/key-policies/common-agricultural-policy/new-cap-2023-27_en#:~:text=New%20CAP%3A%202023-27%20The%20new%20common%20agricultural%20policy%3A,the%20common%20agricultural%20policy%20%28CAP%29%20was%20formally%20adopt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hyperlink" Target="http://mneguidelines.oecd.org/OECD-Due-Diligence-Guidance-Responsible-Business-Conduct.pdf" TargetMode="External"/><Relationship Id="rId6" Type="http://schemas.openxmlformats.org/officeDocument/2006/relationships/hyperlink" Target="https://single-market-economy.ec.europa.eu/sectors/raw-materials/due-diligence-ready/due-diligence-explained_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sustainable-scf.org/" TargetMode="External"/><Relationship Id="rId4" Type="http://schemas.openxmlformats.org/officeDocument/2006/relationships/hyperlink" Target="https://www.sap.com/insights/what-is-a-sustainable-supply-chain.html" TargetMode="External"/><Relationship Id="rId11" Type="http://schemas.openxmlformats.org/officeDocument/2006/relationships/image" Target="../media/image3.png"/><Relationship Id="rId10" Type="http://schemas.openxmlformats.org/officeDocument/2006/relationships/image" Target="../media/image6.png"/><Relationship Id="rId9" Type="http://schemas.openxmlformats.org/officeDocument/2006/relationships/hyperlink" Target="https://www.fao.org/sustainable-food-value-chains/home/en/" TargetMode="External"/><Relationship Id="rId5" Type="http://schemas.openxmlformats.org/officeDocument/2006/relationships/hyperlink" Target="https://hbr.org/2020/03/a-more-sustainable-supply-chain" TargetMode="External"/><Relationship Id="rId6" Type="http://schemas.openxmlformats.org/officeDocument/2006/relationships/hyperlink" Target="https://single-market-economy.ec.europa.eu/sectors/raw-materials/policy-and-strategy-raw-materials/sustainable-supply-global-markets_en" TargetMode="External"/><Relationship Id="rId7" Type="http://schemas.openxmlformats.org/officeDocument/2006/relationships/hyperlink" Target="https://www.nachhaltige-agrarlieferketten.org/en/about-ina/" TargetMode="External"/><Relationship Id="rId8" Type="http://schemas.openxmlformats.org/officeDocument/2006/relationships/hyperlink" Target="https://www.nachhaltige-agrarlieferketten.org/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hyperlink" Target="https://www.netsuite.com/portal/resource/articles/erp/supply-chain-sustainability.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mneguidelines.oecd.org/due-diligence-guidance-for-responsible-business-conduct.htm" TargetMode="External"/><Relationship Id="rId4" Type="http://schemas.openxmlformats.org/officeDocument/2006/relationships/hyperlink" Target="https://www.ilo.org/global/standards/subjects-covered-by-international-labour-standards/wages/lang--en/index.htm" TargetMode="External"/><Relationship Id="rId5" Type="http://schemas.openxmlformats.org/officeDocument/2006/relationships/hyperlink" Target="https://www.oecd.org/corporate/mne/" TargetMode="External"/><Relationship Id="rId6" Type="http://schemas.openxmlformats.org/officeDocument/2006/relationships/image" Target="../media/image6.pn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232634" y="3296475"/>
            <a:ext cx="10471200" cy="399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2500" b="1" i="0" u="none" strike="noStrike" cap="none">
                <a:solidFill>
                  <a:srgbClr val="056839"/>
                </a:solidFill>
                <a:latin typeface="Calibri"/>
                <a:ea typeface="Calibri"/>
                <a:cs typeface="Calibri"/>
                <a:sym typeface="Calibri"/>
              </a:rPr>
              <a:t>Jätkusuutlikud tarneahelad</a:t>
            </a:r>
            <a:endParaRPr sz="12500">
              <a:solidFill>
                <a:srgbClr val="056839"/>
              </a:solidFill>
              <a:latin typeface="Calibri"/>
              <a:ea typeface="Calibri"/>
              <a:cs typeface="Calibri"/>
              <a:sym typeface="Calibri"/>
            </a:endParaRPr>
          </a:p>
        </p:txBody>
      </p:sp>
      <p:sp>
        <p:nvSpPr>
          <p:cNvPr id="95" name="Google Shape;95;p1"/>
          <p:cNvSpPr txBox="1"/>
          <p:nvPr/>
        </p:nvSpPr>
        <p:spPr>
          <a:xfrm>
            <a:off x="1305885" y="7429729"/>
            <a:ext cx="17862600" cy="61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000" b="1">
                <a:solidFill>
                  <a:srgbClr val="056839"/>
                </a:solidFill>
                <a:latin typeface="Calibri"/>
                <a:ea typeface="Calibri"/>
                <a:cs typeface="Calibri"/>
                <a:sym typeface="Calibri"/>
              </a:rPr>
              <a:t>Märksõnad: "Koolitus": Jätkusuutlik tarneahel, inimväärne töö, optimeerimine, töötervishoid ja -ohutus, nõuetekohane hoolsus, põllumajandus- ja toiduainetetööstus.</a:t>
            </a:r>
            <a:endParaRPr sz="2000">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5">
            <a:alphaModFix/>
          </a:blip>
          <a:srcRect l="0" t="0" r="0" b="0"/>
          <a:stretch/>
        </p:blipFill>
        <p:spPr>
          <a:xfrm>
            <a:off x="11492640" y="1285421"/>
            <a:ext cx="7558913" cy="5039814"/>
          </a:xfrm>
          <a:prstGeom prst="rect">
            <a:avLst/>
          </a:prstGeom>
          <a:noFill/>
          <a:ln>
            <a:noFill/>
          </a:ln>
        </p:spPr>
      </p:pic>
      <p:sp>
        <p:nvSpPr>
          <p:cNvPr id="98" name="Google Shape;98;p1"/>
          <p:cNvSpPr txBox="1"/>
          <p:nvPr/>
        </p:nvSpPr>
        <p:spPr>
          <a:xfrm>
            <a:off x="11361299" y="6325219"/>
            <a:ext cx="7821600" cy="488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100" i="1" u="sng">
                <a:solidFill>
                  <a:schemeClr val="hlink"/>
                </a:solidFill>
                <a:latin typeface="Calibri"/>
                <a:ea typeface="Calibri"/>
                <a:cs typeface="Calibri"/>
                <a:sym typeface="Calibri"/>
                <a:hlinkClick r:id="rId6"/>
              </a:rPr>
              <a:t>https://www.freepik.com/free-vector/supply-chain-infographic-concept_8963171.htm#query=supply%20chain&amp;position=5&amp;from_view=search </a:t>
            </a:r>
            <a:endParaRPr sz="1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a:t>
            </a:r>
            <a:r>
              <a:rPr lang="en-US" sz="3300" b="1">
                <a:solidFill>
                  <a:srgbClr val="C55A11"/>
                </a:solidFill>
                <a:latin typeface="Calibri"/>
                <a:ea typeface="Calibri"/>
                <a:cs typeface="Calibri"/>
                <a:sym typeface="Calibri"/>
              </a:rPr>
              <a:t>Ettevõtluse ja inimõiguste juhtpõhimõtted ning nõuetekohane hoolsus</a:t>
            </a:r>
            <a:endParaRPr sz="2300"/>
          </a:p>
        </p:txBody>
      </p:sp>
      <p:sp>
        <p:nvSpPr>
          <p:cNvPr id="196" name="Google Shape;196;p9"/>
          <p:cNvSpPr txBox="1"/>
          <p:nvPr/>
        </p:nvSpPr>
        <p:spPr>
          <a:xfrm>
            <a:off x="1034414" y="2119422"/>
            <a:ext cx="11357700" cy="6789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1300"/>
              </a:spcBef>
              <a:spcAft>
                <a:spcPts val="0"/>
              </a:spcAft>
              <a:buNone/>
            </a:pPr>
            <a:r>
              <a:rPr lang="en-US" sz="2900">
                <a:solidFill>
                  <a:srgbClr val="056839"/>
                </a:solidFill>
                <a:latin typeface="Calibri"/>
                <a:ea typeface="Calibri"/>
                <a:cs typeface="Calibri"/>
                <a:sym typeface="Calibri"/>
              </a:rPr>
              <a:t>Väga oluline on see, et need juhtpõhimõtted kehtivad kõigi riikide ja kõigi ettevõtete, nii riikidevaheliste kui ka muude ettevõtete suhtes, sõltumata nende suurusest, sektorist, asukohast, omandist ja struktuurist. Need on jagatud kahte põhiosasse, millest esimeses sätestatakse riikide kohustused ja teises ettevõtete vastutus inimõiguste kaitsmisel. Viimast nimetatakse ka </a:t>
            </a:r>
            <a:r>
              <a:rPr lang="en-US" sz="2900" u="sng">
                <a:solidFill>
                  <a:srgbClr val="056839"/>
                </a:solidFill>
                <a:latin typeface="Calibri"/>
                <a:ea typeface="Calibri"/>
                <a:cs typeface="Calibri"/>
                <a:sym typeface="Calibri"/>
              </a:rPr>
              <a:t>ettevõtete sotsiaalseks vastutuseks või ettevõtete sotsiaalseks vastutuseks. </a:t>
            </a:r>
            <a:r>
              <a:rPr lang="en-US" sz="2900">
                <a:solidFill>
                  <a:srgbClr val="056839"/>
                </a:solidFill>
                <a:latin typeface="Calibri"/>
                <a:ea typeface="Calibri"/>
                <a:cs typeface="Calibri"/>
                <a:sym typeface="Calibri"/>
              </a:rPr>
              <a:t>Oluline on märkida, et kui ettevõtted kaaluvad inimõigusi, peaksid nad hõlmama kõiki inimõigusi, mis on loetletud </a:t>
            </a:r>
            <a:r>
              <a:rPr lang="en-US" sz="2900" b="1">
                <a:solidFill>
                  <a:srgbClr val="056839"/>
                </a:solidFill>
                <a:latin typeface="Calibri"/>
                <a:ea typeface="Calibri"/>
                <a:cs typeface="Calibri"/>
                <a:sym typeface="Calibri"/>
              </a:rPr>
              <a:t>ÜRO inimõiguste ülddeklaratsioonis.</a:t>
            </a:r>
            <a:endParaRPr sz="2300"/>
          </a:p>
          <a:p>
            <a:pPr marL="0" marR="0" lvl="0" indent="0" algn="l" rtl="0">
              <a:lnSpc>
                <a:spcPct val="107000"/>
              </a:lnSpc>
              <a:spcBef>
                <a:spcPts val="1300"/>
              </a:spcBef>
              <a:spcAft>
                <a:spcPts val="0"/>
              </a:spcAft>
              <a:buNone/>
            </a:pPr>
            <a:r>
              <a:t/>
            </a:r>
            <a:endParaRPr sz="2900">
              <a:solidFill>
                <a:schemeClr val="dk1"/>
              </a:solidFill>
              <a:latin typeface="Calibri"/>
              <a:ea typeface="Calibri"/>
              <a:cs typeface="Calibri"/>
              <a:sym typeface="Calibri"/>
            </a:endParaRPr>
          </a:p>
        </p:txBody>
      </p:sp>
      <p:sp>
        <p:nvSpPr>
          <p:cNvPr id="197" name="Google Shape;197;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8" name="Google Shape;198;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9" name="Google Shape;199;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00" name="Google Shape;200;p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1" name="Google Shape;201;p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02" name="Google Shape;202;p9" descr="United Nations, Universal Declaration of Human Rights - UDHR, History of Human  Rights"/>
          <p:cNvPicPr preferRelativeResize="0"/>
          <p:nvPr/>
        </p:nvPicPr>
        <p:blipFill rotWithShape="1">
          <a:blip r:embed="rId5">
            <a:alphaModFix/>
          </a:blip>
          <a:srcRect l="0" t="0" r="0" b="0"/>
          <a:stretch/>
        </p:blipFill>
        <p:spPr>
          <a:xfrm>
            <a:off x="13192301" y="1852367"/>
            <a:ext cx="5633423" cy="7290707"/>
          </a:xfrm>
          <a:prstGeom prst="rect">
            <a:avLst/>
          </a:prstGeom>
          <a:noFill/>
          <a:ln>
            <a:noFill/>
          </a:ln>
        </p:spPr>
      </p:pic>
      <p:sp>
        <p:nvSpPr>
          <p:cNvPr id="203" name="Google Shape;203;p9"/>
          <p:cNvSpPr txBox="1"/>
          <p:nvPr/>
        </p:nvSpPr>
        <p:spPr>
          <a:xfrm>
            <a:off x="11898287" y="9240853"/>
            <a:ext cx="89202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u="sng">
                <a:solidFill>
                  <a:schemeClr val="hlink"/>
                </a:solidFill>
                <a:latin typeface="Calibri"/>
                <a:ea typeface="Calibri"/>
                <a:cs typeface="Calibri"/>
                <a:sym typeface="Calibri"/>
                <a:hlinkClick r:id="rId6"/>
              </a:rPr>
              <a:t>https://www.humanrights.com/what-are-human-rights/brief-history/the-united-nations.html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a:t>
            </a:r>
            <a:r>
              <a:rPr lang="en-US" sz="3300" b="1">
                <a:solidFill>
                  <a:srgbClr val="C55A11"/>
                </a:solidFill>
                <a:latin typeface="Calibri"/>
                <a:ea typeface="Calibri"/>
                <a:cs typeface="Calibri"/>
                <a:sym typeface="Calibri"/>
              </a:rPr>
              <a:t>Ettevõtluse ja inimõiguste juhtpõhimõtted ning nõuetekohane hoolsus</a:t>
            </a:r>
            <a:endParaRPr sz="2300"/>
          </a:p>
        </p:txBody>
      </p:sp>
      <p:sp>
        <p:nvSpPr>
          <p:cNvPr id="209" name="Google Shape;209;p10"/>
          <p:cNvSpPr txBox="1"/>
          <p:nvPr/>
        </p:nvSpPr>
        <p:spPr>
          <a:xfrm>
            <a:off x="1034414" y="2119422"/>
            <a:ext cx="16933500" cy="5964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2900" b="1">
                <a:solidFill>
                  <a:srgbClr val="056839"/>
                </a:solidFill>
                <a:latin typeface="Calibri"/>
                <a:ea typeface="Calibri"/>
                <a:cs typeface="Calibri"/>
                <a:sym typeface="Calibri"/>
              </a:rPr>
              <a:t>Ettevõtte sotsiaalse vastutuse põhielemendid on järgmised:</a:t>
            </a:r>
            <a:endParaRPr sz="2900">
              <a:solidFill>
                <a:srgbClr val="056839"/>
              </a:solidFill>
              <a:latin typeface="Calibri"/>
              <a:ea typeface="Calibri"/>
              <a:cs typeface="Calibri"/>
              <a:sym typeface="Calibri"/>
            </a:endParaRPr>
          </a:p>
        </p:txBody>
      </p:sp>
      <p:sp>
        <p:nvSpPr>
          <p:cNvPr id="210" name="Google Shape;210;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1" name="Google Shape;211;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2" name="Google Shape;212;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13" name="Google Shape;213;p10" descr="Logo&#10;&#10;Description automatically generated"/>
          <p:cNvPicPr preferRelativeResize="0"/>
          <p:nvPr/>
        </p:nvPicPr>
        <p:blipFill rotWithShape="1">
          <a:blip r:embed="rId3">
            <a:alphaModFix/>
          </a:blip>
          <a:srcRect l="0" t="0" r="0" b="0"/>
          <a:stretch/>
        </p:blipFill>
        <p:spPr>
          <a:xfrm>
            <a:off x="321335" y="9242698"/>
            <a:ext cx="2025614" cy="996885"/>
          </a:xfrm>
          <a:prstGeom prst="rect">
            <a:avLst/>
          </a:prstGeom>
          <a:noFill/>
          <a:ln>
            <a:noFill/>
          </a:ln>
        </p:spPr>
      </p:pic>
      <p:pic>
        <p:nvPicPr>
          <p:cNvPr id="214" name="Google Shape;214;p10" descr="Graphical user interface, text&#10;&#10;Description automatically generated"/>
          <p:cNvPicPr preferRelativeResize="0"/>
          <p:nvPr/>
        </p:nvPicPr>
        <p:blipFill rotWithShape="1">
          <a:blip r:embed="rId4">
            <a:alphaModFix/>
          </a:blip>
          <a:srcRect l="0" t="0" r="0" b="0"/>
          <a:stretch/>
        </p:blipFill>
        <p:spPr>
          <a:xfrm>
            <a:off x="3102759" y="9377235"/>
            <a:ext cx="3468962" cy="727772"/>
          </a:xfrm>
          <a:prstGeom prst="rect">
            <a:avLst/>
          </a:prstGeom>
          <a:noFill/>
          <a:ln>
            <a:noFill/>
          </a:ln>
        </p:spPr>
      </p:pic>
      <p:grpSp>
        <p:nvGrpSpPr>
          <p:cNvPr id="215" name="Google Shape;215;p10"/>
          <p:cNvGrpSpPr/>
          <p:nvPr/>
        </p:nvGrpSpPr>
        <p:grpSpPr>
          <a:xfrm>
            <a:off x="1390038" y="2766218"/>
            <a:ext cx="17549842" cy="6611017"/>
            <a:chOff x="486432" y="549588"/>
            <a:chExt cx="10399907" cy="4407345"/>
          </a:xfrm>
        </p:grpSpPr>
        <p:sp>
          <p:nvSpPr>
            <p:cNvPr id="216" name="Google Shape;216;p10"/>
            <p:cNvSpPr/>
            <p:nvPr/>
          </p:nvSpPr>
          <p:spPr>
            <a:xfrm rot="-5400000">
              <a:off x="-1404469" y="2621132"/>
              <a:ext cx="4226700" cy="444900"/>
            </a:xfrm>
            <a:prstGeom prst="rect">
              <a:avLst/>
            </a:prstGeom>
            <a:noFill/>
            <a:ln>
              <a:noFill/>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17" name="Google Shape;217;p10"/>
            <p:cNvSpPr txBox="1"/>
            <p:nvPr/>
          </p:nvSpPr>
          <p:spPr>
            <a:xfrm rot="-5400000">
              <a:off x="-1404469" y="2621132"/>
              <a:ext cx="4226700" cy="444900"/>
            </a:xfrm>
            <a:prstGeom prst="rect">
              <a:avLst/>
            </a:prstGeom>
            <a:noFill/>
            <a:ln>
              <a:noFill/>
            </a:ln>
          </p:spPr>
          <p:txBody>
            <a:bodyPr spcFirstLastPara="1" wrap="square" lIns="0" tIns="0" rIns="637725" bIns="0" anchor="t" anchorCtr="0">
              <a:noAutofit/>
            </a:bodyPr>
            <a:lstStyle/>
            <a:p>
              <a:pPr marL="0" marR="0" lvl="0" indent="0" algn="r" rtl="0">
                <a:lnSpc>
                  <a:spcPct val="90000"/>
                </a:lnSpc>
                <a:spcBef>
                  <a:spcPts val="0"/>
                </a:spcBef>
                <a:spcAft>
                  <a:spcPts val="0"/>
                </a:spcAft>
                <a:buClr>
                  <a:schemeClr val="dk1"/>
                </a:buClr>
                <a:buSzPts val="5000"/>
                <a:buFont typeface="Calibri"/>
                <a:buNone/>
              </a:pPr>
              <a:r>
                <a:t/>
              </a:r>
              <a:endParaRPr sz="5000">
                <a:solidFill>
                  <a:schemeClr val="dk1"/>
                </a:solidFill>
                <a:latin typeface="Calibri"/>
                <a:ea typeface="Calibri"/>
                <a:cs typeface="Calibri"/>
                <a:sym typeface="Calibri"/>
              </a:endParaRPr>
            </a:p>
          </p:txBody>
        </p:sp>
        <p:sp>
          <p:nvSpPr>
            <p:cNvPr id="218" name="Google Shape;218;p10"/>
            <p:cNvSpPr/>
            <p:nvPr/>
          </p:nvSpPr>
          <p:spPr>
            <a:xfrm>
              <a:off x="651844" y="684345"/>
              <a:ext cx="30324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19" name="Google Shape;219;p10"/>
            <p:cNvSpPr txBox="1"/>
            <p:nvPr/>
          </p:nvSpPr>
          <p:spPr>
            <a:xfrm>
              <a:off x="612944" y="566633"/>
              <a:ext cx="3032400" cy="4226700"/>
            </a:xfrm>
            <a:prstGeom prst="rect">
              <a:avLst/>
            </a:prstGeom>
            <a:noFill/>
            <a:ln>
              <a:noFill/>
            </a:ln>
          </p:spPr>
          <p:txBody>
            <a:bodyPr spcFirstLastPara="1" wrap="square" lIns="184875" tIns="637725" rIns="184875" bIns="184875" anchor="t" anchorCtr="0">
              <a:noAutofit/>
            </a:bodyPr>
            <a:lstStyle/>
            <a:p>
              <a:pPr marL="0" marR="0" lvl="0" indent="0" algn="just" rtl="0">
                <a:lnSpc>
                  <a:spcPct val="150000"/>
                </a:lnSpc>
                <a:spcBef>
                  <a:spcPts val="0"/>
                </a:spcBef>
                <a:spcAft>
                  <a:spcPts val="0"/>
                </a:spcAft>
                <a:buNone/>
              </a:pPr>
              <a:r>
                <a:rPr lang="en-US" sz="2100">
                  <a:solidFill>
                    <a:schemeClr val="lt1"/>
                  </a:solidFill>
                  <a:latin typeface="Calibri"/>
                  <a:ea typeface="Calibri"/>
                  <a:cs typeface="Calibri"/>
                  <a:sym typeface="Calibri"/>
                </a:rPr>
                <a:t>1. </a:t>
              </a:r>
              <a:r>
                <a:rPr lang="en-US" sz="2100" b="0" i="0" u="none" strike="noStrike" cap="none">
                  <a:solidFill>
                    <a:schemeClr val="lt1"/>
                  </a:solidFill>
                  <a:latin typeface="Calibri"/>
                  <a:ea typeface="Calibri"/>
                  <a:cs typeface="Calibri"/>
                  <a:sym typeface="Calibri"/>
                </a:rPr>
                <a:t>Vähemalt kõigi õiguslike nõuete järgimine tegevusriikides. Kui need on madalamad kui käesolevates suunistes avaldatu, peaksid ettevõtted püüdma rakendada kõrgemat standardit. </a:t>
              </a:r>
              <a:r>
                <a:rPr lang="en-US" sz="2100" b="0" i="1" u="none" strike="noStrike" cap="none">
                  <a:solidFill>
                    <a:schemeClr val="lt1"/>
                  </a:solidFill>
                  <a:latin typeface="Calibri"/>
                  <a:ea typeface="Calibri"/>
                  <a:cs typeface="Calibri"/>
                  <a:sym typeface="Calibri"/>
                </a:rPr>
                <a:t>Näiteks on mõnes riigis kehtestatud soovitus tööliste elatustasemete kohta, mis on madalam kui ILO elatusmiinimumnorm - sellisel juhul peaksid ettevõtted kohaldama ILO standardit.</a:t>
              </a:r>
              <a:r>
                <a:rPr lang="en-US" sz="2100" b="0" i="0" u="none" strike="noStrike" cap="none">
                  <a:solidFill>
                    <a:schemeClr val="lt1"/>
                  </a:solidFill>
                  <a:latin typeface="Calibri"/>
                  <a:ea typeface="Calibri"/>
                  <a:cs typeface="Calibri"/>
                  <a:sym typeface="Calibri"/>
                </a:rPr>
                <a:t> (Lisateavet leiate ILO töönormidest)</a:t>
              </a:r>
              <a:endParaRPr sz="2100" b="0" i="0" u="none" strike="noStrike" cap="none">
                <a:solidFill>
                  <a:schemeClr val="lt1"/>
                </a:solidFill>
                <a:latin typeface="Calibri"/>
                <a:ea typeface="Calibri"/>
                <a:cs typeface="Calibri"/>
                <a:sym typeface="Calibri"/>
              </a:endParaRPr>
            </a:p>
          </p:txBody>
        </p:sp>
        <p:sp>
          <p:nvSpPr>
            <p:cNvPr id="220" name="Google Shape;220;p10"/>
            <p:cNvSpPr/>
            <p:nvPr/>
          </p:nvSpPr>
          <p:spPr>
            <a:xfrm rot="-5400000">
              <a:off x="2245878" y="2535896"/>
              <a:ext cx="4226700" cy="444900"/>
            </a:xfrm>
            <a:prstGeom prst="rect">
              <a:avLst/>
            </a:prstGeom>
            <a:noFill/>
            <a:ln>
              <a:noFill/>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21" name="Google Shape;221;p10"/>
            <p:cNvSpPr txBox="1"/>
            <p:nvPr/>
          </p:nvSpPr>
          <p:spPr>
            <a:xfrm rot="-5400000">
              <a:off x="2245878" y="2535896"/>
              <a:ext cx="4226700" cy="444900"/>
            </a:xfrm>
            <a:prstGeom prst="rect">
              <a:avLst/>
            </a:prstGeom>
            <a:noFill/>
            <a:ln>
              <a:noFill/>
            </a:ln>
          </p:spPr>
          <p:txBody>
            <a:bodyPr spcFirstLastPara="1" wrap="square" lIns="0" tIns="0" rIns="637725" bIns="0" anchor="t" anchorCtr="0">
              <a:noAutofit/>
            </a:bodyPr>
            <a:lstStyle/>
            <a:p>
              <a:pPr marL="0" marR="0" lvl="0" indent="0" algn="r" rtl="0">
                <a:lnSpc>
                  <a:spcPct val="90000"/>
                </a:lnSpc>
                <a:spcBef>
                  <a:spcPts val="0"/>
                </a:spcBef>
                <a:spcAft>
                  <a:spcPts val="0"/>
                </a:spcAft>
                <a:buClr>
                  <a:schemeClr val="dk1"/>
                </a:buClr>
                <a:buSzPts val="5000"/>
                <a:buFont typeface="Calibri"/>
                <a:buNone/>
              </a:pPr>
              <a:r>
                <a:t/>
              </a:r>
              <a:endParaRPr sz="5000">
                <a:solidFill>
                  <a:schemeClr val="dk1"/>
                </a:solidFill>
                <a:latin typeface="Calibri"/>
                <a:ea typeface="Calibri"/>
                <a:cs typeface="Calibri"/>
                <a:sym typeface="Calibri"/>
              </a:endParaRPr>
            </a:p>
          </p:txBody>
        </p:sp>
        <p:sp>
          <p:nvSpPr>
            <p:cNvPr id="222" name="Google Shape;222;p10"/>
            <p:cNvSpPr/>
            <p:nvPr/>
          </p:nvSpPr>
          <p:spPr>
            <a:xfrm>
              <a:off x="4183581" y="693488"/>
              <a:ext cx="30984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23" name="Google Shape;223;p10"/>
            <p:cNvSpPr txBox="1"/>
            <p:nvPr/>
          </p:nvSpPr>
          <p:spPr>
            <a:xfrm>
              <a:off x="4203031" y="549588"/>
              <a:ext cx="3098400" cy="4226700"/>
            </a:xfrm>
            <a:prstGeom prst="rect">
              <a:avLst/>
            </a:prstGeom>
            <a:noFill/>
            <a:ln>
              <a:noFill/>
            </a:ln>
          </p:spPr>
          <p:txBody>
            <a:bodyPr spcFirstLastPara="1" wrap="square" lIns="242700" tIns="637725" rIns="242700" bIns="242700" anchor="t" anchorCtr="0">
              <a:noAutofit/>
            </a:bodyPr>
            <a:lstStyle/>
            <a:p>
              <a:pPr marL="279400" marR="0" lvl="1" indent="-279400" algn="just" rtl="0">
                <a:lnSpc>
                  <a:spcPct val="150000"/>
                </a:lnSpc>
                <a:spcBef>
                  <a:spcPts val="0"/>
                </a:spcBef>
                <a:spcAft>
                  <a:spcPts val="0"/>
                </a:spcAft>
                <a:buClr>
                  <a:schemeClr val="lt1"/>
                </a:buClr>
                <a:buSzPts val="2600"/>
                <a:buFont typeface="Calibri"/>
                <a:buNone/>
              </a:pPr>
              <a:r>
                <a:rPr lang="en-US" sz="2100" i="0" u="none" strike="noStrike" cap="none">
                  <a:solidFill>
                    <a:schemeClr val="lt1"/>
                  </a:solidFill>
                  <a:latin typeface="Calibri"/>
                  <a:ea typeface="Calibri"/>
                  <a:cs typeface="Calibri"/>
                  <a:sym typeface="Calibri"/>
                </a:rPr>
                <a:t>2. Vastutust ja jätkusuutlikkust käsitlev poliitika, mille ettevõte on vastu võtnud ja avaldanud ning mis hõlmab kõiki suuniste elemente vastavalt ettevõtte riskidele, tegevusvaldkonnale jne.</a:t>
              </a:r>
              <a:endParaRPr sz="2100" i="0" u="none" strike="noStrike" cap="none">
                <a:solidFill>
                  <a:schemeClr val="lt1"/>
                </a:solidFill>
                <a:latin typeface="Calibri"/>
                <a:ea typeface="Calibri"/>
                <a:cs typeface="Calibri"/>
                <a:sym typeface="Calibri"/>
              </a:endParaRPr>
            </a:p>
            <a:p>
              <a:pPr marL="279400" marR="0" lvl="1" indent="-114300" algn="l" rtl="0">
                <a:lnSpc>
                  <a:spcPct val="90000"/>
                </a:lnSpc>
                <a:spcBef>
                  <a:spcPts val="400"/>
                </a:spcBef>
                <a:spcAft>
                  <a:spcPts val="0"/>
                </a:spcAft>
                <a:buClr>
                  <a:schemeClr val="dk1"/>
                </a:buClr>
                <a:buSzPts val="2600"/>
                <a:buFont typeface="Calibri"/>
                <a:buNone/>
              </a:pPr>
              <a:r>
                <a:t/>
              </a:r>
              <a:endParaRPr sz="2600" b="0" i="0" u="none" strike="noStrike" cap="none">
                <a:solidFill>
                  <a:schemeClr val="lt1"/>
                </a:solidFill>
                <a:latin typeface="Calibri"/>
                <a:ea typeface="Calibri"/>
                <a:cs typeface="Calibri"/>
                <a:sym typeface="Calibri"/>
              </a:endParaRPr>
            </a:p>
          </p:txBody>
        </p:sp>
        <p:sp>
          <p:nvSpPr>
            <p:cNvPr id="224" name="Google Shape;224;p10"/>
            <p:cNvSpPr/>
            <p:nvPr/>
          </p:nvSpPr>
          <p:spPr>
            <a:xfrm rot="-5400000">
              <a:off x="5929296" y="2572739"/>
              <a:ext cx="4226700" cy="444900"/>
            </a:xfrm>
            <a:prstGeom prst="rect">
              <a:avLst/>
            </a:prstGeom>
            <a:noFill/>
            <a:ln>
              <a:noFill/>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25" name="Google Shape;225;p10"/>
            <p:cNvSpPr txBox="1"/>
            <p:nvPr/>
          </p:nvSpPr>
          <p:spPr>
            <a:xfrm rot="-5400000">
              <a:off x="5929296" y="2572739"/>
              <a:ext cx="4226700" cy="444900"/>
            </a:xfrm>
            <a:prstGeom prst="rect">
              <a:avLst/>
            </a:prstGeom>
            <a:noFill/>
            <a:ln>
              <a:noFill/>
            </a:ln>
          </p:spPr>
          <p:txBody>
            <a:bodyPr spcFirstLastPara="1" wrap="square" lIns="0" tIns="0" rIns="637725" bIns="0" anchor="t" anchorCtr="0">
              <a:noAutofit/>
            </a:bodyPr>
            <a:lstStyle/>
            <a:p>
              <a:pPr marL="0" marR="0" lvl="0" indent="0" algn="r" rtl="0">
                <a:lnSpc>
                  <a:spcPct val="90000"/>
                </a:lnSpc>
                <a:spcBef>
                  <a:spcPts val="0"/>
                </a:spcBef>
                <a:spcAft>
                  <a:spcPts val="0"/>
                </a:spcAft>
                <a:buClr>
                  <a:schemeClr val="dk1"/>
                </a:buClr>
                <a:buSzPts val="5000"/>
                <a:buFont typeface="Calibri"/>
                <a:buNone/>
              </a:pPr>
              <a:r>
                <a:t/>
              </a:r>
              <a:endParaRPr sz="5000">
                <a:solidFill>
                  <a:schemeClr val="dk1"/>
                </a:solidFill>
                <a:latin typeface="Calibri"/>
                <a:ea typeface="Calibri"/>
                <a:cs typeface="Calibri"/>
                <a:sym typeface="Calibri"/>
              </a:endParaRPr>
            </a:p>
          </p:txBody>
        </p:sp>
        <p:sp>
          <p:nvSpPr>
            <p:cNvPr id="226" name="Google Shape;226;p10"/>
            <p:cNvSpPr/>
            <p:nvPr/>
          </p:nvSpPr>
          <p:spPr>
            <a:xfrm>
              <a:off x="7860538" y="681978"/>
              <a:ext cx="3025800" cy="4226700"/>
            </a:xfrm>
            <a:prstGeom prst="rect">
              <a:avLst/>
            </a:prstGeom>
            <a:solidFill>
              <a:srgbClr val="056839"/>
            </a:solidFill>
            <a:ln w="12700" cap="flat" cmpd="sng">
              <a:solidFill>
                <a:schemeClr val="lt1"/>
              </a:solidFill>
              <a:prstDash val="solid"/>
              <a:miter lim="800000"/>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27" name="Google Shape;227;p10"/>
            <p:cNvSpPr txBox="1"/>
            <p:nvPr/>
          </p:nvSpPr>
          <p:spPr>
            <a:xfrm>
              <a:off x="7820213" y="549603"/>
              <a:ext cx="3025800" cy="4226700"/>
            </a:xfrm>
            <a:prstGeom prst="rect">
              <a:avLst/>
            </a:prstGeom>
            <a:noFill/>
            <a:ln>
              <a:noFill/>
            </a:ln>
          </p:spPr>
          <p:txBody>
            <a:bodyPr spcFirstLastPara="1" wrap="square" lIns="242700" tIns="637725" rIns="242700" bIns="242700" anchor="t" anchorCtr="0">
              <a:noAutofit/>
            </a:bodyPr>
            <a:lstStyle/>
            <a:p>
              <a:pPr marL="0" marR="0" lvl="0" indent="0" algn="just" rtl="0">
                <a:lnSpc>
                  <a:spcPct val="150000"/>
                </a:lnSpc>
                <a:spcBef>
                  <a:spcPts val="0"/>
                </a:spcBef>
                <a:spcAft>
                  <a:spcPts val="0"/>
                </a:spcAft>
                <a:buNone/>
              </a:pPr>
              <a:r>
                <a:rPr lang="en-US" sz="2100" b="0" i="0" u="none" strike="noStrike" cap="none">
                  <a:solidFill>
                    <a:schemeClr val="lt1"/>
                  </a:solidFill>
                  <a:latin typeface="Calibri"/>
                  <a:ea typeface="Calibri"/>
                  <a:cs typeface="Calibri"/>
                  <a:sym typeface="Calibri"/>
                </a:rPr>
                <a:t>3. Integreeritud nõuetekohase hoolsuse protsess, mis tuvastab, ennetab ja leevendab ebasoodsat mõju inimõigustele. Protsess peab sisaldama nii võimalike kui ka tegelike riskide ja mõjude hindamist, omama mehhanisme ja rahalist toetust, et lahendada eespool nimetatud probleeme investeeringute või õiguskaitsevahendite abil, peab olema pidev jälgimine ning sisaldama korrapärast aruandlust riskide, mõju ja edusammude kohta. </a:t>
              </a:r>
              <a:endParaRPr sz="21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1"/>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a:t>
            </a:r>
            <a:r>
              <a:rPr lang="en-US" sz="3300" b="1">
                <a:solidFill>
                  <a:srgbClr val="C55A11"/>
                </a:solidFill>
                <a:latin typeface="Calibri"/>
                <a:ea typeface="Calibri"/>
                <a:cs typeface="Calibri"/>
                <a:sym typeface="Calibri"/>
              </a:rPr>
              <a:t>Ettevõtluse ja inimõiguste juhtpõhimõtted ning nõuetekohane hoolsus</a:t>
            </a:r>
            <a:endParaRPr sz="2300"/>
          </a:p>
        </p:txBody>
      </p:sp>
      <p:sp>
        <p:nvSpPr>
          <p:cNvPr id="233" name="Google Shape;233;p11"/>
          <p:cNvSpPr txBox="1"/>
          <p:nvPr/>
        </p:nvSpPr>
        <p:spPr>
          <a:xfrm>
            <a:off x="6315375" y="2119425"/>
            <a:ext cx="14014800" cy="7281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400" b="1">
                <a:solidFill>
                  <a:srgbClr val="056839"/>
                </a:solidFill>
                <a:latin typeface="Calibri"/>
                <a:ea typeface="Calibri"/>
                <a:cs typeface="Calibri"/>
                <a:sym typeface="Calibri"/>
              </a:rPr>
              <a:t>Inimõiguste hoolsuskohustus:</a:t>
            </a:r>
            <a:endParaRPr sz="24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400">
                <a:solidFill>
                  <a:srgbClr val="056839"/>
                </a:solidFill>
                <a:latin typeface="Calibri"/>
                <a:ea typeface="Calibri"/>
                <a:cs typeface="Calibri"/>
                <a:sym typeface="Calibri"/>
              </a:rPr>
              <a:t> (a) peaks hõlmama kahjulikku mõju inimõigustele, mida ettevõtja võib põhjustada või millele ta võib kaasa aidata oma tegevuse kaudu või mis võib olla otseselt seotud tema tegevuse, toodete või teenustega tema ärisuhete kaudu; </a:t>
            </a:r>
            <a:endParaRPr sz="24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400">
                <a:solidFill>
                  <a:srgbClr val="056839"/>
                </a:solidFill>
                <a:latin typeface="Calibri"/>
                <a:ea typeface="Calibri"/>
                <a:cs typeface="Calibri"/>
                <a:sym typeface="Calibri"/>
              </a:rPr>
              <a:t> (b) sõltub ettevõtte suurusest, tõsiste inimõiguste mõjude riskist ning tegevuse laadist ja kontekstist; </a:t>
            </a:r>
            <a:endParaRPr sz="24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400">
                <a:solidFill>
                  <a:srgbClr val="056839"/>
                </a:solidFill>
                <a:latin typeface="Calibri"/>
                <a:ea typeface="Calibri"/>
                <a:cs typeface="Calibri"/>
                <a:sym typeface="Calibri"/>
              </a:rPr>
              <a:t>(c) peaks olema pidev, tunnistades, et inimõigustega seotud riskid võivad aja jooksul muutuda, kui ettevõtte tegevus ja tegevuskeskkond arenevad.</a:t>
            </a:r>
            <a:endParaRPr sz="24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400" u="sng">
                <a:solidFill>
                  <a:srgbClr val="056839"/>
                </a:solidFill>
                <a:latin typeface="Calibri"/>
                <a:ea typeface="Calibri"/>
                <a:cs typeface="Calibri"/>
                <a:sym typeface="Calibri"/>
              </a:rPr>
              <a:t>Nõuetekohase hoolsuse protsess peab hõlmama kogu ettevõtte tegevust, sealhulgas tarneahelaid. See ei hõlma mitte ainult sisemist tegevust, vaid ka tarnijaid, kolmanda osapoole müüjaid, tootjaid, transpordiettevõtteid, turustajaid jne.  Pidev jälgimine ja auditid tagavad läbipaistvuse ning piisava riskide ennetamise ja maandamise. See on ainus viis jätkusuutliku tarneahela saavutamiseks. </a:t>
            </a:r>
            <a:endParaRPr sz="2400" u="sng">
              <a:solidFill>
                <a:srgbClr val="056839"/>
              </a:solidFill>
              <a:latin typeface="Calibri"/>
              <a:ea typeface="Calibri"/>
              <a:cs typeface="Calibri"/>
              <a:sym typeface="Calibri"/>
            </a:endParaRPr>
          </a:p>
        </p:txBody>
      </p:sp>
      <p:sp>
        <p:nvSpPr>
          <p:cNvPr id="234" name="Google Shape;234;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5" name="Google Shape;235;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6" name="Google Shape;236;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7" name="Google Shape;237;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8" name="Google Shape;238;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39" name="Google Shape;239;p11"/>
          <p:cNvPicPr preferRelativeResize="0"/>
          <p:nvPr/>
        </p:nvPicPr>
        <p:blipFill rotWithShape="1">
          <a:blip r:embed="rId5">
            <a:alphaModFix/>
          </a:blip>
          <a:srcRect l="0" t="0" r="0" b="0"/>
          <a:stretch/>
        </p:blipFill>
        <p:spPr>
          <a:xfrm>
            <a:off x="344424" y="2434482"/>
            <a:ext cx="5970930" cy="5579833"/>
          </a:xfrm>
          <a:prstGeom prst="rect">
            <a:avLst/>
          </a:prstGeom>
          <a:noFill/>
          <a:ln>
            <a:noFill/>
          </a:ln>
        </p:spPr>
      </p:pic>
      <p:sp>
        <p:nvSpPr>
          <p:cNvPr id="240" name="Google Shape;240;p11"/>
          <p:cNvSpPr txBox="1"/>
          <p:nvPr/>
        </p:nvSpPr>
        <p:spPr>
          <a:xfrm>
            <a:off x="523042" y="7727334"/>
            <a:ext cx="5217600" cy="550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300">
                <a:solidFill>
                  <a:schemeClr val="dk1"/>
                </a:solidFill>
                <a:latin typeface="Calibri"/>
                <a:ea typeface="Calibri"/>
                <a:cs typeface="Calibri"/>
                <a:sym typeface="Calibri"/>
              </a:rPr>
              <a:t>https://www.freepik.com/free-vector/risk-management-concept-illustration_16790482.htm</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17005babb4f_0_1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 </a:t>
            </a:r>
            <a:endParaRPr sz="2300"/>
          </a:p>
        </p:txBody>
      </p:sp>
      <p:sp>
        <p:nvSpPr>
          <p:cNvPr id="246" name="Google Shape;246;g17005babb4f_0_10"/>
          <p:cNvSpPr txBox="1"/>
          <p:nvPr/>
        </p:nvSpPr>
        <p:spPr>
          <a:xfrm>
            <a:off x="1034423" y="2396372"/>
            <a:ext cx="18627600" cy="6165900"/>
          </a:xfrm>
          <a:prstGeom prst="rect">
            <a:avLst/>
          </a:prstGeom>
          <a:noFill/>
          <a:ln>
            <a:noFill/>
          </a:ln>
        </p:spPr>
        <p:txBody>
          <a:bodyPr spcFirstLastPara="1" wrap="square" lIns="148575" tIns="74275" rIns="148575" bIns="74275" anchor="t" anchorCtr="0">
            <a:spAutoFit/>
          </a:bodyPr>
          <a:lstStyle/>
          <a:p>
            <a:pPr marL="457200" lvl="0" indent="-393700" algn="l" rtl="0">
              <a:lnSpc>
                <a:spcPct val="150000"/>
              </a:lnSpc>
              <a:spcBef>
                <a:spcPts val="130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OECD suunised rahvusvahelistele ettevõtjatele, vt: </a:t>
            </a:r>
            <a:r>
              <a:rPr lang="en-US" sz="2600" u="sng">
                <a:solidFill>
                  <a:srgbClr val="056839"/>
                </a:solidFill>
                <a:latin typeface="Calibri"/>
                <a:ea typeface="Calibri"/>
                <a:cs typeface="Calibri"/>
                <a:sym typeface="Calibri"/>
                <a:hlinkClick r:id="rId3">
                  <a:extLst>
                    <a:ext uri="{A12FA001-AC4F-418D-AE19-62706E023703}">
                      <ahyp:hlinkClr val="tx"/>
                    </a:ext>
                  </a:extLst>
                </a:hlinkClick>
              </a:rPr>
              <a:t>https:</a:t>
            </a:r>
            <a:r>
              <a:rPr lang="en-US" sz="2600">
                <a:solidFill>
                  <a:srgbClr val="056839"/>
                </a:solidFill>
                <a:latin typeface="Calibri"/>
                <a:ea typeface="Calibri"/>
                <a:cs typeface="Calibri"/>
                <a:sym typeface="Calibri"/>
              </a:rPr>
              <a:t>//www.oecd.org/corporate/mne/ Kättesaadav aadressil: Põllumajanduse tarneahelad, kaevandussektori sidusrühmade kaasamine, finantssektori nõuetekohane hoolsus, mineraalide tarneahelad, tekstiili- ja rõivatööstuse tarneahelad.</a:t>
            </a:r>
            <a:endParaRPr sz="2600">
              <a:solidFill>
                <a:srgbClr val="056839"/>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Õiglane ja jätkusuutlik majandus: Komisjon kehtestab ettevõtetele eeskirjad inimõiguste ja keskkonna austamiseks ülemaailmsetes väärtusahelates, (veebruar, 2022), pressiteade, vaadatud aadressil: </a:t>
            </a:r>
            <a:r>
              <a:rPr lang="en-US" sz="2600" u="sng">
                <a:solidFill>
                  <a:srgbClr val="056839"/>
                </a:solidFill>
                <a:latin typeface="Calibri"/>
                <a:ea typeface="Calibri"/>
                <a:cs typeface="Calibri"/>
                <a:sym typeface="Calibri"/>
                <a:hlinkClick r:id="rId4">
                  <a:extLst>
                    <a:ext uri="{A12FA001-AC4F-418D-AE19-62706E023703}">
                      <ahyp:hlinkClr val="tx"/>
                    </a:ext>
                  </a:extLst>
                </a:hlinkClick>
              </a:rPr>
              <a:t>https://ec.europa.eu/commission/presscorner/detail/en/ip_22_1145.</a:t>
            </a:r>
            <a:endParaRPr sz="2600">
              <a:solidFill>
                <a:srgbClr val="056839"/>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OECD (2011), OECD Guidelines for Multinational Enterprises, OECD Publishing</a:t>
            </a:r>
            <a:r>
              <a:rPr lang="en-US" sz="2600" u="sng">
                <a:solidFill>
                  <a:srgbClr val="056839"/>
                </a:solidFill>
                <a:latin typeface="Calibri"/>
                <a:ea typeface="Calibri"/>
                <a:cs typeface="Calibri"/>
                <a:sym typeface="Calibri"/>
                <a:hlinkClick r:id="rId5">
                  <a:extLst>
                    <a:ext uri="{A12FA001-AC4F-418D-AE19-62706E023703}">
                      <ahyp:hlinkClr val="tx"/>
                    </a:ext>
                  </a:extLst>
                </a:hlinkClick>
              </a:rPr>
              <a:t>. http://dx.doi.org/10.1787/9789264115415-en.</a:t>
            </a:r>
            <a:endParaRPr sz="2600">
              <a:solidFill>
                <a:srgbClr val="056839"/>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Ettevõtluse ja inimõiguste juhtpõhimõtted, kättesaadav aadressil: </a:t>
            </a:r>
            <a:r>
              <a:rPr lang="en-US" sz="2600" u="sng">
                <a:solidFill>
                  <a:srgbClr val="056839"/>
                </a:solidFill>
                <a:latin typeface="Calibri"/>
                <a:ea typeface="Calibri"/>
                <a:cs typeface="Calibri"/>
                <a:sym typeface="Calibri"/>
                <a:hlinkClick r:id="rId6">
                  <a:extLst>
                    <a:ext uri="{A12FA001-AC4F-418D-AE19-62706E023703}">
                      <ahyp:hlinkClr val="tx"/>
                    </a:ext>
                  </a:extLst>
                </a:hlinkClick>
              </a:rPr>
              <a:t>https://www.ohchr.org/sites/default/files/Documents/Publications/GuidingPrinciplesBusinessHR_EN.pdf.</a:t>
            </a:r>
            <a:endParaRPr sz="2600">
              <a:solidFill>
                <a:srgbClr val="056839"/>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Inimõiguste ülddeklaratsioon, kättesaadav aadressil: </a:t>
            </a:r>
            <a:r>
              <a:rPr lang="en-US" sz="2600" u="sng">
                <a:solidFill>
                  <a:srgbClr val="056839"/>
                </a:solidFill>
                <a:latin typeface="Calibri"/>
                <a:ea typeface="Calibri"/>
                <a:cs typeface="Calibri"/>
                <a:sym typeface="Calibri"/>
                <a:hlinkClick r:id="rId7">
                  <a:extLst>
                    <a:ext uri="{A12FA001-AC4F-418D-AE19-62706E023703}">
                      <ahyp:hlinkClr val="tx"/>
                    </a:ext>
                  </a:extLst>
                </a:hlinkClick>
              </a:rPr>
              <a:t>https://www.un.org/sites/un2.un.org/files/2021/03/udhr.pdf.</a:t>
            </a:r>
            <a:endParaRPr sz="2600">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t/>
            </a:r>
            <a:endParaRPr sz="2900">
              <a:solidFill>
                <a:srgbClr val="056839"/>
              </a:solidFill>
              <a:latin typeface="Calibri"/>
              <a:ea typeface="Calibri"/>
              <a:cs typeface="Calibri"/>
              <a:sym typeface="Calibri"/>
            </a:endParaRPr>
          </a:p>
        </p:txBody>
      </p:sp>
      <p:sp>
        <p:nvSpPr>
          <p:cNvPr id="247" name="Google Shape;247;g17005babb4f_0_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8" name="Google Shape;248;g17005babb4f_0_1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9" name="Google Shape;249;g17005babb4f_0_1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0" name="Google Shape;250;g17005babb4f_0_10" descr="Logo&#10;&#10;Description automatically generated"/>
          <p:cNvPicPr preferRelativeResize="0"/>
          <p:nvPr/>
        </p:nvPicPr>
        <p:blipFill rotWithShape="1">
          <a:blip r:embed="rId8">
            <a:alphaModFix/>
          </a:blip>
          <a:srcRect l="0" t="0" r="0" b="0"/>
          <a:stretch/>
        </p:blipFill>
        <p:spPr>
          <a:xfrm>
            <a:off x="279021" y="9106292"/>
            <a:ext cx="2025614" cy="996885"/>
          </a:xfrm>
          <a:prstGeom prst="rect">
            <a:avLst/>
          </a:prstGeom>
          <a:noFill/>
          <a:ln>
            <a:noFill/>
          </a:ln>
        </p:spPr>
      </p:pic>
      <p:pic>
        <p:nvPicPr>
          <p:cNvPr id="251" name="Google Shape;251;g17005babb4f_0_10" descr="Graphical user interface, text&#10;&#10;Description automatically generated"/>
          <p:cNvPicPr preferRelativeResize="0"/>
          <p:nvPr/>
        </p:nvPicPr>
        <p:blipFill rotWithShape="1">
          <a:blip r:embed="rId9">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3300" b="1">
                <a:solidFill>
                  <a:srgbClr val="C55A11"/>
                </a:solidFill>
                <a:latin typeface="Calibri"/>
                <a:ea typeface="Calibri"/>
                <a:cs typeface="Calibri"/>
                <a:sym typeface="Calibri"/>
              </a:rPr>
              <a:t>EL ja uued suunised</a:t>
            </a:r>
            <a:endParaRPr sz="2300"/>
          </a:p>
        </p:txBody>
      </p:sp>
      <p:sp>
        <p:nvSpPr>
          <p:cNvPr id="257" name="Google Shape;257;p12"/>
          <p:cNvSpPr txBox="1"/>
          <p:nvPr/>
        </p:nvSpPr>
        <p:spPr>
          <a:xfrm>
            <a:off x="780509" y="2284388"/>
            <a:ext cx="18366900" cy="6622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23. </a:t>
            </a:r>
            <a:r>
              <a:rPr lang="en-US" sz="2900">
                <a:solidFill>
                  <a:srgbClr val="056839"/>
                </a:solidFill>
                <a:latin typeface="Calibri"/>
                <a:ea typeface="Calibri"/>
                <a:cs typeface="Calibri"/>
                <a:sym typeface="Calibri"/>
              </a:rPr>
              <a:t>veebruaril 2022 võttis Euroopa Komisjon vastu </a:t>
            </a:r>
            <a:r>
              <a:rPr lang="en-US" sz="2900" b="1">
                <a:solidFill>
                  <a:srgbClr val="056839"/>
                </a:solidFill>
                <a:latin typeface="Calibri"/>
                <a:ea typeface="Calibri"/>
                <a:cs typeface="Calibri"/>
                <a:sym typeface="Calibri"/>
              </a:rPr>
              <a:t>direktiivi ettepaneku ettevõtete jätkusuutlikkuse hoolsuskohustuse kohta</a:t>
            </a:r>
            <a:r>
              <a:rPr lang="en-US" sz="2900" baseline="30000">
                <a:solidFill>
                  <a:srgbClr val="056839"/>
                </a:solidFill>
                <a:latin typeface="Calibri"/>
                <a:ea typeface="Calibri"/>
                <a:cs typeface="Calibri"/>
                <a:sym typeface="Calibri"/>
              </a:rPr>
              <a:t>rd</a:t>
            </a:r>
            <a:r>
              <a:rPr lang="en-US" sz="2900">
                <a:solidFill>
                  <a:srgbClr val="056839"/>
                </a:solidFill>
                <a:latin typeface="Calibri"/>
                <a:ea typeface="Calibri"/>
                <a:cs typeface="Calibri"/>
                <a:sym typeface="Calibri"/>
              </a:rPr>
              <a:t> . "Ettepaneku eesmärk on edendada ettevõtete jätkusuutlikku ja vastutustundlikku käitumist kogu ülemaailmses väärtusahelas. "Ettevõtted mängivad oma ulatusliku haardeulatuse tõttu jätkusuutlikkuse edendamisel otsustavat rolli. Kehtestatud </a:t>
            </a:r>
            <a:r>
              <a:rPr lang="en-US" sz="2900" b="1">
                <a:solidFill>
                  <a:srgbClr val="056839"/>
                </a:solidFill>
                <a:latin typeface="Calibri"/>
                <a:ea typeface="Calibri"/>
                <a:cs typeface="Calibri"/>
                <a:sym typeface="Calibri"/>
              </a:rPr>
              <a:t>nõuded on kooskõlas ÜRO ettevõtluse ja inimõiguste juhtpõhimõtetega</a:t>
            </a:r>
            <a:r>
              <a:rPr lang="en-US"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Eesmärk on, et see aitaks kaasa ettevõtete vastutusele nende negatiivsete mõjude ennetamisel ja leevendamisel, tagades samal ajal läbipaistvuse väärtusahelas. Öeldakse, et uued eeskirjad toetavad rohelise ülemineku edendamist ja kaitsevad inimõigusi.  Pärast vastuvõtmist on liikmesriikidel kaks aastat aega direktiivi ülevõtmiseks siseriiklikku õigusesse ja asjakohaste tekstide edastamiseks komisjonile.</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Calibri"/>
              <a:ea typeface="Calibri"/>
              <a:cs typeface="Calibri"/>
              <a:sym typeface="Calibri"/>
            </a:endParaRPr>
          </a:p>
        </p:txBody>
      </p:sp>
      <p:sp>
        <p:nvSpPr>
          <p:cNvPr id="258" name="Google Shape;258;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9" name="Google Shape;259;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0" name="Google Shape;260;p12"/>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1" name="Google Shape;261;p1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62" name="Google Shape;262;p1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13"/>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3300" b="1">
                <a:solidFill>
                  <a:srgbClr val="C55A11"/>
                </a:solidFill>
                <a:latin typeface="Calibri"/>
                <a:ea typeface="Calibri"/>
                <a:cs typeface="Calibri"/>
                <a:sym typeface="Calibri"/>
              </a:rPr>
              <a:t>EL ja uued suunised</a:t>
            </a:r>
            <a:endParaRPr sz="2300"/>
          </a:p>
        </p:txBody>
      </p:sp>
      <p:sp>
        <p:nvSpPr>
          <p:cNvPr id="268" name="Google Shape;268;p13"/>
          <p:cNvSpPr txBox="1"/>
          <p:nvPr/>
        </p:nvSpPr>
        <p:spPr>
          <a:xfrm>
            <a:off x="1034426" y="2119425"/>
            <a:ext cx="180162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Kavandatud uusi hoolsuskohustuse eeskirju kohaldatakse järgmiste äriühingute ja sektorite suhtes:</a:t>
            </a:r>
            <a:endParaRPr sz="2300">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 ELi ettevõtted:</a:t>
            </a:r>
            <a:endParaRPr sz="2300">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o 1. rühm: kõik märkimisväärse suuruse ja majandusliku võimsusega ELi aktsiaseltsid (üle 500 töötaja ja üle 150 miljoni euro suuruse netokäibega ülemaailmselt).</a:t>
            </a:r>
            <a:endParaRPr sz="2300">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o Rühm 2: Muud piiratud vastutusega äriühingud, mis tegutsevad määratletud suure mõjuga sektorites, mis ei vasta mõlemale grupi 1 künnisele, kuid mille töötajate arv on üle 250 ja netokäive 40 miljonit eurot või rohkem kogu maailmas. Nende äriühingute suhtes hakatakse eeskirju kohaldama 2 aastat hiljem kui 1. rühma puhul.</a:t>
            </a:r>
            <a:endParaRPr sz="2300">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 ELis tegutsevad ELi-väliste riikide äriühingud, kelle käibe künnis on vastavuses 1. ja 2. grupiga ja kes tegutsevad ELis.</a:t>
            </a:r>
            <a:endParaRPr sz="2300">
              <a:latin typeface="Calibri"/>
              <a:ea typeface="Calibri"/>
              <a:cs typeface="Calibri"/>
              <a:sym typeface="Calibri"/>
            </a:endParaRPr>
          </a:p>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Väikesed ja keskmise suurusega ettevõtjad (VKEd) ei kuulu otseselt käesoleva ettepaneku reguleerimisalasse.</a:t>
            </a:r>
            <a:endParaRPr sz="2300">
              <a:latin typeface="Calibri"/>
              <a:ea typeface="Calibri"/>
              <a:cs typeface="Calibri"/>
              <a:sym typeface="Calibri"/>
            </a:endParaRPr>
          </a:p>
        </p:txBody>
      </p:sp>
      <p:sp>
        <p:nvSpPr>
          <p:cNvPr id="269" name="Google Shape;269;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0" name="Google Shape;270;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1" name="Google Shape;271;p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2" name="Google Shape;272;p1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73" name="Google Shape;273;p1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14"/>
          <p:cNvSpPr txBox="1"/>
          <p:nvPr/>
        </p:nvSpPr>
        <p:spPr>
          <a:xfrm>
            <a:off x="865022"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a:t>
            </a:r>
            <a:r>
              <a:rPr lang="en-US" sz="3300" b="1">
                <a:solidFill>
                  <a:srgbClr val="C55A11"/>
                </a:solidFill>
                <a:latin typeface="Calibri"/>
                <a:ea typeface="Calibri"/>
                <a:cs typeface="Calibri"/>
                <a:sym typeface="Calibri"/>
              </a:rPr>
              <a:t>EL ja uued suunised</a:t>
            </a:r>
            <a:endParaRPr sz="2300"/>
          </a:p>
        </p:txBody>
      </p:sp>
      <p:sp>
        <p:nvSpPr>
          <p:cNvPr id="279" name="Google Shape;279;p14"/>
          <p:cNvSpPr txBox="1"/>
          <p:nvPr/>
        </p:nvSpPr>
        <p:spPr>
          <a:xfrm>
            <a:off x="753275" y="1649275"/>
            <a:ext cx="19576800" cy="8136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300">
                <a:solidFill>
                  <a:srgbClr val="056839"/>
                </a:solidFill>
                <a:latin typeface="Calibri"/>
                <a:ea typeface="Calibri"/>
                <a:cs typeface="Calibri"/>
                <a:sym typeface="Calibri"/>
              </a:rPr>
              <a:t>Käesolev ettepanek kehtib ettevõtte enda tegevuse, tütarettevõtete ja nende väärtusahelate (otsesed ja kaudsed ärisuhted) kohta. Et </a:t>
            </a:r>
            <a:r>
              <a:rPr lang="en-US" sz="2300">
                <a:solidFill>
                  <a:srgbClr val="056839"/>
                </a:solidFill>
                <a:latin typeface="Calibri"/>
                <a:ea typeface="Calibri"/>
                <a:cs typeface="Calibri"/>
                <a:sym typeface="Calibri"/>
              </a:rPr>
              <a:t>täita ettevõtte hoolsuskohustust, </a:t>
            </a:r>
            <a:r>
              <a:rPr lang="en-US" sz="2300" b="1">
                <a:solidFill>
                  <a:srgbClr val="056839"/>
                </a:solidFill>
                <a:latin typeface="Calibri"/>
                <a:ea typeface="Calibri"/>
                <a:cs typeface="Calibri"/>
                <a:sym typeface="Calibri"/>
              </a:rPr>
              <a:t>peavad ettevõtted</a:t>
            </a:r>
            <a:r>
              <a:rPr lang="en-US" sz="2300">
                <a:solidFill>
                  <a:srgbClr val="056839"/>
                </a:solidFill>
                <a:latin typeface="Calibri"/>
                <a:ea typeface="Calibri"/>
                <a:cs typeface="Calibri"/>
                <a:sym typeface="Calibri"/>
              </a:rPr>
              <a:t>:</a:t>
            </a:r>
            <a:endParaRPr sz="2300">
              <a:latin typeface="Calibri"/>
              <a:ea typeface="Calibri"/>
              <a:cs typeface="Calibri"/>
              <a:sym typeface="Calibri"/>
            </a:endParaRPr>
          </a:p>
          <a:p>
            <a:pPr marL="558800" marR="0" lvl="0" indent="-603250" algn="just" rtl="0">
              <a:lnSpc>
                <a:spcPct val="150000"/>
              </a:lnSpc>
              <a:spcBef>
                <a:spcPts val="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integreerida nõuetekohane hoolsus poliitikasse;</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teha kindlaks tegelik või võimalik kahjulik mõju inimõigustele ja keskkonnale;</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vältida või leevendada võimalikke mõjusid;</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lõpetada või minimeerida tegelikke mõjusid;</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kehtestab ja säilitab kaebuste esitamise korra;</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jälgida hoolsuskohustuse poliitika ja meetmete tõhusust;</a:t>
            </a:r>
            <a:endParaRPr sz="2300">
              <a:solidFill>
                <a:srgbClr val="056839"/>
              </a:solidFill>
              <a:latin typeface="Calibri"/>
              <a:ea typeface="Calibri"/>
              <a:cs typeface="Calibri"/>
              <a:sym typeface="Calibri"/>
            </a:endParaRPr>
          </a:p>
          <a:p>
            <a:pPr marL="558800" marR="0" lvl="0" indent="-603250" algn="just" rtl="0">
              <a:lnSpc>
                <a:spcPct val="150000"/>
              </a:lnSpc>
              <a:spcBef>
                <a:spcPts val="1300"/>
              </a:spcBef>
              <a:spcAft>
                <a:spcPts val="0"/>
              </a:spcAft>
              <a:buClr>
                <a:srgbClr val="056839"/>
              </a:buClr>
              <a:buSzPts val="2300"/>
              <a:buFont typeface="Calibri"/>
              <a:buChar char="∙"/>
            </a:pPr>
            <a:r>
              <a:rPr lang="en-US" sz="2300">
                <a:solidFill>
                  <a:srgbClr val="056839"/>
                </a:solidFill>
                <a:latin typeface="Calibri"/>
                <a:ea typeface="Calibri"/>
                <a:cs typeface="Calibri"/>
                <a:sym typeface="Calibri"/>
              </a:rPr>
              <a:t>ja avalikult suhelda hoolsuskohustuse kohta.</a:t>
            </a:r>
            <a:endParaRPr sz="2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300">
                <a:solidFill>
                  <a:srgbClr val="056839"/>
                </a:solidFill>
                <a:latin typeface="Calibri"/>
                <a:ea typeface="Calibri"/>
                <a:cs typeface="Calibri"/>
                <a:sym typeface="Calibri"/>
              </a:rPr>
              <a:t>Lühidalt öeldes nõuab ettepanek </a:t>
            </a:r>
            <a:r>
              <a:rPr lang="en-US" sz="2300" b="1">
                <a:solidFill>
                  <a:srgbClr val="056839"/>
                </a:solidFill>
                <a:latin typeface="Calibri"/>
                <a:ea typeface="Calibri"/>
                <a:cs typeface="Calibri"/>
                <a:sym typeface="Calibri"/>
              </a:rPr>
              <a:t>rahvusvahelistes konventsioonides sisalduvate inimõiguste tõhusat kaitset ja peamiste keskkonnakonventsioonide järgimist. </a:t>
            </a:r>
            <a:r>
              <a:rPr lang="en-US" sz="2300">
                <a:solidFill>
                  <a:srgbClr val="056839"/>
                </a:solidFill>
                <a:latin typeface="Calibri"/>
                <a:ea typeface="Calibri"/>
                <a:cs typeface="Calibri"/>
                <a:sym typeface="Calibri"/>
              </a:rPr>
              <a:t>Samuti võidakse kehtestada trahvid rikkumiste eest ning ettevõtte juhtide ja juhtkonna kaasamist peetakse selle algatuse edukuse seisukohalt otsustavaks.  Lisaks sisaldab ettepanek </a:t>
            </a:r>
            <a:r>
              <a:rPr lang="en-US" sz="2300" b="1">
                <a:solidFill>
                  <a:srgbClr val="056839"/>
                </a:solidFill>
                <a:latin typeface="Calibri"/>
                <a:ea typeface="Calibri"/>
                <a:cs typeface="Calibri"/>
                <a:sym typeface="Calibri"/>
              </a:rPr>
              <a:t>kaasnevaid meetmeid, </a:t>
            </a:r>
            <a:r>
              <a:rPr lang="en-US" sz="2300">
                <a:solidFill>
                  <a:srgbClr val="056839"/>
                </a:solidFill>
                <a:latin typeface="Calibri"/>
                <a:ea typeface="Calibri"/>
                <a:cs typeface="Calibri"/>
                <a:sym typeface="Calibri"/>
              </a:rPr>
              <a:t>"mis toetavad kõiki ettevõtteid, sealhulgas VKEsid, mida see võib kaudselt mõjutada".</a:t>
            </a:r>
            <a:r>
              <a:rPr lang="en-US" sz="2300">
                <a:solidFill>
                  <a:srgbClr val="056839"/>
                </a:solidFill>
                <a:latin typeface="Calibri"/>
                <a:ea typeface="Calibri"/>
                <a:cs typeface="Calibri"/>
                <a:sym typeface="Calibri"/>
              </a:rPr>
              <a:t>  </a:t>
            </a:r>
            <a:endParaRPr sz="2300">
              <a:latin typeface="Calibri"/>
              <a:ea typeface="Calibri"/>
              <a:cs typeface="Calibri"/>
              <a:sym typeface="Calibri"/>
            </a:endParaRPr>
          </a:p>
          <a:p>
            <a:pPr marL="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p:txBody>
      </p:sp>
      <p:sp>
        <p:nvSpPr>
          <p:cNvPr id="280" name="Google Shape;280;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1" name="Google Shape;281;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2" name="Google Shape;282;p14"/>
          <p:cNvSpPr/>
          <p:nvPr/>
        </p:nvSpPr>
        <p:spPr>
          <a:xfrm>
            <a:off x="1034414" y="14275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3" name="Google Shape;283;p1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84" name="Google Shape;284;p1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g17005babb4f_0_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 </a:t>
            </a:r>
            <a:endParaRPr sz="2300"/>
          </a:p>
        </p:txBody>
      </p:sp>
      <p:sp>
        <p:nvSpPr>
          <p:cNvPr id="290" name="Google Shape;290;g17005babb4f_0_20"/>
          <p:cNvSpPr txBox="1"/>
          <p:nvPr/>
        </p:nvSpPr>
        <p:spPr>
          <a:xfrm>
            <a:off x="1034414" y="2119422"/>
            <a:ext cx="18627600" cy="4706100"/>
          </a:xfrm>
          <a:prstGeom prst="rect">
            <a:avLst/>
          </a:prstGeom>
          <a:noFill/>
          <a:ln>
            <a:noFill/>
          </a:ln>
        </p:spPr>
        <p:txBody>
          <a:bodyPr spcFirstLastPara="1" wrap="square" lIns="148575" tIns="74275" rIns="148575" bIns="74275" anchor="t" anchorCtr="0">
            <a:spAutoFit/>
          </a:bodyPr>
          <a:lstStyle/>
          <a:p>
            <a:pPr marL="457200" lvl="0" indent="-393700" algn="l" rtl="0">
              <a:lnSpc>
                <a:spcPct val="150000"/>
              </a:lnSpc>
              <a:spcBef>
                <a:spcPts val="0"/>
              </a:spcBef>
              <a:spcAft>
                <a:spcPts val="0"/>
              </a:spcAft>
              <a:buClr>
                <a:srgbClr val="056839"/>
              </a:buClr>
              <a:buSzPts val="2600"/>
              <a:buFont typeface="Calibri"/>
              <a:buChar char="●"/>
            </a:pPr>
            <a:r>
              <a:rPr lang="en-US" sz="2600" b="1">
                <a:solidFill>
                  <a:srgbClr val="056839"/>
                </a:solidFill>
                <a:latin typeface="Calibri"/>
                <a:ea typeface="Calibri"/>
                <a:cs typeface="Calibri"/>
                <a:sym typeface="Calibri"/>
              </a:rPr>
              <a:t>OECD &amp; FAO (2022) Metsade hävitamine ja metsade seisundi halvenemine põllumajanduslikes tarneahelates </a:t>
            </a:r>
            <a:r>
              <a:rPr lang="en-US" sz="2600">
                <a:solidFill>
                  <a:srgbClr val="056839"/>
                </a:solidFill>
                <a:latin typeface="Calibri"/>
                <a:ea typeface="Calibri"/>
                <a:cs typeface="Calibri"/>
                <a:sym typeface="Calibri"/>
              </a:rPr>
              <a:t>http://mneguidelines.oecd.org/draft-oecd-fao-handbook-on-deforestation-forest-degradation-and-due-diligence-in-agricultural-supply-chains.pdf </a:t>
            </a:r>
            <a:endParaRPr sz="2300">
              <a:solidFill>
                <a:schemeClr val="dk1"/>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b="1">
                <a:solidFill>
                  <a:srgbClr val="056839"/>
                </a:solidFill>
                <a:latin typeface="Calibri"/>
                <a:ea typeface="Calibri"/>
                <a:cs typeface="Calibri"/>
                <a:sym typeface="Calibri"/>
              </a:rPr>
              <a:t>Laste töö ja sunniviisiline töö kakao tarneahelas </a:t>
            </a:r>
            <a:r>
              <a:rPr lang="en-US" sz="2600">
                <a:solidFill>
                  <a:srgbClr val="056839"/>
                </a:solidFill>
                <a:latin typeface="Calibri"/>
                <a:ea typeface="Calibri"/>
                <a:cs typeface="Calibri"/>
                <a:sym typeface="Calibri"/>
              </a:rPr>
              <a:t>https://mneguidelines.oecd.org/handbook-for-companies-to-identify-prevent-and-address-child-labour-and-forced-labour-in-the-cocoa-supply-chain.pdf </a:t>
            </a:r>
            <a:endParaRPr sz="2300">
              <a:solidFill>
                <a:schemeClr val="dk1"/>
              </a:solidFill>
              <a:latin typeface="Calibri"/>
              <a:ea typeface="Calibri"/>
              <a:cs typeface="Calibri"/>
              <a:sym typeface="Calibri"/>
            </a:endParaRPr>
          </a:p>
          <a:p>
            <a:pPr marL="457200" lvl="0" indent="-393700" algn="l" rtl="0">
              <a:lnSpc>
                <a:spcPct val="150000"/>
              </a:lnSpc>
              <a:spcBef>
                <a:spcPts val="0"/>
              </a:spcBef>
              <a:spcAft>
                <a:spcPts val="0"/>
              </a:spcAft>
              <a:buClr>
                <a:srgbClr val="056839"/>
              </a:buClr>
              <a:buSzPts val="2600"/>
              <a:buFont typeface="Calibri"/>
              <a:buChar char="●"/>
            </a:pPr>
            <a:r>
              <a:rPr lang="en-US" sz="2600" b="1">
                <a:solidFill>
                  <a:srgbClr val="056839"/>
                </a:solidFill>
                <a:latin typeface="Calibri"/>
                <a:ea typeface="Calibri"/>
                <a:cs typeface="Calibri"/>
                <a:sym typeface="Calibri"/>
              </a:rPr>
              <a:t>Elatussissetulekud ja elatustasud põllumajanduslikes tarneahelates ning rõiva- ja jalatsite tarneahelates </a:t>
            </a:r>
            <a:r>
              <a:rPr lang="en-US" sz="2300">
                <a:solidFill>
                  <a:schemeClr val="dk1"/>
                </a:solidFill>
                <a:latin typeface="Calibri"/>
                <a:ea typeface="Calibri"/>
                <a:cs typeface="Calibri"/>
                <a:sym typeface="Calibri"/>
              </a:rPr>
              <a:t>https://mneguidelines.oecd.org/handbook-for-companies-to-enable-living-incomes-and-wages-in-global-supply-chains.pdf </a:t>
            </a:r>
            <a:endParaRPr sz="2900">
              <a:solidFill>
                <a:srgbClr val="056839"/>
              </a:solidFill>
              <a:latin typeface="Calibri"/>
              <a:ea typeface="Calibri"/>
              <a:cs typeface="Calibri"/>
              <a:sym typeface="Calibri"/>
            </a:endParaRPr>
          </a:p>
        </p:txBody>
      </p:sp>
      <p:sp>
        <p:nvSpPr>
          <p:cNvPr id="291" name="Google Shape;291;g17005babb4f_0_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2" name="Google Shape;292;g17005babb4f_0_2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3" name="Google Shape;293;g17005babb4f_0_2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4" name="Google Shape;294;g17005babb4f_0_20"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295" name="Google Shape;295;g17005babb4f_0_20"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15"/>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a:t>
            </a:r>
            <a:r>
              <a:rPr lang="en-US" sz="3300" b="1">
                <a:solidFill>
                  <a:srgbClr val="C55A11"/>
                </a:solidFill>
                <a:latin typeface="Calibri"/>
                <a:ea typeface="Calibri"/>
                <a:cs typeface="Calibri"/>
                <a:sym typeface="Calibri"/>
              </a:rPr>
              <a:t>Jätkusuutlikud tarneahelad ja põllumajandus- ja toiduainesektor</a:t>
            </a:r>
            <a:endParaRPr sz="2300"/>
          </a:p>
        </p:txBody>
      </p:sp>
      <p:sp>
        <p:nvSpPr>
          <p:cNvPr id="301" name="Google Shape;301;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2" name="Google Shape;302;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3" name="Google Shape;303;p1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4" name="Google Shape;304;p1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05" name="Google Shape;305;p1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06" name="Google Shape;306;p15"/>
          <p:cNvSpPr txBox="1"/>
          <p:nvPr/>
        </p:nvSpPr>
        <p:spPr>
          <a:xfrm>
            <a:off x="639151" y="2332213"/>
            <a:ext cx="19295700" cy="634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500" u="none" strike="noStrike">
                <a:solidFill>
                  <a:srgbClr val="056839"/>
                </a:solidFill>
                <a:latin typeface="Calibri"/>
                <a:ea typeface="Calibri"/>
                <a:cs typeface="Calibri"/>
                <a:sym typeface="Calibri"/>
              </a:rPr>
              <a:t>Põllumajanduse tarneahelaid käsitledes tuleb tunnistada, et selle sektori ettevõtted on väga olulised.  Nad on paljude säästva arengu eesmärkide täitmisel kriitilise tähtsusega. OECD ja FAO on seda tähtsust tunnistanud, luues </a:t>
            </a:r>
            <a:r>
              <a:rPr lang="en-US" sz="2500" b="1">
                <a:solidFill>
                  <a:srgbClr val="056839"/>
                </a:solidFill>
                <a:latin typeface="Calibri"/>
                <a:ea typeface="Calibri"/>
                <a:cs typeface="Calibri"/>
                <a:sym typeface="Calibri"/>
              </a:rPr>
              <a:t>OECD-FAO juhendi vastutustundlike põllumajandustoodete tarneahelate kohta</a:t>
            </a:r>
            <a:r>
              <a:rPr lang="en-US" sz="2500">
                <a:solidFill>
                  <a:srgbClr val="056839"/>
                </a:solidFill>
                <a:latin typeface="Calibri"/>
                <a:ea typeface="Calibri"/>
                <a:cs typeface="Calibri"/>
                <a:sym typeface="Calibri"/>
              </a:rPr>
              <a:t>, mis on nii "raamistik kui ka võrdlusalus, mis aitab põllumajandusettevõtetel ja investoritel aidata kaasa säästvale arengule, et tuvastada ja leevendada kahjulikke mõjusid". Suunised on asjakohased kõikidele ettevõtetele kogu põllumajandusliku tarneahela ulatuses, alates põllumajandusettevõttest kuni tarbijani, mis hõlmab paljusid toidukaupu ja toiduks mittekasutatavaid kaupu." </a:t>
            </a:r>
            <a:endParaRPr sz="2900">
              <a:solidFill>
                <a:srgbClr val="056839"/>
              </a:solidFill>
              <a:latin typeface="Calibri"/>
              <a:ea typeface="Calibri"/>
              <a:cs typeface="Calibri"/>
              <a:sym typeface="Calibri"/>
            </a:endParaRPr>
          </a:p>
          <a:p>
            <a:pPr marL="0" marR="0" lvl="0" indent="0" algn="just" rtl="0">
              <a:lnSpc>
                <a:spcPct val="150000"/>
              </a:lnSpc>
              <a:spcBef>
                <a:spcPts val="1200"/>
              </a:spcBef>
              <a:spcAft>
                <a:spcPts val="0"/>
              </a:spcAft>
              <a:buNone/>
            </a:pPr>
            <a:r>
              <a:rPr lang="en-US" sz="25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just" rtl="0">
              <a:lnSpc>
                <a:spcPct val="150000"/>
              </a:lnSpc>
              <a:spcBef>
                <a:spcPts val="1200"/>
              </a:spcBef>
              <a:spcAft>
                <a:spcPts val="0"/>
              </a:spcAft>
              <a:buNone/>
            </a:pPr>
            <a:r>
              <a:rPr lang="en-US" sz="2500">
                <a:solidFill>
                  <a:srgbClr val="056839"/>
                </a:solidFill>
                <a:latin typeface="Calibri"/>
                <a:ea typeface="Calibri"/>
                <a:cs typeface="Calibri"/>
                <a:sym typeface="Calibri"/>
              </a:rPr>
              <a:t>Nagu eelmistes punktides kirjeldatud, sisaldab käesolev juhend ka nõuetekohase hoolsuse protsessi, mis toimub samm-sammult. Juhend töötati välja koostöös mitme peamise sidusrühmaga, et see oleks praktiline vahend, mida saavad rakendada mis tahes suurusega ettevõtted. Suunised ise on kättesaadavad siin: </a:t>
            </a:r>
            <a:r>
              <a:rPr lang="en-US" sz="2500" u="sng">
                <a:solidFill>
                  <a:srgbClr val="056839"/>
                </a:solidFill>
                <a:latin typeface="Calibri"/>
                <a:ea typeface="Calibri"/>
                <a:cs typeface="Calibri"/>
                <a:sym typeface="Calibri"/>
                <a:hlinkClick r:id="rId5">
                  <a:extLst>
                    <a:ext uri="{A12FA001-AC4F-418D-AE19-62706E023703}">
                      <ahyp:hlinkClr val="tx"/>
                    </a:ext>
                  </a:extLst>
                </a:hlinkClick>
              </a:rPr>
              <a:t>https:</a:t>
            </a:r>
            <a:r>
              <a:rPr lang="en-US" sz="2900">
                <a:solidFill>
                  <a:srgbClr val="056839"/>
                </a:solidFill>
                <a:latin typeface="Calibri"/>
                <a:ea typeface="Calibri"/>
                <a:cs typeface="Calibri"/>
                <a:sym typeface="Calibri"/>
              </a:rPr>
              <a:t>//www.oecd.org/daf/inv/investment-policy/rbc-agriculture-supply-chains.htm. </a:t>
            </a:r>
            <a:endParaRPr sz="2900">
              <a:solidFill>
                <a:srgbClr val="056839"/>
              </a:solidFill>
              <a:latin typeface="Calibri"/>
              <a:ea typeface="Calibri"/>
              <a:cs typeface="Calibri"/>
              <a:sym typeface="Calibri"/>
            </a:endParaRPr>
          </a:p>
          <a:p>
            <a:pPr marL="0" marR="0" lvl="0" indent="0" algn="just" rtl="0">
              <a:spcBef>
                <a:spcPts val="1200"/>
              </a:spcBef>
              <a:spcAft>
                <a:spcPts val="0"/>
              </a:spcAft>
              <a:buNone/>
            </a:pPr>
            <a:r>
              <a:rPr lang="en-US" sz="2900" u="none" strike="noStrike">
                <a:solidFill>
                  <a:srgbClr val="0563C1"/>
                </a:solidFill>
                <a:latin typeface="Calibri"/>
                <a:ea typeface="Calibri"/>
                <a:cs typeface="Calibri"/>
                <a:sym typeface="Calibri"/>
              </a:rPr>
              <a:t> </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16"/>
          <p:cNvSpPr txBox="1"/>
          <p:nvPr/>
        </p:nvSpPr>
        <p:spPr>
          <a:xfrm>
            <a:off x="907697"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a:t>
            </a:r>
            <a:r>
              <a:rPr lang="en-US" sz="3300" b="1">
                <a:solidFill>
                  <a:srgbClr val="C55A11"/>
                </a:solidFill>
                <a:latin typeface="Calibri"/>
                <a:ea typeface="Calibri"/>
                <a:cs typeface="Calibri"/>
                <a:sym typeface="Calibri"/>
              </a:rPr>
              <a:t>Jätkusuutlikud tarneahelad ja põllumajandus- ja toiduainesektor</a:t>
            </a:r>
            <a:endParaRPr sz="2300"/>
          </a:p>
        </p:txBody>
      </p:sp>
      <p:sp>
        <p:nvSpPr>
          <p:cNvPr id="312" name="Google Shape;312;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3" name="Google Shape;313;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4" name="Google Shape;314;p16"/>
          <p:cNvSpPr/>
          <p:nvPr/>
        </p:nvSpPr>
        <p:spPr>
          <a:xfrm>
            <a:off x="1072014" y="1521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5" name="Google Shape;315;p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16" name="Google Shape;316;p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317" name="Google Shape;317;p16" descr="Agriculture iot with rice field background"/>
          <p:cNvPicPr preferRelativeResize="0"/>
          <p:nvPr/>
        </p:nvPicPr>
        <p:blipFill rotWithShape="1">
          <a:blip r:embed="rId5">
            <a:alphaModFix/>
          </a:blip>
          <a:srcRect l="0" t="0" r="0" b="0"/>
          <a:stretch/>
        </p:blipFill>
        <p:spPr>
          <a:xfrm>
            <a:off x="13186361" y="2472107"/>
            <a:ext cx="6352653" cy="3547473"/>
          </a:xfrm>
          <a:prstGeom prst="rect">
            <a:avLst/>
          </a:prstGeom>
          <a:noFill/>
          <a:ln>
            <a:noFill/>
          </a:ln>
        </p:spPr>
      </p:pic>
      <p:sp>
        <p:nvSpPr>
          <p:cNvPr id="318" name="Google Shape;318;p16"/>
          <p:cNvSpPr txBox="1"/>
          <p:nvPr/>
        </p:nvSpPr>
        <p:spPr>
          <a:xfrm>
            <a:off x="13186350" y="6348950"/>
            <a:ext cx="6352800" cy="673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700" u="sng">
                <a:solidFill>
                  <a:schemeClr val="hlink"/>
                </a:solidFill>
                <a:latin typeface="Calibri"/>
                <a:ea typeface="Calibri"/>
                <a:cs typeface="Calibri"/>
                <a:sym typeface="Calibri"/>
                <a:hlinkClick r:id="rId6"/>
              </a:rPr>
              <a:t>https://www.freepik.com/free-photo/agriculture-iot-with-rice-field-background_17121987.htm </a:t>
            </a:r>
            <a:endParaRPr sz="2300"/>
          </a:p>
        </p:txBody>
      </p:sp>
      <p:sp>
        <p:nvSpPr>
          <p:cNvPr id="319" name="Google Shape;319;p16"/>
          <p:cNvSpPr txBox="1"/>
          <p:nvPr/>
        </p:nvSpPr>
        <p:spPr>
          <a:xfrm>
            <a:off x="907708" y="1774484"/>
            <a:ext cx="11237700" cy="6961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500">
                <a:solidFill>
                  <a:srgbClr val="056839"/>
                </a:solidFill>
                <a:latin typeface="Calibri"/>
                <a:ea typeface="Calibri"/>
                <a:cs typeface="Calibri"/>
                <a:sym typeface="Calibri"/>
              </a:rPr>
              <a:t>"</a:t>
            </a:r>
            <a:r>
              <a:rPr lang="en-US" sz="2500" i="1">
                <a:solidFill>
                  <a:srgbClr val="056839"/>
                </a:solidFill>
                <a:latin typeface="Calibri"/>
                <a:ea typeface="Calibri"/>
                <a:cs typeface="Calibri"/>
                <a:sym typeface="Calibri"/>
              </a:rPr>
              <a:t>OECD ja FAO suuniste praktilise rakendamise toetamiseks käivitasid OECD ja FAO enam kui kolmekümne ettevõtte ja tööstusalgatusega katseprojekti, mis kestis 2018. aasta veebruarist kuni 2019. aasta oktoobrini. Paljudel põllumajanduslikes tarneahelates tegutsevatel ettevõtetel on keerukas lähenemisviis RBC-le, kuid nõuetekohase hoolsuse strateegiate vastuvõtmist mõjutavad sageli reaktsioonid välisele survele. Lüngad on endiselt selles, kuidas ettevõtted muudavad poliitilisi kohustusi rakendusmeetmeteks. Eelkõige nõuavad süsteemsed probleemid tihedamat koostööd peamiste sidusrühmadega</a:t>
            </a:r>
            <a:r>
              <a:rPr lang="en-US" sz="2500">
                <a:solidFill>
                  <a:srgbClr val="056839"/>
                </a:solidFill>
                <a:latin typeface="Calibri"/>
                <a:ea typeface="Calibri"/>
                <a:cs typeface="Calibri"/>
                <a:sym typeface="Calibri"/>
              </a:rPr>
              <a:t>" (OECD-FAO, 2020).</a:t>
            </a:r>
            <a:endParaRPr sz="2900">
              <a:solidFill>
                <a:srgbClr val="056839"/>
              </a:solidFill>
              <a:latin typeface="Calibri"/>
              <a:ea typeface="Calibri"/>
              <a:cs typeface="Calibri"/>
              <a:sym typeface="Calibri"/>
            </a:endParaRPr>
          </a:p>
          <a:p>
            <a:pPr marL="0" marR="0" lvl="0" indent="0" algn="just" rtl="0">
              <a:lnSpc>
                <a:spcPct val="150000"/>
              </a:lnSpc>
              <a:spcBef>
                <a:spcPts val="600"/>
              </a:spcBef>
              <a:spcAft>
                <a:spcPts val="0"/>
              </a:spcAft>
              <a:buNone/>
            </a:pPr>
            <a:r>
              <a:rPr lang="en-US" sz="2500">
                <a:solidFill>
                  <a:srgbClr val="056839"/>
                </a:solidFill>
                <a:latin typeface="Calibri"/>
                <a:ea typeface="Calibri"/>
                <a:cs typeface="Calibri"/>
                <a:sym typeface="Calibri"/>
              </a:rPr>
              <a:t>Lisaks OECD-FAO tööle </a:t>
            </a:r>
            <a:r>
              <a:rPr lang="en-US" sz="2500" i="1">
                <a:solidFill>
                  <a:srgbClr val="056839"/>
                </a:solidFill>
                <a:latin typeface="Calibri"/>
                <a:ea typeface="Calibri"/>
                <a:cs typeface="Calibri"/>
                <a:sym typeface="Calibri"/>
              </a:rPr>
              <a:t>toetab </a:t>
            </a:r>
            <a:r>
              <a:rPr lang="en-US" sz="2500" u="sng">
                <a:solidFill>
                  <a:srgbClr val="056839"/>
                </a:solidFill>
                <a:latin typeface="Calibri"/>
                <a:ea typeface="Calibri"/>
                <a:cs typeface="Calibri"/>
                <a:sym typeface="Calibri"/>
                <a:hlinkClick r:id="rId7">
                  <a:extLst>
                    <a:ext uri="{A12FA001-AC4F-418D-AE19-62706E023703}">
                      <ahyp:hlinkClr val="tx"/>
                    </a:ext>
                  </a:extLst>
                </a:hlinkClick>
              </a:rPr>
              <a:t>uus ühine põllumajanduspoliitika (ÜPP) aastateks 2023-2027 </a:t>
            </a:r>
            <a:r>
              <a:rPr lang="en-US" sz="2500">
                <a:solidFill>
                  <a:srgbClr val="056839"/>
                </a:solidFill>
                <a:latin typeface="Calibri"/>
                <a:ea typeface="Calibri"/>
                <a:cs typeface="Calibri"/>
                <a:sym typeface="Calibri"/>
              </a:rPr>
              <a:t>"</a:t>
            </a:r>
            <a:r>
              <a:rPr lang="en-US" sz="2500" i="1">
                <a:solidFill>
                  <a:srgbClr val="056839"/>
                </a:solidFill>
                <a:latin typeface="Calibri"/>
                <a:ea typeface="Calibri"/>
                <a:cs typeface="Calibri"/>
                <a:sym typeface="Calibri"/>
              </a:rPr>
              <a:t>jõupingutusi põllumajandustoodete tootmise ja pakkumise jätkusuutlikkuse suurendamiseks muudetud toetusmehhanismide ja turueeskirjade kaudu</a:t>
            </a:r>
            <a:r>
              <a:rPr lang="en-US" sz="2500">
                <a:solidFill>
                  <a:srgbClr val="056839"/>
                </a:solidFill>
                <a:latin typeface="Calibri"/>
                <a:ea typeface="Calibri"/>
                <a:cs typeface="Calibri"/>
                <a:sym typeface="Calibri"/>
              </a:rPr>
              <a:t>". Kuigi see on mõeldud praeguste jõupingutuste toetamiseks, on valdkonna keerukuse tõttu endiselt palju probleeme.</a:t>
            </a:r>
            <a:endParaRPr sz="25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2"/>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2"/>
          <p:cNvSpPr txBox="1"/>
          <p:nvPr/>
        </p:nvSpPr>
        <p:spPr>
          <a:xfrm>
            <a:off x="1104081" y="949332"/>
            <a:ext cx="7089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Määratlused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0" name="Google Shape;110;p2"/>
          <p:cNvSpPr txBox="1"/>
          <p:nvPr/>
        </p:nvSpPr>
        <p:spPr>
          <a:xfrm>
            <a:off x="1104081" y="2877207"/>
            <a:ext cx="18711900" cy="41367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n-US" sz="3700" b="1">
                <a:solidFill>
                  <a:srgbClr val="056839"/>
                </a:solidFill>
                <a:latin typeface="Calibri"/>
                <a:ea typeface="Calibri"/>
                <a:cs typeface="Calibri"/>
                <a:sym typeface="Calibri"/>
              </a:rPr>
              <a:t>Nõuetekohase hoolsuse protsessi </a:t>
            </a:r>
            <a:r>
              <a:rPr lang="en-US" sz="3700">
                <a:solidFill>
                  <a:srgbClr val="056839"/>
                </a:solidFill>
                <a:latin typeface="Calibri"/>
                <a:ea typeface="Calibri"/>
                <a:cs typeface="Calibri"/>
                <a:sym typeface="Calibri"/>
              </a:rPr>
              <a:t>võib määratleda kui protsesse, mille abil ettevõtted saavad kindlaks teha, ennetada, leevendada ja aru anda, kuidas nad tegelevad oma tegelike ja võimalike kahjulike mõjudega (OECD suunised rahvusvahelistele ettevõtetele, II peatükk - üldised põhimõtted, punkt. 10). Nõuetekohane hoolsus võib olla osa laiematest ettevõtte riskijuhtimissüsteemidest, tingimusel et see läheb kaugemale kui lihtsalt ettevõtte enda jaoks oluliste riskide tuvastamine ja juhtimine, et hõlmata suunistega hõlmatud küsimustega seotud kahjuriskid (</a:t>
            </a:r>
            <a:r>
              <a:rPr lang="en-US" sz="3700">
                <a:solidFill>
                  <a:srgbClr val="056839"/>
                </a:solidFill>
                <a:uFill>
                  <a:noFill/>
                </a:uFill>
                <a:latin typeface="Calibri"/>
                <a:ea typeface="Calibri"/>
                <a:cs typeface="Calibri"/>
                <a:sym typeface="Calibri"/>
                <a:hlinkClick r:id="rId5">
                  <a:extLst>
                    <a:ext uri="{A12FA001-AC4F-418D-AE19-62706E023703}">
                      <ahyp:hlinkClr val="tx"/>
                    </a:ext>
                  </a:extLst>
                </a:hlinkClick>
              </a:rPr>
              <a:t>OECD juhised vastutustundliku äritegevuse nõuetekohase hoolsuse kohta </a:t>
            </a:r>
            <a:r>
              <a:rPr lang="en-US" sz="3700">
                <a:solidFill>
                  <a:srgbClr val="056839"/>
                </a:solidFill>
                <a:latin typeface="Calibri"/>
                <a:ea typeface="Calibri"/>
                <a:cs typeface="Calibri"/>
                <a:sym typeface="Calibri"/>
              </a:rPr>
              <a:t>- eelnõu 2.1, lk 8).</a:t>
            </a:r>
            <a:endParaRPr sz="4100">
              <a:solidFill>
                <a:srgbClr val="056839"/>
              </a:solidFill>
              <a:latin typeface="Calibri"/>
              <a:ea typeface="Calibri"/>
              <a:cs typeface="Calibri"/>
              <a:sym typeface="Calibri"/>
            </a:endParaRPr>
          </a:p>
        </p:txBody>
      </p:sp>
      <p:sp>
        <p:nvSpPr>
          <p:cNvPr id="111" name="Google Shape;111;p2"/>
          <p:cNvSpPr txBox="1"/>
          <p:nvPr/>
        </p:nvSpPr>
        <p:spPr>
          <a:xfrm>
            <a:off x="588431" y="8278988"/>
            <a:ext cx="12200100" cy="577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6"/>
              </a:rPr>
              <a:t>https://single-market-economy.ec.europa.eu/sectors/raw-materials/due-diligence-ready/due-diligence-explained_en </a:t>
            </a: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17"/>
          <p:cNvSpPr txBox="1"/>
          <p:nvPr/>
        </p:nvSpPr>
        <p:spPr>
          <a:xfrm>
            <a:off x="902647" y="700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a:t>
            </a:r>
            <a:r>
              <a:rPr lang="en-US" sz="3300" b="1">
                <a:solidFill>
                  <a:srgbClr val="C55A11"/>
                </a:solidFill>
                <a:latin typeface="Calibri"/>
                <a:ea typeface="Calibri"/>
                <a:cs typeface="Calibri"/>
                <a:sym typeface="Calibri"/>
              </a:rPr>
              <a:t>Jätkusuutlikud tarneahelad ja põllumajandus- ja toiduainesektor</a:t>
            </a:r>
            <a:endParaRPr sz="2300"/>
          </a:p>
        </p:txBody>
      </p:sp>
      <p:sp>
        <p:nvSpPr>
          <p:cNvPr id="325" name="Google Shape;325;p1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6" name="Google Shape;326;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7" name="Google Shape;327;p1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8" name="Google Shape;328;p1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29" name="Google Shape;329;p1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30" name="Google Shape;330;p17"/>
          <p:cNvSpPr txBox="1"/>
          <p:nvPr/>
        </p:nvSpPr>
        <p:spPr>
          <a:xfrm>
            <a:off x="1034394" y="2312625"/>
            <a:ext cx="18155100" cy="6568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Põllumajanduslike tarneahelate põhielemendid on samad, mis kõik teised, mis on loetletud eelmistes osades. Peamine eripära on see, et need jagunevad peamiselt kahte põhikategooriasse - toorainete - värskete puu- ja köögiviljade - tarneahelad või keerulisemad, kui lõpptooted on valmistatud/töödeldud.</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Esimesel juhul tuleb arvestada hankimise, saagikoristuse, tervishoiu ja ohutuse, inimväärse töö, laste- ja sunniviisilise töö, transpordi ja toiduohutuse küsimusi. Viimasel juhul võivad lisanduda täiendavad koostisosad (oma tarneahelaga), jäätmekäitlus, pakendamine, toidu märgistamine jne.</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Konkreetsed üksikasjad erinevad iga juhtumi puhul eraldi, sõltuvalt tootest, tegevuse suurusest, asjaomastest riikidest jne. </a:t>
            </a:r>
            <a:endParaRPr sz="2800">
              <a:solidFill>
                <a:srgbClr val="056839"/>
              </a:solidFill>
              <a:latin typeface="Calibri"/>
              <a:ea typeface="Calibri"/>
              <a:cs typeface="Calibri"/>
              <a:sym typeface="Calibri"/>
            </a:endParaRPr>
          </a:p>
          <a:p>
            <a:pPr marL="0" marR="0" lvl="0" indent="0" algn="just" rtl="0">
              <a:spcBef>
                <a:spcPts val="1200"/>
              </a:spcBef>
              <a:spcAft>
                <a:spcPts val="0"/>
              </a:spcAft>
              <a:buNone/>
            </a:pPr>
            <a:r>
              <a:rPr lang="en-US" sz="2900" u="none" strike="noStrike">
                <a:solidFill>
                  <a:srgbClr val="0563C1"/>
                </a:solidFill>
                <a:latin typeface="Calibri"/>
                <a:ea typeface="Calibri"/>
                <a:cs typeface="Calibri"/>
                <a:sym typeface="Calibri"/>
              </a:rPr>
              <a:t> </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8"/>
          <p:cNvSpPr txBox="1"/>
          <p:nvPr/>
        </p:nvSpPr>
        <p:spPr>
          <a:xfrm>
            <a:off x="872729" y="457549"/>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36" name="Google Shape;336;p18"/>
          <p:cNvSpPr txBox="1"/>
          <p:nvPr/>
        </p:nvSpPr>
        <p:spPr>
          <a:xfrm>
            <a:off x="782389" y="1803379"/>
            <a:ext cx="19009200" cy="6740100"/>
          </a:xfrm>
          <a:prstGeom prst="rect">
            <a:avLst/>
          </a:prstGeom>
          <a:noFill/>
          <a:ln>
            <a:noFill/>
          </a:ln>
        </p:spPr>
        <p:txBody>
          <a:bodyPr spcFirstLastPara="1" wrap="square" lIns="148575" tIns="74275" rIns="148575" bIns="74275" anchor="t" anchorCtr="0">
            <a:spAutoFit/>
          </a:bodyPr>
          <a:lstStyle/>
          <a:p>
            <a:pPr marL="457200" marR="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Jätkusuutliku tarneahela alus: </a:t>
            </a:r>
            <a:r>
              <a:rPr lang="en-US" sz="2900" u="sng">
                <a:solidFill>
                  <a:srgbClr val="1155CC"/>
                </a:solidFill>
                <a:latin typeface="Calibri"/>
                <a:ea typeface="Calibri"/>
                <a:cs typeface="Calibri"/>
                <a:sym typeface="Calibri"/>
                <a:hlinkClick r:id="rId3">
                  <a:extLst>
                    <a:ext uri="{A12FA001-AC4F-418D-AE19-62706E023703}">
                      <ahyp:hlinkClr val="tx"/>
                    </a:ext>
                  </a:extLst>
                </a:hlinkClick>
              </a:rPr>
              <a:t>http://www.sustainable-scf.org/</a:t>
            </a:r>
            <a:endParaRPr sz="2900">
              <a:solidFill>
                <a:srgbClr val="1155CC"/>
              </a:solidFill>
              <a:latin typeface="Calibri"/>
              <a:ea typeface="Calibri"/>
              <a:cs typeface="Calibri"/>
              <a:sym typeface="Calibri"/>
            </a:endParaRPr>
          </a:p>
          <a:p>
            <a:pPr marL="457200" marR="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Mis on jätkusuutlik tarneahel, SAP: </a:t>
            </a:r>
            <a:r>
              <a:rPr lang="en-US" sz="2900" u="sng">
                <a:solidFill>
                  <a:srgbClr val="1155CC"/>
                </a:solidFill>
                <a:latin typeface="Calibri"/>
                <a:ea typeface="Calibri"/>
                <a:cs typeface="Calibri"/>
                <a:sym typeface="Calibri"/>
                <a:hlinkClick r:id="rId4">
                  <a:extLst>
                    <a:ext uri="{A12FA001-AC4F-418D-AE19-62706E023703}">
                      <ahyp:hlinkClr val="tx"/>
                    </a:ext>
                  </a:extLst>
                </a:hlinkClick>
              </a:rPr>
              <a:t>https://www.sap.com/insights/what-is-a-sustainable-supply-chain.html.</a:t>
            </a:r>
            <a:endParaRPr sz="2900">
              <a:solidFill>
                <a:srgbClr val="1155CC"/>
              </a:solidFill>
              <a:latin typeface="Calibri"/>
              <a:ea typeface="Calibri"/>
              <a:cs typeface="Calibri"/>
              <a:sym typeface="Calibri"/>
            </a:endParaRPr>
          </a:p>
          <a:p>
            <a:pPr marL="457200" marR="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Harvard Business Review, (2020), A more sustainable supply chain, vaadatud aadressil: </a:t>
            </a:r>
            <a:r>
              <a:rPr lang="en-US" sz="2900" u="sng">
                <a:solidFill>
                  <a:srgbClr val="1155CC"/>
                </a:solidFill>
                <a:latin typeface="Calibri"/>
                <a:ea typeface="Calibri"/>
                <a:cs typeface="Calibri"/>
                <a:sym typeface="Calibri"/>
                <a:hlinkClick r:id="rId5">
                  <a:extLst>
                    <a:ext uri="{A12FA001-AC4F-418D-AE19-62706E023703}">
                      <ahyp:hlinkClr val="tx"/>
                    </a:ext>
                  </a:extLst>
                </a:hlinkClick>
              </a:rPr>
              <a:t>https://hbr.org/2020/03/a-more-sustainable-supply-chain.</a:t>
            </a:r>
            <a:endParaRPr sz="2900">
              <a:solidFill>
                <a:srgbClr val="1155CC"/>
              </a:solidFill>
              <a:latin typeface="Calibri"/>
              <a:ea typeface="Calibri"/>
              <a:cs typeface="Calibri"/>
              <a:sym typeface="Calibri"/>
            </a:endParaRPr>
          </a:p>
          <a:p>
            <a:pPr marL="457200" lvl="0" indent="-412750" algn="l" rtl="0">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Jätkusuutlik pakkumine maailmaturul, nagu näha aadressil: </a:t>
            </a:r>
            <a:r>
              <a:rPr lang="en-US" sz="2900" u="sng">
                <a:solidFill>
                  <a:srgbClr val="1155CC"/>
                </a:solidFill>
                <a:latin typeface="Calibri"/>
                <a:ea typeface="Calibri"/>
                <a:cs typeface="Calibri"/>
                <a:sym typeface="Calibri"/>
                <a:hlinkClick r:id="rId6">
                  <a:extLst>
                    <a:ext uri="{A12FA001-AC4F-418D-AE19-62706E023703}">
                      <ahyp:hlinkClr val="tx"/>
                    </a:ext>
                  </a:extLst>
                </a:hlinkClick>
              </a:rPr>
              <a:t>https://single-market-economy.ec.europa.eu/sectors/raw-materials/policy-and-strategy-raw-materials/sustainable-supply-global-markets_en.</a:t>
            </a:r>
            <a:endParaRPr sz="2900">
              <a:solidFill>
                <a:schemeClr val="dk1"/>
              </a:solidFill>
              <a:latin typeface="Calibri"/>
              <a:ea typeface="Calibri"/>
              <a:cs typeface="Calibri"/>
              <a:sym typeface="Calibri"/>
            </a:endParaRPr>
          </a:p>
          <a:p>
            <a:pPr marL="45720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Säästvate põllumajandustoodete tarneahelate algatus, kättesaadav aadressil: </a:t>
            </a:r>
            <a:r>
              <a:rPr lang="en-US" sz="2900" u="sng">
                <a:solidFill>
                  <a:srgbClr val="1155CC"/>
                </a:solidFill>
                <a:latin typeface="Calibri"/>
                <a:ea typeface="Calibri"/>
                <a:cs typeface="Calibri"/>
                <a:sym typeface="Calibri"/>
              </a:rPr>
              <a:t>https:</a:t>
            </a:r>
            <a:r>
              <a:rPr lang="en-US" sz="2900" u="sng">
                <a:solidFill>
                  <a:srgbClr val="056839"/>
                </a:solidFill>
                <a:latin typeface="Calibri"/>
                <a:ea typeface="Calibri"/>
                <a:cs typeface="Calibri"/>
                <a:sym typeface="Calibri"/>
              </a:rPr>
              <a:t>//www.nachhaltige-agrarlieferketten.org/en/about-ina/.  </a:t>
            </a:r>
            <a:endParaRPr sz="2900">
              <a:solidFill>
                <a:srgbClr val="056839"/>
              </a:solidFill>
              <a:latin typeface="Calibri"/>
              <a:ea typeface="Calibri"/>
              <a:cs typeface="Calibri"/>
              <a:sym typeface="Calibri"/>
            </a:endParaRPr>
          </a:p>
          <a:p>
            <a:pPr marL="45720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Säästvate põllumajandustoodete tarneahelate algatus (INA) on erasektorist, kodanikuühiskonnast ja poliitikast pärit osalejate ühendus. </a:t>
            </a:r>
            <a:r>
              <a:rPr lang="en-US" sz="2900" u="sng">
                <a:solidFill>
                  <a:schemeClr val="hlink"/>
                </a:solidFill>
                <a:latin typeface="Calibri"/>
                <a:ea typeface="Calibri"/>
                <a:cs typeface="Calibri"/>
                <a:sym typeface="Calibri"/>
                <a:hlinkClick r:id="rId8"/>
              </a:rPr>
              <a:t>https://www.</a:t>
            </a:r>
            <a:r>
              <a:rPr lang="en-US" sz="2900">
                <a:solidFill>
                  <a:srgbClr val="056839"/>
                </a:solidFill>
                <a:latin typeface="Calibri"/>
                <a:ea typeface="Calibri"/>
                <a:cs typeface="Calibri"/>
                <a:sym typeface="Calibri"/>
              </a:rPr>
              <a:t>nachhaltige-agrarlieferketten.org/en/ </a:t>
            </a:r>
            <a:endParaRPr sz="2900">
              <a:solidFill>
                <a:schemeClr val="dk1"/>
              </a:solidFill>
              <a:latin typeface="Calibri"/>
              <a:ea typeface="Calibri"/>
              <a:cs typeface="Calibri"/>
              <a:sym typeface="Calibri"/>
            </a:endParaRPr>
          </a:p>
          <a:p>
            <a:pPr marL="457200" lvl="0" indent="-412750" algn="l"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FAO (2022), Sustainable Food Value Chains Knowledge Platform, kättesaadav aadressil: </a:t>
            </a:r>
            <a:r>
              <a:rPr lang="en-US" sz="2900" u="sng">
                <a:solidFill>
                  <a:schemeClr val="hlink"/>
                </a:solidFill>
                <a:latin typeface="Calibri"/>
                <a:ea typeface="Calibri"/>
                <a:cs typeface="Calibri"/>
                <a:sym typeface="Calibri"/>
                <a:hlinkClick r:id="rId9"/>
              </a:rPr>
              <a:t>https:</a:t>
            </a:r>
            <a:r>
              <a:rPr lang="en-US" sz="2900">
                <a:solidFill>
                  <a:srgbClr val="056839"/>
                </a:solidFill>
                <a:latin typeface="Calibri"/>
                <a:ea typeface="Calibri"/>
                <a:cs typeface="Calibri"/>
                <a:sym typeface="Calibri"/>
              </a:rPr>
              <a:t>//www.fao.org/sustainable-food-value-chains/home/en/.  </a:t>
            </a:r>
            <a:endParaRPr sz="2900">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000" b="1">
              <a:solidFill>
                <a:srgbClr val="056839"/>
              </a:solidFill>
              <a:latin typeface="Calibri"/>
              <a:ea typeface="Calibri"/>
              <a:cs typeface="Calibri"/>
              <a:sym typeface="Calibri"/>
            </a:endParaRPr>
          </a:p>
        </p:txBody>
      </p:sp>
      <p:sp>
        <p:nvSpPr>
          <p:cNvPr id="337" name="Google Shape;337;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8" name="Google Shape;338;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9" name="Google Shape;339;p18"/>
          <p:cNvSpPr/>
          <p:nvPr/>
        </p:nvSpPr>
        <p:spPr>
          <a:xfrm>
            <a:off x="1033439" y="14387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0" name="Google Shape;340;p18" descr="Logo&#10;&#10;Description automatically generated"/>
          <p:cNvPicPr preferRelativeResize="0"/>
          <p:nvPr/>
        </p:nvPicPr>
        <p:blipFill rotWithShape="1">
          <a:blip r:embed="rId10">
            <a:alphaModFix/>
          </a:blip>
          <a:srcRect l="0" t="0" r="0" b="0"/>
          <a:stretch/>
        </p:blipFill>
        <p:spPr>
          <a:xfrm>
            <a:off x="279021" y="9106292"/>
            <a:ext cx="2025614" cy="996885"/>
          </a:xfrm>
          <a:prstGeom prst="rect">
            <a:avLst/>
          </a:prstGeom>
          <a:noFill/>
          <a:ln>
            <a:noFill/>
          </a:ln>
        </p:spPr>
      </p:pic>
      <p:pic>
        <p:nvPicPr>
          <p:cNvPr id="341" name="Google Shape;341;p18" descr="Graphical user interface, text&#10;&#10;Description automatically generated"/>
          <p:cNvPicPr preferRelativeResize="0"/>
          <p:nvPr/>
        </p:nvPicPr>
        <p:blipFill rotWithShape="1">
          <a:blip r:embed="rId11">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g13f68094ab9_0_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Kokkuvõte: </a:t>
            </a:r>
            <a:endParaRPr sz="2300"/>
          </a:p>
        </p:txBody>
      </p:sp>
      <p:sp>
        <p:nvSpPr>
          <p:cNvPr id="347" name="Google Shape;347;g13f68094ab9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8" name="Google Shape;348;g13f68094ab9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9" name="Google Shape;349;g13f68094ab9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50" name="Google Shape;350;g13f68094ab9_0_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51" name="Google Shape;351;g13f68094ab9_0_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52" name="Google Shape;352;g13f68094ab9_0_0"/>
          <p:cNvSpPr txBox="1"/>
          <p:nvPr/>
        </p:nvSpPr>
        <p:spPr>
          <a:xfrm>
            <a:off x="883852" y="2806813"/>
            <a:ext cx="18155100" cy="5396400"/>
          </a:xfrm>
          <a:prstGeom prst="rect">
            <a:avLst/>
          </a:prstGeom>
          <a:noFill/>
          <a:ln>
            <a:noFill/>
          </a:ln>
        </p:spPr>
        <p:txBody>
          <a:bodyPr spcFirstLastPara="1" wrap="square" lIns="148575" tIns="74275" rIns="148575" bIns="74275" anchor="t" anchorCtr="0">
            <a:spAutoFit/>
          </a:bodyPr>
          <a:lstStyle/>
          <a:p>
            <a:pPr marL="0" lvl="0" indent="0" algn="just" rtl="0">
              <a:lnSpc>
                <a:spcPct val="150000"/>
              </a:lnSpc>
              <a:spcBef>
                <a:spcPts val="0"/>
              </a:spcBef>
              <a:spcAft>
                <a:spcPts val="0"/>
              </a:spcAft>
              <a:buClr>
                <a:schemeClr val="dk1"/>
              </a:buClr>
              <a:buSzPts val="1800"/>
              <a:buFont typeface="Arial"/>
              <a:buNone/>
            </a:pPr>
            <a:r>
              <a:rPr lang="en-US" sz="3400">
                <a:solidFill>
                  <a:srgbClr val="056839"/>
                </a:solidFill>
                <a:latin typeface="Calibri"/>
                <a:ea typeface="Calibri"/>
                <a:cs typeface="Calibri"/>
                <a:sym typeface="Calibri"/>
              </a:rPr>
              <a:t>Jätkusuutlikud tarneahelad on keeruline teema, mis on juba pikka aega olnud rahvusvahelise tähelepanu all. Sellised organisatsioonid ja institutsioonid nagu FAO, OECD, kohalikud omavalitsused ja EL on otsinud võimalusi, kuidas lahendada mõningaid kriitilisi probleeme ja luua raamistik negatiivsete mõjude käsitlemiseks ja jätkusuutlikkuse tagamiseks. Siiski on veel lünki ja rahvusvaheliste ettevõtete roll on olulisem kui kunagi varem.</a:t>
            </a:r>
            <a:endParaRPr sz="3400">
              <a:solidFill>
                <a:srgbClr val="056839"/>
              </a:solidFill>
              <a:latin typeface="Calibri"/>
              <a:ea typeface="Calibri"/>
              <a:cs typeface="Calibri"/>
              <a:sym typeface="Calibri"/>
            </a:endParaRPr>
          </a:p>
          <a:p>
            <a:pPr marL="0" marR="0" lvl="0" indent="0" algn="just" rtl="0">
              <a:spcBef>
                <a:spcPts val="1300"/>
              </a:spcBef>
              <a:spcAft>
                <a:spcPts val="0"/>
              </a:spcAft>
              <a:buNone/>
            </a:pPr>
            <a:r>
              <a:t/>
            </a:r>
            <a:endParaRPr sz="3600">
              <a:solidFill>
                <a:srgbClr val="056839"/>
              </a:solidFill>
              <a:latin typeface="Calibri"/>
              <a:ea typeface="Calibri"/>
              <a:cs typeface="Calibri"/>
              <a:sym typeface="Calibri"/>
            </a:endParaRPr>
          </a:p>
          <a:p>
            <a:pPr marL="0" marR="0" lvl="0" indent="0" algn="just" rtl="0">
              <a:spcBef>
                <a:spcPts val="1200"/>
              </a:spcBef>
              <a:spcAft>
                <a:spcPts val="0"/>
              </a:spcAft>
              <a:buNone/>
            </a:pPr>
            <a:r>
              <a:rPr lang="en-US" sz="2900" u="none" strike="noStrike">
                <a:solidFill>
                  <a:srgbClr val="0563C1"/>
                </a:solidFill>
                <a:latin typeface="Calibri"/>
                <a:ea typeface="Calibri"/>
                <a:cs typeface="Calibri"/>
                <a:sym typeface="Calibri"/>
              </a:rPr>
              <a:t> </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g19e94c44d3e_0_4"/>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Küsimused mõtisklemiseks:</a:t>
            </a:r>
            <a:endParaRPr sz="2300"/>
          </a:p>
        </p:txBody>
      </p:sp>
      <p:sp>
        <p:nvSpPr>
          <p:cNvPr id="358" name="Google Shape;358;g19e94c44d3e_0_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9" name="Google Shape;359;g19e94c44d3e_0_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0" name="Google Shape;360;g19e94c44d3e_0_4"/>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1" name="Google Shape;361;g19e94c44d3e_0_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62" name="Google Shape;362;g19e94c44d3e_0_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63" name="Google Shape;363;g19e94c44d3e_0_4"/>
          <p:cNvSpPr txBox="1"/>
          <p:nvPr/>
        </p:nvSpPr>
        <p:spPr>
          <a:xfrm>
            <a:off x="1580875" y="2613750"/>
            <a:ext cx="18052800" cy="5060100"/>
          </a:xfrm>
          <a:prstGeom prst="rect">
            <a:avLst/>
          </a:prstGeom>
          <a:noFill/>
          <a:ln>
            <a:noFill/>
          </a:ln>
        </p:spPr>
        <p:txBody>
          <a:bodyPr spcFirstLastPara="1" wrap="square" lIns="148575" tIns="74275" rIns="148575" bIns="74275" anchor="t" anchorCtr="0">
            <a:spAutoFit/>
          </a:bodyPr>
          <a:lstStyle/>
          <a:p>
            <a:pPr marL="457200" marR="0" lvl="0" indent="-412750" algn="just" rtl="0">
              <a:lnSpc>
                <a:spcPct val="150000"/>
              </a:lnSpc>
              <a:spcBef>
                <a:spcPts val="0"/>
              </a:spcBef>
              <a:spcAft>
                <a:spcPts val="0"/>
              </a:spcAft>
              <a:buClr>
                <a:srgbClr val="056839"/>
              </a:buClr>
              <a:buSzPts val="2900"/>
              <a:buFont typeface="Calibri"/>
              <a:buAutoNum type="arabicPeriod"/>
            </a:pPr>
            <a:r>
              <a:rPr lang="en-US" sz="2900">
                <a:solidFill>
                  <a:srgbClr val="056839"/>
                </a:solidFill>
                <a:latin typeface="Calibri"/>
                <a:ea typeface="Calibri"/>
                <a:cs typeface="Calibri"/>
                <a:sym typeface="Calibri"/>
              </a:rPr>
              <a:t>Valige huvipakkuv sektor ja hinnake selle tarneahelat. Uuringu keskmes võib olla konkreetne ettevõte. Milliseid peamisi probleeme te tuvastate? Millised on lüngad seoses ELi kavandatud uute õigusaktidega? Milliseid parandusi te kehtestaksite.</a:t>
            </a:r>
            <a:br>
              <a:rPr lang="en-US" sz="2900">
                <a:solidFill>
                  <a:srgbClr val="056839"/>
                </a:solidFill>
                <a:latin typeface="Calibri"/>
                <a:ea typeface="Calibri"/>
                <a:cs typeface="Calibri"/>
                <a:sym typeface="Calibri"/>
              </a:rPr>
            </a:br>
            <a:endParaRPr sz="2900">
              <a:solidFill>
                <a:srgbClr val="056839"/>
              </a:solidFill>
              <a:latin typeface="Calibri"/>
              <a:ea typeface="Calibri"/>
              <a:cs typeface="Calibri"/>
              <a:sym typeface="Calibri"/>
            </a:endParaRPr>
          </a:p>
          <a:p>
            <a:pPr marL="457200" marR="0" lvl="0" indent="-412750" algn="just" rtl="0">
              <a:lnSpc>
                <a:spcPct val="150000"/>
              </a:lnSpc>
              <a:spcBef>
                <a:spcPts val="0"/>
              </a:spcBef>
              <a:spcAft>
                <a:spcPts val="0"/>
              </a:spcAft>
              <a:buClr>
                <a:srgbClr val="056839"/>
              </a:buClr>
              <a:buSzPts val="2900"/>
              <a:buFont typeface="Calibri"/>
              <a:buAutoNum type="arabicPeriod"/>
            </a:pPr>
            <a:r>
              <a:rPr lang="en-US" sz="2900">
                <a:solidFill>
                  <a:srgbClr val="056839"/>
                </a:solidFill>
                <a:latin typeface="Calibri"/>
                <a:ea typeface="Calibri"/>
                <a:cs typeface="Calibri"/>
                <a:sym typeface="Calibri"/>
              </a:rPr>
              <a:t>Tehke võrdlus olemasolevate suuniste ja OECD ning Euroopa Komisjoni uue ettepaneku vahel - kuidas vastab kumbki neist olemasolevatele vajadustele ja lünkadele? </a:t>
            </a:r>
            <a:endParaRPr sz="2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pic>
        <p:nvPicPr>
          <p:cNvPr id="364" name="Google Shape;364;g19e94c44d3e_0_4"/>
          <p:cNvPicPr preferRelativeResize="0"/>
          <p:nvPr/>
        </p:nvPicPr>
        <p:blipFill rotWithShape="1">
          <a:blip r:embed="rId5">
            <a:alphaModFix/>
          </a:blip>
          <a:srcRect l="0" t="0" r="0" b="0"/>
          <a:stretch/>
        </p:blipFill>
        <p:spPr>
          <a:xfrm>
            <a:off x="467072" y="3011946"/>
            <a:ext cx="755400" cy="1259656"/>
          </a:xfrm>
          <a:prstGeom prst="rect">
            <a:avLst/>
          </a:prstGeom>
          <a:noFill/>
          <a:ln>
            <a:noFill/>
          </a:ln>
        </p:spPr>
      </p:pic>
      <p:pic>
        <p:nvPicPr>
          <p:cNvPr id="365" name="Google Shape;365;g19e94c44d3e_0_4"/>
          <p:cNvPicPr preferRelativeResize="0"/>
          <p:nvPr/>
        </p:nvPicPr>
        <p:blipFill rotWithShape="1">
          <a:blip r:embed="rId5">
            <a:alphaModFix/>
          </a:blip>
          <a:srcRect l="0" t="0" r="0" b="0"/>
          <a:stretch/>
        </p:blipFill>
        <p:spPr>
          <a:xfrm>
            <a:off x="467072" y="5251821"/>
            <a:ext cx="755400" cy="1259656"/>
          </a:xfrm>
          <a:prstGeom prst="rect">
            <a:avLst/>
          </a:prstGeom>
          <a:noFill/>
          <a:ln>
            <a:noFill/>
          </a:ln>
        </p:spPr>
      </p:pic>
    </p:spTree>
  </p:cSld>
  <p:clrMapOvr>
    <a:masterClrMapping/>
  </p:clrMapOvr>
</p:sld>
</file>

<file path=ppt/slides/slide24.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22"/>
          <p:cNvSpPr/>
          <p:nvPr/>
        </p:nvSpPr>
        <p:spPr>
          <a:xfrm>
            <a:off x="0" y="0"/>
            <a:ext cx="20574000" cy="10287000"/>
          </a:xfrm>
          <a:prstGeom prst="rect">
            <a:avLst/>
          </a:prstGeom>
          <a:gradFill>
            <a:gsLst>
              <a:gs pos="0">
                <a:srgbClr val="F5F7FC"/>
              </a:gs>
              <a:gs pos="100000">
                <a:srgbClr val="F8B241"/>
              </a:gs>
            </a:gsLst>
            <a:lin ang="21593863"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2" name="Google Shape;372;p2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73" name="Google Shape;373;p2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74" name="Google Shape;374;p22"/>
          <p:cNvSpPr/>
          <p:nvPr/>
        </p:nvSpPr>
        <p:spPr>
          <a:xfrm rot="-5400000" flipH="1">
            <a:off x="15349812" y="5015617"/>
            <a:ext cx="10315500" cy="227700"/>
          </a:xfrm>
          <a:prstGeom prst="rect">
            <a:avLst/>
          </a:prstGeom>
          <a:solidFill>
            <a:srgbClr val="25AAE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5" name="Google Shape;375;p22"/>
          <p:cNvSpPr txBox="1"/>
          <p:nvPr/>
        </p:nvSpPr>
        <p:spPr>
          <a:xfrm>
            <a:off x="757259" y="839511"/>
            <a:ext cx="128895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Interaktiivsed küsimused: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76" name="Google Shape;376;p22"/>
          <p:cNvSpPr txBox="1"/>
          <p:nvPr/>
        </p:nvSpPr>
        <p:spPr>
          <a:xfrm>
            <a:off x="887056" y="2499441"/>
            <a:ext cx="19268400" cy="5288100"/>
          </a:xfrm>
          <a:prstGeom prst="rect">
            <a:avLst/>
          </a:prstGeom>
          <a:noFill/>
          <a:ln>
            <a:noFill/>
          </a:ln>
        </p:spPr>
        <p:txBody>
          <a:bodyPr spcFirstLastPara="1" wrap="square" lIns="148575" tIns="74275" rIns="148575" bIns="74275" anchor="t" anchorCtr="0">
            <a:spAutoFit/>
          </a:bodyPr>
          <a:lstStyle/>
          <a:p>
            <a:pPr marL="749300" lvl="0" indent="-558800" algn="just" rtl="0">
              <a:lnSpc>
                <a:spcPct val="115000"/>
              </a:lnSpc>
              <a:spcBef>
                <a:spcPts val="0"/>
              </a:spcBef>
              <a:spcAft>
                <a:spcPts val="0"/>
              </a:spcAft>
              <a:buClr>
                <a:srgbClr val="056839"/>
              </a:buClr>
              <a:buSzPts val="2800"/>
              <a:buFont typeface="Calibri"/>
              <a:buAutoNum type="arabicPeriod"/>
            </a:pPr>
            <a:r>
              <a:rPr lang="en-US" sz="2800">
                <a:solidFill>
                  <a:srgbClr val="056839"/>
                </a:solidFill>
                <a:latin typeface="Calibri"/>
                <a:ea typeface="Calibri"/>
                <a:cs typeface="Calibri"/>
                <a:sym typeface="Calibri"/>
              </a:rPr>
              <a:t>Milline neist EI ole hoolsuskohustuse hindamise etapp?</a:t>
            </a:r>
            <a:endParaRPr sz="2800">
              <a:solidFill>
                <a:srgbClr val="056839"/>
              </a:solidFill>
              <a:latin typeface="Calibri"/>
              <a:ea typeface="Calibri"/>
              <a:cs typeface="Calibri"/>
              <a:sym typeface="Calibri"/>
            </a:endParaRPr>
          </a:p>
          <a:p>
            <a:pPr marL="0" marR="0" lvl="0" indent="0" algn="l" rtl="0">
              <a:spcBef>
                <a:spcPts val="1300"/>
              </a:spcBef>
              <a:spcAft>
                <a:spcPts val="0"/>
              </a:spcAft>
              <a:buNone/>
            </a:pPr>
            <a:r>
              <a:rPr lang="en-US" sz="2800">
                <a:solidFill>
                  <a:srgbClr val="056839"/>
                </a:solidFill>
                <a:latin typeface="Calibri"/>
                <a:ea typeface="Calibri"/>
                <a:cs typeface="Calibri"/>
                <a:sym typeface="Calibri"/>
              </a:rPr>
              <a:t>A.              Poliitika väljatöötamine</a:t>
            </a:r>
            <a:endParaRPr sz="2800">
              <a:solidFill>
                <a:srgbClr val="056839"/>
              </a:solidFill>
              <a:latin typeface="Calibri"/>
              <a:ea typeface="Calibri"/>
              <a:cs typeface="Calibri"/>
              <a:sym typeface="Calibri"/>
            </a:endParaRPr>
          </a:p>
          <a:p>
            <a:pPr marL="0" marR="0" lvl="0" indent="0" algn="l" rtl="0">
              <a:spcBef>
                <a:spcPts val="0"/>
              </a:spcBef>
              <a:spcAft>
                <a:spcPts val="0"/>
              </a:spcAft>
              <a:buNone/>
            </a:pPr>
            <a:r>
              <a:rPr lang="en-US" sz="2800">
                <a:solidFill>
                  <a:srgbClr val="056839"/>
                </a:solidFill>
                <a:latin typeface="Calibri"/>
                <a:ea typeface="Calibri"/>
                <a:cs typeface="Calibri"/>
                <a:sym typeface="Calibri"/>
              </a:rPr>
              <a:t>B.              omada riskide vähendamise ja ennetamise programmi</a:t>
            </a:r>
            <a:endParaRPr sz="2800">
              <a:solidFill>
                <a:srgbClr val="056839"/>
              </a:solidFill>
              <a:latin typeface="Calibri"/>
              <a:ea typeface="Calibri"/>
              <a:cs typeface="Calibri"/>
              <a:sym typeface="Calibri"/>
            </a:endParaRPr>
          </a:p>
          <a:p>
            <a:pPr marL="0" marR="0" lvl="0" indent="0" algn="l" rtl="0">
              <a:spcBef>
                <a:spcPts val="0"/>
              </a:spcBef>
              <a:spcAft>
                <a:spcPts val="0"/>
              </a:spcAft>
              <a:buNone/>
            </a:pPr>
            <a:r>
              <a:rPr lang="en-US" sz="2800" i="1">
                <a:solidFill>
                  <a:srgbClr val="056839"/>
                </a:solidFill>
                <a:latin typeface="Calibri"/>
                <a:ea typeface="Calibri"/>
                <a:cs typeface="Calibri"/>
                <a:sym typeface="Calibri"/>
              </a:rPr>
              <a:t>C.</a:t>
            </a:r>
            <a:r>
              <a:rPr lang="en-US" sz="2800">
                <a:solidFill>
                  <a:srgbClr val="056839"/>
                </a:solidFill>
                <a:latin typeface="Calibri"/>
                <a:ea typeface="Calibri"/>
                <a:cs typeface="Calibri"/>
                <a:sym typeface="Calibri"/>
              </a:rPr>
              <a:t>               Heategevuslikud annetused</a:t>
            </a:r>
            <a:endParaRPr sz="28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800">
              <a:solidFill>
                <a:srgbClr val="056839"/>
              </a:solidFill>
              <a:latin typeface="Calibri"/>
              <a:ea typeface="Calibri"/>
              <a:cs typeface="Calibri"/>
              <a:sym typeface="Calibri"/>
              <a:extLst>
                <a:ext uri="http://customooxmlschemas.google.com/">
                  <go:slidesCustomData xmlns:go="http://customooxmlschemas.google.com/" textRoundtripDataId="0"/>
                </a:ext>
              </a:extLst>
            </a:endParaRPr>
          </a:p>
          <a:p>
            <a:pPr marL="749300" lvl="0" indent="-558800" algn="just" rtl="0">
              <a:lnSpc>
                <a:spcPct val="115000"/>
              </a:lnSpc>
              <a:spcBef>
                <a:spcPts val="2000"/>
              </a:spcBef>
              <a:spcAft>
                <a:spcPts val="0"/>
              </a:spcAft>
              <a:buClr>
                <a:srgbClr val="056839"/>
              </a:buClr>
              <a:buSzPts val="2800"/>
              <a:buFont typeface="Calibri"/>
              <a:buAutoNum type="arabicPeriod"/>
            </a:pPr>
            <a:r>
              <a:rPr lang="en-US" sz="2800">
                <a:solidFill>
                  <a:srgbClr val="056839"/>
                </a:solidFill>
                <a:latin typeface="Calibri"/>
                <a:ea typeface="Calibri"/>
                <a:cs typeface="Calibri"/>
                <a:sym typeface="Calibri"/>
              </a:rPr>
              <a:t>Millised on 3 peamist kohustust, mida jätkusuutlik tarneahel nõuab?</a:t>
            </a:r>
            <a:endParaRPr sz="2800">
              <a:solidFill>
                <a:srgbClr val="056839"/>
              </a:solidFill>
              <a:latin typeface="Calibri"/>
              <a:ea typeface="Calibri"/>
              <a:cs typeface="Calibri"/>
              <a:sym typeface="Calibri"/>
            </a:endParaRPr>
          </a:p>
          <a:p>
            <a:pPr marL="0" lvl="0" indent="0" algn="just" rtl="0">
              <a:lnSpc>
                <a:spcPct val="115000"/>
              </a:lnSpc>
              <a:spcBef>
                <a:spcPts val="500"/>
              </a:spcBef>
              <a:spcAft>
                <a:spcPts val="0"/>
              </a:spcAft>
              <a:buClr>
                <a:schemeClr val="dk1"/>
              </a:buClr>
              <a:buSzPts val="1800"/>
              <a:buFont typeface="Arial"/>
              <a:buNone/>
            </a:pPr>
            <a:r>
              <a:rPr lang="en-US" sz="2800" i="1">
                <a:solidFill>
                  <a:srgbClr val="056839"/>
                </a:solidFill>
                <a:latin typeface="Calibri"/>
                <a:ea typeface="Calibri"/>
                <a:cs typeface="Calibri"/>
                <a:sym typeface="Calibri"/>
              </a:rPr>
              <a:t>A. </a:t>
            </a:r>
            <a:r>
              <a:rPr lang="en-US" sz="2800">
                <a:solidFill>
                  <a:srgbClr val="056839"/>
                </a:solidFill>
                <a:latin typeface="Calibri"/>
                <a:ea typeface="Calibri"/>
                <a:cs typeface="Calibri"/>
                <a:sym typeface="Calibri"/>
              </a:rPr>
              <a:t>sotsiaalne, keskkonnaalane ja finantsiline</a:t>
            </a:r>
            <a:endParaRPr sz="2800">
              <a:solidFill>
                <a:srgbClr val="056839"/>
              </a:solidFill>
              <a:latin typeface="Calibri"/>
              <a:ea typeface="Calibri"/>
              <a:cs typeface="Calibri"/>
              <a:sym typeface="Calibri"/>
            </a:endParaRPr>
          </a:p>
          <a:p>
            <a:pPr marL="0" lvl="0" indent="0" algn="just" rtl="0">
              <a:lnSpc>
                <a:spcPct val="115000"/>
              </a:lnSpc>
              <a:spcBef>
                <a:spcPts val="2000"/>
              </a:spcBef>
              <a:spcAft>
                <a:spcPts val="0"/>
              </a:spcAft>
              <a:buClr>
                <a:schemeClr val="dk1"/>
              </a:buClr>
              <a:buSzPts val="1800"/>
              <a:buFont typeface="Arial"/>
              <a:buNone/>
            </a:pPr>
            <a:r>
              <a:rPr lang="en-US" sz="2800">
                <a:solidFill>
                  <a:srgbClr val="056839"/>
                </a:solidFill>
                <a:latin typeface="Calibri"/>
                <a:ea typeface="Calibri"/>
                <a:cs typeface="Calibri"/>
                <a:sym typeface="Calibri"/>
              </a:rPr>
              <a:t>B. intervjuud, nõuetekohane hoolsus, finantsaudit</a:t>
            </a:r>
            <a:endParaRPr sz="2800">
              <a:solidFill>
                <a:srgbClr val="056839"/>
              </a:solidFill>
              <a:latin typeface="Calibri"/>
              <a:ea typeface="Calibri"/>
              <a:cs typeface="Calibri"/>
              <a:sym typeface="Calibri"/>
            </a:endParaRPr>
          </a:p>
          <a:p>
            <a:pPr marL="0" lvl="0" indent="0" algn="just" rtl="0">
              <a:lnSpc>
                <a:spcPct val="115000"/>
              </a:lnSpc>
              <a:spcBef>
                <a:spcPts val="2000"/>
              </a:spcBef>
              <a:spcAft>
                <a:spcPts val="0"/>
              </a:spcAft>
              <a:buClr>
                <a:schemeClr val="dk1"/>
              </a:buClr>
              <a:buSzPts val="1800"/>
              <a:buFont typeface="Arial"/>
              <a:buNone/>
            </a:pPr>
            <a:r>
              <a:rPr lang="en-US" sz="2800">
                <a:solidFill>
                  <a:srgbClr val="056839"/>
                </a:solidFill>
                <a:latin typeface="Calibri"/>
                <a:ea typeface="Calibri"/>
                <a:cs typeface="Calibri"/>
                <a:sym typeface="Calibri"/>
              </a:rPr>
              <a:t>C. korruptsioon, transpordi ülevaatus, avaldus</a:t>
            </a:r>
            <a:endParaRPr sz="39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g19e94c44d3e_0_17"/>
          <p:cNvSpPr/>
          <p:nvPr/>
        </p:nvSpPr>
        <p:spPr>
          <a:xfrm>
            <a:off x="0" y="0"/>
            <a:ext cx="20574000" cy="10287000"/>
          </a:xfrm>
          <a:prstGeom prst="rect">
            <a:avLst/>
          </a:prstGeom>
          <a:gradFill>
            <a:gsLst>
              <a:gs pos="0">
                <a:srgbClr val="F5F7FC"/>
              </a:gs>
              <a:gs pos="100000">
                <a:srgbClr val="F8B241"/>
              </a:gs>
            </a:gsLst>
            <a:lin ang="21593863"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83" name="Google Shape;383;g19e94c44d3e_0_1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84" name="Google Shape;384;g19e94c44d3e_0_1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85" name="Google Shape;385;g19e94c44d3e_0_17"/>
          <p:cNvSpPr/>
          <p:nvPr/>
        </p:nvSpPr>
        <p:spPr>
          <a:xfrm rot="-5400000" flipH="1">
            <a:off x="15349812" y="5015617"/>
            <a:ext cx="10315500" cy="227700"/>
          </a:xfrm>
          <a:prstGeom prst="rect">
            <a:avLst/>
          </a:prstGeom>
          <a:solidFill>
            <a:srgbClr val="25AAE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86" name="Google Shape;386;g19e94c44d3e_0_17"/>
          <p:cNvSpPr txBox="1"/>
          <p:nvPr/>
        </p:nvSpPr>
        <p:spPr>
          <a:xfrm>
            <a:off x="757259" y="839511"/>
            <a:ext cx="128895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Interaktiivsed küsimused: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87" name="Google Shape;387;g19e94c44d3e_0_17"/>
          <p:cNvSpPr txBox="1"/>
          <p:nvPr/>
        </p:nvSpPr>
        <p:spPr>
          <a:xfrm>
            <a:off x="905881" y="2057042"/>
            <a:ext cx="19268400" cy="66714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800">
                <a:solidFill>
                  <a:srgbClr val="056839"/>
                </a:solidFill>
                <a:latin typeface="Calibri"/>
                <a:ea typeface="Calibri"/>
                <a:cs typeface="Calibri"/>
                <a:sym typeface="Calibri"/>
              </a:rPr>
              <a:t>3. Mida tähendab lühend CSR?</a:t>
            </a:r>
            <a:endParaRPr sz="2800">
              <a:solidFill>
                <a:srgbClr val="056839"/>
              </a:solidFill>
              <a:latin typeface="Calibri"/>
              <a:ea typeface="Calibri"/>
              <a:cs typeface="Calibri"/>
              <a:sym typeface="Calibri"/>
            </a:endParaRPr>
          </a:p>
          <a:p>
            <a:pPr marL="457200" marR="0" lvl="0" indent="-406400" algn="l" rtl="0">
              <a:lnSpc>
                <a:spcPct val="150000"/>
              </a:lnSpc>
              <a:spcBef>
                <a:spcPts val="0"/>
              </a:spcBef>
              <a:spcAft>
                <a:spcPts val="0"/>
              </a:spcAft>
              <a:buClr>
                <a:srgbClr val="056839"/>
              </a:buClr>
              <a:buSzPts val="2800"/>
              <a:buFont typeface="Calibri"/>
              <a:buAutoNum type="alphaUcParenR"/>
            </a:pPr>
            <a:r>
              <a:rPr lang="en-US" sz="2800">
                <a:solidFill>
                  <a:srgbClr val="056839"/>
                </a:solidFill>
                <a:latin typeface="Calibri"/>
                <a:ea typeface="Calibri"/>
                <a:cs typeface="Calibri"/>
                <a:sym typeface="Calibri"/>
              </a:rPr>
              <a:t> Klienditeenindaja</a:t>
            </a:r>
            <a:endParaRPr sz="2800">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2800"/>
              <a:buFont typeface="Calibri"/>
              <a:buAutoNum type="alphaUcParenR" startAt="2"/>
            </a:pPr>
            <a:r>
              <a:rPr lang="en-US" sz="2800">
                <a:solidFill>
                  <a:srgbClr val="056839"/>
                </a:solidFill>
                <a:latin typeface="Calibri"/>
                <a:ea typeface="Calibri"/>
                <a:cs typeface="Calibri"/>
                <a:sym typeface="Calibri"/>
              </a:rPr>
              <a:t>Ettevõtte sotsiaalne vastutus</a:t>
            </a:r>
            <a:endParaRPr sz="2800">
              <a:solidFill>
                <a:srgbClr val="056839"/>
              </a:solidFill>
              <a:latin typeface="Calibri"/>
              <a:ea typeface="Calibri"/>
              <a:cs typeface="Calibri"/>
              <a:sym typeface="Calibri"/>
            </a:endParaRPr>
          </a:p>
          <a:p>
            <a:pPr marL="558800" marR="0" lvl="0" indent="-596900" algn="l" rtl="0">
              <a:lnSpc>
                <a:spcPct val="150000"/>
              </a:lnSpc>
              <a:spcBef>
                <a:spcPts val="0"/>
              </a:spcBef>
              <a:spcAft>
                <a:spcPts val="0"/>
              </a:spcAft>
              <a:buClr>
                <a:srgbClr val="056839"/>
              </a:buClr>
              <a:buSzPts val="2800"/>
              <a:buFont typeface="Calibri"/>
              <a:buAutoNum type="alphaUcParenR" startAt="2"/>
            </a:pPr>
            <a:r>
              <a:rPr lang="en-US" sz="2800">
                <a:solidFill>
                  <a:srgbClr val="056839"/>
                </a:solidFill>
                <a:latin typeface="Calibri"/>
                <a:ea typeface="Calibri"/>
                <a:cs typeface="Calibri"/>
                <a:sym typeface="Calibri"/>
              </a:rPr>
              <a:t>Praegune jätkusuutlikkuse hinnang</a:t>
            </a:r>
            <a:endParaRPr sz="2800">
              <a:solidFill>
                <a:srgbClr val="056839"/>
              </a:solidFill>
              <a:latin typeface="Calibri"/>
              <a:ea typeface="Calibri"/>
              <a:cs typeface="Calibri"/>
              <a:sym typeface="Calibri"/>
            </a:endParaRPr>
          </a:p>
          <a:p>
            <a:pPr marL="558800" marR="0" lvl="0" indent="-419100" algn="l" rtl="0">
              <a:lnSpc>
                <a:spcPct val="150000"/>
              </a:lnSpc>
              <a:spcBef>
                <a:spcPts val="0"/>
              </a:spcBef>
              <a:spcAft>
                <a:spcPts val="0"/>
              </a:spcAft>
              <a:buClr>
                <a:schemeClr val="dk1"/>
              </a:buClr>
              <a:buSzPts val="2300"/>
              <a:buFont typeface="Calibri"/>
              <a:buNone/>
            </a:pPr>
            <a:r>
              <a:t/>
            </a:r>
            <a:endParaRPr sz="2800">
              <a:solidFill>
                <a:srgbClr val="056839"/>
              </a:solidFill>
              <a:latin typeface="Calibri"/>
              <a:ea typeface="Calibri"/>
              <a:cs typeface="Calibri"/>
              <a:sym typeface="Calibri"/>
            </a:endParaRPr>
          </a:p>
          <a:p>
            <a:pPr marL="558800" marR="0" lvl="0" indent="-596900" algn="just" rtl="0">
              <a:lnSpc>
                <a:spcPct val="150000"/>
              </a:lnSpc>
              <a:spcBef>
                <a:spcPts val="1000"/>
              </a:spcBef>
              <a:spcAft>
                <a:spcPts val="0"/>
              </a:spcAft>
              <a:buClr>
                <a:srgbClr val="056839"/>
              </a:buClr>
              <a:buSzPts val="2800"/>
              <a:buFont typeface="Calibri"/>
              <a:buAutoNum type="arabicPeriod" startAt="4"/>
            </a:pPr>
            <a:r>
              <a:rPr lang="en-US" sz="2800" u="sng">
                <a:solidFill>
                  <a:srgbClr val="056839"/>
                </a:solidFill>
                <a:latin typeface="Calibri"/>
                <a:ea typeface="Calibri"/>
                <a:cs typeface="Calibri"/>
                <a:sym typeface="Calibri"/>
              </a:rPr>
              <a:t> Vastutustundlike põllumajandustoodete tarneahelate suunised </a:t>
            </a:r>
            <a:r>
              <a:rPr lang="en-US" sz="2800">
                <a:solidFill>
                  <a:srgbClr val="056839"/>
                </a:solidFill>
                <a:latin typeface="Calibri"/>
                <a:ea typeface="Calibri"/>
                <a:cs typeface="Calibri"/>
                <a:sym typeface="Calibri"/>
              </a:rPr>
              <a:t>on praegu esitatud...</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A) Euroopa Komisjon</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B) OECD-FAO</a:t>
            </a:r>
            <a:endParaRPr sz="2800">
              <a:solidFill>
                <a:srgbClr val="056839"/>
              </a:solidFill>
              <a:latin typeface="Calibri"/>
              <a:ea typeface="Calibri"/>
              <a:cs typeface="Calibri"/>
              <a:sym typeface="Calibri"/>
            </a:endParaRPr>
          </a:p>
          <a:p>
            <a:pPr marL="0" marR="0" lvl="0" indent="0" algn="l" rtl="0">
              <a:lnSpc>
                <a:spcPct val="150000"/>
              </a:lnSpc>
              <a:spcBef>
                <a:spcPts val="1000"/>
              </a:spcBef>
              <a:spcAft>
                <a:spcPts val="0"/>
              </a:spcAft>
              <a:buNone/>
            </a:pPr>
            <a:r>
              <a:rPr lang="en-US" sz="2800">
                <a:solidFill>
                  <a:srgbClr val="056839"/>
                </a:solidFill>
                <a:latin typeface="Calibri"/>
                <a:ea typeface="Calibri"/>
                <a:cs typeface="Calibri"/>
                <a:sym typeface="Calibri"/>
              </a:rPr>
              <a:t>C) FAO</a:t>
            </a:r>
            <a:endParaRPr sz="28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117" name="Google Shape;117;p3"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18" name="Google Shape;118;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9" name="Google Shape;119;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0" name="Google Shape;120;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1" name="Google Shape;121;p3"/>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2" name="Google Shape;122;p3"/>
          <p:cNvSpPr txBox="1"/>
          <p:nvPr/>
        </p:nvSpPr>
        <p:spPr>
          <a:xfrm>
            <a:off x="1104081" y="949332"/>
            <a:ext cx="7089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Määratlused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3" name="Google Shape;123;p3"/>
          <p:cNvSpPr txBox="1"/>
          <p:nvPr/>
        </p:nvSpPr>
        <p:spPr>
          <a:xfrm>
            <a:off x="1104081" y="2334327"/>
            <a:ext cx="18712200" cy="37518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t/>
            </a:r>
            <a:endParaRPr sz="3900">
              <a:solidFill>
                <a:srgbClr val="056839"/>
              </a:solidFill>
              <a:latin typeface="Calibri"/>
              <a:ea typeface="Calibri"/>
              <a:cs typeface="Calibri"/>
              <a:sym typeface="Calibri"/>
            </a:endParaRPr>
          </a:p>
          <a:p>
            <a:pPr marL="0" marR="0" lvl="0" indent="0" algn="just" rtl="0">
              <a:spcBef>
                <a:spcPts val="0"/>
              </a:spcBef>
              <a:spcAft>
                <a:spcPts val="0"/>
              </a:spcAft>
              <a:buNone/>
            </a:pPr>
            <a:r>
              <a:rPr lang="en-US" sz="3900" b="1">
                <a:solidFill>
                  <a:srgbClr val="056839"/>
                </a:solidFill>
                <a:latin typeface="Calibri"/>
                <a:ea typeface="Calibri"/>
                <a:cs typeface="Calibri"/>
                <a:sym typeface="Calibri"/>
              </a:rPr>
              <a:t>Jätkusuutlik tarneahel </a:t>
            </a:r>
            <a:r>
              <a:rPr lang="en-US" sz="3900">
                <a:solidFill>
                  <a:srgbClr val="056839"/>
                </a:solidFill>
                <a:latin typeface="Calibri"/>
                <a:ea typeface="Calibri"/>
                <a:cs typeface="Calibri"/>
                <a:sym typeface="Calibri"/>
              </a:rPr>
              <a:t>viitab ettevõtte poolt jätkusuutlikule juhtimisele oma väärtusahelas, alates tooraine hankimisest, tootmise ja transpordi kaudu kuni lõpptarbijani. See hõlmab sotsiaalseid, keskkonnaalaseid ja finantskohustusi ning selle eesmärk on vältida või minimeerida negatiivset mõju ja vähendada riske.</a:t>
            </a:r>
            <a:endParaRPr sz="2600">
              <a:solidFill>
                <a:srgbClr val="056839"/>
              </a:solidFill>
              <a:latin typeface="Calibri"/>
              <a:ea typeface="Calibri"/>
              <a:cs typeface="Calibri"/>
              <a:sym typeface="Calibri"/>
            </a:endParaRPr>
          </a:p>
        </p:txBody>
      </p:sp>
      <p:sp>
        <p:nvSpPr>
          <p:cNvPr id="124" name="Google Shape;124;p3"/>
          <p:cNvSpPr txBox="1"/>
          <p:nvPr/>
        </p:nvSpPr>
        <p:spPr>
          <a:xfrm>
            <a:off x="1078819" y="8063963"/>
            <a:ext cx="130440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latin typeface="Calibri"/>
                <a:ea typeface="Calibri"/>
                <a:cs typeface="Calibri"/>
                <a:sym typeface="Calibri"/>
              </a:rPr>
              <a:t>Määratlus pärineb Luther, D., (20210, </a:t>
            </a:r>
            <a:r>
              <a:rPr lang="en-US" sz="1600" i="1">
                <a:solidFill>
                  <a:schemeClr val="dk1"/>
                </a:solidFill>
                <a:highlight>
                  <a:srgbClr val="FFFFFF"/>
                </a:highlight>
                <a:latin typeface="Calibri"/>
                <a:ea typeface="Calibri"/>
                <a:cs typeface="Calibri"/>
                <a:sym typeface="Calibri"/>
              </a:rPr>
              <a:t>Tarneahela jätkusuutlikkus: Miks see on oluline ja parimad tavad</a:t>
            </a:r>
            <a:endParaRPr sz="1600" i="1">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600">
                <a:solidFill>
                  <a:schemeClr val="dk1"/>
                </a:solidFill>
                <a:highlight>
                  <a:srgbClr val="FFFFFF"/>
                </a:highlight>
                <a:latin typeface="Calibri"/>
                <a:ea typeface="Calibri"/>
                <a:cs typeface="Calibri"/>
                <a:sym typeface="Calibri"/>
              </a:rPr>
              <a:t>Mis on tarneahela jätkusuutlikkus?, nagu näha aadressil</a:t>
            </a:r>
            <a:r>
              <a:rPr lang="en-US" sz="1600" u="sng">
                <a:solidFill>
                  <a:schemeClr val="hlink"/>
                </a:solidFill>
                <a:highlight>
                  <a:srgbClr val="FFFFFF"/>
                </a:highlight>
                <a:latin typeface="Calibri"/>
                <a:ea typeface="Calibri"/>
                <a:cs typeface="Calibri"/>
                <a:sym typeface="Calibri"/>
                <a:hlinkClick r:id="rId5"/>
              </a:rPr>
              <a:t>:</a:t>
            </a:r>
            <a:r>
              <a:rPr lang="en-US" sz="1600">
                <a:solidFill>
                  <a:schemeClr val="dk1"/>
                </a:solidFill>
                <a:highlight>
                  <a:srgbClr val="FFFFFF"/>
                </a:highlight>
                <a:latin typeface="Calibri"/>
                <a:ea typeface="Calibri"/>
                <a:cs typeface="Calibri"/>
                <a:sym typeface="Calibri"/>
              </a:rPr>
              <a:t>https://www.netsuite.com/portal/resource/articles/erp/supply-chain-sustainability.shtml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id="129" name="Google Shape;129;p4"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30" name="Google Shape;130;p4"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31" name="Google Shape;131;p4"/>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2" name="Google Shape;132;p4"/>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3" name="Google Shape;133;p4"/>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4" name="Google Shape;134;p4"/>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5" name="Google Shape;135;p4"/>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Õppe-eesmärgid</a:t>
            </a:r>
            <a:endParaRPr sz="2900">
              <a:solidFill>
                <a:schemeClr val="dk1"/>
              </a:solidFill>
              <a:latin typeface="Calibri"/>
              <a:ea typeface="Calibri"/>
              <a:cs typeface="Calibri"/>
              <a:sym typeface="Calibri"/>
            </a:endParaRPr>
          </a:p>
        </p:txBody>
      </p:sp>
      <p:sp>
        <p:nvSpPr>
          <p:cNvPr id="136" name="Google Shape;136;p4"/>
          <p:cNvSpPr txBox="1"/>
          <p:nvPr/>
        </p:nvSpPr>
        <p:spPr>
          <a:xfrm>
            <a:off x="1247262" y="2613954"/>
            <a:ext cx="16933500" cy="2943900"/>
          </a:xfrm>
          <a:prstGeom prst="rect">
            <a:avLst/>
          </a:prstGeom>
          <a:noFill/>
          <a:ln>
            <a:noFill/>
          </a:ln>
        </p:spPr>
        <p:txBody>
          <a:bodyPr spcFirstLastPara="1" wrap="square" lIns="148575" tIns="74275" rIns="148575" bIns="74275" anchor="t" anchorCtr="0">
            <a:spAutoFit/>
          </a:bodyPr>
          <a:lstStyle/>
          <a:p>
            <a:pPr marL="749300" marR="0" lvl="0" indent="-704850" algn="l"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mõista jätkusuutlikkuse ja jätkusuutlike tarneahelatega seotud mõisteid.</a:t>
            </a:r>
            <a:endParaRPr sz="3300">
              <a:latin typeface="Calibri"/>
              <a:ea typeface="Calibri"/>
              <a:cs typeface="Calibri"/>
              <a:sym typeface="Calibri"/>
            </a:endParaRPr>
          </a:p>
          <a:p>
            <a:pPr marL="749300" marR="0" lvl="0" indent="-704850" algn="l"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Teada, mis on jätkusuutlik tarneahel ja selle peamised aspektid.</a:t>
            </a:r>
            <a:endParaRPr sz="3300">
              <a:latin typeface="Calibri"/>
              <a:ea typeface="Calibri"/>
              <a:cs typeface="Calibri"/>
              <a:sym typeface="Calibri"/>
            </a:endParaRPr>
          </a:p>
          <a:p>
            <a:pPr marL="749300" marR="0" lvl="0" indent="-704850" algn="l"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Rakendada teadmisi tarneahelate kohta erinevates sektorites</a:t>
            </a:r>
            <a:endParaRPr sz="3300">
              <a:latin typeface="Calibri"/>
              <a:ea typeface="Calibri"/>
              <a:cs typeface="Calibri"/>
              <a:sym typeface="Calibri"/>
            </a:endParaRPr>
          </a:p>
          <a:p>
            <a:pPr marL="749300" marR="0" lvl="0" indent="-704850" algn="l" rtl="0">
              <a:lnSpc>
                <a:spcPct val="150000"/>
              </a:lnSpc>
              <a:spcBef>
                <a:spcPts val="0"/>
              </a:spcBef>
              <a:spcAft>
                <a:spcPts val="0"/>
              </a:spcAft>
              <a:buClr>
                <a:srgbClr val="056839"/>
              </a:buClr>
              <a:buSzPts val="3300"/>
              <a:buFont typeface="Calibri"/>
              <a:buChar char="•"/>
            </a:pPr>
            <a:r>
              <a:rPr lang="en-US" sz="3300">
                <a:solidFill>
                  <a:srgbClr val="056839"/>
                </a:solidFill>
                <a:latin typeface="Calibri"/>
                <a:ea typeface="Calibri"/>
                <a:cs typeface="Calibri"/>
                <a:sym typeface="Calibri"/>
              </a:rPr>
              <a:t>suutma analüüsida olemasolevaid puudujääke põllumajanduse tarneahelas.</a:t>
            </a:r>
            <a:endParaRPr sz="3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5"/>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2" name="Google Shape;142;p5"/>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Keskkonnahoidlikud oskused</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43" name="Google Shape;143;p5"/>
          <p:cNvSpPr txBox="1"/>
          <p:nvPr/>
        </p:nvSpPr>
        <p:spPr>
          <a:xfrm>
            <a:off x="5291482" y="2066324"/>
            <a:ext cx="7993800" cy="70536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Oskuste jälgimine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Loov probleemide lahendamine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Mõju kvantifitseerimine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Keskkonnaauditeerimine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45" name="Google Shape;145;p5"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46" name="Google Shape;146;p5"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6"/>
          <p:cNvSpPr txBox="1"/>
          <p:nvPr/>
        </p:nvSpPr>
        <p:spPr>
          <a:xfrm>
            <a:off x="883847"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3300" b="1">
                <a:solidFill>
                  <a:srgbClr val="C55A11"/>
                </a:solidFill>
                <a:latin typeface="Calibri"/>
                <a:ea typeface="Calibri"/>
                <a:cs typeface="Calibri"/>
                <a:sym typeface="Calibri"/>
              </a:rPr>
              <a:t>Rahvusvahelised ettevõtted ja vastutus</a:t>
            </a:r>
            <a:endParaRPr sz="3300" b="1">
              <a:solidFill>
                <a:srgbClr val="C55A11"/>
              </a:solidFill>
              <a:latin typeface="Calibri"/>
              <a:ea typeface="Calibri"/>
              <a:cs typeface="Calibri"/>
              <a:sym typeface="Calibri"/>
            </a:endParaRPr>
          </a:p>
        </p:txBody>
      </p:sp>
      <p:sp>
        <p:nvSpPr>
          <p:cNvPr id="152" name="Google Shape;152;p6"/>
          <p:cNvSpPr txBox="1"/>
          <p:nvPr/>
        </p:nvSpPr>
        <p:spPr>
          <a:xfrm>
            <a:off x="1034394" y="1758450"/>
            <a:ext cx="17964900" cy="7625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2011. aastal </a:t>
            </a:r>
            <a:r>
              <a:rPr lang="en-US" sz="2900">
                <a:solidFill>
                  <a:srgbClr val="056839"/>
                </a:solidFill>
                <a:latin typeface="Calibri"/>
                <a:ea typeface="Calibri"/>
                <a:cs typeface="Calibri"/>
                <a:sym typeface="Calibri"/>
              </a:rPr>
              <a:t>avaldati </a:t>
            </a:r>
            <a:r>
              <a:rPr lang="en-US" sz="2900" b="1">
                <a:solidFill>
                  <a:srgbClr val="056839"/>
                </a:solidFill>
                <a:latin typeface="Calibri"/>
                <a:ea typeface="Calibri"/>
                <a:cs typeface="Calibri"/>
                <a:sym typeface="Calibri"/>
              </a:rPr>
              <a:t>OECD (Majanduskoostöö ja Arengu Organisatsiooni) suunised rahvusvahelistele ettevõtetele.</a:t>
            </a:r>
            <a:r>
              <a:rPr lang="en-US" sz="2900">
                <a:solidFill>
                  <a:srgbClr val="056839"/>
                </a:solidFill>
                <a:latin typeface="Calibri"/>
                <a:ea typeface="Calibri"/>
                <a:cs typeface="Calibri"/>
                <a:sym typeface="Calibri"/>
              </a:rPr>
              <a:t> Need on soovitused, mis on suunatud valitsuste poolt rahvusvahelistele ettevõtetele, kes tegutsevad liitunud riikides või nendest riikidest. Neis esitatakse mittesiduvad põhimõtted ja standardid vastutustundlikuks äritegevuseks ülemaailmses kontekstis, mis on kooskõlas kohaldatavate seaduste ja rahvusvaheliselt tunnustatud standarditega. </a:t>
            </a:r>
            <a:endParaRPr sz="2300">
              <a:solidFill>
                <a:srgbClr val="056839"/>
              </a:solidFill>
            </a:endParaRPr>
          </a:p>
          <a:p>
            <a:pPr marL="0" marR="0" lvl="0" indent="0" algn="just" rtl="0">
              <a:lnSpc>
                <a:spcPct val="150000"/>
              </a:lnSpc>
              <a:spcBef>
                <a:spcPts val="130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900" b="1">
                <a:solidFill>
                  <a:srgbClr val="056839"/>
                </a:solidFill>
                <a:latin typeface="Calibri"/>
                <a:ea typeface="Calibri"/>
                <a:cs typeface="Calibri"/>
                <a:sym typeface="Calibri"/>
              </a:rPr>
              <a:t>Kahtlemata on tõsiasi, et rahvusvahelistel ettevõtetel on väga keerulised tarneahelad</a:t>
            </a:r>
            <a:r>
              <a:rPr lang="en-US" sz="2900">
                <a:solidFill>
                  <a:srgbClr val="056839"/>
                </a:solidFill>
                <a:latin typeface="Calibri"/>
                <a:ea typeface="Calibri"/>
                <a:cs typeface="Calibri"/>
                <a:sym typeface="Calibri"/>
              </a:rPr>
              <a:t>. Sageli toimub tooraine kogumine/kaevandamine või tootmine "kõrge riskiga" riikides, kus negatiivset negatiivset mõju inimõigustele ja keskkonnale ei jälgita ega käsitleta.  See muudab vastutustundliku ja läbipaistva äritegevuse veelgi olulisemaks. OECD suunised on toiminud ettevõtetele kompassina, kuidas olla jätkusuutlik ja kuidas käsitleda tööhõive, altkäemaksu, korruptsiooni, keskkonna, ebaausa konkurentsi jne küsimusi. </a:t>
            </a:r>
            <a:endParaRPr sz="2900">
              <a:solidFill>
                <a:srgbClr val="056839"/>
              </a:solidFill>
              <a:latin typeface="Calibri"/>
              <a:ea typeface="Calibri"/>
              <a:cs typeface="Calibri"/>
              <a:sym typeface="Calibri"/>
            </a:endParaRPr>
          </a:p>
        </p:txBody>
      </p:sp>
      <p:sp>
        <p:nvSpPr>
          <p:cNvPr id="153" name="Google Shape;153;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4" name="Google Shape;154;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5" name="Google Shape;155;p6"/>
          <p:cNvSpPr/>
          <p:nvPr/>
        </p:nvSpPr>
        <p:spPr>
          <a:xfrm>
            <a:off x="1034389" y="14275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6" name="Google Shape;156;p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7" name="Google Shape;157;p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7"/>
          <p:cNvSpPr txBox="1"/>
          <p:nvPr/>
        </p:nvSpPr>
        <p:spPr>
          <a:xfrm>
            <a:off x="841872"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a:t>
            </a:r>
            <a:r>
              <a:rPr lang="en-US" sz="3300" b="1">
                <a:solidFill>
                  <a:srgbClr val="C55A11"/>
                </a:solidFill>
                <a:latin typeface="Calibri"/>
                <a:ea typeface="Calibri"/>
                <a:cs typeface="Calibri"/>
                <a:sym typeface="Calibri"/>
              </a:rPr>
              <a:t>Rahvusvahelised ettevõtted ja vastutus</a:t>
            </a:r>
            <a:endParaRPr sz="3300" b="1">
              <a:solidFill>
                <a:srgbClr val="C55A11"/>
              </a:solidFill>
              <a:latin typeface="Calibri"/>
              <a:ea typeface="Calibri"/>
              <a:cs typeface="Calibri"/>
              <a:sym typeface="Calibri"/>
            </a:endParaRPr>
          </a:p>
        </p:txBody>
      </p:sp>
      <p:sp>
        <p:nvSpPr>
          <p:cNvPr id="163" name="Google Shape;163;p7"/>
          <p:cNvSpPr txBox="1"/>
          <p:nvPr/>
        </p:nvSpPr>
        <p:spPr>
          <a:xfrm>
            <a:off x="841864" y="1727222"/>
            <a:ext cx="19295700" cy="72672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US" sz="2900">
                <a:solidFill>
                  <a:srgbClr val="056839"/>
                </a:solidFill>
                <a:latin typeface="Calibri"/>
                <a:ea typeface="Calibri"/>
                <a:cs typeface="Calibri"/>
                <a:sym typeface="Calibri"/>
              </a:rPr>
              <a:t>Näiteks kui rahvusvaheline ettevõte soovib tagada eetilise ja jätkusuutliku tarneahela, peaks ta kaaluma järgmist:</a:t>
            </a:r>
            <a:endParaRPr sz="2900">
              <a:solidFill>
                <a:srgbClr val="056839"/>
              </a:solidFill>
              <a:latin typeface="Calibri"/>
              <a:ea typeface="Calibri"/>
              <a:cs typeface="Calibri"/>
              <a:sym typeface="Calibri"/>
            </a:endParaRPr>
          </a:p>
          <a:p>
            <a:pPr marL="558800" marR="0" lvl="0" indent="-552450" algn="just" rtl="0">
              <a:spcBef>
                <a:spcPts val="230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Eetiline tooraine hankimine</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Lapse- või sunnitööjõu kasutamine ei ole lubatud</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Diskrimineerimist ei toimu</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Töötervishoid ja -ohutus töökohal</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Inimväärsed töötingimused</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tööaeg vastavalt kohalikele õigusaktidele</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Keskkonnamõju jälgimine ja süsteemi ajakohastamine, et tootmine ja transport oleksid säästlikumad ja keskkonnahoidlikumad.</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Jäätmekäitlus</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Täpne märgistus vastavalt seadusele</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Teavitussüsteem korruptsioonist ja altkäemaksukatsetest teatamiseks</a:t>
            </a:r>
            <a:endParaRPr sz="2900">
              <a:solidFill>
                <a:srgbClr val="056839"/>
              </a:solidFill>
              <a:latin typeface="Arial"/>
              <a:ea typeface="Arial"/>
              <a:cs typeface="Arial"/>
              <a:sym typeface="Arial"/>
            </a:endParaRPr>
          </a:p>
          <a:p>
            <a:pPr marL="558800" marR="0" lvl="0" indent="-552450" algn="just" rtl="0">
              <a:spcBef>
                <a:spcPts val="0"/>
              </a:spcBef>
              <a:spcAft>
                <a:spcPts val="0"/>
              </a:spcAft>
              <a:buClr>
                <a:srgbClr val="056839"/>
              </a:buClr>
              <a:buSzPts val="2900"/>
              <a:buFont typeface="Noto Sans Symbols"/>
              <a:buChar char="∙"/>
            </a:pPr>
            <a:r>
              <a:rPr lang="en-US" sz="2900">
                <a:solidFill>
                  <a:srgbClr val="056839"/>
                </a:solidFill>
                <a:latin typeface="Calibri"/>
                <a:ea typeface="Calibri"/>
                <a:cs typeface="Calibri"/>
                <a:sym typeface="Calibri"/>
              </a:rPr>
              <a:t>Ebaausate konkurentsitingimuste vastane poliitika ja tavad</a:t>
            </a:r>
            <a:endParaRPr sz="2900">
              <a:solidFill>
                <a:srgbClr val="056839"/>
              </a:solidFill>
              <a:latin typeface="Arial"/>
              <a:ea typeface="Arial"/>
              <a:cs typeface="Arial"/>
              <a:sym typeface="Arial"/>
            </a:endParaRPr>
          </a:p>
          <a:p>
            <a:pPr marL="0" marR="0" lvl="0" indent="0" algn="just" rtl="0">
              <a:lnSpc>
                <a:spcPct val="107000"/>
              </a:lnSpc>
              <a:spcBef>
                <a:spcPts val="1000"/>
              </a:spcBef>
              <a:spcAft>
                <a:spcPts val="0"/>
              </a:spcAft>
              <a:buNone/>
            </a:pPr>
            <a:r>
              <a:rPr lang="en-US" sz="2600" i="1" u="sng">
                <a:solidFill>
                  <a:srgbClr val="056839"/>
                </a:solidFill>
                <a:latin typeface="Calibri"/>
                <a:ea typeface="Calibri"/>
                <a:cs typeface="Calibri"/>
                <a:sym typeface="Calibri"/>
              </a:rPr>
              <a:t>See on mittetäielik loetelu. Palun vaadake OECD suuniseid ja ettevõtluse ja inimõiguste juhtpõhimõtteid (teema 2), et leida täielik loetelu elementidest ja tegevusviisidest, mis tagavad jätkusuutliku tarneahela.</a:t>
            </a:r>
            <a:endParaRPr sz="2600" i="1" u="sng">
              <a:solidFill>
                <a:srgbClr val="056839"/>
              </a:solidFill>
              <a:latin typeface="Calibri"/>
              <a:ea typeface="Calibri"/>
              <a:cs typeface="Calibri"/>
              <a:sym typeface="Calibri"/>
            </a:endParaRPr>
          </a:p>
        </p:txBody>
      </p:sp>
      <p:sp>
        <p:nvSpPr>
          <p:cNvPr id="164" name="Google Shape;164;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5" name="Google Shape;165;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6" name="Google Shape;166;p7"/>
          <p:cNvSpPr/>
          <p:nvPr/>
        </p:nvSpPr>
        <p:spPr>
          <a:xfrm>
            <a:off x="1034414" y="1521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7" name="Google Shape;167;p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8" name="Google Shape;168;p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g17005babb4f_0_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r>
              <a:rPr lang="en-US" sz="5900" b="1">
                <a:solidFill>
                  <a:srgbClr val="056839"/>
                </a:solidFill>
                <a:latin typeface="Calibri"/>
                <a:ea typeface="Calibri"/>
                <a:cs typeface="Calibri"/>
                <a:sym typeface="Calibri"/>
              </a:rPr>
              <a:t>: </a:t>
            </a:r>
            <a:endParaRPr sz="2300"/>
          </a:p>
        </p:txBody>
      </p:sp>
      <p:sp>
        <p:nvSpPr>
          <p:cNvPr id="174" name="Google Shape;174;g17005babb4f_0_0"/>
          <p:cNvSpPr txBox="1"/>
          <p:nvPr/>
        </p:nvSpPr>
        <p:spPr>
          <a:xfrm>
            <a:off x="973209" y="2638572"/>
            <a:ext cx="18627600" cy="5283300"/>
          </a:xfrm>
          <a:prstGeom prst="rect">
            <a:avLst/>
          </a:prstGeom>
          <a:noFill/>
          <a:ln>
            <a:noFill/>
          </a:ln>
        </p:spPr>
        <p:txBody>
          <a:bodyPr spcFirstLastPara="1" wrap="square" lIns="148575" tIns="74275" rIns="148575" bIns="74275" anchor="t" anchorCtr="0">
            <a:spAutoFit/>
          </a:bodyPr>
          <a:lstStyle/>
          <a:p>
            <a:pPr marL="457200" lvl="0" indent="-412750" algn="l" rtl="0">
              <a:lnSpc>
                <a:spcPct val="150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OECD juhised vastutustundliku äritegevuse nõuetekohase hoolsuse kohta, kättesaadav aadressil: </a:t>
            </a:r>
            <a:r>
              <a:rPr lang="en-US" sz="2900" u="sng">
                <a:solidFill>
                  <a:srgbClr val="1155CC"/>
                </a:solidFill>
                <a:latin typeface="Calibri"/>
                <a:ea typeface="Calibri"/>
                <a:cs typeface="Calibri"/>
                <a:sym typeface="Calibri"/>
                <a:hlinkClick r:id="rId3">
                  <a:extLst>
                    <a:ext uri="{A12FA001-AC4F-418D-AE19-62706E023703}">
                      <ahyp:hlinkClr val="tx"/>
                    </a:ext>
                  </a:extLst>
                </a:hlinkClick>
              </a:rPr>
              <a:t>http:</a:t>
            </a:r>
            <a:r>
              <a:rPr lang="en-US" sz="2900">
                <a:solidFill>
                  <a:srgbClr val="056839"/>
                </a:solidFill>
                <a:latin typeface="Calibri"/>
                <a:ea typeface="Calibri"/>
                <a:cs typeface="Calibri"/>
                <a:sym typeface="Calibri"/>
              </a:rPr>
              <a:t>//mneguidelines.oecd.org/due-diligence-guidance-for-responsible-business-conduct.htm.  </a:t>
            </a:r>
            <a:endParaRPr sz="2900">
              <a:solidFill>
                <a:srgbClr val="056839"/>
              </a:solidFill>
              <a:latin typeface="Calibri"/>
              <a:ea typeface="Calibri"/>
              <a:cs typeface="Calibri"/>
              <a:sym typeface="Calibri"/>
            </a:endParaRPr>
          </a:p>
          <a:p>
            <a:pPr marL="457200" lvl="0" indent="-412750" algn="l" rtl="0">
              <a:lnSpc>
                <a:spcPct val="150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ILO töönormid, kättesaadav aadressil: </a:t>
            </a:r>
            <a:r>
              <a:rPr lang="en-US" sz="2900" u="sng">
                <a:solidFill>
                  <a:srgbClr val="1155CC"/>
                </a:solidFill>
                <a:latin typeface="Calibri"/>
                <a:ea typeface="Calibri"/>
                <a:cs typeface="Calibri"/>
                <a:sym typeface="Calibri"/>
                <a:hlinkClick r:id="rId4">
                  <a:extLst>
                    <a:ext uri="{A12FA001-AC4F-418D-AE19-62706E023703}">
                      <ahyp:hlinkClr val="tx"/>
                    </a:ext>
                  </a:extLst>
                </a:hlinkClick>
              </a:rPr>
              <a:t>https://www.ilo.org/global/standards/subjects-covered-by-international-labour-standards/wages/lang--en/index.htm</a:t>
            </a:r>
            <a:endParaRPr sz="2900">
              <a:solidFill>
                <a:srgbClr val="1155CC"/>
              </a:solidFill>
              <a:latin typeface="Calibri"/>
              <a:ea typeface="Calibri"/>
              <a:cs typeface="Calibri"/>
              <a:sym typeface="Calibri"/>
            </a:endParaRPr>
          </a:p>
          <a:p>
            <a:pPr marL="457200" lvl="0" indent="-412750" algn="l" rtl="0">
              <a:lnSpc>
                <a:spcPct val="150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OECD suunised rahvusvahelistele ettevõtjatele, vt: </a:t>
            </a:r>
            <a:r>
              <a:rPr lang="en-US" sz="2900" u="sng">
                <a:solidFill>
                  <a:schemeClr val="hlink"/>
                </a:solidFill>
                <a:latin typeface="Calibri"/>
                <a:ea typeface="Calibri"/>
                <a:cs typeface="Calibri"/>
                <a:sym typeface="Calibri"/>
                <a:hlinkClick r:id="rId5"/>
              </a:rPr>
              <a:t>https://www.oecd.org/corporate/mne/ </a:t>
            </a:r>
            <a:r>
              <a:rPr lang="en-US" sz="2900">
                <a:solidFill>
                  <a:srgbClr val="056839"/>
                </a:solidFill>
                <a:latin typeface="Calibri"/>
                <a:ea typeface="Calibri"/>
                <a:cs typeface="Calibri"/>
                <a:sym typeface="Calibri"/>
              </a:rPr>
              <a:t>Kättesaadav aadressil: Põllumajanduse tarneahelad, kaevandussektori sidusrühmade kaasamine, finantssektori nõuetekohane hoolsus, mineraalide tarneahelad, tekstiili- ja rõivatööstuse tarneahelad. </a:t>
            </a:r>
            <a:endParaRPr sz="29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t/>
            </a:r>
            <a:endParaRPr sz="2900">
              <a:solidFill>
                <a:srgbClr val="056839"/>
              </a:solidFill>
              <a:latin typeface="Calibri"/>
              <a:ea typeface="Calibri"/>
              <a:cs typeface="Calibri"/>
              <a:sym typeface="Calibri"/>
            </a:endParaRPr>
          </a:p>
        </p:txBody>
      </p:sp>
      <p:sp>
        <p:nvSpPr>
          <p:cNvPr id="175" name="Google Shape;175;g17005babb4f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6" name="Google Shape;176;g17005babb4f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7" name="Google Shape;177;g17005babb4f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8" name="Google Shape;178;g17005babb4f_0_0"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179" name="Google Shape;179;g17005babb4f_0_0"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8"/>
          <p:cNvSpPr txBox="1"/>
          <p:nvPr/>
        </p:nvSpPr>
        <p:spPr>
          <a:xfrm>
            <a:off x="862847" y="463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a:t>
            </a:r>
            <a:r>
              <a:rPr lang="en-US" sz="3300" b="1">
                <a:solidFill>
                  <a:srgbClr val="C55A11"/>
                </a:solidFill>
                <a:latin typeface="Calibri"/>
                <a:ea typeface="Calibri"/>
                <a:cs typeface="Calibri"/>
                <a:sym typeface="Calibri"/>
              </a:rPr>
              <a:t>Ettevõtluse ja inimõiguste juhtpõhimõtted ning nõuetekohane hoolsus</a:t>
            </a:r>
            <a:endParaRPr sz="2300"/>
          </a:p>
        </p:txBody>
      </p:sp>
      <p:sp>
        <p:nvSpPr>
          <p:cNvPr id="185" name="Google Shape;185;p8"/>
          <p:cNvSpPr txBox="1"/>
          <p:nvPr/>
        </p:nvSpPr>
        <p:spPr>
          <a:xfrm>
            <a:off x="851239" y="1801647"/>
            <a:ext cx="18627600" cy="66840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2900" b="1">
                <a:solidFill>
                  <a:srgbClr val="056839"/>
                </a:solidFill>
                <a:latin typeface="Calibri"/>
                <a:ea typeface="Calibri"/>
                <a:cs typeface="Calibri"/>
                <a:sym typeface="Calibri"/>
              </a:rPr>
              <a:t>"Ettevõtluse ja inimõiguste juhtpõhimõtted</a:t>
            </a:r>
            <a:r>
              <a:rPr lang="en-US" sz="2900">
                <a:solidFill>
                  <a:srgbClr val="056839"/>
                </a:solidFill>
                <a:latin typeface="Calibri"/>
                <a:ea typeface="Calibri"/>
                <a:cs typeface="Calibri"/>
                <a:sym typeface="Calibri"/>
              </a:rPr>
              <a:t>: ÜRO raamistiku "Kaitse, austamine ja heastamine" rakendamine", mille töötas välja peasekretäri eriesindaja inimõiguste ning rahvusvaheliste korporatsioonide ja muude äriettevõtete küsimuses. Eriesindaja lisas juhtpõhimõtted oma lõpparuandele inimõiguste nõukogule (A/HRC/17/31), mis sisaldab ka juhtpõhimõtete sissejuhatust ja ülevaadet protsessist, mis viis nende väljatöötamiseni. Inimõiguste nõukogu kiitis juhtpõhimõtted heaks oma 16. juuni 2011. aasta resolutsioonis 17/4.</a:t>
            </a:r>
            <a:endParaRPr sz="2300"/>
          </a:p>
          <a:p>
            <a:pPr marL="0" marR="0" lvl="0" indent="0" algn="l" rtl="0">
              <a:lnSpc>
                <a:spcPct val="107000"/>
              </a:lnSpc>
              <a:spcBef>
                <a:spcPts val="130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rPr lang="en-US" sz="2900">
                <a:solidFill>
                  <a:srgbClr val="056839"/>
                </a:solidFill>
                <a:latin typeface="Calibri"/>
                <a:ea typeface="Calibri"/>
                <a:cs typeface="Calibri"/>
                <a:sym typeface="Calibri"/>
              </a:rPr>
              <a:t>Nagu dokumendis on märgitud, "</a:t>
            </a:r>
            <a:r>
              <a:rPr lang="en-US" sz="2900" b="1" i="1">
                <a:solidFill>
                  <a:srgbClr val="056839"/>
                </a:solidFill>
                <a:latin typeface="Calibri"/>
                <a:ea typeface="Calibri"/>
                <a:cs typeface="Calibri"/>
                <a:sym typeface="Calibri"/>
              </a:rPr>
              <a:t>juhtpõhimõtete </a:t>
            </a:r>
            <a:r>
              <a:rPr lang="en-US" sz="2900" i="1">
                <a:solidFill>
                  <a:srgbClr val="056839"/>
                </a:solidFill>
                <a:latin typeface="Calibri"/>
                <a:ea typeface="Calibri"/>
                <a:cs typeface="Calibri"/>
                <a:sym typeface="Calibri"/>
              </a:rPr>
              <a:t>aluseks on järgmiste asjaolude tunnustamine:</a:t>
            </a:r>
            <a:endParaRPr sz="2900" i="1">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rPr lang="en-US" sz="2900" i="1">
                <a:solidFill>
                  <a:srgbClr val="056839"/>
                </a:solidFill>
                <a:latin typeface="Calibri"/>
                <a:ea typeface="Calibri"/>
                <a:cs typeface="Calibri"/>
                <a:sym typeface="Calibri"/>
              </a:rPr>
              <a:t> (a) riikide olemasolevad kohustused austada, kaitsta ja täita inimõigusi ja põhivabadusi; </a:t>
            </a:r>
            <a:endParaRPr sz="2900" i="1">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rPr lang="en-US" sz="2900" i="1">
                <a:solidFill>
                  <a:srgbClr val="056839"/>
                </a:solidFill>
                <a:latin typeface="Calibri"/>
                <a:ea typeface="Calibri"/>
                <a:cs typeface="Calibri"/>
                <a:sym typeface="Calibri"/>
              </a:rPr>
              <a:t>(b) äriettevõtete kui ühiskonna eriomaste funktsioonidega organite roll, mis peavad järgima kõiki kohaldatavaid seadusi ja austama inimõigusi; </a:t>
            </a:r>
            <a:endParaRPr sz="2900" i="1">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rPr lang="en-US" sz="2900" i="1">
                <a:solidFill>
                  <a:srgbClr val="056839"/>
                </a:solidFill>
                <a:latin typeface="Calibri"/>
                <a:ea typeface="Calibri"/>
                <a:cs typeface="Calibri"/>
                <a:sym typeface="Calibri"/>
              </a:rPr>
              <a:t>(c) vajadus, et õiguste ja kohustuste rikkumise korral oleks tagatud asjakohased ja tõhusad õiguskaitsevahendid."</a:t>
            </a:r>
            <a:endParaRPr sz="2900" i="1">
              <a:solidFill>
                <a:srgbClr val="056839"/>
              </a:solidFill>
              <a:latin typeface="Calibri"/>
              <a:ea typeface="Calibri"/>
              <a:cs typeface="Calibri"/>
              <a:sym typeface="Calibri"/>
            </a:endParaRPr>
          </a:p>
        </p:txBody>
      </p:sp>
      <p:sp>
        <p:nvSpPr>
          <p:cNvPr id="186" name="Google Shape;186;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7" name="Google Shape;187;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8" name="Google Shape;188;p8"/>
          <p:cNvSpPr/>
          <p:nvPr/>
        </p:nvSpPr>
        <p:spPr>
          <a:xfrm>
            <a:off x="1034414" y="14275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9" name="Google Shape;189;p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90" name="Google Shape;190;p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docId:B4F6D32EAAA0500A688A4A57D6D50208</keywords>
</coreProperties>
</file>