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10287000" cx="20574000"/>
  <p:notesSz cx="6858000" cy="9144000"/>
  <p:embeddedFontLst>
    <p:embeddedFont>
      <p:font typeface="Robo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h4k887VrF/ExGByy0RzGf2Vz8P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6.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1" name="Shape 191"/>
        <p:cNvGrpSpPr/>
        <p:nvPr/>
      </p:nvGrpSpPr>
      <p:grpSpPr>
        <a:xfrm>
          <a:off x="0" y="0"/>
          <a:ext cx="0" cy="0"/>
          <a:chOff x="0" y="0"/>
          <a:chExt cx="0" cy="0"/>
        </a:xfrm>
      </p:grpSpPr>
      <p:sp>
        <p:nvSpPr>
          <p:cNvPr id="192" name="Google Shape;192;g18da92ed5fb_0_1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93" name="Google Shape;193;g18da92ed5fb_0_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2" name="Shape 202"/>
        <p:cNvGrpSpPr/>
        <p:nvPr/>
      </p:nvGrpSpPr>
      <p:grpSpPr>
        <a:xfrm>
          <a:off x="0" y="0"/>
          <a:ext cx="0" cy="0"/>
          <a:chOff x="0" y="0"/>
          <a:chExt cx="0" cy="0"/>
        </a:xfrm>
      </p:grpSpPr>
      <p:sp>
        <p:nvSpPr>
          <p:cNvPr id="203" name="Google Shape;203;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4" name="Google Shape;204;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3" name="Shape 213"/>
        <p:cNvGrpSpPr/>
        <p:nvPr/>
      </p:nvGrpSpPr>
      <p:grpSpPr>
        <a:xfrm>
          <a:off x="0" y="0"/>
          <a:ext cx="0" cy="0"/>
          <a:chOff x="0" y="0"/>
          <a:chExt cx="0" cy="0"/>
        </a:xfrm>
      </p:grpSpPr>
      <p:sp>
        <p:nvSpPr>
          <p:cNvPr id="214" name="Google Shape;214;g18da92ed5fb_0_2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15" name="Google Shape;215;g18da92ed5fb_0_2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4" name="Shape 224"/>
        <p:cNvGrpSpPr/>
        <p:nvPr/>
      </p:nvGrpSpPr>
      <p:grpSpPr>
        <a:xfrm>
          <a:off x="0" y="0"/>
          <a:ext cx="0" cy="0"/>
          <a:chOff x="0" y="0"/>
          <a:chExt cx="0" cy="0"/>
        </a:xfrm>
      </p:grpSpPr>
      <p:sp>
        <p:nvSpPr>
          <p:cNvPr id="225" name="Google Shape;225;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6" name="Google Shape;226;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5" name="Shape 235"/>
        <p:cNvGrpSpPr/>
        <p:nvPr/>
      </p:nvGrpSpPr>
      <p:grpSpPr>
        <a:xfrm>
          <a:off x="0" y="0"/>
          <a:ext cx="0" cy="0"/>
          <a:chOff x="0" y="0"/>
          <a:chExt cx="0" cy="0"/>
        </a:xfrm>
      </p:grpSpPr>
      <p:sp>
        <p:nvSpPr>
          <p:cNvPr id="236" name="Google Shape;236;p1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37" name="Google Shape;237;p1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6" name="Shape 246"/>
        <p:cNvGrpSpPr/>
        <p:nvPr/>
      </p:nvGrpSpPr>
      <p:grpSpPr>
        <a:xfrm>
          <a:off x="0" y="0"/>
          <a:ext cx="0" cy="0"/>
          <a:chOff x="0" y="0"/>
          <a:chExt cx="0" cy="0"/>
        </a:xfrm>
      </p:grpSpPr>
      <p:sp>
        <p:nvSpPr>
          <p:cNvPr id="247" name="Google Shape;247;g18da92ed5fb_0_3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8" name="Google Shape;248;g18da92ed5fb_0_3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7" name="Shape 257"/>
        <p:cNvGrpSpPr/>
        <p:nvPr/>
      </p:nvGrpSpPr>
      <p:grpSpPr>
        <a:xfrm>
          <a:off x="0" y="0"/>
          <a:ext cx="0" cy="0"/>
          <a:chOff x="0" y="0"/>
          <a:chExt cx="0" cy="0"/>
        </a:xfrm>
      </p:grpSpPr>
      <p:sp>
        <p:nvSpPr>
          <p:cNvPr id="258" name="Google Shape;258;p1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59" name="Google Shape;259;p1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9" name="Shape 269"/>
        <p:cNvGrpSpPr/>
        <p:nvPr/>
      </p:nvGrpSpPr>
      <p:grpSpPr>
        <a:xfrm>
          <a:off x="0" y="0"/>
          <a:ext cx="0" cy="0"/>
          <a:chOff x="0" y="0"/>
          <a:chExt cx="0" cy="0"/>
        </a:xfrm>
      </p:grpSpPr>
      <p:sp>
        <p:nvSpPr>
          <p:cNvPr id="270" name="Google Shape;270;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1" name="Google Shape;271;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2" name="Shape 282"/>
        <p:cNvGrpSpPr/>
        <p:nvPr/>
      </p:nvGrpSpPr>
      <p:grpSpPr>
        <a:xfrm>
          <a:off x="0" y="0"/>
          <a:ext cx="0" cy="0"/>
          <a:chOff x="0" y="0"/>
          <a:chExt cx="0" cy="0"/>
        </a:xfrm>
      </p:grpSpPr>
      <p:sp>
        <p:nvSpPr>
          <p:cNvPr id="283" name="Google Shape;283;p1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84" name="Google Shape;284;p1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4" name="Shape 294"/>
        <p:cNvGrpSpPr/>
        <p:nvPr/>
      </p:nvGrpSpPr>
      <p:grpSpPr>
        <a:xfrm>
          <a:off x="0" y="0"/>
          <a:ext cx="0" cy="0"/>
          <a:chOff x="0" y="0"/>
          <a:chExt cx="0" cy="0"/>
        </a:xfrm>
      </p:grpSpPr>
      <p:sp>
        <p:nvSpPr>
          <p:cNvPr id="295" name="Google Shape;295;p1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96" name="Google Shape;296;p1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05" name="Shape 305"/>
        <p:cNvGrpSpPr/>
        <p:nvPr/>
      </p:nvGrpSpPr>
      <p:grpSpPr>
        <a:xfrm>
          <a:off x="0" y="0"/>
          <a:ext cx="0" cy="0"/>
          <a:chOff x="0" y="0"/>
          <a:chExt cx="0" cy="0"/>
        </a:xfrm>
      </p:grpSpPr>
      <p:sp>
        <p:nvSpPr>
          <p:cNvPr id="306" name="Google Shape;306;g176aaa03977_0_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07" name="Google Shape;307;g176aaa03977_0_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16" name="Shape 316"/>
        <p:cNvGrpSpPr/>
        <p:nvPr/>
      </p:nvGrpSpPr>
      <p:grpSpPr>
        <a:xfrm>
          <a:off x="0" y="0"/>
          <a:ext cx="0" cy="0"/>
          <a:chOff x="0" y="0"/>
          <a:chExt cx="0" cy="0"/>
        </a:xfrm>
      </p:grpSpPr>
      <p:sp>
        <p:nvSpPr>
          <p:cNvPr id="317" name="Google Shape;317;p1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18" name="Google Shape;318;p1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30" name="Shape 330"/>
        <p:cNvGrpSpPr/>
        <p:nvPr/>
      </p:nvGrpSpPr>
      <p:grpSpPr>
        <a:xfrm>
          <a:off x="0" y="0"/>
          <a:ext cx="0" cy="0"/>
          <a:chOff x="0" y="0"/>
          <a:chExt cx="0" cy="0"/>
        </a:xfrm>
      </p:grpSpPr>
      <p:sp>
        <p:nvSpPr>
          <p:cNvPr id="331" name="Google Shape;331;p1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32" name="Google Shape;332;p1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42" name="Shape 342"/>
        <p:cNvGrpSpPr/>
        <p:nvPr/>
      </p:nvGrpSpPr>
      <p:grpSpPr>
        <a:xfrm>
          <a:off x="0" y="0"/>
          <a:ext cx="0" cy="0"/>
          <a:chOff x="0" y="0"/>
          <a:chExt cx="0" cy="0"/>
        </a:xfrm>
      </p:grpSpPr>
      <p:sp>
        <p:nvSpPr>
          <p:cNvPr id="343" name="Google Shape;343;p1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44" name="Google Shape;344;p1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53" name="Shape 353"/>
        <p:cNvGrpSpPr/>
        <p:nvPr/>
      </p:nvGrpSpPr>
      <p:grpSpPr>
        <a:xfrm>
          <a:off x="0" y="0"/>
          <a:ext cx="0" cy="0"/>
          <a:chOff x="0" y="0"/>
          <a:chExt cx="0" cy="0"/>
        </a:xfrm>
      </p:grpSpPr>
      <p:sp>
        <p:nvSpPr>
          <p:cNvPr id="354" name="Google Shape;354;g176aaa03977_0_2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55" name="Google Shape;355;g176aaa03977_0_2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64" name="Shape 364"/>
        <p:cNvGrpSpPr/>
        <p:nvPr/>
      </p:nvGrpSpPr>
      <p:grpSpPr>
        <a:xfrm>
          <a:off x="0" y="0"/>
          <a:ext cx="0" cy="0"/>
          <a:chOff x="0" y="0"/>
          <a:chExt cx="0" cy="0"/>
        </a:xfrm>
      </p:grpSpPr>
      <p:sp>
        <p:nvSpPr>
          <p:cNvPr id="365" name="Google Shape;365;p2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66" name="Google Shape;366;p2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75" name="Shape 375"/>
        <p:cNvGrpSpPr/>
        <p:nvPr/>
      </p:nvGrpSpPr>
      <p:grpSpPr>
        <a:xfrm>
          <a:off x="0" y="0"/>
          <a:ext cx="0" cy="0"/>
          <a:chOff x="0" y="0"/>
          <a:chExt cx="0" cy="0"/>
        </a:xfrm>
      </p:grpSpPr>
      <p:sp>
        <p:nvSpPr>
          <p:cNvPr id="376" name="Google Shape;376;g176aaa03977_0_3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77" name="Google Shape;377;g176aaa03977_0_3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86" name="Shape 386"/>
        <p:cNvGrpSpPr/>
        <p:nvPr/>
      </p:nvGrpSpPr>
      <p:grpSpPr>
        <a:xfrm>
          <a:off x="0" y="0"/>
          <a:ext cx="0" cy="0"/>
          <a:chOff x="0" y="0"/>
          <a:chExt cx="0" cy="0"/>
        </a:xfrm>
      </p:grpSpPr>
      <p:sp>
        <p:nvSpPr>
          <p:cNvPr id="387" name="Google Shape;387;p2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88" name="Google Shape;388;p2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00" name="Shape 400"/>
        <p:cNvGrpSpPr/>
        <p:nvPr/>
      </p:nvGrpSpPr>
      <p:grpSpPr>
        <a:xfrm>
          <a:off x="0" y="0"/>
          <a:ext cx="0" cy="0"/>
          <a:chOff x="0" y="0"/>
          <a:chExt cx="0" cy="0"/>
        </a:xfrm>
      </p:grpSpPr>
      <p:sp>
        <p:nvSpPr>
          <p:cNvPr id="401" name="Google Shape;401;p2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02" name="Google Shape;402;p2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11" name="Shape 411"/>
        <p:cNvGrpSpPr/>
        <p:nvPr/>
      </p:nvGrpSpPr>
      <p:grpSpPr>
        <a:xfrm>
          <a:off x="0" y="0"/>
          <a:ext cx="0" cy="0"/>
          <a:chOff x="0" y="0"/>
          <a:chExt cx="0" cy="0"/>
        </a:xfrm>
      </p:grpSpPr>
      <p:sp>
        <p:nvSpPr>
          <p:cNvPr id="412" name="Google Shape;412;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13" name="Google Shape;413;p2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1" name="Shape 111"/>
        <p:cNvGrpSpPr/>
        <p:nvPr/>
      </p:nvGrpSpPr>
      <p:grpSpPr>
        <a:xfrm>
          <a:off x="0" y="0"/>
          <a:ext cx="0" cy="0"/>
          <a:chOff x="0" y="0"/>
          <a:chExt cx="0" cy="0"/>
        </a:xfrm>
      </p:grpSpPr>
      <p:sp>
        <p:nvSpPr>
          <p:cNvPr id="112" name="Google Shape;112;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3" name="Google Shape;113;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23" name="Shape 423"/>
        <p:cNvGrpSpPr/>
        <p:nvPr/>
      </p:nvGrpSpPr>
      <p:grpSpPr>
        <a:xfrm>
          <a:off x="0" y="0"/>
          <a:ext cx="0" cy="0"/>
          <a:chOff x="0" y="0"/>
          <a:chExt cx="0" cy="0"/>
        </a:xfrm>
      </p:grpSpPr>
      <p:sp>
        <p:nvSpPr>
          <p:cNvPr id="424" name="Google Shape;424;p2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25" name="Google Shape;425;p2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34" name="Shape 434"/>
        <p:cNvGrpSpPr/>
        <p:nvPr/>
      </p:nvGrpSpPr>
      <p:grpSpPr>
        <a:xfrm>
          <a:off x="0" y="0"/>
          <a:ext cx="0" cy="0"/>
          <a:chOff x="0" y="0"/>
          <a:chExt cx="0" cy="0"/>
        </a:xfrm>
      </p:grpSpPr>
      <p:sp>
        <p:nvSpPr>
          <p:cNvPr id="435" name="Google Shape;435;p2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36" name="Google Shape;436;p2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57" name="Shape 457"/>
        <p:cNvGrpSpPr/>
        <p:nvPr/>
      </p:nvGrpSpPr>
      <p:grpSpPr>
        <a:xfrm>
          <a:off x="0" y="0"/>
          <a:ext cx="0" cy="0"/>
          <a:chOff x="0" y="0"/>
          <a:chExt cx="0" cy="0"/>
        </a:xfrm>
      </p:grpSpPr>
      <p:sp>
        <p:nvSpPr>
          <p:cNvPr id="458" name="Google Shape;458;g176ceb76452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59" name="Google Shape;459;g176ceb76452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70" name="Shape 470"/>
        <p:cNvGrpSpPr/>
        <p:nvPr/>
      </p:nvGrpSpPr>
      <p:grpSpPr>
        <a:xfrm>
          <a:off x="0" y="0"/>
          <a:ext cx="0" cy="0"/>
          <a:chOff x="0" y="0"/>
          <a:chExt cx="0" cy="0"/>
        </a:xfrm>
      </p:grpSpPr>
      <p:sp>
        <p:nvSpPr>
          <p:cNvPr id="471" name="Google Shape;471;p2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72" name="Google Shape;472;p2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83" name="Shape 483"/>
        <p:cNvGrpSpPr/>
        <p:nvPr/>
      </p:nvGrpSpPr>
      <p:grpSpPr>
        <a:xfrm>
          <a:off x="0" y="0"/>
          <a:ext cx="0" cy="0"/>
          <a:chOff x="0" y="0"/>
          <a:chExt cx="0" cy="0"/>
        </a:xfrm>
      </p:grpSpPr>
      <p:sp>
        <p:nvSpPr>
          <p:cNvPr id="484" name="Google Shape;484;p2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2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86" name="Google Shape;486;p2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1" name="Shape 121"/>
        <p:cNvGrpSpPr/>
        <p:nvPr/>
      </p:nvGrpSpPr>
      <p:grpSpPr>
        <a:xfrm>
          <a:off x="0" y="0"/>
          <a:ext cx="0" cy="0"/>
          <a:chOff x="0" y="0"/>
          <a:chExt cx="0" cy="0"/>
        </a:xfrm>
      </p:grpSpPr>
      <p:sp>
        <p:nvSpPr>
          <p:cNvPr id="122" name="Google Shape;122;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3" name="Google Shape;123;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3" name="Shape 133"/>
        <p:cNvGrpSpPr/>
        <p:nvPr/>
      </p:nvGrpSpPr>
      <p:grpSpPr>
        <a:xfrm>
          <a:off x="0" y="0"/>
          <a:ext cx="0" cy="0"/>
          <a:chOff x="0" y="0"/>
          <a:chExt cx="0" cy="0"/>
        </a:xfrm>
      </p:grpSpPr>
      <p:sp>
        <p:nvSpPr>
          <p:cNvPr id="134" name="Google Shape;134;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5" name="Google Shape;135;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4" name="Shape 144"/>
        <p:cNvGrpSpPr/>
        <p:nvPr/>
      </p:nvGrpSpPr>
      <p:grpSpPr>
        <a:xfrm>
          <a:off x="0" y="0"/>
          <a:ext cx="0" cy="0"/>
          <a:chOff x="0" y="0"/>
          <a:chExt cx="0" cy="0"/>
        </a:xfrm>
      </p:grpSpPr>
      <p:sp>
        <p:nvSpPr>
          <p:cNvPr id="145" name="Google Shape;145;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46" name="Google Shape;146;p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5" name="Shape 155"/>
        <p:cNvGrpSpPr/>
        <p:nvPr/>
      </p:nvGrpSpPr>
      <p:grpSpPr>
        <a:xfrm>
          <a:off x="0" y="0"/>
          <a:ext cx="0" cy="0"/>
          <a:chOff x="0" y="0"/>
          <a:chExt cx="0" cy="0"/>
        </a:xfrm>
      </p:grpSpPr>
      <p:sp>
        <p:nvSpPr>
          <p:cNvPr id="156" name="Google Shape;156;g18da92ed5fb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7" name="Google Shape;157;g18da92ed5fb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6" name="Shape 166"/>
        <p:cNvGrpSpPr/>
        <p:nvPr/>
      </p:nvGrpSpPr>
      <p:grpSpPr>
        <a:xfrm>
          <a:off x="0" y="0"/>
          <a:ext cx="0" cy="0"/>
          <a:chOff x="0" y="0"/>
          <a:chExt cx="0" cy="0"/>
        </a:xfrm>
      </p:grpSpPr>
      <p:sp>
        <p:nvSpPr>
          <p:cNvPr id="167" name="Google Shape;167;p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8" name="Google Shape;168;p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0" name="Shape 180"/>
        <p:cNvGrpSpPr/>
        <p:nvPr/>
      </p:nvGrpSpPr>
      <p:grpSpPr>
        <a:xfrm>
          <a:off x="0" y="0"/>
          <a:ext cx="0" cy="0"/>
          <a:chOff x="0" y="0"/>
          <a:chExt cx="0" cy="0"/>
        </a:xfrm>
      </p:grpSpPr>
      <p:sp>
        <p:nvSpPr>
          <p:cNvPr id="181" name="Google Shape;181;p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2" name="Google Shape;182;p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17" name="Google Shape;17;p29"/>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19" name="Google Shape;19;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0" name="Google Shape;20;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74" name="Google Shape;74;p38"/>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6" name="Google Shape;76;p3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7" name="Google Shape;77;p3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80" name="Google Shape;80;p39"/>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2" name="Google Shape;82;p3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3" name="Google Shape;83;p3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3" name="Google Shape;23;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4" name="Google Shape;24;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1"/>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27" name="Google Shape;27;p31"/>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9" name="Google Shape;29;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0" name="Google Shape;30;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2"/>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3" name="Google Shape;33;p32"/>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5" name="Google Shape;35;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6" name="Google Shape;36;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9" name="Google Shape;39;p33"/>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33"/>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2" name="Google Shape;42;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3" name="Google Shape;43;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46" name="Google Shape;46;p34"/>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34"/>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34"/>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34"/>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3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1" name="Google Shape;51;p3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2" name="Google Shape;52;p3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55" name="Google Shape;55;p3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6" name="Google Shape;56;p3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7" name="Google Shape;57;p3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0" name="Google Shape;60;p36"/>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6"/>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3" name="Google Shape;63;p3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4" name="Google Shape;64;p3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7" name="Google Shape;67;p37"/>
          <p:cNvSpPr/>
          <p:nvPr>
            <p:ph idx="2" type="pic"/>
          </p:nvPr>
        </p:nvSpPr>
        <p:spPr>
          <a:xfrm>
            <a:off x="8746630" y="1481138"/>
            <a:ext cx="10415700" cy="7310400"/>
          </a:xfrm>
          <a:prstGeom prst="rect">
            <a:avLst/>
          </a:prstGeom>
          <a:noFill/>
          <a:ln>
            <a:noFill/>
          </a:ln>
        </p:spPr>
      </p:sp>
      <p:sp>
        <p:nvSpPr>
          <p:cNvPr id="68" name="Google Shape;68;p37"/>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0" name="Google Shape;70;p3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1" name="Google Shape;71;p3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p:txBody>
      </p:sp>
      <p:sp>
        <p:nvSpPr>
          <p:cNvPr id="11" name="Google Shape;11;p28"/>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28"/>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3" name="Google Shape;13;p28"/>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4" name="Google Shape;14;p28"/>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20.jpg"/><Relationship Id="rId5" Type="http://schemas.openxmlformats.org/officeDocument/2006/relationships/hyperlink" Target="https://unsplash.com/es/@appolinary_kalashnikova?utm_source=unsplash&amp;utm_medium=referral&amp;utm_content=creditCopyText" TargetMode="External"/><Relationship Id="rId6" Type="http://schemas.openxmlformats.org/officeDocument/2006/relationships/hyperlink" Target="https://unsplash.com/es/@appolinary_kalashnikova?utm_source=unsplash&amp;utm_medium=referral&amp;utm_content=creditCopyText" TargetMode="External"/><Relationship Id="rId7" Type="http://schemas.openxmlformats.org/officeDocument/2006/relationships/hyperlink" Target="https://unsplash.com/s/photos/sustainability?utm_source=unsplash&amp;utm_medium=referral&amp;utm_content=creditCopyText" TargetMode="External"/><Relationship Id="rId8" Type="http://schemas.openxmlformats.org/officeDocument/2006/relationships/hyperlink" Target="https://unsplash.com/s/photos/sustainability?utm_source=unsplash&amp;utm_medium=referral&amp;utm_content=creditCopyTex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s://files.eric.ed.gov/fulltext/EJ1324255.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ambridge.org/core/journals/global-sustainability/article/current-challenges-to-the-concept-of-sustainability/DCF678F62B270E142077F8138FD60FDB#ref25" TargetMode="External"/><Relationship Id="rId4" Type="http://schemas.openxmlformats.org/officeDocument/2006/relationships/image" Target="../media/image3.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cambridge.org/core/journals/global-sustainability/article/current-challenges-to-the-concept-of-sustainability/DCF678F62B270E142077F8138FD60FDB#ref18" TargetMode="External"/><Relationship Id="rId4" Type="http://schemas.openxmlformats.org/officeDocument/2006/relationships/image" Target="../media/image3.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2.jpg"/><Relationship Id="rId5" Type="http://schemas.openxmlformats.org/officeDocument/2006/relationships/hyperlink" Target="https://www.youtube.com/user/learnsustainability" TargetMode="External"/><Relationship Id="rId6" Type="http://schemas.openxmlformats.org/officeDocument/2006/relationships/hyperlink" Target="https://www.youtube.com/watch?v=qfOgdj4Okdw" TargetMode="External"/><Relationship Id="rId7" Type="http://schemas.openxmlformats.org/officeDocument/2006/relationships/hyperlink" Target="https://www.youtube.com/watch?v=qfOgdj4Okdw" TargetMode="External"/><Relationship Id="rId8" Type="http://schemas.openxmlformats.org/officeDocument/2006/relationships/hyperlink" Target="http://www.youtube.com/watch?v=qfOgdj4Okdw"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hyperlink" Target="https://en.unesco.org/sustainabledevelopmentgoal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hyperlink" Target="https://www.youtube.com/watch?v=zCRKvDyyHmI" TargetMode="External"/><Relationship Id="rId5" Type="http://schemas.openxmlformats.org/officeDocument/2006/relationships/hyperlink" Target="http://www.youtube.com/watch?v=zCRKvDyyHmI" TargetMode="External"/><Relationship Id="rId6" Type="http://schemas.openxmlformats.org/officeDocument/2006/relationships/image" Target="../media/image19.jpg"/><Relationship Id="rId7" Type="http://schemas.openxmlformats.org/officeDocument/2006/relationships/hyperlink" Target="https://www.youtube.com/user/made2bemadeagain" TargetMode="External"/><Relationship Id="rId8" Type="http://schemas.openxmlformats.org/officeDocument/2006/relationships/hyperlink" Target="https://www.youtube.com/user/made2bemadeagain" TargetMode="External"/><Relationship Id="rId10" Type="http://schemas.openxmlformats.org/officeDocument/2006/relationships/hyperlink" Target="https://www.youtube.com/watch?v=zCRKvDyyHm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s://www.sciencedirect.com/science/article/pii/S2352550921000567#bib0128" TargetMode="External"/><Relationship Id="rId6" Type="http://schemas.openxmlformats.org/officeDocument/2006/relationships/hyperlink" Target="https://www.sciencedirect.com/science/article/pii/S2352550921000567#bib0133" TargetMode="External"/><Relationship Id="rId7" Type="http://schemas.openxmlformats.org/officeDocument/2006/relationships/hyperlink" Target="https://www.sciencedirect.com/science/article/pii/S2352550921000567#bib000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s://www.sciencedirect.com/science/article/pii/S2352550921000567#bib0048" TargetMode="External"/><Relationship Id="rId6" Type="http://schemas.openxmlformats.org/officeDocument/2006/relationships/hyperlink" Target="https://www.sciencedirect.com/science/article/pii/S2352550921000567#bib0092" TargetMode="External"/><Relationship Id="rId7" Type="http://schemas.openxmlformats.org/officeDocument/2006/relationships/hyperlink" Target="https://www.sciencedirect.com/science/article/pii/S2352550921000567#bib0133" TargetMode="External"/><Relationship Id="rId8" Type="http://schemas.openxmlformats.org/officeDocument/2006/relationships/hyperlink" Target="https://www.sciencedirect.com/science/article/pii/S235255092100056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s://www.sciencedirect.com/science/article/pii/S2352550921000567#bib0044" TargetMode="External"/><Relationship Id="rId6" Type="http://schemas.openxmlformats.org/officeDocument/2006/relationships/hyperlink" Target="https://www.sciencedirect.com/topics/earth-and-planetary-sciences/petrochemical-industry" TargetMode="External"/><Relationship Id="rId7" Type="http://schemas.openxmlformats.org/officeDocument/2006/relationships/hyperlink" Target="https://www.sciencedirect.com/science/article/pii/S2352550921000567#bib0009" TargetMode="External"/><Relationship Id="rId8" Type="http://schemas.openxmlformats.org/officeDocument/2006/relationships/hyperlink" Target="https://www.sciencedirect.com/science/article/pii/S2352550921000567#bib0187"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s://www.sciencedirect.com/topics/earth-and-planetary-sciences/carbon-dioxide-emission" TargetMode="External"/><Relationship Id="rId6" Type="http://schemas.openxmlformats.org/officeDocument/2006/relationships/hyperlink" Target="https://www.sciencedirect.com/science/article/pii/S2352550921000567#bib0053" TargetMode="External"/><Relationship Id="rId7" Type="http://schemas.openxmlformats.org/officeDocument/2006/relationships/hyperlink" Target="https://www.sciencedirect.com/science/article/pii/S2352550921000567#bib0055" TargetMode="External"/><Relationship Id="rId8" Type="http://schemas.openxmlformats.org/officeDocument/2006/relationships/hyperlink" Target="https://www.sciencedirect.com/science/article/pii/S235255092100056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www.youtube.com/watch?v=VkOtfvhtawA" TargetMode="External"/><Relationship Id="rId6" Type="http://schemas.openxmlformats.org/officeDocument/2006/relationships/image" Target="../media/image14.jpg"/><Relationship Id="rId7" Type="http://schemas.openxmlformats.org/officeDocument/2006/relationships/hyperlink" Target="https://www.greenpeace.org.uk/" TargetMode="External"/><Relationship Id="rId8" Type="http://schemas.openxmlformats.org/officeDocument/2006/relationships/hyperlink" Target="https://www.youtube.com/watch?v=VkOtfvhtaw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s://www.unep.org/regions/asia-and-pacific/regional-initiatives/supporting-resource-efficiency/green-economy#:~:text=In%20a%20green%20economy%2C%20growth,of%20biodiversity%20and%20ecosystem%20servic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hyperlink" Target="https://www.unep.org/regions/asia-and-pacific/regional-initiatives/supporting-resource-efficiency/green-economy#:~:text=In%20a%20green%20economy%2C%20growth,of%20biodiversity%20and%20ecosystem%20services" TargetMode="External"/><Relationship Id="rId7" Type="http://schemas.openxmlformats.org/officeDocument/2006/relationships/hyperlink" Target="https://www.unep.org/regions/asia-and-pacific/regional-initiatives/supporting-resource-efficiency/green-economy#:~:text=In%20a%20green%20economy%2C%20growth,of%20biodiversity%20and%20ecosystem%20servi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s://www.unep.org/regions/asia-and-pacific/regional-initiatives/supporting-resource-efficiency/green-economy#:~:text=In%20a%20green%20economy%2C%20growth,of%20biodiversity%20and%20ecosystem%20servic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0" Type="http://schemas.openxmlformats.org/officeDocument/2006/relationships/hyperlink" Target="https://dictionary.cambridge.org/dictionary/english/goods" TargetMode="External"/><Relationship Id="rId22" Type="http://schemas.openxmlformats.org/officeDocument/2006/relationships/hyperlink" Target="https://dictionary.cambridge.org/dictionary/english/produce" TargetMode="External"/><Relationship Id="rId21" Type="http://schemas.openxmlformats.org/officeDocument/2006/relationships/hyperlink" Target="https://dictionary.cambridge.org/dictionary/english/service" TargetMode="External"/><Relationship Id="rId24" Type="http://schemas.openxmlformats.org/officeDocument/2006/relationships/hyperlink" Target="https://dictionary.cambridge.org/dictionary/english/resource" TargetMode="External"/><Relationship Id="rId23" Type="http://schemas.openxmlformats.org/officeDocument/2006/relationships/hyperlink" Target="https://dictionary.cambridge.org/dictionary/english/way"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dictionary.cambridge.org/dictionary/english/time" TargetMode="External"/><Relationship Id="rId26" Type="http://schemas.openxmlformats.org/officeDocument/2006/relationships/hyperlink" Target="https://dictionary.cambridge.org/dictionary/english/damage" TargetMode="External"/><Relationship Id="rId25" Type="http://schemas.openxmlformats.org/officeDocument/2006/relationships/hyperlink" Target="https://dictionary.cambridge.org/dictionary/english/replace" TargetMode="External"/><Relationship Id="rId28" Type="http://schemas.openxmlformats.org/officeDocument/2006/relationships/hyperlink" Target="https://dictionary.cambridge.org/dictionary/english/ability" TargetMode="External"/><Relationship Id="rId27" Type="http://schemas.openxmlformats.org/officeDocument/2006/relationships/hyperlink" Target="https://dictionary.cambridge.org/dictionary/english/environment" TargetMode="External"/><Relationship Id="rId5" Type="http://schemas.openxmlformats.org/officeDocument/2006/relationships/hyperlink" Target="https://dictionary.cambridge.org/dictionary/english/quality" TargetMode="External"/><Relationship Id="rId6" Type="http://schemas.openxmlformats.org/officeDocument/2006/relationships/hyperlink" Target="https://dictionary.cambridge.org/dictionary/english/able" TargetMode="External"/><Relationship Id="rId29" Type="http://schemas.openxmlformats.org/officeDocument/2006/relationships/hyperlink" Target="https://dictionary.cambridge.org/dictionary/english/continue" TargetMode="External"/><Relationship Id="rId7" Type="http://schemas.openxmlformats.org/officeDocument/2006/relationships/hyperlink" Target="https://dictionary.cambridge.org/dictionary/english/continue" TargetMode="External"/><Relationship Id="rId8" Type="http://schemas.openxmlformats.org/officeDocument/2006/relationships/hyperlink" Target="https://dictionary.cambridge.org/dictionary/english/period" TargetMode="External"/><Relationship Id="rId31" Type="http://schemas.openxmlformats.org/officeDocument/2006/relationships/hyperlink" Target="https://dictionary.cambridge.org/dictionary/english/level" TargetMode="External"/><Relationship Id="rId30" Type="http://schemas.openxmlformats.org/officeDocument/2006/relationships/hyperlink" Target="https://dictionary.cambridge.org/dictionary/english/particular" TargetMode="External"/><Relationship Id="rId11" Type="http://schemas.openxmlformats.org/officeDocument/2006/relationships/hyperlink" Target="https://dictionary.cambridge.org/dictionary/english/cause" TargetMode="External"/><Relationship Id="rId33" Type="http://schemas.openxmlformats.org/officeDocument/2006/relationships/hyperlink" Target="https://dictionary.cambridge.org/dictionary/english/time" TargetMode="External"/><Relationship Id="rId10" Type="http://schemas.openxmlformats.org/officeDocument/2006/relationships/hyperlink" Target="https://dictionary.cambridge.org/dictionary/english/quality" TargetMode="External"/><Relationship Id="rId32" Type="http://schemas.openxmlformats.org/officeDocument/2006/relationships/hyperlink" Target="https://dictionary.cambridge.org/dictionary/english/period" TargetMode="External"/><Relationship Id="rId13" Type="http://schemas.openxmlformats.org/officeDocument/2006/relationships/hyperlink" Target="https://dictionary.cambridge.org/dictionary/english/environment" TargetMode="External"/><Relationship Id="rId12" Type="http://schemas.openxmlformats.org/officeDocument/2006/relationships/hyperlink" Target="https://dictionary.cambridge.org/dictionary/english/damage" TargetMode="External"/><Relationship Id="rId34" Type="http://schemas.openxmlformats.org/officeDocument/2006/relationships/hyperlink" Target="https://dictionary.cambridge.org/dictionary/english/" TargetMode="External"/><Relationship Id="rId15" Type="http://schemas.openxmlformats.org/officeDocument/2006/relationships/hyperlink" Target="https://dictionary.cambridge.org/dictionary/english/able" TargetMode="External"/><Relationship Id="rId14" Type="http://schemas.openxmlformats.org/officeDocument/2006/relationships/hyperlink" Target="https://dictionary.cambridge.org/dictionary/english/therefore" TargetMode="External"/><Relationship Id="rId17" Type="http://schemas.openxmlformats.org/officeDocument/2006/relationships/hyperlink" Target="https://dictionary.cambridge.org/dictionary/english/long" TargetMode="External"/><Relationship Id="rId16" Type="http://schemas.openxmlformats.org/officeDocument/2006/relationships/hyperlink" Target="https://dictionary.cambridge.org/dictionary/english/continue" TargetMode="External"/><Relationship Id="rId19" Type="http://schemas.openxmlformats.org/officeDocument/2006/relationships/hyperlink" Target="https://dictionary.cambridge.org/dictionary/english/idea" TargetMode="External"/><Relationship Id="rId18" Type="http://schemas.openxmlformats.org/officeDocument/2006/relationships/hyperlink" Target="https://dictionary.cambridge.org/dictionary/english/ti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files.eric.ed.gov/fulltext/EJ1324255.pdf" TargetMode="External"/><Relationship Id="rId4" Type="http://schemas.openxmlformats.org/officeDocument/2006/relationships/image" Target="../media/image3.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researchgate.net/publication/282184670_What_Is_Sustainability" TargetMode="External"/><Relationship Id="rId4" Type="http://schemas.openxmlformats.org/officeDocument/2006/relationships/image" Target="../media/image3.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www.youtube.com/watch?v=7V8oFI4GYMY" TargetMode="External"/><Relationship Id="rId6" Type="http://schemas.openxmlformats.org/officeDocument/2006/relationships/image" Target="../media/image6.jpg"/><Relationship Id="rId7" Type="http://schemas.openxmlformats.org/officeDocument/2006/relationships/hyperlink" Target="https://www.youtube.com/watch?v=7V8oFI4GYM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1095223" y="4017830"/>
            <a:ext cx="9364500" cy="1966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i="0" u="none" strike="noStrike" cap="none">
                <a:solidFill>
                  <a:srgbClr val="056839"/>
                </a:solidFill>
                <a:latin typeface="Calibri"/>
                <a:ea typeface="Calibri"/>
                <a:cs typeface="Calibri"/>
                <a:sym typeface="Calibri"/>
              </a:rPr>
              <a:t>Jätkusuutlikkuse mõiste (säästev areng)</a:t>
            </a:r>
            <a:endParaRPr sz="5900">
              <a:solidFill>
                <a:srgbClr val="056839"/>
              </a:solidFill>
              <a:latin typeface="Calibri"/>
              <a:ea typeface="Calibri"/>
              <a:cs typeface="Calibri"/>
              <a:sym typeface="Calibri"/>
            </a:endParaRPr>
          </a:p>
        </p:txBody>
      </p:sp>
      <p:sp>
        <p:nvSpPr>
          <p:cNvPr id="95" name="Google Shape;95;p1"/>
          <p:cNvSpPr txBox="1"/>
          <p:nvPr/>
        </p:nvSpPr>
        <p:spPr>
          <a:xfrm>
            <a:off x="1232635" y="7287900"/>
            <a:ext cx="12044100" cy="657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300" b="1">
                <a:solidFill>
                  <a:srgbClr val="056839"/>
                </a:solidFill>
                <a:latin typeface="Calibri"/>
                <a:ea typeface="Calibri"/>
                <a:cs typeface="Calibri"/>
                <a:sym typeface="Calibri"/>
              </a:rPr>
              <a:t>Märksõnad: jätkusuutlikkus, tasakaal, keskkond, ühiskond, majandus.</a:t>
            </a:r>
            <a:endParaRPr sz="2900">
              <a:solidFill>
                <a:schemeClr val="dk1"/>
              </a:solidFill>
              <a:latin typeface="Calibri"/>
              <a:ea typeface="Calibri"/>
              <a:cs typeface="Calibri"/>
              <a:sym typeface="Calibri"/>
            </a:endParaRPr>
          </a:p>
        </p:txBody>
      </p:sp>
      <p:sp>
        <p:nvSpPr>
          <p:cNvPr id="96" name="Google Shape;96;p1"/>
          <p:cNvSpPr txBox="1"/>
          <p:nvPr/>
        </p:nvSpPr>
        <p:spPr>
          <a:xfrm>
            <a:off x="12154314" y="6398888"/>
            <a:ext cx="5970600" cy="427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800">
                <a:solidFill>
                  <a:schemeClr val="dk1"/>
                </a:solidFill>
              </a:rPr>
              <a:t>Foto: </a:t>
            </a:r>
            <a:r>
              <a:rPr lang="en-US" sz="1800" u="sng">
                <a:solidFill>
                  <a:schemeClr val="hlink"/>
                </a:solidFill>
                <a:hlinkClick r:id="rId6"/>
              </a:rPr>
              <a:t>Appolinary Kalashnikova </a:t>
            </a:r>
            <a:r>
              <a:rPr lang="en-US" sz="1800">
                <a:solidFill>
                  <a:schemeClr val="dk1"/>
                </a:solidFill>
              </a:rPr>
              <a:t>on </a:t>
            </a:r>
            <a:r>
              <a:rPr lang="en-US" sz="1800" u="sng">
                <a:solidFill>
                  <a:schemeClr val="hlink"/>
                </a:solidFill>
                <a:hlinkClick r:id="rId8"/>
              </a:rPr>
              <a:t>Unsplash</a:t>
            </a:r>
            <a:endParaRPr sz="1800">
              <a:latin typeface="Calibri"/>
              <a:ea typeface="Calibri"/>
              <a:cs typeface="Calibri"/>
              <a:sym typeface="Calibri"/>
            </a:endParaRPr>
          </a:p>
        </p:txBody>
      </p:sp>
      <p:sp>
        <p:nvSpPr>
          <p:cNvPr id="97" name="Google Shape;97;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8" name="Google Shape;98;p1"/>
          <p:cNvPicPr preferRelativeResize="0"/>
          <p:nvPr/>
        </p:nvPicPr>
        <p:blipFill>
          <a:blip r:embed="rId9">
            <a:alphaModFix/>
          </a:blip>
          <a:stretch>
            <a:fillRect/>
          </a:stretch>
        </p:blipFill>
        <p:spPr>
          <a:xfrm>
            <a:off x="12154303" y="1588726"/>
            <a:ext cx="6850161" cy="4565666"/>
          </a:xfrm>
          <a:prstGeom prst="rect">
            <a:avLst/>
          </a:prstGeom>
          <a:noFill/>
          <a:ln>
            <a:noFill/>
          </a:ln>
        </p:spPr>
      </p:pic>
    </p:spTree>
  </p:cSld>
  <p:clrMapOvr>
    <a:masterClrMapping/>
  </p:clrMapOvr>
</p:sld>
</file>

<file path=ppt/slides/slide10.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g18da92ed5fb_0_1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5900" b="1">
                <a:solidFill>
                  <a:srgbClr val="056839"/>
                </a:solidFill>
                <a:latin typeface="Calibri"/>
                <a:ea typeface="Calibri"/>
                <a:cs typeface="Calibri"/>
                <a:sym typeface="Calibri"/>
                <a:extLst>
                  <a:ext uri="http://customooxmlschemas.google.com/">
                    <go:slidesCustomData xmlns:go="http://customooxmlschemas.google.com/" textRoundtripDataId="10"/>
                  </a:ext>
                </a:extLst>
              </a:rPr>
              <a:t>Mis </a:t>
            </a:r>
            <a:r>
              <a:rPr lang="en-US" sz="5900" b="1">
                <a:solidFill>
                  <a:srgbClr val="056839"/>
                </a:solidFill>
                <a:latin typeface="Calibri"/>
                <a:ea typeface="Calibri"/>
                <a:cs typeface="Calibri"/>
                <a:sym typeface="Calibri"/>
              </a:rPr>
              <a:t>on säästev areng?</a:t>
            </a:r>
            <a:endParaRPr sz="5900" b="1">
              <a:solidFill>
                <a:srgbClr val="056839"/>
              </a:solidFill>
              <a:latin typeface="Calibri"/>
              <a:ea typeface="Calibri"/>
              <a:cs typeface="Calibri"/>
              <a:sym typeface="Calibri"/>
            </a:endParaRPr>
          </a:p>
        </p:txBody>
      </p:sp>
      <p:sp>
        <p:nvSpPr>
          <p:cNvPr id="196" name="Google Shape;196;g18da92ed5fb_0_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97" name="Google Shape;197;g18da92ed5fb_0_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98" name="Google Shape;198;g18da92ed5fb_0_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99" name="Google Shape;199;g18da92ed5fb_0_1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00" name="Google Shape;200;g18da92ed5fb_0_1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01" name="Google Shape;201;g18da92ed5fb_0_10"/>
          <p:cNvSpPr txBox="1"/>
          <p:nvPr/>
        </p:nvSpPr>
        <p:spPr>
          <a:xfrm>
            <a:off x="883827" y="2165175"/>
            <a:ext cx="18837600" cy="43290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See põhineb Brundtlandi (1987) aruande algsetel järeldustel ja kujutab endast laiaulatuslikku, kompleksset ja omavahel seotud lähenemisviisi, mille eesmärk on nihutada tähelepanu jätkusuutlikkuse kui ainuüksi keskkonnaprobleemi käsitlusest. </a:t>
            </a:r>
            <a:endParaRPr sz="3300">
              <a:solidFill>
                <a:srgbClr val="056839"/>
              </a:solidFill>
              <a:latin typeface="Calibri"/>
              <a:ea typeface="Calibri"/>
              <a:cs typeface="Calibri"/>
              <a:sym typeface="Calibri"/>
            </a:endParaRPr>
          </a:p>
          <a:p>
            <a:pPr marL="0" marR="0" lvl="0" indent="0" algn="just" rtl="0">
              <a:spcBef>
                <a:spcPts val="0"/>
              </a:spcBef>
              <a:spcAft>
                <a:spcPts val="0"/>
              </a:spcAft>
              <a:buNone/>
            </a:pPr>
            <a:r>
              <a:t/>
            </a:r>
            <a:endParaRPr sz="3300">
              <a:solidFill>
                <a:srgbClr val="056839"/>
              </a:solidFill>
              <a:latin typeface="Calibri"/>
              <a:ea typeface="Calibri"/>
              <a:cs typeface="Calibri"/>
              <a:sym typeface="Calibri"/>
            </a:endParaRPr>
          </a:p>
          <a:p>
            <a:pPr marL="0" marR="0" lvl="0" indent="0" algn="just" rtl="0">
              <a:spcBef>
                <a:spcPts val="0"/>
              </a:spcBef>
              <a:spcAft>
                <a:spcPts val="0"/>
              </a:spcAft>
              <a:buNone/>
            </a:pPr>
            <a:r>
              <a:rPr lang="en-US" sz="2300">
                <a:solidFill>
                  <a:srgbClr val="056839"/>
                </a:solidFill>
                <a:latin typeface="Calibri"/>
                <a:ea typeface="Calibri"/>
                <a:cs typeface="Calibri"/>
                <a:sym typeface="Calibri"/>
              </a:rPr>
              <a:t>International Journal of Early Childhood Environmental Education Copyright © North American Association for Environmental Education ISSN: 2331-0464 (online) </a:t>
            </a:r>
            <a:endParaRPr sz="2300">
              <a:solidFill>
                <a:srgbClr val="056839"/>
              </a:solidFill>
              <a:latin typeface="Calibri"/>
              <a:ea typeface="Calibri"/>
              <a:cs typeface="Calibri"/>
              <a:sym typeface="Calibri"/>
            </a:endParaRPr>
          </a:p>
          <a:p>
            <a:pPr marL="0" marR="0" lvl="0" indent="0" algn="just" rtl="0">
              <a:spcBef>
                <a:spcPts val="0"/>
              </a:spcBef>
              <a:spcAft>
                <a:spcPts val="0"/>
              </a:spcAft>
              <a:buNone/>
            </a:pPr>
            <a:r>
              <a:rPr lang="en-US" sz="2300" u="sng">
                <a:solidFill>
                  <a:schemeClr val="hlink"/>
                </a:solidFill>
                <a:latin typeface="Calibri"/>
                <a:ea typeface="Calibri"/>
                <a:cs typeface="Calibri"/>
                <a:sym typeface="Calibri"/>
                <a:hlinkClick r:id="rId5"/>
              </a:rPr>
              <a:t>https://files.eric.ed.gov/fulltext/EJ1324255.pdf</a:t>
            </a:r>
            <a:endParaRPr sz="2300">
              <a:solidFill>
                <a:srgbClr val="056839"/>
              </a:solidFill>
              <a:latin typeface="Calibri"/>
              <a:ea typeface="Calibri"/>
              <a:cs typeface="Calibri"/>
              <a:sym typeface="Calibri"/>
            </a:endParaRPr>
          </a:p>
          <a:p>
            <a:pPr marL="0" marR="0" lvl="0" indent="0" algn="just" rtl="0">
              <a:spcBef>
                <a:spcPts val="0"/>
              </a:spcBef>
              <a:spcAft>
                <a:spcPts val="0"/>
              </a:spcAft>
              <a:buNone/>
            </a:pPr>
            <a:r>
              <a:t/>
            </a:r>
            <a:endParaRPr sz="2100">
              <a:solidFill>
                <a:srgbClr val="05683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0"/>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Jätkusuutlikkus koosneb</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07" name="Google Shape;207;p10"/>
          <p:cNvSpPr txBox="1"/>
          <p:nvPr/>
        </p:nvSpPr>
        <p:spPr>
          <a:xfrm>
            <a:off x="1034414" y="2197559"/>
            <a:ext cx="16933500" cy="6852000"/>
          </a:xfrm>
          <a:prstGeom prst="rect">
            <a:avLst/>
          </a:prstGeom>
          <a:noFill/>
          <a:ln>
            <a:noFill/>
          </a:ln>
        </p:spPr>
        <p:txBody>
          <a:bodyPr spcFirstLastPara="1" wrap="square" lIns="148575" tIns="74275" rIns="148575" bIns="74275" anchor="t" anchorCtr="0">
            <a:spAutoFit/>
          </a:bodyPr>
          <a:lstStyle/>
          <a:p>
            <a:pPr marL="0" marR="0" lvl="0" indent="0" algn="l" rtl="0">
              <a:lnSpc>
                <a:spcPct val="115000"/>
              </a:lnSpc>
              <a:spcBef>
                <a:spcPts val="0"/>
              </a:spcBef>
              <a:spcAft>
                <a:spcPts val="0"/>
              </a:spcAft>
              <a:buNone/>
            </a:pPr>
            <a:r>
              <a:rPr lang="en-US" sz="3300">
                <a:solidFill>
                  <a:srgbClr val="056839"/>
                </a:solidFill>
                <a:latin typeface="Calibri"/>
                <a:ea typeface="Calibri"/>
                <a:cs typeface="Calibri"/>
                <a:sym typeface="Calibri"/>
              </a:rPr>
              <a:t>Jätkusuutlikkus koosneb seitsmest mõõtmest, "mis on hädavajalikud mõiste "jätkusuutlikkus" ja selle normatiivse sisu mõistmiseks: </a:t>
            </a:r>
            <a:endParaRPr sz="3300">
              <a:solidFill>
                <a:srgbClr val="056839"/>
              </a:solidFill>
              <a:latin typeface="Calibri"/>
              <a:ea typeface="Calibri"/>
              <a:cs typeface="Calibri"/>
              <a:sym typeface="Calibri"/>
            </a:endParaRPr>
          </a:p>
          <a:p>
            <a:pPr marL="749300" marR="0" lvl="0" indent="-590550" algn="l" rtl="0">
              <a:lnSpc>
                <a:spcPct val="115000"/>
              </a:lnSpc>
              <a:spcBef>
                <a:spcPts val="0"/>
              </a:spcBef>
              <a:spcAft>
                <a:spcPts val="0"/>
              </a:spcAft>
              <a:buClr>
                <a:srgbClr val="056839"/>
              </a:buClr>
              <a:buSzPts val="3300"/>
              <a:buFont typeface="Calibri"/>
              <a:buAutoNum type="arabicParenBoth"/>
            </a:pPr>
            <a:r>
              <a:rPr lang="en-US" sz="3300">
                <a:solidFill>
                  <a:srgbClr val="056839"/>
                </a:solidFill>
                <a:latin typeface="Calibri"/>
                <a:ea typeface="Calibri"/>
                <a:cs typeface="Calibri"/>
                <a:sym typeface="Calibri"/>
              </a:rPr>
              <a:t>ökoloogiline mõõde </a:t>
            </a:r>
            <a:endParaRPr sz="3300">
              <a:solidFill>
                <a:srgbClr val="056839"/>
              </a:solidFill>
              <a:latin typeface="Calibri"/>
              <a:ea typeface="Calibri"/>
              <a:cs typeface="Calibri"/>
              <a:sym typeface="Calibri"/>
            </a:endParaRPr>
          </a:p>
          <a:p>
            <a:pPr marL="749300" marR="0" lvl="0" indent="-590550" algn="l" rtl="0">
              <a:lnSpc>
                <a:spcPct val="115000"/>
              </a:lnSpc>
              <a:spcBef>
                <a:spcPts val="0"/>
              </a:spcBef>
              <a:spcAft>
                <a:spcPts val="0"/>
              </a:spcAft>
              <a:buClr>
                <a:srgbClr val="056839"/>
              </a:buClr>
              <a:buSzPts val="3300"/>
              <a:buFont typeface="Calibri"/>
              <a:buAutoNum type="arabicParenBoth"/>
            </a:pPr>
            <a:r>
              <a:rPr lang="en-US" sz="3300">
                <a:solidFill>
                  <a:srgbClr val="056839"/>
                </a:solidFill>
                <a:latin typeface="Calibri"/>
                <a:ea typeface="Calibri"/>
                <a:cs typeface="Calibri"/>
                <a:sym typeface="Calibri"/>
              </a:rPr>
              <a:t>poliitiline mõõde</a:t>
            </a:r>
            <a:endParaRPr sz="3300">
              <a:solidFill>
                <a:srgbClr val="056839"/>
              </a:solidFill>
              <a:latin typeface="Calibri"/>
              <a:ea typeface="Calibri"/>
              <a:cs typeface="Calibri"/>
              <a:sym typeface="Calibri"/>
            </a:endParaRPr>
          </a:p>
          <a:p>
            <a:pPr marL="749300" marR="0" lvl="0" indent="-590550" algn="l" rtl="0">
              <a:lnSpc>
                <a:spcPct val="115000"/>
              </a:lnSpc>
              <a:spcBef>
                <a:spcPts val="0"/>
              </a:spcBef>
              <a:spcAft>
                <a:spcPts val="0"/>
              </a:spcAft>
              <a:buClr>
                <a:srgbClr val="056839"/>
              </a:buClr>
              <a:buSzPts val="3300"/>
              <a:buFont typeface="Calibri"/>
              <a:buAutoNum type="arabicParenBoth"/>
            </a:pPr>
            <a:r>
              <a:rPr lang="en-US" sz="3300">
                <a:solidFill>
                  <a:srgbClr val="056839"/>
                </a:solidFill>
                <a:latin typeface="Calibri"/>
                <a:ea typeface="Calibri"/>
                <a:cs typeface="Calibri"/>
                <a:sym typeface="Calibri"/>
              </a:rPr>
              <a:t>eetiline mõõde</a:t>
            </a:r>
            <a:endParaRPr sz="3300">
              <a:solidFill>
                <a:srgbClr val="056839"/>
              </a:solidFill>
              <a:latin typeface="Calibri"/>
              <a:ea typeface="Calibri"/>
              <a:cs typeface="Calibri"/>
              <a:sym typeface="Calibri"/>
            </a:endParaRPr>
          </a:p>
          <a:p>
            <a:pPr marL="749300" marR="0" lvl="0" indent="-590550" algn="l" rtl="0">
              <a:lnSpc>
                <a:spcPct val="115000"/>
              </a:lnSpc>
              <a:spcBef>
                <a:spcPts val="0"/>
              </a:spcBef>
              <a:spcAft>
                <a:spcPts val="0"/>
              </a:spcAft>
              <a:buClr>
                <a:srgbClr val="056839"/>
              </a:buClr>
              <a:buSzPts val="3300"/>
              <a:buFont typeface="Calibri"/>
              <a:buAutoNum type="arabicParenBoth"/>
            </a:pPr>
            <a:r>
              <a:rPr lang="en-US" sz="3300">
                <a:solidFill>
                  <a:srgbClr val="056839"/>
                </a:solidFill>
                <a:latin typeface="Calibri"/>
                <a:ea typeface="Calibri"/>
                <a:cs typeface="Calibri"/>
                <a:sym typeface="Calibri"/>
              </a:rPr>
              <a:t>sotsiaalmajanduslik mõõde </a:t>
            </a:r>
            <a:endParaRPr sz="3300">
              <a:solidFill>
                <a:srgbClr val="056839"/>
              </a:solidFill>
              <a:latin typeface="Calibri"/>
              <a:ea typeface="Calibri"/>
              <a:cs typeface="Calibri"/>
              <a:sym typeface="Calibri"/>
            </a:endParaRPr>
          </a:p>
          <a:p>
            <a:pPr marL="749300" marR="0" lvl="0" indent="-590550" algn="l" rtl="0">
              <a:lnSpc>
                <a:spcPct val="115000"/>
              </a:lnSpc>
              <a:spcBef>
                <a:spcPts val="0"/>
              </a:spcBef>
              <a:spcAft>
                <a:spcPts val="0"/>
              </a:spcAft>
              <a:buClr>
                <a:srgbClr val="056839"/>
              </a:buClr>
              <a:buSzPts val="3300"/>
              <a:buFont typeface="Calibri"/>
              <a:buAutoNum type="arabicParenBoth"/>
            </a:pPr>
            <a:r>
              <a:rPr lang="en-US" sz="3300">
                <a:solidFill>
                  <a:srgbClr val="056839"/>
                </a:solidFill>
                <a:latin typeface="Calibri"/>
                <a:ea typeface="Calibri"/>
                <a:cs typeface="Calibri"/>
                <a:sym typeface="Calibri"/>
              </a:rPr>
              <a:t>demokraatlik mõõde</a:t>
            </a:r>
            <a:endParaRPr sz="3300">
              <a:solidFill>
                <a:srgbClr val="056839"/>
              </a:solidFill>
              <a:latin typeface="Calibri"/>
              <a:ea typeface="Calibri"/>
              <a:cs typeface="Calibri"/>
              <a:sym typeface="Calibri"/>
            </a:endParaRPr>
          </a:p>
          <a:p>
            <a:pPr marL="749300" marR="0" lvl="0" indent="-590550" algn="l" rtl="0">
              <a:lnSpc>
                <a:spcPct val="115000"/>
              </a:lnSpc>
              <a:spcBef>
                <a:spcPts val="0"/>
              </a:spcBef>
              <a:spcAft>
                <a:spcPts val="0"/>
              </a:spcAft>
              <a:buClr>
                <a:srgbClr val="056839"/>
              </a:buClr>
              <a:buSzPts val="3300"/>
              <a:buFont typeface="Calibri"/>
              <a:buAutoNum type="arabicParenBoth"/>
            </a:pPr>
            <a:r>
              <a:rPr lang="en-US" sz="3300">
                <a:solidFill>
                  <a:srgbClr val="056839"/>
                </a:solidFill>
                <a:latin typeface="Calibri"/>
                <a:ea typeface="Calibri"/>
                <a:cs typeface="Calibri"/>
                <a:sym typeface="Calibri"/>
              </a:rPr>
              <a:t>kultuuriline mõõde </a:t>
            </a:r>
            <a:endParaRPr sz="3300">
              <a:solidFill>
                <a:srgbClr val="056839"/>
              </a:solidFill>
              <a:latin typeface="Calibri"/>
              <a:ea typeface="Calibri"/>
              <a:cs typeface="Calibri"/>
              <a:sym typeface="Calibri"/>
            </a:endParaRPr>
          </a:p>
          <a:p>
            <a:pPr marL="749300" marR="0" lvl="0" indent="-590550" algn="l" rtl="0">
              <a:lnSpc>
                <a:spcPct val="115000"/>
              </a:lnSpc>
              <a:spcBef>
                <a:spcPts val="0"/>
              </a:spcBef>
              <a:spcAft>
                <a:spcPts val="0"/>
              </a:spcAft>
              <a:buClr>
                <a:srgbClr val="056839"/>
              </a:buClr>
              <a:buSzPts val="3300"/>
              <a:buFont typeface="Calibri"/>
              <a:buAutoNum type="arabicParenBoth"/>
            </a:pPr>
            <a:r>
              <a:rPr lang="en-US" sz="3300">
                <a:solidFill>
                  <a:srgbClr val="056839"/>
                </a:solidFill>
                <a:latin typeface="Calibri"/>
                <a:ea typeface="Calibri"/>
                <a:cs typeface="Calibri"/>
                <a:sym typeface="Calibri"/>
              </a:rPr>
              <a:t>teoloogiline mõõde</a:t>
            </a:r>
            <a:endParaRPr sz="33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33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rPr lang="en-US" sz="2600">
                <a:solidFill>
                  <a:srgbClr val="056839"/>
                </a:solidFill>
                <a:latin typeface="Calibri"/>
                <a:ea typeface="Calibri"/>
                <a:cs typeface="Calibri"/>
                <a:sym typeface="Calibri"/>
              </a:rPr>
              <a:t>(Vogt, M., &amp; Weber, C. (2019). Praegused väljakutsed jätkusuutlikkuse kontseptsioonile. Global Sustainability, 2, E4. doi:10.1017/sus.2019.1)</a:t>
            </a:r>
            <a:endParaRPr sz="2600">
              <a:solidFill>
                <a:srgbClr val="00B050"/>
              </a:solidFill>
              <a:latin typeface="Arial"/>
              <a:ea typeface="Arial"/>
              <a:cs typeface="Arial"/>
              <a:sym typeface="Arial"/>
            </a:endParaRPr>
          </a:p>
        </p:txBody>
      </p:sp>
      <p:sp>
        <p:nvSpPr>
          <p:cNvPr id="208" name="Google Shape;208;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9" name="Google Shape;209;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0" name="Google Shape;210;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11" name="Google Shape;211;p1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12" name="Google Shape;212;p1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8da92ed5fb_0_20"/>
          <p:cNvSpPr txBox="1"/>
          <p:nvPr/>
        </p:nvSpPr>
        <p:spPr>
          <a:xfrm>
            <a:off x="891243" y="863162"/>
            <a:ext cx="170769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Jätkusuutlikkuse mõõtme mõistmine (I osa) </a:t>
            </a:r>
            <a:endParaRPr sz="5900" b="1">
              <a:solidFill>
                <a:srgbClr val="056839"/>
              </a:solidFill>
              <a:latin typeface="Calibri"/>
              <a:ea typeface="Calibri"/>
              <a:cs typeface="Calibri"/>
              <a:sym typeface="Calibri"/>
            </a:endParaRPr>
          </a:p>
        </p:txBody>
      </p:sp>
      <p:sp>
        <p:nvSpPr>
          <p:cNvPr id="218" name="Google Shape;218;g18da92ed5fb_0_20"/>
          <p:cNvSpPr txBox="1"/>
          <p:nvPr/>
        </p:nvSpPr>
        <p:spPr>
          <a:xfrm>
            <a:off x="816025" y="2936375"/>
            <a:ext cx="17952600" cy="2774400"/>
          </a:xfrm>
          <a:prstGeom prst="rect">
            <a:avLst/>
          </a:prstGeom>
          <a:noFill/>
          <a:ln>
            <a:noFill/>
          </a:ln>
        </p:spPr>
        <p:txBody>
          <a:bodyPr spcFirstLastPara="1" wrap="square" lIns="148575" tIns="74275" rIns="148575" bIns="74275" anchor="t" anchorCtr="0">
            <a:spAutoFit/>
          </a:bodyPr>
          <a:lstStyle/>
          <a:p>
            <a:pPr marL="558800" marR="0" lvl="0" indent="-565150" algn="l" rtl="0">
              <a:lnSpc>
                <a:spcPct val="150000"/>
              </a:lnSpc>
              <a:spcBef>
                <a:spcPts val="0"/>
              </a:spcBef>
              <a:spcAft>
                <a:spcPts val="0"/>
              </a:spcAft>
              <a:buClr>
                <a:srgbClr val="056839"/>
              </a:buClr>
              <a:buSzPts val="3100"/>
              <a:buFont typeface="Arial"/>
              <a:buAutoNum type="arabicParenR"/>
            </a:pPr>
            <a:r>
              <a:rPr lang="en-US" sz="3100" b="0" i="0">
                <a:solidFill>
                  <a:srgbClr val="056839"/>
                </a:solidFill>
                <a:latin typeface="Arial"/>
                <a:ea typeface="Arial"/>
                <a:cs typeface="Arial"/>
                <a:sym typeface="Arial"/>
              </a:rPr>
              <a:t>ökoloogiline mõõde - </a:t>
            </a:r>
            <a:r>
              <a:rPr lang="en-US" sz="3100" b="0" i="0">
                <a:solidFill>
                  <a:srgbClr val="056839"/>
                </a:solidFill>
                <a:latin typeface="Arial"/>
                <a:ea typeface="Arial"/>
                <a:cs typeface="Arial"/>
                <a:sym typeface="Arial"/>
              </a:rPr>
              <a:t>üldistades jätkusuutlikkuse põhimõtet kui ressursside hea majandamise reeglit, võib tunduda, et ühe põlvkonna loodusvarade omandiõigus ei ole kunagi piiramatu. Jätkusuutlikkust ei tohi vaadelda lihtsalt tasakaalu ja iseenesestmõistetavuse reeglina looduskapitali varu säilitamiseks.</a:t>
            </a:r>
            <a:endParaRPr sz="2100">
              <a:solidFill>
                <a:srgbClr val="056839"/>
              </a:solidFill>
              <a:latin typeface="Arial"/>
              <a:ea typeface="Arial"/>
              <a:cs typeface="Arial"/>
              <a:sym typeface="Arial"/>
            </a:endParaRPr>
          </a:p>
        </p:txBody>
      </p:sp>
      <p:sp>
        <p:nvSpPr>
          <p:cNvPr id="219" name="Google Shape;219;g18da92ed5fb_0_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0" name="Google Shape;220;g18da92ed5fb_0_2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1" name="Google Shape;221;g18da92ed5fb_0_2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22" name="Google Shape;222;g18da92ed5fb_0_2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23" name="Google Shape;223;g18da92ed5fb_0_2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nvSpPr>
        <p:spPr>
          <a:xfrm>
            <a:off x="891243" y="863162"/>
            <a:ext cx="170769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Jätkusuutlikkuse mõõtme mõistmine (I osa) </a:t>
            </a:r>
            <a:endParaRPr sz="5900" b="1">
              <a:solidFill>
                <a:srgbClr val="056839"/>
              </a:solidFill>
              <a:latin typeface="Calibri"/>
              <a:ea typeface="Calibri"/>
              <a:cs typeface="Calibri"/>
              <a:sym typeface="Calibri"/>
            </a:endParaRPr>
          </a:p>
        </p:txBody>
      </p:sp>
      <p:sp>
        <p:nvSpPr>
          <p:cNvPr id="229" name="Google Shape;229;p11"/>
          <p:cNvSpPr txBox="1"/>
          <p:nvPr/>
        </p:nvSpPr>
        <p:spPr>
          <a:xfrm>
            <a:off x="891250" y="2428600"/>
            <a:ext cx="18020100" cy="4128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100">
                <a:solidFill>
                  <a:srgbClr val="056839"/>
                </a:solidFill>
              </a:rPr>
              <a:t>2) </a:t>
            </a:r>
            <a:r>
              <a:rPr lang="en-US" sz="3100" b="0" i="0">
                <a:solidFill>
                  <a:srgbClr val="056839"/>
                </a:solidFill>
                <a:latin typeface="Arial"/>
                <a:ea typeface="Arial"/>
                <a:cs typeface="Arial"/>
                <a:sym typeface="Arial"/>
              </a:rPr>
              <a:t>poliitiline mõõde </a:t>
            </a:r>
            <a:r>
              <a:rPr lang="en-US" sz="3100">
                <a:solidFill>
                  <a:srgbClr val="056839"/>
                </a:solidFill>
                <a:latin typeface="Arial"/>
                <a:ea typeface="Arial"/>
                <a:cs typeface="Arial"/>
                <a:sym typeface="Arial"/>
              </a:rPr>
              <a:t>- </a:t>
            </a:r>
            <a:r>
              <a:rPr lang="en-US" sz="3100" b="0" i="0">
                <a:solidFill>
                  <a:srgbClr val="056839"/>
                </a:solidFill>
                <a:latin typeface="Arial"/>
                <a:ea typeface="Arial"/>
                <a:cs typeface="Arial"/>
                <a:sym typeface="Arial"/>
              </a:rPr>
              <a:t>rohkem kui 25 aastat hiljem puudub mõistel "säästev areng" ikka veel täpne arusaam või rakendamine juhtpõhimõttena ülemaailmses partnerluses. 17 säästva arengu eesmärgi rakendamine, saavutades kõik 169 eesmärki erinevates valdkondades, otsustati hiljuti, 2015. aastal ÜRO kõrgeimal globaalsel tasandil (ÜRO majandus- ja sotsiaalosakond, </a:t>
            </a:r>
            <a:r>
              <a:rPr lang="en-US" sz="3100" b="0" i="0" u="sng" strike="noStrike">
                <a:solidFill>
                  <a:srgbClr val="056839"/>
                </a:solidFill>
                <a:latin typeface="Arial"/>
                <a:ea typeface="Arial"/>
                <a:cs typeface="Arial"/>
                <a:sym typeface="Arial"/>
                <a:hlinkClick r:id="rId3">
                  <a:extLst>
                    <a:ext uri="{A12FA001-AC4F-418D-AE19-62706E023703}">
                      <ahyp:hlinkClr val="tx"/>
                    </a:ext>
                  </a:extLst>
                </a:hlinkClick>
              </a:rPr>
              <a:t>2018)</a:t>
            </a:r>
            <a:r>
              <a:rPr lang="en-US" sz="3100" b="0" i="0">
                <a:solidFill>
                  <a:srgbClr val="056839"/>
                </a:solidFill>
                <a:latin typeface="Arial"/>
                <a:ea typeface="Arial"/>
                <a:cs typeface="Arial"/>
                <a:sym typeface="Arial"/>
              </a:rPr>
              <a:t>.</a:t>
            </a:r>
            <a:endParaRPr sz="3100" b="0" i="0">
              <a:solidFill>
                <a:srgbClr val="056839"/>
              </a:solidFill>
              <a:latin typeface="Arial"/>
              <a:ea typeface="Arial"/>
              <a:cs typeface="Arial"/>
              <a:sym typeface="Arial"/>
            </a:endParaRPr>
          </a:p>
          <a:p>
            <a:pPr marL="0" marR="0" lvl="0" indent="0" algn="l" rtl="0">
              <a:lnSpc>
                <a:spcPct val="150000"/>
              </a:lnSpc>
              <a:spcBef>
                <a:spcPts val="0"/>
              </a:spcBef>
              <a:spcAft>
                <a:spcPts val="0"/>
              </a:spcAft>
              <a:buNone/>
            </a:pPr>
            <a:r>
              <a:rPr lang="en-US" sz="2100" b="0" i="0">
                <a:solidFill>
                  <a:srgbClr val="056839"/>
                </a:solidFill>
                <a:latin typeface="Arial"/>
                <a:ea typeface="Arial"/>
                <a:cs typeface="Arial"/>
                <a:sym typeface="Arial"/>
              </a:rPr>
              <a:t>      (Vogt, M., &amp; Weber, C. (2019). Praegused väljakutsed jätkusuutlikkuse kontseptsioonile. </a:t>
            </a:r>
            <a:r>
              <a:rPr lang="en-US" sz="2100" b="0" i="1">
                <a:solidFill>
                  <a:srgbClr val="056839"/>
                </a:solidFill>
                <a:latin typeface="Arial"/>
                <a:ea typeface="Arial"/>
                <a:cs typeface="Arial"/>
                <a:sym typeface="Arial"/>
              </a:rPr>
              <a:t>Global Sustainability, </a:t>
            </a:r>
            <a:r>
              <a:rPr lang="en-US" sz="2100" b="0" i="1">
                <a:solidFill>
                  <a:srgbClr val="056839"/>
                </a:solidFill>
                <a:latin typeface="Arial"/>
                <a:ea typeface="Arial"/>
                <a:cs typeface="Arial"/>
                <a:sym typeface="Arial"/>
              </a:rPr>
              <a:t>2</a:t>
            </a:r>
            <a:r>
              <a:rPr lang="en-US" sz="2100" b="0" i="0">
                <a:solidFill>
                  <a:srgbClr val="056839"/>
                </a:solidFill>
                <a:latin typeface="Arial"/>
                <a:ea typeface="Arial"/>
                <a:cs typeface="Arial"/>
                <a:sym typeface="Arial"/>
              </a:rPr>
              <a:t>, E4. doi:10.1017/sus.2019.1)</a:t>
            </a:r>
            <a:endParaRPr sz="2100">
              <a:solidFill>
                <a:srgbClr val="056839"/>
              </a:solidFill>
              <a:latin typeface="Arial"/>
              <a:ea typeface="Arial"/>
              <a:cs typeface="Arial"/>
              <a:sym typeface="Arial"/>
            </a:endParaRPr>
          </a:p>
        </p:txBody>
      </p:sp>
      <p:sp>
        <p:nvSpPr>
          <p:cNvPr id="230" name="Google Shape;230;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1" name="Google Shape;231;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2" name="Google Shape;232;p1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33" name="Google Shape;233;p11"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234" name="Google Shape;234;p11"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2"/>
          <p:cNvSpPr txBox="1"/>
          <p:nvPr/>
        </p:nvSpPr>
        <p:spPr>
          <a:xfrm>
            <a:off x="849690" y="503349"/>
            <a:ext cx="165912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Jätkusuutlikkuse mõõtme mõistmine (II osa)</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40" name="Google Shape;240;p12"/>
          <p:cNvSpPr txBox="1"/>
          <p:nvPr/>
        </p:nvSpPr>
        <p:spPr>
          <a:xfrm>
            <a:off x="1034425" y="2278350"/>
            <a:ext cx="18618000" cy="46164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100">
                <a:solidFill>
                  <a:srgbClr val="056839"/>
                </a:solidFill>
              </a:rPr>
              <a:t>3) eetiline mõõde - põlvkondadevaheline õiglus kui jätkusuutlikkuse normatiivne tuum tagab tulevastele põlvkondadele võrdse hulga loodusvarasid.</a:t>
            </a:r>
            <a:endParaRPr sz="3100">
              <a:solidFill>
                <a:srgbClr val="056839"/>
              </a:solidFill>
            </a:endParaRPr>
          </a:p>
          <a:p>
            <a:pPr marL="0" marR="0" lvl="0" indent="0" algn="l" rtl="0">
              <a:lnSpc>
                <a:spcPct val="150000"/>
              </a:lnSpc>
              <a:spcBef>
                <a:spcPts val="1600"/>
              </a:spcBef>
              <a:spcAft>
                <a:spcPts val="0"/>
              </a:spcAft>
              <a:buNone/>
            </a:pPr>
            <a:r>
              <a:rPr lang="en-US" sz="3100">
                <a:solidFill>
                  <a:srgbClr val="056839"/>
                </a:solidFill>
              </a:rPr>
              <a:t>4) sotsiaal-majanduslik mõõde - jätkusuutlikkus tähendab looduses tasakaalusüsteemi säilitamist, mis ei tarbi rohkem ressursse, kui see suudab taastoota.</a:t>
            </a:r>
            <a:endParaRPr sz="3100">
              <a:solidFill>
                <a:srgbClr val="056839"/>
              </a:solidFill>
            </a:endParaRPr>
          </a:p>
          <a:p>
            <a:pPr marL="0" marR="0" lvl="0" indent="0" algn="l" rtl="0">
              <a:lnSpc>
                <a:spcPct val="150000"/>
              </a:lnSpc>
              <a:spcBef>
                <a:spcPts val="1600"/>
              </a:spcBef>
              <a:spcAft>
                <a:spcPts val="1600"/>
              </a:spcAft>
              <a:buNone/>
            </a:pPr>
            <a:r>
              <a:rPr lang="en-US" sz="3100">
                <a:solidFill>
                  <a:srgbClr val="056839"/>
                </a:solidFill>
              </a:rPr>
              <a:t>5) demokraatlik mõõde - osalusel ja seega osalejapõhistel kontseptsioonidel on jätkusuutlikkuses keskne tähtsus.</a:t>
            </a:r>
            <a:endParaRPr sz="2300">
              <a:solidFill>
                <a:srgbClr val="548135"/>
              </a:solidFill>
              <a:latin typeface="Arial"/>
              <a:ea typeface="Arial"/>
              <a:cs typeface="Arial"/>
              <a:sym typeface="Arial"/>
            </a:endParaRPr>
          </a:p>
        </p:txBody>
      </p:sp>
      <p:sp>
        <p:nvSpPr>
          <p:cNvPr id="241" name="Google Shape;241;p1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2" name="Google Shape;242;p1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3" name="Google Shape;243;p12"/>
          <p:cNvSpPr/>
          <p:nvPr/>
        </p:nvSpPr>
        <p:spPr>
          <a:xfrm>
            <a:off x="1034414" y="1444757"/>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44" name="Google Shape;244;p1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45" name="Google Shape;245;p1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8da92ed5fb_0_30"/>
          <p:cNvSpPr txBox="1"/>
          <p:nvPr/>
        </p:nvSpPr>
        <p:spPr>
          <a:xfrm>
            <a:off x="849690" y="503349"/>
            <a:ext cx="165912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Jätkusuutlikkuse mõõtme mõistmine (II osa)</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51" name="Google Shape;251;g18da92ed5fb_0_30"/>
          <p:cNvSpPr txBox="1"/>
          <p:nvPr/>
        </p:nvSpPr>
        <p:spPr>
          <a:xfrm>
            <a:off x="1034400" y="1638950"/>
            <a:ext cx="17941200" cy="4416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t/>
            </a:r>
            <a:endParaRPr sz="3100">
              <a:solidFill>
                <a:srgbClr val="056839"/>
              </a:solidFill>
            </a:endParaRPr>
          </a:p>
          <a:p>
            <a:pPr marL="0" marR="0" lvl="0" indent="0" algn="just" rtl="0">
              <a:lnSpc>
                <a:spcPct val="150000"/>
              </a:lnSpc>
              <a:spcBef>
                <a:spcPts val="1600"/>
              </a:spcBef>
              <a:spcAft>
                <a:spcPts val="0"/>
              </a:spcAft>
              <a:buNone/>
            </a:pPr>
            <a:r>
              <a:rPr lang="en-US" sz="3100">
                <a:solidFill>
                  <a:srgbClr val="056839"/>
                </a:solidFill>
              </a:rPr>
              <a:t>6) kultuuriline mõõde - jätkusuutlikkuse kultuur tunnustab looduse kaitsmist kui kultuurilist ülesannet. Selline kultuur integreerib keskkonna kvaliteedi kui põhiväärtuse ka rikkuse määratlustesse - kultuurilisel, sotsiaalsel, tervisega seotud, poliitilisel ja majanduslikul tasandil. Jätkusuutlik kultuur väljendab mõõduka eluviisi eetika taasavastamist. </a:t>
            </a:r>
            <a:endParaRPr sz="200">
              <a:solidFill>
                <a:srgbClr val="056839"/>
              </a:solidFill>
            </a:endParaRPr>
          </a:p>
          <a:p>
            <a:pPr marL="0" marR="0" lvl="0" indent="0" algn="l" rtl="0">
              <a:lnSpc>
                <a:spcPct val="150000"/>
              </a:lnSpc>
              <a:spcBef>
                <a:spcPts val="1600"/>
              </a:spcBef>
              <a:spcAft>
                <a:spcPts val="1600"/>
              </a:spcAft>
              <a:buNone/>
            </a:pPr>
            <a:r>
              <a:rPr lang="en-US" sz="1800">
                <a:solidFill>
                  <a:srgbClr val="056839"/>
                </a:solidFill>
              </a:rPr>
              <a:t>Vogt, M., &amp; Weber, C. (2019). Praegused väljakutsed jätkusuutlikkuse kontseptsioonile. Global Sustainability, 2, E4. doi:10.1017/sus.2019.1).</a:t>
            </a:r>
            <a:endParaRPr sz="2300">
              <a:solidFill>
                <a:srgbClr val="548135"/>
              </a:solidFill>
              <a:latin typeface="Arial"/>
              <a:ea typeface="Arial"/>
              <a:cs typeface="Arial"/>
              <a:sym typeface="Arial"/>
            </a:endParaRPr>
          </a:p>
        </p:txBody>
      </p:sp>
      <p:sp>
        <p:nvSpPr>
          <p:cNvPr id="252" name="Google Shape;252;g18da92ed5fb_0_3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3" name="Google Shape;253;g18da92ed5fb_0_3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4" name="Google Shape;254;g18da92ed5fb_0_30"/>
          <p:cNvSpPr/>
          <p:nvPr/>
        </p:nvSpPr>
        <p:spPr>
          <a:xfrm>
            <a:off x="1034414" y="1444757"/>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55" name="Google Shape;255;g18da92ed5fb_0_3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56" name="Google Shape;256;g18da92ed5fb_0_3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6.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txBox="1"/>
          <p:nvPr/>
        </p:nvSpPr>
        <p:spPr>
          <a:xfrm>
            <a:off x="891245" y="863161"/>
            <a:ext cx="165912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Jätkusuutlikkuse mõõtme mõistmine (III osa)</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62" name="Google Shape;262;p13"/>
          <p:cNvSpPr txBox="1"/>
          <p:nvPr/>
        </p:nvSpPr>
        <p:spPr>
          <a:xfrm>
            <a:off x="1034400" y="2409800"/>
            <a:ext cx="18524100" cy="5952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900" b="0" i="0">
                <a:solidFill>
                  <a:srgbClr val="056839"/>
                </a:solidFill>
                <a:latin typeface="Arial"/>
                <a:ea typeface="Arial"/>
                <a:cs typeface="Arial"/>
                <a:sym typeface="Arial"/>
              </a:rPr>
              <a:t>7) "</a:t>
            </a:r>
            <a:r>
              <a:rPr lang="en-US" sz="2900" b="0" i="0">
                <a:solidFill>
                  <a:srgbClr val="056839"/>
                </a:solidFill>
                <a:latin typeface="Arial"/>
                <a:ea typeface="Arial"/>
                <a:cs typeface="Arial"/>
                <a:sym typeface="Arial"/>
              </a:rPr>
              <a:t>teoloogiline mõõde - Vastutus looduse eest kliimamuutuste ajal, inimeste arvu suurenemine Maal ja ressursside nappus ei ole teadmiste probleem. Probleem on veendumuste ja uskumuste probleem: me teame kliimamuutustest ja keskkonnaprobleemidest, kuid tundub, et me ka tegelikult ei tea; me ei mõista sügavamas mõttes seda, mida teaduslikud andmed meile ütlevad. </a:t>
            </a:r>
            <a:endParaRPr sz="2900" b="0" i="0">
              <a:solidFill>
                <a:srgbClr val="056839"/>
              </a:solidFill>
              <a:latin typeface="Arial"/>
              <a:ea typeface="Arial"/>
              <a:cs typeface="Arial"/>
              <a:sym typeface="Arial"/>
            </a:endParaRPr>
          </a:p>
          <a:p>
            <a:pPr marL="0" marR="0" lvl="0" indent="0" algn="just" rtl="0">
              <a:lnSpc>
                <a:spcPct val="150000"/>
              </a:lnSpc>
              <a:spcBef>
                <a:spcPts val="0"/>
              </a:spcBef>
              <a:spcAft>
                <a:spcPts val="0"/>
              </a:spcAft>
              <a:buNone/>
            </a:pPr>
            <a:r>
              <a:rPr lang="en-US" sz="2900" b="0" i="0">
                <a:solidFill>
                  <a:srgbClr val="056839"/>
                </a:solidFill>
                <a:latin typeface="Arial"/>
                <a:ea typeface="Arial"/>
                <a:cs typeface="Arial"/>
                <a:sym typeface="Arial"/>
              </a:rPr>
              <a:t>Me ei suuda piisavalt ette kujutada, mida need andmed tähendavad meie ja kogu maailma inimeste jaoks - või elu jaoks Maal üldiselt. Seetõttu ei suuda me adekvaatselt reageerida. Me ei ole kunagi varem kogenud nii sügavat ja keerulist elutingimuste muutust. Tagajärjed tunduvad enamiku lääne inimeste ja jõukate inimeste jaoks maailmas liiga ebaselged. Paavst Franciscus </a:t>
            </a:r>
            <a:r>
              <a:rPr lang="en-US" sz="2900" b="0" i="0">
                <a:solidFill>
                  <a:srgbClr val="056839"/>
                </a:solidFill>
                <a:latin typeface="Arial"/>
                <a:ea typeface="Arial"/>
                <a:cs typeface="Arial"/>
                <a:sym typeface="Arial"/>
              </a:rPr>
              <a:t>nimetas seda </a:t>
            </a:r>
            <a:r>
              <a:rPr lang="en-US" sz="2900" b="0" i="0">
                <a:solidFill>
                  <a:srgbClr val="056839"/>
                </a:solidFill>
                <a:latin typeface="Arial"/>
                <a:ea typeface="Arial"/>
                <a:cs typeface="Arial"/>
                <a:sym typeface="Arial"/>
              </a:rPr>
              <a:t>entsüklika </a:t>
            </a:r>
            <a:r>
              <a:rPr lang="en-US" sz="2900" b="0" i="1">
                <a:solidFill>
                  <a:srgbClr val="056839"/>
                </a:solidFill>
                <a:latin typeface="Arial"/>
                <a:ea typeface="Arial"/>
                <a:cs typeface="Arial"/>
                <a:sym typeface="Arial"/>
              </a:rPr>
              <a:t>Laudato si's </a:t>
            </a:r>
            <a:r>
              <a:rPr lang="en-US" sz="2900" b="0" i="0">
                <a:solidFill>
                  <a:srgbClr val="056839"/>
                </a:solidFill>
                <a:latin typeface="Arial"/>
                <a:ea typeface="Arial"/>
                <a:cs typeface="Arial"/>
                <a:sym typeface="Arial"/>
              </a:rPr>
              <a:t>"</a:t>
            </a:r>
            <a:r>
              <a:rPr lang="en-US" sz="2900" b="0" i="1">
                <a:solidFill>
                  <a:srgbClr val="056839"/>
                </a:solidFill>
                <a:latin typeface="Arial"/>
                <a:ea typeface="Arial"/>
                <a:cs typeface="Arial"/>
                <a:sym typeface="Arial"/>
              </a:rPr>
              <a:t>reaalsustaju puudumiseks", </a:t>
            </a:r>
            <a:r>
              <a:rPr lang="en-US" sz="2900" b="0" i="0">
                <a:solidFill>
                  <a:srgbClr val="056839"/>
                </a:solidFill>
                <a:latin typeface="Arial"/>
                <a:ea typeface="Arial"/>
                <a:cs typeface="Arial"/>
                <a:sym typeface="Arial"/>
              </a:rPr>
              <a:t>sest "</a:t>
            </a:r>
            <a:r>
              <a:rPr lang="en-US" sz="2900" b="0" i="1">
                <a:solidFill>
                  <a:srgbClr val="056839"/>
                </a:solidFill>
                <a:latin typeface="Arial"/>
                <a:ea typeface="Arial"/>
                <a:cs typeface="Arial"/>
                <a:sym typeface="Arial"/>
              </a:rPr>
              <a:t>puudub füüsiline kontakt</a:t>
            </a:r>
            <a:r>
              <a:rPr lang="en-US" sz="2900" b="0" i="0">
                <a:solidFill>
                  <a:srgbClr val="056839"/>
                </a:solidFill>
                <a:latin typeface="Arial"/>
                <a:ea typeface="Arial"/>
                <a:cs typeface="Arial"/>
                <a:sym typeface="Arial"/>
              </a:rPr>
              <a:t>" looduse ja kannatavate inimestega (Franciscus, </a:t>
            </a:r>
            <a:r>
              <a:rPr lang="en-US" sz="2900" b="0" i="0" u="sng" strike="noStrike">
                <a:solidFill>
                  <a:srgbClr val="056839"/>
                </a:solidFill>
                <a:latin typeface="Arial"/>
                <a:ea typeface="Arial"/>
                <a:cs typeface="Arial"/>
                <a:sym typeface="Arial"/>
                <a:hlinkClick r:id="rId3">
                  <a:extLst>
                    <a:ext uri="{A12FA001-AC4F-418D-AE19-62706E023703}">
                      <ahyp:hlinkClr val="tx"/>
                    </a:ext>
                  </a:extLst>
                </a:hlinkClick>
              </a:rPr>
              <a:t>2015</a:t>
            </a:r>
            <a:r>
              <a:rPr lang="en-US" sz="2900" b="0" i="0">
                <a:solidFill>
                  <a:srgbClr val="056839"/>
                </a:solidFill>
                <a:latin typeface="Arial"/>
                <a:ea typeface="Arial"/>
                <a:cs typeface="Arial"/>
                <a:sym typeface="Arial"/>
              </a:rPr>
              <a:t>, lk 49)</a:t>
            </a:r>
            <a:r>
              <a:rPr lang="en-US" sz="2900">
                <a:solidFill>
                  <a:srgbClr val="056839"/>
                </a:solidFill>
              </a:rPr>
              <a:t>"</a:t>
            </a:r>
            <a:r>
              <a:rPr lang="en-US" sz="2900" b="0" i="0">
                <a:solidFill>
                  <a:srgbClr val="056839"/>
                </a:solidFill>
                <a:latin typeface="Arial"/>
                <a:ea typeface="Arial"/>
                <a:cs typeface="Arial"/>
                <a:sym typeface="Arial"/>
              </a:rPr>
              <a:t>.</a:t>
            </a:r>
            <a:endParaRPr sz="1800">
              <a:solidFill>
                <a:srgbClr val="056839"/>
              </a:solidFill>
              <a:latin typeface="Arial"/>
              <a:ea typeface="Arial"/>
              <a:cs typeface="Arial"/>
              <a:sym typeface="Arial"/>
            </a:endParaRPr>
          </a:p>
        </p:txBody>
      </p:sp>
      <p:sp>
        <p:nvSpPr>
          <p:cNvPr id="263" name="Google Shape;263;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4" name="Google Shape;264;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5" name="Google Shape;265;p1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66" name="Google Shape;266;p13"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267" name="Google Shape;267;p13"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
        <p:nvSpPr>
          <p:cNvPr id="268" name="Google Shape;268;p13"/>
          <p:cNvSpPr txBox="1"/>
          <p:nvPr/>
        </p:nvSpPr>
        <p:spPr>
          <a:xfrm>
            <a:off x="6394050" y="9106300"/>
            <a:ext cx="14274000" cy="461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Font typeface="Arial"/>
              <a:buNone/>
            </a:pPr>
            <a:r>
              <a:rPr lang="en-US" sz="1800">
                <a:solidFill>
                  <a:srgbClr val="056839"/>
                </a:solidFill>
                <a:extLst>
                  <a:ext uri="http://customooxmlschemas.google.com/">
                    <go:slidesCustomData xmlns:go="http://customooxmlschemas.google.com/" textRoundtripDataId="11"/>
                  </a:ext>
                </a:extLst>
              </a:rPr>
              <a:t>(Vogt, M., &amp; Weber, C. (2019). Praegused väljakutsed jätkusuutlikkuse kontseptsioonile. </a:t>
            </a:r>
            <a:r>
              <a:rPr lang="en-US" sz="1800" i="1">
                <a:solidFill>
                  <a:srgbClr val="056839"/>
                </a:solidFill>
                <a:extLst>
                  <a:ext uri="http://customooxmlschemas.google.com/">
                    <go:slidesCustomData xmlns:go="http://customooxmlschemas.google.com/" textRoundtripDataId="12"/>
                  </a:ext>
                </a:extLst>
              </a:rPr>
              <a:t>Global Sustainability, </a:t>
            </a:r>
            <a:r>
              <a:rPr lang="en-US" sz="1800" i="1">
                <a:solidFill>
                  <a:srgbClr val="056839"/>
                </a:solidFill>
                <a:extLst>
                  <a:ext uri="http://customooxmlschemas.google.com/">
                    <go:slidesCustomData xmlns:go="http://customooxmlschemas.google.com/" textRoundtripDataId="14"/>
                  </a:ext>
                </a:extLst>
              </a:rPr>
              <a:t>2</a:t>
            </a:r>
            <a:r>
              <a:rPr lang="en-US" sz="1800">
                <a:solidFill>
                  <a:srgbClr val="056839"/>
                </a:solidFill>
                <a:extLst>
                  <a:ext uri="http://customooxmlschemas.google.com/">
                    <go:slidesCustomData xmlns:go="http://customooxmlschemas.google.com/" textRoundtripDataId="15"/>
                  </a:ext>
                </a:extLst>
              </a:rPr>
              <a:t>, E4. doi:10.1017/sus.2019.1)</a:t>
            </a:r>
            <a:endParaRPr>
              <a:latin typeface="Calibri"/>
              <a:ea typeface="Calibri"/>
              <a:cs typeface="Calibri"/>
              <a:sym typeface="Calibri"/>
            </a:endParaRPr>
          </a:p>
        </p:txBody>
      </p:sp>
    </p:spTree>
  </p:cSld>
  <p:clrMapOvr>
    <a:masterClrMapping/>
  </p:clrMapOvr>
</p:sld>
</file>

<file path=ppt/slides/slide17.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4"/>
          <p:cNvSpPr/>
          <p:nvPr/>
        </p:nvSpPr>
        <p:spPr>
          <a:xfrm>
            <a:off x="0" y="-40987"/>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l" rtl="0">
              <a:spcBef>
                <a:spcPts val="0"/>
              </a:spcBef>
              <a:spcAft>
                <a:spcPts val="0"/>
              </a:spcAft>
              <a:buNone/>
            </a:pPr>
            <a:r>
              <a:rPr lang="en-US" sz="2900" b="1">
                <a:solidFill>
                  <a:schemeClr val="lt1"/>
                </a:solidFill>
                <a:latin typeface="Calibri"/>
                <a:ea typeface="Calibri"/>
                <a:cs typeface="Calibri"/>
                <a:sym typeface="Calibri"/>
              </a:rPr>
              <a:t>t</a:t>
            </a:r>
            <a:endParaRPr sz="2900" b="1">
              <a:solidFill>
                <a:schemeClr val="lt1"/>
              </a:solidFill>
              <a:latin typeface="Calibri"/>
              <a:ea typeface="Calibri"/>
              <a:cs typeface="Calibri"/>
              <a:sym typeface="Calibri"/>
            </a:endParaRPr>
          </a:p>
        </p:txBody>
      </p:sp>
      <p:sp>
        <p:nvSpPr>
          <p:cNvPr id="274" name="Google Shape;274;p14"/>
          <p:cNvSpPr txBox="1"/>
          <p:nvPr/>
        </p:nvSpPr>
        <p:spPr>
          <a:xfrm>
            <a:off x="1128124" y="690399"/>
            <a:ext cx="13848900" cy="21813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en-US" sz="5900" b="1">
                <a:solidFill>
                  <a:srgbClr val="056839"/>
                </a:solidFill>
                <a:latin typeface="Calibri"/>
                <a:ea typeface="Calibri"/>
                <a:cs typeface="Calibri"/>
                <a:sym typeface="Calibri"/>
              </a:rPr>
              <a:t>Teema 2. Säästev areng 17 </a:t>
            </a:r>
            <a:r>
              <a:rPr lang="en-US" sz="4600" b="1">
                <a:solidFill>
                  <a:srgbClr val="00B050"/>
                </a:solidFill>
                <a:latin typeface="Calibri"/>
                <a:ea typeface="Calibri"/>
                <a:cs typeface="Calibri"/>
                <a:sym typeface="Calibri"/>
              </a:rPr>
              <a:t>eesmärki </a:t>
            </a:r>
            <a:endParaRPr sz="4600">
              <a:solidFill>
                <a:srgbClr val="00B050"/>
              </a:solidFill>
              <a:latin typeface="Calibri"/>
              <a:ea typeface="Calibri"/>
              <a:cs typeface="Calibri"/>
              <a:sym typeface="Calibri"/>
            </a:endParaRPr>
          </a:p>
          <a:p>
            <a:pPr marL="0" marR="0" lvl="0" indent="0" algn="l" rtl="0">
              <a:spcBef>
                <a:spcPts val="130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pic>
        <p:nvPicPr>
          <p:cNvPr id="275" name="Google Shape;275;p1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76" name="Google Shape;276;p1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77" name="Google Shape;277;p14"/>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8" name="Google Shape;278;p14"/>
          <p:cNvSpPr txBox="1"/>
          <p:nvPr/>
        </p:nvSpPr>
        <p:spPr>
          <a:xfrm>
            <a:off x="1311570" y="2572538"/>
            <a:ext cx="7387800" cy="61191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en-US" sz="3300" i="0">
                <a:solidFill>
                  <a:srgbClr val="056839"/>
                </a:solidFill>
                <a:latin typeface="Calibri"/>
                <a:ea typeface="Calibri"/>
                <a:cs typeface="Calibri"/>
                <a:sym typeface="Calibri"/>
              </a:rPr>
              <a:t>Selles valge tahvli animatsioonis </a:t>
            </a:r>
            <a:r>
              <a:rPr lang="en-US" sz="3300" i="0">
                <a:solidFill>
                  <a:srgbClr val="056839"/>
                </a:solidFill>
                <a:latin typeface="Calibri"/>
                <a:ea typeface="Calibri"/>
                <a:cs typeface="Calibri"/>
                <a:sym typeface="Calibri"/>
              </a:rPr>
              <a:t>selgitatakse, kuidas ÜRO säästva arengu eesmärgid on omavahel seotud (säästva arengu eesmärkide pulmatort) ja kuidas saate neid kasutada, et mõista, kui jätkusuutlik on teie riik või teie ettevõte.</a:t>
            </a:r>
            <a:endParaRPr sz="26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3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00B050"/>
              </a:solidFill>
              <a:latin typeface="Calibri"/>
              <a:ea typeface="Calibri"/>
              <a:cs typeface="Calibri"/>
              <a:sym typeface="Calibri"/>
            </a:endParaRPr>
          </a:p>
        </p:txBody>
      </p:sp>
      <p:sp>
        <p:nvSpPr>
          <p:cNvPr id="279" name="Google Shape;279;p1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0" name="Google Shape;280;p14"/>
          <p:cNvSpPr txBox="1"/>
          <p:nvPr/>
        </p:nvSpPr>
        <p:spPr>
          <a:xfrm>
            <a:off x="10374497" y="7504088"/>
            <a:ext cx="7084500" cy="1957800"/>
          </a:xfrm>
          <a:prstGeom prst="rect">
            <a:avLst/>
          </a:prstGeom>
          <a:noFill/>
          <a:ln>
            <a:noFill/>
          </a:ln>
        </p:spPr>
        <p:txBody>
          <a:bodyPr spcFirstLastPara="1" wrap="square" lIns="148575" tIns="148575" rIns="148575" bIns="148575" anchor="t" anchorCtr="0">
            <a:spAutoFit/>
          </a:bodyPr>
          <a:lstStyle/>
          <a:p>
            <a:pPr marL="0" lvl="0" indent="0" algn="l" rtl="0">
              <a:lnSpc>
                <a:spcPct val="115000"/>
              </a:lnSpc>
              <a:spcBef>
                <a:spcPts val="0"/>
              </a:spcBef>
              <a:spcAft>
                <a:spcPts val="0"/>
              </a:spcAft>
              <a:buClr>
                <a:schemeClr val="dk1"/>
              </a:buClr>
              <a:buSzPts val="1800"/>
              <a:buFont typeface="Arial"/>
              <a:buNone/>
            </a:pPr>
            <a:r>
              <a:rPr lang="en-US" sz="2000">
                <a:solidFill>
                  <a:srgbClr val="0F0F0F"/>
                </a:solidFill>
                <a:highlight>
                  <a:srgbClr val="FFFFFF"/>
                </a:highlight>
                <a:latin typeface="Roboto"/>
                <a:ea typeface="Roboto"/>
                <a:cs typeface="Roboto"/>
                <a:sym typeface="Roboto"/>
              </a:rPr>
              <a:t>Säästva arengu eesmärkide selgitamine koos 3 kasuliku näpunäidetega | Keskkond SDG Jätkusuutlikkus (2021, </a:t>
            </a:r>
            <a:r>
              <a:rPr lang="en-US" sz="2000" u="sng">
                <a:solidFill>
                  <a:schemeClr val="hlink"/>
                </a:solidFill>
                <a:highlight>
                  <a:srgbClr val="FFFFFF"/>
                </a:highlight>
                <a:latin typeface="Roboto"/>
                <a:ea typeface="Roboto"/>
                <a:cs typeface="Roboto"/>
                <a:sym typeface="Roboto"/>
                <a:hlinkClick r:id="rId5"/>
              </a:rPr>
              <a:t>Sustainability Illustrated)</a:t>
            </a:r>
            <a:endParaRPr sz="2000">
              <a:solidFill>
                <a:srgbClr val="0F0F0F"/>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US" sz="1800" u="sng">
                <a:solidFill>
                  <a:schemeClr val="hlink"/>
                </a:solidFill>
                <a:latin typeface="Calibri"/>
                <a:ea typeface="Calibri"/>
                <a:cs typeface="Calibri"/>
                <a:sym typeface="Calibri"/>
                <a:hlinkClick r:id="rId7"/>
                <a:extLst>
                  <a:ext uri="http://customooxmlschemas.google.com/">
                    <go:slidesCustomData xmlns:go="http://customooxmlschemas.google.com/" textRoundtripDataId="17"/>
                  </a:ext>
                </a:extLst>
              </a:rPr>
              <a:t>https://www.youtube.com/watch?v=qfOgdj4Okdw</a:t>
            </a:r>
            <a:endParaRPr sz="1800">
              <a:solidFill>
                <a:srgbClr val="056839"/>
              </a:solidFill>
              <a:latin typeface="Calibri"/>
              <a:ea typeface="Calibri"/>
              <a:cs typeface="Calibri"/>
              <a:sym typeface="Calibri"/>
            </a:endParaRPr>
          </a:p>
          <a:p>
            <a:pPr marL="0" lvl="0" indent="0" algn="l" rtl="0">
              <a:lnSpc>
                <a:spcPct val="115000"/>
              </a:lnSpc>
              <a:spcBef>
                <a:spcPts val="0"/>
              </a:spcBef>
              <a:spcAft>
                <a:spcPts val="0"/>
              </a:spcAft>
              <a:buClr>
                <a:schemeClr val="dk1"/>
              </a:buClr>
              <a:buFont typeface="Arial"/>
              <a:buNone/>
            </a:pPr>
            <a:r>
              <a:t/>
            </a:r>
            <a:endParaRPr sz="1800">
              <a:solidFill>
                <a:srgbClr val="056839"/>
              </a:solidFill>
              <a:latin typeface="Calibri"/>
              <a:ea typeface="Calibri"/>
              <a:cs typeface="Calibri"/>
              <a:sym typeface="Calibri"/>
            </a:endParaRPr>
          </a:p>
        </p:txBody>
      </p:sp>
      <p:pic>
        <p:nvPicPr>
          <p:cNvPr id="281" name="Google Shape;281;p14" descr="In this whiteboard animation, I explain how the United Nation's Sustainable Development Goals (SDGs) are interconnected (the SDG wedding cake) and how you can use them to understand how sustainable your country or your business is.&#10;&#10;0:00 Introduction&#10;0:41 The SDG wedding cake&#10;3:04 Which country is more sustainable?&#10;5:02 Using the SDGs for your business&#10;6:07 Sponsor &amp; Endcard&#10;&#10;Links &amp; references:&#10;Triple bottom line: https://youtu.be/2f5m-jBf81Q&#10;https://dashboards.sdgindex.org/&#10;Ecological &amp; social sustainability principles: https://youtu.be/BO9_hQO9nTo and https://youtu.be/o6lSuwJw0pk&#10;https://futurefitbusiness.org/sdgs/&#10;Coronavirus &amp; Environment: https://youtu.be/R1h1L6vj3BI&#10;A simple, yet comprehensive, sustainability self-assessment tool that also generates company scores on the SDGs: open-source 3-in-1 Sustainability Assessment Toolkit: https://sustainabilityadvantage.com/frameworks/science-based-reporting-tools/&#10;**&#10;I create engaging sustainability videos to learn &amp; teach. More sustainability videos on www.sustainabilityillustrated.com &amp; http://www.youtube.com/learnsustainability&#10;&#10;Help us create more videos like this by becoming a patron: http://www.patreon.com/sustainability.&#10;Subscribe to receive the latest videos: http://alturl.com/jc8u6&#10;Mailing list: https://mailchi.mp/7080080f1218/sustainability-illustrated&#10;&#10;Videos are created by Alexandre Magnin using years of experience drawing and working as a sustainability consultant with businesses and communities: http://www.amcreative.org&#10;&#10;Twitter: http://twitter.com/Sustain_Illustr&#10;Facebook: http://www.facebook.com/sustainabilityillustrated&#10;LinkedIn: https://www.linkedin.com/in/alexandremagnin/&#10;**&#10;Resources:&#10;https://www.un.org/sustainabledevelopment/sustainable-development-goals/&#10;https://www.stockholmresilience.org/research/research-news/2016-06-14-how-food-connects-all-the-sdgs.html&#10;https://dashboards.sdgindex.org/&#10;https://youtu.be/tah8QlhQLeQ&#10;Cracking/Crunching sound by InspectorJ on Freesound.org&#10;Laptop photo: Samantha Borges on Unsplash&#10;Music/guitar: Alexandre Magnin inspired by Paul Davids’ finger picking https://youtu.be/m6b371mNkCw&#10;**&#10;THANK YOU to Chocolate Choice for being a major patron at the time this video was posted. Check out their website to learn about chocolate production and how to buy chocolate that does not involve child slavery during its production: https://chocolatechoice.ca/" title="Sustainable Development Goals explained with 3 useful tips | Environment SDG Sustainability">
            <a:hlinkClick r:id="rId8"/>
          </p:cNvPr>
          <p:cNvPicPr preferRelativeResize="0"/>
          <p:nvPr/>
        </p:nvPicPr>
        <p:blipFill>
          <a:blip r:embed="rId9">
            <a:alphaModFix/>
          </a:blip>
          <a:stretch>
            <a:fillRect/>
          </a:stretch>
        </p:blipFill>
        <p:spPr>
          <a:xfrm>
            <a:off x="10256414" y="2360588"/>
            <a:ext cx="6858000" cy="5143500"/>
          </a:xfrm>
          <a:prstGeom prst="rect">
            <a:avLst/>
          </a:prstGeom>
          <a:noFill/>
          <a:ln>
            <a:noFill/>
          </a:ln>
        </p:spPr>
      </p:pic>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281"/>
                                        </p:tgtEl>
                                        <p:attrNameLst>
                                          <p:attrName>style.visibility</p:attrName>
                                        </p:attrNameLst>
                                      </p:cBhvr>
                                      <p:to>
                                        <p:strVal val="visible"/>
                                      </p:to>
                                    </p:set>
                                    <p:animEffect transition="in" filter="fade">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5"/>
          <p:cNvSpPr txBox="1"/>
          <p:nvPr/>
        </p:nvSpPr>
        <p:spPr>
          <a:xfrm>
            <a:off x="873469" y="467352"/>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en-US" sz="5900" b="1">
                <a:solidFill>
                  <a:srgbClr val="056839"/>
                </a:solidFill>
                <a:latin typeface="Calibri"/>
                <a:ea typeface="Calibri"/>
                <a:cs typeface="Calibri"/>
                <a:sym typeface="Calibri"/>
              </a:rPr>
              <a:t>Teema 2. Säästev areng 17 </a:t>
            </a:r>
            <a:r>
              <a:rPr lang="en-US" sz="5900" b="1">
                <a:solidFill>
                  <a:srgbClr val="00B050"/>
                </a:solidFill>
                <a:latin typeface="Calibri"/>
                <a:ea typeface="Calibri"/>
                <a:cs typeface="Calibri"/>
                <a:sym typeface="Calibri"/>
              </a:rPr>
              <a:t>eesmärki </a:t>
            </a:r>
            <a:endParaRPr sz="5900">
              <a:solidFill>
                <a:srgbClr val="00B050"/>
              </a:solidFill>
              <a:latin typeface="Calibri"/>
              <a:ea typeface="Calibri"/>
              <a:cs typeface="Calibri"/>
              <a:sym typeface="Calibri"/>
            </a:endParaRPr>
          </a:p>
        </p:txBody>
      </p:sp>
      <p:sp>
        <p:nvSpPr>
          <p:cNvPr id="287" name="Google Shape;287;p1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8" name="Google Shape;288;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9" name="Google Shape;289;p15"/>
          <p:cNvSpPr/>
          <p:nvPr/>
        </p:nvSpPr>
        <p:spPr>
          <a:xfrm>
            <a:off x="1169372" y="1437107"/>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90" name="Google Shape;290;p1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91" name="Google Shape;291;p1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92" name="Google Shape;292;p15"/>
          <p:cNvPicPr preferRelativeResize="0"/>
          <p:nvPr/>
        </p:nvPicPr>
        <p:blipFill rotWithShape="1">
          <a:blip r:embed="rId5">
            <a:alphaModFix/>
          </a:blip>
          <a:srcRect l="0" t="0" r="0" b="0"/>
          <a:stretch/>
        </p:blipFill>
        <p:spPr>
          <a:xfrm>
            <a:off x="4354298" y="1945048"/>
            <a:ext cx="9529388" cy="5915212"/>
          </a:xfrm>
          <a:prstGeom prst="rect">
            <a:avLst/>
          </a:prstGeom>
          <a:noFill/>
          <a:ln>
            <a:noFill/>
          </a:ln>
        </p:spPr>
      </p:pic>
      <p:sp>
        <p:nvSpPr>
          <p:cNvPr id="293" name="Google Shape;293;p15"/>
          <p:cNvSpPr txBox="1"/>
          <p:nvPr/>
        </p:nvSpPr>
        <p:spPr>
          <a:xfrm>
            <a:off x="4572327" y="7860248"/>
            <a:ext cx="10284600" cy="427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Pildi </a:t>
            </a:r>
            <a:r>
              <a:rPr lang="en-US" sz="1800">
                <a:solidFill>
                  <a:schemeClr val="dk1"/>
                </a:solidFill>
                <a:latin typeface="Calibri"/>
                <a:ea typeface="Calibri"/>
                <a:cs typeface="Calibri"/>
                <a:sym typeface="Calibri"/>
              </a:rPr>
              <a:t>allikas: </a:t>
            </a:r>
            <a:r>
              <a:rPr lang="en-US" sz="1800" u="sng">
                <a:solidFill>
                  <a:schemeClr val="hlink"/>
                </a:solidFill>
                <a:latin typeface="Calibri"/>
                <a:ea typeface="Calibri"/>
                <a:cs typeface="Calibri"/>
                <a:sym typeface="Calibri"/>
                <a:hlinkClick r:id="rId6"/>
              </a:rPr>
              <a:t>https:</a:t>
            </a:r>
            <a:r>
              <a:rPr lang="en-US" sz="1800">
                <a:solidFill>
                  <a:srgbClr val="548135"/>
                </a:solidFill>
                <a:latin typeface="Calibri"/>
                <a:ea typeface="Calibri"/>
                <a:cs typeface="Calibri"/>
                <a:sym typeface="Calibri"/>
              </a:rPr>
              <a:t>//en.unesco.org/sustainabledevelopmentgoals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nvSpPr>
        <p:spPr>
          <a:xfrm>
            <a:off x="826261" y="415527"/>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en-US" sz="5900" b="1">
                <a:solidFill>
                  <a:srgbClr val="056839"/>
                </a:solidFill>
                <a:latin typeface="Calibri"/>
                <a:ea typeface="Calibri"/>
                <a:cs typeface="Calibri"/>
                <a:sym typeface="Calibri"/>
              </a:rPr>
              <a:t>Teema 2. Säästev areng 17 </a:t>
            </a:r>
            <a:r>
              <a:rPr lang="en-US" sz="5900" b="1">
                <a:solidFill>
                  <a:srgbClr val="00B050"/>
                </a:solidFill>
                <a:latin typeface="Calibri"/>
                <a:ea typeface="Calibri"/>
                <a:cs typeface="Calibri"/>
                <a:sym typeface="Calibri"/>
              </a:rPr>
              <a:t>eesmärki </a:t>
            </a:r>
            <a:endParaRPr sz="5900">
              <a:solidFill>
                <a:srgbClr val="00B050"/>
              </a:solidFill>
              <a:latin typeface="Calibri"/>
              <a:ea typeface="Calibri"/>
              <a:cs typeface="Calibri"/>
              <a:sym typeface="Calibri"/>
            </a:endParaRPr>
          </a:p>
        </p:txBody>
      </p:sp>
      <p:sp>
        <p:nvSpPr>
          <p:cNvPr id="299" name="Google Shape;299;p1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0" name="Google Shape;300;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1" name="Google Shape;301;p16"/>
          <p:cNvSpPr/>
          <p:nvPr/>
        </p:nvSpPr>
        <p:spPr>
          <a:xfrm>
            <a:off x="1126551" y="1338632"/>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02" name="Google Shape;302;p1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03" name="Google Shape;303;p1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04" name="Google Shape;304;p16"/>
          <p:cNvSpPr txBox="1"/>
          <p:nvPr/>
        </p:nvSpPr>
        <p:spPr>
          <a:xfrm>
            <a:off x="1126533" y="2102850"/>
            <a:ext cx="18299400" cy="71229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300">
                <a:solidFill>
                  <a:srgbClr val="056839"/>
                </a:solidFill>
                <a:latin typeface="Calibri"/>
                <a:ea typeface="Calibri"/>
                <a:cs typeface="Calibri"/>
                <a:sym typeface="Calibri"/>
              </a:rPr>
              <a:t>17 säästva arengu eesmärki määravad kindlaks tulevase jätkusuutlikkuse saavutamiseks tehtava töö fookuse aastatel 2016-2030. Nende eesmärk on "tagada jätkusuutlik, rahumeelne, jõukas ja õiglane elu maakeral kõigile praegu ja tulevikus" (UNESCO, 2017, lk 6). Eesmärgid peegeldavad säästva arengu globaalset keerukust neljas omavahel seotud mõõtmes (keskkonna-, majandus-, sotsiaal- ja poliitikamõõtmes) (UNESCO, 2010). Seda keerukust näitab ka kõigi säästva arengu eesmärkide omavaheline seotus ja seotus. Iga eesmärgi meetmed mõjutavad teisi eesmärke. </a:t>
            </a:r>
            <a:endParaRPr sz="3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00B050"/>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a:solidFill>
                  <a:srgbClr val="056839"/>
                </a:solidFill>
                <a:latin typeface="Calibri"/>
                <a:ea typeface="Calibri"/>
                <a:cs typeface="Calibri"/>
                <a:sym typeface="Calibri"/>
              </a:rPr>
              <a:t>Lisa J. Sonter Sharon Kemp (2021) UNESCO säästva arengu eesmärkide ühendamine Austraalia väikelaste hariduspoliitikaga, et muuta praktikat. International Journal of Early Childhood Environmental Education Copyright © North American Association for Environmental Education ISSN: 2331-0464 (online) https://files.eric.ed.gov/fulltext/EJ1324255.pdf</a:t>
            </a:r>
            <a:endParaRPr sz="2300">
              <a:solidFill>
                <a:srgbClr val="056839"/>
              </a:solidFill>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3"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04" name="Google Shape;104;p3"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05" name="Google Shape;105;p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6" name="Google Shape;106;p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7" name="Google Shape;107;p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8" name="Google Shape;108;p3"/>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9" name="Google Shape;109;p3"/>
          <p:cNvSpPr txBox="1"/>
          <p:nvPr/>
        </p:nvSpPr>
        <p:spPr>
          <a:xfrm>
            <a:off x="1104081" y="949332"/>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Õpiväljundid:</a:t>
            </a:r>
            <a:endParaRPr sz="2900">
              <a:solidFill>
                <a:schemeClr val="dk1"/>
              </a:solidFill>
              <a:latin typeface="Calibri"/>
              <a:ea typeface="Calibri"/>
              <a:cs typeface="Calibri"/>
              <a:sym typeface="Calibri"/>
            </a:endParaRPr>
          </a:p>
        </p:txBody>
      </p:sp>
      <p:sp>
        <p:nvSpPr>
          <p:cNvPr id="110" name="Google Shape;110;p3"/>
          <p:cNvSpPr txBox="1"/>
          <p:nvPr/>
        </p:nvSpPr>
        <p:spPr>
          <a:xfrm>
            <a:off x="1702677" y="2837795"/>
            <a:ext cx="16933500" cy="3072000"/>
          </a:xfrm>
          <a:prstGeom prst="rect">
            <a:avLst/>
          </a:prstGeom>
          <a:noFill/>
          <a:ln>
            <a:noFill/>
          </a:ln>
        </p:spPr>
        <p:txBody>
          <a:bodyPr spcFirstLastPara="1" wrap="square" lIns="148575" tIns="74275" rIns="148575" bIns="74275" anchor="t" anchorCtr="0">
            <a:spAutoFit/>
          </a:bodyPr>
          <a:lstStyle/>
          <a:p>
            <a:pPr marL="558800" marR="0" lvl="0" indent="-514350" algn="just" rtl="0">
              <a:lnSpc>
                <a:spcPct val="150000"/>
              </a:lnSpc>
              <a:spcBef>
                <a:spcPts val="0"/>
              </a:spcBef>
              <a:spcAft>
                <a:spcPts val="0"/>
              </a:spcAft>
              <a:buClr>
                <a:srgbClr val="056839"/>
              </a:buClr>
              <a:buSzPts val="3300"/>
              <a:buFont typeface="Calibri"/>
              <a:buChar char="●"/>
            </a:pPr>
            <a:r>
              <a:rPr lang="en-US" sz="3300">
                <a:solidFill>
                  <a:srgbClr val="056839"/>
                </a:solidFill>
                <a:latin typeface="Calibri"/>
                <a:ea typeface="Calibri"/>
                <a:cs typeface="Calibri"/>
                <a:sym typeface="Calibri"/>
              </a:rPr>
              <a:t>Säästva arengu mõiste erinevate määratluste mõistmine</a:t>
            </a:r>
            <a:endParaRPr sz="3300">
              <a:solidFill>
                <a:srgbClr val="056839"/>
              </a:solidFill>
              <a:latin typeface="Calibri"/>
              <a:ea typeface="Calibri"/>
              <a:cs typeface="Calibri"/>
              <a:sym typeface="Calibri"/>
            </a:endParaRPr>
          </a:p>
          <a:p>
            <a:pPr marL="558800" marR="0" lvl="0" indent="-514350" algn="just" rtl="0">
              <a:lnSpc>
                <a:spcPct val="150000"/>
              </a:lnSpc>
              <a:spcBef>
                <a:spcPts val="0"/>
              </a:spcBef>
              <a:spcAft>
                <a:spcPts val="0"/>
              </a:spcAft>
              <a:buClr>
                <a:srgbClr val="056839"/>
              </a:buClr>
              <a:buSzPts val="3300"/>
              <a:buFont typeface="Calibri"/>
              <a:buChar char="●"/>
            </a:pPr>
            <a:r>
              <a:rPr lang="en-US" sz="3300">
                <a:solidFill>
                  <a:srgbClr val="056839"/>
                </a:solidFill>
                <a:latin typeface="Calibri"/>
                <a:ea typeface="Calibri"/>
                <a:cs typeface="Calibri"/>
                <a:sym typeface="Calibri"/>
              </a:rPr>
              <a:t>17 SDG kohta teada saada </a:t>
            </a:r>
            <a:endParaRPr sz="3300">
              <a:solidFill>
                <a:srgbClr val="056839"/>
              </a:solidFill>
              <a:latin typeface="Calibri"/>
              <a:ea typeface="Calibri"/>
              <a:cs typeface="Calibri"/>
              <a:sym typeface="Calibri"/>
            </a:endParaRPr>
          </a:p>
          <a:p>
            <a:pPr marL="558800" marR="0" lvl="0" indent="-514350" algn="just" rtl="0">
              <a:lnSpc>
                <a:spcPct val="150000"/>
              </a:lnSpc>
              <a:spcBef>
                <a:spcPts val="0"/>
              </a:spcBef>
              <a:spcAft>
                <a:spcPts val="0"/>
              </a:spcAft>
              <a:buClr>
                <a:srgbClr val="056839"/>
              </a:buClr>
              <a:buSzPts val="3300"/>
              <a:buFont typeface="Calibri"/>
              <a:buChar char="●"/>
            </a:pPr>
            <a:r>
              <a:rPr lang="en-US" sz="3300">
                <a:solidFill>
                  <a:srgbClr val="056839"/>
                </a:solidFill>
                <a:latin typeface="Calibri"/>
                <a:ea typeface="Calibri"/>
                <a:cs typeface="Calibri"/>
                <a:sym typeface="Calibri"/>
              </a:rPr>
              <a:t>Oskus selgitada ringmajanduse kontseptsiooni</a:t>
            </a:r>
            <a:endParaRPr sz="3300">
              <a:solidFill>
                <a:srgbClr val="056839"/>
              </a:solidFill>
              <a:latin typeface="Calibri"/>
              <a:ea typeface="Calibri"/>
              <a:cs typeface="Calibri"/>
              <a:sym typeface="Calibri"/>
            </a:endParaRPr>
          </a:p>
          <a:p>
            <a:pPr marL="558800" marR="0" lvl="0" indent="-514350" algn="just" rtl="0">
              <a:lnSpc>
                <a:spcPct val="150000"/>
              </a:lnSpc>
              <a:spcBef>
                <a:spcPts val="1000"/>
              </a:spcBef>
              <a:spcAft>
                <a:spcPts val="0"/>
              </a:spcAft>
              <a:buClr>
                <a:srgbClr val="056839"/>
              </a:buClr>
              <a:buSzPts val="3300"/>
              <a:buFont typeface="Calibri"/>
              <a:buChar char="●"/>
            </a:pPr>
            <a:r>
              <a:rPr lang="en-US" sz="3300">
                <a:solidFill>
                  <a:srgbClr val="056839"/>
                </a:solidFill>
                <a:latin typeface="Calibri"/>
                <a:ea typeface="Calibri"/>
                <a:cs typeface="Calibri"/>
                <a:sym typeface="Calibri"/>
              </a:rPr>
              <a:t>Rohelise majanduse kontseptsiooni mõistmiseks</a:t>
            </a:r>
            <a:endParaRPr sz="3300">
              <a:solidFill>
                <a:srgbClr val="05683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76aaa03977_0_6"/>
          <p:cNvSpPr txBox="1"/>
          <p:nvPr/>
        </p:nvSpPr>
        <p:spPr>
          <a:xfrm>
            <a:off x="826261" y="415527"/>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en-US" sz="5900" b="1">
                <a:solidFill>
                  <a:srgbClr val="056839"/>
                </a:solidFill>
                <a:latin typeface="Calibri"/>
                <a:ea typeface="Calibri"/>
                <a:cs typeface="Calibri"/>
                <a:sym typeface="Calibri"/>
              </a:rPr>
              <a:t>Teema 2. Säästev areng 17 </a:t>
            </a:r>
            <a:r>
              <a:rPr lang="en-US" sz="5900" b="1">
                <a:solidFill>
                  <a:srgbClr val="00B050"/>
                </a:solidFill>
                <a:latin typeface="Calibri"/>
                <a:ea typeface="Calibri"/>
                <a:cs typeface="Calibri"/>
                <a:sym typeface="Calibri"/>
              </a:rPr>
              <a:t>eesmärki </a:t>
            </a:r>
            <a:endParaRPr sz="5900">
              <a:solidFill>
                <a:srgbClr val="00B050"/>
              </a:solidFill>
              <a:latin typeface="Calibri"/>
              <a:ea typeface="Calibri"/>
              <a:cs typeface="Calibri"/>
              <a:sym typeface="Calibri"/>
            </a:endParaRPr>
          </a:p>
        </p:txBody>
      </p:sp>
      <p:sp>
        <p:nvSpPr>
          <p:cNvPr id="310" name="Google Shape;310;g176aaa03977_0_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11" name="Google Shape;311;g176aaa03977_0_6"/>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12" name="Google Shape;312;g176aaa03977_0_6"/>
          <p:cNvSpPr/>
          <p:nvPr/>
        </p:nvSpPr>
        <p:spPr>
          <a:xfrm>
            <a:off x="1126551" y="1338632"/>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13" name="Google Shape;313;g176aaa03977_0_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14" name="Google Shape;314;g176aaa03977_0_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315" name="Google Shape;315;g176aaa03977_0_6"/>
          <p:cNvPicPr preferRelativeResize="0"/>
          <p:nvPr/>
        </p:nvPicPr>
        <p:blipFill rotWithShape="1">
          <a:blip r:embed="rId5">
            <a:alphaModFix/>
          </a:blip>
          <a:srcRect l="0" t="4104" r="0" b="0"/>
          <a:stretch/>
        </p:blipFill>
        <p:spPr>
          <a:xfrm>
            <a:off x="7969285" y="1521296"/>
            <a:ext cx="10792600" cy="8013711"/>
          </a:xfrm>
          <a:prstGeom prst="rect">
            <a:avLst/>
          </a:prstGeom>
          <a:noFill/>
          <a:ln>
            <a:noFill/>
          </a:ln>
        </p:spPr>
      </p:pic>
    </p:spTree>
  </p:cSld>
  <p:clrMapOvr>
    <a:masterClrMapping/>
  </p:clrMapOvr>
</p:sld>
</file>

<file path=ppt/slides/slide21.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7"/>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l" rtl="0">
              <a:spcBef>
                <a:spcPts val="0"/>
              </a:spcBef>
              <a:spcAft>
                <a:spcPts val="0"/>
              </a:spcAft>
              <a:buNone/>
            </a:pPr>
            <a:r>
              <a:t/>
            </a:r>
            <a:endParaRPr sz="2900" b="1">
              <a:solidFill>
                <a:schemeClr val="lt1"/>
              </a:solidFill>
              <a:latin typeface="Calibri"/>
              <a:ea typeface="Calibri"/>
              <a:cs typeface="Calibri"/>
              <a:sym typeface="Calibri"/>
            </a:endParaRPr>
          </a:p>
        </p:txBody>
      </p:sp>
      <p:sp>
        <p:nvSpPr>
          <p:cNvPr id="321" name="Google Shape;321;p17"/>
          <p:cNvSpPr txBox="1"/>
          <p:nvPr/>
        </p:nvSpPr>
        <p:spPr>
          <a:xfrm>
            <a:off x="880171" y="705102"/>
            <a:ext cx="1384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4600" b="1" i="0">
                <a:solidFill>
                  <a:srgbClr val="00B050"/>
                </a:solidFill>
                <a:latin typeface="Arial"/>
                <a:ea typeface="Arial"/>
                <a:cs typeface="Arial"/>
                <a:sym typeface="Arial"/>
              </a:rPr>
              <a:t>Ringmajandus </a:t>
            </a:r>
            <a:endParaRPr sz="4600" b="1">
              <a:solidFill>
                <a:srgbClr val="00B050"/>
              </a:solidFill>
              <a:latin typeface="Arial"/>
              <a:ea typeface="Arial"/>
              <a:cs typeface="Arial"/>
              <a:sym typeface="Arial"/>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pic>
        <p:nvPicPr>
          <p:cNvPr id="322" name="Google Shape;322;p1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23" name="Google Shape;323;p1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24" name="Google Shape;324;p17"/>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5" name="Google Shape;325;p17"/>
          <p:cNvSpPr txBox="1"/>
          <p:nvPr/>
        </p:nvSpPr>
        <p:spPr>
          <a:xfrm>
            <a:off x="1219386" y="2119072"/>
            <a:ext cx="9081000" cy="5529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Selgitus selle kohta, kuidas me elame ja kasutame ressursse. Arusaam sellest, kuidas kasutada täna kaupu, mis võivad olla homsed ressursid.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Peaksime mõtlema, kuidas me saaksime oma tuleviku, vajadused ja elu ümber kujundada, lähtudes ringluse põhimõtetest. </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1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100">
              <a:solidFill>
                <a:srgbClr val="056839"/>
              </a:solidFill>
              <a:latin typeface="Calibri"/>
              <a:ea typeface="Calibri"/>
              <a:cs typeface="Calibri"/>
              <a:sym typeface="Calibri"/>
            </a:endParaRPr>
          </a:p>
        </p:txBody>
      </p:sp>
      <p:sp>
        <p:nvSpPr>
          <p:cNvPr id="326" name="Google Shape;326;p1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7" name="Google Shape;327;p17"/>
          <p:cNvSpPr/>
          <p:nvPr/>
        </p:nvSpPr>
        <p:spPr>
          <a:xfrm>
            <a:off x="1138069" y="1666306"/>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28" name="Google Shape;328;p17" descr="There's a world of opportunity to re-think and re-design the way we make stuff. &#10;&#10;'Re-Thinking Progress' explores how through a change in perspective we can re-design the way our economy works - designing products that can be 'made to be made again' and powering the system with renewable energy. It questions whether with creativity and innovation we can build a restorative economy.&#10;&#10;------&#10;Thank you for watching this video. The Ellen MacArthur Foundation is a UK charity working on business, learning, insights &amp; analysis, and communications to accelerate the transition towards the circular economy. &#10;&#10;Find out more about our work here: www.ellenmacarthurfoundation.org&#10;&#10;Follow us online on these channels:&#10;&#10;Instagram: http://instagram.com/ellenmacarthurfoundation&#10;Facebook: http://facebook.com/EllenMacArthurFoundation &#10;LinkedIn: https://www.linkedin.com/company/ellen-macarthur-foundation &#10;Website: https:/www.ellenmacarthurfoundation.org&#10;&#10;#circulareconomy" title="Explaining the Circular Economy and How Society Can Re-think Progress | Animated Video Essay">
            <a:hlinkClick r:id="rId5"/>
          </p:cNvPr>
          <p:cNvPicPr preferRelativeResize="0"/>
          <p:nvPr/>
        </p:nvPicPr>
        <p:blipFill>
          <a:blip r:embed="rId6">
            <a:alphaModFix/>
          </a:blip>
          <a:stretch>
            <a:fillRect/>
          </a:stretch>
        </p:blipFill>
        <p:spPr>
          <a:xfrm>
            <a:off x="10563989" y="2119088"/>
            <a:ext cx="7133299" cy="5349974"/>
          </a:xfrm>
          <a:prstGeom prst="rect">
            <a:avLst/>
          </a:prstGeom>
          <a:noFill/>
          <a:ln>
            <a:noFill/>
          </a:ln>
        </p:spPr>
      </p:pic>
      <p:sp>
        <p:nvSpPr>
          <p:cNvPr id="329" name="Google Shape;329;p17"/>
          <p:cNvSpPr txBox="1"/>
          <p:nvPr/>
        </p:nvSpPr>
        <p:spPr>
          <a:xfrm>
            <a:off x="10300377" y="7648663"/>
            <a:ext cx="8443800" cy="2250600"/>
          </a:xfrm>
          <a:prstGeom prst="rect">
            <a:avLst/>
          </a:prstGeom>
          <a:noFill/>
          <a:ln>
            <a:noFill/>
          </a:ln>
        </p:spPr>
        <p:txBody>
          <a:bodyPr spcFirstLastPara="1" wrap="square" lIns="148575" tIns="148575" rIns="148575" bIns="148575" anchor="t" anchorCtr="0">
            <a:spAutoFit/>
          </a:bodyPr>
          <a:lstStyle/>
          <a:p>
            <a:pPr marL="0" lvl="0" indent="0" algn="l" rtl="0">
              <a:lnSpc>
                <a:spcPct val="150000"/>
              </a:lnSpc>
              <a:spcBef>
                <a:spcPts val="0"/>
              </a:spcBef>
              <a:spcAft>
                <a:spcPts val="0"/>
              </a:spcAft>
              <a:buClr>
                <a:schemeClr val="dk1"/>
              </a:buClr>
              <a:buFont typeface="Arial"/>
              <a:buNone/>
            </a:pPr>
            <a:r>
              <a:t/>
            </a:r>
            <a:endParaRPr sz="200">
              <a:solidFill>
                <a:srgbClr val="056839"/>
              </a:solidFill>
              <a:latin typeface="Calibri"/>
              <a:ea typeface="Calibri"/>
              <a:cs typeface="Calibri"/>
              <a:sym typeface="Calibri"/>
            </a:endParaRPr>
          </a:p>
          <a:p>
            <a:pPr marL="0" lvl="0" indent="0" algn="l" rtl="0">
              <a:lnSpc>
                <a:spcPct val="115000"/>
              </a:lnSpc>
              <a:spcBef>
                <a:spcPts val="0"/>
              </a:spcBef>
              <a:spcAft>
                <a:spcPts val="0"/>
              </a:spcAft>
              <a:buNone/>
            </a:pPr>
            <a:r>
              <a:rPr lang="en-US" sz="2300">
                <a:solidFill>
                  <a:srgbClr val="0F0F0F"/>
                </a:solidFill>
                <a:highlight>
                  <a:srgbClr val="FFFFFF"/>
                </a:highlight>
                <a:latin typeface="Roboto"/>
                <a:ea typeface="Roboto"/>
                <a:cs typeface="Roboto"/>
                <a:sym typeface="Roboto"/>
              </a:rPr>
              <a:t>Ringmajanduse selgitamine ja kuidas ühiskond saab progressi ümber mõelda | Animatsioonivideoessee (</a:t>
            </a:r>
            <a:r>
              <a:rPr lang="en-US" sz="2000" u="sng">
                <a:solidFill>
                  <a:schemeClr val="hlink"/>
                </a:solidFill>
                <a:highlight>
                  <a:srgbClr val="FFFFFF"/>
                </a:highlight>
                <a:latin typeface="Roboto"/>
                <a:ea typeface="Roboto"/>
                <a:cs typeface="Roboto"/>
                <a:sym typeface="Roboto"/>
                <a:hlinkClick r:id="rId7"/>
              </a:rPr>
              <a:t>Ellen MacArthur Foundation), 2011</a:t>
            </a:r>
            <a:endParaRPr sz="2000" u="sng">
              <a:solidFill>
                <a:schemeClr val="hlink"/>
              </a:solidFill>
              <a:highlight>
                <a:srgbClr val="FFFFFF"/>
              </a:highlight>
              <a:latin typeface="Roboto"/>
              <a:ea typeface="Roboto"/>
              <a:cs typeface="Roboto"/>
              <a:sym typeface="Roboto"/>
              <a:hlinkClick r:id="rId8"/>
            </a:endParaRPr>
          </a:p>
          <a:p>
            <a:pPr marL="0" lvl="0" indent="0" algn="l" rtl="0">
              <a:lnSpc>
                <a:spcPct val="115000"/>
              </a:lnSpc>
              <a:spcBef>
                <a:spcPts val="0"/>
              </a:spcBef>
              <a:spcAft>
                <a:spcPts val="0"/>
              </a:spcAft>
              <a:buClr>
                <a:schemeClr val="dk1"/>
              </a:buClr>
              <a:buSzPts val="1800"/>
              <a:buFont typeface="Arial"/>
              <a:buNone/>
            </a:pPr>
            <a:r>
              <a:t/>
            </a:r>
            <a:endParaRPr sz="2300">
              <a:solidFill>
                <a:srgbClr val="0F0F0F"/>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Font typeface="Arial"/>
              <a:buNone/>
            </a:pPr>
            <a:r>
              <a:rPr lang="en-US" sz="2100" u="sng">
                <a:solidFill>
                  <a:schemeClr val="hlink"/>
                </a:solidFill>
                <a:latin typeface="Calibri"/>
                <a:ea typeface="Calibri"/>
                <a:cs typeface="Calibri"/>
                <a:sym typeface="Calibri"/>
                <a:hlinkClick r:id="rId10"/>
                <a:extLst>
                  <a:ext uri="http://customooxmlschemas.google.com/">
                    <go:slidesCustomData xmlns:go="http://customooxmlschemas.google.com/" textRoundtripDataId="18"/>
                  </a:ext>
                </a:extLst>
              </a:rPr>
              <a:t>https://www.youtube.com/watch?v=zCRKvDyyHmI</a:t>
            </a:r>
            <a:endParaRPr sz="2300">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328"/>
                                        </p:tgtEl>
                                        <p:attrNameLst>
                                          <p:attrName>style.visibility</p:attrName>
                                        </p:attrNameLst>
                                      </p:cBhvr>
                                      <p:to>
                                        <p:strVal val="visible"/>
                                      </p:to>
                                    </p:set>
                                    <p:animEffect transition="in" filter="fade">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5" name="Google Shape;335;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6" name="Google Shape;336;p1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37" name="Google Shape;337;p1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38" name="Google Shape;338;p1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339" name="Google Shape;339;p18"/>
          <p:cNvPicPr preferRelativeResize="0"/>
          <p:nvPr/>
        </p:nvPicPr>
        <p:blipFill rotWithShape="1">
          <a:blip r:embed="rId5">
            <a:alphaModFix/>
          </a:blip>
          <a:srcRect l="0" t="813" r="0" b="0"/>
          <a:stretch/>
        </p:blipFill>
        <p:spPr>
          <a:xfrm>
            <a:off x="7292464" y="1457550"/>
            <a:ext cx="7071214" cy="6522301"/>
          </a:xfrm>
          <a:prstGeom prst="rect">
            <a:avLst/>
          </a:prstGeom>
          <a:noFill/>
          <a:ln>
            <a:noFill/>
          </a:ln>
        </p:spPr>
      </p:pic>
      <p:sp>
        <p:nvSpPr>
          <p:cNvPr id="340" name="Google Shape;340;p18"/>
          <p:cNvSpPr txBox="1"/>
          <p:nvPr/>
        </p:nvSpPr>
        <p:spPr>
          <a:xfrm>
            <a:off x="2304625" y="7979850"/>
            <a:ext cx="17046900" cy="13815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2000">
                <a:solidFill>
                  <a:srgbClr val="056839"/>
                </a:solidFill>
                <a:latin typeface="Calibri"/>
                <a:ea typeface="Calibri"/>
                <a:cs typeface="Calibri"/>
                <a:sym typeface="Calibri"/>
              </a:rPr>
              <a:t>Pilt </a:t>
            </a:r>
            <a:r>
              <a:rPr lang="en-US" sz="2000">
                <a:solidFill>
                  <a:srgbClr val="056839"/>
                </a:solidFill>
                <a:latin typeface="Calibri"/>
                <a:ea typeface="Calibri"/>
                <a:cs typeface="Calibri"/>
                <a:sym typeface="Calibri"/>
              </a:rPr>
              <a:t>Anne P.M. Velenturf, Phil Purnell, Principles for a sustainable circular economy, Sustainable Production and Consumption, Volume 27, 2021, Pages 1437-1457, ISSN 2352-5509, https://doi.org/10.1016/j.spc.2021.02.018.</a:t>
            </a:r>
            <a:endParaRPr sz="2000">
              <a:solidFill>
                <a:srgbClr val="056839"/>
              </a:solidFill>
              <a:latin typeface="Calibri"/>
              <a:ea typeface="Calibri"/>
              <a:cs typeface="Calibri"/>
              <a:sym typeface="Calibri"/>
            </a:endParaRPr>
          </a:p>
          <a:p>
            <a:pPr marL="0" marR="0" lvl="0" indent="0" algn="ctr" rtl="0">
              <a:lnSpc>
                <a:spcPct val="150000"/>
              </a:lnSpc>
              <a:spcBef>
                <a:spcPts val="0"/>
              </a:spcBef>
              <a:spcAft>
                <a:spcPts val="0"/>
              </a:spcAft>
              <a:buNone/>
            </a:pPr>
            <a:r>
              <a:rPr lang="en-US" sz="2000">
                <a:solidFill>
                  <a:srgbClr val="056839"/>
                </a:solidFill>
                <a:latin typeface="Calibri"/>
                <a:ea typeface="Calibri"/>
                <a:cs typeface="Calibri"/>
                <a:sym typeface="Calibri"/>
              </a:rPr>
              <a:t>(https://www.sciencedirect.com/science/article/pii/S2352550921000567)</a:t>
            </a:r>
            <a:endParaRPr sz="2000">
              <a:solidFill>
                <a:srgbClr val="056839"/>
              </a:solidFill>
              <a:latin typeface="Calibri"/>
              <a:ea typeface="Calibri"/>
              <a:cs typeface="Calibri"/>
              <a:sym typeface="Calibri"/>
            </a:endParaRPr>
          </a:p>
        </p:txBody>
      </p:sp>
      <p:sp>
        <p:nvSpPr>
          <p:cNvPr id="341" name="Google Shape;341;p18"/>
          <p:cNvSpPr txBox="1"/>
          <p:nvPr/>
        </p:nvSpPr>
        <p:spPr>
          <a:xfrm>
            <a:off x="883829" y="845625"/>
            <a:ext cx="13340100" cy="873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4700" b="1">
                <a:solidFill>
                  <a:srgbClr val="056839"/>
                </a:solidFill>
                <a:latin typeface="Calibri"/>
                <a:ea typeface="Calibri"/>
                <a:cs typeface="Calibri"/>
                <a:sym typeface="Calibri"/>
              </a:rPr>
              <a:t>Teema 3. </a:t>
            </a:r>
            <a:r>
              <a:rPr lang="en-US" sz="4700" b="1" i="0">
                <a:solidFill>
                  <a:srgbClr val="00B050"/>
                </a:solidFill>
                <a:latin typeface="Arial"/>
                <a:ea typeface="Arial"/>
                <a:cs typeface="Arial"/>
                <a:sym typeface="Arial"/>
              </a:rPr>
              <a:t>Ringmajandus </a:t>
            </a:r>
            <a:endParaRPr sz="4700" b="1">
              <a:solidFill>
                <a:srgbClr val="00B05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9"/>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5900" b="1" i="0">
                <a:solidFill>
                  <a:srgbClr val="00B050"/>
                </a:solidFill>
                <a:latin typeface="Arial"/>
                <a:ea typeface="Arial"/>
                <a:cs typeface="Arial"/>
                <a:sym typeface="Arial"/>
              </a:rPr>
              <a:t>Ringmajandus </a:t>
            </a:r>
            <a:endParaRPr sz="5900" b="1">
              <a:solidFill>
                <a:srgbClr val="00B050"/>
              </a:solidFill>
              <a:latin typeface="Arial"/>
              <a:ea typeface="Arial"/>
              <a:cs typeface="Arial"/>
              <a:sym typeface="Arial"/>
            </a:endParaRPr>
          </a:p>
        </p:txBody>
      </p:sp>
      <p:sp>
        <p:nvSpPr>
          <p:cNvPr id="347" name="Google Shape;347;p1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8" name="Google Shape;348;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9" name="Google Shape;349;p1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50" name="Google Shape;350;p19"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51" name="Google Shape;351;p19"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52" name="Google Shape;352;p19"/>
          <p:cNvSpPr txBox="1"/>
          <p:nvPr/>
        </p:nvSpPr>
        <p:spPr>
          <a:xfrm>
            <a:off x="1034397" y="2374631"/>
            <a:ext cx="17358900" cy="6599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i="0">
                <a:solidFill>
                  <a:srgbClr val="056839"/>
                </a:solidFill>
                <a:latin typeface="Calibri"/>
                <a:ea typeface="Calibri"/>
                <a:cs typeface="Calibri"/>
                <a:sym typeface="Calibri"/>
              </a:rPr>
              <a:t>"</a:t>
            </a:r>
            <a:r>
              <a:rPr lang="en-US" sz="3300" i="1">
                <a:solidFill>
                  <a:srgbClr val="056839"/>
                </a:solidFill>
                <a:latin typeface="Calibri"/>
                <a:ea typeface="Calibri"/>
                <a:cs typeface="Calibri"/>
                <a:sym typeface="Calibri"/>
              </a:rPr>
              <a:t>Ringmajandus on viimase kümnendi jooksul saanud hoogu juurde, peamiselt selliste praktikute nagu Ellen MacArthuri Sihtasutus lähenemise kaudu, kes positsioneerivad selle kindlalt "rohelise kasvu</a:t>
            </a:r>
            <a:r>
              <a:rPr lang="en-US" sz="3300" i="0">
                <a:solidFill>
                  <a:srgbClr val="056839"/>
                </a:solidFill>
                <a:latin typeface="Calibri"/>
                <a:ea typeface="Calibri"/>
                <a:cs typeface="Calibri"/>
                <a:sym typeface="Calibri"/>
              </a:rPr>
              <a:t>" diskursuse raames, väites, et primaarressursside tarbimist ja sellega seotud heitkoguseid saab lahti siduda SKPst, et seadustada jätkuvat majanduskasvu (</a:t>
            </a:r>
            <a:r>
              <a:rPr lang="en-US" sz="3300" i="0" u="sng" strike="noStrike">
                <a:solidFill>
                  <a:srgbClr val="056839"/>
                </a:solidFill>
                <a:latin typeface="Calibri"/>
                <a:ea typeface="Calibri"/>
                <a:cs typeface="Calibri"/>
                <a:sym typeface="Calibri"/>
                <a:hlinkClick r:id="rId5">
                  <a:extLst>
                    <a:ext uri="{A12FA001-AC4F-418D-AE19-62706E023703}">
                      <ahyp:hlinkClr val="tx"/>
                    </a:ext>
                  </a:extLst>
                </a:hlinkClick>
              </a:rPr>
              <a:t>Parrique et al., 2019</a:t>
            </a:r>
            <a:r>
              <a:rPr lang="en-US" sz="3300" i="0">
                <a:solidFill>
                  <a:srgbClr val="056839"/>
                </a:solidFill>
                <a:latin typeface="Calibri"/>
                <a:ea typeface="Calibri"/>
                <a:cs typeface="Calibri"/>
                <a:sym typeface="Calibri"/>
              </a:rPr>
              <a:t>). </a:t>
            </a:r>
            <a:r>
              <a:rPr lang="en-US" sz="3300" i="0">
                <a:solidFill>
                  <a:srgbClr val="056839"/>
                </a:solidFill>
                <a:latin typeface="Calibri"/>
                <a:ea typeface="Calibri"/>
                <a:cs typeface="Calibri"/>
                <a:sym typeface="Calibri"/>
              </a:rPr>
              <a:t>Valitsused on pühendunud ringmajanduse rakendamisele, alates riikidevahelistest algatustest, näiteks ELi poolt, kuni selliste riikide nagu Hiina ja linnadeni nagu Tokyo, New York ja London (</a:t>
            </a:r>
            <a:r>
              <a:rPr lang="en-US" sz="3300" i="0" u="sng" strike="noStrike">
                <a:solidFill>
                  <a:srgbClr val="056839"/>
                </a:solidFill>
                <a:latin typeface="Calibri"/>
                <a:ea typeface="Calibri"/>
                <a:cs typeface="Calibri"/>
                <a:sym typeface="Calibri"/>
                <a:hlinkClick r:id="rId6">
                  <a:extLst>
                    <a:ext uri="{A12FA001-AC4F-418D-AE19-62706E023703}">
                      <ahyp:hlinkClr val="tx"/>
                    </a:ext>
                  </a:extLst>
                </a:hlinkClick>
              </a:rPr>
              <a:t>Purnell et al., 2020)</a:t>
            </a:r>
            <a:r>
              <a:rPr lang="en-US" sz="3300" i="0">
                <a:solidFill>
                  <a:srgbClr val="056839"/>
                </a:solidFill>
                <a:latin typeface="Calibri"/>
                <a:ea typeface="Calibri"/>
                <a:cs typeface="Calibri"/>
                <a:sym typeface="Calibri"/>
              </a:rPr>
              <a:t>. </a:t>
            </a:r>
            <a:r>
              <a:rPr lang="en-US" sz="3300" i="0">
                <a:solidFill>
                  <a:srgbClr val="056839"/>
                </a:solidFill>
                <a:latin typeface="Calibri"/>
                <a:ea typeface="Calibri"/>
                <a:cs typeface="Calibri"/>
                <a:sym typeface="Calibri"/>
              </a:rPr>
              <a:t>2013. aastal teatas kolmandik maailma tegevjuhtidest, et nad tunnevad aktiivset huvi ringmajanduse vastu, mis on ajendatud isiklikest tõekspidamistest, ärihuvidest ja jätkusuutlikkuse murest (</a:t>
            </a:r>
            <a:r>
              <a:rPr lang="en-US" sz="3300" i="0" u="sng" strike="noStrike">
                <a:solidFill>
                  <a:srgbClr val="056839"/>
                </a:solidFill>
                <a:latin typeface="Calibri"/>
                <a:ea typeface="Calibri"/>
                <a:cs typeface="Calibri"/>
                <a:sym typeface="Calibri"/>
                <a:hlinkClick r:id="rId7">
                  <a:extLst>
                    <a:ext uri="{A12FA001-AC4F-418D-AE19-62706E023703}">
                      <ahyp:hlinkClr val="tx"/>
                    </a:ext>
                  </a:extLst>
                </a:hlinkClick>
              </a:rPr>
              <a:t>Accenture ja Compact, 2013)</a:t>
            </a:r>
            <a:r>
              <a:rPr lang="en-US" sz="3300" i="0">
                <a:solidFill>
                  <a:srgbClr val="056839"/>
                </a:solidFill>
                <a:latin typeface="Calibri"/>
                <a:ea typeface="Calibri"/>
                <a:cs typeface="Calibri"/>
                <a:sym typeface="Calibri"/>
              </a:rPr>
              <a:t>. </a:t>
            </a:r>
            <a:endParaRPr sz="33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176aaa03977_0_2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5900" b="1" i="0">
                <a:solidFill>
                  <a:srgbClr val="00B050"/>
                </a:solidFill>
                <a:latin typeface="Arial"/>
                <a:ea typeface="Arial"/>
                <a:cs typeface="Arial"/>
                <a:sym typeface="Arial"/>
              </a:rPr>
              <a:t>Ringmajandus </a:t>
            </a:r>
            <a:endParaRPr sz="5900" b="1">
              <a:solidFill>
                <a:srgbClr val="00B050"/>
              </a:solidFill>
              <a:latin typeface="Arial"/>
              <a:ea typeface="Arial"/>
              <a:cs typeface="Arial"/>
              <a:sym typeface="Arial"/>
            </a:endParaRPr>
          </a:p>
        </p:txBody>
      </p:sp>
      <p:sp>
        <p:nvSpPr>
          <p:cNvPr id="358" name="Google Shape;358;g176aaa03977_0_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59" name="Google Shape;359;g176aaa03977_0_2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60" name="Google Shape;360;g176aaa03977_0_2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61" name="Google Shape;361;g176aaa03977_0_2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62" name="Google Shape;362;g176aaa03977_0_2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63" name="Google Shape;363;g176aaa03977_0_20"/>
          <p:cNvSpPr txBox="1"/>
          <p:nvPr/>
        </p:nvSpPr>
        <p:spPr>
          <a:xfrm>
            <a:off x="804956" y="2513232"/>
            <a:ext cx="18720000" cy="59454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600" i="0">
                <a:solidFill>
                  <a:srgbClr val="056839"/>
                </a:solidFill>
                <a:latin typeface="Calibri"/>
                <a:ea typeface="Calibri"/>
                <a:cs typeface="Calibri"/>
                <a:sym typeface="Calibri"/>
              </a:rPr>
              <a:t>Ellen MacArthuri fondi programm "CE100" pakub ettevõtetele toetavat keskkonda, et õppida ja võtta kasutusele ringikujulisi tavasid (</a:t>
            </a:r>
            <a:r>
              <a:rPr lang="en-US" sz="3600" i="0" u="sng" strike="noStrike">
                <a:solidFill>
                  <a:srgbClr val="056839"/>
                </a:solidFill>
                <a:latin typeface="Calibri"/>
                <a:ea typeface="Calibri"/>
                <a:cs typeface="Calibri"/>
                <a:sym typeface="Calibri"/>
                <a:hlinkClick r:id="rId5">
                  <a:extLst>
                    <a:ext uri="{A12FA001-AC4F-418D-AE19-62706E023703}">
                      <ahyp:hlinkClr val="tx"/>
                    </a:ext>
                  </a:extLst>
                </a:hlinkClick>
              </a:rPr>
              <a:t>EMF, 2019</a:t>
            </a:r>
            <a:r>
              <a:rPr lang="en-US" sz="3600" i="0">
                <a:solidFill>
                  <a:srgbClr val="056839"/>
                </a:solidFill>
                <a:latin typeface="Calibri"/>
                <a:ea typeface="Calibri"/>
                <a:cs typeface="Calibri"/>
                <a:sym typeface="Calibri"/>
              </a:rPr>
              <a:t>). </a:t>
            </a:r>
            <a:r>
              <a:rPr lang="en-US" sz="3600" i="0">
                <a:solidFill>
                  <a:srgbClr val="056839"/>
                </a:solidFill>
                <a:latin typeface="Calibri"/>
                <a:ea typeface="Calibri"/>
                <a:cs typeface="Calibri"/>
                <a:sym typeface="Calibri"/>
              </a:rPr>
              <a:t>Selle deklareeritud praktikapõhise ringmajanduse ülemaailmsete liidrite hulka kuuluvad näiteks Apple, Coca-Cola ja Rolls Royce (</a:t>
            </a:r>
            <a:r>
              <a:rPr lang="en-US" sz="3600" i="0" u="sng" strike="noStrike">
                <a:solidFill>
                  <a:srgbClr val="056839"/>
                </a:solidFill>
                <a:latin typeface="Calibri"/>
                <a:ea typeface="Calibri"/>
                <a:cs typeface="Calibri"/>
                <a:sym typeface="Calibri"/>
                <a:hlinkClick r:id="rId6">
                  <a:extLst>
                    <a:ext uri="{A12FA001-AC4F-418D-AE19-62706E023703}">
                      <ahyp:hlinkClr val="tx"/>
                    </a:ext>
                  </a:extLst>
                </a:hlinkClick>
              </a:rPr>
              <a:t>Kiser, 2016</a:t>
            </a:r>
            <a:r>
              <a:rPr lang="en-US" sz="3600" i="0">
                <a:solidFill>
                  <a:srgbClr val="056839"/>
                </a:solidFill>
                <a:latin typeface="Calibri"/>
                <a:ea typeface="Calibri"/>
                <a:cs typeface="Calibri"/>
                <a:sym typeface="Calibri"/>
              </a:rPr>
              <a:t>; </a:t>
            </a:r>
            <a:r>
              <a:rPr lang="en-US" sz="3600" i="0" u="sng" strike="noStrike">
                <a:solidFill>
                  <a:srgbClr val="056839"/>
                </a:solidFill>
                <a:latin typeface="Calibri"/>
                <a:ea typeface="Calibri"/>
                <a:cs typeface="Calibri"/>
                <a:sym typeface="Calibri"/>
                <a:hlinkClick r:id="rId7">
                  <a:extLst>
                    <a:ext uri="{A12FA001-AC4F-418D-AE19-62706E023703}">
                      <ahyp:hlinkClr val="tx"/>
                    </a:ext>
                  </a:extLst>
                </a:hlinkClick>
              </a:rPr>
              <a:t>Purnell et al., 2020</a:t>
            </a:r>
            <a:r>
              <a:rPr lang="en-US" sz="3600" i="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36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rPr lang="en-US" sz="2600">
                <a:solidFill>
                  <a:srgbClr val="056839"/>
                </a:solidFill>
                <a:latin typeface="Calibri"/>
                <a:ea typeface="Calibri"/>
                <a:cs typeface="Calibri"/>
                <a:sym typeface="Calibri"/>
              </a:rPr>
              <a:t>Anne P.M. Velenturf, Phil Purnell, Principles for a sustainable circular economy, Sustainable Production and Consumption, Volume 27, 2021, Pages 1437-1457, ISSN 2352-5509, https://doi.org/10.1016/j.spc.2021.02.018.</a:t>
            </a:r>
            <a:endParaRPr sz="26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rPr lang="en-US" sz="1800" u="sng">
                <a:solidFill>
                  <a:schemeClr val="hlink"/>
                </a:solidFill>
                <a:latin typeface="Calibri"/>
                <a:ea typeface="Calibri"/>
                <a:cs typeface="Calibri"/>
                <a:sym typeface="Calibri"/>
                <a:hlinkClick r:id="rId8"/>
              </a:rPr>
              <a:t>https://www.sciencedirect.com/science/article/pii/S2352550921000567</a:t>
            </a:r>
            <a:endParaRPr sz="18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600">
              <a:solidFill>
                <a:srgbClr val="056839"/>
              </a:solidFill>
              <a:latin typeface="Calibri"/>
              <a:ea typeface="Calibri"/>
              <a:cs typeface="Calibri"/>
              <a:sym typeface="Calibri"/>
            </a:endParaRPr>
          </a:p>
        </p:txBody>
      </p:sp>
    </p:spTree>
  </p:cSld>
  <p:clrMapOvr>
    <a:masterClrMapping/>
  </p:clrMapOvr>
</p:sld>
</file>

<file path=ppt/slides/slide25.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5900" b="1" i="0">
                <a:solidFill>
                  <a:srgbClr val="00B050"/>
                </a:solidFill>
                <a:latin typeface="Arial"/>
                <a:ea typeface="Arial"/>
                <a:cs typeface="Arial"/>
                <a:sym typeface="Arial"/>
              </a:rPr>
              <a:t>Ringmajandus </a:t>
            </a:r>
            <a:endParaRPr sz="5900" b="1">
              <a:solidFill>
                <a:srgbClr val="00B050"/>
              </a:solidFill>
              <a:latin typeface="Arial"/>
              <a:ea typeface="Arial"/>
              <a:cs typeface="Arial"/>
              <a:sym typeface="Arial"/>
            </a:endParaRPr>
          </a:p>
        </p:txBody>
      </p:sp>
      <p:sp>
        <p:nvSpPr>
          <p:cNvPr id="369" name="Google Shape;369;p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0" name="Google Shape;370;p2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1" name="Google Shape;371;p2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72" name="Google Shape;372;p2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73" name="Google Shape;373;p2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74" name="Google Shape;374;p20"/>
          <p:cNvSpPr txBox="1"/>
          <p:nvPr/>
        </p:nvSpPr>
        <p:spPr>
          <a:xfrm>
            <a:off x="883828" y="2262375"/>
            <a:ext cx="17931900" cy="5383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400" i="0">
                <a:solidFill>
                  <a:srgbClr val="056839"/>
                </a:solidFill>
                <a:latin typeface="Calibri"/>
                <a:ea typeface="Calibri"/>
                <a:cs typeface="Calibri"/>
                <a:sym typeface="Calibri"/>
              </a:rPr>
              <a:t>"</a:t>
            </a:r>
            <a:r>
              <a:rPr lang="en-US" sz="3400" i="1">
                <a:solidFill>
                  <a:srgbClr val="056839"/>
                </a:solidFill>
                <a:latin typeface="Calibri"/>
                <a:ea typeface="Calibri"/>
                <a:cs typeface="Calibri"/>
                <a:sym typeface="Calibri"/>
              </a:rPr>
              <a:t>Ringmajandust on majanduslikel eesmärkidel rakendatud juba sadu aastaid. Tööstusajalugu on rikas näiteid "tööstuslikust </a:t>
            </a:r>
            <a:r>
              <a:rPr lang="en-US" sz="3400" i="1">
                <a:solidFill>
                  <a:srgbClr val="056839"/>
                </a:solidFill>
                <a:latin typeface="Calibri"/>
                <a:ea typeface="Calibri"/>
                <a:cs typeface="Calibri"/>
                <a:sym typeface="Calibri"/>
                <a:extLst>
                  <a:ext uri="http://customooxmlschemas.google.com/">
                    <go:slidesCustomData xmlns:go="http://customooxmlschemas.google.com/" textRoundtripDataId="20"/>
                  </a:ext>
                </a:extLst>
              </a:rPr>
              <a:t>sümbioosist</a:t>
            </a:r>
            <a:r>
              <a:rPr lang="en-US" sz="3400" i="1">
                <a:solidFill>
                  <a:srgbClr val="056839"/>
                </a:solidFill>
                <a:latin typeface="Calibri"/>
                <a:ea typeface="Calibri"/>
                <a:cs typeface="Calibri"/>
                <a:sym typeface="Calibri"/>
              </a:rPr>
              <a:t>", kus ühe tööstusharu kõrvalsaadused moodustavad teise tööstusharu sisendid</a:t>
            </a:r>
            <a:r>
              <a:rPr lang="en-US" sz="3400">
                <a:solidFill>
                  <a:srgbClr val="056839"/>
                </a:solidFill>
                <a:latin typeface="Calibri"/>
                <a:ea typeface="Calibri"/>
                <a:cs typeface="Calibri"/>
                <a:sym typeface="Calibri"/>
              </a:rPr>
              <a:t>" </a:t>
            </a:r>
            <a:r>
              <a:rPr lang="en-US" sz="3400" i="0">
                <a:solidFill>
                  <a:srgbClr val="056839"/>
                </a:solidFill>
                <a:latin typeface="Calibri"/>
                <a:ea typeface="Calibri"/>
                <a:cs typeface="Calibri"/>
                <a:sym typeface="Calibri"/>
              </a:rPr>
              <a:t>(</a:t>
            </a:r>
            <a:r>
              <a:rPr lang="en-US" sz="3400" i="0" u="sng" strike="noStrike">
                <a:solidFill>
                  <a:srgbClr val="056839"/>
                </a:solidFill>
                <a:latin typeface="Calibri"/>
                <a:ea typeface="Calibri"/>
                <a:cs typeface="Calibri"/>
                <a:sym typeface="Calibri"/>
                <a:hlinkClick r:id="rId5">
                  <a:extLst>
                    <a:ext uri="{A12FA001-AC4F-418D-AE19-62706E023703}">
                      <ahyp:hlinkClr val="tx"/>
                    </a:ext>
                  </a:extLst>
                </a:hlinkClick>
              </a:rPr>
              <a:t>Desrochers ja Leppala, 2010)</a:t>
            </a:r>
            <a:r>
              <a:rPr lang="en-US" sz="3400" i="0">
                <a:solidFill>
                  <a:srgbClr val="056839"/>
                </a:solidFill>
                <a:latin typeface="Calibri"/>
                <a:ea typeface="Calibri"/>
                <a:cs typeface="Calibri"/>
                <a:sym typeface="Calibri"/>
              </a:rPr>
              <a:t>. </a:t>
            </a:r>
            <a:r>
              <a:rPr lang="en-US" sz="3400" i="0">
                <a:solidFill>
                  <a:srgbClr val="056839"/>
                </a:solidFill>
                <a:latin typeface="Calibri"/>
                <a:ea typeface="Calibri"/>
                <a:cs typeface="Calibri"/>
                <a:sym typeface="Calibri"/>
              </a:rPr>
              <a:t>Tööstuslikud sümbioosid võivad olla jätkusuutlikud, kuid nad võivad ka aidata kaasa mittesäästvate materiaalsete süsteemide lukustamisele, nagu näiteks </a:t>
            </a:r>
            <a:r>
              <a:rPr lang="en-US" sz="3400" i="0" u="sng">
                <a:solidFill>
                  <a:srgbClr val="056839"/>
                </a:solidFill>
                <a:latin typeface="Calibri"/>
                <a:ea typeface="Calibri"/>
                <a:cs typeface="Calibri"/>
                <a:sym typeface="Calibri"/>
                <a:hlinkClick r:id="rId6">
                  <a:extLst>
                    <a:ext uri="{A12FA001-AC4F-418D-AE19-62706E023703}">
                      <ahyp:hlinkClr val="tx"/>
                    </a:ext>
                  </a:extLst>
                </a:hlinkClick>
              </a:rPr>
              <a:t>naftakeemiatööstuse </a:t>
            </a:r>
            <a:r>
              <a:rPr lang="en-US" sz="3400" i="0">
                <a:solidFill>
                  <a:srgbClr val="056839"/>
                </a:solidFill>
                <a:latin typeface="Calibri"/>
                <a:ea typeface="Calibri"/>
                <a:cs typeface="Calibri"/>
                <a:sym typeface="Calibri"/>
              </a:rPr>
              <a:t>infrastruktuuri </a:t>
            </a:r>
            <a:r>
              <a:rPr lang="en-US" sz="3400" i="0">
                <a:solidFill>
                  <a:srgbClr val="056839"/>
                </a:solidFill>
                <a:latin typeface="Calibri"/>
                <a:ea typeface="Calibri"/>
                <a:cs typeface="Calibri"/>
                <a:sym typeface="Calibri"/>
              </a:rPr>
              <a:t>võrgustik, </a:t>
            </a:r>
            <a:r>
              <a:rPr lang="en-US" sz="3400" i="0">
                <a:solidFill>
                  <a:srgbClr val="056839"/>
                </a:solidFill>
                <a:latin typeface="Calibri"/>
                <a:ea typeface="Calibri"/>
                <a:cs typeface="Calibri"/>
                <a:sym typeface="Calibri"/>
              </a:rPr>
              <a:t>mille paljusid aspekte peetakse nüüd sotsiaalsetel ja majanduslikel põhjustel oluliseks, säilitades seeläbi sõltuvuse fossiilkütuste kaevandamisest (vt nt </a:t>
            </a:r>
            <a:r>
              <a:rPr lang="en-US" sz="3400" i="0" u="sng" strike="noStrike">
                <a:solidFill>
                  <a:srgbClr val="056839"/>
                </a:solidFill>
                <a:latin typeface="Calibri"/>
                <a:ea typeface="Calibri"/>
                <a:cs typeface="Calibri"/>
                <a:sym typeface="Calibri"/>
                <a:hlinkClick r:id="rId7">
                  <a:extLst>
                    <a:ext uri="{A12FA001-AC4F-418D-AE19-62706E023703}">
                      <ahyp:hlinkClr val="tx"/>
                    </a:ext>
                  </a:extLst>
                </a:hlinkClick>
              </a:rPr>
              <a:t>Bansal ja McKnight, 2009</a:t>
            </a:r>
            <a:r>
              <a:rPr lang="en-US" sz="3400" i="0">
                <a:solidFill>
                  <a:srgbClr val="056839"/>
                </a:solidFill>
                <a:latin typeface="Calibri"/>
                <a:ea typeface="Calibri"/>
                <a:cs typeface="Calibri"/>
                <a:sym typeface="Calibri"/>
              </a:rPr>
              <a:t>; </a:t>
            </a:r>
            <a:r>
              <a:rPr lang="en-US" sz="3400" i="0" u="sng" strike="noStrike">
                <a:solidFill>
                  <a:srgbClr val="056839"/>
                </a:solidFill>
                <a:latin typeface="Calibri"/>
                <a:ea typeface="Calibri"/>
                <a:cs typeface="Calibri"/>
                <a:sym typeface="Calibri"/>
                <a:hlinkClick r:id="rId8">
                  <a:extLst>
                    <a:ext uri="{A12FA001-AC4F-418D-AE19-62706E023703}">
                      <ahyp:hlinkClr val="tx"/>
                    </a:ext>
                  </a:extLst>
                </a:hlinkClick>
              </a:rPr>
              <a:t>Wu et al., 2015</a:t>
            </a:r>
            <a:r>
              <a:rPr lang="en-US" sz="3400" i="0">
                <a:solidFill>
                  <a:srgbClr val="056839"/>
                </a:solidFill>
                <a:latin typeface="Calibri"/>
                <a:ea typeface="Calibri"/>
                <a:cs typeface="Calibri"/>
                <a:sym typeface="Calibri"/>
              </a:rPr>
              <a:t>). </a:t>
            </a:r>
            <a:endParaRPr sz="2800">
              <a:solidFill>
                <a:srgbClr val="056839"/>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176aaa03977_0_3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5900" b="1" i="0">
                <a:solidFill>
                  <a:srgbClr val="00B050"/>
                </a:solidFill>
                <a:latin typeface="Arial"/>
                <a:ea typeface="Arial"/>
                <a:cs typeface="Arial"/>
                <a:sym typeface="Arial"/>
              </a:rPr>
              <a:t>Ringmajandus </a:t>
            </a:r>
            <a:endParaRPr sz="5900" b="1">
              <a:solidFill>
                <a:srgbClr val="00B050"/>
              </a:solidFill>
              <a:latin typeface="Arial"/>
              <a:ea typeface="Arial"/>
              <a:cs typeface="Arial"/>
              <a:sym typeface="Arial"/>
            </a:endParaRPr>
          </a:p>
        </p:txBody>
      </p:sp>
      <p:sp>
        <p:nvSpPr>
          <p:cNvPr id="380" name="Google Shape;380;g176aaa03977_0_3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81" name="Google Shape;381;g176aaa03977_0_3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82" name="Google Shape;382;g176aaa03977_0_3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83" name="Google Shape;383;g176aaa03977_0_3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84" name="Google Shape;384;g176aaa03977_0_3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85" name="Google Shape;385;g176aaa03977_0_30"/>
          <p:cNvSpPr txBox="1"/>
          <p:nvPr/>
        </p:nvSpPr>
        <p:spPr>
          <a:xfrm>
            <a:off x="1034396" y="2205075"/>
            <a:ext cx="17294100" cy="71922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i="0">
                <a:solidFill>
                  <a:srgbClr val="056839"/>
                </a:solidFill>
                <a:latin typeface="Calibri"/>
                <a:ea typeface="Calibri"/>
                <a:cs typeface="Calibri"/>
                <a:sym typeface="Calibri"/>
              </a:rPr>
              <a:t>Teise energiaga seotud näitena võib öelda, et "jääkjäätmete" suunamine prügilatest soojuslikesse jäätmeteks muundamise protsessidesse vabastab </a:t>
            </a:r>
            <a:r>
              <a:rPr lang="en-US" sz="3300" i="0">
                <a:solidFill>
                  <a:srgbClr val="056839"/>
                </a:solidFill>
                <a:latin typeface="Calibri"/>
                <a:ea typeface="Calibri"/>
                <a:cs typeface="Calibri"/>
                <a:sym typeface="Calibri"/>
              </a:rPr>
              <a:t>materjalides sisalduvad </a:t>
            </a:r>
            <a:r>
              <a:rPr lang="en-US" sz="3300" i="0" u="sng">
                <a:solidFill>
                  <a:srgbClr val="056839"/>
                </a:solidFill>
                <a:latin typeface="Calibri"/>
                <a:ea typeface="Calibri"/>
                <a:cs typeface="Calibri"/>
                <a:sym typeface="Calibri"/>
                <a:hlinkClick r:id="rId5">
                  <a:extLst>
                    <a:ext uri="{A12FA001-AC4F-418D-AE19-62706E023703}">
                      <ahyp:hlinkClr val="tx"/>
                    </a:ext>
                  </a:extLst>
                </a:hlinkClick>
              </a:rPr>
              <a:t>süsinikdioksiidi heitkogused</a:t>
            </a:r>
            <a:r>
              <a:rPr lang="en-US" sz="3300" i="0">
                <a:solidFill>
                  <a:srgbClr val="056839"/>
                </a:solidFill>
                <a:latin typeface="Calibri"/>
                <a:ea typeface="Calibri"/>
                <a:cs typeface="Calibri"/>
                <a:sym typeface="Calibri"/>
              </a:rPr>
              <a:t>, hävitab ressursse, mida oleks võinud ringlusse võtta (eriti seal, kus jäätmetest energia tootmine on ülevõimsuseline), ja säilitab suurema sõltuvuse tooraine sisestamisest majandusse, kui see oleks olnud parema ringlussevõtu määra korral (</a:t>
            </a:r>
            <a:r>
              <a:rPr lang="en-US" sz="3300" i="0" u="sng" strike="noStrike">
                <a:solidFill>
                  <a:srgbClr val="056839"/>
                </a:solidFill>
                <a:latin typeface="Calibri"/>
                <a:ea typeface="Calibri"/>
                <a:cs typeface="Calibri"/>
                <a:sym typeface="Calibri"/>
                <a:hlinkClick r:id="rId6">
                  <a:extLst>
                    <a:ext uri="{A12FA001-AC4F-418D-AE19-62706E023703}">
                      <ahyp:hlinkClr val="tx"/>
                    </a:ext>
                  </a:extLst>
                </a:hlinkClick>
              </a:rPr>
              <a:t>Euroopa Komisjon, 2017</a:t>
            </a:r>
            <a:r>
              <a:rPr lang="en-US" sz="3300" i="0">
                <a:solidFill>
                  <a:srgbClr val="056839"/>
                </a:solidFill>
                <a:latin typeface="Calibri"/>
                <a:ea typeface="Calibri"/>
                <a:cs typeface="Calibri"/>
                <a:sym typeface="Calibri"/>
              </a:rPr>
              <a:t>; </a:t>
            </a:r>
            <a:r>
              <a:rPr lang="en-US" sz="3300" i="0" u="sng" strike="noStrike">
                <a:solidFill>
                  <a:srgbClr val="056839"/>
                </a:solidFill>
                <a:latin typeface="Calibri"/>
                <a:ea typeface="Calibri"/>
                <a:cs typeface="Calibri"/>
                <a:sym typeface="Calibri"/>
                <a:hlinkClick r:id="rId7">
                  <a:extLst>
                    <a:ext uri="{A12FA001-AC4F-418D-AE19-62706E023703}">
                      <ahyp:hlinkClr val="tx"/>
                    </a:ext>
                  </a:extLst>
                </a:hlinkClick>
              </a:rPr>
              <a:t>Farmer et al., 2015</a:t>
            </a:r>
            <a:r>
              <a:rPr lang="en-US" sz="3300" i="0">
                <a:solidFill>
                  <a:srgbClr val="056839"/>
                </a:solidFill>
                <a:latin typeface="Calibri"/>
                <a:ea typeface="Calibri"/>
                <a:cs typeface="Calibri"/>
                <a:sym typeface="Calibri"/>
              </a:rPr>
              <a:t>)".</a:t>
            </a:r>
            <a:endParaRPr sz="26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400">
                <a:solidFill>
                  <a:srgbClr val="056839"/>
                </a:solidFill>
                <a:latin typeface="Calibri"/>
                <a:ea typeface="Calibri"/>
                <a:cs typeface="Calibri"/>
                <a:sym typeface="Calibri"/>
              </a:rPr>
              <a:t>Anne P.M. Velenturf, Phil Purnell, Principles for a sustainable circular economy, Sustainable Production and Consumption, Volume 27, 2021, Pages 1437-1457, ISSN 2352-5509, https://doi.org/10.1016/j.spc.2021.02.018.</a:t>
            </a:r>
            <a:endParaRPr sz="1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1800" u="sng">
                <a:solidFill>
                  <a:schemeClr val="hlink"/>
                </a:solidFill>
                <a:latin typeface="Calibri"/>
                <a:ea typeface="Calibri"/>
                <a:cs typeface="Calibri"/>
                <a:sym typeface="Calibri"/>
                <a:hlinkClick r:id="rId8"/>
              </a:rPr>
              <a:t>https://www.sciencedirect.com/science/article/pii/S2352550921000567</a:t>
            </a:r>
            <a:endParaRPr sz="1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1800">
              <a:solidFill>
                <a:srgbClr val="056839"/>
              </a:solidFill>
              <a:latin typeface="Calibri"/>
              <a:ea typeface="Calibri"/>
              <a:cs typeface="Calibri"/>
              <a:sym typeface="Calibri"/>
            </a:endParaRPr>
          </a:p>
        </p:txBody>
      </p:sp>
    </p:spTree>
  </p:cSld>
  <p:clrMapOvr>
    <a:masterClrMapping/>
  </p:clrMapOvr>
</p:sld>
</file>

<file path=ppt/slides/slide27.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1"/>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l" rtl="0">
              <a:spcBef>
                <a:spcPts val="0"/>
              </a:spcBef>
              <a:spcAft>
                <a:spcPts val="0"/>
              </a:spcAft>
              <a:buNone/>
            </a:pPr>
            <a:r>
              <a:t/>
            </a:r>
            <a:endParaRPr sz="2900" b="1">
              <a:solidFill>
                <a:schemeClr val="lt1"/>
              </a:solidFill>
              <a:latin typeface="Calibri"/>
              <a:ea typeface="Calibri"/>
              <a:cs typeface="Calibri"/>
              <a:sym typeface="Calibri"/>
            </a:endParaRPr>
          </a:p>
        </p:txBody>
      </p:sp>
      <p:sp>
        <p:nvSpPr>
          <p:cNvPr id="391" name="Google Shape;391;p21"/>
          <p:cNvSpPr txBox="1"/>
          <p:nvPr/>
        </p:nvSpPr>
        <p:spPr>
          <a:xfrm>
            <a:off x="836001" y="723440"/>
            <a:ext cx="1384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Roheline </a:t>
            </a:r>
            <a:r>
              <a:rPr lang="en-US" sz="4600" b="1" i="0">
                <a:solidFill>
                  <a:srgbClr val="00B050"/>
                </a:solidFill>
                <a:latin typeface="Arial"/>
                <a:ea typeface="Arial"/>
                <a:cs typeface="Arial"/>
                <a:sym typeface="Arial"/>
              </a:rPr>
              <a:t>majandus </a:t>
            </a:r>
            <a:endParaRPr sz="4600" b="1">
              <a:solidFill>
                <a:srgbClr val="00B050"/>
              </a:solidFill>
              <a:latin typeface="Arial"/>
              <a:ea typeface="Arial"/>
              <a:cs typeface="Arial"/>
              <a:sym typeface="Arial"/>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pic>
        <p:nvPicPr>
          <p:cNvPr id="392" name="Google Shape;392;p2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93" name="Google Shape;393;p2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94" name="Google Shape;394;p21"/>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5" name="Google Shape;395;p21"/>
          <p:cNvSpPr txBox="1"/>
          <p:nvPr/>
        </p:nvSpPr>
        <p:spPr>
          <a:xfrm>
            <a:off x="1034378" y="2510913"/>
            <a:ext cx="9081000" cy="5299800"/>
          </a:xfrm>
          <a:prstGeom prst="rect">
            <a:avLst/>
          </a:prstGeom>
          <a:noFill/>
          <a:ln>
            <a:noFill/>
          </a:ln>
        </p:spPr>
        <p:txBody>
          <a:bodyPr spcFirstLastPara="1" wrap="square" lIns="148575" tIns="74275" rIns="148575" bIns="74275" anchor="t" anchorCtr="0">
            <a:spAutoFit/>
          </a:bodyPr>
          <a:lstStyle/>
          <a:p>
            <a:pPr marL="0" lvl="0" indent="0" algn="just" rtl="0">
              <a:lnSpc>
                <a:spcPct val="107916"/>
              </a:lnSpc>
              <a:spcBef>
                <a:spcPts val="2000"/>
              </a:spcBef>
              <a:spcAft>
                <a:spcPts val="0"/>
              </a:spcAft>
              <a:buClr>
                <a:schemeClr val="dk1"/>
              </a:buClr>
              <a:buSzPts val="1800"/>
              <a:buFont typeface="Arial"/>
              <a:buNone/>
            </a:pPr>
            <a:r>
              <a:rPr lang="en-US" sz="3300">
                <a:solidFill>
                  <a:srgbClr val="056839"/>
                </a:solidFill>
                <a:latin typeface="Calibri"/>
                <a:ea typeface="Calibri"/>
                <a:cs typeface="Calibri"/>
                <a:sym typeface="Calibri"/>
              </a:rPr>
              <a:t>Roheline majandus on säästev tarbimine ja tootmine, täiustatud tootmisprotsessid, jäätmeteke ja heitkogused kogu protsesside ja toodete elutsükli jooksul.</a:t>
            </a:r>
            <a:endParaRPr sz="3300">
              <a:solidFill>
                <a:srgbClr val="056839"/>
              </a:solidFill>
              <a:latin typeface="Calibri"/>
              <a:ea typeface="Calibri"/>
              <a:cs typeface="Calibri"/>
              <a:sym typeface="Calibri"/>
            </a:endParaRPr>
          </a:p>
          <a:p>
            <a:pPr marL="0" lvl="0" indent="0" algn="just" rtl="0">
              <a:lnSpc>
                <a:spcPct val="107916"/>
              </a:lnSpc>
              <a:spcBef>
                <a:spcPts val="2000"/>
              </a:spcBef>
              <a:spcAft>
                <a:spcPts val="2000"/>
              </a:spcAft>
              <a:buClr>
                <a:schemeClr val="dk1"/>
              </a:buClr>
              <a:buSzPts val="1800"/>
              <a:buFont typeface="Arial"/>
              <a:buNone/>
            </a:pPr>
            <a:r>
              <a:rPr lang="en-US" sz="3300">
                <a:solidFill>
                  <a:srgbClr val="056839"/>
                </a:solidFill>
                <a:latin typeface="Calibri"/>
                <a:ea typeface="Calibri"/>
                <a:cs typeface="Calibri"/>
                <a:sym typeface="Calibri"/>
              </a:rPr>
              <a:t>Ressursitõhusus viitab sellele, kuidas ressursse kasutatakse ühiskonna jaoks väärtuse loomiseks, eesmärgiga vähendada vajalike ressursside, väljavoolude ja tekkivate jäätmete kogust toote või teenuse ühiku kohta</a:t>
            </a:r>
            <a:r>
              <a:rPr lang="en-US" sz="3300">
                <a:solidFill>
                  <a:schemeClr val="dk1"/>
                </a:solidFill>
                <a:latin typeface="Calibri"/>
                <a:ea typeface="Calibri"/>
                <a:cs typeface="Calibri"/>
                <a:sym typeface="Calibri"/>
              </a:rPr>
              <a:t>. </a:t>
            </a:r>
            <a:endParaRPr sz="1800">
              <a:solidFill>
                <a:srgbClr val="056839"/>
              </a:solidFill>
              <a:latin typeface="Calibri"/>
              <a:ea typeface="Calibri"/>
              <a:cs typeface="Calibri"/>
              <a:sym typeface="Calibri"/>
            </a:endParaRPr>
          </a:p>
        </p:txBody>
      </p:sp>
      <p:sp>
        <p:nvSpPr>
          <p:cNvPr id="396" name="Google Shape;396;p2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7" name="Google Shape;397;p21"/>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98" name="Google Shape;398;p21" descr="Now is the time to build a better future. What gets decided now could impact us for decades to come. But what exactly is a green economy? And how does it help us put people and the planet first? Find out by watching this video. Once you’ve watched, sign the petition asking the government to create 1.8 million green jobs now! https://secure.greenpeace.org.uk/greenjobseshare" title="What is a green economy?">
            <a:hlinkClick r:id="rId5"/>
          </p:cNvPr>
          <p:cNvPicPr preferRelativeResize="0"/>
          <p:nvPr/>
        </p:nvPicPr>
        <p:blipFill>
          <a:blip r:embed="rId6">
            <a:alphaModFix/>
          </a:blip>
          <a:stretch>
            <a:fillRect/>
          </a:stretch>
        </p:blipFill>
        <p:spPr>
          <a:xfrm>
            <a:off x="11053631" y="2301000"/>
            <a:ext cx="6858000" cy="5143500"/>
          </a:xfrm>
          <a:prstGeom prst="rect">
            <a:avLst/>
          </a:prstGeom>
          <a:noFill/>
          <a:ln>
            <a:noFill/>
          </a:ln>
        </p:spPr>
      </p:pic>
      <p:sp>
        <p:nvSpPr>
          <p:cNvPr id="399" name="Google Shape;399;p21"/>
          <p:cNvSpPr txBox="1"/>
          <p:nvPr/>
        </p:nvSpPr>
        <p:spPr>
          <a:xfrm>
            <a:off x="11053631" y="7701975"/>
            <a:ext cx="8640300" cy="1433700"/>
          </a:xfrm>
          <a:prstGeom prst="rect">
            <a:avLst/>
          </a:prstGeom>
          <a:noFill/>
          <a:ln>
            <a:noFill/>
          </a:ln>
        </p:spPr>
        <p:txBody>
          <a:bodyPr spcFirstLastPara="1" wrap="square" lIns="148575" tIns="148575" rIns="148575" bIns="148575" anchor="t" anchorCtr="0">
            <a:spAutoFit/>
          </a:bodyPr>
          <a:lstStyle/>
          <a:p>
            <a:pPr marL="0" lvl="0" indent="0" algn="l" rtl="0">
              <a:lnSpc>
                <a:spcPct val="115000"/>
              </a:lnSpc>
              <a:spcBef>
                <a:spcPts val="0"/>
              </a:spcBef>
              <a:spcAft>
                <a:spcPts val="0"/>
              </a:spcAft>
              <a:buNone/>
            </a:pPr>
            <a:r>
              <a:rPr lang="en-US" sz="1800">
                <a:solidFill>
                  <a:srgbClr val="0F0F0F"/>
                </a:solidFill>
                <a:highlight>
                  <a:srgbClr val="FFFFFF"/>
                </a:highlight>
                <a:latin typeface="Roboto"/>
                <a:ea typeface="Roboto"/>
                <a:cs typeface="Roboto"/>
                <a:sym typeface="Roboto"/>
              </a:rPr>
              <a:t>Mis on roheline majandus? </a:t>
            </a:r>
            <a:r>
              <a:rPr lang="en-US" sz="2100">
                <a:solidFill>
                  <a:srgbClr val="056839"/>
                </a:solidFill>
                <a:latin typeface="Calibri"/>
                <a:ea typeface="Calibri"/>
                <a:cs typeface="Calibri"/>
                <a:sym typeface="Calibri"/>
              </a:rPr>
              <a:t>Greenpeace UK</a:t>
            </a:r>
            <a:endParaRPr sz="1500">
              <a:solidFill>
                <a:srgbClr val="056839"/>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100" u="sng">
                <a:solidFill>
                  <a:srgbClr val="056839"/>
                </a:solidFill>
                <a:latin typeface="Calibri"/>
                <a:ea typeface="Calibri"/>
                <a:cs typeface="Calibri"/>
                <a:sym typeface="Calibri"/>
                <a:hlinkClick r:id="rId7">
                  <a:extLst>
                    <a:ext uri="{A12FA001-AC4F-418D-AE19-62706E023703}">
                      <ahyp:hlinkClr val="tx"/>
                    </a:ext>
                  </a:extLst>
                </a:hlinkClick>
              </a:rPr>
              <a:t>https://www.greenpeace.org.uk/</a:t>
            </a:r>
            <a:endParaRPr sz="2100">
              <a:solidFill>
                <a:srgbClr val="056839"/>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1800" u="sng">
                <a:solidFill>
                  <a:schemeClr val="hlink"/>
                </a:solidFill>
                <a:latin typeface="Calibri"/>
                <a:ea typeface="Calibri"/>
                <a:cs typeface="Calibri"/>
                <a:sym typeface="Calibri"/>
                <a:hlinkClick r:id="rId8"/>
                <a:extLst>
                  <a:ext uri="http://customooxmlschemas.google.com/">
                    <go:slidesCustomData xmlns:go="http://customooxmlschemas.google.com/" textRoundtripDataId="21"/>
                  </a:ext>
                </a:extLst>
              </a:rPr>
              <a:t>https://www.youtube.com/watch?v=VkOtfvhtawA</a:t>
            </a:r>
            <a:endParaRPr sz="2300">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398"/>
                                        </p:tgtEl>
                                        <p:attrNameLst>
                                          <p:attrName>style.visibility</p:attrName>
                                        </p:attrNameLst>
                                      </p:cBhvr>
                                      <p:to>
                                        <p:strVal val="visible"/>
                                      </p:to>
                                    </p:set>
                                    <p:animEffect transition="in" filter="fade">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2"/>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Roheline </a:t>
            </a:r>
            <a:r>
              <a:rPr lang="en-US" sz="5900" b="1" i="0">
                <a:solidFill>
                  <a:srgbClr val="00B050"/>
                </a:solidFill>
                <a:latin typeface="Arial"/>
                <a:ea typeface="Arial"/>
                <a:cs typeface="Arial"/>
                <a:sym typeface="Arial"/>
              </a:rPr>
              <a:t>majandus </a:t>
            </a:r>
            <a:endParaRPr sz="5900" b="1">
              <a:solidFill>
                <a:srgbClr val="00B050"/>
              </a:solidFill>
              <a:latin typeface="Arial"/>
              <a:ea typeface="Arial"/>
              <a:cs typeface="Arial"/>
              <a:sym typeface="Arial"/>
            </a:endParaRPr>
          </a:p>
        </p:txBody>
      </p:sp>
      <p:sp>
        <p:nvSpPr>
          <p:cNvPr id="405" name="Google Shape;405;p2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06" name="Google Shape;406;p2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07" name="Google Shape;407;p22"/>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08" name="Google Shape;408;p2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409" name="Google Shape;409;p2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410" name="Google Shape;410;p22"/>
          <p:cNvSpPr txBox="1"/>
          <p:nvPr/>
        </p:nvSpPr>
        <p:spPr>
          <a:xfrm>
            <a:off x="807088" y="2123325"/>
            <a:ext cx="17873100" cy="75000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300" i="0">
                <a:solidFill>
                  <a:srgbClr val="056839"/>
                </a:solidFill>
                <a:latin typeface="Calibri"/>
                <a:ea typeface="Calibri"/>
                <a:cs typeface="Calibri"/>
                <a:sym typeface="Calibri"/>
              </a:rPr>
              <a:t>Rohelise majanduse roll </a:t>
            </a:r>
            <a:r>
              <a:rPr lang="en-US" sz="3300">
                <a:solidFill>
                  <a:srgbClr val="056839"/>
                </a:solidFill>
                <a:latin typeface="Calibri"/>
                <a:ea typeface="Calibri"/>
                <a:cs typeface="Calibri"/>
                <a:sym typeface="Calibri"/>
              </a:rPr>
              <a:t>on </a:t>
            </a:r>
            <a:r>
              <a:rPr lang="en-US" sz="3300" i="0">
                <a:solidFill>
                  <a:srgbClr val="056839"/>
                </a:solidFill>
                <a:latin typeface="Calibri"/>
                <a:ea typeface="Calibri"/>
                <a:cs typeface="Calibri"/>
                <a:sym typeface="Calibri"/>
              </a:rPr>
              <a:t>säästev tarbimine ja tootmine, tootmisprotsesside, jäätmetekke ja heitkoguste parandamine kogu protsesside ja toodete elutsükli jooksul.</a:t>
            </a:r>
            <a:endParaRPr sz="26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i="0">
                <a:solidFill>
                  <a:srgbClr val="056839"/>
                </a:solidFill>
                <a:latin typeface="Calibri"/>
                <a:ea typeface="Calibri"/>
                <a:cs typeface="Calibri"/>
                <a:sym typeface="Calibri"/>
              </a:rPr>
              <a:t>Ressursitõhusus viitab sellele, kuidas ressursse kasutatakse ühiskonna jaoks väärtuse loomiseks, ning selle eesmärk on vähendada toote või teenuse ühiku kohta vajaminevate ressursside, heitkoguste ja tekkivate jäätmete hulka. Roheline majandus pakub makromajanduslikku lähenemist jätkusuutlikule majanduskasvule, mille keskmes on investeeringud, tööhõive ja oskused.</a:t>
            </a:r>
            <a:endParaRPr sz="26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1E1E1E"/>
              </a:solidFill>
              <a:latin typeface="Roboto"/>
              <a:ea typeface="Roboto"/>
              <a:cs typeface="Roboto"/>
              <a:sym typeface="Roboto"/>
            </a:endParaRPr>
          </a:p>
          <a:p>
            <a:pPr marL="0" marR="0" lvl="0" indent="0" algn="l" rtl="0">
              <a:spcBef>
                <a:spcPts val="0"/>
              </a:spcBef>
              <a:spcAft>
                <a:spcPts val="0"/>
              </a:spcAft>
              <a:buNone/>
            </a:pPr>
            <a:r>
              <a:t/>
            </a:r>
            <a:endParaRPr sz="800">
              <a:solidFill>
                <a:srgbClr val="1E1E1E"/>
              </a:solidFill>
              <a:latin typeface="Roboto"/>
              <a:ea typeface="Roboto"/>
              <a:cs typeface="Roboto"/>
              <a:sym typeface="Roboto"/>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https://www.unep.org/regions/asia-and-pacific/regional-initiatives/supporting-resource-efficiency/green-economy#:~:text=In%20a%20green%20economy%2C%20growth,of%20biodiversity%20and%20ecosystem%20services</a:t>
            </a:r>
            <a:endParaRPr sz="2900">
              <a:solidFill>
                <a:srgbClr val="1E1E1E"/>
              </a:solidFill>
              <a:latin typeface="Roboto"/>
              <a:ea typeface="Roboto"/>
              <a:cs typeface="Roboto"/>
              <a:sym typeface="Roboto"/>
            </a:endParaRPr>
          </a:p>
          <a:p>
            <a:pPr marL="0" marR="0" lvl="0" indent="0" algn="l" rtl="0">
              <a:spcBef>
                <a:spcPts val="0"/>
              </a:spcBef>
              <a:spcAft>
                <a:spcPts val="0"/>
              </a:spcAft>
              <a:buNone/>
            </a:pPr>
            <a:r>
              <a:t/>
            </a:r>
            <a:endParaRPr sz="2900">
              <a:solidFill>
                <a:srgbClr val="1E1E1E"/>
              </a:solidFill>
              <a:latin typeface="Roboto"/>
              <a:ea typeface="Roboto"/>
              <a:cs typeface="Roboto"/>
              <a:sym typeface="Roboto"/>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3"/>
          <p:cNvSpPr txBox="1"/>
          <p:nvPr/>
        </p:nvSpPr>
        <p:spPr>
          <a:xfrm>
            <a:off x="883847" y="467352"/>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Roheline </a:t>
            </a:r>
            <a:r>
              <a:rPr lang="en-US" sz="5900" b="1" i="0">
                <a:solidFill>
                  <a:srgbClr val="00B050"/>
                </a:solidFill>
                <a:latin typeface="Arial"/>
                <a:ea typeface="Arial"/>
                <a:cs typeface="Arial"/>
                <a:sym typeface="Arial"/>
              </a:rPr>
              <a:t>majandus </a:t>
            </a:r>
            <a:endParaRPr sz="5900" b="1">
              <a:solidFill>
                <a:srgbClr val="00B050"/>
              </a:solidFill>
              <a:latin typeface="Arial"/>
              <a:ea typeface="Arial"/>
              <a:cs typeface="Arial"/>
              <a:sym typeface="Arial"/>
            </a:endParaRPr>
          </a:p>
        </p:txBody>
      </p:sp>
      <p:sp>
        <p:nvSpPr>
          <p:cNvPr id="416" name="Google Shape;416;p2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17" name="Google Shape;417;p2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18" name="Google Shape;418;p23"/>
          <p:cNvSpPr/>
          <p:nvPr/>
        </p:nvSpPr>
        <p:spPr>
          <a:xfrm>
            <a:off x="1107061" y="1398632"/>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19" name="Google Shape;419;p23"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420" name="Google Shape;420;p23"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421" name="Google Shape;421;p23"/>
          <p:cNvPicPr preferRelativeResize="0"/>
          <p:nvPr/>
        </p:nvPicPr>
        <p:blipFill rotWithShape="1">
          <a:blip r:embed="rId5">
            <a:alphaModFix/>
          </a:blip>
          <a:srcRect l="4284" t="1239" r="2407" b="3752"/>
          <a:stretch/>
        </p:blipFill>
        <p:spPr>
          <a:xfrm>
            <a:off x="6170545" y="1525450"/>
            <a:ext cx="13931981" cy="8761549"/>
          </a:xfrm>
          <a:prstGeom prst="rect">
            <a:avLst/>
          </a:prstGeom>
          <a:noFill/>
          <a:ln>
            <a:noFill/>
          </a:ln>
        </p:spPr>
      </p:pic>
      <p:sp>
        <p:nvSpPr>
          <p:cNvPr id="422" name="Google Shape;422;p23"/>
          <p:cNvSpPr txBox="1"/>
          <p:nvPr/>
        </p:nvSpPr>
        <p:spPr>
          <a:xfrm>
            <a:off x="343056" y="3911682"/>
            <a:ext cx="5827500" cy="1812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800" u="sng">
                <a:solidFill>
                  <a:srgbClr val="056839"/>
                </a:solidFill>
                <a:latin typeface="Calibri"/>
                <a:ea typeface="Calibri"/>
                <a:cs typeface="Calibri"/>
                <a:sym typeface="Calibri"/>
                <a:hlinkClick r:id="rId6">
                  <a:extLst>
                    <a:ext uri="{A12FA001-AC4F-418D-AE19-62706E023703}">
                      <ahyp:hlinkClr val="tx"/>
                    </a:ext>
                  </a:extLst>
                </a:hlinkClick>
              </a:rPr>
              <a:t>Rohelisel majandusel põhinev kava </a:t>
            </a:r>
            <a:endParaRPr sz="1800">
              <a:solidFill>
                <a:srgbClr val="056839"/>
              </a:solidFill>
              <a:latin typeface="Calibri"/>
              <a:ea typeface="Calibri"/>
              <a:cs typeface="Calibri"/>
              <a:sym typeface="Calibri"/>
            </a:endParaRPr>
          </a:p>
          <a:p>
            <a:pPr marL="0" marR="0" lvl="0" indent="0" algn="l" rtl="0">
              <a:spcBef>
                <a:spcPts val="0"/>
              </a:spcBef>
              <a:spcAft>
                <a:spcPts val="0"/>
              </a:spcAft>
              <a:buNone/>
            </a:pPr>
            <a:r>
              <a:rPr lang="en-US" sz="1800" u="sng">
                <a:solidFill>
                  <a:srgbClr val="056839"/>
                </a:solidFill>
                <a:latin typeface="Calibri"/>
                <a:ea typeface="Calibri"/>
                <a:cs typeface="Calibri"/>
                <a:sym typeface="Calibri"/>
                <a:hlinkClick r:id="rId7">
                  <a:extLst>
                    <a:ext uri="{A12FA001-AC4F-418D-AE19-62706E023703}">
                      <ahyp:hlinkClr val="tx"/>
                    </a:ext>
                  </a:extLst>
                </a:hlinkClick>
              </a:rPr>
              <a:t>https://www.unep.org/regions/asia-and-pacific/regional-initiatives/supporting-resource-efficiency/green-economy#:~:text=In%20a%20green%20economy%2C%20growth,</a:t>
            </a:r>
            <a:r>
              <a:rPr lang="en-US" sz="1800">
                <a:solidFill>
                  <a:srgbClr val="056839"/>
                </a:solidFill>
                <a:latin typeface="Calibri"/>
                <a:ea typeface="Calibri"/>
                <a:cs typeface="Calibri"/>
                <a:sym typeface="Calibri"/>
              </a:rPr>
              <a:t>of%20biodiversity%20and%20ecosystem%20services </a:t>
            </a:r>
            <a:endParaRPr sz="18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1800">
              <a:solidFill>
                <a:srgbClr val="1E1E1E"/>
              </a:solidFill>
              <a:latin typeface="Calibri"/>
              <a:ea typeface="Calibri"/>
              <a:cs typeface="Calibri"/>
              <a:sym typeface="Calibri"/>
            </a:endParaRPr>
          </a:p>
        </p:txBody>
      </p:sp>
    </p:spTree>
  </p:cSld>
  <p:clrMapOvr>
    <a:masterClrMapping/>
  </p:clrMapOvr>
</p:sld>
</file>

<file path=ppt/slides/slide3.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4"/>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16" name="Google Shape;116;p4"/>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Rohelised oskused, millele on suunatud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7" name="Google Shape;117;p4"/>
          <p:cNvSpPr txBox="1"/>
          <p:nvPr/>
        </p:nvSpPr>
        <p:spPr>
          <a:xfrm>
            <a:off x="5329149" y="3740586"/>
            <a:ext cx="7993800" cy="3451800"/>
          </a:xfrm>
          <a:prstGeom prst="rect">
            <a:avLst/>
          </a:prstGeom>
          <a:noFill/>
          <a:ln>
            <a:noFill/>
          </a:ln>
        </p:spPr>
        <p:txBody>
          <a:bodyPr spcFirstLastPara="1" wrap="square" lIns="148575" tIns="74275" rIns="148575" bIns="74275" anchor="t" anchorCtr="0">
            <a:spAutoFit/>
          </a:bodyPr>
          <a:lstStyle/>
          <a:p>
            <a:pPr marL="749300" marR="0" lvl="0" indent="-628650" algn="l" rtl="0">
              <a:lnSpc>
                <a:spcPct val="150000"/>
              </a:lnSpc>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extLst>
                  <a:ext uri="http://customooxmlschemas.google.com/">
                    <go:slidesCustomData xmlns:go="http://customooxmlschemas.google.com/" textRoundtripDataId="0"/>
                  </a:ext>
                </a:extLst>
              </a:rPr>
              <a:t>Analüütilised oskused</a:t>
            </a:r>
            <a:endParaRPr sz="3900">
              <a:solidFill>
                <a:srgbClr val="056839"/>
              </a:solidFill>
              <a:latin typeface="Calibri"/>
              <a:ea typeface="Calibri"/>
              <a:cs typeface="Calibri"/>
              <a:sym typeface="Calibri"/>
              <a:extLst>
                <a:ext uri="http://customooxmlschemas.google.com/">
                  <go:slidesCustomData xmlns:go="http://customooxmlschemas.google.com/" textRoundtripDataId="1"/>
                </a:ext>
              </a:extLst>
            </a:endParaRPr>
          </a:p>
          <a:p>
            <a:pPr marL="749300" marR="0" lvl="0" indent="-628650" algn="l" rtl="0">
              <a:lnSpc>
                <a:spcPct val="150000"/>
              </a:lnSpc>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extLst>
                  <a:ext uri="http://customooxmlschemas.google.com/">
                    <go:slidesCustomData xmlns:go="http://customooxmlschemas.google.com/" textRoundtripDataId="2"/>
                  </a:ext>
                </a:extLst>
              </a:rPr>
              <a:t>Elutsükli juhtimise oskused</a:t>
            </a:r>
            <a:endParaRPr sz="3900">
              <a:solidFill>
                <a:srgbClr val="056839"/>
              </a:solidFill>
              <a:latin typeface="Calibri"/>
              <a:ea typeface="Calibri"/>
              <a:cs typeface="Calibri"/>
              <a:sym typeface="Calibri"/>
              <a:extLst>
                <a:ext uri="http://customooxmlschemas.google.com/">
                  <go:slidesCustomData xmlns:go="http://customooxmlschemas.google.com/" textRoundtripDataId="3"/>
                </a:ext>
              </a:extLst>
            </a:endParaRPr>
          </a:p>
          <a:p>
            <a:pPr marL="749300" marR="0" lvl="0" indent="-628650" algn="l" rtl="0">
              <a:lnSpc>
                <a:spcPct val="150000"/>
              </a:lnSpc>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extLst>
                  <a:ext uri="http://customooxmlschemas.google.com/">
                    <go:slidesCustomData xmlns:go="http://customooxmlschemas.google.com/" textRoundtripDataId="4"/>
                  </a:ext>
                </a:extLst>
              </a:rPr>
              <a:t>Ökosüsteemi haldamine</a:t>
            </a:r>
            <a:endParaRPr sz="3900">
              <a:solidFill>
                <a:srgbClr val="056839"/>
              </a:solidFill>
              <a:latin typeface="Calibri"/>
              <a:ea typeface="Calibri"/>
              <a:cs typeface="Calibri"/>
              <a:sym typeface="Calibri"/>
              <a:extLst>
                <a:ext uri="http://customooxmlschemas.google.com/">
                  <go:slidesCustomData xmlns:go="http://customooxmlschemas.google.com/" textRoundtripDataId="5"/>
                </a:ext>
              </a:extLst>
            </a:endParaRPr>
          </a:p>
          <a:p>
            <a:pPr marL="749300" marR="0" lvl="0" indent="0" algn="l" rtl="0">
              <a:lnSpc>
                <a:spcPct val="150000"/>
              </a:lnSpc>
              <a:spcBef>
                <a:spcPts val="0"/>
              </a:spcBef>
              <a:spcAft>
                <a:spcPts val="0"/>
              </a:spcAft>
              <a:buNone/>
            </a:pPr>
            <a:r>
              <a:t/>
            </a:r>
            <a:endParaRPr sz="3900">
              <a:solidFill>
                <a:srgbClr val="056839"/>
              </a:solidFill>
              <a:latin typeface="Calibri"/>
              <a:ea typeface="Calibri"/>
              <a:cs typeface="Calibri"/>
              <a:sym typeface="Calibri"/>
            </a:endParaRPr>
          </a:p>
        </p:txBody>
      </p:sp>
      <p:pic>
        <p:nvPicPr>
          <p:cNvPr id="118" name="Google Shape;118;p4"/>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119" name="Google Shape;119;p4"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20" name="Google Shape;120;p4"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4"/>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Roheline </a:t>
            </a:r>
            <a:r>
              <a:rPr lang="en-US" sz="5900" b="1" i="0">
                <a:solidFill>
                  <a:srgbClr val="00B050"/>
                </a:solidFill>
                <a:latin typeface="Arial"/>
                <a:ea typeface="Arial"/>
                <a:cs typeface="Arial"/>
                <a:sym typeface="Arial"/>
              </a:rPr>
              <a:t>majandus </a:t>
            </a:r>
            <a:endParaRPr sz="5900" b="1">
              <a:solidFill>
                <a:srgbClr val="00B050"/>
              </a:solidFill>
              <a:latin typeface="Arial"/>
              <a:ea typeface="Arial"/>
              <a:cs typeface="Arial"/>
              <a:sym typeface="Arial"/>
            </a:endParaRPr>
          </a:p>
        </p:txBody>
      </p:sp>
      <p:sp>
        <p:nvSpPr>
          <p:cNvPr id="428" name="Google Shape;428;p2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29" name="Google Shape;429;p2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30" name="Google Shape;430;p24"/>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31" name="Google Shape;431;p2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432" name="Google Shape;432;p2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433" name="Google Shape;433;p24"/>
          <p:cNvSpPr txBox="1"/>
          <p:nvPr/>
        </p:nvSpPr>
        <p:spPr>
          <a:xfrm>
            <a:off x="988733" y="2126330"/>
            <a:ext cx="18352500" cy="62838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2900" i="0">
                <a:solidFill>
                  <a:srgbClr val="056839"/>
                </a:solidFill>
                <a:latin typeface="Calibri"/>
                <a:ea typeface="Calibri"/>
                <a:cs typeface="Calibri"/>
                <a:sym typeface="Calibri"/>
              </a:rPr>
              <a:t>Praeguse rohelise majanduse alase töö kolm peamist valdkonda on järgmised:</a:t>
            </a:r>
            <a:endParaRPr sz="2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2900" i="0">
                <a:solidFill>
                  <a:srgbClr val="056839"/>
                </a:solidFill>
                <a:latin typeface="Calibri"/>
                <a:ea typeface="Calibri"/>
                <a:cs typeface="Calibri"/>
                <a:sym typeface="Calibri"/>
              </a:rPr>
              <a:t>1) Makromajandusliku lähenemisviisi propageerimine jätkusuutlikule majanduskasvule piirkondlike, allpiirkondlike ja riiklike foorumite kaudu</a:t>
            </a:r>
            <a:endParaRPr sz="2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2900" i="0">
                <a:solidFill>
                  <a:srgbClr val="056839"/>
                </a:solidFill>
                <a:latin typeface="Calibri"/>
                <a:ea typeface="Calibri"/>
                <a:cs typeface="Calibri"/>
                <a:sym typeface="Calibri"/>
              </a:rPr>
              <a:t>2) Rohelise majanduse lähenemisviiside tutvustamine, mille keskmes on juurdepääs rohelisele rahastamisele, tehnoloogiale ja investeeringutele.</a:t>
            </a:r>
            <a:endParaRPr sz="2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2900" i="0">
                <a:solidFill>
                  <a:srgbClr val="056839"/>
                </a:solidFill>
                <a:latin typeface="Calibri"/>
                <a:ea typeface="Calibri"/>
                <a:cs typeface="Calibri"/>
                <a:sym typeface="Calibri"/>
              </a:rPr>
              <a:t>3) Riikide toetamine makromajanduspoliitika väljatöötamisel ja süvalaiendamisel, et toetada üleminekut rohelisele majandusele.</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056839"/>
              </a:solidFill>
              <a:latin typeface="Roboto"/>
              <a:ea typeface="Roboto"/>
              <a:cs typeface="Roboto"/>
              <a:sym typeface="Roboto"/>
            </a:endParaRPr>
          </a:p>
          <a:p>
            <a:pPr marL="0" marR="0" lvl="0" indent="0" algn="l" rtl="0">
              <a:spcBef>
                <a:spcPts val="0"/>
              </a:spcBef>
              <a:spcAft>
                <a:spcPts val="0"/>
              </a:spcAft>
              <a:buNone/>
            </a:pPr>
            <a:r>
              <a:rPr lang="en-US" sz="1800" u="sng">
                <a:solidFill>
                  <a:srgbClr val="056839"/>
                </a:solidFill>
                <a:latin typeface="Calibri"/>
                <a:ea typeface="Calibri"/>
                <a:cs typeface="Calibri"/>
                <a:sym typeface="Calibri"/>
                <a:hlinkClick r:id="rId5">
                  <a:extLst>
                    <a:ext uri="{A12FA001-AC4F-418D-AE19-62706E023703}">
                      <ahyp:hlinkClr val="tx"/>
                    </a:ext>
                  </a:extLst>
                </a:hlinkClick>
              </a:rPr>
              <a:t>https://www.unep.org/regions/asia-and-pacific/regional-initiatives/supporting-resource-efficiency/green-economy#:~:text=In%20a%20green%20economy%2C%20growth,of%20biodiversity%20and%20ecosystem%20services</a:t>
            </a:r>
            <a:endParaRPr sz="2900">
              <a:solidFill>
                <a:srgbClr val="056839"/>
              </a:solidFill>
              <a:latin typeface="Roboto"/>
              <a:ea typeface="Roboto"/>
              <a:cs typeface="Roboto"/>
              <a:sym typeface="Roboto"/>
            </a:endParaRPr>
          </a:p>
          <a:p>
            <a:pPr marL="0" marR="0" lvl="0" indent="0" algn="l" rtl="0">
              <a:spcBef>
                <a:spcPts val="0"/>
              </a:spcBef>
              <a:spcAft>
                <a:spcPts val="0"/>
              </a:spcAft>
              <a:buNone/>
            </a:pPr>
            <a:r>
              <a:t/>
            </a:r>
            <a:endParaRPr sz="2900">
              <a:solidFill>
                <a:srgbClr val="1E1E1E"/>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5"/>
          <p:cNvSpPr txBox="1"/>
          <p:nvPr/>
        </p:nvSpPr>
        <p:spPr>
          <a:xfrm>
            <a:off x="883847" y="415527"/>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Roheline </a:t>
            </a:r>
            <a:r>
              <a:rPr lang="en-US" sz="5900" b="1" i="0">
                <a:solidFill>
                  <a:srgbClr val="00B050"/>
                </a:solidFill>
                <a:latin typeface="Arial"/>
                <a:ea typeface="Arial"/>
                <a:cs typeface="Arial"/>
                <a:sym typeface="Arial"/>
              </a:rPr>
              <a:t>majandus </a:t>
            </a:r>
            <a:endParaRPr sz="5900" b="1">
              <a:solidFill>
                <a:srgbClr val="00B050"/>
              </a:solidFill>
              <a:latin typeface="Arial"/>
              <a:ea typeface="Arial"/>
              <a:cs typeface="Arial"/>
              <a:sym typeface="Arial"/>
            </a:endParaRPr>
          </a:p>
        </p:txBody>
      </p:sp>
      <p:sp>
        <p:nvSpPr>
          <p:cNvPr id="439" name="Google Shape;439;p2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40" name="Google Shape;440;p2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41" name="Google Shape;441;p25"/>
          <p:cNvSpPr/>
          <p:nvPr/>
        </p:nvSpPr>
        <p:spPr>
          <a:xfrm>
            <a:off x="1149628" y="1338632"/>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42" name="Google Shape;442;p2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443" name="Google Shape;443;p2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grpSp>
        <p:nvGrpSpPr>
          <p:cNvPr id="444" name="Google Shape;444;p25"/>
          <p:cNvGrpSpPr/>
          <p:nvPr/>
        </p:nvGrpSpPr>
        <p:grpSpPr>
          <a:xfrm>
            <a:off x="10387311" y="1611907"/>
            <a:ext cx="6597693" cy="5864616"/>
            <a:chOff x="1600587" y="387"/>
            <a:chExt cx="3909744" cy="3909744"/>
          </a:xfrm>
        </p:grpSpPr>
        <p:sp>
          <p:nvSpPr>
            <p:cNvPr id="445" name="Google Shape;445;p25"/>
            <p:cNvSpPr/>
            <p:nvPr/>
          </p:nvSpPr>
          <p:spPr>
            <a:xfrm>
              <a:off x="2470901" y="870701"/>
              <a:ext cx="2169116" cy="2169116"/>
            </a:xfrm>
            <a:prstGeom prst="ellipse">
              <a:avLst/>
            </a:prstGeom>
            <a:solidFill>
              <a:srgbClr val="00B050"/>
            </a:solidFill>
            <a:ln w="12700" cap="flat" cmpd="sng">
              <a:solidFill>
                <a:schemeClr val="lt1"/>
              </a:solidFill>
              <a:prstDash val="solid"/>
              <a:miter lim="800000"/>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446" name="Google Shape;446;p25"/>
            <p:cNvSpPr txBox="1"/>
            <p:nvPr/>
          </p:nvSpPr>
          <p:spPr>
            <a:xfrm>
              <a:off x="2788561" y="1188361"/>
              <a:ext cx="1533796" cy="1533796"/>
            </a:xfrm>
            <a:prstGeom prst="rect">
              <a:avLst/>
            </a:prstGeom>
            <a:noFill/>
            <a:ln>
              <a:noFill/>
            </a:ln>
          </p:spPr>
          <p:txBody>
            <a:bodyPr spcFirstLastPara="1" wrap="square" lIns="61925" tIns="61925" rIns="61925" bIns="61925" anchor="ctr" anchorCtr="0">
              <a:noAutofit/>
            </a:bodyPr>
            <a:lstStyle/>
            <a:p>
              <a:pPr marL="0" marR="0" lvl="0" indent="0" algn="ctr" rtl="0">
                <a:lnSpc>
                  <a:spcPct val="90000"/>
                </a:lnSpc>
                <a:spcBef>
                  <a:spcPts val="0"/>
                </a:spcBef>
                <a:spcAft>
                  <a:spcPts val="0"/>
                </a:spcAft>
                <a:buClr>
                  <a:schemeClr val="dk1"/>
                </a:buClr>
                <a:buSzPts val="4900"/>
                <a:buFont typeface="Calibri"/>
                <a:buNone/>
              </a:pPr>
              <a:r>
                <a:rPr lang="en-US" sz="4900">
                  <a:solidFill>
                    <a:schemeClr val="dk1"/>
                  </a:solidFill>
                  <a:latin typeface="Calibri"/>
                  <a:ea typeface="Calibri"/>
                  <a:cs typeface="Calibri"/>
                  <a:sym typeface="Calibri"/>
                </a:rPr>
                <a:t>Roheline majandus </a:t>
              </a:r>
              <a:endParaRPr sz="4900">
                <a:solidFill>
                  <a:schemeClr val="dk1"/>
                </a:solidFill>
                <a:latin typeface="Calibri"/>
                <a:ea typeface="Calibri"/>
                <a:cs typeface="Calibri"/>
                <a:sym typeface="Calibri"/>
              </a:endParaRPr>
            </a:p>
          </p:txBody>
        </p:sp>
        <p:sp>
          <p:nvSpPr>
            <p:cNvPr id="447" name="Google Shape;447;p25"/>
            <p:cNvSpPr/>
            <p:nvPr/>
          </p:nvSpPr>
          <p:spPr>
            <a:xfrm>
              <a:off x="3013180" y="387"/>
              <a:ext cx="1084558" cy="1084558"/>
            </a:xfrm>
            <a:prstGeom prst="ellipse">
              <a:avLst/>
            </a:prstGeom>
            <a:solidFill>
              <a:srgbClr val="52CBCC">
                <a:alpha val="49803"/>
              </a:srgbClr>
            </a:solidFill>
            <a:ln w="12700" cap="flat" cmpd="sng">
              <a:solidFill>
                <a:schemeClr val="lt1"/>
              </a:solidFill>
              <a:prstDash val="solid"/>
              <a:miter lim="800000"/>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448" name="Google Shape;448;p25"/>
            <p:cNvSpPr txBox="1"/>
            <p:nvPr/>
          </p:nvSpPr>
          <p:spPr>
            <a:xfrm>
              <a:off x="3172010" y="159217"/>
              <a:ext cx="766898" cy="766898"/>
            </a:xfrm>
            <a:prstGeom prst="rect">
              <a:avLst/>
            </a:prstGeom>
            <a:noFill/>
            <a:ln>
              <a:noFill/>
            </a:ln>
          </p:spPr>
          <p:txBody>
            <a:bodyPr spcFirstLastPara="1" wrap="square" lIns="26825" tIns="26825" rIns="26825" bIns="26825"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Rohelised oskused</a:t>
              </a:r>
              <a:endParaRPr sz="2100">
                <a:solidFill>
                  <a:schemeClr val="dk1"/>
                </a:solidFill>
                <a:latin typeface="Calibri"/>
                <a:ea typeface="Calibri"/>
                <a:cs typeface="Calibri"/>
                <a:sym typeface="Calibri"/>
              </a:endParaRPr>
            </a:p>
          </p:txBody>
        </p:sp>
        <p:sp>
          <p:nvSpPr>
            <p:cNvPr id="449" name="Google Shape;449;p25"/>
            <p:cNvSpPr/>
            <p:nvPr/>
          </p:nvSpPr>
          <p:spPr>
            <a:xfrm>
              <a:off x="4425773" y="1412980"/>
              <a:ext cx="1084558" cy="1084558"/>
            </a:xfrm>
            <a:prstGeom prst="ellipse">
              <a:avLst/>
            </a:prstGeom>
            <a:solidFill>
              <a:srgbClr val="4CC38C">
                <a:alpha val="49803"/>
              </a:srgbClr>
            </a:solidFill>
            <a:ln w="12700" cap="flat" cmpd="sng">
              <a:solidFill>
                <a:schemeClr val="lt1"/>
              </a:solidFill>
              <a:prstDash val="solid"/>
              <a:miter lim="800000"/>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450" name="Google Shape;450;p25"/>
            <p:cNvSpPr txBox="1"/>
            <p:nvPr/>
          </p:nvSpPr>
          <p:spPr>
            <a:xfrm>
              <a:off x="4584603" y="1571810"/>
              <a:ext cx="766898" cy="766898"/>
            </a:xfrm>
            <a:prstGeom prst="rect">
              <a:avLst/>
            </a:prstGeom>
            <a:noFill/>
            <a:ln>
              <a:noFill/>
            </a:ln>
          </p:spPr>
          <p:txBody>
            <a:bodyPr spcFirstLastPara="1" wrap="square" lIns="26825" tIns="26825" rIns="26825" bIns="26825"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Keskkonnahoidlikud tooted ja teenused</a:t>
              </a:r>
              <a:endParaRPr sz="2100">
                <a:solidFill>
                  <a:schemeClr val="dk1"/>
                </a:solidFill>
                <a:latin typeface="Calibri"/>
                <a:ea typeface="Calibri"/>
                <a:cs typeface="Calibri"/>
                <a:sym typeface="Calibri"/>
              </a:endParaRPr>
            </a:p>
          </p:txBody>
        </p:sp>
        <p:sp>
          <p:nvSpPr>
            <p:cNvPr id="451" name="Google Shape;451;p25"/>
            <p:cNvSpPr/>
            <p:nvPr/>
          </p:nvSpPr>
          <p:spPr>
            <a:xfrm>
              <a:off x="3013180" y="2825573"/>
              <a:ext cx="1084558" cy="1084558"/>
            </a:xfrm>
            <a:prstGeom prst="ellipse">
              <a:avLst/>
            </a:prstGeom>
            <a:solidFill>
              <a:srgbClr val="46BA4E">
                <a:alpha val="49803"/>
              </a:srgbClr>
            </a:solidFill>
            <a:ln w="12700" cap="flat" cmpd="sng">
              <a:solidFill>
                <a:schemeClr val="lt1"/>
              </a:solidFill>
              <a:prstDash val="solid"/>
              <a:miter lim="800000"/>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452" name="Google Shape;452;p25"/>
            <p:cNvSpPr txBox="1"/>
            <p:nvPr/>
          </p:nvSpPr>
          <p:spPr>
            <a:xfrm>
              <a:off x="3172010" y="2984403"/>
              <a:ext cx="766898" cy="766898"/>
            </a:xfrm>
            <a:prstGeom prst="rect">
              <a:avLst/>
            </a:prstGeom>
            <a:noFill/>
            <a:ln>
              <a:noFill/>
            </a:ln>
          </p:spPr>
          <p:txBody>
            <a:bodyPr spcFirstLastPara="1" wrap="square" lIns="26825" tIns="26825" rIns="26825" bIns="26825"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Ringmajanduse põhimõtted</a:t>
              </a:r>
              <a:endParaRPr sz="2100">
                <a:solidFill>
                  <a:schemeClr val="dk1"/>
                </a:solidFill>
                <a:latin typeface="Calibri"/>
                <a:ea typeface="Calibri"/>
                <a:cs typeface="Calibri"/>
                <a:sym typeface="Calibri"/>
              </a:endParaRPr>
            </a:p>
          </p:txBody>
        </p:sp>
        <p:sp>
          <p:nvSpPr>
            <p:cNvPr id="453" name="Google Shape;453;p25"/>
            <p:cNvSpPr/>
            <p:nvPr/>
          </p:nvSpPr>
          <p:spPr>
            <a:xfrm>
              <a:off x="1600587" y="1412980"/>
              <a:ext cx="1084558" cy="1084558"/>
            </a:xfrm>
            <a:prstGeom prst="ellipse">
              <a:avLst/>
            </a:prstGeom>
            <a:solidFill>
              <a:srgbClr val="6FAB46">
                <a:alpha val="49803"/>
              </a:srgbClr>
            </a:solidFill>
            <a:ln w="12700" cap="flat" cmpd="sng">
              <a:solidFill>
                <a:schemeClr val="lt1"/>
              </a:solidFill>
              <a:prstDash val="solid"/>
              <a:miter lim="800000"/>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454" name="Google Shape;454;p25"/>
            <p:cNvSpPr txBox="1"/>
            <p:nvPr/>
          </p:nvSpPr>
          <p:spPr>
            <a:xfrm>
              <a:off x="1759417" y="1571810"/>
              <a:ext cx="766898" cy="766898"/>
            </a:xfrm>
            <a:prstGeom prst="rect">
              <a:avLst/>
            </a:prstGeom>
            <a:noFill/>
            <a:ln>
              <a:noFill/>
            </a:ln>
          </p:spPr>
          <p:txBody>
            <a:bodyPr spcFirstLastPara="1" wrap="square" lIns="26825" tIns="26825" rIns="26825" bIns="26825"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Rohelised töökohad</a:t>
              </a:r>
              <a:endParaRPr sz="2100">
                <a:solidFill>
                  <a:schemeClr val="dk1"/>
                </a:solidFill>
                <a:latin typeface="Calibri"/>
                <a:ea typeface="Calibri"/>
                <a:cs typeface="Calibri"/>
                <a:sym typeface="Calibri"/>
              </a:endParaRPr>
            </a:p>
          </p:txBody>
        </p:sp>
      </p:grpSp>
      <p:sp>
        <p:nvSpPr>
          <p:cNvPr id="455" name="Google Shape;455;p25"/>
          <p:cNvSpPr txBox="1"/>
          <p:nvPr/>
        </p:nvSpPr>
        <p:spPr>
          <a:xfrm>
            <a:off x="8690537" y="7733850"/>
            <a:ext cx="11190300" cy="519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400" i="1">
                <a:solidFill>
                  <a:srgbClr val="056839"/>
                </a:solidFill>
                <a:latin typeface="Calibri"/>
                <a:ea typeface="Calibri"/>
                <a:cs typeface="Calibri"/>
                <a:sym typeface="Calibri"/>
              </a:rPr>
              <a:t>Rohelise majanduse seos ringmajanduse põhimõtetega, Navikienė Ž.2022</a:t>
            </a:r>
            <a:endParaRPr sz="2400">
              <a:solidFill>
                <a:srgbClr val="056839"/>
              </a:solidFill>
              <a:latin typeface="Calibri"/>
              <a:ea typeface="Calibri"/>
              <a:cs typeface="Calibri"/>
              <a:sym typeface="Calibri"/>
            </a:endParaRPr>
          </a:p>
        </p:txBody>
      </p:sp>
      <p:sp>
        <p:nvSpPr>
          <p:cNvPr id="456" name="Google Shape;456;p25"/>
          <p:cNvSpPr txBox="1"/>
          <p:nvPr/>
        </p:nvSpPr>
        <p:spPr>
          <a:xfrm>
            <a:off x="1149609" y="2472225"/>
            <a:ext cx="7038000" cy="5004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2000"/>
              </a:spcBef>
              <a:spcAft>
                <a:spcPts val="0"/>
              </a:spcAft>
              <a:buNone/>
            </a:pPr>
            <a:r>
              <a:rPr lang="en-US" sz="3300">
                <a:solidFill>
                  <a:srgbClr val="056839"/>
                </a:solidFill>
                <a:latin typeface="Calibri"/>
                <a:ea typeface="Calibri"/>
                <a:cs typeface="Calibri"/>
                <a:sym typeface="Calibri"/>
              </a:rPr>
              <a:t>Roheline majandus pakub makromajanduslikku lähenemist jätkusuutlikule majanduskasvule, keskendudes investeeringutele, tööhõivele ja oskustele.</a:t>
            </a:r>
            <a:endParaRPr sz="3300">
              <a:solidFill>
                <a:srgbClr val="056839"/>
              </a:solidFill>
              <a:latin typeface="Calibri"/>
              <a:ea typeface="Calibri"/>
              <a:cs typeface="Calibri"/>
              <a:sym typeface="Calibri"/>
            </a:endParaRPr>
          </a:p>
          <a:p>
            <a:pPr marL="0" lvl="0" indent="0" algn="just" rtl="0">
              <a:lnSpc>
                <a:spcPct val="107916"/>
              </a:lnSpc>
              <a:spcBef>
                <a:spcPts val="2000"/>
              </a:spcBef>
              <a:spcAft>
                <a:spcPts val="0"/>
              </a:spcAft>
              <a:buClr>
                <a:schemeClr val="dk1"/>
              </a:buClr>
              <a:buSzPts val="1800"/>
              <a:buFont typeface="Arial"/>
              <a:buNone/>
            </a:pPr>
            <a:r>
              <a:rPr lang="en-US" sz="3300">
                <a:solidFill>
                  <a:srgbClr val="056839"/>
                </a:solidFill>
                <a:latin typeface="Calibri"/>
                <a:ea typeface="Calibri"/>
                <a:cs typeface="Calibri"/>
                <a:sym typeface="Calibri"/>
              </a:rPr>
              <a:t>Rohelised töökohad, rohelised oskused stimuleerivad kasutama keskkonnasõbralikke tooteid ja teenuseid, mis keskenduvad ringmajanduse põhimõtetele</a:t>
            </a:r>
            <a:r>
              <a:rPr lang="en-US" sz="3300">
                <a:solidFill>
                  <a:schemeClr val="dk1"/>
                </a:solidFill>
                <a:latin typeface="Calibri"/>
                <a:ea typeface="Calibri"/>
                <a:cs typeface="Calibri"/>
                <a:sym typeface="Calibri"/>
              </a:rPr>
              <a:t>. </a:t>
            </a:r>
            <a:endParaRPr sz="3300">
              <a:solidFill>
                <a:schemeClr val="dk1"/>
              </a:solidFill>
              <a:latin typeface="Calibri"/>
              <a:ea typeface="Calibri"/>
              <a:cs typeface="Calibri"/>
              <a:sym typeface="Calibri"/>
            </a:endParaRPr>
          </a:p>
          <a:p>
            <a:pPr marL="0" lvl="0" indent="0" algn="l" rtl="0">
              <a:spcBef>
                <a:spcPts val="2000"/>
              </a:spcBef>
              <a:spcAft>
                <a:spcPts val="0"/>
              </a:spcAft>
              <a:buNone/>
            </a:pPr>
            <a:r>
              <a:t/>
            </a:r>
            <a:endParaRPr sz="23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176ceb76452_0_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Interaktiivsed küsimused:</a:t>
            </a:r>
            <a:endParaRPr sz="5900" b="1">
              <a:solidFill>
                <a:schemeClr val="dk1"/>
              </a:solidFill>
              <a:latin typeface="Calibri"/>
              <a:ea typeface="Calibri"/>
              <a:cs typeface="Calibri"/>
              <a:sym typeface="Calibri"/>
            </a:endParaRPr>
          </a:p>
        </p:txBody>
      </p:sp>
      <p:sp>
        <p:nvSpPr>
          <p:cNvPr id="462" name="Google Shape;462;g176ceb76452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63" name="Google Shape;463;g176ceb76452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64" name="Google Shape;464;g176ceb76452_0_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65" name="Google Shape;465;g176ceb76452_0_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466" name="Google Shape;466;g176ceb76452_0_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467" name="Google Shape;467;g176ceb76452_0_0"/>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n-US"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pic>
        <p:nvPicPr>
          <p:cNvPr id="468" name="Google Shape;468;g176ceb76452_0_0"/>
          <p:cNvPicPr preferRelativeResize="0"/>
          <p:nvPr/>
        </p:nvPicPr>
        <p:blipFill rotWithShape="1">
          <a:blip r:embed="rId5">
            <a:alphaModFix/>
          </a:blip>
          <a:srcRect l="0" t="0" r="0" b="0"/>
          <a:stretch/>
        </p:blipFill>
        <p:spPr>
          <a:xfrm>
            <a:off x="1801872" y="3747790"/>
            <a:ext cx="1182278" cy="1971488"/>
          </a:xfrm>
          <a:prstGeom prst="rect">
            <a:avLst/>
          </a:prstGeom>
          <a:noFill/>
          <a:ln>
            <a:noFill/>
          </a:ln>
        </p:spPr>
      </p:pic>
      <p:sp>
        <p:nvSpPr>
          <p:cNvPr id="469" name="Google Shape;469;g176ceb76452_0_0"/>
          <p:cNvSpPr txBox="1"/>
          <p:nvPr/>
        </p:nvSpPr>
        <p:spPr>
          <a:xfrm>
            <a:off x="2748116" y="2523000"/>
            <a:ext cx="15399000" cy="5315100"/>
          </a:xfrm>
          <a:prstGeom prst="rect">
            <a:avLst/>
          </a:prstGeom>
          <a:noFill/>
          <a:ln>
            <a:noFill/>
          </a:ln>
        </p:spPr>
        <p:txBody>
          <a:bodyPr spcFirstLastPara="1" wrap="square" lIns="148575" tIns="74275" rIns="148575" bIns="74275" anchor="t" anchorCtr="0">
            <a:spAutoFit/>
          </a:bodyPr>
          <a:lstStyle/>
          <a:p>
            <a:pPr marL="0" lvl="0" indent="0" algn="just" rtl="0">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1</a:t>
            </a:r>
            <a:r>
              <a:rPr lang="en-US" sz="3100">
                <a:solidFill>
                  <a:schemeClr val="dk1"/>
                </a:solidFill>
                <a:latin typeface="Calibri"/>
                <a:ea typeface="Calibri"/>
                <a:cs typeface="Calibri"/>
                <a:sym typeface="Calibri"/>
              </a:rPr>
              <a:t>. Valige parimad sõnad "jätkusuutlikkuse" kirjeldamiseks?</a:t>
            </a:r>
            <a:endParaRPr sz="3100">
              <a:solidFill>
                <a:schemeClr val="dk1"/>
              </a:solidFill>
              <a:latin typeface="Calibri"/>
              <a:ea typeface="Calibri"/>
              <a:cs typeface="Calibri"/>
              <a:sym typeface="Calibri"/>
            </a:endParaRPr>
          </a:p>
          <a:p>
            <a:pPr marL="749300" lvl="0" indent="0" algn="just" rtl="0">
              <a:lnSpc>
                <a:spcPct val="107916"/>
              </a:lnSpc>
              <a:spcBef>
                <a:spcPts val="0"/>
              </a:spcBef>
              <a:spcAft>
                <a:spcPts val="0"/>
              </a:spcAft>
              <a:buClr>
                <a:schemeClr val="dk1"/>
              </a:buClr>
              <a:buSzPts val="1800"/>
              <a:buFont typeface="Arial"/>
              <a:buNone/>
            </a:pPr>
            <a:r>
              <a:rPr lang="en-US" sz="3100">
                <a:solidFill>
                  <a:schemeClr val="dk1"/>
                </a:solidFill>
                <a:latin typeface="Calibri"/>
                <a:ea typeface="Calibri"/>
                <a:cs typeface="Calibri"/>
                <a:sym typeface="Calibri"/>
              </a:rPr>
              <a:t>A. Ökoloogia, bioloogia, säästmine</a:t>
            </a:r>
            <a:endParaRPr sz="3100">
              <a:solidFill>
                <a:schemeClr val="dk1"/>
              </a:solidFill>
              <a:latin typeface="Calibri"/>
              <a:ea typeface="Calibri"/>
              <a:cs typeface="Calibri"/>
              <a:sym typeface="Calibri"/>
            </a:endParaRPr>
          </a:p>
          <a:p>
            <a:pPr marL="749300" lvl="0" indent="0" algn="just" rtl="0">
              <a:lnSpc>
                <a:spcPct val="107916"/>
              </a:lnSpc>
              <a:spcBef>
                <a:spcPts val="0"/>
              </a:spcBef>
              <a:spcAft>
                <a:spcPts val="0"/>
              </a:spcAft>
              <a:buClr>
                <a:schemeClr val="dk1"/>
              </a:buClr>
              <a:buSzPts val="1800"/>
              <a:buFont typeface="Arial"/>
              <a:buNone/>
            </a:pPr>
            <a:r>
              <a:rPr lang="en-US" sz="3100">
                <a:solidFill>
                  <a:schemeClr val="dk1"/>
                </a:solidFill>
                <a:latin typeface="Calibri"/>
                <a:ea typeface="Calibri"/>
                <a:cs typeface="Calibri"/>
                <a:sym typeface="Calibri"/>
              </a:rPr>
              <a:t>B. Negatiivne mõju, prügi, ammendumine</a:t>
            </a:r>
            <a:endParaRPr sz="3100">
              <a:solidFill>
                <a:schemeClr val="dk1"/>
              </a:solidFill>
              <a:latin typeface="Calibri"/>
              <a:ea typeface="Calibri"/>
              <a:cs typeface="Calibri"/>
              <a:sym typeface="Calibri"/>
            </a:endParaRPr>
          </a:p>
          <a:p>
            <a:pPr marL="749300" lvl="0" indent="0" algn="just" rtl="0">
              <a:lnSpc>
                <a:spcPct val="107916"/>
              </a:lnSpc>
              <a:spcBef>
                <a:spcPts val="0"/>
              </a:spcBef>
              <a:spcAft>
                <a:spcPts val="0"/>
              </a:spcAft>
              <a:buClr>
                <a:schemeClr val="dk1"/>
              </a:buClr>
              <a:buSzPts val="1800"/>
              <a:buFont typeface="Arial"/>
              <a:buNone/>
            </a:pPr>
            <a:r>
              <a:rPr lang="en-US" sz="3100">
                <a:solidFill>
                  <a:schemeClr val="dk1"/>
                </a:solidFill>
                <a:latin typeface="Calibri"/>
                <a:ea typeface="Calibri"/>
                <a:cs typeface="Calibri"/>
                <a:sym typeface="Calibri"/>
              </a:rPr>
              <a:t>C. Mõõtmine, jäätmed, prügi</a:t>
            </a:r>
            <a:endParaRPr sz="3100">
              <a:solidFill>
                <a:schemeClr val="dk1"/>
              </a:solidFill>
              <a:latin typeface="Calibri"/>
              <a:ea typeface="Calibri"/>
              <a:cs typeface="Calibri"/>
              <a:sym typeface="Calibri"/>
            </a:endParaRPr>
          </a:p>
          <a:p>
            <a:pPr marL="749300" lvl="0" indent="0" algn="just" rtl="0">
              <a:lnSpc>
                <a:spcPct val="107916"/>
              </a:lnSpc>
              <a:spcBef>
                <a:spcPts val="0"/>
              </a:spcBef>
              <a:spcAft>
                <a:spcPts val="0"/>
              </a:spcAft>
              <a:buClr>
                <a:schemeClr val="dk1"/>
              </a:buClr>
              <a:buSzPts val="1800"/>
              <a:buFont typeface="Arial"/>
              <a:buNone/>
            </a:pPr>
            <a:r>
              <a:rPr lang="en-US" sz="3100">
                <a:solidFill>
                  <a:schemeClr val="dk1"/>
                </a:solidFill>
                <a:latin typeface="Calibri"/>
                <a:ea typeface="Calibri"/>
                <a:cs typeface="Calibri"/>
                <a:sym typeface="Calibri"/>
              </a:rPr>
              <a:t>D. Reostus, saastumine, määrdumine.</a:t>
            </a:r>
            <a:br>
              <a:rPr lang="en-US" sz="3100">
                <a:solidFill>
                  <a:schemeClr val="dk1"/>
                </a:solidFill>
                <a:latin typeface="Calibri"/>
                <a:ea typeface="Calibri"/>
                <a:cs typeface="Calibri"/>
                <a:sym typeface="Calibri"/>
              </a:rPr>
            </a:br>
            <a:endParaRPr sz="3100">
              <a:solidFill>
                <a:schemeClr val="dk1"/>
              </a:solidFill>
              <a:latin typeface="Calibri"/>
              <a:ea typeface="Calibri"/>
              <a:cs typeface="Calibri"/>
              <a:sym typeface="Calibri"/>
            </a:endParaRPr>
          </a:p>
          <a:p>
            <a:pPr marL="0" lvl="0" indent="0" algn="just" rtl="0">
              <a:lnSpc>
                <a:spcPct val="107916"/>
              </a:lnSpc>
              <a:spcBef>
                <a:spcPts val="0"/>
              </a:spcBef>
              <a:spcAft>
                <a:spcPts val="0"/>
              </a:spcAft>
              <a:buClr>
                <a:schemeClr val="dk1"/>
              </a:buClr>
              <a:buSzPts val="1800"/>
              <a:buFont typeface="Arial"/>
              <a:buNone/>
            </a:pPr>
            <a:r>
              <a:rPr lang="en-US" sz="3100">
                <a:solidFill>
                  <a:schemeClr val="dk1"/>
                </a:solidFill>
                <a:latin typeface="Calibri"/>
                <a:ea typeface="Calibri"/>
                <a:cs typeface="Calibri"/>
                <a:sym typeface="Calibri"/>
              </a:rPr>
              <a:t>2. Mis on ringmajanduse peamine eesmärk? </a:t>
            </a:r>
            <a:endParaRPr sz="3100">
              <a:solidFill>
                <a:schemeClr val="dk1"/>
              </a:solidFill>
              <a:latin typeface="Calibri"/>
              <a:ea typeface="Calibri"/>
              <a:cs typeface="Calibri"/>
              <a:sym typeface="Calibri"/>
            </a:endParaRPr>
          </a:p>
          <a:p>
            <a:pPr marL="1168400" lvl="0" indent="-565150" algn="just" rtl="0">
              <a:spcBef>
                <a:spcPts val="1300"/>
              </a:spcBef>
              <a:spcAft>
                <a:spcPts val="0"/>
              </a:spcAft>
              <a:buClr>
                <a:schemeClr val="dk1"/>
              </a:buClr>
              <a:buSzPts val="3100"/>
              <a:buFont typeface="Calibri"/>
              <a:buAutoNum type="alphaUcPeriod"/>
            </a:pPr>
            <a:r>
              <a:rPr lang="en-US" sz="3100">
                <a:solidFill>
                  <a:schemeClr val="dk1"/>
                </a:solidFill>
                <a:latin typeface="Calibri"/>
                <a:ea typeface="Calibri"/>
                <a:cs typeface="Calibri"/>
                <a:sym typeface="Calibri"/>
              </a:rPr>
              <a:t>Kasumi reinvesteerimine tegevustesse/infrastruktuuridesse, et suurendada ettevõtte väärtust.</a:t>
            </a:r>
            <a:endParaRPr sz="3100">
              <a:solidFill>
                <a:schemeClr val="dk1"/>
              </a:solidFill>
              <a:latin typeface="Calibri"/>
              <a:ea typeface="Calibri"/>
              <a:cs typeface="Calibri"/>
              <a:sym typeface="Calibri"/>
            </a:endParaRPr>
          </a:p>
          <a:p>
            <a:pPr marL="1168400" lvl="0" indent="-565150" algn="just" rtl="0">
              <a:spcBef>
                <a:spcPts val="0"/>
              </a:spcBef>
              <a:spcAft>
                <a:spcPts val="0"/>
              </a:spcAft>
              <a:buClr>
                <a:schemeClr val="dk1"/>
              </a:buClr>
              <a:buSzPts val="3100"/>
              <a:buFont typeface="Calibri"/>
              <a:buAutoNum type="alphaUcPeriod"/>
            </a:pPr>
            <a:r>
              <a:rPr lang="en-US" sz="3100">
                <a:solidFill>
                  <a:schemeClr val="dk1"/>
                </a:solidFill>
                <a:latin typeface="Calibri"/>
                <a:ea typeface="Calibri"/>
                <a:cs typeface="Calibri"/>
                <a:sym typeface="Calibri"/>
              </a:rPr>
              <a:t>Toote eluea pikendamine tootlikkuse ja kasumlikkuse suurendamiseks</a:t>
            </a:r>
            <a:endParaRPr sz="3100">
              <a:solidFill>
                <a:schemeClr val="dk1"/>
              </a:solidFill>
              <a:latin typeface="Calibri"/>
              <a:ea typeface="Calibri"/>
              <a:cs typeface="Calibri"/>
              <a:sym typeface="Calibri"/>
            </a:endParaRPr>
          </a:p>
          <a:p>
            <a:pPr marL="1168400" lvl="0" indent="-565150" algn="just" rtl="0">
              <a:spcBef>
                <a:spcPts val="0"/>
              </a:spcBef>
              <a:spcAft>
                <a:spcPts val="0"/>
              </a:spcAft>
              <a:buClr>
                <a:schemeClr val="dk1"/>
              </a:buClr>
              <a:buSzPts val="3100"/>
              <a:buFont typeface="Calibri"/>
              <a:buAutoNum type="alphaUcPeriod"/>
            </a:pPr>
            <a:r>
              <a:rPr lang="en-US" sz="3100">
                <a:solidFill>
                  <a:schemeClr val="dk1"/>
                </a:solidFill>
                <a:latin typeface="Calibri"/>
                <a:ea typeface="Calibri"/>
                <a:cs typeface="Calibri"/>
                <a:sym typeface="Calibri"/>
              </a:rPr>
              <a:t>Jäätmete vältimine või vähendamine ja kõikide materjalide väärtuse taaskasutamine</a:t>
            </a:r>
            <a:endParaRPr sz="5200">
              <a:solidFill>
                <a:srgbClr val="056839"/>
              </a:solidFill>
              <a:latin typeface="Calibri"/>
              <a:ea typeface="Calibri"/>
              <a:cs typeface="Calibri"/>
              <a:sym typeface="Calibri"/>
            </a:endParaRPr>
          </a:p>
        </p:txBody>
      </p:sp>
    </p:spTree>
  </p:cSld>
  <p:clrMapOvr>
    <a:masterClrMapping/>
  </p:clrMapOvr>
</p:sld>
</file>

<file path=ppt/slides/slide33.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6"/>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Küsimused mõtisklemiseks</a:t>
            </a:r>
            <a:endParaRPr sz="5900" b="1">
              <a:solidFill>
                <a:schemeClr val="dk1"/>
              </a:solidFill>
              <a:latin typeface="Calibri"/>
              <a:ea typeface="Calibri"/>
              <a:cs typeface="Calibri"/>
              <a:sym typeface="Calibri"/>
            </a:endParaRPr>
          </a:p>
        </p:txBody>
      </p:sp>
      <p:sp>
        <p:nvSpPr>
          <p:cNvPr id="475" name="Google Shape;475;p2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76" name="Google Shape;476;p2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77" name="Google Shape;477;p2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78" name="Google Shape;478;p2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479" name="Google Shape;479;p2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480" name="Google Shape;480;p26"/>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n-US"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pic>
        <p:nvPicPr>
          <p:cNvPr id="481" name="Google Shape;481;p26"/>
          <p:cNvPicPr preferRelativeResize="0"/>
          <p:nvPr/>
        </p:nvPicPr>
        <p:blipFill rotWithShape="1">
          <a:blip r:embed="rId5">
            <a:alphaModFix/>
          </a:blip>
          <a:srcRect l="0" t="0" r="0" b="0"/>
          <a:stretch/>
        </p:blipFill>
        <p:spPr>
          <a:xfrm>
            <a:off x="1801872" y="3747790"/>
            <a:ext cx="1182278" cy="1971488"/>
          </a:xfrm>
          <a:prstGeom prst="rect">
            <a:avLst/>
          </a:prstGeom>
          <a:noFill/>
          <a:ln>
            <a:noFill/>
          </a:ln>
        </p:spPr>
      </p:pic>
      <p:sp>
        <p:nvSpPr>
          <p:cNvPr id="482" name="Google Shape;482;p26"/>
          <p:cNvSpPr txBox="1"/>
          <p:nvPr/>
        </p:nvSpPr>
        <p:spPr>
          <a:xfrm>
            <a:off x="3329391" y="3888950"/>
            <a:ext cx="15399000" cy="1689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Clr>
                <a:srgbClr val="056839"/>
              </a:buClr>
              <a:buSzPts val="1800"/>
              <a:buFont typeface="Calibri"/>
              <a:buNone/>
            </a:pPr>
            <a:r>
              <a:rPr lang="en-US" sz="4000">
                <a:solidFill>
                  <a:srgbClr val="056839"/>
                </a:solidFill>
                <a:latin typeface="Calibri"/>
                <a:ea typeface="Calibri"/>
                <a:cs typeface="Calibri"/>
                <a:sym typeface="Calibri"/>
              </a:rPr>
              <a:t>Kas sa tunned oma tulevases </a:t>
            </a:r>
            <a:r>
              <a:rPr lang="en-US" sz="4000">
                <a:solidFill>
                  <a:srgbClr val="056839"/>
                </a:solidFill>
                <a:latin typeface="Calibri"/>
                <a:ea typeface="Calibri"/>
                <a:cs typeface="Calibri"/>
                <a:sym typeface="Calibri"/>
                <a:extLst>
                  <a:ext uri="http://customooxmlschemas.google.com/">
                    <go:slidesCustomData xmlns:go="http://customooxmlschemas.google.com/" textRoundtripDataId="22"/>
                  </a:ext>
                </a:extLst>
              </a:rPr>
              <a:t>ametis</a:t>
            </a:r>
            <a:r>
              <a:rPr lang="en-US" sz="4000">
                <a:solidFill>
                  <a:srgbClr val="056839"/>
                </a:solidFill>
                <a:latin typeface="Calibri"/>
                <a:ea typeface="Calibri"/>
                <a:cs typeface="Calibri"/>
                <a:sym typeface="Calibri"/>
              </a:rPr>
              <a:t> ära rohelised oskused?</a:t>
            </a:r>
            <a:endParaRPr sz="40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rgbClr val="056839"/>
              </a:buClr>
              <a:buSzPts val="1800"/>
              <a:buFont typeface="Calibri"/>
              <a:buNone/>
            </a:pPr>
            <a:r>
              <a:rPr lang="en-US" sz="4000">
                <a:solidFill>
                  <a:srgbClr val="056839"/>
                </a:solidFill>
                <a:latin typeface="Calibri"/>
                <a:ea typeface="Calibri"/>
                <a:cs typeface="Calibri"/>
                <a:sym typeface="Calibri"/>
              </a:rPr>
              <a:t>Kas te võiksite tuua näiteid roheliste töökohtade kohta?</a:t>
            </a:r>
            <a:endParaRPr sz="4000">
              <a:solidFill>
                <a:srgbClr val="056839"/>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7" name="Shape 487"/>
        <p:cNvGrpSpPr/>
        <p:nvPr/>
      </p:nvGrpSpPr>
      <p:grpSpPr>
        <a:xfrm>
          <a:off x="0" y="0"/>
          <a:ext cx="0" cy="0"/>
          <a:chOff x="0" y="0"/>
          <a:chExt cx="0" cy="0"/>
        </a:xfrm>
      </p:grpSpPr>
      <p:pic>
        <p:nvPicPr>
          <p:cNvPr id="488" name="Google Shape;488;p27" descr="Graphical user interface, text&#10;&#10;Description automatically generated"/>
          <p:cNvPicPr preferRelativeResize="0"/>
          <p:nvPr/>
        </p:nvPicPr>
        <p:blipFill rotWithShape="1">
          <a:blip r:embed="rId3">
            <a:alphaModFix/>
          </a:blip>
          <a:srcRect l="0" t="0" r="0" b="0"/>
          <a:stretch/>
        </p:blipFill>
        <p:spPr>
          <a:xfrm>
            <a:off x="159219" y="9117932"/>
            <a:ext cx="5165965" cy="1083795"/>
          </a:xfrm>
          <a:prstGeom prst="rect">
            <a:avLst/>
          </a:prstGeom>
          <a:noFill/>
          <a:ln>
            <a:noFill/>
          </a:ln>
        </p:spPr>
      </p:pic>
      <p:pic>
        <p:nvPicPr>
          <p:cNvPr id="489" name="Google Shape;489;p27"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490" name="Google Shape;490;p27"/>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91" name="Google Shape;491;p27"/>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92" name="Google Shape;492;p27"/>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93" name="Google Shape;493;p27"/>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94" name="Google Shape;494;p27"/>
          <p:cNvSpPr txBox="1"/>
          <p:nvPr/>
        </p:nvSpPr>
        <p:spPr>
          <a:xfrm>
            <a:off x="757259" y="839511"/>
            <a:ext cx="12889800" cy="2859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Kokkuvõte</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en-US" sz="5900" b="1">
                <a:solidFill>
                  <a:srgbClr val="056839"/>
                </a:solidFill>
                <a:latin typeface="Calibri"/>
                <a:ea typeface="Calibri"/>
                <a:cs typeface="Calibri"/>
                <a:sym typeface="Calibri"/>
              </a:rPr>
              <a:t>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495" name="Google Shape;495;p27"/>
          <p:cNvSpPr txBox="1"/>
          <p:nvPr/>
        </p:nvSpPr>
        <p:spPr>
          <a:xfrm>
            <a:off x="1141298" y="1986488"/>
            <a:ext cx="17425200" cy="6522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600" b="1">
                <a:solidFill>
                  <a:srgbClr val="056839"/>
                </a:solidFill>
                <a:latin typeface="Calibri"/>
                <a:ea typeface="Calibri"/>
                <a:cs typeface="Calibri"/>
                <a:sym typeface="Calibri"/>
              </a:rPr>
              <a:t>Jätkusuutlikkust </a:t>
            </a:r>
            <a:r>
              <a:rPr lang="en-US" sz="3600">
                <a:solidFill>
                  <a:srgbClr val="056839"/>
                </a:solidFill>
                <a:latin typeface="Calibri"/>
                <a:ea typeface="Calibri"/>
                <a:cs typeface="Calibri"/>
                <a:sym typeface="Calibri"/>
              </a:rPr>
              <a:t>võib mõista erinevalt ja eri mõõtmetega, kuid peamine aspekt on igasuguste ressursside vastutustundlik kasutamine. Määratletud </a:t>
            </a:r>
            <a:r>
              <a:rPr lang="en-US" sz="3600" b="1">
                <a:solidFill>
                  <a:srgbClr val="056839"/>
                </a:solidFill>
                <a:latin typeface="Calibri"/>
                <a:ea typeface="Calibri"/>
                <a:cs typeface="Calibri"/>
                <a:sym typeface="Calibri"/>
              </a:rPr>
              <a:t>SDG 17 </a:t>
            </a:r>
            <a:r>
              <a:rPr lang="en-US" sz="3600">
                <a:solidFill>
                  <a:srgbClr val="056839"/>
                </a:solidFill>
                <a:latin typeface="Calibri"/>
                <a:ea typeface="Calibri"/>
                <a:cs typeface="Calibri"/>
                <a:sym typeface="Calibri"/>
              </a:rPr>
              <a:t>näitab rakendussuundi ja prioriteete. </a:t>
            </a:r>
            <a:endParaRPr sz="36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36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600" b="1">
                <a:solidFill>
                  <a:srgbClr val="056839"/>
                </a:solidFill>
                <a:latin typeface="Calibri"/>
                <a:ea typeface="Calibri"/>
                <a:cs typeface="Calibri"/>
                <a:sym typeface="Calibri"/>
              </a:rPr>
              <a:t>Ringmajanduse kontseptsioon </a:t>
            </a:r>
            <a:r>
              <a:rPr lang="en-US" sz="3600">
                <a:solidFill>
                  <a:srgbClr val="056839"/>
                </a:solidFill>
                <a:latin typeface="Calibri"/>
                <a:ea typeface="Calibri"/>
                <a:cs typeface="Calibri"/>
                <a:sym typeface="Calibri"/>
              </a:rPr>
              <a:t>kui osa </a:t>
            </a:r>
            <a:r>
              <a:rPr lang="en-US" sz="3600" b="1">
                <a:solidFill>
                  <a:srgbClr val="056839"/>
                </a:solidFill>
                <a:latin typeface="Calibri"/>
                <a:ea typeface="Calibri"/>
                <a:cs typeface="Calibri"/>
                <a:sym typeface="Calibri"/>
              </a:rPr>
              <a:t>rohelisest majandusest </a:t>
            </a:r>
            <a:r>
              <a:rPr lang="en-US" sz="3600">
                <a:solidFill>
                  <a:srgbClr val="056839"/>
                </a:solidFill>
                <a:latin typeface="Calibri"/>
                <a:ea typeface="Calibri"/>
                <a:cs typeface="Calibri"/>
                <a:sym typeface="Calibri"/>
              </a:rPr>
              <a:t>tagab tarbimisharjumused, tootmise ja teenuste taaskasutamise, jäätmekäitluse ja keskkonnamõju vähendamise, parandades tehnoloogiaid, sotsiaalseid ja organisatsioonilisi uuendusi.</a:t>
            </a:r>
            <a:r>
              <a:rPr lang="en-US" sz="3600">
                <a:solidFill>
                  <a:srgbClr val="056839"/>
                </a:solidFill>
                <a:latin typeface="Calibri"/>
                <a:ea typeface="Calibri"/>
                <a:cs typeface="Calibri"/>
                <a:sym typeface="Calibri"/>
              </a:rPr>
              <a:t>  </a:t>
            </a:r>
            <a:endParaRPr sz="36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3600" b="1">
              <a:solidFill>
                <a:srgbClr val="056839"/>
              </a:solidFill>
              <a:latin typeface="Calibri"/>
              <a:ea typeface="Calibri"/>
              <a:cs typeface="Calibri"/>
              <a:sym typeface="Calibri"/>
            </a:endParaRPr>
          </a:p>
        </p:txBody>
      </p:sp>
    </p:spTree>
  </p:cSld>
  <p:clrMapOvr>
    <a:masterClrMapping/>
  </p:clrMapOvr>
</p:sld>
</file>

<file path=ppt/slides/slide4.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pic>
        <p:nvPicPr>
          <p:cNvPr id="125" name="Google Shape;125;p2"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126" name="Google Shape;126;p2"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27" name="Google Shape;127;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8" name="Google Shape;128;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9" name="Google Shape;129;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0" name="Google Shape;130;p2"/>
          <p:cNvSpPr/>
          <p:nvPr/>
        </p:nvSpPr>
        <p:spPr>
          <a:xfrm>
            <a:off x="0" y="8809997"/>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1" name="Google Shape;131;p2"/>
          <p:cNvSpPr txBox="1"/>
          <p:nvPr/>
        </p:nvSpPr>
        <p:spPr>
          <a:xfrm>
            <a:off x="1083380" y="804245"/>
            <a:ext cx="7089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Määratlused </a:t>
            </a:r>
            <a:endParaRPr sz="2900" b="1">
              <a:solidFill>
                <a:srgbClr val="C55A11"/>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32" name="Google Shape;132;p2"/>
          <p:cNvSpPr txBox="1"/>
          <p:nvPr/>
        </p:nvSpPr>
        <p:spPr>
          <a:xfrm>
            <a:off x="282100" y="1854475"/>
            <a:ext cx="19711200" cy="55296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300" i="1">
                <a:solidFill>
                  <a:srgbClr val="056839"/>
                </a:solidFill>
                <a:latin typeface="Calibri"/>
                <a:ea typeface="Calibri"/>
                <a:cs typeface="Calibri"/>
                <a:sym typeface="Calibri"/>
              </a:rPr>
              <a:t>"</a:t>
            </a:r>
            <a:r>
              <a:rPr lang="en-US" sz="3300" i="1">
                <a:solidFill>
                  <a:srgbClr val="056839"/>
                </a:solidFill>
                <a:latin typeface="Calibri"/>
                <a:ea typeface="Calibri"/>
                <a:cs typeface="Calibri"/>
                <a:sym typeface="Calibri"/>
                <a:extLst>
                  <a:ext uri="http://customooxmlschemas.google.com/">
                    <go:slidesCustomData xmlns:go="http://customooxmlschemas.google.com/" textRoundtripDataId="6"/>
                  </a:ext>
                </a:extLst>
              </a:rPr>
              <a:t>Jätkusuutlikkuse määratlused:</a:t>
            </a:r>
            <a:endParaRPr sz="3300" i="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i="1">
                <a:solidFill>
                  <a:srgbClr val="056839"/>
                </a:solidFill>
                <a:latin typeface="Calibri"/>
                <a:ea typeface="Calibri"/>
                <a:cs typeface="Calibri"/>
                <a:sym typeface="Calibri"/>
              </a:rPr>
              <a:t> 1) </a:t>
            </a:r>
            <a:r>
              <a:rPr lang="en-US" sz="3300" i="1">
                <a:solidFill>
                  <a:srgbClr val="056839"/>
                </a:solidFill>
                <a:uFill>
                  <a:noFill/>
                </a:uFill>
                <a:latin typeface="Calibri"/>
                <a:ea typeface="Calibri"/>
                <a:cs typeface="Calibri"/>
                <a:sym typeface="Calibri"/>
                <a:hlinkClick r:id="rId5">
                  <a:extLst>
                    <a:ext uri="{A12FA001-AC4F-418D-AE19-62706E023703}">
                      <ahyp:hlinkClr val="tx"/>
                    </a:ext>
                  </a:extLst>
                </a:hlinkClick>
              </a:rPr>
              <a:t>kvaliteet</a:t>
            </a:r>
            <a:r>
              <a:rPr lang="en-US" sz="3300" i="1">
                <a:solidFill>
                  <a:srgbClr val="056839"/>
                </a:solidFill>
                <a:latin typeface="Calibri"/>
                <a:ea typeface="Calibri"/>
                <a:cs typeface="Calibri"/>
                <a:sym typeface="Calibri"/>
              </a:rPr>
              <a:t>, mis </a:t>
            </a:r>
            <a:r>
              <a:rPr lang="en-US" sz="3300" i="1">
                <a:solidFill>
                  <a:srgbClr val="056839"/>
                </a:solidFill>
                <a:latin typeface="Calibri"/>
                <a:ea typeface="Calibri"/>
                <a:cs typeface="Calibri"/>
                <a:sym typeface="Calibri"/>
              </a:rPr>
              <a:t>võimaldab </a:t>
            </a:r>
            <a:r>
              <a:rPr lang="en-US" sz="3300" i="1">
                <a:solidFill>
                  <a:srgbClr val="056839"/>
                </a:solidFill>
                <a:uFill>
                  <a:noFill/>
                </a:uFill>
                <a:latin typeface="Calibri"/>
                <a:ea typeface="Calibri"/>
                <a:cs typeface="Calibri"/>
                <a:sym typeface="Calibri"/>
                <a:hlinkClick r:id="rId7">
                  <a:extLst>
                    <a:ext uri="{A12FA001-AC4F-418D-AE19-62706E023703}">
                      <ahyp:hlinkClr val="tx"/>
                    </a:ext>
                  </a:extLst>
                </a:hlinkClick>
              </a:rPr>
              <a:t>jätkata </a:t>
            </a:r>
            <a:r>
              <a:rPr lang="en-US" sz="3300" i="1">
                <a:solidFill>
                  <a:srgbClr val="056839"/>
                </a:solidFill>
                <a:latin typeface="Calibri"/>
                <a:ea typeface="Calibri"/>
                <a:cs typeface="Calibri"/>
                <a:sym typeface="Calibri"/>
              </a:rPr>
              <a:t>teatud </a:t>
            </a:r>
            <a:r>
              <a:rPr lang="en-US" sz="3300" i="1">
                <a:solidFill>
                  <a:srgbClr val="056839"/>
                </a:solidFill>
                <a:uFill>
                  <a:noFill/>
                </a:uFill>
                <a:latin typeface="Calibri"/>
                <a:ea typeface="Calibri"/>
                <a:cs typeface="Calibri"/>
                <a:sym typeface="Calibri"/>
                <a:hlinkClick r:id="rId9">
                  <a:extLst>
                    <a:ext uri="{A12FA001-AC4F-418D-AE19-62706E023703}">
                      <ahyp:hlinkClr val="tx"/>
                    </a:ext>
                  </a:extLst>
                </a:hlinkClick>
              </a:rPr>
              <a:t>aja jooksul</a:t>
            </a:r>
            <a:r>
              <a:rPr lang="en-US" sz="3300" i="1">
                <a:solidFill>
                  <a:srgbClr val="056839"/>
                </a:solidFill>
                <a:latin typeface="Calibri"/>
                <a:ea typeface="Calibri"/>
                <a:cs typeface="Calibri"/>
                <a:sym typeface="Calibri"/>
              </a:rPr>
              <a:t>.  </a:t>
            </a:r>
            <a:endParaRPr sz="3300" i="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i="1">
                <a:solidFill>
                  <a:srgbClr val="056839"/>
                </a:solidFill>
                <a:latin typeface="Calibri"/>
                <a:ea typeface="Calibri"/>
                <a:cs typeface="Calibri"/>
                <a:sym typeface="Calibri"/>
              </a:rPr>
              <a:t> 2) </a:t>
            </a:r>
            <a:r>
              <a:rPr lang="en-US" sz="3300" i="1" strike="noStrike">
                <a:solidFill>
                  <a:srgbClr val="056839"/>
                </a:solidFill>
                <a:uFill>
                  <a:noFill/>
                </a:uFill>
                <a:latin typeface="Calibri"/>
                <a:ea typeface="Calibri"/>
                <a:cs typeface="Calibri"/>
                <a:sym typeface="Calibri"/>
                <a:hlinkClick r:id="rId10">
                  <a:extLst>
                    <a:ext uri="{A12FA001-AC4F-418D-AE19-62706E023703}">
                      <ahyp:hlinkClr val="tx"/>
                    </a:ext>
                  </a:extLst>
                </a:hlinkClick>
              </a:rPr>
              <a:t>kvaliteet</a:t>
            </a:r>
            <a:r>
              <a:rPr lang="en-US" sz="3300" i="1">
                <a:solidFill>
                  <a:srgbClr val="056839"/>
                </a:solidFill>
                <a:latin typeface="Calibri"/>
                <a:ea typeface="Calibri"/>
                <a:cs typeface="Calibri"/>
                <a:sym typeface="Calibri"/>
              </a:rPr>
              <a:t>, mis </a:t>
            </a:r>
            <a:r>
              <a:rPr lang="en-US" sz="3300" i="1" strike="noStrike">
                <a:solidFill>
                  <a:srgbClr val="056839"/>
                </a:solidFill>
                <a:uFill>
                  <a:noFill/>
                </a:uFill>
                <a:latin typeface="Calibri"/>
                <a:ea typeface="Calibri"/>
                <a:cs typeface="Calibri"/>
                <a:sym typeface="Calibri"/>
                <a:hlinkClick r:id="rId11">
                  <a:extLst>
                    <a:ext uri="{A12FA001-AC4F-418D-AE19-62706E023703}">
                      <ahyp:hlinkClr val="tx"/>
                    </a:ext>
                  </a:extLst>
                </a:hlinkClick>
              </a:rPr>
              <a:t>põhjustab </a:t>
            </a:r>
            <a:r>
              <a:rPr lang="en-US" sz="3300" i="1">
                <a:solidFill>
                  <a:srgbClr val="056839"/>
                </a:solidFill>
                <a:latin typeface="Calibri"/>
                <a:ea typeface="Calibri"/>
                <a:cs typeface="Calibri"/>
                <a:sym typeface="Calibri"/>
              </a:rPr>
              <a:t>vähe või ei </a:t>
            </a:r>
            <a:r>
              <a:rPr lang="en-US" sz="3300" i="1" strike="noStrike">
                <a:solidFill>
                  <a:srgbClr val="056839"/>
                </a:solidFill>
                <a:uFill>
                  <a:noFill/>
                </a:uFill>
                <a:latin typeface="Calibri"/>
                <a:ea typeface="Calibri"/>
                <a:cs typeface="Calibri"/>
                <a:sym typeface="Calibri"/>
                <a:hlinkClick r:id="rId12">
                  <a:extLst>
                    <a:ext uri="{A12FA001-AC4F-418D-AE19-62706E023703}">
                      <ahyp:hlinkClr val="tx"/>
                    </a:ext>
                  </a:extLst>
                </a:hlinkClick>
              </a:rPr>
              <a:t>kahjusta </a:t>
            </a:r>
            <a:r>
              <a:rPr lang="en-US" sz="3300" i="1" strike="noStrike">
                <a:solidFill>
                  <a:srgbClr val="056839"/>
                </a:solidFill>
                <a:uFill>
                  <a:noFill/>
                </a:uFill>
                <a:latin typeface="Calibri"/>
                <a:ea typeface="Calibri"/>
                <a:cs typeface="Calibri"/>
                <a:sym typeface="Calibri"/>
                <a:hlinkClick r:id="rId13">
                  <a:extLst>
                    <a:ext uri="{A12FA001-AC4F-418D-AE19-62706E023703}">
                      <ahyp:hlinkClr val="tx"/>
                    </a:ext>
                  </a:extLst>
                </a:hlinkClick>
              </a:rPr>
              <a:t>keskkonda </a:t>
            </a:r>
            <a:r>
              <a:rPr lang="en-US" sz="3300" i="1">
                <a:solidFill>
                  <a:srgbClr val="056839"/>
                </a:solidFill>
                <a:latin typeface="Calibri"/>
                <a:ea typeface="Calibri"/>
                <a:cs typeface="Calibri"/>
                <a:sym typeface="Calibri"/>
              </a:rPr>
              <a:t>ja on </a:t>
            </a:r>
            <a:r>
              <a:rPr lang="en-US" sz="3300" i="1" strike="noStrike">
                <a:solidFill>
                  <a:srgbClr val="056839"/>
                </a:solidFill>
                <a:uFill>
                  <a:noFill/>
                </a:uFill>
                <a:latin typeface="Calibri"/>
                <a:ea typeface="Calibri"/>
                <a:cs typeface="Calibri"/>
                <a:sym typeface="Calibri"/>
                <a:hlinkClick r:id="rId14">
                  <a:extLst>
                    <a:ext uri="{A12FA001-AC4F-418D-AE19-62706E023703}">
                      <ahyp:hlinkClr val="tx"/>
                    </a:ext>
                  </a:extLst>
                </a:hlinkClick>
              </a:rPr>
              <a:t>seetõttu </a:t>
            </a:r>
            <a:r>
              <a:rPr lang="en-US" sz="3300" i="1">
                <a:solidFill>
                  <a:srgbClr val="056839"/>
                </a:solidFill>
                <a:latin typeface="Calibri"/>
                <a:ea typeface="Calibri"/>
                <a:cs typeface="Calibri"/>
                <a:sym typeface="Calibri"/>
              </a:rPr>
              <a:t>võimeline </a:t>
            </a:r>
            <a:r>
              <a:rPr lang="en-US" sz="3300" i="1" strike="noStrike">
                <a:solidFill>
                  <a:srgbClr val="056839"/>
                </a:solidFill>
                <a:uFill>
                  <a:noFill/>
                </a:uFill>
                <a:latin typeface="Calibri"/>
                <a:ea typeface="Calibri"/>
                <a:cs typeface="Calibri"/>
                <a:sym typeface="Calibri"/>
                <a:hlinkClick r:id="rId16">
                  <a:extLst>
                    <a:ext uri="{A12FA001-AC4F-418D-AE19-62706E023703}">
                      <ahyp:hlinkClr val="tx"/>
                    </a:ext>
                  </a:extLst>
                </a:hlinkClick>
              </a:rPr>
              <a:t>jätkuma </a:t>
            </a:r>
            <a:r>
              <a:rPr lang="en-US" sz="3300" i="1" strike="noStrike">
                <a:solidFill>
                  <a:srgbClr val="056839"/>
                </a:solidFill>
                <a:uFill>
                  <a:noFill/>
                </a:uFill>
                <a:latin typeface="Calibri"/>
                <a:ea typeface="Calibri"/>
                <a:cs typeface="Calibri"/>
                <a:sym typeface="Calibri"/>
                <a:hlinkClick r:id="rId17">
                  <a:extLst>
                    <a:ext uri="{A12FA001-AC4F-418D-AE19-62706E023703}">
                      <ahyp:hlinkClr val="tx"/>
                    </a:ext>
                  </a:extLst>
                </a:hlinkClick>
              </a:rPr>
              <a:t>pikka </a:t>
            </a:r>
            <a:r>
              <a:rPr lang="en-US" sz="3300" i="1" strike="noStrike">
                <a:solidFill>
                  <a:srgbClr val="056839"/>
                </a:solidFill>
                <a:latin typeface="Calibri"/>
                <a:ea typeface="Calibri"/>
                <a:cs typeface="Calibri"/>
                <a:sym typeface="Calibri"/>
              </a:rPr>
              <a:t>aega. </a:t>
            </a:r>
            <a:endParaRPr sz="3300" i="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i="1">
                <a:solidFill>
                  <a:srgbClr val="056839"/>
                </a:solidFill>
                <a:latin typeface="Calibri"/>
                <a:ea typeface="Calibri"/>
                <a:cs typeface="Calibri"/>
                <a:sym typeface="Calibri"/>
              </a:rPr>
              <a:t>3) </a:t>
            </a:r>
            <a:r>
              <a:rPr lang="en-US" sz="3300" i="1" strike="noStrike">
                <a:solidFill>
                  <a:srgbClr val="056839"/>
                </a:solidFill>
                <a:uFill>
                  <a:noFill/>
                </a:uFill>
                <a:latin typeface="Calibri"/>
                <a:ea typeface="Calibri"/>
                <a:cs typeface="Calibri"/>
                <a:sym typeface="Calibri"/>
                <a:hlinkClick r:id="rId19">
                  <a:extLst>
                    <a:ext uri="{A12FA001-AC4F-418D-AE19-62706E023703}">
                      <ahyp:hlinkClr val="tx"/>
                    </a:ext>
                  </a:extLst>
                </a:hlinkClick>
              </a:rPr>
              <a:t>idee</a:t>
            </a:r>
            <a:r>
              <a:rPr lang="en-US" sz="3300" i="1">
                <a:solidFill>
                  <a:srgbClr val="056839"/>
                </a:solidFill>
                <a:latin typeface="Calibri"/>
                <a:ea typeface="Calibri"/>
                <a:cs typeface="Calibri"/>
                <a:sym typeface="Calibri"/>
              </a:rPr>
              <a:t>, et </a:t>
            </a:r>
            <a:r>
              <a:rPr lang="en-US" sz="3300" i="1" strike="noStrike">
                <a:solidFill>
                  <a:srgbClr val="056839"/>
                </a:solidFill>
                <a:uFill>
                  <a:noFill/>
                </a:uFill>
                <a:latin typeface="Calibri"/>
                <a:ea typeface="Calibri"/>
                <a:cs typeface="Calibri"/>
                <a:sym typeface="Calibri"/>
                <a:hlinkClick r:id="rId20">
                  <a:extLst>
                    <a:ext uri="{A12FA001-AC4F-418D-AE19-62706E023703}">
                      <ahyp:hlinkClr val="tx"/>
                    </a:ext>
                  </a:extLst>
                </a:hlinkClick>
              </a:rPr>
              <a:t>kaupu </a:t>
            </a:r>
            <a:r>
              <a:rPr lang="en-US" sz="3300" i="1">
                <a:solidFill>
                  <a:srgbClr val="056839"/>
                </a:solidFill>
                <a:latin typeface="Calibri"/>
                <a:ea typeface="Calibri"/>
                <a:cs typeface="Calibri"/>
                <a:sym typeface="Calibri"/>
              </a:rPr>
              <a:t>ja </a:t>
            </a:r>
            <a:r>
              <a:rPr lang="en-US" sz="3300" i="1" strike="noStrike">
                <a:solidFill>
                  <a:srgbClr val="056839"/>
                </a:solidFill>
                <a:uFill>
                  <a:noFill/>
                </a:uFill>
                <a:latin typeface="Calibri"/>
                <a:ea typeface="Calibri"/>
                <a:cs typeface="Calibri"/>
                <a:sym typeface="Calibri"/>
                <a:hlinkClick r:id="rId21">
                  <a:extLst>
                    <a:ext uri="{A12FA001-AC4F-418D-AE19-62706E023703}">
                      <ahyp:hlinkClr val="tx"/>
                    </a:ext>
                  </a:extLst>
                </a:hlinkClick>
              </a:rPr>
              <a:t>teenuseid </a:t>
            </a:r>
            <a:r>
              <a:rPr lang="en-US" sz="3300" i="1">
                <a:solidFill>
                  <a:srgbClr val="056839"/>
                </a:solidFill>
                <a:latin typeface="Calibri"/>
                <a:ea typeface="Calibri"/>
                <a:cs typeface="Calibri"/>
                <a:sym typeface="Calibri"/>
              </a:rPr>
              <a:t>tuleks </a:t>
            </a:r>
            <a:r>
              <a:rPr lang="en-US" sz="3300" i="1" strike="noStrike">
                <a:solidFill>
                  <a:srgbClr val="056839"/>
                </a:solidFill>
                <a:uFill>
                  <a:noFill/>
                </a:uFill>
                <a:latin typeface="Calibri"/>
                <a:ea typeface="Calibri"/>
                <a:cs typeface="Calibri"/>
                <a:sym typeface="Calibri"/>
                <a:hlinkClick r:id="rId22">
                  <a:extLst>
                    <a:ext uri="{A12FA001-AC4F-418D-AE19-62706E023703}">
                      <ahyp:hlinkClr val="tx"/>
                    </a:ext>
                  </a:extLst>
                </a:hlinkClick>
              </a:rPr>
              <a:t>toota </a:t>
            </a:r>
            <a:r>
              <a:rPr lang="en-US" sz="3300" i="1" strike="noStrike">
                <a:solidFill>
                  <a:srgbClr val="056839"/>
                </a:solidFill>
                <a:uFill>
                  <a:noFill/>
                </a:uFill>
                <a:latin typeface="Calibri"/>
                <a:ea typeface="Calibri"/>
                <a:cs typeface="Calibri"/>
                <a:sym typeface="Calibri"/>
                <a:hlinkClick r:id="rId23">
                  <a:extLst>
                    <a:ext uri="{A12FA001-AC4F-418D-AE19-62706E023703}">
                      <ahyp:hlinkClr val="tx"/>
                    </a:ext>
                  </a:extLst>
                </a:hlinkClick>
              </a:rPr>
              <a:t>viisil</a:t>
            </a:r>
            <a:r>
              <a:rPr lang="en-US" sz="3300" i="1">
                <a:solidFill>
                  <a:srgbClr val="056839"/>
                </a:solidFill>
                <a:latin typeface="Calibri"/>
                <a:ea typeface="Calibri"/>
                <a:cs typeface="Calibri"/>
                <a:sym typeface="Calibri"/>
              </a:rPr>
              <a:t>, mis ei kasuta </a:t>
            </a:r>
            <a:r>
              <a:rPr lang="en-US" sz="3300" i="1" strike="noStrike">
                <a:solidFill>
                  <a:srgbClr val="056839"/>
                </a:solidFill>
                <a:uFill>
                  <a:noFill/>
                </a:uFill>
                <a:latin typeface="Calibri"/>
                <a:ea typeface="Calibri"/>
                <a:cs typeface="Calibri"/>
                <a:sym typeface="Calibri"/>
                <a:hlinkClick r:id="rId24">
                  <a:extLst>
                    <a:ext uri="{A12FA001-AC4F-418D-AE19-62706E023703}">
                      <ahyp:hlinkClr val="tx"/>
                    </a:ext>
                  </a:extLst>
                </a:hlinkClick>
              </a:rPr>
              <a:t>ressursse</a:t>
            </a:r>
            <a:r>
              <a:rPr lang="en-US" sz="3300" i="1">
                <a:solidFill>
                  <a:srgbClr val="056839"/>
                </a:solidFill>
                <a:latin typeface="Calibri"/>
                <a:ea typeface="Calibri"/>
                <a:cs typeface="Calibri"/>
                <a:sym typeface="Calibri"/>
              </a:rPr>
              <a:t>, mida ei saa </a:t>
            </a:r>
            <a:r>
              <a:rPr lang="en-US" sz="3300" i="1" strike="noStrike">
                <a:solidFill>
                  <a:srgbClr val="056839"/>
                </a:solidFill>
                <a:uFill>
                  <a:noFill/>
                </a:uFill>
                <a:latin typeface="Calibri"/>
                <a:ea typeface="Calibri"/>
                <a:cs typeface="Calibri"/>
                <a:sym typeface="Calibri"/>
                <a:hlinkClick r:id="rId25">
                  <a:extLst>
                    <a:ext uri="{A12FA001-AC4F-418D-AE19-62706E023703}">
                      <ahyp:hlinkClr val="tx"/>
                    </a:ext>
                  </a:extLst>
                </a:hlinkClick>
              </a:rPr>
              <a:t>asendada, </a:t>
            </a:r>
            <a:r>
              <a:rPr lang="en-US" sz="3300" i="1">
                <a:solidFill>
                  <a:srgbClr val="056839"/>
                </a:solidFill>
                <a:latin typeface="Calibri"/>
                <a:ea typeface="Calibri"/>
                <a:cs typeface="Calibri"/>
                <a:sym typeface="Calibri"/>
              </a:rPr>
              <a:t>ja mis ei </a:t>
            </a:r>
            <a:r>
              <a:rPr lang="en-US" sz="3300" i="1" strike="noStrike">
                <a:solidFill>
                  <a:srgbClr val="056839"/>
                </a:solidFill>
                <a:uFill>
                  <a:noFill/>
                </a:uFill>
                <a:latin typeface="Calibri"/>
                <a:ea typeface="Calibri"/>
                <a:cs typeface="Calibri"/>
                <a:sym typeface="Calibri"/>
                <a:hlinkClick r:id="rId26">
                  <a:extLst>
                    <a:ext uri="{A12FA001-AC4F-418D-AE19-62706E023703}">
                      <ahyp:hlinkClr val="tx"/>
                    </a:ext>
                  </a:extLst>
                </a:hlinkClick>
              </a:rPr>
              <a:t>kahjusta </a:t>
            </a:r>
            <a:r>
              <a:rPr lang="en-US" sz="3300" i="1" strike="noStrike">
                <a:solidFill>
                  <a:srgbClr val="056839"/>
                </a:solidFill>
                <a:uFill>
                  <a:noFill/>
                </a:uFill>
                <a:latin typeface="Calibri"/>
                <a:ea typeface="Calibri"/>
                <a:cs typeface="Calibri"/>
                <a:sym typeface="Calibri"/>
                <a:hlinkClick r:id="rId27">
                  <a:extLst>
                    <a:ext uri="{A12FA001-AC4F-418D-AE19-62706E023703}">
                      <ahyp:hlinkClr val="tx"/>
                    </a:ext>
                  </a:extLst>
                </a:hlinkClick>
              </a:rPr>
              <a:t>keskkonda</a:t>
            </a:r>
            <a:endParaRPr sz="3300" i="1" strike="noStrike">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i="1">
                <a:solidFill>
                  <a:srgbClr val="056839"/>
                </a:solidFill>
                <a:latin typeface="Calibri"/>
                <a:ea typeface="Calibri"/>
                <a:cs typeface="Calibri"/>
                <a:sym typeface="Calibri"/>
              </a:rPr>
              <a:t>4) </a:t>
            </a:r>
            <a:r>
              <a:rPr lang="en-US" sz="3300" i="1">
                <a:solidFill>
                  <a:srgbClr val="056839"/>
                </a:solidFill>
                <a:latin typeface="Calibri"/>
                <a:ea typeface="Calibri"/>
                <a:cs typeface="Calibri"/>
                <a:sym typeface="Calibri"/>
              </a:rPr>
              <a:t>võime </a:t>
            </a:r>
            <a:r>
              <a:rPr lang="en-US" sz="3300" i="1" strike="noStrike">
                <a:solidFill>
                  <a:srgbClr val="056839"/>
                </a:solidFill>
                <a:uFill>
                  <a:noFill/>
                </a:uFill>
                <a:latin typeface="Calibri"/>
                <a:ea typeface="Calibri"/>
                <a:cs typeface="Calibri"/>
                <a:sym typeface="Calibri"/>
                <a:hlinkClick r:id="rId29">
                  <a:extLst>
                    <a:ext uri="{A12FA001-AC4F-418D-AE19-62706E023703}">
                      <ahyp:hlinkClr val="tx"/>
                    </a:ext>
                  </a:extLst>
                </a:hlinkClick>
              </a:rPr>
              <a:t>jätkata </a:t>
            </a:r>
            <a:r>
              <a:rPr lang="en-US" sz="3300" i="1" strike="noStrike">
                <a:solidFill>
                  <a:srgbClr val="056839"/>
                </a:solidFill>
                <a:uFill>
                  <a:noFill/>
                </a:uFill>
                <a:latin typeface="Calibri"/>
                <a:ea typeface="Calibri"/>
                <a:cs typeface="Calibri"/>
                <a:sym typeface="Calibri"/>
                <a:hlinkClick r:id="rId30">
                  <a:extLst>
                    <a:ext uri="{A12FA001-AC4F-418D-AE19-62706E023703}">
                      <ahyp:hlinkClr val="tx"/>
                    </a:ext>
                  </a:extLst>
                </a:hlinkClick>
              </a:rPr>
              <a:t>teataval </a:t>
            </a:r>
            <a:r>
              <a:rPr lang="en-US" sz="3300" i="1" strike="noStrike">
                <a:solidFill>
                  <a:srgbClr val="056839"/>
                </a:solidFill>
                <a:uFill>
                  <a:noFill/>
                </a:uFill>
                <a:latin typeface="Calibri"/>
                <a:ea typeface="Calibri"/>
                <a:cs typeface="Calibri"/>
                <a:sym typeface="Calibri"/>
                <a:hlinkClick r:id="rId31">
                  <a:extLst>
                    <a:ext uri="{A12FA001-AC4F-418D-AE19-62706E023703}">
                      <ahyp:hlinkClr val="tx"/>
                    </a:ext>
                  </a:extLst>
                </a:hlinkClick>
              </a:rPr>
              <a:t>tasemel </a:t>
            </a:r>
            <a:r>
              <a:rPr lang="en-US" sz="3300" i="1">
                <a:solidFill>
                  <a:srgbClr val="056839"/>
                </a:solidFill>
                <a:latin typeface="Calibri"/>
                <a:ea typeface="Calibri"/>
                <a:cs typeface="Calibri"/>
                <a:sym typeface="Calibri"/>
              </a:rPr>
              <a:t>teatud </a:t>
            </a:r>
            <a:r>
              <a:rPr lang="en-US" sz="3300" i="1" strike="noStrike">
                <a:solidFill>
                  <a:srgbClr val="056839"/>
                </a:solidFill>
                <a:uFill>
                  <a:noFill/>
                </a:uFill>
                <a:latin typeface="Calibri"/>
                <a:ea typeface="Calibri"/>
                <a:cs typeface="Calibri"/>
                <a:sym typeface="Calibri"/>
                <a:hlinkClick r:id="rId33">
                  <a:extLst>
                    <a:ext uri="{A12FA001-AC4F-418D-AE19-62706E023703}">
                      <ahyp:hlinkClr val="tx"/>
                    </a:ext>
                  </a:extLst>
                </a:hlinkClick>
              </a:rPr>
              <a:t>aja </a:t>
            </a:r>
            <a:r>
              <a:rPr lang="en-US" sz="3300" i="1">
                <a:solidFill>
                  <a:srgbClr val="056839"/>
                </a:solidFill>
                <a:latin typeface="Calibri"/>
                <a:ea typeface="Calibri"/>
                <a:cs typeface="Calibri"/>
                <a:sym typeface="Calibri"/>
              </a:rPr>
              <a:t>jooksul</a:t>
            </a:r>
            <a:r>
              <a:rPr lang="en-US" sz="3300" i="1">
                <a:solidFill>
                  <a:srgbClr val="056839"/>
                </a:solidFill>
                <a:latin typeface="Calibri"/>
                <a:ea typeface="Calibri"/>
                <a:cs typeface="Calibri"/>
                <a:sym typeface="Calibri"/>
              </a:rPr>
              <a:t>"</a:t>
            </a:r>
            <a:endParaRPr sz="3300" i="1" strike="noStrike">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100" i="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2100" i="1">
                <a:solidFill>
                  <a:srgbClr val="056839"/>
                </a:solidFill>
                <a:latin typeface="Calibri"/>
                <a:ea typeface="Calibri"/>
                <a:cs typeface="Calibri"/>
                <a:sym typeface="Calibri"/>
              </a:rPr>
              <a:t>Jätkusuutlikkuse määratlus </a:t>
            </a:r>
            <a:r>
              <a:rPr lang="en-US" sz="2100" i="1">
                <a:solidFill>
                  <a:srgbClr val="056839"/>
                </a:solidFill>
                <a:uFill>
                  <a:noFill/>
                </a:uFill>
                <a:latin typeface="Calibri"/>
                <a:ea typeface="Calibri"/>
                <a:cs typeface="Calibri"/>
                <a:sym typeface="Calibri"/>
                <a:hlinkClick r:id="rId34">
                  <a:extLst>
                    <a:ext uri="{A12FA001-AC4F-418D-AE19-62706E023703}">
                      <ahyp:hlinkClr val="tx"/>
                    </a:ext>
                  </a:extLst>
                </a:hlinkClick>
              </a:rPr>
              <a:t>Cambridge'i äri-inglise sõnaraamatust </a:t>
            </a:r>
            <a:r>
              <a:rPr lang="en-US" sz="2100" i="1">
                <a:solidFill>
                  <a:srgbClr val="056839"/>
                </a:solidFill>
                <a:latin typeface="Calibri"/>
                <a:ea typeface="Calibri"/>
                <a:cs typeface="Calibri"/>
                <a:sym typeface="Calibri"/>
              </a:rPr>
              <a:t>© Cambridge University Press</a:t>
            </a:r>
            <a:endParaRPr sz="2900">
              <a:solidFill>
                <a:srgbClr val="05683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5"/>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38" name="Google Shape;138;p5"/>
          <p:cNvSpPr txBox="1"/>
          <p:nvPr/>
        </p:nvSpPr>
        <p:spPr>
          <a:xfrm>
            <a:off x="601800" y="2194100"/>
            <a:ext cx="18922500" cy="67779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en-US" sz="3300">
                <a:solidFill>
                  <a:srgbClr val="056839"/>
                </a:solidFill>
                <a:latin typeface="Calibri"/>
                <a:ea typeface="Calibri"/>
                <a:cs typeface="Calibri"/>
                <a:sym typeface="Calibri"/>
              </a:rPr>
              <a:t>Lisa J. Sonter Sharon Kemp (2021) selgitas, et "</a:t>
            </a:r>
            <a:r>
              <a:rPr lang="en-US" sz="3300" i="1">
                <a:solidFill>
                  <a:srgbClr val="056839"/>
                </a:solidFill>
                <a:latin typeface="Calibri"/>
                <a:ea typeface="Calibri"/>
                <a:cs typeface="Calibri"/>
                <a:sym typeface="Calibri"/>
              </a:rPr>
              <a:t>rohkem kui 30 aastat tagasi kutsus Brundtlandi (1987) aruanne "Meie ühine tulevik" ÜRO jaoks üles koostama ülemaailmset muutuste kava, et tagada jätkusuutlikum tulevik. Selles aruandes kutsuti üles globaalsele, põlvkondadevahelisele võrdsusele, seades kahtluse alla arusaama, et keskkond on kuidagi inimestest lahus, ning arusaama, et areng on ainult vaesemate riikide mure. Jätkusuutlikuma maailma saavutamiseks oli vaja ülemaailmset, ümberkujundavat arengut sotsiaalses, majanduslikus, ökoloogilises ja poliitilises mõõtmes. Aastakümneid hiljem hõlmab säästev areng mitmeid protsesse ja viise jätkusuutlikkuse saavutamiseks (UNESCO, 2019)"</a:t>
            </a:r>
            <a:r>
              <a:rPr lang="en-US" sz="3300">
                <a:solidFill>
                  <a:srgbClr val="056839"/>
                </a:solidFill>
                <a:latin typeface="Calibri"/>
                <a:ea typeface="Calibri"/>
                <a:cs typeface="Calibri"/>
                <a:sym typeface="Calibri"/>
              </a:rPr>
              <a:t>. </a:t>
            </a:r>
            <a:endParaRPr sz="33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r>
              <a:t/>
            </a:r>
            <a:endParaRPr sz="33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000">
                <a:solidFill>
                  <a:srgbClr val="056839"/>
                </a:solidFill>
                <a:latin typeface="Calibri"/>
                <a:ea typeface="Calibri"/>
                <a:cs typeface="Calibri"/>
                <a:sym typeface="Calibri"/>
              </a:rPr>
              <a:t>Lisa J. Sonter Sharon Kemp (2021) UNESCO säästva arengu eesmärkide ühendamine Austraalia väikelaste hariduspoliitikaga, et muuta praktikat. International Journal of Early Childhood Environmental Education Copyright © North American Association for Environmental Education ISSN: 2331-0464 (online) </a:t>
            </a:r>
            <a:r>
              <a:rPr lang="en-US" sz="2000">
                <a:solidFill>
                  <a:srgbClr val="056839"/>
                </a:solidFill>
                <a:latin typeface="Calibri"/>
                <a:ea typeface="Calibri"/>
                <a:cs typeface="Calibri"/>
                <a:sym typeface="Calibri"/>
              </a:rPr>
              <a:t>https://files.eric.ed.gov/fulltext/EJ1324255.pdf </a:t>
            </a:r>
            <a:endParaRPr sz="2000">
              <a:solidFill>
                <a:srgbClr val="056839"/>
              </a:solidFill>
              <a:latin typeface="Calibri"/>
              <a:ea typeface="Calibri"/>
              <a:cs typeface="Calibri"/>
              <a:sym typeface="Calibri"/>
            </a:endParaRPr>
          </a:p>
          <a:p>
            <a:pPr marL="0" marR="0" lvl="0" indent="0" algn="just" rtl="0">
              <a:spcBef>
                <a:spcPts val="0"/>
              </a:spcBef>
              <a:spcAft>
                <a:spcPts val="0"/>
              </a:spcAft>
              <a:buNone/>
            </a:pPr>
            <a:r>
              <a:t/>
            </a:r>
            <a:endParaRPr sz="2900">
              <a:solidFill>
                <a:schemeClr val="dk1"/>
              </a:solidFill>
              <a:latin typeface="Calibri"/>
              <a:ea typeface="Calibri"/>
              <a:cs typeface="Calibri"/>
              <a:sym typeface="Calibri"/>
            </a:endParaRPr>
          </a:p>
          <a:p>
            <a:pPr marL="0" marR="0" lvl="0" indent="0" algn="just" rtl="0">
              <a:spcBef>
                <a:spcPts val="0"/>
              </a:spcBef>
              <a:spcAft>
                <a:spcPts val="0"/>
              </a:spcAft>
              <a:buNone/>
            </a:pPr>
            <a:r>
              <a:t/>
            </a:r>
            <a:endParaRPr sz="2900" b="0" i="0">
              <a:solidFill>
                <a:srgbClr val="00B050"/>
              </a:solidFill>
              <a:latin typeface="Arial"/>
              <a:ea typeface="Arial"/>
              <a:cs typeface="Arial"/>
              <a:sym typeface="Arial"/>
            </a:endParaRPr>
          </a:p>
        </p:txBody>
      </p:sp>
      <p:sp>
        <p:nvSpPr>
          <p:cNvPr id="139" name="Google Shape;139;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0" name="Google Shape;140;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1" name="Google Shape;141;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42" name="Google Shape;142;p5"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43" name="Google Shape;143;p5"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nvSpPr>
        <p:spPr>
          <a:xfrm>
            <a:off x="868210" y="566012"/>
            <a:ext cx="79146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49" name="Google Shape;149;p6"/>
          <p:cNvSpPr txBox="1"/>
          <p:nvPr/>
        </p:nvSpPr>
        <p:spPr>
          <a:xfrm>
            <a:off x="1034394" y="1750538"/>
            <a:ext cx="18273600" cy="5991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Kotob, Fadi &amp; MPM, &amp; BComm/BIS, &amp; ADipIT, &amp; DipIT,. (2011) ütleb, et "</a:t>
            </a:r>
            <a:r>
              <a:rPr lang="en-US" sz="3300" i="1">
                <a:solidFill>
                  <a:srgbClr val="056839"/>
                </a:solidFill>
                <a:latin typeface="Calibri"/>
                <a:ea typeface="Calibri"/>
                <a:cs typeface="Calibri"/>
                <a:sym typeface="Calibri"/>
              </a:rPr>
              <a:t>paljud uuringud püüdsid uurida ja määratleda jätkusuutlikkust. Mõni neist oli piiratud arusaam sellest, mida see mõiste tähendab, samas kui teised näitasid, et mõistet saab seletada ainult paljude omavahel seotud aspektide vaatlemisel, mis koos määratlevad jätkusuutlikkuse tähenduse.</a:t>
            </a:r>
            <a:r>
              <a:rPr lang="en-US" sz="3300">
                <a:solidFill>
                  <a:srgbClr val="056839"/>
                </a:solidFill>
                <a:latin typeface="Calibri"/>
                <a:ea typeface="Calibri"/>
                <a:cs typeface="Calibri"/>
                <a:sym typeface="Calibri"/>
              </a:rPr>
              <a:t>"</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Näiteks kiputakse operatiivjuhtimise kirjanduses käsitlema jätkusuutlikkust ökoloogilisest vaatenurgast, ilma et see hõlmaks jätkusuutlikkuse sotsiaalseid aspekte (Sarkis, 2001; Hill, 2001; Daily ja Huang, 2001). </a:t>
            </a:r>
            <a:endParaRPr sz="2900">
              <a:solidFill>
                <a:srgbClr val="056839"/>
              </a:solidFill>
              <a:latin typeface="Calibri"/>
              <a:ea typeface="Calibri"/>
              <a:cs typeface="Calibri"/>
              <a:sym typeface="Calibri"/>
            </a:endParaRPr>
          </a:p>
        </p:txBody>
      </p:sp>
      <p:sp>
        <p:nvSpPr>
          <p:cNvPr id="150" name="Google Shape;150;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1" name="Google Shape;151;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2" name="Google Shape;152;p6"/>
          <p:cNvSpPr/>
          <p:nvPr/>
        </p:nvSpPr>
        <p:spPr>
          <a:xfrm>
            <a:off x="1034414" y="1471757"/>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53" name="Google Shape;153;p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54" name="Google Shape;154;p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8da92ed5fb_0_0"/>
          <p:cNvSpPr txBox="1"/>
          <p:nvPr/>
        </p:nvSpPr>
        <p:spPr>
          <a:xfrm>
            <a:off x="868210" y="566012"/>
            <a:ext cx="79146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60" name="Google Shape;160;g18da92ed5fb_0_0"/>
          <p:cNvSpPr txBox="1"/>
          <p:nvPr/>
        </p:nvSpPr>
        <p:spPr>
          <a:xfrm>
            <a:off x="1028244" y="2277113"/>
            <a:ext cx="18273600" cy="4813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Teistes uuringutes, nagu Carter &amp; Rogers (2008), vaadeldi jätkusuutlikkust majanduslikust, sotsiaalsest ja keskkonnaaspektist, hõlmates samas riskijuhtimise, läbipaistvuse, strateegia ja kultuuri ärilisi aspekte. Uuringutes leiti erinevaid jätkusuutlikkuse määratlusi sõltuvalt aspektidest, mida autorid püüdsid uurida.</a:t>
            </a:r>
            <a:endParaRPr sz="3300">
              <a:solidFill>
                <a:srgbClr val="056839"/>
              </a:solidFill>
              <a:latin typeface="Calibri"/>
              <a:ea typeface="Calibri"/>
              <a:cs typeface="Calibri"/>
              <a:sym typeface="Calibri"/>
            </a:endParaRPr>
          </a:p>
          <a:p>
            <a:pPr marL="0" marR="0" lvl="0" indent="0" algn="just" rtl="0">
              <a:spcBef>
                <a:spcPts val="0"/>
              </a:spcBef>
              <a:spcAft>
                <a:spcPts val="0"/>
              </a:spcAft>
              <a:buNone/>
            </a:pPr>
            <a:r>
              <a:t/>
            </a:r>
            <a:endParaRPr sz="2900">
              <a:solidFill>
                <a:srgbClr val="056839"/>
              </a:solidFill>
              <a:latin typeface="Calibri"/>
              <a:ea typeface="Calibri"/>
              <a:cs typeface="Calibri"/>
              <a:sym typeface="Calibri"/>
            </a:endParaRPr>
          </a:p>
          <a:p>
            <a:pPr marL="0" marR="0" lvl="0" indent="0" algn="just" rtl="0">
              <a:spcBef>
                <a:spcPts val="0"/>
              </a:spcBef>
              <a:spcAft>
                <a:spcPts val="0"/>
              </a:spcAft>
              <a:buNone/>
            </a:pPr>
            <a:r>
              <a:rPr lang="en-US" sz="2400">
                <a:solidFill>
                  <a:srgbClr val="056839"/>
                </a:solidFill>
                <a:latin typeface="Calibri"/>
                <a:ea typeface="Calibri"/>
                <a:cs typeface="Calibri"/>
                <a:sym typeface="Calibri"/>
              </a:rPr>
              <a:t>Kotob, Fadi &amp; MPM, &amp; BComm/BIS, &amp; ADipIT, &amp; DipIT,. (2011). Mis on jätkusuutlikkus? </a:t>
            </a:r>
            <a:r>
              <a:rPr lang="en-US" sz="2300" u="sng">
                <a:solidFill>
                  <a:schemeClr val="hlink"/>
                </a:solidFill>
                <a:latin typeface="Calibri"/>
                <a:ea typeface="Calibri"/>
                <a:cs typeface="Calibri"/>
                <a:sym typeface="Calibri"/>
                <a:hlinkClick r:id="rId3"/>
              </a:rPr>
              <a:t>www.researchgate.net/publication/282184670_What_Is_Sustainability</a:t>
            </a:r>
            <a:endParaRPr sz="2300">
              <a:solidFill>
                <a:srgbClr val="056839"/>
              </a:solidFill>
              <a:latin typeface="Calibri"/>
              <a:ea typeface="Calibri"/>
              <a:cs typeface="Calibri"/>
              <a:sym typeface="Calibri"/>
            </a:endParaRPr>
          </a:p>
          <a:p>
            <a:pPr marL="0" marR="0" lvl="0" indent="0" algn="just" rtl="0">
              <a:spcBef>
                <a:spcPts val="0"/>
              </a:spcBef>
              <a:spcAft>
                <a:spcPts val="0"/>
              </a:spcAft>
              <a:buNone/>
            </a:pPr>
            <a:r>
              <a:t/>
            </a:r>
            <a:endParaRPr sz="2900">
              <a:solidFill>
                <a:srgbClr val="056839"/>
              </a:solidFill>
              <a:latin typeface="Calibri"/>
              <a:ea typeface="Calibri"/>
              <a:cs typeface="Calibri"/>
              <a:sym typeface="Calibri"/>
            </a:endParaRPr>
          </a:p>
        </p:txBody>
      </p:sp>
      <p:sp>
        <p:nvSpPr>
          <p:cNvPr id="161" name="Google Shape;161;g18da92ed5fb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2" name="Google Shape;162;g18da92ed5fb_0_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3" name="Google Shape;163;g18da92ed5fb_0_0"/>
          <p:cNvSpPr/>
          <p:nvPr/>
        </p:nvSpPr>
        <p:spPr>
          <a:xfrm>
            <a:off x="1034414" y="1471757"/>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64" name="Google Shape;164;g18da92ed5fb_0_0"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65" name="Google Shape;165;g18da92ed5fb_0_0"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8.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8"/>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l" rtl="0">
              <a:spcBef>
                <a:spcPts val="0"/>
              </a:spcBef>
              <a:spcAft>
                <a:spcPts val="0"/>
              </a:spcAft>
              <a:buClr>
                <a:srgbClr val="000000"/>
              </a:buClr>
              <a:buFont typeface="Arial"/>
              <a:buNone/>
            </a:pPr>
            <a:r>
              <a:t/>
            </a:r>
            <a:endParaRPr sz="2900">
              <a:solidFill>
                <a:srgbClr val="056839"/>
              </a:solidFill>
              <a:latin typeface="Calibri"/>
              <a:ea typeface="Calibri"/>
              <a:cs typeface="Calibri"/>
              <a:sym typeface="Calibri"/>
            </a:endParaRPr>
          </a:p>
        </p:txBody>
      </p:sp>
      <p:sp>
        <p:nvSpPr>
          <p:cNvPr id="171" name="Google Shape;171;p8"/>
          <p:cNvSpPr txBox="1"/>
          <p:nvPr/>
        </p:nvSpPr>
        <p:spPr>
          <a:xfrm>
            <a:off x="620363" y="334088"/>
            <a:ext cx="178596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Mis on säästev areng?</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pic>
        <p:nvPicPr>
          <p:cNvPr id="172" name="Google Shape;172;p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73" name="Google Shape;173;p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74" name="Google Shape;174;p8"/>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5" name="Google Shape;175;p8"/>
          <p:cNvSpPr txBox="1"/>
          <p:nvPr/>
        </p:nvSpPr>
        <p:spPr>
          <a:xfrm>
            <a:off x="1046571" y="2009351"/>
            <a:ext cx="6414300" cy="4473000"/>
          </a:xfrm>
          <a:prstGeom prst="rect">
            <a:avLst/>
          </a:prstGeom>
          <a:noFill/>
          <a:ln>
            <a:noFill/>
          </a:ln>
        </p:spPr>
        <p:txBody>
          <a:bodyPr spcFirstLastPara="1" wrap="square" lIns="148575" tIns="74275" rIns="148575" bIns="74275" anchor="t" anchorCtr="0">
            <a:spAutoFit/>
          </a:bodyPr>
          <a:lstStyle/>
          <a:p>
            <a:pPr marL="0" marR="0" lvl="0" indent="0" algn="l" rtl="0">
              <a:lnSpc>
                <a:spcPct val="115000"/>
              </a:lnSpc>
              <a:spcBef>
                <a:spcPts val="0"/>
              </a:spcBef>
              <a:spcAft>
                <a:spcPts val="0"/>
              </a:spcAft>
              <a:buNone/>
            </a:pPr>
            <a:r>
              <a:rPr lang="en-US" sz="3300">
                <a:solidFill>
                  <a:srgbClr val="056839"/>
                </a:solidFill>
                <a:latin typeface="Calibri"/>
                <a:ea typeface="Calibri"/>
                <a:cs typeface="Calibri"/>
                <a:sym typeface="Calibri"/>
              </a:rPr>
              <a:t>Lihtne sissejuhatus säästvasse arengusse ja säästva arengu eesmärkidesse. </a:t>
            </a:r>
            <a:endParaRPr sz="33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900">
              <a:solidFill>
                <a:srgbClr val="056839"/>
              </a:solidFill>
              <a:latin typeface="Calibri"/>
              <a:ea typeface="Calibri"/>
              <a:cs typeface="Calibri"/>
              <a:sym typeface="Calibri"/>
            </a:endParaRPr>
          </a:p>
        </p:txBody>
      </p:sp>
      <p:pic>
        <p:nvPicPr>
          <p:cNvPr id="176" name="Google Shape;176;p8" descr="A simple introduction to sustainable development and the Sustainable Development Goals (SDGs). The film is produced by Animaskin on behalf of UN Association of Norway and UNICEF Norway, as part of an interdisciplinary learning program for students on primary and secondary level.&#10;&#10;Read more about this topic at https://www.fn.no/Undervisning/Baerekraft and https://www.unicef.no/skole/barekraft" title="What is sustainable development?">
            <a:hlinkClick r:id="rId5"/>
          </p:cNvPr>
          <p:cNvPicPr preferRelativeResize="0"/>
          <p:nvPr/>
        </p:nvPicPr>
        <p:blipFill>
          <a:blip r:embed="rId6">
            <a:alphaModFix/>
          </a:blip>
          <a:stretch>
            <a:fillRect/>
          </a:stretch>
        </p:blipFill>
        <p:spPr>
          <a:xfrm>
            <a:off x="7868826" y="1589815"/>
            <a:ext cx="9757486" cy="7318125"/>
          </a:xfrm>
          <a:prstGeom prst="rect">
            <a:avLst/>
          </a:prstGeom>
          <a:noFill/>
          <a:ln>
            <a:noFill/>
          </a:ln>
        </p:spPr>
      </p:pic>
      <p:sp>
        <p:nvSpPr>
          <p:cNvPr id="177" name="Google Shape;177;p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8" name="Google Shape;178;p8"/>
          <p:cNvSpPr/>
          <p:nvPr/>
        </p:nvSpPr>
        <p:spPr>
          <a:xfrm>
            <a:off x="907683" y="1318157"/>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9" name="Google Shape;179;p8"/>
          <p:cNvSpPr txBox="1"/>
          <p:nvPr/>
        </p:nvSpPr>
        <p:spPr>
          <a:xfrm>
            <a:off x="7868813" y="8978438"/>
            <a:ext cx="11281800" cy="1645500"/>
          </a:xfrm>
          <a:prstGeom prst="rect">
            <a:avLst/>
          </a:prstGeom>
          <a:noFill/>
          <a:ln>
            <a:noFill/>
          </a:ln>
        </p:spPr>
        <p:txBody>
          <a:bodyPr spcFirstLastPara="1" wrap="square" lIns="148575" tIns="148575" rIns="148575" bIns="148575" anchor="t" anchorCtr="0">
            <a:spAutoFit/>
          </a:bodyPr>
          <a:lstStyle/>
          <a:p>
            <a:pPr marL="0" lvl="0" indent="0" algn="l" rtl="0">
              <a:lnSpc>
                <a:spcPct val="115000"/>
              </a:lnSpc>
              <a:spcBef>
                <a:spcPts val="0"/>
              </a:spcBef>
              <a:spcAft>
                <a:spcPts val="0"/>
              </a:spcAft>
              <a:buClr>
                <a:schemeClr val="dk1"/>
              </a:buClr>
              <a:buFont typeface="Arial"/>
              <a:buNone/>
            </a:pPr>
            <a:r>
              <a:rPr lang="en-US" sz="1800">
                <a:solidFill>
                  <a:srgbClr val="056839"/>
                </a:solidFill>
                <a:latin typeface="Calibri"/>
                <a:ea typeface="Calibri"/>
                <a:cs typeface="Calibri"/>
                <a:sym typeface="Calibri"/>
              </a:rPr>
              <a:t>Filmi on toodetud Animaskin poolt Norra ÜRO Assotsiatsiooni ja UNICEFi Norra nimel, osana interdistsiplinaarsest õppeprogrammist </a:t>
            </a:r>
            <a:r>
              <a:rPr lang="en-US" sz="1800">
                <a:solidFill>
                  <a:srgbClr val="056839"/>
                </a:solidFill>
                <a:latin typeface="Calibri"/>
                <a:ea typeface="Calibri"/>
                <a:cs typeface="Calibri"/>
                <a:sym typeface="Calibri"/>
                <a:extLst>
                  <a:ext uri="http://customooxmlschemas.google.com/">
                    <go:slidesCustomData xmlns:go="http://customooxmlschemas.google.com/" textRoundtripDataId="7"/>
                  </a:ext>
                </a:extLst>
              </a:rPr>
              <a:t>alg- ja keskkooliõpilastele</a:t>
            </a:r>
            <a:r>
              <a:rPr lang="en-US" sz="1800">
                <a:solidFill>
                  <a:srgbClr val="056839"/>
                </a:solidFill>
                <a:latin typeface="Calibri"/>
                <a:ea typeface="Calibri"/>
                <a:cs typeface="Calibri"/>
                <a:sym typeface="Calibri"/>
              </a:rPr>
              <a:t>, </a:t>
            </a:r>
            <a:r>
              <a:rPr lang="en-US" sz="2000">
                <a:solidFill>
                  <a:srgbClr val="056839"/>
                </a:solidFill>
                <a:latin typeface="Calibri"/>
                <a:ea typeface="Calibri"/>
                <a:cs typeface="Calibri"/>
                <a:sym typeface="Calibri"/>
              </a:rPr>
              <a:t>2017 </a:t>
            </a:r>
            <a:r>
              <a:rPr lang="en-US" sz="1800" u="sng">
                <a:solidFill>
                  <a:schemeClr val="hlink"/>
                </a:solidFill>
                <a:latin typeface="Calibri"/>
                <a:ea typeface="Calibri"/>
                <a:cs typeface="Calibri"/>
                <a:sym typeface="Calibri"/>
                <a:hlinkClick r:id="rId7"/>
                <a:extLst>
                  <a:ext uri="http://customooxmlschemas.google.com/">
                    <go:slidesCustomData xmlns:go="http://customooxmlschemas.google.com/" textRoundtripDataId="8"/>
                  </a:ext>
                </a:extLst>
              </a:rPr>
              <a:t>www.youtube.com/watch?v=7V8oFI4GYMY.</a:t>
            </a:r>
            <a:endParaRPr sz="1800">
              <a:solidFill>
                <a:srgbClr val="056839"/>
              </a:solidFill>
              <a:latin typeface="Calibri"/>
              <a:ea typeface="Calibri"/>
              <a:cs typeface="Calibri"/>
              <a:sym typeface="Calibri"/>
            </a:endParaRPr>
          </a:p>
          <a:p>
            <a:pPr marL="0" lvl="0" indent="0" algn="l" rtl="0">
              <a:spcBef>
                <a:spcPts val="0"/>
              </a:spcBef>
              <a:spcAft>
                <a:spcPts val="0"/>
              </a:spcAft>
              <a:buNone/>
            </a:pPr>
            <a:r>
              <a:t/>
            </a:r>
            <a:endParaRPr sz="2300">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9"/>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5900" b="1">
                <a:solidFill>
                  <a:srgbClr val="056839"/>
                </a:solidFill>
                <a:latin typeface="Calibri"/>
                <a:ea typeface="Calibri"/>
                <a:cs typeface="Calibri"/>
                <a:sym typeface="Calibri"/>
                <a:extLst>
                  <a:ext uri="http://customooxmlschemas.google.com/">
                    <go:slidesCustomData xmlns:go="http://customooxmlschemas.google.com/" textRoundtripDataId="9"/>
                  </a:ext>
                </a:extLst>
              </a:rPr>
              <a:t>Mis </a:t>
            </a:r>
            <a:r>
              <a:rPr lang="en-US" sz="5900" b="1">
                <a:solidFill>
                  <a:srgbClr val="056839"/>
                </a:solidFill>
                <a:latin typeface="Calibri"/>
                <a:ea typeface="Calibri"/>
                <a:cs typeface="Calibri"/>
                <a:sym typeface="Calibri"/>
              </a:rPr>
              <a:t>on säästev areng?</a:t>
            </a:r>
            <a:endParaRPr sz="5900" b="1">
              <a:solidFill>
                <a:srgbClr val="056839"/>
              </a:solidFill>
              <a:latin typeface="Calibri"/>
              <a:ea typeface="Calibri"/>
              <a:cs typeface="Calibri"/>
              <a:sym typeface="Calibri"/>
            </a:endParaRPr>
          </a:p>
        </p:txBody>
      </p:sp>
      <p:sp>
        <p:nvSpPr>
          <p:cNvPr id="185" name="Google Shape;185;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6" name="Google Shape;186;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7" name="Google Shape;187;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88" name="Google Shape;188;p9"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89" name="Google Shape;189;p9"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90" name="Google Shape;190;p9"/>
          <p:cNvSpPr txBox="1"/>
          <p:nvPr/>
        </p:nvSpPr>
        <p:spPr>
          <a:xfrm>
            <a:off x="883827" y="2165175"/>
            <a:ext cx="18837600" cy="5806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Jätkusuutlikkus ehk jätkusuutlikum maailm on pikaajaline eesmärk. Jätkusuutlik areng keskendub põlvkondadevahelisele ja põlvkonnasisesele võrdsusele, mis on seotud keskkonna, majanduse ja ühiskonna erinevate, kuid omavahel seotud sambadega (Mensah, 2019).</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UNESCO (2010, tsiteeritud Davis, 2015) joonisel 1 esitatud säästva arengu kujutis eristab ühiskonna poliitilisi ja sotsiaalseid aspekte veelgi, määratledes neli omavahel seotud mõõdet: sotsiaalne, majanduslik, looduslik ja poliitiline.</a:t>
            </a:r>
            <a:endParaRPr sz="3300">
              <a:solidFill>
                <a:srgbClr val="056839"/>
              </a:solidFill>
              <a:latin typeface="Calibri"/>
              <a:ea typeface="Calibri"/>
              <a:cs typeface="Calibri"/>
              <a:sym typeface="Calibri"/>
            </a:endParaRPr>
          </a:p>
          <a:p>
            <a:pPr marL="0" marR="0" lvl="0" indent="0" algn="just" rtl="0">
              <a:spcBef>
                <a:spcPts val="0"/>
              </a:spcBef>
              <a:spcAft>
                <a:spcPts val="0"/>
              </a:spcAft>
              <a:buNone/>
            </a:pPr>
            <a:r>
              <a:t/>
            </a:r>
            <a:endParaRPr sz="2100">
              <a:solidFill>
                <a:srgbClr val="05683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docId:69DA0896C65F7FF9A1B2247EC16F4637</keywords>
</coreProperties>
</file>