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0287000" cx="2057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hu15v3in5oqi5DWC8nr5/kM9A7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bg-BG"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8b7af4e87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18b7af4e878_0_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8b7af4e87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bg-BG" sz="1100"/>
              <a:t>Edible Films. Biobased packaging contains wholly or partly materials from biological origin (e.g., plants, animal, microorganisms, seafood, woods, and agricultural residues) are naturally biodegradable and compostable. Some Natural and Renewable Macromolecules Used to Prepare Edible Films and Coatings A wide range of natural polymers from renewable sources has been used in the development of biobased food packaging. The main natural sources for this purpose are derived from polysaccharides, proteins, lipids, or blends of these macromolecules. Sodium Alginate a Basic Component of Bio-Based Polymer Materials. Bio-based polymer materials were invented in response to the need to replace conventional materials based on oil. They were made not to interact with the biological systems they contain. Of the majority of the hydrocolloids used, alginates have a special place, being one of the most popular and studied polysaccharides. Alginates are isolated from the cell walls of brown algae.</a:t>
            </a:r>
            <a:endParaRPr sz="1100"/>
          </a:p>
          <a:p>
            <a:pPr indent="0" lvl="0" marL="0" rtl="0" algn="l">
              <a:lnSpc>
                <a:spcPct val="100000"/>
              </a:lnSpc>
              <a:spcBef>
                <a:spcPts val="800"/>
              </a:spcBef>
              <a:spcAft>
                <a:spcPts val="0"/>
              </a:spcAft>
              <a:buSzPts val="1400"/>
              <a:buNone/>
            </a:pPr>
            <a:r>
              <a:t/>
            </a:r>
            <a:endParaRPr/>
          </a:p>
        </p:txBody>
      </p:sp>
      <p:sp>
        <p:nvSpPr>
          <p:cNvPr id="264" name="Google Shape;264;g18b7af4e878_0_1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718f9231e5_0_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718f9231e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1718f9231e5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7" name="Google Shape;17;p18"/>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1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9" name="Google Shape;19;p1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0" name="Google Shape;20;p1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4" name="Google Shape;74;p27"/>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6" name="Google Shape;76;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7" name="Google Shape;77;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0" name="Google Shape;80;p28"/>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2" name="Google Shape;82;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3" name="Google Shape;83;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3" name="Google Shape;23;p1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4" name="Google Shape;24;p1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7" name="Google Shape;27;p20"/>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9" name="Google Shape;29;p2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0" name="Google Shape;30;p2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1"/>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3" name="Google Shape;33;p21"/>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5" name="Google Shape;35;p2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6" name="Google Shape;36;p2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2"/>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9" name="Google Shape;39;p22"/>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2"/>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2" name="Google Shape;42;p2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3" name="Google Shape;43;p2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3"/>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6" name="Google Shape;46;p23"/>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3"/>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3"/>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3"/>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1" name="Google Shape;51;p2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2" name="Google Shape;52;p2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4"/>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5" name="Google Shape;55;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6" name="Google Shape;56;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7" name="Google Shape;57;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0" name="Google Shape;60;p25"/>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25"/>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3" name="Google Shape;63;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4" name="Google Shape;64;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7" name="Google Shape;67;p26"/>
          <p:cNvSpPr/>
          <p:nvPr>
            <p:ph idx="2" type="pic"/>
          </p:nvPr>
        </p:nvSpPr>
        <p:spPr>
          <a:xfrm>
            <a:off x="8746630" y="1481138"/>
            <a:ext cx="10415700" cy="7310400"/>
          </a:xfrm>
          <a:prstGeom prst="rect">
            <a:avLst/>
          </a:prstGeom>
          <a:noFill/>
          <a:ln>
            <a:noFill/>
          </a:ln>
        </p:spPr>
      </p:sp>
      <p:sp>
        <p:nvSpPr>
          <p:cNvPr id="68" name="Google Shape;68;p26"/>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0" name="Google Shape;70;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1" name="Google Shape;71;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9pPr>
          </a:lstStyle>
          <a:p/>
        </p:txBody>
      </p:sp>
      <p:sp>
        <p:nvSpPr>
          <p:cNvPr id="11" name="Google Shape;11;p17"/>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youtu.be/vm5HXwYJziY" TargetMode="External"/><Relationship Id="rId4" Type="http://schemas.openxmlformats.org/officeDocument/2006/relationships/hyperlink" Target="https://greenbusinessbureau.com/green-practices/products/packaging/8-eco-friendly-packaging-alternatives-for-your-businesss-shipping-needs/" TargetMode="External"/><Relationship Id="rId5" Type="http://schemas.openxmlformats.org/officeDocument/2006/relationships/hyperlink" Target="https://small99.co.uk/materials/packaging/alternatives-to-plastic-food-packaging/" TargetMode="External"/><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9vFJHQxPbDY" TargetMode="External"/><Relationship Id="rId4" Type="http://schemas.openxmlformats.org/officeDocument/2006/relationships/image" Target="../media/image22.jpg"/><Relationship Id="rId9" Type="http://schemas.openxmlformats.org/officeDocument/2006/relationships/image" Target="../media/image15.png"/><Relationship Id="rId5" Type="http://schemas.openxmlformats.org/officeDocument/2006/relationships/hyperlink" Target="http://www.youtube.com/watch?v=o-5eBexkxo4" TargetMode="External"/><Relationship Id="rId6" Type="http://schemas.openxmlformats.org/officeDocument/2006/relationships/image" Target="../media/image17.jpg"/><Relationship Id="rId7" Type="http://schemas.openxmlformats.org/officeDocument/2006/relationships/hyperlink" Target="http://www.youtube.com/watch?v=N0S4erxw4RI" TargetMode="External"/><Relationship Id="rId8"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Text&#10;&#10;Description automatically generated with medium confidence" id="89" name="Google Shape;89;p1"/>
          <p:cNvPicPr preferRelativeResize="0"/>
          <p:nvPr/>
        </p:nvPicPr>
        <p:blipFill rotWithShape="1">
          <a:blip r:embed="rId3">
            <a:alphaModFix/>
          </a:blip>
          <a:srcRect b="0" l="0" r="0" t="0"/>
          <a:stretch/>
        </p:blipFill>
        <p:spPr>
          <a:xfrm>
            <a:off x="474118" y="1018962"/>
            <a:ext cx="5041312" cy="2422243"/>
          </a:xfrm>
          <a:prstGeom prst="rect">
            <a:avLst/>
          </a:prstGeom>
          <a:noFill/>
          <a:ln>
            <a:noFill/>
          </a:ln>
        </p:spPr>
      </p:pic>
      <p:pic>
        <p:nvPicPr>
          <p:cNvPr descr="Graphical user interface, text&#10;&#10;Description automatically generated" id="90" name="Google Shape;90;p1"/>
          <p:cNvPicPr preferRelativeResize="0"/>
          <p:nvPr/>
        </p:nvPicPr>
        <p:blipFill rotWithShape="1">
          <a:blip r:embed="rId4">
            <a:alphaModFix/>
          </a:blip>
          <a:srcRect b="0" l="0" r="0" t="0"/>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5" name="Google Shape;95;p1"/>
          <p:cNvSpPr txBox="1"/>
          <p:nvPr/>
        </p:nvSpPr>
        <p:spPr>
          <a:xfrm>
            <a:off x="867966" y="3545363"/>
            <a:ext cx="13341000" cy="236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7200" u="none" cap="none" strike="noStrike">
                <a:solidFill>
                  <a:srgbClr val="056839"/>
                </a:solidFill>
                <a:latin typeface="Calibri"/>
                <a:ea typeface="Calibri"/>
                <a:cs typeface="Calibri"/>
                <a:sym typeface="Calibri"/>
              </a:rPr>
              <a:t>Алтернативи на пластмасовите опаковки</a:t>
            </a:r>
            <a:endParaRPr b="1" i="0" sz="7200" u="none" cap="none" strike="noStrike">
              <a:solidFill>
                <a:srgbClr val="056839"/>
              </a:solidFill>
              <a:latin typeface="Calibri"/>
              <a:ea typeface="Calibri"/>
              <a:cs typeface="Calibri"/>
              <a:sym typeface="Calibri"/>
            </a:endParaRPr>
          </a:p>
        </p:txBody>
      </p:sp>
      <p:sp>
        <p:nvSpPr>
          <p:cNvPr id="96" name="Google Shape;96;p1"/>
          <p:cNvSpPr txBox="1"/>
          <p:nvPr/>
        </p:nvSpPr>
        <p:spPr>
          <a:xfrm>
            <a:off x="581863" y="6484067"/>
            <a:ext cx="13848900" cy="1843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5200" u="none" cap="none" strike="noStrike">
                <a:solidFill>
                  <a:srgbClr val="056839"/>
                </a:solidFill>
                <a:latin typeface="Calibri"/>
                <a:ea typeface="Calibri"/>
                <a:cs typeface="Calibri"/>
                <a:sym typeface="Calibri"/>
              </a:rPr>
              <a:t>Ключови думи: Пакетиране, биопластмаси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97" name="Google Shape;97;p1"/>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500"/>
              <a:buFont typeface="Arial"/>
              <a:buNone/>
            </a:pPr>
            <a:r>
              <a:rPr b="0" i="0" lang="bg-BG" sz="15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500" u="none" cap="none" strike="noStrike">
              <a:solidFill>
                <a:schemeClr val="dk1"/>
              </a:solidFill>
              <a:latin typeface="Calibri"/>
              <a:ea typeface="Calibri"/>
              <a:cs typeface="Calibri"/>
              <a:sym typeface="Calibri"/>
            </a:endParaRPr>
          </a:p>
        </p:txBody>
      </p:sp>
      <p:pic>
        <p:nvPicPr>
          <p:cNvPr id="98" name="Google Shape;98;p1"/>
          <p:cNvPicPr preferRelativeResize="0"/>
          <p:nvPr/>
        </p:nvPicPr>
        <p:blipFill rotWithShape="1">
          <a:blip r:embed="rId5">
            <a:alphaModFix/>
          </a:blip>
          <a:srcRect b="0" l="0" r="0" t="0"/>
          <a:stretch/>
        </p:blipFill>
        <p:spPr>
          <a:xfrm>
            <a:off x="14208919" y="1018962"/>
            <a:ext cx="4843425" cy="6457916"/>
          </a:xfrm>
          <a:prstGeom prst="rect">
            <a:avLst/>
          </a:prstGeom>
          <a:noFill/>
          <a:ln>
            <a:noFill/>
          </a:ln>
        </p:spPr>
      </p:pic>
      <p:sp>
        <p:nvSpPr>
          <p:cNvPr id="99" name="Google Shape;99;p1"/>
          <p:cNvSpPr txBox="1"/>
          <p:nvPr/>
        </p:nvSpPr>
        <p:spPr>
          <a:xfrm>
            <a:off x="13405247" y="7572375"/>
            <a:ext cx="67200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https://c.pxhere.com/photos/f3/e1/plastic_bottles_bottles_recycling_environmental_protection_circuit_garbage_plastic_pressed-1125470.jpg!d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1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1" name="Google Shape;211;p12"/>
          <p:cNvSpPr txBox="1"/>
          <p:nvPr/>
        </p:nvSpPr>
        <p:spPr>
          <a:xfrm>
            <a:off x="988343" y="2984397"/>
            <a:ext cx="77898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Памучни торбички</a:t>
            </a:r>
            <a:r>
              <a:rPr b="0" i="0" lang="bg-BG" sz="2900" u="none" cap="none" strike="noStrike">
                <a:solidFill>
                  <a:schemeClr val="dk1"/>
                </a:solidFill>
                <a:latin typeface="Calibri"/>
                <a:ea typeface="Calibri"/>
                <a:cs typeface="Calibri"/>
                <a:sym typeface="Calibri"/>
              </a:rPr>
              <a:t>. Заменете пластмасовите чанти за пазаруване с чанти за многократна употреба от органичен памук. Повече от 1 милион найлонови торбички се изхвърлят всяка минута. В световен мащаб използваме над 500 милиарда найлонови торбички всяка година, което се равнява на 150 за всеки човек на Земята.</a:t>
            </a:r>
            <a:endParaRPr b="1" i="0" sz="2900" u="none" cap="none" strike="noStrike">
              <a:solidFill>
                <a:srgbClr val="056839"/>
              </a:solidFill>
              <a:latin typeface="Calibri"/>
              <a:ea typeface="Calibri"/>
              <a:cs typeface="Calibri"/>
              <a:sym typeface="Calibri"/>
            </a:endParaRPr>
          </a:p>
        </p:txBody>
      </p:sp>
      <p:sp>
        <p:nvSpPr>
          <p:cNvPr id="212" name="Google Shape;212;p1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3" name="Google Shape;213;p12"/>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4" name="Google Shape;214;p1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15" name="Google Shape;215;p12"/>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16" name="Google Shape;216;p12"/>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217" name="Google Shape;217;p12"/>
          <p:cNvPicPr preferRelativeResize="0"/>
          <p:nvPr/>
        </p:nvPicPr>
        <p:blipFill rotWithShape="1">
          <a:blip r:embed="rId5">
            <a:alphaModFix/>
          </a:blip>
          <a:srcRect b="0" l="0" r="0" t="0"/>
          <a:stretch/>
        </p:blipFill>
        <p:spPr>
          <a:xfrm>
            <a:off x="9586392" y="2434500"/>
            <a:ext cx="8872538" cy="5915025"/>
          </a:xfrm>
          <a:prstGeom prst="rect">
            <a:avLst/>
          </a:prstGeom>
          <a:noFill/>
          <a:ln>
            <a:noFill/>
          </a:ln>
        </p:spPr>
      </p:pic>
      <p:sp>
        <p:nvSpPr>
          <p:cNvPr id="218" name="Google Shape;218;p12"/>
          <p:cNvSpPr txBox="1"/>
          <p:nvPr/>
        </p:nvSpPr>
        <p:spPr>
          <a:xfrm>
            <a:off x="9619973" y="8572500"/>
            <a:ext cx="99816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https://images.pexels.com/photos/5237897/pexels-photo-5237897.jpeg?auto=compress&amp;cs=tinysrgb&amp;w=1260&amp;h=750&amp;dpr=1</a:t>
            </a:r>
            <a:endParaRPr b="0" i="0" sz="1600" u="none" cap="none" strike="noStrike">
              <a:solidFill>
                <a:srgbClr val="000000"/>
              </a:solidFill>
              <a:latin typeface="Calibri"/>
              <a:ea typeface="Calibri"/>
              <a:cs typeface="Calibri"/>
              <a:sym typeface="Calibri"/>
            </a:endParaRPr>
          </a:p>
        </p:txBody>
      </p:sp>
      <p:sp>
        <p:nvSpPr>
          <p:cNvPr id="219" name="Google Shape;219;p12"/>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1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5" name="Google Shape;225;p13"/>
          <p:cNvSpPr txBox="1"/>
          <p:nvPr/>
        </p:nvSpPr>
        <p:spPr>
          <a:xfrm>
            <a:off x="1418430" y="3639561"/>
            <a:ext cx="7789800" cy="39444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Неръждаема стомана. </a:t>
            </a:r>
            <a:r>
              <a:rPr b="0" i="0" lang="bg-BG" sz="2900" u="none" cap="none" strike="noStrike">
                <a:solidFill>
                  <a:schemeClr val="dk1"/>
                </a:solidFill>
                <a:latin typeface="Calibri"/>
                <a:ea typeface="Calibri"/>
                <a:cs typeface="Calibri"/>
                <a:sym typeface="Calibri"/>
              </a:rPr>
              <a:t>Неръждаемата стомана е издръжлива и устойчива на топлина, която прави безопасен избор за съхранение на хранилище. Тя също може да се използва многократно и рециклира. (Амбър Чарлз, 2021 г.)</a:t>
            </a:r>
            <a:endParaRPr b="1" i="0" sz="2900" u="none" cap="none" strike="noStrike">
              <a:solidFill>
                <a:srgbClr val="056839"/>
              </a:solidFill>
              <a:latin typeface="Calibri"/>
              <a:ea typeface="Calibri"/>
              <a:cs typeface="Calibri"/>
              <a:sym typeface="Calibri"/>
            </a:endParaRPr>
          </a:p>
        </p:txBody>
      </p:sp>
      <p:sp>
        <p:nvSpPr>
          <p:cNvPr id="226" name="Google Shape;226;p1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7" name="Google Shape;227;p13"/>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8" name="Google Shape;228;p13"/>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29" name="Google Shape;229;p1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30" name="Google Shape;230;p1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descr="Free Top view composition of stainless steel straws and brush arranged on white bag on table Stock Photo" id="231" name="Google Shape;231;p13"/>
          <p:cNvPicPr preferRelativeResize="0"/>
          <p:nvPr/>
        </p:nvPicPr>
        <p:blipFill rotWithShape="1">
          <a:blip r:embed="rId5">
            <a:alphaModFix/>
          </a:blip>
          <a:srcRect b="0" l="0" r="0" t="0"/>
          <a:stretch/>
        </p:blipFill>
        <p:spPr>
          <a:xfrm>
            <a:off x="11753868" y="1852340"/>
            <a:ext cx="5646600" cy="75291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32" name="Google Shape;232;p13"/>
          <p:cNvSpPr txBox="1"/>
          <p:nvPr/>
        </p:nvSpPr>
        <p:spPr>
          <a:xfrm>
            <a:off x="11813977" y="9601200"/>
            <a:ext cx="6606000" cy="54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https://images.pexels.com/photos/7262894/pexels-photo-7262894.jpeg</a:t>
            </a:r>
            <a:endParaRPr b="0" i="0" sz="1600" u="none" cap="none" strike="noStrike">
              <a:solidFill>
                <a:srgbClr val="000000"/>
              </a:solidFill>
              <a:latin typeface="Calibri"/>
              <a:ea typeface="Calibri"/>
              <a:cs typeface="Calibri"/>
              <a:sym typeface="Calibri"/>
            </a:endParaRPr>
          </a:p>
        </p:txBody>
      </p:sp>
      <p:sp>
        <p:nvSpPr>
          <p:cNvPr id="233" name="Google Shape;233;p13"/>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14"/>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9" name="Google Shape;239;p14"/>
          <p:cNvSpPr txBox="1"/>
          <p:nvPr/>
        </p:nvSpPr>
        <p:spPr>
          <a:xfrm>
            <a:off x="883850" y="2021675"/>
            <a:ext cx="9917400" cy="66225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Оризов хуск</a:t>
            </a:r>
            <a:r>
              <a:rPr b="0" i="0" lang="bg-BG" sz="2900" u="none" cap="none" strike="noStrike">
                <a:solidFill>
                  <a:schemeClr val="dk1"/>
                </a:solidFill>
                <a:latin typeface="Calibri"/>
                <a:ea typeface="Calibri"/>
                <a:cs typeface="Calibri"/>
                <a:sym typeface="Calibri"/>
              </a:rPr>
              <a:t>. Оризовият хуск е остатъчен продукт от отглеждането на ориз, който е </a:t>
            </a:r>
            <a:r>
              <a:rPr b="1" i="0" lang="bg-BG" sz="2900" u="none" cap="none" strike="noStrike">
                <a:solidFill>
                  <a:schemeClr val="dk1"/>
                </a:solidFill>
                <a:latin typeface="Calibri"/>
                <a:ea typeface="Calibri"/>
                <a:cs typeface="Calibri"/>
                <a:sym typeface="Calibri"/>
              </a:rPr>
              <a:t>евтин, възобновяем и биоразградим.</a:t>
            </a:r>
            <a:r>
              <a:rPr b="0" i="0" lang="bg-BG" sz="2900" u="none" cap="none" strike="noStrike">
                <a:solidFill>
                  <a:schemeClr val="dk1"/>
                </a:solidFill>
                <a:latin typeface="Calibri"/>
                <a:ea typeface="Calibri"/>
                <a:cs typeface="Calibri"/>
                <a:sym typeface="Calibri"/>
              </a:rPr>
              <a:t> Оризовата обвивка е един от основните селскостопански остатъци, произведени като страничен продукт по време на преработката на ориз. Съдържанието на лигнин и хемицелулоза в оризовата обвивка е по-ниско от това в дървесината, докато </a:t>
            </a:r>
            <a:r>
              <a:rPr b="1" i="0" lang="bg-BG" sz="2900" u="none" cap="none" strike="noStrike">
                <a:solidFill>
                  <a:schemeClr val="dk1"/>
                </a:solidFill>
                <a:latin typeface="Calibri"/>
                <a:ea typeface="Calibri"/>
                <a:cs typeface="Calibri"/>
                <a:sym typeface="Calibri"/>
              </a:rPr>
              <a:t>съдържанието на целулоза е подобно</a:t>
            </a:r>
            <a:r>
              <a:rPr b="0" i="0" lang="bg-BG" sz="2900" u="none" cap="none" strike="noStrike">
                <a:solidFill>
                  <a:schemeClr val="dk1"/>
                </a:solidFill>
                <a:latin typeface="Calibri"/>
                <a:ea typeface="Calibri"/>
                <a:cs typeface="Calibri"/>
                <a:sym typeface="Calibri"/>
              </a:rPr>
              <a:t>. Поради това използването на оризови люспи в производството на полимерни композити привлича много внимание.</a:t>
            </a:r>
            <a:endParaRPr b="1" i="0" sz="2900" u="none" cap="none" strike="noStrike">
              <a:solidFill>
                <a:srgbClr val="056839"/>
              </a:solidFill>
              <a:latin typeface="Calibri"/>
              <a:ea typeface="Calibri"/>
              <a:cs typeface="Calibri"/>
              <a:sym typeface="Calibri"/>
            </a:endParaRPr>
          </a:p>
        </p:txBody>
      </p:sp>
      <p:sp>
        <p:nvSpPr>
          <p:cNvPr id="240" name="Google Shape;240;p1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1" name="Google Shape;241;p1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2" name="Google Shape;242;p1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43" name="Google Shape;243;p1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44" name="Google Shape;244;p1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245" name="Google Shape;245;p14"/>
          <p:cNvPicPr preferRelativeResize="0"/>
          <p:nvPr/>
        </p:nvPicPr>
        <p:blipFill rotWithShape="1">
          <a:blip r:embed="rId5">
            <a:alphaModFix/>
          </a:blip>
          <a:srcRect b="0" l="0" r="0" t="0"/>
          <a:stretch/>
        </p:blipFill>
        <p:spPr>
          <a:xfrm>
            <a:off x="11176734" y="2736282"/>
            <a:ext cx="6924375" cy="5193281"/>
          </a:xfrm>
          <a:prstGeom prst="rect">
            <a:avLst/>
          </a:prstGeom>
          <a:noFill/>
          <a:ln>
            <a:noFill/>
          </a:ln>
        </p:spPr>
      </p:pic>
      <p:sp>
        <p:nvSpPr>
          <p:cNvPr id="246" name="Google Shape;246;p14"/>
          <p:cNvSpPr txBox="1"/>
          <p:nvPr/>
        </p:nvSpPr>
        <p:spPr>
          <a:xfrm>
            <a:off x="11307684" y="8315325"/>
            <a:ext cx="76590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https://c.pxhere.com/photos/51/4a/raclette_festival_celebrate_eat_dinner_party_cook_fry-1354352.jpg!d</a:t>
            </a:r>
            <a:endParaRPr b="0" i="0" sz="1600" u="none" cap="none" strike="noStrike">
              <a:solidFill>
                <a:srgbClr val="000000"/>
              </a:solidFill>
              <a:latin typeface="Calibri"/>
              <a:ea typeface="Calibri"/>
              <a:cs typeface="Calibri"/>
              <a:sym typeface="Calibri"/>
            </a:endParaRPr>
          </a:p>
        </p:txBody>
      </p:sp>
      <p:sp>
        <p:nvSpPr>
          <p:cNvPr id="247" name="Google Shape;247;p14"/>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g18b7af4e878_0_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53" name="Google Shape;253;g18b7af4e878_0_6"/>
          <p:cNvSpPr txBox="1"/>
          <p:nvPr/>
        </p:nvSpPr>
        <p:spPr>
          <a:xfrm>
            <a:off x="664375" y="2335925"/>
            <a:ext cx="9687000" cy="72921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Желатинови филми</a:t>
            </a:r>
            <a:r>
              <a:rPr b="0" i="0" lang="bg-BG" sz="2900" u="none" cap="none" strike="noStrike">
                <a:solidFill>
                  <a:schemeClr val="dk1"/>
                </a:solidFill>
                <a:latin typeface="Calibri"/>
                <a:ea typeface="Calibri"/>
                <a:cs typeface="Calibri"/>
                <a:sym typeface="Calibri"/>
              </a:rPr>
              <a:t>. Желатиновите филми стават все по-популярни за опаковане на храни поради своите </a:t>
            </a:r>
            <a:r>
              <a:rPr b="1" i="0" lang="bg-BG" sz="2900" u="none" cap="none" strike="noStrike">
                <a:solidFill>
                  <a:schemeClr val="dk1"/>
                </a:solidFill>
                <a:latin typeface="Calibri"/>
                <a:ea typeface="Calibri"/>
                <a:cs typeface="Calibri"/>
                <a:sym typeface="Calibri"/>
              </a:rPr>
              <a:t>нетоксични свойства, ниска цена </a:t>
            </a:r>
            <a:r>
              <a:rPr b="0" i="0" lang="bg-BG" sz="2900" u="none" cap="none" strike="noStrike">
                <a:solidFill>
                  <a:schemeClr val="dk1"/>
                </a:solidFill>
                <a:latin typeface="Calibri"/>
                <a:ea typeface="Calibri"/>
                <a:cs typeface="Calibri"/>
                <a:sym typeface="Calibri"/>
              </a:rPr>
              <a:t>и надежден капацитет за образуване на филм . Желатинът е общопризнат като безопасен, като хранителна добавка. Желатиновите филми са пълни с антимикробна целулоза, която инхибира растежа на обичайните патогени. Тези активни пълнители правят желатиновите филми </a:t>
            </a:r>
            <a:r>
              <a:rPr b="1" i="0" lang="bg-BG" sz="2900" u="none" cap="none" strike="noStrike">
                <a:solidFill>
                  <a:schemeClr val="dk1"/>
                </a:solidFill>
                <a:latin typeface="Calibri"/>
                <a:ea typeface="Calibri"/>
                <a:cs typeface="Calibri"/>
                <a:sym typeface="Calibri"/>
              </a:rPr>
              <a:t>по-безопасни алтернативи на конвенционалните пластмаси</a:t>
            </a:r>
            <a:r>
              <a:rPr b="0" i="0" lang="bg-BG" sz="2900" u="none" cap="none" strike="noStrike">
                <a:solidFill>
                  <a:schemeClr val="dk1"/>
                </a:solidFill>
                <a:latin typeface="Calibri"/>
                <a:ea typeface="Calibri"/>
                <a:cs typeface="Calibri"/>
                <a:sym typeface="Calibri"/>
              </a:rPr>
              <a:t>.</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8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p:txBody>
      </p:sp>
      <p:sp>
        <p:nvSpPr>
          <p:cNvPr id="254" name="Google Shape;254;g18b7af4e878_0_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55" name="Google Shape;255;g18b7af4e878_0_6"/>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56" name="Google Shape;256;g18b7af4e878_0_6"/>
          <p:cNvSpPr/>
          <p:nvPr/>
        </p:nvSpPr>
        <p:spPr>
          <a:xfrm>
            <a:off x="1034414" y="1758444"/>
            <a:ext cx="59706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57" name="Google Shape;257;g18b7af4e878_0_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58" name="Google Shape;258;g18b7af4e878_0_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59" name="Google Shape;259;g18b7af4e878_0_6"/>
          <p:cNvSpPr txBox="1"/>
          <p:nvPr/>
        </p:nvSpPr>
        <p:spPr>
          <a:xfrm>
            <a:off x="11307684" y="8315325"/>
            <a:ext cx="76590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https://c.pxhere.com/photos/34/78/cake_fruit_gummy_dessert_sweet_red_green_huang-1126576.jpg!d</a:t>
            </a:r>
            <a:endParaRPr b="0" i="0" sz="1600" u="none" cap="none" strike="noStrike">
              <a:solidFill>
                <a:srgbClr val="000000"/>
              </a:solidFill>
              <a:latin typeface="Calibri"/>
              <a:ea typeface="Calibri"/>
              <a:cs typeface="Calibri"/>
              <a:sym typeface="Calibri"/>
            </a:endParaRPr>
          </a:p>
        </p:txBody>
      </p:sp>
      <p:pic>
        <p:nvPicPr>
          <p:cNvPr id="260" name="Google Shape;260;g18b7af4e878_0_6"/>
          <p:cNvPicPr preferRelativeResize="0"/>
          <p:nvPr/>
        </p:nvPicPr>
        <p:blipFill rotWithShape="1">
          <a:blip r:embed="rId5">
            <a:alphaModFix/>
          </a:blip>
          <a:srcRect b="0" l="0" r="0" t="0"/>
          <a:stretch/>
        </p:blipFill>
        <p:spPr>
          <a:xfrm>
            <a:off x="10791223" y="2119836"/>
            <a:ext cx="7854750" cy="5891024"/>
          </a:xfrm>
          <a:prstGeom prst="rect">
            <a:avLst/>
          </a:prstGeom>
          <a:noFill/>
          <a:ln>
            <a:noFill/>
          </a:ln>
        </p:spPr>
      </p:pic>
      <p:sp>
        <p:nvSpPr>
          <p:cNvPr id="261" name="Google Shape;261;g18b7af4e878_0_6"/>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g18b7af4e878_0_19"/>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7" name="Google Shape;267;g18b7af4e878_0_19"/>
          <p:cNvSpPr txBox="1"/>
          <p:nvPr/>
        </p:nvSpPr>
        <p:spPr>
          <a:xfrm>
            <a:off x="1034390" y="2848500"/>
            <a:ext cx="11631600" cy="61197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Ядливи филмови покрития</a:t>
            </a:r>
            <a:r>
              <a:rPr b="0" i="0" lang="bg-BG" sz="2900" u="none" cap="none" strike="noStrike">
                <a:solidFill>
                  <a:schemeClr val="dk1"/>
                </a:solidFill>
                <a:latin typeface="Calibri"/>
                <a:ea typeface="Calibri"/>
                <a:cs typeface="Calibri"/>
                <a:sym typeface="Calibri"/>
              </a:rPr>
              <a:t>. Опаковките на биологична основа съдържат изцяло или частично </a:t>
            </a:r>
            <a:r>
              <a:rPr b="1" i="0" lang="bg-BG" sz="2900" u="none" cap="none" strike="noStrike">
                <a:solidFill>
                  <a:schemeClr val="dk1"/>
                </a:solidFill>
                <a:latin typeface="Calibri"/>
                <a:ea typeface="Calibri"/>
                <a:cs typeface="Calibri"/>
                <a:sym typeface="Calibri"/>
              </a:rPr>
              <a:t>материали от биологичен произход </a:t>
            </a:r>
            <a:r>
              <a:rPr b="0" i="0" lang="bg-BG" sz="2900" u="none" cap="none" strike="noStrike">
                <a:solidFill>
                  <a:schemeClr val="dk1"/>
                </a:solidFill>
                <a:latin typeface="Calibri"/>
                <a:ea typeface="Calibri"/>
                <a:cs typeface="Calibri"/>
                <a:sym typeface="Calibri"/>
              </a:rPr>
              <a:t>(напр. растения, животни, микроорганизми, морски дарове, дървесина и селскостопански остатъци), които са </a:t>
            </a:r>
            <a:r>
              <a:rPr b="1" i="0" lang="bg-BG" sz="2900" u="none" cap="none" strike="noStrike">
                <a:solidFill>
                  <a:schemeClr val="dk1"/>
                </a:solidFill>
                <a:latin typeface="Calibri"/>
                <a:ea typeface="Calibri"/>
                <a:cs typeface="Calibri"/>
                <a:sym typeface="Calibri"/>
              </a:rPr>
              <a:t>естествено биоразградими и компостируеми</a:t>
            </a:r>
            <a:r>
              <a:rPr b="0" i="0" lang="bg-BG"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1300"/>
              </a:spcBef>
              <a:spcAft>
                <a:spcPts val="1300"/>
              </a:spcAft>
              <a:buNone/>
            </a:pPr>
            <a:r>
              <a:rPr b="0" i="0" lang="bg-BG" sz="2900" u="none" cap="none" strike="noStrike">
                <a:solidFill>
                  <a:schemeClr val="dk1"/>
                </a:solidFill>
                <a:latin typeface="Calibri"/>
                <a:ea typeface="Calibri"/>
                <a:cs typeface="Calibri"/>
                <a:sym typeface="Calibri"/>
              </a:rPr>
              <a:t>Сред повечето използвани хидроколоиди, алгинатите заемат специално място, като едни от най-популярните и изследвани полизахариди. Алгинатите се изолират от </a:t>
            </a:r>
            <a:r>
              <a:rPr b="1" i="0" lang="bg-BG" sz="2900" u="none" cap="none" strike="noStrike">
                <a:solidFill>
                  <a:schemeClr val="dk1"/>
                </a:solidFill>
                <a:latin typeface="Calibri"/>
                <a:ea typeface="Calibri"/>
                <a:cs typeface="Calibri"/>
                <a:sym typeface="Calibri"/>
              </a:rPr>
              <a:t>клетъчните стени на кафявите водорасли.</a:t>
            </a:r>
            <a:endParaRPr b="1" i="0" sz="2900" u="none" cap="none" strike="noStrike">
              <a:solidFill>
                <a:schemeClr val="dk1"/>
              </a:solidFill>
              <a:latin typeface="Calibri"/>
              <a:ea typeface="Calibri"/>
              <a:cs typeface="Calibri"/>
              <a:sym typeface="Calibri"/>
            </a:endParaRPr>
          </a:p>
        </p:txBody>
      </p:sp>
      <p:sp>
        <p:nvSpPr>
          <p:cNvPr id="268" name="Google Shape;268;g18b7af4e878_0_1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9" name="Google Shape;269;g18b7af4e878_0_19"/>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0" name="Google Shape;270;g18b7af4e878_0_19"/>
          <p:cNvSpPr/>
          <p:nvPr/>
        </p:nvSpPr>
        <p:spPr>
          <a:xfrm>
            <a:off x="1034414" y="1758444"/>
            <a:ext cx="59706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71" name="Google Shape;271;g18b7af4e878_0_1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72" name="Google Shape;272;g18b7af4e878_0_1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73" name="Google Shape;273;g18b7af4e878_0_19"/>
          <p:cNvSpPr/>
          <p:nvPr/>
        </p:nvSpPr>
        <p:spPr>
          <a:xfrm>
            <a:off x="15686705" y="3636563"/>
            <a:ext cx="2622000" cy="2451000"/>
          </a:xfrm>
          <a:prstGeom prst="donut">
            <a:avLst>
              <a:gd fmla="val 25000" name="adj"/>
            </a:avLst>
          </a:prstGeom>
          <a:gradFill>
            <a:gsLst>
              <a:gs pos="0">
                <a:srgbClr val="F2A36E"/>
              </a:gs>
              <a:gs pos="100000">
                <a:srgbClr val="C45E1A"/>
              </a:gs>
            </a:gsLst>
            <a:path path="circle">
              <a:fillToRect b="50%" l="50%" r="50%" t="50%"/>
            </a:path>
            <a:tileRect/>
          </a:gradFill>
          <a:ln cap="flat" cmpd="sng" w="9525">
            <a:solidFill>
              <a:srgbClr val="E69138"/>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274" name="Google Shape;274;g18b7af4e878_0_19"/>
          <p:cNvSpPr/>
          <p:nvPr/>
        </p:nvSpPr>
        <p:spPr>
          <a:xfrm flipH="1" rot="10800000">
            <a:off x="13623547" y="2848500"/>
            <a:ext cx="3571200" cy="4741200"/>
          </a:xfrm>
          <a:prstGeom prst="trapezoid">
            <a:avLst>
              <a:gd fmla="val 14732" name="adj"/>
            </a:avLst>
          </a:prstGeom>
          <a:gradFill>
            <a:gsLst>
              <a:gs pos="0">
                <a:srgbClr val="F2A36E"/>
              </a:gs>
              <a:gs pos="100000">
                <a:srgbClr val="C45E1A"/>
              </a:gs>
            </a:gsLst>
            <a:path path="circle">
              <a:fillToRect b="50%" l="50%" r="50%" t="50%"/>
            </a:path>
            <a:tileRect/>
          </a:gradFill>
          <a:ln cap="flat" cmpd="sng" w="9525">
            <a:solidFill>
              <a:srgbClr val="E69138"/>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FF9900"/>
              </a:solidFill>
              <a:latin typeface="Arial"/>
              <a:ea typeface="Arial"/>
              <a:cs typeface="Arial"/>
              <a:sym typeface="Arial"/>
            </a:endParaRPr>
          </a:p>
        </p:txBody>
      </p:sp>
      <p:sp>
        <p:nvSpPr>
          <p:cNvPr id="275" name="Google Shape;275;g18b7af4e878_0_19"/>
          <p:cNvSpPr txBox="1"/>
          <p:nvPr/>
        </p:nvSpPr>
        <p:spPr>
          <a:xfrm>
            <a:off x="883850" y="845625"/>
            <a:ext cx="194463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8"/>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81" name="Google Shape;281;p8"/>
          <p:cNvSpPr txBox="1"/>
          <p:nvPr/>
        </p:nvSpPr>
        <p:spPr>
          <a:xfrm>
            <a:off x="914723" y="905157"/>
            <a:ext cx="13848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Полезни линкове</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282" name="Google Shape;282;p8"/>
          <p:cNvSpPr txBox="1"/>
          <p:nvPr/>
        </p:nvSpPr>
        <p:spPr>
          <a:xfrm>
            <a:off x="1034414" y="2444768"/>
            <a:ext cx="16933500" cy="59505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0" i="0" lang="bg-BG" sz="2900" u="none" cap="none" strike="noStrike">
                <a:solidFill>
                  <a:srgbClr val="0E101A"/>
                </a:solidFill>
                <a:latin typeface="Calibri"/>
                <a:ea typeface="Calibri"/>
                <a:cs typeface="Calibri"/>
                <a:sym typeface="Calibri"/>
              </a:rPr>
              <a:t>Busch Systems, 2018, Зелено мислене | Алтернативи на пластмасовите опаковки</a:t>
            </a:r>
            <a:endParaRPr b="0" i="0" sz="2900" u="none" cap="none" strike="noStrike">
              <a:solidFill>
                <a:srgbClr val="0E101A"/>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900" u="sng" cap="none" strike="noStrike">
                <a:solidFill>
                  <a:srgbClr val="0563C1"/>
                </a:solidFill>
                <a:latin typeface="Calibri"/>
                <a:ea typeface="Calibri"/>
                <a:cs typeface="Calibri"/>
                <a:sym typeface="Calibri"/>
                <a:hlinkClick r:id="rId3">
                  <a:extLst>
                    <a:ext uri="{A12FA001-AC4F-418D-AE19-62706E023703}">
                      <ahyp:hlinkClr val="tx"/>
                    </a:ext>
                  </a:extLst>
                </a:hlinkClick>
              </a:rPr>
              <a:t>https://youtu.be/vm5HXwYJziY</a:t>
            </a:r>
            <a:endParaRPr b="0" i="0" sz="2900" u="none" cap="none" strike="noStrike">
              <a:solidFill>
                <a:schemeClr val="dk1"/>
              </a:solidFill>
              <a:latin typeface="Calibri"/>
              <a:ea typeface="Calibri"/>
              <a:cs typeface="Calibri"/>
              <a:sym typeface="Calibri"/>
            </a:endParaRPr>
          </a:p>
          <a:p>
            <a:pPr indent="0" lvl="0" marL="0" marR="0" rtl="0" algn="l">
              <a:lnSpc>
                <a:spcPct val="150000"/>
              </a:lnSpc>
              <a:spcBef>
                <a:spcPts val="1300"/>
              </a:spcBef>
              <a:spcAft>
                <a:spcPts val="0"/>
              </a:spcAft>
              <a:buNone/>
            </a:pPr>
            <a:r>
              <a:rPr b="0" i="0" lang="bg-BG" sz="2900" u="none" cap="none" strike="noStrike">
                <a:solidFill>
                  <a:srgbClr val="0E101A"/>
                </a:solidFill>
                <a:latin typeface="Calibri"/>
                <a:ea typeface="Calibri"/>
                <a:cs typeface="Calibri"/>
                <a:sym typeface="Calibri"/>
              </a:rPr>
              <a:t>Джейн Кортнел, 30 август 2022 г. 10 екологични алтернативи за опаковане за транспортните нужди на вашия бизнес</a:t>
            </a:r>
            <a:endParaRPr b="0" i="0" sz="2900" u="none" cap="none" strike="noStrike">
              <a:solidFill>
                <a:srgbClr val="0E101A"/>
              </a:solidFill>
              <a:latin typeface="Calibri"/>
              <a:ea typeface="Calibri"/>
              <a:cs typeface="Calibri"/>
              <a:sym typeface="Calibri"/>
            </a:endParaRPr>
          </a:p>
          <a:p>
            <a:pPr indent="0" lvl="0" marL="0" marR="0" rtl="0" algn="l">
              <a:lnSpc>
                <a:spcPct val="150000"/>
              </a:lnSpc>
              <a:spcBef>
                <a:spcPts val="1300"/>
              </a:spcBef>
              <a:spcAft>
                <a:spcPts val="0"/>
              </a:spcAft>
              <a:buNone/>
            </a:pPr>
            <a:r>
              <a:rPr b="0" i="0" lang="bg-BG" sz="2900" u="sng" cap="none" strike="noStrike">
                <a:solidFill>
                  <a:srgbClr val="0563C1"/>
                </a:solidFill>
                <a:latin typeface="Calibri"/>
                <a:ea typeface="Calibri"/>
                <a:cs typeface="Calibri"/>
                <a:sym typeface="Calibri"/>
                <a:hlinkClick r:id="rId4">
                  <a:extLst>
                    <a:ext uri="{A12FA001-AC4F-418D-AE19-62706E023703}">
                      <ahyp:hlinkClr val="tx"/>
                    </a:ext>
                  </a:extLst>
                </a:hlinkClick>
              </a:rPr>
              <a:t>https://greenbusinessbureau.com/green-practices/products/packaging/8-eco-friendly-packaging-alternatives-for-your-businesss-shipping-needs/</a:t>
            </a:r>
            <a:endParaRPr b="0" i="0" sz="2900" u="none" cap="none" strike="noStrike">
              <a:solidFill>
                <a:schemeClr val="dk1"/>
              </a:solidFill>
              <a:latin typeface="Calibri"/>
              <a:ea typeface="Calibri"/>
              <a:cs typeface="Calibri"/>
              <a:sym typeface="Calibri"/>
            </a:endParaRPr>
          </a:p>
          <a:p>
            <a:pPr indent="0" lvl="0" marL="0" marR="0" rtl="0" algn="l">
              <a:lnSpc>
                <a:spcPct val="150000"/>
              </a:lnSpc>
              <a:spcBef>
                <a:spcPts val="1300"/>
              </a:spcBef>
              <a:spcAft>
                <a:spcPts val="0"/>
              </a:spcAft>
              <a:buNone/>
            </a:pPr>
            <a:r>
              <a:rPr b="0" i="0" lang="bg-BG" sz="2900" u="none" cap="none" strike="noStrike">
                <a:solidFill>
                  <a:srgbClr val="0E101A"/>
                </a:solidFill>
                <a:latin typeface="Calibri"/>
                <a:ea typeface="Calibri"/>
                <a:cs typeface="Calibri"/>
                <a:sym typeface="Calibri"/>
              </a:rPr>
              <a:t>Small 99, юли 2021 г., Алтернативи на пластмасовите опаковки за храни </a:t>
            </a:r>
            <a:endParaRPr b="0" i="0" sz="2900" u="none" cap="none" strike="noStrike">
              <a:solidFill>
                <a:srgbClr val="0E101A"/>
              </a:solidFill>
              <a:latin typeface="Calibri"/>
              <a:ea typeface="Calibri"/>
              <a:cs typeface="Calibri"/>
              <a:sym typeface="Calibri"/>
            </a:endParaRPr>
          </a:p>
          <a:p>
            <a:pPr indent="0" lvl="0" marL="0" marR="0" rtl="0" algn="l">
              <a:lnSpc>
                <a:spcPct val="150000"/>
              </a:lnSpc>
              <a:spcBef>
                <a:spcPts val="1300"/>
              </a:spcBef>
              <a:spcAft>
                <a:spcPts val="1300"/>
              </a:spcAft>
              <a:buClr>
                <a:schemeClr val="dk1"/>
              </a:buClr>
              <a:buSzPts val="1800"/>
              <a:buFont typeface="Arial"/>
              <a:buNone/>
            </a:pPr>
            <a:r>
              <a:rPr b="0" i="0" lang="bg-BG" sz="2900" u="sng" cap="none" strike="noStrike">
                <a:solidFill>
                  <a:srgbClr val="1155CC"/>
                </a:solidFill>
                <a:latin typeface="Calibri"/>
                <a:ea typeface="Calibri"/>
                <a:cs typeface="Calibri"/>
                <a:sym typeface="Calibri"/>
                <a:hlinkClick r:id="rId5">
                  <a:extLst>
                    <a:ext uri="{A12FA001-AC4F-418D-AE19-62706E023703}">
                      <ahyp:hlinkClr val="tx"/>
                    </a:ext>
                  </a:extLst>
                </a:hlinkClick>
              </a:rPr>
              <a:t>https://small99.co.uk/materials/packaging/alternatives-to-plastic-food-packaging/</a:t>
            </a:r>
            <a:endParaRPr b="0" i="0" sz="4100" u="none" cap="none" strike="noStrike">
              <a:solidFill>
                <a:srgbClr val="056839"/>
              </a:solidFill>
              <a:latin typeface="Calibri"/>
              <a:ea typeface="Calibri"/>
              <a:cs typeface="Calibri"/>
              <a:sym typeface="Calibri"/>
            </a:endParaRPr>
          </a:p>
        </p:txBody>
      </p:sp>
      <p:sp>
        <p:nvSpPr>
          <p:cNvPr id="283" name="Google Shape;283;p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84" name="Google Shape;284;p8"/>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85" name="Google Shape;285;p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86" name="Google Shape;286;p8"/>
          <p:cNvPicPr preferRelativeResize="0"/>
          <p:nvPr/>
        </p:nvPicPr>
        <p:blipFill rotWithShape="1">
          <a:blip r:embed="rId6">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87" name="Google Shape;287;p8"/>
          <p:cNvPicPr preferRelativeResize="0"/>
          <p:nvPr/>
        </p:nvPicPr>
        <p:blipFill rotWithShape="1">
          <a:blip r:embed="rId7">
            <a:alphaModFix/>
          </a:blip>
          <a:srcRect b="0" l="0" r="0" t="0"/>
          <a:stretch/>
        </p:blipFill>
        <p:spPr>
          <a:xfrm>
            <a:off x="3131911" y="9240848"/>
            <a:ext cx="3468962" cy="727772"/>
          </a:xfrm>
          <a:prstGeom prst="rect">
            <a:avLst/>
          </a:prstGeom>
          <a:noFill/>
          <a:ln>
            <a:noFill/>
          </a:ln>
        </p:spPr>
      </p:pic>
      <p:pic>
        <p:nvPicPr>
          <p:cNvPr id="288" name="Google Shape;288;p8"/>
          <p:cNvPicPr preferRelativeResize="0"/>
          <p:nvPr/>
        </p:nvPicPr>
        <p:blipFill rotWithShape="1">
          <a:blip r:embed="rId8">
            <a:alphaModFix/>
          </a:blip>
          <a:srcRect b="0" l="0" r="0" t="0"/>
          <a:stretch/>
        </p:blipFill>
        <p:spPr>
          <a:xfrm>
            <a:off x="17628511" y="796897"/>
            <a:ext cx="1705725" cy="1800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g1718f9231e5_0_1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295" name="Google Shape;295;g1718f9231e5_0_15"/>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296" name="Google Shape;296;g1718f9231e5_0_15"/>
          <p:cNvPicPr preferRelativeResize="0"/>
          <p:nvPr/>
        </p:nvPicPr>
        <p:blipFill rotWithShape="1">
          <a:blip r:embed="rId4">
            <a:alphaModFix/>
          </a:blip>
          <a:srcRect b="0" l="0" r="0" t="0"/>
          <a:stretch/>
        </p:blipFill>
        <p:spPr>
          <a:xfrm>
            <a:off x="15232290" y="8150586"/>
            <a:ext cx="3931191" cy="1934692"/>
          </a:xfrm>
          <a:prstGeom prst="rect">
            <a:avLst/>
          </a:prstGeom>
          <a:noFill/>
          <a:ln>
            <a:noFill/>
          </a:ln>
        </p:spPr>
      </p:pic>
      <p:sp>
        <p:nvSpPr>
          <p:cNvPr id="297" name="Google Shape;297;g1718f9231e5_0_15"/>
          <p:cNvSpPr/>
          <p:nvPr/>
        </p:nvSpPr>
        <p:spPr>
          <a:xfrm>
            <a:off x="0" y="485267"/>
            <a:ext cx="59706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98" name="Google Shape;298;g1718f9231e5_0_15"/>
          <p:cNvSpPr/>
          <p:nvPr/>
        </p:nvSpPr>
        <p:spPr>
          <a:xfrm>
            <a:off x="6926955" y="485267"/>
            <a:ext cx="6720000" cy="1791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99" name="Google Shape;299;g1718f9231e5_0_15"/>
          <p:cNvSpPr/>
          <p:nvPr/>
        </p:nvSpPr>
        <p:spPr>
          <a:xfrm>
            <a:off x="14603073" y="485267"/>
            <a:ext cx="59706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0" name="Google Shape;300;g1718f9231e5_0_15"/>
          <p:cNvSpPr/>
          <p:nvPr/>
        </p:nvSpPr>
        <p:spPr>
          <a:xfrm>
            <a:off x="0" y="8877531"/>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1" name="Google Shape;301;g1718f9231e5_0_15"/>
          <p:cNvSpPr txBox="1"/>
          <p:nvPr/>
        </p:nvSpPr>
        <p:spPr>
          <a:xfrm>
            <a:off x="385763" y="1834275"/>
            <a:ext cx="19818600" cy="7353600"/>
          </a:xfrm>
          <a:prstGeom prst="rect">
            <a:avLst/>
          </a:prstGeom>
          <a:noFill/>
          <a:ln>
            <a:noFill/>
          </a:ln>
        </p:spPr>
        <p:txBody>
          <a:bodyPr anchorCtr="0" anchor="t" bIns="74275" lIns="148575" spcFirstLastPara="1" rIns="148575" wrap="square" tIns="74275">
            <a:spAutoFit/>
          </a:bodyPr>
          <a:lstStyle/>
          <a:p>
            <a:pPr indent="-742950" lvl="0" marL="749300" marR="0" rtl="0" algn="l">
              <a:lnSpc>
                <a:spcPct val="100000"/>
              </a:lnSpc>
              <a:spcBef>
                <a:spcPts val="0"/>
              </a:spcBef>
              <a:spcAft>
                <a:spcPts val="0"/>
              </a:spcAft>
              <a:buClr>
                <a:srgbClr val="C55A11"/>
              </a:buClr>
              <a:buSzPts val="3900"/>
              <a:buFont typeface="Calibri"/>
              <a:buAutoNum type="arabicPeriod"/>
            </a:pPr>
            <a:r>
              <a:rPr b="0" i="0" lang="bg-BG" sz="3900" u="none" cap="none" strike="noStrike">
                <a:solidFill>
                  <a:srgbClr val="C55A11"/>
                </a:solidFill>
                <a:latin typeface="Calibri"/>
                <a:ea typeface="Calibri"/>
                <a:cs typeface="Calibri"/>
                <a:sym typeface="Calibri"/>
              </a:rPr>
              <a:t>Пластмасовият материал, произведен от биоразградими източници, като зеленчуци, ориз и други органични и растителни съединения, се нарича:</a:t>
            </a:r>
            <a:endParaRPr sz="2300"/>
          </a:p>
          <a:p>
            <a:pPr indent="0" lvl="0" marL="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 биопластмаса			-алгинати			- желатин</a:t>
            </a:r>
            <a:endParaRPr b="0" i="0" sz="3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2.  Проблемът с отпадъците от опаковки идва от факта, че голяма част от тях имат много кратък жизнен цикъл</a:t>
            </a:r>
            <a:endParaRPr b="0" i="0" sz="3900" u="none" cap="none" strike="noStrike">
              <a:solidFill>
                <a:srgbClr val="C55A11"/>
              </a:solidFill>
              <a:latin typeface="Calibri"/>
              <a:ea typeface="Calibri"/>
              <a:cs typeface="Calibri"/>
              <a:sym typeface="Calibri"/>
            </a:endParaRPr>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Вярно</a:t>
            </a:r>
            <a:endParaRPr b="0" i="0" sz="3900" u="none" cap="none" strike="noStrike">
              <a:solidFill>
                <a:srgbClr val="C55A11"/>
              </a:solidFill>
              <a:latin typeface="Calibri"/>
              <a:ea typeface="Calibri"/>
              <a:cs typeface="Calibri"/>
              <a:sym typeface="Calibri"/>
            </a:endParaRPr>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Невярно</a:t>
            </a:r>
            <a:endParaRPr b="0" i="0" sz="3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3.  Кутиите за обяд могат да бъдат направени от остатъчен продукт, получен от</a:t>
            </a:r>
            <a:endParaRPr sz="2300"/>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леща</a:t>
            </a:r>
            <a:endParaRPr b="0" i="0" sz="3900" u="none" cap="none" strike="noStrike">
              <a:solidFill>
                <a:srgbClr val="C55A11"/>
              </a:solidFill>
              <a:latin typeface="Calibri"/>
              <a:ea typeface="Calibri"/>
              <a:cs typeface="Calibri"/>
              <a:sym typeface="Calibri"/>
            </a:endParaRPr>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ориз</a:t>
            </a:r>
            <a:endParaRPr b="0" i="0" sz="3900" u="none" cap="none" strike="noStrike">
              <a:solidFill>
                <a:srgbClr val="C55A11"/>
              </a:solidFill>
              <a:latin typeface="Calibri"/>
              <a:ea typeface="Calibri"/>
              <a:cs typeface="Calibri"/>
              <a:sym typeface="Calibri"/>
            </a:endParaRPr>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грах</a:t>
            </a:r>
            <a:endParaRPr b="0" i="0" sz="3900" u="none" cap="none" strike="noStrike">
              <a:solidFill>
                <a:srgbClr val="C55A11"/>
              </a:solidFill>
              <a:latin typeface="Calibri"/>
              <a:ea typeface="Calibri"/>
              <a:cs typeface="Calibri"/>
              <a:sym typeface="Calibri"/>
            </a:endParaRPr>
          </a:p>
          <a:p>
            <a:pPr indent="0" lvl="0" marL="876300" marR="0" rtl="0" algn="l">
              <a:lnSpc>
                <a:spcPct val="100000"/>
              </a:lnSpc>
              <a:spcBef>
                <a:spcPts val="0"/>
              </a:spcBef>
              <a:spcAft>
                <a:spcPts val="0"/>
              </a:spcAft>
              <a:buNone/>
            </a:pPr>
            <a:r>
              <a:rPr b="0" i="0" lang="bg-BG" sz="3900" u="none" cap="none" strike="noStrike">
                <a:solidFill>
                  <a:srgbClr val="C55A11"/>
                </a:solidFill>
                <a:latin typeface="Calibri"/>
                <a:ea typeface="Calibri"/>
                <a:cs typeface="Calibri"/>
                <a:sym typeface="Calibri"/>
              </a:rPr>
              <a:t>- царевица</a:t>
            </a:r>
            <a:endParaRPr b="0" i="0" sz="3900" u="none" cap="none" strike="noStrike">
              <a:solidFill>
                <a:srgbClr val="C55A11"/>
              </a:solidFill>
              <a:latin typeface="Calibri"/>
              <a:ea typeface="Calibri"/>
              <a:cs typeface="Calibri"/>
              <a:sym typeface="Calibri"/>
            </a:endParaRPr>
          </a:p>
        </p:txBody>
      </p:sp>
      <p:sp>
        <p:nvSpPr>
          <p:cNvPr id="302" name="Google Shape;302;g1718f9231e5_0_15"/>
          <p:cNvSpPr txBox="1"/>
          <p:nvPr/>
        </p:nvSpPr>
        <p:spPr>
          <a:xfrm>
            <a:off x="457397" y="507429"/>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Интерактивни въпроси </a:t>
            </a:r>
            <a:endParaRPr b="1" i="0" sz="5900" u="none" cap="none" strike="noStrike">
              <a:solidFill>
                <a:srgbClr val="05683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8" name="Google Shape;308;p7"/>
          <p:cNvSpPr txBox="1"/>
          <p:nvPr/>
        </p:nvSpPr>
        <p:spPr>
          <a:xfrm>
            <a:off x="2539603" y="2186037"/>
            <a:ext cx="16956000" cy="26052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Учениците гледат видеата, могат да търсят и собствени материали в интернет за алтернативни материали за замяна на пластмасови опаковки. Правят списъци и дискутират ефективността на различните алтернативи</a:t>
            </a:r>
            <a:endParaRPr b="0" i="0" sz="2900" u="none" cap="none" strike="noStrike">
              <a:solidFill>
                <a:srgbClr val="C55A1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sp>
        <p:nvSpPr>
          <p:cNvPr id="309" name="Google Shape;309;p7"/>
          <p:cNvSpPr txBox="1"/>
          <p:nvPr/>
        </p:nvSpPr>
        <p:spPr>
          <a:xfrm>
            <a:off x="826003" y="732582"/>
            <a:ext cx="13848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Въпроси за размисъл</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pic>
        <p:nvPicPr>
          <p:cNvPr descr="TOP 5 alternatives to plastic packaging  &#10;1 ton of plastics = 3 tons of fish, that’s the horizon of our oceans for 2025. Plastics, packaging and containers for unique uses made in plastic. It’s time to act! Luckily there are solutions. Take a look at the existing alternatives.  &#10;Did you know?&#10;1 million seabirds die because of plastic pollution (Unesco).&#10;13 000 000 tons of plastic are found in the oceans each year, or 206 kilos per second and it would be a “minimum” according to the UN.&#10;100,000 marine mammals die each year because of plastic waste (Unesco).&#10;25% of consumers are extremely concerned about plastic packaging.&#10;42% of consumers think manufacturers should prioritize recyclable packaging.&#10;21% of consumers think the industry should set up a system for packaging that is completely free of plastic.&#10;&#10;Here are our Top 5 alternatives to plastic packaging:&#10;&#10;1. Bioplastics  &#10;Bioplastics are made from corn. Corn is an amazing plant, not only because of its variety of uses (popcorn, sweetcorn, ..) but also thanks to its production of biodegradable plastics.&#10;Manufactured from corn production waste, this bioplastic is durable. It can be used to make bottles, bioplastic films and other food containers.   &#10;&#10;2. Shrimp shells to make biodegradable plastic bags  &#10;Chitosan is produced from exoskeletons of crustaceans (shrimps, crabs, …). The objective here is to remove a thin film of plastic that can be used in the design of food packaging and the manufacture of biodegradable plastic bags.&#10;It hasn’t been commercialized yet but it should be live soon! It has the potential to replace plastic in food and beverage packaging.   &#10;&#10;3. Sugarcane  &#10;Garbage bags, shampoo bottles made from sugar cane? Yes, it’s possible and it is 100% vegetable! A real revolution in packaging.&#10;Vegetable plastic is a plastic made from ethanol, that is made from sugar cane. It has the same protective and conservation properties as conventional plastic.&#10;The process from sugarcane to plastic (credits to Braskem)&#10;Ethanol is transformed into either bioplastic or gasoline. This process also produces a surplus: bagasse, very effective biofuel!   &#10;&#10;4. Water bubbles made from seaweed  &#10;Eat water rather than drink it?&#10;The British start up Ooho created an edible seaweed based water bubble that could be “the” sustainable solution to the problem of the ecological footprint of plastic bottles. This small edible bubble contains 4cl drinking water.   &#10;&#10;5. Cellophane in wood pulp  &#10;Made from certified biodegradable wood pulp, NatureFlex is the little brother of cellophane. Perfect for packing chocolate and confectionery as well as household items.  &#10;&#10;&#10;&#10;Follow US!&#10;Blog&#10;https://www.ecomasteryproject.com/&#10;Instagram&#10;https://www.instagram.com/ecomasteryp...&#10;Pinterest&#10;https://www.pinterest.ca/ecomasterypr...&#10;Facebook&#10;https://www.facebook.com/Eco-Mastery-...&#10;Twitter&#10;https://twitter.com/ecomasterypro&#10;&#10;&#10;Full article:&#10;https://medium.com/@shippr/top-5-alternatives-to-plastic-packaging-5-f946c9bbe57d" id="310" name="Google Shape;310;p7" title="TOP 5 Alternatives To Plastic Packaging">
            <a:hlinkClick r:id="rId3"/>
          </p:cNvPr>
          <p:cNvPicPr preferRelativeResize="0"/>
          <p:nvPr/>
        </p:nvPicPr>
        <p:blipFill rotWithShape="1">
          <a:blip r:embed="rId4">
            <a:alphaModFix/>
          </a:blip>
          <a:srcRect b="0" l="0" r="0" t="0"/>
          <a:stretch/>
        </p:blipFill>
        <p:spPr>
          <a:xfrm>
            <a:off x="657534" y="4704000"/>
            <a:ext cx="4816200" cy="3612150"/>
          </a:xfrm>
          <a:prstGeom prst="rect">
            <a:avLst/>
          </a:prstGeom>
          <a:noFill/>
          <a:ln>
            <a:noFill/>
          </a:ln>
        </p:spPr>
      </p:pic>
      <p:pic>
        <p:nvPicPr>
          <p:cNvPr descr="To tackle Thailand's trash problem, Universal Biopack uses a unique formula to create zero-waste packaging from cassava and bamboo." id="311" name="Google Shape;311;p7" title="This zero-waste packaging is made from bamboo">
            <a:hlinkClick r:id="rId5"/>
          </p:cNvPr>
          <p:cNvPicPr preferRelativeResize="0"/>
          <p:nvPr/>
        </p:nvPicPr>
        <p:blipFill rotWithShape="1">
          <a:blip r:embed="rId6">
            <a:alphaModFix/>
          </a:blip>
          <a:srcRect b="0" l="0" r="0" t="0"/>
          <a:stretch/>
        </p:blipFill>
        <p:spPr>
          <a:xfrm>
            <a:off x="7265194" y="4704000"/>
            <a:ext cx="4816200" cy="3612150"/>
          </a:xfrm>
          <a:prstGeom prst="rect">
            <a:avLst/>
          </a:prstGeom>
          <a:noFill/>
          <a:ln>
            <a:noFill/>
          </a:ln>
        </p:spPr>
      </p:pic>
      <p:pic>
        <p:nvPicPr>
          <p:cNvPr descr="From 2nd October Indian government is about to ban a single used plastic &#10;hence it will be replaced with The paper or wood product &#10;(not all in this video is single used plastic but still we should replace)&#10; &#10;Eating on banana leaves &#10;https://youtu.be/NLUDTTx2PJg&#10;Plastic pollution &#10;https://youtu.be/IA9O9YUbQew&#10;Music :&#10;https://youtu.be/pWAP7fIwGnI&#10;&#10;*** GEAR I Used to make Videos ***&#10;&#10;Camera : https://amzn.to/3dTFJHR&#10;Lens : https://amzn.to/3ksr2hs&#10;Mic : https://amzn.to/3dTG39x&#10;Tripod : https://amzn.to/3mgfOgE&#10;Lights : https://amzn.to/3dTFZXl&#10;Laptop : https://amzn.to/3jkLCz2&#10;Smartphone : https://amzn.to/3mhOhvd&#10;Earphone : https://amzn.to/3ooUFTe&#10;&#10;Ensure to subscribe &#10;https://www.youtube.com/channel/UCnxyFV7qZffH4GhlUbIlfdw&#10;&#10;#PlasticBan #ClimateChange #Eco-friendly" id="312" name="Google Shape;312;p7" title="10 Plastic Products can be Replaced with Biodegradable Materials | 2nd October Plastic Ban">
            <a:hlinkClick r:id="rId7"/>
          </p:cNvPr>
          <p:cNvPicPr preferRelativeResize="0"/>
          <p:nvPr/>
        </p:nvPicPr>
        <p:blipFill rotWithShape="1">
          <a:blip r:embed="rId8">
            <a:alphaModFix/>
          </a:blip>
          <a:srcRect b="0" l="0" r="0" t="0"/>
          <a:stretch/>
        </p:blipFill>
        <p:spPr>
          <a:xfrm>
            <a:off x="14120494" y="4704018"/>
            <a:ext cx="4816200" cy="3612134"/>
          </a:xfrm>
          <a:prstGeom prst="rect">
            <a:avLst/>
          </a:prstGeom>
          <a:noFill/>
          <a:ln>
            <a:noFill/>
          </a:ln>
        </p:spPr>
      </p:pic>
      <p:sp>
        <p:nvSpPr>
          <p:cNvPr id="313" name="Google Shape;313;p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id="314" name="Google Shape;314;p7"/>
          <p:cNvPicPr preferRelativeResize="0"/>
          <p:nvPr/>
        </p:nvPicPr>
        <p:blipFill rotWithShape="1">
          <a:blip r:embed="rId9">
            <a:alphaModFix/>
          </a:blip>
          <a:srcRect b="0" l="0" r="0" t="0"/>
          <a:stretch/>
        </p:blipFill>
        <p:spPr>
          <a:xfrm>
            <a:off x="915891" y="2533014"/>
            <a:ext cx="1090658" cy="1551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1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321" name="Google Shape;321;p16"/>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322" name="Google Shape;322;p16"/>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323" name="Google Shape;323;p16"/>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4" name="Google Shape;324;p16"/>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5" name="Google Shape;325;p16"/>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6" name="Google Shape;326;p16"/>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7" name="Google Shape;327;p16"/>
          <p:cNvSpPr txBox="1"/>
          <p:nvPr/>
        </p:nvSpPr>
        <p:spPr>
          <a:xfrm>
            <a:off x="869773" y="839511"/>
            <a:ext cx="12889800" cy="2859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Заключение</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28" name="Google Shape;328;p16"/>
          <p:cNvSpPr txBox="1"/>
          <p:nvPr/>
        </p:nvSpPr>
        <p:spPr>
          <a:xfrm>
            <a:off x="1169809" y="2321154"/>
            <a:ext cx="169335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За да </a:t>
            </a:r>
            <a:r>
              <a:rPr b="1" i="0" lang="bg-BG" sz="2900" u="none" cap="none" strike="noStrike">
                <a:solidFill>
                  <a:schemeClr val="dk1"/>
                </a:solidFill>
                <a:latin typeface="Calibri"/>
                <a:ea typeface="Calibri"/>
                <a:cs typeface="Calibri"/>
                <a:sym typeface="Calibri"/>
              </a:rPr>
              <a:t>предотвратим директно използването на ненужни или заменяеми пластмаси</a:t>
            </a:r>
            <a:r>
              <a:rPr b="0" i="0" lang="bg-BG" sz="2900" u="none" cap="none" strike="noStrike">
                <a:solidFill>
                  <a:schemeClr val="dk1"/>
                </a:solidFill>
                <a:latin typeface="Calibri"/>
                <a:ea typeface="Calibri"/>
                <a:cs typeface="Calibri"/>
                <a:sym typeface="Calibri"/>
              </a:rPr>
              <a:t>, можем да помислим два пъти, преди да ги купим или използваме. Можем например да подкрепим магазини, предлагащи стоки без опаковки, или да изберем опаковки, направени от алтернативни и може би </a:t>
            </a:r>
            <a:r>
              <a:rPr b="1" i="0" lang="bg-BG" sz="2900" u="none" cap="none" strike="noStrike">
                <a:solidFill>
                  <a:schemeClr val="dk1"/>
                </a:solidFill>
                <a:latin typeface="Calibri"/>
                <a:ea typeface="Calibri"/>
                <a:cs typeface="Calibri"/>
                <a:sym typeface="Calibri"/>
              </a:rPr>
              <a:t>многократно използвани материали, като дърво, памук и метал</a:t>
            </a:r>
            <a:r>
              <a:rPr b="0" i="0" lang="bg-BG" sz="2900" u="none" cap="none" strike="noStrike">
                <a:solidFill>
                  <a:schemeClr val="dk1"/>
                </a:solidFill>
                <a:latin typeface="Calibri"/>
                <a:ea typeface="Calibri"/>
                <a:cs typeface="Calibri"/>
                <a:sym typeface="Calibri"/>
              </a:rPr>
              <a:t>.  Ако използването на пластмаса не може да бъде избегнато, потребителите могат вместо това да изберат закупуване на пластмаса за многократна употреба. След употреба, когато пластмасата се е превърнала в отпадък, </a:t>
            </a:r>
            <a:r>
              <a:rPr b="1" i="0" lang="bg-BG" sz="2900" u="none" cap="none" strike="noStrike">
                <a:solidFill>
                  <a:schemeClr val="dk1"/>
                </a:solidFill>
                <a:latin typeface="Calibri"/>
                <a:ea typeface="Calibri"/>
                <a:cs typeface="Calibri"/>
                <a:sym typeface="Calibri"/>
              </a:rPr>
              <a:t>потребителите играят централна роля при определянето на съдбата на пластмасата </a:t>
            </a:r>
            <a:r>
              <a:rPr b="0" i="0" lang="bg-BG" sz="2900" u="none" cap="none" strike="noStrike">
                <a:solidFill>
                  <a:schemeClr val="dk1"/>
                </a:solidFill>
                <a:latin typeface="Calibri"/>
                <a:ea typeface="Calibri"/>
                <a:cs typeface="Calibri"/>
                <a:sym typeface="Calibri"/>
              </a:rPr>
              <a:t>и гарантирането, че тя няма да изтече в околната среда.</a:t>
            </a:r>
            <a:endParaRPr b="0" i="0" sz="2900" u="none" cap="none" strike="noStrike">
              <a:solidFill>
                <a:schemeClr val="dk1"/>
              </a:solidFill>
              <a:latin typeface="Calibri"/>
              <a:ea typeface="Calibri"/>
              <a:cs typeface="Calibri"/>
              <a:sym typeface="Calibri"/>
            </a:endParaRPr>
          </a:p>
        </p:txBody>
      </p:sp>
      <p:sp>
        <p:nvSpPr>
          <p:cNvPr id="329" name="Google Shape;329;p1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05" name="Google Shape;105;p3"/>
          <p:cNvPicPr preferRelativeResize="0"/>
          <p:nvPr/>
        </p:nvPicPr>
        <p:blipFill rotWithShape="1">
          <a:blip r:embed="rId3">
            <a:alphaModFix/>
          </a:blip>
          <a:srcRect b="0" l="0" r="0" t="0"/>
          <a:stretch/>
        </p:blipFill>
        <p:spPr>
          <a:xfrm>
            <a:off x="159219" y="9117953"/>
            <a:ext cx="5165965" cy="1083795"/>
          </a:xfrm>
          <a:prstGeom prst="rect">
            <a:avLst/>
          </a:prstGeom>
          <a:noFill/>
          <a:ln>
            <a:noFill/>
          </a:ln>
        </p:spPr>
      </p:pic>
      <p:pic>
        <p:nvPicPr>
          <p:cNvPr descr="Logo&#10;&#10;Description automatically generated" id="106" name="Google Shape;106;p3"/>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07" name="Google Shape;107;p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8" name="Google Shape;108;p3"/>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9" name="Google Shape;109;p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0" name="Google Shape;110;p3"/>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1" name="Google Shape;111;p3"/>
          <p:cNvSpPr txBox="1"/>
          <p:nvPr/>
        </p:nvSpPr>
        <p:spPr>
          <a:xfrm>
            <a:off x="1429429" y="1029212"/>
            <a:ext cx="15233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Учебни цели</a:t>
            </a:r>
            <a:endParaRPr b="1" i="0" sz="5900" u="none" cap="none" strike="noStrike">
              <a:solidFill>
                <a:srgbClr val="056839"/>
              </a:solidFill>
              <a:latin typeface="Calibri"/>
              <a:ea typeface="Calibri"/>
              <a:cs typeface="Calibri"/>
              <a:sym typeface="Calibri"/>
            </a:endParaRPr>
          </a:p>
        </p:txBody>
      </p:sp>
      <p:sp>
        <p:nvSpPr>
          <p:cNvPr id="112" name="Google Shape;112;p3"/>
          <p:cNvSpPr txBox="1"/>
          <p:nvPr/>
        </p:nvSpPr>
        <p:spPr>
          <a:xfrm>
            <a:off x="1220474" y="3412224"/>
            <a:ext cx="17746200" cy="2551200"/>
          </a:xfrm>
          <a:prstGeom prst="rect">
            <a:avLst/>
          </a:prstGeom>
          <a:noFill/>
          <a:ln>
            <a:noFill/>
          </a:ln>
        </p:spPr>
        <p:txBody>
          <a:bodyPr anchorCtr="0" anchor="t" bIns="74275" lIns="148575" spcFirstLastPara="1" rIns="148575" wrap="square" tIns="74275">
            <a:spAutoFit/>
          </a:bodyPr>
          <a:lstStyle/>
          <a:p>
            <a:pPr indent="-552450" lvl="0" marL="558800" marR="0" rtl="0" algn="l">
              <a:lnSpc>
                <a:spcPct val="150000"/>
              </a:lnSpc>
              <a:spcBef>
                <a:spcPts val="0"/>
              </a:spcBef>
              <a:spcAft>
                <a:spcPts val="0"/>
              </a:spcAft>
              <a:buClr>
                <a:srgbClr val="000000"/>
              </a:buClr>
              <a:buSzPts val="3900"/>
              <a:buFont typeface="Arial"/>
              <a:buChar char="•"/>
            </a:pPr>
            <a:r>
              <a:rPr b="0" i="0" lang="bg-BG" sz="3900" u="none" cap="none" strike="noStrike">
                <a:solidFill>
                  <a:schemeClr val="dk1"/>
                </a:solidFill>
                <a:latin typeface="Calibri"/>
                <a:ea typeface="Calibri"/>
                <a:cs typeface="Calibri"/>
                <a:sym typeface="Calibri"/>
              </a:rPr>
              <a:t>Да разберат какво представляват </a:t>
            </a:r>
            <a:r>
              <a:rPr b="1" i="0" lang="bg-BG" sz="3900" u="none" cap="none" strike="noStrike">
                <a:solidFill>
                  <a:schemeClr val="dk1"/>
                </a:solidFill>
                <a:latin typeface="Calibri"/>
                <a:ea typeface="Calibri"/>
                <a:cs typeface="Calibri"/>
                <a:sym typeface="Calibri"/>
              </a:rPr>
              <a:t>опаковките</a:t>
            </a:r>
            <a:endParaRPr sz="2300"/>
          </a:p>
          <a:p>
            <a:pPr indent="-552450" lvl="0" marL="558800" marR="0" rtl="0" algn="l">
              <a:lnSpc>
                <a:spcPct val="150000"/>
              </a:lnSpc>
              <a:spcBef>
                <a:spcPts val="0"/>
              </a:spcBef>
              <a:spcAft>
                <a:spcPts val="0"/>
              </a:spcAft>
              <a:buClr>
                <a:srgbClr val="000000"/>
              </a:buClr>
              <a:buSzPts val="3900"/>
              <a:buFont typeface="Arial"/>
              <a:buChar char="•"/>
            </a:pPr>
            <a:r>
              <a:rPr b="0" i="0" lang="bg-BG" sz="3900" u="none" cap="none" strike="noStrike">
                <a:solidFill>
                  <a:schemeClr val="dk1"/>
                </a:solidFill>
                <a:latin typeface="Calibri"/>
                <a:ea typeface="Calibri"/>
                <a:cs typeface="Calibri"/>
                <a:sym typeface="Calibri"/>
              </a:rPr>
              <a:t>Да разберат защо отпадъците от опаковки са голям </a:t>
            </a:r>
            <a:r>
              <a:rPr b="1" i="0" lang="bg-BG" sz="3900" u="none" cap="none" strike="noStrike">
                <a:solidFill>
                  <a:schemeClr val="dk1"/>
                </a:solidFill>
                <a:latin typeface="Calibri"/>
                <a:ea typeface="Calibri"/>
                <a:cs typeface="Calibri"/>
                <a:sym typeface="Calibri"/>
              </a:rPr>
              <a:t>екологичен проблем</a:t>
            </a:r>
            <a:endParaRPr sz="2300"/>
          </a:p>
          <a:p>
            <a:pPr indent="-552450" lvl="0" marL="558800" marR="0" rtl="0" algn="l">
              <a:lnSpc>
                <a:spcPct val="150000"/>
              </a:lnSpc>
              <a:spcBef>
                <a:spcPts val="0"/>
              </a:spcBef>
              <a:spcAft>
                <a:spcPts val="0"/>
              </a:spcAft>
              <a:buClr>
                <a:srgbClr val="000000"/>
              </a:buClr>
              <a:buSzPts val="3900"/>
              <a:buFont typeface="Arial"/>
              <a:buChar char="•"/>
            </a:pPr>
            <a:r>
              <a:rPr b="0" i="0" lang="bg-BG" sz="3900" u="none" cap="none" strike="noStrike">
                <a:solidFill>
                  <a:schemeClr val="dk1"/>
                </a:solidFill>
                <a:latin typeface="Calibri"/>
                <a:ea typeface="Calibri"/>
                <a:cs typeface="Calibri"/>
                <a:sym typeface="Calibri"/>
              </a:rPr>
              <a:t>Да разберат какви са а</a:t>
            </a:r>
            <a:r>
              <a:rPr b="1" i="0" lang="bg-BG" sz="3900" u="none" cap="none" strike="noStrike">
                <a:solidFill>
                  <a:schemeClr val="dk1"/>
                </a:solidFill>
                <a:latin typeface="Calibri"/>
                <a:ea typeface="Calibri"/>
                <a:cs typeface="Calibri"/>
                <a:sym typeface="Calibri"/>
              </a:rPr>
              <a:t>лтернативите </a:t>
            </a:r>
            <a:r>
              <a:rPr b="0" i="0" lang="bg-BG" sz="3900" u="none" cap="none" strike="noStrike">
                <a:solidFill>
                  <a:schemeClr val="dk1"/>
                </a:solidFill>
                <a:latin typeface="Calibri"/>
                <a:ea typeface="Calibri"/>
                <a:cs typeface="Calibri"/>
                <a:sym typeface="Calibri"/>
              </a:rPr>
              <a:t>за пластмасовите опаковки</a:t>
            </a:r>
            <a:endParaRPr b="1" i="0" sz="3900" u="none" cap="none" strike="noStrike">
              <a:solidFill>
                <a:srgbClr val="056839"/>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8" name="Google Shape;118;p4"/>
          <p:cNvSpPr txBox="1"/>
          <p:nvPr/>
        </p:nvSpPr>
        <p:spPr>
          <a:xfrm>
            <a:off x="1602865" y="478425"/>
            <a:ext cx="13848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Засегнати зелени умения</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19" name="Google Shape;119;p4"/>
          <p:cNvSpPr txBox="1"/>
          <p:nvPr/>
        </p:nvSpPr>
        <p:spPr>
          <a:xfrm>
            <a:off x="9433054" y="1488882"/>
            <a:ext cx="9630000" cy="7953900"/>
          </a:xfrm>
          <a:prstGeom prst="rect">
            <a:avLst/>
          </a:prstGeom>
          <a:noFill/>
          <a:ln>
            <a:noFill/>
          </a:ln>
        </p:spPr>
        <p:txBody>
          <a:bodyPr anchorCtr="0" anchor="t" bIns="74275" lIns="148575" spcFirstLastPara="1" rIns="148575" wrap="square" tIns="74275">
            <a:spAutoFit/>
          </a:bodyPr>
          <a:lstStyle/>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творческо разрешаване на проблеми</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напредничаво мислене</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умения за мониторинг/наблюдение</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аналитични умения</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предотвратяване на замърсяването</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еко дизайн</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управленчески умения</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количествена оценка на въздействието</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bg-BG" sz="3900" u="none" cap="none" strike="noStrike">
                <a:solidFill>
                  <a:srgbClr val="056839"/>
                </a:solidFill>
                <a:latin typeface="Calibri"/>
                <a:ea typeface="Calibri"/>
                <a:cs typeface="Calibri"/>
                <a:sym typeface="Calibri"/>
              </a:rPr>
              <a:t>научни умения</a:t>
            </a:r>
            <a:endParaRPr b="0" i="0" sz="3900" u="none" cap="none" strike="noStrike">
              <a:solidFill>
                <a:srgbClr val="056839"/>
              </a:solidFill>
              <a:latin typeface="Calibri"/>
              <a:ea typeface="Calibri"/>
              <a:cs typeface="Calibri"/>
              <a:sym typeface="Calibri"/>
            </a:endParaRPr>
          </a:p>
        </p:txBody>
      </p:sp>
      <p:pic>
        <p:nvPicPr>
          <p:cNvPr descr="Logo&#10;&#10;Description automatically generated" id="120" name="Google Shape;120;p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21" name="Google Shape;121;p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27" name="Google Shape;127;p2"/>
          <p:cNvPicPr preferRelativeResize="0"/>
          <p:nvPr/>
        </p:nvPicPr>
        <p:blipFill rotWithShape="1">
          <a:blip r:embed="rId3">
            <a:alphaModFix/>
          </a:blip>
          <a:srcRect b="0" l="0" r="0" t="0"/>
          <a:stretch/>
        </p:blipFill>
        <p:spPr>
          <a:xfrm>
            <a:off x="159219" y="9064877"/>
            <a:ext cx="5165965" cy="1083795"/>
          </a:xfrm>
          <a:prstGeom prst="rect">
            <a:avLst/>
          </a:prstGeom>
          <a:noFill/>
          <a:ln>
            <a:noFill/>
          </a:ln>
        </p:spPr>
      </p:pic>
      <p:pic>
        <p:nvPicPr>
          <p:cNvPr descr="Logo&#10;&#10;Description automatically generated" id="128" name="Google Shape;128;p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29" name="Google Shape;129;p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0" name="Google Shape;130;p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1" name="Google Shape;131;p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2" name="Google Shape;132;p2"/>
          <p:cNvSpPr/>
          <p:nvPr/>
        </p:nvSpPr>
        <p:spPr>
          <a:xfrm>
            <a:off x="0" y="8809997"/>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3" name="Google Shape;133;p2"/>
          <p:cNvSpPr txBox="1"/>
          <p:nvPr/>
        </p:nvSpPr>
        <p:spPr>
          <a:xfrm>
            <a:off x="1104081" y="949332"/>
            <a:ext cx="7089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ДЕФИНИЦИЯ</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34" name="Google Shape;134;p2"/>
          <p:cNvSpPr txBox="1"/>
          <p:nvPr/>
        </p:nvSpPr>
        <p:spPr>
          <a:xfrm>
            <a:off x="1104079" y="2619426"/>
            <a:ext cx="9938400" cy="32748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“Опаковка“ </a:t>
            </a:r>
            <a:r>
              <a:rPr b="0" i="0" lang="bg-BG" sz="2900" u="none" cap="none" strike="noStrike">
                <a:solidFill>
                  <a:schemeClr val="dk1"/>
                </a:solidFill>
                <a:latin typeface="Calibri"/>
                <a:ea typeface="Calibri"/>
                <a:cs typeface="Calibri"/>
                <a:sym typeface="Calibri"/>
              </a:rPr>
              <a:t>означава всички продукти, направени от материал от всякакво естество, използвани, за да се поставят в тях, съхраняват, пренасят, доставят и представят стоки, от сурови материали до обработени стоки, от производителя до потребителя. </a:t>
            </a:r>
            <a:endParaRPr b="0" i="0" sz="2900" u="none" cap="none" strike="noStrike">
              <a:solidFill>
                <a:srgbClr val="056839"/>
              </a:solidFill>
              <a:latin typeface="Calibri"/>
              <a:ea typeface="Calibri"/>
              <a:cs typeface="Calibri"/>
              <a:sym typeface="Calibri"/>
            </a:endParaRPr>
          </a:p>
        </p:txBody>
      </p:sp>
      <p:sp>
        <p:nvSpPr>
          <p:cNvPr id="135" name="Google Shape;135;p2"/>
          <p:cNvSpPr txBox="1"/>
          <p:nvPr/>
        </p:nvSpPr>
        <p:spPr>
          <a:xfrm>
            <a:off x="1822394" y="7493277"/>
            <a:ext cx="16813800" cy="10428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bg-BG" sz="2900" u="none" cap="none" strike="noStrike">
                <a:solidFill>
                  <a:srgbClr val="C55A11"/>
                </a:solidFill>
                <a:latin typeface="Calibri"/>
                <a:ea typeface="Calibri"/>
                <a:cs typeface="Calibri"/>
                <a:sym typeface="Calibri"/>
              </a:rPr>
              <a:t> (ДИРЕКТИВА НА ЕВРОПЕЙСКИЯ ПАРЛАМЕНТ И НА СЪВЕТА 94/62/EC of 20 Декември 1994 за опаковките и отпадъците от опаковки)</a:t>
            </a:r>
            <a:endParaRPr b="0" i="0" sz="2900" u="none" cap="none" strike="noStrike">
              <a:solidFill>
                <a:srgbClr val="C55A11"/>
              </a:solidFill>
              <a:latin typeface="Calibri"/>
              <a:ea typeface="Calibri"/>
              <a:cs typeface="Calibri"/>
              <a:sym typeface="Calibri"/>
            </a:endParaRPr>
          </a:p>
        </p:txBody>
      </p:sp>
      <p:pic>
        <p:nvPicPr>
          <p:cNvPr id="136" name="Google Shape;136;p2"/>
          <p:cNvPicPr preferRelativeResize="0"/>
          <p:nvPr/>
        </p:nvPicPr>
        <p:blipFill rotWithShape="1">
          <a:blip r:embed="rId5">
            <a:alphaModFix/>
          </a:blip>
          <a:srcRect b="0" l="0" r="0" t="0"/>
          <a:stretch/>
        </p:blipFill>
        <p:spPr>
          <a:xfrm>
            <a:off x="12103298" y="1125150"/>
            <a:ext cx="6100764" cy="4575562"/>
          </a:xfrm>
          <a:prstGeom prst="rect">
            <a:avLst/>
          </a:prstGeom>
          <a:noFill/>
          <a:ln>
            <a:noFill/>
          </a:ln>
        </p:spPr>
      </p:pic>
      <p:sp>
        <p:nvSpPr>
          <p:cNvPr id="137" name="Google Shape;137;p2"/>
          <p:cNvSpPr txBox="1"/>
          <p:nvPr/>
        </p:nvSpPr>
        <p:spPr>
          <a:xfrm>
            <a:off x="12079209" y="5850750"/>
            <a:ext cx="69681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https://c.pxhere.com/photos/89/89/logistics_stock_transport_shipping_crane_cargo_freight_transport_shelf-1070638.jpg!d</a:t>
            </a:r>
            <a:endParaRPr b="0" i="0" sz="1600" u="none" cap="none" strike="noStrike">
              <a:solidFill>
                <a:srgbClr val="000000"/>
              </a:solidFill>
              <a:latin typeface="Calibri"/>
              <a:ea typeface="Calibri"/>
              <a:cs typeface="Calibri"/>
              <a:sym typeface="Calibri"/>
            </a:endParaRPr>
          </a:p>
        </p:txBody>
      </p:sp>
      <p:sp>
        <p:nvSpPr>
          <p:cNvPr id="138" name="Google Shape;138;p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4" name="Google Shape;144;p5"/>
          <p:cNvSpPr txBox="1"/>
          <p:nvPr/>
        </p:nvSpPr>
        <p:spPr>
          <a:xfrm>
            <a:off x="1034412" y="2571418"/>
            <a:ext cx="186555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„Опаковката“ </a:t>
            </a:r>
            <a:r>
              <a:rPr b="0" i="0" lang="bg-BG" sz="2900" u="none" cap="none" strike="noStrike">
                <a:solidFill>
                  <a:schemeClr val="dk1"/>
                </a:solidFill>
                <a:latin typeface="Calibri"/>
                <a:ea typeface="Calibri"/>
                <a:cs typeface="Calibri"/>
                <a:sym typeface="Calibri"/>
              </a:rPr>
              <a:t>включва само:</a:t>
            </a:r>
            <a:endParaRPr sz="2300"/>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а) търговска опаковка или </a:t>
            </a:r>
            <a:r>
              <a:rPr b="1" i="0" lang="bg-BG" sz="2900" u="none" cap="none" strike="noStrike">
                <a:solidFill>
                  <a:schemeClr val="dk1"/>
                </a:solidFill>
                <a:latin typeface="Calibri"/>
                <a:ea typeface="Calibri"/>
                <a:cs typeface="Calibri"/>
                <a:sym typeface="Calibri"/>
              </a:rPr>
              <a:t>първична опаковка</a:t>
            </a:r>
            <a:r>
              <a:rPr b="0" i="0" lang="bg-BG" sz="2900" u="none" cap="none" strike="noStrike">
                <a:solidFill>
                  <a:schemeClr val="dk1"/>
                </a:solidFill>
                <a:latin typeface="Calibri"/>
                <a:ea typeface="Calibri"/>
                <a:cs typeface="Calibri"/>
                <a:sym typeface="Calibri"/>
              </a:rPr>
              <a:t>, т.е. опаковка на единица стока за продажба на крайния потребител;</a:t>
            </a:r>
            <a:endParaRPr sz="2300"/>
          </a:p>
          <a:p>
            <a:pPr indent="0" lvl="0" marL="0" marR="0" rtl="0" algn="just">
              <a:lnSpc>
                <a:spcPct val="15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б) </a:t>
            </a:r>
            <a:r>
              <a:rPr b="1" i="0" lang="bg-BG" sz="2900" u="none" cap="none" strike="noStrike">
                <a:solidFill>
                  <a:schemeClr val="dk1"/>
                </a:solidFill>
                <a:latin typeface="Calibri"/>
                <a:ea typeface="Calibri"/>
                <a:cs typeface="Calibri"/>
                <a:sym typeface="Calibri"/>
              </a:rPr>
              <a:t>групова опаковка или вторична опаковка</a:t>
            </a:r>
            <a:r>
              <a:rPr b="0" i="0" lang="bg-BG" sz="2900" u="none" cap="none" strike="noStrike">
                <a:solidFill>
                  <a:schemeClr val="dk1"/>
                </a:solidFill>
                <a:latin typeface="Calibri"/>
                <a:ea typeface="Calibri"/>
                <a:cs typeface="Calibri"/>
                <a:sym typeface="Calibri"/>
              </a:rPr>
              <a:t>, т.е. опаковка за група от определен брой единици стока; тя се отстранява от продукта, без да се отразява на качествата му.</a:t>
            </a:r>
            <a:endParaRPr sz="2300"/>
          </a:p>
          <a:p>
            <a:pPr indent="0" lvl="0" marL="0" marR="0" rtl="0" algn="just">
              <a:lnSpc>
                <a:spcPct val="15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в) </a:t>
            </a:r>
            <a:r>
              <a:rPr b="1" i="0" lang="bg-BG" sz="2900" u="none" cap="none" strike="noStrike">
                <a:solidFill>
                  <a:schemeClr val="dk1"/>
                </a:solidFill>
                <a:latin typeface="Calibri"/>
                <a:ea typeface="Calibri"/>
                <a:cs typeface="Calibri"/>
                <a:sym typeface="Calibri"/>
              </a:rPr>
              <a:t>транспортна опаковка </a:t>
            </a:r>
            <a:r>
              <a:rPr b="0" i="0" lang="bg-BG" sz="2900" u="none" cap="none" strike="noStrike">
                <a:solidFill>
                  <a:schemeClr val="dk1"/>
                </a:solidFill>
                <a:latin typeface="Calibri"/>
                <a:ea typeface="Calibri"/>
                <a:cs typeface="Calibri"/>
                <a:sym typeface="Calibri"/>
              </a:rPr>
              <a:t>или третична опаковка, т.е. опаковка, замислена за улесняване на пренасянето и транспорта на брой артикули или групови опаковки;</a:t>
            </a:r>
            <a:endParaRPr b="0" i="0" sz="2900" u="none" cap="none" strike="noStrike">
              <a:solidFill>
                <a:schemeClr val="dk1"/>
              </a:solidFill>
              <a:latin typeface="Calibri"/>
              <a:ea typeface="Calibri"/>
              <a:cs typeface="Calibri"/>
              <a:sym typeface="Calibri"/>
            </a:endParaRPr>
          </a:p>
        </p:txBody>
      </p:sp>
      <p:sp>
        <p:nvSpPr>
          <p:cNvPr id="145" name="Google Shape;145;p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6" name="Google Shape;146;p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7" name="Google Shape;147;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48" name="Google Shape;148;p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49" name="Google Shape;149;p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50" name="Google Shape;150;p5"/>
          <p:cNvSpPr txBox="1"/>
          <p:nvPr/>
        </p:nvSpPr>
        <p:spPr>
          <a:xfrm>
            <a:off x="1104081" y="949332"/>
            <a:ext cx="7089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ВЪВЕДЕНИЕ</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6"/>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6" name="Google Shape;156;p6"/>
          <p:cNvSpPr txBox="1"/>
          <p:nvPr/>
        </p:nvSpPr>
        <p:spPr>
          <a:xfrm>
            <a:off x="1034414" y="1685927"/>
            <a:ext cx="11904600" cy="66225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Clr>
                <a:srgbClr val="000000"/>
              </a:buClr>
              <a:buSzPts val="2900"/>
              <a:buFont typeface="Arial"/>
              <a:buNone/>
            </a:pPr>
            <a:r>
              <a:rPr b="0" i="0" lang="bg-BG" sz="2900" u="none" cap="none" strike="noStrike">
                <a:solidFill>
                  <a:srgbClr val="C55A11"/>
                </a:solidFill>
                <a:latin typeface="Calibri"/>
                <a:ea typeface="Calibri"/>
                <a:cs typeface="Calibri"/>
                <a:sym typeface="Calibri"/>
              </a:rPr>
              <a:t>На </a:t>
            </a:r>
            <a:r>
              <a:rPr b="1" i="0" lang="bg-BG" sz="2900" u="none" cap="none" strike="noStrike">
                <a:solidFill>
                  <a:srgbClr val="C55A11"/>
                </a:solidFill>
                <a:latin typeface="Calibri"/>
                <a:ea typeface="Calibri"/>
                <a:cs typeface="Calibri"/>
                <a:sym typeface="Calibri"/>
              </a:rPr>
              <a:t>отпадъците от опаковки </a:t>
            </a:r>
            <a:r>
              <a:rPr b="0" i="0" lang="bg-BG" sz="2900" u="none" cap="none" strike="noStrike">
                <a:solidFill>
                  <a:srgbClr val="C55A11"/>
                </a:solidFill>
                <a:latin typeface="Calibri"/>
                <a:ea typeface="Calibri"/>
                <a:cs typeface="Calibri"/>
                <a:sym typeface="Calibri"/>
              </a:rPr>
              <a:t>се обръща специално внимание на световно ниво. Основният проблем на отпадъците от опаковки е, че те имат много </a:t>
            </a:r>
            <a:r>
              <a:rPr b="1" i="0" lang="bg-BG" sz="2900" u="none" cap="none" strike="noStrike">
                <a:solidFill>
                  <a:srgbClr val="C55A11"/>
                </a:solidFill>
                <a:latin typeface="Calibri"/>
                <a:ea typeface="Calibri"/>
                <a:cs typeface="Calibri"/>
                <a:sym typeface="Calibri"/>
              </a:rPr>
              <a:t>кратък жизнен цикъл </a:t>
            </a:r>
            <a:r>
              <a:rPr b="0" i="0" lang="bg-BG" sz="2900" u="none" cap="none" strike="noStrike">
                <a:solidFill>
                  <a:srgbClr val="C55A11"/>
                </a:solidFill>
                <a:latin typeface="Calibri"/>
                <a:ea typeface="Calibri"/>
                <a:cs typeface="Calibri"/>
                <a:sym typeface="Calibri"/>
              </a:rPr>
              <a:t>от производството им до преминаването им в </a:t>
            </a:r>
            <a:r>
              <a:rPr b="1" i="0" lang="bg-BG" sz="2900" u="none" cap="none" strike="noStrike">
                <a:solidFill>
                  <a:srgbClr val="C55A11"/>
                </a:solidFill>
                <a:latin typeface="Calibri"/>
                <a:ea typeface="Calibri"/>
                <a:cs typeface="Calibri"/>
                <a:sym typeface="Calibri"/>
              </a:rPr>
              <a:t>отпадък</a:t>
            </a:r>
            <a:r>
              <a:rPr b="0" i="0" lang="bg-BG" sz="2900" u="none" cap="none" strike="noStrike">
                <a:solidFill>
                  <a:srgbClr val="C55A11"/>
                </a:solidFill>
                <a:latin typeface="Calibri"/>
                <a:ea typeface="Calibri"/>
                <a:cs typeface="Calibri"/>
                <a:sym typeface="Calibri"/>
              </a:rPr>
              <a:t>.</a:t>
            </a:r>
            <a:endParaRPr b="0" i="0" sz="2900" u="none" cap="none" strike="noStrike">
              <a:solidFill>
                <a:srgbClr val="C55A11"/>
              </a:solidFill>
              <a:latin typeface="Calibri"/>
              <a:ea typeface="Calibri"/>
              <a:cs typeface="Calibri"/>
              <a:sym typeface="Calibri"/>
            </a:endParaRPr>
          </a:p>
          <a:p>
            <a:pPr indent="0" lvl="0" marL="0" marR="0" rtl="0" algn="just">
              <a:lnSpc>
                <a:spcPct val="150000"/>
              </a:lnSpc>
              <a:spcBef>
                <a:spcPts val="0"/>
              </a:spcBef>
              <a:spcAft>
                <a:spcPts val="0"/>
              </a:spcAft>
              <a:buNone/>
            </a:pPr>
            <a:r>
              <a:rPr b="1" i="0" lang="bg-BG" sz="2900" u="none" cap="none" strike="noStrike">
                <a:solidFill>
                  <a:srgbClr val="C55A11"/>
                </a:solidFill>
                <a:latin typeface="Calibri"/>
                <a:ea typeface="Calibri"/>
                <a:cs typeface="Calibri"/>
                <a:sym typeface="Calibri"/>
              </a:rPr>
              <a:t>Най-голям проблем </a:t>
            </a:r>
            <a:r>
              <a:rPr b="0" i="0" lang="bg-BG" sz="2900" u="none" cap="none" strike="noStrike">
                <a:solidFill>
                  <a:srgbClr val="C55A11"/>
                </a:solidFill>
                <a:latin typeface="Calibri"/>
                <a:ea typeface="Calibri"/>
                <a:cs typeface="Calibri"/>
                <a:sym typeface="Calibri"/>
              </a:rPr>
              <a:t>за околната среда представляват отпадъците от </a:t>
            </a:r>
            <a:r>
              <a:rPr b="1" i="0" lang="bg-BG" sz="2900" u="none" cap="none" strike="noStrike">
                <a:solidFill>
                  <a:srgbClr val="C55A11"/>
                </a:solidFill>
                <a:latin typeface="Calibri"/>
                <a:ea typeface="Calibri"/>
                <a:cs typeface="Calibri"/>
                <a:sym typeface="Calibri"/>
              </a:rPr>
              <a:t>пластмасови опаковки</a:t>
            </a:r>
            <a:r>
              <a:rPr b="0" i="0" lang="bg-BG" sz="2900" u="none" cap="none" strike="noStrike">
                <a:solidFill>
                  <a:srgbClr val="C55A11"/>
                </a:solidFill>
                <a:latin typeface="Calibri"/>
                <a:ea typeface="Calibri"/>
                <a:cs typeface="Calibri"/>
                <a:sym typeface="Calibri"/>
              </a:rPr>
              <a:t>. Поради това и целите на ЕС са до 31 декември 2025 г. </a:t>
            </a:r>
            <a:r>
              <a:rPr b="1" i="0" lang="bg-BG" sz="2900" u="none" cap="none" strike="noStrike">
                <a:solidFill>
                  <a:srgbClr val="C55A11"/>
                </a:solidFill>
                <a:latin typeface="Calibri"/>
                <a:ea typeface="Calibri"/>
                <a:cs typeface="Calibri"/>
                <a:sym typeface="Calibri"/>
              </a:rPr>
              <a:t>да се рециклират най-малко 50% </a:t>
            </a:r>
            <a:r>
              <a:rPr b="0" i="0" lang="bg-BG" sz="2900" u="none" cap="none" strike="noStrike">
                <a:solidFill>
                  <a:srgbClr val="C55A11"/>
                </a:solidFill>
                <a:latin typeface="Calibri"/>
                <a:ea typeface="Calibri"/>
                <a:cs typeface="Calibri"/>
                <a:sym typeface="Calibri"/>
              </a:rPr>
              <a:t>от теглото на отпадъците от пластмасови опаковки. Друг начин за намаляването на отпадъците от пластмасови опаковки е </a:t>
            </a:r>
            <a:r>
              <a:rPr b="1" i="0" lang="bg-BG" sz="2900" u="none" cap="none" strike="noStrike">
                <a:solidFill>
                  <a:srgbClr val="C55A11"/>
                </a:solidFill>
                <a:latin typeface="Calibri"/>
                <a:ea typeface="Calibri"/>
                <a:cs typeface="Calibri"/>
                <a:sym typeface="Calibri"/>
              </a:rPr>
              <a:t>намиране на алтернативи</a:t>
            </a:r>
            <a:r>
              <a:rPr b="0" i="0" lang="bg-BG" sz="2900" u="none" cap="none" strike="noStrike">
                <a:solidFill>
                  <a:srgbClr val="C55A11"/>
                </a:solidFill>
                <a:latin typeface="Calibri"/>
                <a:ea typeface="Calibri"/>
                <a:cs typeface="Calibri"/>
                <a:sym typeface="Calibri"/>
              </a:rPr>
              <a:t> за пластмасовите опаковки.</a:t>
            </a:r>
            <a:endParaRPr b="0" i="0" sz="2300" u="none" cap="none" strike="noStrike">
              <a:solidFill>
                <a:srgbClr val="000000"/>
              </a:solidFill>
              <a:latin typeface="Arial"/>
              <a:ea typeface="Arial"/>
              <a:cs typeface="Arial"/>
              <a:sym typeface="Arial"/>
            </a:endParaRPr>
          </a:p>
        </p:txBody>
      </p:sp>
      <p:pic>
        <p:nvPicPr>
          <p:cNvPr descr="Logo&#10;&#10;Description automatically generated" id="157" name="Google Shape;157;p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58" name="Google Shape;158;p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59" name="Google Shape;159;p6"/>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id="160" name="Google Shape;160;p6"/>
          <p:cNvPicPr preferRelativeResize="0"/>
          <p:nvPr/>
        </p:nvPicPr>
        <p:blipFill rotWithShape="1">
          <a:blip r:embed="rId5">
            <a:alphaModFix/>
          </a:blip>
          <a:srcRect b="0" l="0" r="0" t="0"/>
          <a:stretch/>
        </p:blipFill>
        <p:spPr>
          <a:xfrm>
            <a:off x="13973531" y="521025"/>
            <a:ext cx="4662801" cy="6994202"/>
          </a:xfrm>
          <a:prstGeom prst="rect">
            <a:avLst/>
          </a:prstGeom>
          <a:noFill/>
          <a:ln>
            <a:noFill/>
          </a:ln>
        </p:spPr>
      </p:pic>
      <p:sp>
        <p:nvSpPr>
          <p:cNvPr id="161" name="Google Shape;161;p6"/>
          <p:cNvSpPr txBox="1"/>
          <p:nvPr/>
        </p:nvSpPr>
        <p:spPr>
          <a:xfrm>
            <a:off x="13942214" y="7571966"/>
            <a:ext cx="5400600" cy="10389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https://images.pexels.com/photos/5218017/pexels-photo-5218017.jpeg?auto=compress&amp;cs=tinysrgb&amp;w=1260&amp;h=750&amp;dpr=1</a:t>
            </a:r>
            <a:endParaRPr b="0" i="0" sz="1600" u="none" cap="none" strike="noStrike">
              <a:solidFill>
                <a:srgbClr val="000000"/>
              </a:solidFill>
              <a:latin typeface="Calibri"/>
              <a:ea typeface="Calibri"/>
              <a:cs typeface="Calibri"/>
              <a:sym typeface="Calibri"/>
            </a:endParaRPr>
          </a:p>
        </p:txBody>
      </p:sp>
      <p:sp>
        <p:nvSpPr>
          <p:cNvPr id="162" name="Google Shape;162;p6"/>
          <p:cNvSpPr txBox="1"/>
          <p:nvPr/>
        </p:nvSpPr>
        <p:spPr>
          <a:xfrm>
            <a:off x="1034414" y="420471"/>
            <a:ext cx="7089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ВЪВЕДЕНИЕ</a:t>
            </a:r>
            <a:endParaRPr b="0" i="0" sz="2900" u="none" cap="none" strike="noStrike">
              <a:solidFill>
                <a:schemeClr val="dk1"/>
              </a:solidFill>
              <a:latin typeface="Calibri"/>
              <a:ea typeface="Calibri"/>
              <a:cs typeface="Calibri"/>
              <a:sym typeface="Calibri"/>
            </a:endParaRPr>
          </a:p>
        </p:txBody>
      </p:sp>
      <p:sp>
        <p:nvSpPr>
          <p:cNvPr id="163" name="Google Shape;163;p6"/>
          <p:cNvSpPr/>
          <p:nvPr/>
        </p:nvSpPr>
        <p:spPr>
          <a:xfrm>
            <a:off x="1034414" y="1372682"/>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9"/>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9" name="Google Shape;169;p9"/>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
        <p:nvSpPr>
          <p:cNvPr id="170" name="Google Shape;170;p9"/>
          <p:cNvSpPr txBox="1"/>
          <p:nvPr/>
        </p:nvSpPr>
        <p:spPr>
          <a:xfrm>
            <a:off x="1034414" y="3317628"/>
            <a:ext cx="9126900" cy="39444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Биопластмаса. </a:t>
            </a:r>
            <a:r>
              <a:rPr b="0" i="0" lang="bg-BG" sz="2900" u="none" cap="none" strike="noStrike">
                <a:solidFill>
                  <a:schemeClr val="dk1"/>
                </a:solidFill>
                <a:latin typeface="Calibri"/>
                <a:ea typeface="Calibri"/>
                <a:cs typeface="Calibri"/>
                <a:sym typeface="Calibri"/>
              </a:rPr>
              <a:t>Биопластмасата е вид пластмасов материал, произведен от </a:t>
            </a:r>
            <a:r>
              <a:rPr b="1" i="0" lang="bg-BG" sz="2900" u="none" cap="none" strike="noStrike">
                <a:solidFill>
                  <a:schemeClr val="dk1"/>
                </a:solidFill>
                <a:latin typeface="Calibri"/>
                <a:ea typeface="Calibri"/>
                <a:cs typeface="Calibri"/>
                <a:sym typeface="Calibri"/>
              </a:rPr>
              <a:t>биоразградими източници,</a:t>
            </a:r>
            <a:r>
              <a:rPr b="0" i="0" lang="bg-BG" sz="2900" u="none" cap="none" strike="noStrike">
                <a:solidFill>
                  <a:schemeClr val="dk1"/>
                </a:solidFill>
                <a:latin typeface="Calibri"/>
                <a:ea typeface="Calibri"/>
                <a:cs typeface="Calibri"/>
                <a:sym typeface="Calibri"/>
              </a:rPr>
              <a:t> като зеленчуци, ориз и други органични и растителни съединения. Биопластмасите обикновено се създават от селскостопански продукти и микроорганизми. (Nathan Dube, 2020)</a:t>
            </a:r>
            <a:endParaRPr b="1" i="0" sz="2900" u="none" cap="none" strike="noStrike">
              <a:solidFill>
                <a:srgbClr val="056839"/>
              </a:solidFill>
              <a:latin typeface="Calibri"/>
              <a:ea typeface="Calibri"/>
              <a:cs typeface="Calibri"/>
              <a:sym typeface="Calibri"/>
            </a:endParaRPr>
          </a:p>
        </p:txBody>
      </p:sp>
      <p:sp>
        <p:nvSpPr>
          <p:cNvPr id="171" name="Google Shape;171;p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2" name="Google Shape;172;p9"/>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3" name="Google Shape;173;p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74" name="Google Shape;174;p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75" name="Google Shape;175;p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176" name="Google Shape;176;p9"/>
          <p:cNvPicPr preferRelativeResize="0"/>
          <p:nvPr/>
        </p:nvPicPr>
        <p:blipFill rotWithShape="1">
          <a:blip r:embed="rId5">
            <a:alphaModFix/>
          </a:blip>
          <a:srcRect b="0" l="0" r="0" t="0"/>
          <a:stretch/>
        </p:blipFill>
        <p:spPr>
          <a:xfrm>
            <a:off x="11162981" y="2534850"/>
            <a:ext cx="7258050" cy="5443538"/>
          </a:xfrm>
          <a:prstGeom prst="rect">
            <a:avLst/>
          </a:prstGeom>
          <a:noFill/>
          <a:ln>
            <a:noFill/>
          </a:ln>
        </p:spPr>
      </p:pic>
      <p:sp>
        <p:nvSpPr>
          <p:cNvPr id="177" name="Google Shape;177;p9"/>
          <p:cNvSpPr txBox="1"/>
          <p:nvPr/>
        </p:nvSpPr>
        <p:spPr>
          <a:xfrm>
            <a:off x="11163023" y="8358188"/>
            <a:ext cx="82695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https://c.pxhere.com/photos/a8/82/luggage_bag_transport_bag_bags_clothes_transport_luggage_bag_plastic_bags_plastic_bag-1405580.jpg!d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1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83" name="Google Shape;183;p10"/>
          <p:cNvSpPr txBox="1"/>
          <p:nvPr/>
        </p:nvSpPr>
        <p:spPr>
          <a:xfrm>
            <a:off x="1034414" y="3931989"/>
            <a:ext cx="8368500" cy="26052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Велпапе кутии. </a:t>
            </a:r>
            <a:r>
              <a:rPr b="0" i="0" lang="bg-BG" sz="2900" u="none" cap="none" strike="noStrike">
                <a:solidFill>
                  <a:schemeClr val="dk1"/>
                </a:solidFill>
                <a:latin typeface="Calibri"/>
                <a:ea typeface="Calibri"/>
                <a:cs typeface="Calibri"/>
                <a:sym typeface="Calibri"/>
              </a:rPr>
              <a:t>Те са друга алтернатива на пластмасата. Те съществуват от много дълго време и са популярна форма на опаковка от десетилетия. (Нейтън Дюб, 2020 г.)</a:t>
            </a:r>
            <a:endParaRPr b="1" i="0" sz="2900" u="none" cap="none" strike="noStrike">
              <a:solidFill>
                <a:srgbClr val="056839"/>
              </a:solidFill>
              <a:latin typeface="Calibri"/>
              <a:ea typeface="Calibri"/>
              <a:cs typeface="Calibri"/>
              <a:sym typeface="Calibri"/>
            </a:endParaRPr>
          </a:p>
        </p:txBody>
      </p:sp>
      <p:sp>
        <p:nvSpPr>
          <p:cNvPr id="184" name="Google Shape;184;p1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85" name="Google Shape;185;p1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86" name="Google Shape;186;p1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87" name="Google Shape;187;p1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88" name="Google Shape;188;p1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189" name="Google Shape;189;p10"/>
          <p:cNvPicPr preferRelativeResize="0"/>
          <p:nvPr/>
        </p:nvPicPr>
        <p:blipFill rotWithShape="1">
          <a:blip r:embed="rId5">
            <a:alphaModFix/>
          </a:blip>
          <a:srcRect b="0" l="39171" r="0" t="0"/>
          <a:stretch/>
        </p:blipFill>
        <p:spPr>
          <a:xfrm>
            <a:off x="10898422" y="2057400"/>
            <a:ext cx="8136239" cy="7048875"/>
          </a:xfrm>
          <a:prstGeom prst="rect">
            <a:avLst/>
          </a:prstGeom>
          <a:noFill/>
          <a:ln>
            <a:noFill/>
          </a:ln>
        </p:spPr>
      </p:pic>
      <p:sp>
        <p:nvSpPr>
          <p:cNvPr id="190" name="Google Shape;190;p10"/>
          <p:cNvSpPr txBox="1"/>
          <p:nvPr/>
        </p:nvSpPr>
        <p:spPr>
          <a:xfrm>
            <a:off x="10777261" y="9344025"/>
            <a:ext cx="84144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https://images.pexels.com/photos/1666067/pexels-photo-1666067.jpeg?auto=compress&amp;cs=tinysrgb&amp;w=1260&amp;h=750&amp;dpr=1</a:t>
            </a:r>
            <a:endParaRPr b="0" i="0" sz="1600" u="none" cap="none" strike="noStrike">
              <a:solidFill>
                <a:srgbClr val="000000"/>
              </a:solidFill>
              <a:latin typeface="Calibri"/>
              <a:ea typeface="Calibri"/>
              <a:cs typeface="Calibri"/>
              <a:sym typeface="Calibri"/>
            </a:endParaRPr>
          </a:p>
        </p:txBody>
      </p:sp>
      <p:sp>
        <p:nvSpPr>
          <p:cNvPr id="191" name="Google Shape;191;p10"/>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1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7" name="Google Shape;197;p11"/>
          <p:cNvSpPr txBox="1"/>
          <p:nvPr/>
        </p:nvSpPr>
        <p:spPr>
          <a:xfrm>
            <a:off x="487409" y="2654115"/>
            <a:ext cx="84063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Стъклени съдове. </a:t>
            </a:r>
            <a:r>
              <a:rPr b="0" i="0" lang="bg-BG" sz="2900" u="none" cap="none" strike="noStrike">
                <a:solidFill>
                  <a:schemeClr val="dk1"/>
                </a:solidFill>
                <a:latin typeface="Calibri"/>
                <a:ea typeface="Calibri"/>
                <a:cs typeface="Calibri"/>
                <a:sym typeface="Calibri"/>
              </a:rPr>
              <a:t>Стъклото често се смята за отлична алтернатива на пластмасата, защото е </a:t>
            </a:r>
            <a:r>
              <a:rPr b="1" i="0" lang="bg-BG" sz="2900" u="none" cap="none" strike="noStrike">
                <a:solidFill>
                  <a:schemeClr val="dk1"/>
                </a:solidFill>
                <a:latin typeface="Calibri"/>
                <a:ea typeface="Calibri"/>
                <a:cs typeface="Calibri"/>
                <a:sym typeface="Calibri"/>
              </a:rPr>
              <a:t>лесно за рециклиране</a:t>
            </a:r>
            <a:r>
              <a:rPr b="0" i="0" lang="bg-BG" sz="2900" u="none" cap="none" strike="noStrike">
                <a:solidFill>
                  <a:schemeClr val="dk1"/>
                </a:solidFill>
                <a:latin typeface="Calibri"/>
                <a:ea typeface="Calibri"/>
                <a:cs typeface="Calibri"/>
                <a:sym typeface="Calibri"/>
              </a:rPr>
              <a:t>. Стъклото е един от най-старите опаковъчни материали в света. Стъклото се използва за опаковане на всякакви продукти. От вино и уиски до бонбони и пуканки, стъклото се използва за опаковане на милиони артикули по целия свят. (Нейтън Дюб, 2020 г.)</a:t>
            </a:r>
            <a:endParaRPr b="1" i="0" sz="2900" u="none" cap="none" strike="noStrike">
              <a:solidFill>
                <a:srgbClr val="056839"/>
              </a:solidFill>
              <a:latin typeface="Calibri"/>
              <a:ea typeface="Calibri"/>
              <a:cs typeface="Calibri"/>
              <a:sym typeface="Calibri"/>
            </a:endParaRPr>
          </a:p>
        </p:txBody>
      </p:sp>
      <p:sp>
        <p:nvSpPr>
          <p:cNvPr id="198" name="Google Shape;198;p1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9" name="Google Shape;199;p1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00" name="Google Shape;200;p1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01" name="Google Shape;201;p1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02" name="Google Shape;202;p1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203" name="Google Shape;203;p11"/>
          <p:cNvPicPr preferRelativeResize="0"/>
          <p:nvPr/>
        </p:nvPicPr>
        <p:blipFill rotWithShape="1">
          <a:blip r:embed="rId5">
            <a:alphaModFix/>
          </a:blip>
          <a:srcRect b="0" l="0" r="0" t="28371"/>
          <a:stretch/>
        </p:blipFill>
        <p:spPr>
          <a:xfrm>
            <a:off x="9452025" y="2765213"/>
            <a:ext cx="10012866" cy="4781214"/>
          </a:xfrm>
          <a:prstGeom prst="rect">
            <a:avLst/>
          </a:prstGeom>
          <a:noFill/>
          <a:ln>
            <a:noFill/>
          </a:ln>
        </p:spPr>
      </p:pic>
      <p:sp>
        <p:nvSpPr>
          <p:cNvPr id="204" name="Google Shape;204;p11"/>
          <p:cNvSpPr txBox="1"/>
          <p:nvPr/>
        </p:nvSpPr>
        <p:spPr>
          <a:xfrm>
            <a:off x="9451181" y="7758113"/>
            <a:ext cx="100131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https://c.pxhere.com/photos/b7/34/close_up_colors_containers_delicious_food_food_container_glass_healthy-1556469.jpg!d</a:t>
            </a:r>
            <a:endParaRPr b="0" i="0" sz="1600" u="none" cap="none" strike="noStrike">
              <a:solidFill>
                <a:srgbClr val="000000"/>
              </a:solidFill>
              <a:latin typeface="Calibri"/>
              <a:ea typeface="Calibri"/>
              <a:cs typeface="Calibri"/>
              <a:sym typeface="Calibri"/>
            </a:endParaRPr>
          </a:p>
        </p:txBody>
      </p:sp>
      <p:sp>
        <p:nvSpPr>
          <p:cNvPr id="205" name="Google Shape;205;p11"/>
          <p:cNvSpPr txBox="1"/>
          <p:nvPr/>
        </p:nvSpPr>
        <p:spPr>
          <a:xfrm>
            <a:off x="883847" y="845615"/>
            <a:ext cx="177612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 Алтернативи на пластмасовите опаковки</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