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10287000" cx="20574000"/>
  <p:notesSz cx="6858000" cy="9144000"/>
  <p:embeddedFontLs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jl3IfojbRW0W+FkneUIxRj37vf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OpenSans-bold.fntdata"/><Relationship Id="rId21" Type="http://schemas.openxmlformats.org/officeDocument/2006/relationships/font" Target="fonts/OpenSans-regular.fntdata"/><Relationship Id="rId24" Type="http://schemas.openxmlformats.org/officeDocument/2006/relationships/font" Target="fonts/OpenSans-boldItalic.fntdata"/><Relationship Id="rId23"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5" name="Google Shape;5;n"/>
          <p:cNvSpPr/>
          <p:nvPr>
            <p:ph type="sldImg" idx="3"/>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84" name="Shape 84"/>
        <p:cNvGrpSpPr/>
        <p:nvPr/>
      </p:nvGrpSpPr>
      <p:grpSpPr>
        <a:xfrm>
          <a:off x="0" y="0"/>
          <a:ext cx="0" cy="0"/>
          <a:chOff x="0" y="0"/>
          <a:chExt cx="0" cy="0"/>
        </a:xfrm>
      </p:grpSpPr>
      <p:sp>
        <p:nvSpPr>
          <p:cNvPr id="85" name="Google Shape;85;p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86" name="Google Shape;86;p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91" name="Shape 191"/>
        <p:cNvGrpSpPr/>
        <p:nvPr/>
      </p:nvGrpSpPr>
      <p:grpSpPr>
        <a:xfrm>
          <a:off x="0" y="0"/>
          <a:ext cx="0" cy="0"/>
          <a:chOff x="0" y="0"/>
          <a:chExt cx="0" cy="0"/>
        </a:xfrm>
      </p:grpSpPr>
      <p:sp>
        <p:nvSpPr>
          <p:cNvPr id="192" name="Google Shape;192;p1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193" name="Google Shape;193;p1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04" name="Shape 204"/>
        <p:cNvGrpSpPr/>
        <p:nvPr/>
      </p:nvGrpSpPr>
      <p:grpSpPr>
        <a:xfrm>
          <a:off x="0" y="0"/>
          <a:ext cx="0" cy="0"/>
          <a:chOff x="0" y="0"/>
          <a:chExt cx="0" cy="0"/>
        </a:xfrm>
      </p:grpSpPr>
      <p:sp>
        <p:nvSpPr>
          <p:cNvPr id="205" name="Google Shape;205;p1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206" name="Google Shape;206;p1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18" name="Shape 218"/>
        <p:cNvGrpSpPr/>
        <p:nvPr/>
      </p:nvGrpSpPr>
      <p:grpSpPr>
        <a:xfrm>
          <a:off x="0" y="0"/>
          <a:ext cx="0" cy="0"/>
          <a:chOff x="0" y="0"/>
          <a:chExt cx="0" cy="0"/>
        </a:xfrm>
      </p:grpSpPr>
      <p:sp>
        <p:nvSpPr>
          <p:cNvPr id="219" name="Google Shape;219;p1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220" name="Google Shape;220;p1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31" name="Shape 231"/>
        <p:cNvGrpSpPr/>
        <p:nvPr/>
      </p:nvGrpSpPr>
      <p:grpSpPr>
        <a:xfrm>
          <a:off x="0" y="0"/>
          <a:ext cx="0" cy="0"/>
          <a:chOff x="0" y="0"/>
          <a:chExt cx="0" cy="0"/>
        </a:xfrm>
      </p:grpSpPr>
      <p:sp>
        <p:nvSpPr>
          <p:cNvPr id="232" name="Google Shape;232;p1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233" name="Google Shape;233;p18: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44" name="Shape 244"/>
        <p:cNvGrpSpPr/>
        <p:nvPr/>
      </p:nvGrpSpPr>
      <p:grpSpPr>
        <a:xfrm>
          <a:off x="0" y="0"/>
          <a:ext cx="0" cy="0"/>
          <a:chOff x="0" y="0"/>
          <a:chExt cx="0" cy="0"/>
        </a:xfrm>
      </p:grpSpPr>
      <p:sp>
        <p:nvSpPr>
          <p:cNvPr id="245" name="Google Shape;245;p1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246" name="Google Shape;246;p19: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57" name="Shape 257"/>
        <p:cNvGrpSpPr/>
        <p:nvPr/>
      </p:nvGrpSpPr>
      <p:grpSpPr>
        <a:xfrm>
          <a:off x="0" y="0"/>
          <a:ext cx="0" cy="0"/>
          <a:chOff x="0" y="0"/>
          <a:chExt cx="0" cy="0"/>
        </a:xfrm>
      </p:grpSpPr>
      <p:sp>
        <p:nvSpPr>
          <p:cNvPr id="258" name="Google Shape;258;p2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259" name="Google Shape;259;p2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70" name="Shape 270"/>
        <p:cNvGrpSpPr/>
        <p:nvPr/>
      </p:nvGrpSpPr>
      <p:grpSpPr>
        <a:xfrm>
          <a:off x="0" y="0"/>
          <a:ext cx="0" cy="0"/>
          <a:chOff x="0" y="0"/>
          <a:chExt cx="0" cy="0"/>
        </a:xfrm>
      </p:grpSpPr>
      <p:sp>
        <p:nvSpPr>
          <p:cNvPr id="271" name="Google Shape;271;p2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273" name="Google Shape;273;p2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t-L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99" name="Shape 99"/>
        <p:cNvGrpSpPr/>
        <p:nvPr/>
      </p:nvGrpSpPr>
      <p:grpSpPr>
        <a:xfrm>
          <a:off x="0" y="0"/>
          <a:ext cx="0" cy="0"/>
          <a:chOff x="0" y="0"/>
          <a:chExt cx="0" cy="0"/>
        </a:xfrm>
      </p:grpSpPr>
      <p:sp>
        <p:nvSpPr>
          <p:cNvPr id="100" name="Google Shape;100;p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101" name="Google Shape;101;p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11" name="Shape 111"/>
        <p:cNvGrpSpPr/>
        <p:nvPr/>
      </p:nvGrpSpPr>
      <p:grpSpPr>
        <a:xfrm>
          <a:off x="0" y="0"/>
          <a:ext cx="0" cy="0"/>
          <a:chOff x="0" y="0"/>
          <a:chExt cx="0" cy="0"/>
        </a:xfrm>
      </p:grpSpPr>
      <p:sp>
        <p:nvSpPr>
          <p:cNvPr id="112" name="Google Shape;112;p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113" name="Google Shape;113;p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21" name="Shape 121"/>
        <p:cNvGrpSpPr/>
        <p:nvPr/>
      </p:nvGrpSpPr>
      <p:grpSpPr>
        <a:xfrm>
          <a:off x="0" y="0"/>
          <a:ext cx="0" cy="0"/>
          <a:chOff x="0" y="0"/>
          <a:chExt cx="0" cy="0"/>
        </a:xfrm>
      </p:grpSpPr>
      <p:sp>
        <p:nvSpPr>
          <p:cNvPr id="122" name="Google Shape;122;p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124" name="Google Shape;124;p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t-L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33" name="Shape 133"/>
        <p:cNvGrpSpPr/>
        <p:nvPr/>
      </p:nvGrpSpPr>
      <p:grpSpPr>
        <a:xfrm>
          <a:off x="0" y="0"/>
          <a:ext cx="0" cy="0"/>
          <a:chOff x="0" y="0"/>
          <a:chExt cx="0" cy="0"/>
        </a:xfrm>
      </p:grpSpPr>
      <p:sp>
        <p:nvSpPr>
          <p:cNvPr id="134" name="Google Shape;134;p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135" name="Google Shape;135;p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44" name="Shape 144"/>
        <p:cNvGrpSpPr/>
        <p:nvPr/>
      </p:nvGrpSpPr>
      <p:grpSpPr>
        <a:xfrm>
          <a:off x="0" y="0"/>
          <a:ext cx="0" cy="0"/>
          <a:chOff x="0" y="0"/>
          <a:chExt cx="0" cy="0"/>
        </a:xfrm>
      </p:grpSpPr>
      <p:sp>
        <p:nvSpPr>
          <p:cNvPr id="145" name="Google Shape;145;p35: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46" name="Google Shape;146;p3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55" name="Shape 155"/>
        <p:cNvGrpSpPr/>
        <p:nvPr/>
      </p:nvGrpSpPr>
      <p:grpSpPr>
        <a:xfrm>
          <a:off x="0" y="0"/>
          <a:ext cx="0" cy="0"/>
          <a:chOff x="0" y="0"/>
          <a:chExt cx="0" cy="0"/>
        </a:xfrm>
      </p:grpSpPr>
      <p:sp>
        <p:nvSpPr>
          <p:cNvPr id="156" name="Google Shape;156;p36: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57" name="Google Shape;157;p3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66" name="Shape 166"/>
        <p:cNvGrpSpPr/>
        <p:nvPr/>
      </p:nvGrpSpPr>
      <p:grpSpPr>
        <a:xfrm>
          <a:off x="0" y="0"/>
          <a:ext cx="0" cy="0"/>
          <a:chOff x="0" y="0"/>
          <a:chExt cx="0" cy="0"/>
        </a:xfrm>
      </p:grpSpPr>
      <p:sp>
        <p:nvSpPr>
          <p:cNvPr id="167" name="Google Shape;167;p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168" name="Google Shape;168;p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78" name="Shape 178"/>
        <p:cNvGrpSpPr/>
        <p:nvPr/>
      </p:nvGrpSpPr>
      <p:grpSpPr>
        <a:xfrm>
          <a:off x="0" y="0"/>
          <a:ext cx="0" cy="0"/>
          <a:chOff x="0" y="0"/>
          <a:chExt cx="0" cy="0"/>
        </a:xfrm>
      </p:grpSpPr>
      <p:sp>
        <p:nvSpPr>
          <p:cNvPr id="179" name="Google Shape;179;p37: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80" name="Google Shape;180;p37: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4"/>
          <p:cNvSpPr txBox="1"/>
          <p:nvPr>
            <p:ph type="ctrTitle"/>
          </p:nvPr>
        </p:nvSpPr>
        <p:spPr>
          <a:xfrm>
            <a:off x="2571750" y="1683545"/>
            <a:ext cx="15430500" cy="3581400"/>
          </a:xfrm>
          <a:prstGeom prst="rect">
            <a:avLst/>
          </a:prstGeom>
          <a:noFill/>
          <a:ln>
            <a:noFill/>
          </a:ln>
        </p:spPr>
        <p:txBody>
          <a:bodyPr anchorCtr="0" anchor="b" bIns="74275" lIns="148575" spcFirstLastPara="1" rIns="148575" wrap="square" tIns="74275">
            <a:normAutofit/>
          </a:bodyPr>
          <a:lstStyle>
            <a:lvl1pPr lvl="0" algn="ctr">
              <a:lnSpc>
                <a:spcPct val="90000"/>
              </a:lnSpc>
              <a:spcBef>
                <a:spcPts val="0"/>
              </a:spcBef>
              <a:spcAft>
                <a:spcPts val="0"/>
              </a:spcAft>
              <a:buClr>
                <a:schemeClr val="dk1"/>
              </a:buClr>
              <a:buSzPts val="9800"/>
              <a:buFont typeface="Calibri"/>
              <a:buNone/>
              <a:defRPr sz="98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17" name="Google Shape;17;p24"/>
          <p:cNvSpPr txBox="1"/>
          <p:nvPr>
            <p:ph idx="1" type="subTitle"/>
          </p:nvPr>
        </p:nvSpPr>
        <p:spPr>
          <a:xfrm>
            <a:off x="2571750" y="5403057"/>
            <a:ext cx="15430500" cy="2483700"/>
          </a:xfrm>
          <a:prstGeom prst="rect">
            <a:avLst/>
          </a:prstGeom>
          <a:noFill/>
          <a:ln>
            <a:noFill/>
          </a:ln>
        </p:spPr>
        <p:txBody>
          <a:bodyPr anchorCtr="0" anchor="t" bIns="74275" lIns="148575" spcFirstLastPara="1" rIns="148575" wrap="square" tIns="74275">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p:txBody>
      </p:sp>
      <p:sp>
        <p:nvSpPr>
          <p:cNvPr id="18" name="Google Shape;18;p24"/>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19" name="Google Shape;19;p24"/>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0" name="Google Shape;20;p24"/>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3"/>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4" name="Google Shape;74;p33"/>
          <p:cNvSpPr txBox="1"/>
          <p:nvPr>
            <p:ph idx="1" type="body"/>
          </p:nvPr>
        </p:nvSpPr>
        <p:spPr>
          <a:xfrm rot="5400000">
            <a:off x="7023488" y="-2870512"/>
            <a:ext cx="6527100" cy="177450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75" name="Google Shape;75;p33"/>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6" name="Google Shape;76;p33"/>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7" name="Google Shape;77;p33"/>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4"/>
          <p:cNvSpPr txBox="1"/>
          <p:nvPr>
            <p:ph type="title"/>
          </p:nvPr>
        </p:nvSpPr>
        <p:spPr>
          <a:xfrm rot="5400000">
            <a:off x="12582488" y="2688338"/>
            <a:ext cx="8717700" cy="4436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80" name="Google Shape;80;p34"/>
          <p:cNvSpPr txBox="1"/>
          <p:nvPr>
            <p:ph idx="1" type="body"/>
          </p:nvPr>
        </p:nvSpPr>
        <p:spPr>
          <a:xfrm rot="5400000">
            <a:off x="3581494" y="-1619213"/>
            <a:ext cx="8717700" cy="130515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81" name="Google Shape;81;p34"/>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82" name="Google Shape;82;p34"/>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83" name="Google Shape;83;p34"/>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5"/>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3" name="Google Shape;23;p25"/>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4" name="Google Shape;24;p25"/>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6"/>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7" name="Google Shape;27;p26"/>
          <p:cNvSpPr txBox="1"/>
          <p:nvPr>
            <p:ph idx="1" type="body"/>
          </p:nvPr>
        </p:nvSpPr>
        <p:spPr>
          <a:xfrm>
            <a:off x="1414463" y="2738438"/>
            <a:ext cx="177450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28" name="Google Shape;28;p26"/>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9" name="Google Shape;29;p26"/>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0" name="Google Shape;30;p26"/>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7"/>
          <p:cNvSpPr txBox="1"/>
          <p:nvPr>
            <p:ph type="title"/>
          </p:nvPr>
        </p:nvSpPr>
        <p:spPr>
          <a:xfrm>
            <a:off x="1403747" y="2564607"/>
            <a:ext cx="17745000" cy="42792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9800"/>
              <a:buFont typeface="Calibri"/>
              <a:buNone/>
              <a:defRPr sz="98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3" name="Google Shape;33;p27"/>
          <p:cNvSpPr txBox="1"/>
          <p:nvPr>
            <p:ph idx="1" type="body"/>
          </p:nvPr>
        </p:nvSpPr>
        <p:spPr>
          <a:xfrm>
            <a:off x="1403747" y="6884195"/>
            <a:ext cx="17745000" cy="22503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rgbClr val="888888"/>
              </a:buClr>
              <a:buSzPts val="3900"/>
              <a:buNone/>
              <a:defRPr sz="3900">
                <a:solidFill>
                  <a:srgbClr val="888888"/>
                </a:solidFill>
              </a:defRPr>
            </a:lvl1pPr>
            <a:lvl2pPr indent="-228600" lvl="1" marL="914400" algn="l">
              <a:lnSpc>
                <a:spcPct val="90000"/>
              </a:lnSpc>
              <a:spcBef>
                <a:spcPts val="800"/>
              </a:spcBef>
              <a:spcAft>
                <a:spcPts val="0"/>
              </a:spcAft>
              <a:buClr>
                <a:srgbClr val="888888"/>
              </a:buClr>
              <a:buSzPts val="3300"/>
              <a:buNone/>
              <a:defRPr sz="3300">
                <a:solidFill>
                  <a:srgbClr val="888888"/>
                </a:solidFill>
              </a:defRPr>
            </a:lvl2pPr>
            <a:lvl3pPr indent="-228600" lvl="2" marL="1371600" algn="l">
              <a:lnSpc>
                <a:spcPct val="90000"/>
              </a:lnSpc>
              <a:spcBef>
                <a:spcPts val="800"/>
              </a:spcBef>
              <a:spcAft>
                <a:spcPts val="0"/>
              </a:spcAft>
              <a:buClr>
                <a:srgbClr val="888888"/>
              </a:buClr>
              <a:buSzPts val="2900"/>
              <a:buNone/>
              <a:defRPr sz="2900">
                <a:solidFill>
                  <a:srgbClr val="888888"/>
                </a:solidFill>
              </a:defRPr>
            </a:lvl3pPr>
            <a:lvl4pPr indent="-228600" lvl="3" marL="1828800" algn="l">
              <a:lnSpc>
                <a:spcPct val="90000"/>
              </a:lnSpc>
              <a:spcBef>
                <a:spcPts val="800"/>
              </a:spcBef>
              <a:spcAft>
                <a:spcPts val="0"/>
              </a:spcAft>
              <a:buClr>
                <a:srgbClr val="888888"/>
              </a:buClr>
              <a:buSzPts val="2600"/>
              <a:buNone/>
              <a:defRPr sz="2600">
                <a:solidFill>
                  <a:srgbClr val="888888"/>
                </a:solidFill>
              </a:defRPr>
            </a:lvl4pPr>
            <a:lvl5pPr indent="-228600" lvl="4" marL="2286000" algn="l">
              <a:lnSpc>
                <a:spcPct val="90000"/>
              </a:lnSpc>
              <a:spcBef>
                <a:spcPts val="800"/>
              </a:spcBef>
              <a:spcAft>
                <a:spcPts val="0"/>
              </a:spcAft>
              <a:buClr>
                <a:srgbClr val="888888"/>
              </a:buClr>
              <a:buSzPts val="2600"/>
              <a:buNone/>
              <a:defRPr sz="2600">
                <a:solidFill>
                  <a:srgbClr val="888888"/>
                </a:solidFill>
              </a:defRPr>
            </a:lvl5pPr>
            <a:lvl6pPr indent="-228600" lvl="5" marL="2743200" algn="l">
              <a:lnSpc>
                <a:spcPct val="90000"/>
              </a:lnSpc>
              <a:spcBef>
                <a:spcPts val="800"/>
              </a:spcBef>
              <a:spcAft>
                <a:spcPts val="0"/>
              </a:spcAft>
              <a:buClr>
                <a:srgbClr val="888888"/>
              </a:buClr>
              <a:buSzPts val="2600"/>
              <a:buNone/>
              <a:defRPr sz="2600">
                <a:solidFill>
                  <a:srgbClr val="888888"/>
                </a:solidFill>
              </a:defRPr>
            </a:lvl6pPr>
            <a:lvl7pPr indent="-228600" lvl="6" marL="3200400" algn="l">
              <a:lnSpc>
                <a:spcPct val="90000"/>
              </a:lnSpc>
              <a:spcBef>
                <a:spcPts val="800"/>
              </a:spcBef>
              <a:spcAft>
                <a:spcPts val="0"/>
              </a:spcAft>
              <a:buClr>
                <a:srgbClr val="888888"/>
              </a:buClr>
              <a:buSzPts val="2600"/>
              <a:buNone/>
              <a:defRPr sz="2600">
                <a:solidFill>
                  <a:srgbClr val="888888"/>
                </a:solidFill>
              </a:defRPr>
            </a:lvl7pPr>
            <a:lvl8pPr indent="-228600" lvl="7" marL="3657600" algn="l">
              <a:lnSpc>
                <a:spcPct val="90000"/>
              </a:lnSpc>
              <a:spcBef>
                <a:spcPts val="800"/>
              </a:spcBef>
              <a:spcAft>
                <a:spcPts val="0"/>
              </a:spcAft>
              <a:buClr>
                <a:srgbClr val="888888"/>
              </a:buClr>
              <a:buSzPts val="2600"/>
              <a:buNone/>
              <a:defRPr sz="2600">
                <a:solidFill>
                  <a:srgbClr val="888888"/>
                </a:solidFill>
              </a:defRPr>
            </a:lvl8pPr>
            <a:lvl9pPr indent="-228600" lvl="8" marL="4114800" algn="l">
              <a:lnSpc>
                <a:spcPct val="90000"/>
              </a:lnSpc>
              <a:spcBef>
                <a:spcPts val="800"/>
              </a:spcBef>
              <a:spcAft>
                <a:spcPts val="0"/>
              </a:spcAft>
              <a:buClr>
                <a:srgbClr val="888888"/>
              </a:buClr>
              <a:buSzPts val="2600"/>
              <a:buNone/>
              <a:defRPr sz="2600">
                <a:solidFill>
                  <a:srgbClr val="888888"/>
                </a:solidFill>
              </a:defRPr>
            </a:lvl9pPr>
          </a:lstStyle>
          <a:p/>
        </p:txBody>
      </p:sp>
      <p:sp>
        <p:nvSpPr>
          <p:cNvPr id="34" name="Google Shape;34;p27"/>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5" name="Google Shape;35;p27"/>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6" name="Google Shape;36;p27"/>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8"/>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9" name="Google Shape;39;p28"/>
          <p:cNvSpPr txBox="1"/>
          <p:nvPr>
            <p:ph idx="1" type="body"/>
          </p:nvPr>
        </p:nvSpPr>
        <p:spPr>
          <a:xfrm>
            <a:off x="1414463"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0" name="Google Shape;40;p28"/>
          <p:cNvSpPr txBox="1"/>
          <p:nvPr>
            <p:ph idx="2" type="body"/>
          </p:nvPr>
        </p:nvSpPr>
        <p:spPr>
          <a:xfrm>
            <a:off x="10415588"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1" name="Google Shape;41;p28"/>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42" name="Google Shape;42;p28"/>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43" name="Google Shape;43;p28"/>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9"/>
          <p:cNvSpPr txBox="1"/>
          <p:nvPr>
            <p:ph type="title"/>
          </p:nvPr>
        </p:nvSpPr>
        <p:spPr>
          <a:xfrm>
            <a:off x="1417142"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46" name="Google Shape;46;p29"/>
          <p:cNvSpPr txBox="1"/>
          <p:nvPr>
            <p:ph idx="1" type="body"/>
          </p:nvPr>
        </p:nvSpPr>
        <p:spPr>
          <a:xfrm>
            <a:off x="1417142" y="2521745"/>
            <a:ext cx="87039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7" name="Google Shape;47;p29"/>
          <p:cNvSpPr txBox="1"/>
          <p:nvPr>
            <p:ph idx="2" type="body"/>
          </p:nvPr>
        </p:nvSpPr>
        <p:spPr>
          <a:xfrm>
            <a:off x="1417142" y="3757613"/>
            <a:ext cx="87039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8" name="Google Shape;48;p29"/>
          <p:cNvSpPr txBox="1"/>
          <p:nvPr>
            <p:ph idx="3" type="body"/>
          </p:nvPr>
        </p:nvSpPr>
        <p:spPr>
          <a:xfrm>
            <a:off x="10415588" y="2521745"/>
            <a:ext cx="87465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9" name="Google Shape;49;p29"/>
          <p:cNvSpPr txBox="1"/>
          <p:nvPr>
            <p:ph idx="4" type="body"/>
          </p:nvPr>
        </p:nvSpPr>
        <p:spPr>
          <a:xfrm>
            <a:off x="10415588" y="3757613"/>
            <a:ext cx="87465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50" name="Google Shape;50;p29"/>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1" name="Google Shape;51;p29"/>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2" name="Google Shape;52;p29"/>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0"/>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5" name="Google Shape;55;p30"/>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6" name="Google Shape;56;p30"/>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7" name="Google Shape;57;p30"/>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1"/>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0" name="Google Shape;60;p31"/>
          <p:cNvSpPr txBox="1"/>
          <p:nvPr>
            <p:ph idx="1" type="body"/>
          </p:nvPr>
        </p:nvSpPr>
        <p:spPr>
          <a:xfrm>
            <a:off x="8746630" y="1481138"/>
            <a:ext cx="10415700" cy="7310400"/>
          </a:xfrm>
          <a:prstGeom prst="rect">
            <a:avLst/>
          </a:prstGeom>
          <a:noFill/>
          <a:ln>
            <a:noFill/>
          </a:ln>
        </p:spPr>
        <p:txBody>
          <a:bodyPr anchorCtr="0" anchor="t" bIns="74275" lIns="148575" spcFirstLastPara="1" rIns="148575" wrap="square" tIns="74275">
            <a:normAutofit/>
          </a:bodyPr>
          <a:lstStyle>
            <a:lvl1pPr indent="-558800" lvl="0" marL="457200" algn="l">
              <a:lnSpc>
                <a:spcPct val="90000"/>
              </a:lnSpc>
              <a:spcBef>
                <a:spcPts val="1600"/>
              </a:spcBef>
              <a:spcAft>
                <a:spcPts val="0"/>
              </a:spcAft>
              <a:buClr>
                <a:schemeClr val="dk1"/>
              </a:buClr>
              <a:buSzPts val="5200"/>
              <a:buChar char="•"/>
              <a:defRPr sz="5200"/>
            </a:lvl1pPr>
            <a:lvl2pPr indent="-520700" lvl="1" marL="914400" algn="l">
              <a:lnSpc>
                <a:spcPct val="90000"/>
              </a:lnSpc>
              <a:spcBef>
                <a:spcPts val="800"/>
              </a:spcBef>
              <a:spcAft>
                <a:spcPts val="0"/>
              </a:spcAft>
              <a:buClr>
                <a:schemeClr val="dk1"/>
              </a:buClr>
              <a:buSzPts val="4600"/>
              <a:buChar char="•"/>
              <a:defRPr sz="4600"/>
            </a:lvl2pPr>
            <a:lvl3pPr indent="-476250" lvl="2" marL="1371600" algn="l">
              <a:lnSpc>
                <a:spcPct val="90000"/>
              </a:lnSpc>
              <a:spcBef>
                <a:spcPts val="800"/>
              </a:spcBef>
              <a:spcAft>
                <a:spcPts val="0"/>
              </a:spcAft>
              <a:buClr>
                <a:schemeClr val="dk1"/>
              </a:buClr>
              <a:buSzPts val="3900"/>
              <a:buChar char="•"/>
              <a:defRPr sz="3900"/>
            </a:lvl3pPr>
            <a:lvl4pPr indent="-438150" lvl="3" marL="1828800" algn="l">
              <a:lnSpc>
                <a:spcPct val="90000"/>
              </a:lnSpc>
              <a:spcBef>
                <a:spcPts val="800"/>
              </a:spcBef>
              <a:spcAft>
                <a:spcPts val="0"/>
              </a:spcAft>
              <a:buClr>
                <a:schemeClr val="dk1"/>
              </a:buClr>
              <a:buSzPts val="3300"/>
              <a:buChar char="•"/>
              <a:defRPr sz="3300"/>
            </a:lvl4pPr>
            <a:lvl5pPr indent="-438150" lvl="4" marL="2286000" algn="l">
              <a:lnSpc>
                <a:spcPct val="90000"/>
              </a:lnSpc>
              <a:spcBef>
                <a:spcPts val="800"/>
              </a:spcBef>
              <a:spcAft>
                <a:spcPts val="0"/>
              </a:spcAft>
              <a:buClr>
                <a:schemeClr val="dk1"/>
              </a:buClr>
              <a:buSzPts val="3300"/>
              <a:buChar char="•"/>
              <a:defRPr sz="3300"/>
            </a:lvl5pPr>
            <a:lvl6pPr indent="-438150" lvl="5" marL="2743200" algn="l">
              <a:lnSpc>
                <a:spcPct val="90000"/>
              </a:lnSpc>
              <a:spcBef>
                <a:spcPts val="800"/>
              </a:spcBef>
              <a:spcAft>
                <a:spcPts val="0"/>
              </a:spcAft>
              <a:buClr>
                <a:schemeClr val="dk1"/>
              </a:buClr>
              <a:buSzPts val="3300"/>
              <a:buChar char="•"/>
              <a:defRPr sz="3300"/>
            </a:lvl6pPr>
            <a:lvl7pPr indent="-438150" lvl="6" marL="3200400" algn="l">
              <a:lnSpc>
                <a:spcPct val="90000"/>
              </a:lnSpc>
              <a:spcBef>
                <a:spcPts val="800"/>
              </a:spcBef>
              <a:spcAft>
                <a:spcPts val="0"/>
              </a:spcAft>
              <a:buClr>
                <a:schemeClr val="dk1"/>
              </a:buClr>
              <a:buSzPts val="3300"/>
              <a:buChar char="•"/>
              <a:defRPr sz="3300"/>
            </a:lvl7pPr>
            <a:lvl8pPr indent="-438150" lvl="7" marL="3657600" algn="l">
              <a:lnSpc>
                <a:spcPct val="90000"/>
              </a:lnSpc>
              <a:spcBef>
                <a:spcPts val="800"/>
              </a:spcBef>
              <a:spcAft>
                <a:spcPts val="0"/>
              </a:spcAft>
              <a:buClr>
                <a:schemeClr val="dk1"/>
              </a:buClr>
              <a:buSzPts val="3300"/>
              <a:buChar char="•"/>
              <a:defRPr sz="3300"/>
            </a:lvl8pPr>
            <a:lvl9pPr indent="-438150" lvl="8" marL="4114800" algn="l">
              <a:lnSpc>
                <a:spcPct val="90000"/>
              </a:lnSpc>
              <a:spcBef>
                <a:spcPts val="800"/>
              </a:spcBef>
              <a:spcAft>
                <a:spcPts val="0"/>
              </a:spcAft>
              <a:buClr>
                <a:schemeClr val="dk1"/>
              </a:buClr>
              <a:buSzPts val="3300"/>
              <a:buChar char="•"/>
              <a:defRPr sz="3300"/>
            </a:lvl9pPr>
          </a:lstStyle>
          <a:p/>
        </p:txBody>
      </p:sp>
      <p:sp>
        <p:nvSpPr>
          <p:cNvPr id="61" name="Google Shape;61;p31"/>
          <p:cNvSpPr txBox="1"/>
          <p:nvPr>
            <p:ph idx="2"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2" name="Google Shape;62;p31"/>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3" name="Google Shape;63;p31"/>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4" name="Google Shape;64;p31"/>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2"/>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7" name="Google Shape;67;p32"/>
          <p:cNvSpPr/>
          <p:nvPr>
            <p:ph idx="2" type="pic"/>
          </p:nvPr>
        </p:nvSpPr>
        <p:spPr>
          <a:xfrm>
            <a:off x="8746630" y="1481138"/>
            <a:ext cx="10415700" cy="7310400"/>
          </a:xfrm>
          <a:prstGeom prst="rect">
            <a:avLst/>
          </a:prstGeom>
          <a:noFill/>
          <a:ln>
            <a:noFill/>
          </a:ln>
        </p:spPr>
      </p:sp>
      <p:sp>
        <p:nvSpPr>
          <p:cNvPr id="68" name="Google Shape;68;p32"/>
          <p:cNvSpPr txBox="1"/>
          <p:nvPr>
            <p:ph idx="1"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9" name="Google Shape;69;p32"/>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0" name="Google Shape;70;p32"/>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1" name="Google Shape;71;p32"/>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marR="0" lvl="0" algn="l" rtl="0">
              <a:lnSpc>
                <a:spcPct val="90000"/>
              </a:lnSpc>
              <a:spcBef>
                <a:spcPts val="0"/>
              </a:spcBef>
              <a:spcAft>
                <a:spcPts val="0"/>
              </a:spcAft>
              <a:buClr>
                <a:schemeClr val="dk1"/>
              </a:buClr>
              <a:buSzPts val="7200"/>
              <a:buFont typeface="Calibri"/>
              <a:buNone/>
              <a:defRPr sz="7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9pPr>
          </a:lstStyle>
          <a:p/>
        </p:txBody>
      </p:sp>
      <p:sp>
        <p:nvSpPr>
          <p:cNvPr id="11" name="Google Shape;11;p23"/>
          <p:cNvSpPr txBox="1"/>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marR="0" lvl="0" indent="-520700" algn="l" rtl="0">
              <a:lnSpc>
                <a:spcPct val="90000"/>
              </a:lnSpc>
              <a:spcBef>
                <a:spcPts val="160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76250" algn="l" rtl="0">
              <a:lnSpc>
                <a:spcPct val="90000"/>
              </a:lnSpc>
              <a:spcBef>
                <a:spcPts val="8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8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p:txBody>
      </p:sp>
      <p:sp>
        <p:nvSpPr>
          <p:cNvPr id="12" name="Google Shape;12;p23"/>
          <p:cNvSpPr txBox="1"/>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marR="0" lvl="0" algn="l" rtl="0">
              <a:lnSpc>
                <a:spcPct val="100000"/>
              </a:lnSpc>
              <a:spcBef>
                <a:spcPts val="0"/>
              </a:spcBef>
              <a:spcAft>
                <a:spcPts val="0"/>
              </a:spcAft>
              <a:buClr>
                <a:srgbClr val="000000"/>
              </a:buClr>
              <a:buSzPts val="2300"/>
              <a:buFont typeface="Arial"/>
              <a:buNone/>
              <a:defRPr sz="2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9pPr>
          </a:lstStyle>
          <a:p/>
        </p:txBody>
      </p:sp>
      <p:sp>
        <p:nvSpPr>
          <p:cNvPr id="13" name="Google Shape;13;p23"/>
          <p:cNvSpPr txBox="1"/>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marR="0" lvl="0" algn="ctr" rtl="0">
              <a:lnSpc>
                <a:spcPct val="100000"/>
              </a:lnSpc>
              <a:spcBef>
                <a:spcPts val="0"/>
              </a:spcBef>
              <a:spcAft>
                <a:spcPts val="0"/>
              </a:spcAft>
              <a:buClr>
                <a:srgbClr val="000000"/>
              </a:buClr>
              <a:buSzPts val="2300"/>
              <a:buFont typeface="Arial"/>
              <a:buNone/>
              <a:defRPr sz="2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9pPr>
          </a:lstStyle>
          <a:p/>
        </p:txBody>
      </p:sp>
      <p:sp>
        <p:nvSpPr>
          <p:cNvPr id="14" name="Google Shape;14;p23"/>
          <p:cNvSpPr txBox="1"/>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6.png"/><Relationship Id="rId6" Type="http://schemas.openxmlformats.org/officeDocument/2006/relationships/hyperlink" Target="https://www.sciencedirect.com/science/article/pii/S004896972103611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8.png"/><Relationship Id="rId6" Type="http://schemas.openxmlformats.org/officeDocument/2006/relationships/hyperlink" Target="https://unsplash.com/@possessedphotography?utm_source=unsplash&amp;utm_medium=referral&amp;utm_content=creditCopyText" TargetMode="External"/><Relationship Id="rId7" Type="http://schemas.openxmlformats.org/officeDocument/2006/relationships/hyperlink" Target="https://unsplash.com/s/photos/artificial-intelligence?utm_source=unsplash&amp;utm_medium=referral&amp;utm_content=creditCopyTex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hyperlink" Target="https://unsplash.com/es/@manueljota?utm_source=unsplash&amp;utm_medium=referral&amp;utm_content=creditCopyText" TargetMode="External"/><Relationship Id="rId6" Type="http://schemas.openxmlformats.org/officeDocument/2006/relationships/hyperlink" Target="https://unsplash.com/s/photos/electronic?utm_source=unsplash&amp;utm_medium=referral&amp;utm_content=creditCopyText" TargetMode="External"/><Relationship Id="rId7"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hyperlink" Target="http://www.youtube.com/watch?v=e_UjR4KW4KI" TargetMode="External"/><Relationship Id="rId6" Type="http://schemas.openxmlformats.org/officeDocument/2006/relationships/hyperlink" Target="http://www.youtube.com/watch?v=e_UjR4KW4KI" TargetMode="External"/><Relationship Id="rId7"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hyperlink" Target="https://doi.org/10.1016/j.scitotenv.2021.148539"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hyperlink" Target="https://unsplash.com/@pavement_special?utm_source=unsplash&amp;utm_medium=referral&amp;utm_content=creditCopyText" TargetMode="External"/><Relationship Id="rId6" Type="http://schemas.openxmlformats.org/officeDocument/2006/relationships/hyperlink" Target="https://unsplash.com/s/photos/digitalization-makes-the-idea-of-a-%E2%80%98shared-economy%E2%80%99-possible?utm_source=unsplash&amp;utm_medium=referral&amp;utm_content=creditCopyText" TargetMode="External"/><Relationship Id="rId7"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l="0" t="0" r="0" b="0"/>
          <a:stretch/>
        </p:blipFill>
        <p:spPr>
          <a:xfrm>
            <a:off x="474118" y="1018962"/>
            <a:ext cx="5041312" cy="2422243"/>
          </a:xfrm>
          <a:prstGeom prst="rect">
            <a:avLst/>
          </a:prstGeom>
          <a:noFill/>
          <a:ln>
            <a:noFill/>
          </a:ln>
        </p:spPr>
      </p:pic>
      <p:pic>
        <p:nvPicPr>
          <p:cNvPr id="89" name="Google Shape;89;p1" descr="Graphical user interface, text&#10;&#10;Description automatically generated"/>
          <p:cNvPicPr preferRelativeResize="0"/>
          <p:nvPr/>
        </p:nvPicPr>
        <p:blipFill rotWithShape="1">
          <a:blip r:embed="rId4">
            <a:alphaModFix/>
          </a:blip>
          <a:srcRect l="0" t="0" r="0" b="0"/>
          <a:stretch/>
        </p:blipFill>
        <p:spPr>
          <a:xfrm>
            <a:off x="1232648" y="9021713"/>
            <a:ext cx="5165965" cy="1083795"/>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1135424" y="3850353"/>
            <a:ext cx="9364500" cy="21510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lt-LT" sz="6500" b="1" i="0" u="none" strike="noStrike" cap="none">
                <a:solidFill>
                  <a:srgbClr val="056839"/>
                </a:solidFill>
                <a:latin typeface="Calibri"/>
                <a:ea typeface="Calibri"/>
                <a:cs typeface="Calibri"/>
                <a:sym typeface="Calibri"/>
              </a:rPr>
              <a:t>Digitaliseerimine </a:t>
            </a:r>
            <a:endParaRPr sz="2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500"/>
              <a:buFont typeface="Arial"/>
              <a:buNone/>
            </a:pPr>
            <a:r>
              <a:rPr lang="lt-LT" sz="6500" b="1" i="0" u="none" strike="noStrike" cap="none">
                <a:solidFill>
                  <a:srgbClr val="056839"/>
                </a:solidFill>
                <a:latin typeface="Calibri"/>
                <a:ea typeface="Calibri"/>
                <a:cs typeface="Calibri"/>
                <a:sym typeface="Calibri"/>
              </a:rPr>
              <a:t>ja jätkusuutlikkus</a:t>
            </a:r>
            <a:endParaRPr sz="6500" b="0" i="0" u="none" strike="noStrike" cap="none">
              <a:solidFill>
                <a:srgbClr val="056839"/>
              </a:solidFill>
              <a:latin typeface="Calibri"/>
              <a:ea typeface="Calibri"/>
              <a:cs typeface="Calibri"/>
              <a:sym typeface="Calibri"/>
            </a:endParaRPr>
          </a:p>
        </p:txBody>
      </p:sp>
      <p:sp>
        <p:nvSpPr>
          <p:cNvPr id="95" name="Google Shape;95;p1"/>
          <p:cNvSpPr txBox="1"/>
          <p:nvPr/>
        </p:nvSpPr>
        <p:spPr>
          <a:xfrm>
            <a:off x="910194" y="7141013"/>
            <a:ext cx="17199300" cy="18432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200"/>
              <a:buFont typeface="Arial"/>
              <a:buNone/>
            </a:pPr>
            <a:r>
              <a:rPr lang="lt-LT" sz="5200" b="1" i="0" u="none" strike="noStrike" cap="none">
                <a:solidFill>
                  <a:srgbClr val="056839"/>
                </a:solidFill>
                <a:latin typeface="Calibri"/>
                <a:ea typeface="Calibri"/>
                <a:cs typeface="Calibri"/>
                <a:sym typeface="Calibri"/>
              </a:rPr>
              <a:t>Märksõnad: digiajastu, jätkusuutlikkus, </a:t>
            </a:r>
            <a:r>
              <a:rPr lang="lt-LT" sz="5200" b="0" i="0" u="none" strike="noStrike" cap="none">
                <a:solidFill>
                  <a:srgbClr val="00B050"/>
                </a:solidFill>
                <a:latin typeface="Arial"/>
                <a:ea typeface="Arial"/>
                <a:cs typeface="Arial"/>
                <a:sym typeface="Arial"/>
              </a:rPr>
              <a:t>tehisintellekt </a:t>
            </a:r>
            <a:endParaRPr sz="5200" b="1"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r>
              <a:t/>
            </a:r>
            <a:endParaRPr sz="2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r>
              <a:t/>
            </a:r>
            <a:endParaRPr sz="2900" b="0" i="0" u="none" strike="noStrike" cap="none">
              <a:solidFill>
                <a:schemeClr val="dk1"/>
              </a:solidFill>
              <a:latin typeface="Calibri"/>
              <a:ea typeface="Calibri"/>
              <a:cs typeface="Calibri"/>
              <a:sym typeface="Calibri"/>
            </a:endParaRPr>
          </a:p>
        </p:txBody>
      </p:sp>
      <p:sp>
        <p:nvSpPr>
          <p:cNvPr id="96" name="Google Shape;96;p1"/>
          <p:cNvSpPr txBox="1"/>
          <p:nvPr/>
        </p:nvSpPr>
        <p:spPr>
          <a:xfrm>
            <a:off x="9547585" y="6303671"/>
            <a:ext cx="7011600" cy="3963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lt-LT" sz="1600" b="0" i="0" u="none" strike="noStrike" cap="none">
                <a:solidFill>
                  <a:schemeClr val="dk1"/>
                </a:solidFill>
                <a:latin typeface="Calibri"/>
                <a:ea typeface="Calibri"/>
                <a:cs typeface="Calibri"/>
                <a:sym typeface="Calibri"/>
              </a:rPr>
              <a:t>Foto: Istockphoto.com</a:t>
            </a:r>
            <a:endParaRPr sz="2300" b="0" i="0" u="none" strike="noStrike" cap="none">
              <a:solidFill>
                <a:srgbClr val="000000"/>
              </a:solidFill>
              <a:latin typeface="Arial"/>
              <a:ea typeface="Arial"/>
              <a:cs typeface="Arial"/>
              <a:sym typeface="Arial"/>
            </a:endParaRPr>
          </a:p>
        </p:txBody>
      </p:sp>
      <p:sp>
        <p:nvSpPr>
          <p:cNvPr id="97" name="Google Shape;97;p1"/>
          <p:cNvSpPr txBox="1"/>
          <p:nvPr/>
        </p:nvSpPr>
        <p:spPr>
          <a:xfrm>
            <a:off x="7582235" y="9182682"/>
            <a:ext cx="10016100" cy="8427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lt-LT" sz="1500" b="0" i="0" u="none" strike="noStrike" cap="none">
                <a:solidFill>
                  <a:schemeClr val="dk1"/>
                </a:solidFill>
                <a:latin typeface="Calibri"/>
                <a:ea typeface="Calibri"/>
                <a:cs typeface="Calibri"/>
                <a:sym typeface="Calibri"/>
              </a:rPr>
              <a:t>Euroopa Komisjoni toetus käesoleva väljaande koostamisele ei tähenda selle sisu heakskiitmist, kuna see kajastab üksnes autorite seisukohti, ning komisjon ei vastuta selles sisalduva teabe võimaliku kasutamise eest.</a:t>
            </a:r>
            <a:endParaRPr sz="1500" b="0" i="0" u="none" strike="noStrike" cap="none">
              <a:solidFill>
                <a:schemeClr val="dk1"/>
              </a:solidFill>
              <a:latin typeface="Calibri"/>
              <a:ea typeface="Calibri"/>
              <a:cs typeface="Calibri"/>
              <a:sym typeface="Calibri"/>
            </a:endParaRPr>
          </a:p>
        </p:txBody>
      </p:sp>
      <p:pic>
        <p:nvPicPr>
          <p:cNvPr id="98" name="Google Shape;98;p1"/>
          <p:cNvPicPr preferRelativeResize="0"/>
          <p:nvPr/>
        </p:nvPicPr>
        <p:blipFill rotWithShape="1">
          <a:blip r:embed="rId5">
            <a:alphaModFix/>
          </a:blip>
          <a:srcRect l="0" t="0" r="33122" b="0"/>
          <a:stretch/>
        </p:blipFill>
        <p:spPr>
          <a:xfrm>
            <a:off x="9547598" y="2258229"/>
            <a:ext cx="9124641" cy="3926032"/>
          </a:xfrm>
          <a:prstGeom prst="rect">
            <a:avLst/>
          </a:prstGeom>
          <a:noFill/>
          <a:ln>
            <a:noFill/>
          </a:ln>
        </p:spPr>
      </p:pic>
    </p:spTree>
  </p:cSld>
  <p:clrMapOvr>
    <a:masterClrMapping/>
  </p:clrMapOvr>
</p:sld>
</file>

<file path=ppt/slides/slide10.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1"/>
          <p:cNvSpPr txBox="1"/>
          <p:nvPr/>
        </p:nvSpPr>
        <p:spPr>
          <a:xfrm>
            <a:off x="729542" y="835908"/>
            <a:ext cx="156300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Teema 2: </a:t>
            </a:r>
            <a:r>
              <a:rPr lang="lt-LT" sz="5900" b="1"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19"/>
                  </a:ext>
                </a:extLst>
              </a:rPr>
              <a:t>Digitaalsed lahendused</a:t>
            </a:r>
            <a:endParaRPr sz="5900" b="1" i="0" u="none" strike="noStrike" cap="none">
              <a:solidFill>
                <a:srgbClr val="056839"/>
              </a:solidFill>
              <a:latin typeface="Calibri"/>
              <a:ea typeface="Calibri"/>
              <a:cs typeface="Calibri"/>
              <a:sym typeface="Calibri"/>
            </a:endParaRPr>
          </a:p>
        </p:txBody>
      </p:sp>
      <p:sp>
        <p:nvSpPr>
          <p:cNvPr id="196" name="Google Shape;196;p11"/>
          <p:cNvSpPr txBox="1"/>
          <p:nvPr/>
        </p:nvSpPr>
        <p:spPr>
          <a:xfrm>
            <a:off x="1034414" y="2327735"/>
            <a:ext cx="8880600" cy="68610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lt-LT" sz="3600" b="0" i="0" u="none" strike="noStrike" cap="none">
                <a:solidFill>
                  <a:srgbClr val="056839"/>
                </a:solidFill>
                <a:highlight>
                  <a:srgbClr val="FFFFFF"/>
                </a:highlight>
                <a:latin typeface="Calibri"/>
                <a:ea typeface="Calibri"/>
                <a:cs typeface="Calibri"/>
                <a:sym typeface="Calibri"/>
              </a:rPr>
              <a:t>Digitaalsed lahendused </a:t>
            </a:r>
            <a:r>
              <a:rPr lang="lt-LT" sz="3600" b="1" i="0" u="none" strike="noStrike" cap="none">
                <a:solidFill>
                  <a:srgbClr val="056839"/>
                </a:solidFill>
                <a:highlight>
                  <a:srgbClr val="FFFFFF"/>
                </a:highlight>
                <a:latin typeface="Calibri"/>
                <a:ea typeface="Calibri"/>
                <a:cs typeface="Calibri"/>
                <a:sym typeface="Calibri"/>
              </a:rPr>
              <a:t>põllumajanduses </a:t>
            </a:r>
            <a:r>
              <a:rPr lang="lt-LT" sz="3600" b="0" i="0" u="none" strike="noStrike" cap="none">
                <a:solidFill>
                  <a:srgbClr val="056839"/>
                </a:solidFill>
                <a:highlight>
                  <a:srgbClr val="FFFFFF"/>
                </a:highlight>
                <a:latin typeface="Calibri"/>
                <a:ea typeface="Calibri"/>
                <a:cs typeface="Calibri"/>
                <a:sym typeface="Calibri"/>
              </a:rPr>
              <a:t>aitavad </a:t>
            </a:r>
            <a:r>
              <a:rPr lang="lt-LT" sz="3600" b="1" i="0" u="none" strike="noStrike" cap="none">
                <a:solidFill>
                  <a:srgbClr val="056839"/>
                </a:solidFill>
                <a:highlight>
                  <a:srgbClr val="FFFFFF"/>
                </a:highlight>
                <a:latin typeface="Calibri"/>
                <a:ea typeface="Calibri"/>
                <a:cs typeface="Calibri"/>
                <a:sym typeface="Calibri"/>
              </a:rPr>
              <a:t>vältida vee raiskamist</a:t>
            </a:r>
            <a:r>
              <a:rPr lang="lt-LT" sz="3600" b="0" i="0" u="none" strike="noStrike" cap="none">
                <a:solidFill>
                  <a:srgbClr val="056839"/>
                </a:solidFill>
                <a:highlight>
                  <a:srgbClr val="FFFFFF"/>
                </a:highlight>
                <a:latin typeface="Calibri"/>
                <a:ea typeface="Calibri"/>
                <a:cs typeface="Calibri"/>
                <a:sym typeface="Calibri"/>
              </a:rPr>
              <a:t>, erinevad andurid ja </a:t>
            </a:r>
            <a:r>
              <a:rPr lang="lt-LT" sz="3600" b="1" i="0" u="none" strike="noStrike" cap="none">
                <a:solidFill>
                  <a:srgbClr val="056839"/>
                </a:solidFill>
                <a:highlight>
                  <a:srgbClr val="FFFFFF"/>
                </a:highlight>
                <a:latin typeface="Calibri"/>
                <a:ea typeface="Calibri"/>
                <a:cs typeface="Calibri"/>
                <a:sym typeface="Calibri"/>
              </a:rPr>
              <a:t>kaugjuhtimine </a:t>
            </a:r>
            <a:r>
              <a:rPr lang="lt-LT" sz="3600" b="0" i="0" u="none" strike="noStrike" cap="none">
                <a:solidFill>
                  <a:srgbClr val="056839"/>
                </a:solidFill>
                <a:highlight>
                  <a:srgbClr val="FFFFFF"/>
                </a:highlight>
                <a:latin typeface="Calibri"/>
                <a:ea typeface="Calibri"/>
                <a:cs typeface="Calibri"/>
                <a:sym typeface="Calibri"/>
              </a:rPr>
              <a:t>tagavad, et kõik vajalikud materjalid saavad õigeaegselt kätte.</a:t>
            </a:r>
            <a:r>
              <a:rPr lang="lt-LT" sz="3600" b="0" i="0" u="none" strike="noStrike" cap="none">
                <a:solidFill>
                  <a:srgbClr val="056839"/>
                </a:solidFill>
                <a:highlight>
                  <a:srgbClr val="FFFFFF"/>
                </a:highlight>
                <a:latin typeface="Calibri"/>
                <a:ea typeface="Calibri"/>
                <a:cs typeface="Calibri"/>
                <a:sym typeface="Calibri"/>
              </a:rPr>
              <a:t>  </a:t>
            </a:r>
            <a:endParaRPr sz="3600" b="0" i="0" u="none" strike="noStrike" cap="none">
              <a:solidFill>
                <a:srgbClr val="056839"/>
              </a:solidFill>
              <a:highlight>
                <a:srgbClr val="FFFFFF"/>
              </a:highlight>
              <a:latin typeface="Calibri"/>
              <a:ea typeface="Calibri"/>
              <a:cs typeface="Calibri"/>
              <a:sym typeface="Calibri"/>
            </a:endParaRPr>
          </a:p>
          <a:p>
            <a:pPr marL="0" marR="0" lvl="0" indent="0" algn="l" rtl="0">
              <a:lnSpc>
                <a:spcPct val="150000"/>
              </a:lnSpc>
              <a:spcBef>
                <a:spcPts val="0"/>
              </a:spcBef>
              <a:spcAft>
                <a:spcPts val="0"/>
              </a:spcAft>
              <a:buNone/>
            </a:pPr>
            <a:r>
              <a:rPr lang="lt-LT" sz="3600" b="0" i="0" u="none" strike="noStrike" cap="none">
                <a:solidFill>
                  <a:srgbClr val="056839"/>
                </a:solidFill>
                <a:highlight>
                  <a:srgbClr val="FFFFFF"/>
                </a:highlight>
                <a:latin typeface="Calibri"/>
                <a:ea typeface="Calibri"/>
                <a:cs typeface="Calibri"/>
                <a:sym typeface="Calibri"/>
              </a:rPr>
              <a:t>Saasteainete, lisandite ja soolade eemaldamiseks on vaja oma unikaalseid protsesse, mis tuleb omavahel integreerida.</a:t>
            </a:r>
            <a:endParaRPr sz="3600" b="0" i="0" u="none" strike="noStrike" cap="none">
              <a:solidFill>
                <a:srgbClr val="056839"/>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900"/>
              <a:buFont typeface="Arial"/>
              <a:buNone/>
            </a:pPr>
            <a:r>
              <a:t/>
            </a:r>
            <a:endParaRPr sz="2900" b="0" i="0" u="none" strike="noStrike" cap="none">
              <a:solidFill>
                <a:srgbClr val="26262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r>
              <a:t/>
            </a:r>
            <a:endParaRPr sz="2900" b="0" i="0" u="none" strike="noStrike" cap="none">
              <a:solidFill>
                <a:srgbClr val="C55A11"/>
              </a:solidFill>
              <a:latin typeface="Calibri"/>
              <a:ea typeface="Calibri"/>
              <a:cs typeface="Calibri"/>
              <a:sym typeface="Calibri"/>
            </a:endParaRPr>
          </a:p>
        </p:txBody>
      </p:sp>
      <p:sp>
        <p:nvSpPr>
          <p:cNvPr id="197" name="Google Shape;197;p1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198" name="Google Shape;198;p11"/>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199" name="Google Shape;199;p11"/>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pic>
        <p:nvPicPr>
          <p:cNvPr id="200" name="Google Shape;200;p11"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01" name="Google Shape;201;p11"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pic>
        <p:nvPicPr>
          <p:cNvPr id="202" name="Google Shape;202;p11"/>
          <p:cNvPicPr preferRelativeResize="0"/>
          <p:nvPr/>
        </p:nvPicPr>
        <p:blipFill rotWithShape="1">
          <a:blip r:embed="rId5">
            <a:alphaModFix/>
          </a:blip>
          <a:srcRect l="0" t="0" r="0" b="0"/>
          <a:stretch/>
        </p:blipFill>
        <p:spPr>
          <a:xfrm>
            <a:off x="10659087" y="2640452"/>
            <a:ext cx="8618502" cy="4261322"/>
          </a:xfrm>
          <a:prstGeom prst="rect">
            <a:avLst/>
          </a:prstGeom>
          <a:noFill/>
          <a:ln>
            <a:noFill/>
          </a:ln>
        </p:spPr>
      </p:pic>
      <p:sp>
        <p:nvSpPr>
          <p:cNvPr id="203" name="Google Shape;203;p11"/>
          <p:cNvSpPr txBox="1"/>
          <p:nvPr/>
        </p:nvSpPr>
        <p:spPr>
          <a:xfrm>
            <a:off x="10659094" y="7078725"/>
            <a:ext cx="9214800" cy="9813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lt-LT" sz="1800">
                <a:latin typeface="Calibri"/>
                <a:ea typeface="Calibri"/>
                <a:cs typeface="Calibri"/>
                <a:sym typeface="Calibri"/>
              </a:rPr>
              <a:t>Pildi allikas </a:t>
            </a:r>
            <a:r>
              <a:rPr lang="lt-LT" sz="1800" i="0" u="none" strike="noStrike" cap="none">
                <a:solidFill>
                  <a:srgbClr val="000000"/>
                </a:solidFill>
                <a:latin typeface="Calibri"/>
                <a:ea typeface="Calibri"/>
                <a:cs typeface="Calibri"/>
                <a:sym typeface="Calibri"/>
              </a:rPr>
              <a:t>https://www.konicaminolta.eu/eu-en/rethink-work/business/digital-agriculture-how-dutch-farmers-use-precision-farming-for-floriculture </a:t>
            </a:r>
            <a:endParaRPr sz="1800" i="0" u="none"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5"/>
          <p:cNvSpPr txBox="1"/>
          <p:nvPr/>
        </p:nvSpPr>
        <p:spPr>
          <a:xfrm>
            <a:off x="687379" y="507458"/>
            <a:ext cx="156300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Terviklik jätkusuutlik mõju</a:t>
            </a:r>
            <a:endParaRPr sz="3300" b="1" i="0" u="none" strike="noStrike" cap="none">
              <a:solidFill>
                <a:srgbClr val="C55A11"/>
              </a:solidFill>
              <a:latin typeface="Calibri"/>
              <a:ea typeface="Calibri"/>
              <a:cs typeface="Calibri"/>
              <a:sym typeface="Calibri"/>
            </a:endParaRPr>
          </a:p>
        </p:txBody>
      </p:sp>
      <p:sp>
        <p:nvSpPr>
          <p:cNvPr id="209" name="Google Shape;209;p15"/>
          <p:cNvSpPr txBox="1"/>
          <p:nvPr/>
        </p:nvSpPr>
        <p:spPr>
          <a:xfrm>
            <a:off x="11773688" y="982013"/>
            <a:ext cx="7851300" cy="76923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Clr>
                <a:srgbClr val="000000"/>
              </a:buClr>
              <a:buSzPts val="3300"/>
              <a:buFont typeface="Arial"/>
              <a:buNone/>
            </a:pPr>
            <a:r>
              <a:rPr lang="lt-LT" sz="280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20"/>
                  </a:ext>
                </a:extLst>
              </a:rPr>
              <a:t>Maria E. Mondejar, Ram Avtar, Heyker Lellani Baños Diaz jt (2021) määratlevad "</a:t>
            </a:r>
            <a:r>
              <a:rPr lang="lt-LT" sz="2800" b="1"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21"/>
                  </a:ext>
                </a:extLst>
              </a:rPr>
              <a:t>Digitaalse jätkusuutlikkuse all mõistetakse jõupingutusi arukate tehnoloogiate arendamiseks ja kasutuselevõtuks, et tagada jätkusuutlik majanduskasv, arvestades ja integreerides samal ajal säästva arengu eesmärke</a:t>
            </a:r>
            <a:r>
              <a:rPr lang="lt-LT" sz="2800" b="1">
                <a:solidFill>
                  <a:srgbClr val="056839"/>
                </a:solidFill>
                <a:latin typeface="Calibri"/>
                <a:ea typeface="Calibri"/>
                <a:cs typeface="Calibri"/>
                <a:sym typeface="Calibri"/>
                <a:extLst>
                  <a:ext uri="http://customooxmlschemas.google.com/">
                    <go:slidesCustomData xmlns:go="http://customooxmlschemas.google.com/" textRoundtripDataId="22"/>
                  </a:ext>
                </a:extLst>
              </a:rPr>
              <a:t>"</a:t>
            </a:r>
            <a:r>
              <a:rPr lang="lt-LT" sz="280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23"/>
                  </a:ext>
                </a:extLst>
              </a:rPr>
              <a:t>. </a:t>
            </a:r>
            <a:endParaRPr sz="280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24"/>
                </a:ext>
              </a:extLst>
            </a:endParaRPr>
          </a:p>
          <a:p>
            <a:pPr marL="0" marR="0" lvl="0" indent="0" algn="just" rtl="0">
              <a:lnSpc>
                <a:spcPct val="150000"/>
              </a:lnSpc>
              <a:spcBef>
                <a:spcPts val="0"/>
              </a:spcBef>
              <a:spcAft>
                <a:spcPts val="0"/>
              </a:spcAft>
              <a:buClr>
                <a:srgbClr val="000000"/>
              </a:buClr>
              <a:buSzPts val="3300"/>
              <a:buFont typeface="Arial"/>
              <a:buNone/>
            </a:pPr>
            <a:r>
              <a:t/>
            </a:r>
            <a:endParaRPr sz="280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25"/>
                </a:ext>
              </a:extLst>
            </a:endParaRPr>
          </a:p>
          <a:p>
            <a:pPr marL="0" marR="0" lvl="0" indent="0" algn="just" rtl="0">
              <a:lnSpc>
                <a:spcPct val="150000"/>
              </a:lnSpc>
              <a:spcBef>
                <a:spcPts val="0"/>
              </a:spcBef>
              <a:spcAft>
                <a:spcPts val="0"/>
              </a:spcAft>
              <a:buClr>
                <a:srgbClr val="000000"/>
              </a:buClr>
              <a:buSzPts val="3300"/>
              <a:buFont typeface="Arial"/>
              <a:buNone/>
            </a:pPr>
            <a:r>
              <a:rPr lang="lt-LT" sz="280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26"/>
                  </a:ext>
                </a:extLst>
              </a:rPr>
              <a:t>Oluline on luua nutikas roheline planeet, mis pakub ressursse, kaitstes samal ajal keskkonda ja kõigi planeedi elanike tervist. </a:t>
            </a:r>
            <a:endParaRPr sz="2800" i="0" u="none" strike="noStrike" cap="none">
              <a:solidFill>
                <a:srgbClr val="2E2E2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r>
              <a:t/>
            </a:r>
            <a:endParaRPr sz="2800" i="0" u="none" strike="noStrike" cap="none">
              <a:solidFill>
                <a:srgbClr val="C55A11"/>
              </a:solidFill>
              <a:latin typeface="Calibri"/>
              <a:ea typeface="Calibri"/>
              <a:cs typeface="Calibri"/>
              <a:sym typeface="Calibri"/>
            </a:endParaRPr>
          </a:p>
        </p:txBody>
      </p:sp>
      <p:sp>
        <p:nvSpPr>
          <p:cNvPr id="210" name="Google Shape;210;p1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11" name="Google Shape;211;p1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12" name="Google Shape;212;p15"/>
          <p:cNvSpPr/>
          <p:nvPr/>
        </p:nvSpPr>
        <p:spPr>
          <a:xfrm>
            <a:off x="825122" y="14771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pic>
        <p:nvPicPr>
          <p:cNvPr id="213" name="Google Shape;213;p15"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14" name="Google Shape;214;p15"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pic>
        <p:nvPicPr>
          <p:cNvPr id="215" name="Google Shape;215;p15"/>
          <p:cNvPicPr preferRelativeResize="0"/>
          <p:nvPr/>
        </p:nvPicPr>
        <p:blipFill rotWithShape="1">
          <a:blip r:embed="rId5">
            <a:alphaModFix/>
          </a:blip>
          <a:srcRect l="0" t="0" r="0" b="0"/>
          <a:stretch/>
        </p:blipFill>
        <p:spPr>
          <a:xfrm>
            <a:off x="825094" y="2096566"/>
            <a:ext cx="9341477" cy="5139363"/>
          </a:xfrm>
          <a:prstGeom prst="rect">
            <a:avLst/>
          </a:prstGeom>
          <a:noFill/>
          <a:ln>
            <a:noFill/>
          </a:ln>
        </p:spPr>
      </p:pic>
      <p:sp>
        <p:nvSpPr>
          <p:cNvPr id="216" name="Google Shape;216;p15"/>
          <p:cNvSpPr txBox="1"/>
          <p:nvPr/>
        </p:nvSpPr>
        <p:spPr>
          <a:xfrm>
            <a:off x="920202" y="7343213"/>
            <a:ext cx="8714100" cy="704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lt-LT" sz="1800" b="0" i="0" u="none" strike="noStrike" cap="none">
                <a:solidFill>
                  <a:schemeClr val="dk1"/>
                </a:solidFill>
                <a:latin typeface="Calibri"/>
                <a:ea typeface="Calibri"/>
                <a:cs typeface="Calibri"/>
                <a:sym typeface="Calibri"/>
                <a:extLst>
                  <a:ext uri="http://customooxmlschemas.google.com/">
                    <go:slidesCustomData xmlns:go="http://customooxmlschemas.google.com/" textRoundtripDataId="27"/>
                  </a:ext>
                </a:extLst>
              </a:rPr>
              <a:t>Pilt: Maria E. Mondejar, Ram Avtar, Heyker Lellani Baños Diaz jt (2021</a:t>
            </a:r>
            <a:r>
              <a:rPr lang="lt-LT" sz="1800" b="0" i="0" u="none" strike="noStrike" cap="none">
                <a:solidFill>
                  <a:schemeClr val="dk1"/>
                </a:solidFill>
                <a:latin typeface="Calibri"/>
                <a:ea typeface="Calibri"/>
                <a:cs typeface="Calibri"/>
                <a:sym typeface="Calibri"/>
              </a:rPr>
              <a:t>) </a:t>
            </a:r>
            <a:r>
              <a:rPr lang="lt-LT" sz="1800" b="0" i="0" u="none" strike="noStrike" cap="none">
                <a:solidFill>
                  <a:schemeClr val="dk1"/>
                </a:solidFill>
                <a:latin typeface="Calibri"/>
                <a:ea typeface="Calibri"/>
                <a:cs typeface="Calibri"/>
                <a:sym typeface="Calibri"/>
              </a:rPr>
              <a:t>https://www.sciencedirect.com/science/article/pii/S0048969721036111 </a:t>
            </a:r>
            <a:endParaRPr sz="1800" b="0" i="0" u="none" strike="noStrike" cap="none">
              <a:solidFill>
                <a:schemeClr val="dk1"/>
              </a:solidFill>
              <a:latin typeface="Calibri"/>
              <a:ea typeface="Calibri"/>
              <a:cs typeface="Calibri"/>
              <a:sym typeface="Calibri"/>
            </a:endParaRPr>
          </a:p>
        </p:txBody>
      </p:sp>
      <p:sp>
        <p:nvSpPr>
          <p:cNvPr id="217" name="Google Shape;217;p15"/>
          <p:cNvSpPr txBox="1"/>
          <p:nvPr/>
        </p:nvSpPr>
        <p:spPr>
          <a:xfrm>
            <a:off x="825103" y="8143088"/>
            <a:ext cx="17179500" cy="700200"/>
          </a:xfrm>
          <a:prstGeom prst="rect">
            <a:avLst/>
          </a:prstGeom>
          <a:noFill/>
          <a:ln>
            <a:noFill/>
          </a:ln>
        </p:spPr>
        <p:txBody>
          <a:bodyPr spcFirstLastPara="1" wrap="square" lIns="148575" tIns="148575" rIns="148575" bIns="148575" anchor="t" anchorCtr="0">
            <a:spAutoFit/>
          </a:bodyPr>
          <a:lstStyle/>
          <a:p>
            <a:pPr marL="0" lvl="0" indent="0" algn="just" rtl="0">
              <a:lnSpc>
                <a:spcPct val="150000"/>
              </a:lnSpc>
              <a:spcBef>
                <a:spcPts val="0"/>
              </a:spcBef>
              <a:spcAft>
                <a:spcPts val="0"/>
              </a:spcAft>
              <a:buClr>
                <a:schemeClr val="dk1"/>
              </a:buClr>
              <a:buSzPts val="3300"/>
              <a:buFont typeface="Arial"/>
              <a:buNone/>
            </a:pPr>
            <a:r>
              <a:rPr lang="lt-LT" sz="2600">
                <a:solidFill>
                  <a:srgbClr val="056839"/>
                </a:solidFill>
                <a:latin typeface="Calibri"/>
                <a:ea typeface="Calibri"/>
                <a:cs typeface="Calibri"/>
                <a:sym typeface="Calibri"/>
                <a:extLst>
                  <a:ext uri="http://customooxmlschemas.google.com/">
                    <go:slidesCustomData xmlns:go="http://customooxmlschemas.google.com/" textRoundtripDataId="28"/>
                  </a:ext>
                </a:extLst>
              </a:rPr>
              <a:t>Pildil on kokkuvõte sellest, milliste säästva arengu eesmärkidega saab eri sektorid konkreetselt ja terviklikult tegeleda.</a:t>
            </a:r>
            <a:endParaRPr sz="20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6"/>
          <p:cNvSpPr txBox="1"/>
          <p:nvPr/>
        </p:nvSpPr>
        <p:spPr>
          <a:xfrm>
            <a:off x="855736" y="638253"/>
            <a:ext cx="156300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Teema 3</a:t>
            </a:r>
            <a:r>
              <a:rPr lang="lt-LT" sz="5900" b="1">
                <a:solidFill>
                  <a:srgbClr val="056839"/>
                </a:solidFill>
                <a:latin typeface="Calibri"/>
                <a:ea typeface="Calibri"/>
                <a:cs typeface="Calibri"/>
                <a:sym typeface="Calibri"/>
              </a:rPr>
              <a:t>: </a:t>
            </a:r>
            <a:r>
              <a:rPr lang="lt-LT" sz="5900" b="1" i="0" u="none" strike="noStrike" cap="none">
                <a:solidFill>
                  <a:srgbClr val="056839"/>
                </a:solidFill>
                <a:latin typeface="Calibri"/>
                <a:ea typeface="Calibri"/>
                <a:cs typeface="Calibri"/>
                <a:sym typeface="Calibri"/>
              </a:rPr>
              <a:t>Tehisintellekt</a:t>
            </a:r>
            <a:endParaRPr sz="5900" b="1" i="0" u="none" strike="noStrike" cap="none">
              <a:solidFill>
                <a:srgbClr val="056839"/>
              </a:solidFill>
              <a:latin typeface="Calibri"/>
              <a:ea typeface="Calibri"/>
              <a:cs typeface="Calibri"/>
              <a:sym typeface="Calibri"/>
            </a:endParaRPr>
          </a:p>
        </p:txBody>
      </p:sp>
      <p:sp>
        <p:nvSpPr>
          <p:cNvPr id="223" name="Google Shape;223;p16"/>
          <p:cNvSpPr txBox="1"/>
          <p:nvPr/>
        </p:nvSpPr>
        <p:spPr>
          <a:xfrm>
            <a:off x="1034412" y="2195327"/>
            <a:ext cx="10817700" cy="71433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lt-LT" sz="3300" i="0" u="none" strike="noStrike" cap="none">
                <a:solidFill>
                  <a:srgbClr val="056839"/>
                </a:solidFill>
                <a:latin typeface="Calibri"/>
                <a:ea typeface="Calibri"/>
                <a:cs typeface="Calibri"/>
                <a:sym typeface="Calibri"/>
              </a:rPr>
              <a:t>Tehisintellekti rakendusi ja masinõppe mudeleid kasutatakse üha enam veevarude säästmise prognoosimiseks ja optimeerimiseks. Emmanuel Kwame Nti, Samuel Jerry Cobbina ja teised (2022) järeldavad, et tehisintellekt võib oluliselt parandada keskkonna jätkusuutlikkuse saavutamise suunas erinevates teemades, nagu bioloogiline mitmekesisus, energia, transport ja vesi. </a:t>
            </a:r>
            <a:endParaRPr sz="3300" i="0" u="none" strike="noStrike" cap="none">
              <a:solidFill>
                <a:srgbClr val="056839"/>
              </a:solidFill>
              <a:latin typeface="Calibri"/>
              <a:ea typeface="Calibri"/>
              <a:cs typeface="Calibri"/>
              <a:sym typeface="Calibri"/>
            </a:endParaRPr>
          </a:p>
          <a:p>
            <a:pPr marL="0" marR="0" lvl="0" indent="0" algn="l" rtl="0">
              <a:lnSpc>
                <a:spcPct val="100000"/>
              </a:lnSpc>
              <a:spcBef>
                <a:spcPts val="1300"/>
              </a:spcBef>
              <a:spcAft>
                <a:spcPts val="0"/>
              </a:spcAft>
              <a:buNone/>
            </a:pPr>
            <a:br>
              <a:rPr lang="lt-LT" sz="3900" b="0" i="0" u="none" strike="noStrike" cap="none">
                <a:solidFill>
                  <a:srgbClr val="000000"/>
                </a:solidFill>
                <a:latin typeface="Arial"/>
                <a:ea typeface="Arial"/>
                <a:cs typeface="Arial"/>
                <a:sym typeface="Arial"/>
              </a:rPr>
            </a:br>
            <a:endParaRPr sz="2900" b="0" i="0" u="none" strike="noStrike" cap="none">
              <a:solidFill>
                <a:srgbClr val="2E2E2E"/>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r>
              <a:t/>
            </a:r>
            <a:endParaRPr sz="2900" b="0" i="0" u="none" strike="noStrike" cap="none">
              <a:solidFill>
                <a:srgbClr val="00B050"/>
              </a:solidFill>
              <a:latin typeface="Calibri"/>
              <a:ea typeface="Calibri"/>
              <a:cs typeface="Calibri"/>
              <a:sym typeface="Calibri"/>
            </a:endParaRPr>
          </a:p>
        </p:txBody>
      </p:sp>
      <p:sp>
        <p:nvSpPr>
          <p:cNvPr id="224" name="Google Shape;224;p1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25" name="Google Shape;225;p1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26" name="Google Shape;226;p16"/>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pic>
        <p:nvPicPr>
          <p:cNvPr id="227" name="Google Shape;227;p16"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28" name="Google Shape;228;p16"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pic>
        <p:nvPicPr>
          <p:cNvPr id="229" name="Google Shape;229;p16"/>
          <p:cNvPicPr preferRelativeResize="0"/>
          <p:nvPr/>
        </p:nvPicPr>
        <p:blipFill rotWithShape="1">
          <a:blip r:embed="rId5">
            <a:alphaModFix/>
          </a:blip>
          <a:srcRect l="0" t="0" r="0" b="0"/>
          <a:stretch/>
        </p:blipFill>
        <p:spPr>
          <a:xfrm>
            <a:off x="12844913" y="2087513"/>
            <a:ext cx="6122039" cy="6272438"/>
          </a:xfrm>
          <a:prstGeom prst="rect">
            <a:avLst/>
          </a:prstGeom>
          <a:noFill/>
          <a:ln>
            <a:noFill/>
          </a:ln>
        </p:spPr>
      </p:pic>
      <p:sp>
        <p:nvSpPr>
          <p:cNvPr id="230" name="Google Shape;230;p16"/>
          <p:cNvSpPr txBox="1"/>
          <p:nvPr/>
        </p:nvSpPr>
        <p:spPr>
          <a:xfrm>
            <a:off x="12782922" y="8541135"/>
            <a:ext cx="5893200" cy="4578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lt-LT" sz="1800" i="0" u="none" strike="noStrike" cap="none">
                <a:solidFill>
                  <a:srgbClr val="000000"/>
                </a:solidFill>
                <a:latin typeface="Calibri"/>
                <a:ea typeface="Calibri"/>
                <a:cs typeface="Calibri"/>
                <a:sym typeface="Calibri"/>
              </a:rPr>
              <a:t>Foto: </a:t>
            </a:r>
            <a:r>
              <a:rPr lang="lt-LT" sz="1800" i="0" u="sng" strike="noStrike" cap="none">
                <a:solidFill>
                  <a:srgbClr val="000000"/>
                </a:solidFill>
                <a:latin typeface="Calibri"/>
                <a:ea typeface="Calibri"/>
                <a:cs typeface="Calibri"/>
                <a:sym typeface="Calibri"/>
                <a:hlinkClick r:id="rId6">
                  <a:extLst>
                    <a:ext uri="{A12FA001-AC4F-418D-AE19-62706E023703}">
                      <ahyp:hlinkClr val="tx"/>
                    </a:ext>
                  </a:extLst>
                </a:hlinkClick>
              </a:rPr>
              <a:t>Possessed Photography </a:t>
            </a:r>
            <a:r>
              <a:rPr lang="lt-LT" sz="1800" i="0" u="none" strike="noStrike" cap="none">
                <a:solidFill>
                  <a:srgbClr val="000000"/>
                </a:solidFill>
                <a:latin typeface="Calibri"/>
                <a:ea typeface="Calibri"/>
                <a:cs typeface="Calibri"/>
                <a:sym typeface="Calibri"/>
              </a:rPr>
              <a:t>on </a:t>
            </a:r>
            <a:r>
              <a:rPr lang="lt-LT" sz="2000" b="0" i="0" u="none" strike="noStrike" cap="none">
                <a:solidFill>
                  <a:srgbClr val="000000"/>
                </a:solidFill>
                <a:latin typeface="Arial"/>
                <a:ea typeface="Arial"/>
                <a:cs typeface="Arial"/>
                <a:sym typeface="Arial"/>
              </a:rPr>
              <a:t>Unsplash </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8"/>
          <p:cNvSpPr txBox="1"/>
          <p:nvPr/>
        </p:nvSpPr>
        <p:spPr>
          <a:xfrm>
            <a:off x="855736" y="638253"/>
            <a:ext cx="156300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Arial"/>
                <a:ea typeface="Arial"/>
                <a:cs typeface="Arial"/>
                <a:sym typeface="Arial"/>
              </a:rPr>
              <a:t>Teema 3</a:t>
            </a:r>
            <a:r>
              <a:rPr lang="lt-LT" sz="5900" b="1">
                <a:solidFill>
                  <a:srgbClr val="056839"/>
                </a:solidFill>
              </a:rPr>
              <a:t>: </a:t>
            </a:r>
            <a:r>
              <a:rPr lang="lt-LT" sz="5900" b="1" i="0" u="none" strike="noStrike" cap="none">
                <a:solidFill>
                  <a:srgbClr val="056839"/>
                </a:solidFill>
                <a:latin typeface="Arial"/>
                <a:ea typeface="Arial"/>
                <a:cs typeface="Arial"/>
                <a:sym typeface="Arial"/>
              </a:rPr>
              <a:t>Tehisintellekt</a:t>
            </a:r>
            <a:endParaRPr sz="5900" b="1" i="0" u="none" strike="noStrike" cap="none">
              <a:solidFill>
                <a:srgbClr val="056839"/>
              </a:solidFill>
              <a:latin typeface="Calibri"/>
              <a:ea typeface="Calibri"/>
              <a:cs typeface="Calibri"/>
              <a:sym typeface="Calibri"/>
            </a:endParaRPr>
          </a:p>
        </p:txBody>
      </p:sp>
      <p:sp>
        <p:nvSpPr>
          <p:cNvPr id="236" name="Google Shape;236;p18"/>
          <p:cNvSpPr txBox="1"/>
          <p:nvPr/>
        </p:nvSpPr>
        <p:spPr>
          <a:xfrm>
            <a:off x="963352" y="2288231"/>
            <a:ext cx="10651500" cy="52296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Clr>
                <a:srgbClr val="000000"/>
              </a:buClr>
              <a:buSzPts val="4600"/>
              <a:buFont typeface="Arial"/>
              <a:buNone/>
            </a:pPr>
            <a:r>
              <a:rPr lang="lt-LT" sz="3300" b="1" i="0" u="none" strike="noStrike" cap="none">
                <a:solidFill>
                  <a:srgbClr val="056839"/>
                </a:solidFill>
                <a:latin typeface="Calibri"/>
                <a:ea typeface="Calibri"/>
                <a:cs typeface="Calibri"/>
                <a:sym typeface="Calibri"/>
              </a:rPr>
              <a:t>Nutikad andurid </a:t>
            </a:r>
            <a:r>
              <a:rPr lang="lt-LT" sz="3300" b="0" i="0" u="none" strike="noStrike" cap="none">
                <a:solidFill>
                  <a:srgbClr val="056839"/>
                </a:solidFill>
                <a:latin typeface="Calibri"/>
                <a:ea typeface="Calibri"/>
                <a:cs typeface="Calibri"/>
                <a:sym typeface="Calibri"/>
              </a:rPr>
              <a:t>kõikides tööstusharudes ja erinevates sektorites tagavad </a:t>
            </a:r>
            <a:r>
              <a:rPr lang="lt-LT" sz="3300" b="1" i="0" u="none" strike="noStrike" cap="none">
                <a:solidFill>
                  <a:srgbClr val="056839"/>
                </a:solidFill>
                <a:latin typeface="Calibri"/>
                <a:ea typeface="Calibri"/>
                <a:cs typeface="Calibri"/>
                <a:sym typeface="Calibri"/>
              </a:rPr>
              <a:t>energia ja loodusvarade optimeerimise</a:t>
            </a:r>
            <a:r>
              <a:rPr lang="lt-LT" sz="3300" b="0" i="0" u="none" strike="noStrike" cap="none">
                <a:solidFill>
                  <a:srgbClr val="056839"/>
                </a:solidFill>
                <a:latin typeface="Calibri"/>
                <a:ea typeface="Calibri"/>
                <a:cs typeface="Calibri"/>
                <a:sym typeface="Calibri"/>
              </a:rPr>
              <a:t>. </a:t>
            </a:r>
            <a:r>
              <a:rPr lang="lt-LT" sz="3300" b="1" i="0" u="none" strike="noStrike" cap="none">
                <a:solidFill>
                  <a:srgbClr val="056839"/>
                </a:solidFill>
                <a:latin typeface="Calibri"/>
                <a:ea typeface="Calibri"/>
                <a:cs typeface="Calibri"/>
                <a:sym typeface="Calibri"/>
              </a:rPr>
              <a:t>Nutikad tehnoloogiad optimeerivad </a:t>
            </a:r>
            <a:r>
              <a:rPr lang="lt-LT" sz="3300" b="0" i="0" u="none" strike="noStrike" cap="none">
                <a:solidFill>
                  <a:srgbClr val="056839"/>
                </a:solidFill>
                <a:latin typeface="Calibri"/>
                <a:ea typeface="Calibri"/>
                <a:cs typeface="Calibri"/>
                <a:sym typeface="Calibri"/>
              </a:rPr>
              <a:t>transpordi-, toidu- ja puidusektorit ning ei säästa mitte ainult ressursse, vaid suudavad ka prognoosida vajalikke sekkumisi. Ennustamine ei ole oluline mitte ainult meteoroloogilise huvi tõttu, vaid ka inimeste ja loomade elu päästmiseks ning katastroofidele vastupanuvõime loomiseks.</a:t>
            </a:r>
            <a:endParaRPr sz="3300" b="0" i="0" u="none" strike="noStrike" cap="none">
              <a:solidFill>
                <a:srgbClr val="056839"/>
              </a:solidFill>
              <a:latin typeface="Calibri"/>
              <a:ea typeface="Calibri"/>
              <a:cs typeface="Calibri"/>
              <a:sym typeface="Calibri"/>
            </a:endParaRPr>
          </a:p>
        </p:txBody>
      </p:sp>
      <p:sp>
        <p:nvSpPr>
          <p:cNvPr id="237" name="Google Shape;237;p1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38" name="Google Shape;238;p1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39" name="Google Shape;239;p18"/>
          <p:cNvSpPr/>
          <p:nvPr/>
        </p:nvSpPr>
        <p:spPr>
          <a:xfrm>
            <a:off x="1141992" y="16079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pic>
        <p:nvPicPr>
          <p:cNvPr id="240" name="Google Shape;240;p18"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41" name="Google Shape;241;p18"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42" name="Google Shape;242;p18"/>
          <p:cNvSpPr txBox="1"/>
          <p:nvPr/>
        </p:nvSpPr>
        <p:spPr>
          <a:xfrm>
            <a:off x="12654247" y="7231085"/>
            <a:ext cx="5301900" cy="4272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lt-LT" sz="1800" i="0" u="none" strike="noStrike" cap="none">
                <a:solidFill>
                  <a:srgbClr val="000000"/>
                </a:solidFill>
                <a:latin typeface="Calibri"/>
                <a:ea typeface="Calibri"/>
                <a:cs typeface="Calibri"/>
                <a:sym typeface="Calibri"/>
              </a:rPr>
              <a:t>Foto: </a:t>
            </a:r>
            <a:r>
              <a:rPr lang="lt-LT" sz="1800" i="0" u="sng" strike="noStrike" cap="none">
                <a:solidFill>
                  <a:srgbClr val="000000"/>
                </a:solidFill>
                <a:latin typeface="Calibri"/>
                <a:ea typeface="Calibri"/>
                <a:cs typeface="Calibri"/>
                <a:sym typeface="Calibri"/>
                <a:hlinkClick r:id="rId5">
                  <a:extLst>
                    <a:ext uri="{A12FA001-AC4F-418D-AE19-62706E023703}">
                      <ahyp:hlinkClr val="tx"/>
                    </a:ext>
                  </a:extLst>
                </a:hlinkClick>
              </a:rPr>
              <a:t>Manuel </a:t>
            </a:r>
            <a:r>
              <a:rPr lang="lt-LT" sz="1800" i="0" u="none" strike="noStrike" cap="none">
                <a:solidFill>
                  <a:srgbClr val="000000"/>
                </a:solidFill>
                <a:latin typeface="Calibri"/>
                <a:ea typeface="Calibri"/>
                <a:cs typeface="Calibri"/>
                <a:sym typeface="Calibri"/>
              </a:rPr>
              <a:t>on </a:t>
            </a:r>
            <a:r>
              <a:rPr lang="lt-LT" sz="1800" i="0" u="sng" strike="noStrike" cap="none">
                <a:solidFill>
                  <a:srgbClr val="000000"/>
                </a:solidFill>
                <a:latin typeface="Calibri"/>
                <a:ea typeface="Calibri"/>
                <a:cs typeface="Calibri"/>
                <a:sym typeface="Calibri"/>
                <a:hlinkClick r:id="rId6">
                  <a:extLst>
                    <a:ext uri="{A12FA001-AC4F-418D-AE19-62706E023703}">
                      <ahyp:hlinkClr val="tx"/>
                    </a:ext>
                  </a:extLst>
                </a:hlinkClick>
              </a:rPr>
              <a:t>Unsplash</a:t>
            </a:r>
            <a:endParaRPr sz="1800" i="0" u="none" strike="noStrike" cap="none">
              <a:solidFill>
                <a:srgbClr val="000000"/>
              </a:solidFill>
              <a:latin typeface="Calibri"/>
              <a:ea typeface="Calibri"/>
              <a:cs typeface="Calibri"/>
              <a:sym typeface="Calibri"/>
            </a:endParaRPr>
          </a:p>
        </p:txBody>
      </p:sp>
      <p:pic>
        <p:nvPicPr>
          <p:cNvPr id="243" name="Google Shape;243;p18" descr="A picture containing electronics, circuit&#10;&#10;Description automatically generated"/>
          <p:cNvPicPr preferRelativeResize="0"/>
          <p:nvPr/>
        </p:nvPicPr>
        <p:blipFill rotWithShape="1">
          <a:blip r:embed="rId7">
            <a:alphaModFix/>
          </a:blip>
          <a:srcRect l="0" t="0" r="0" b="0"/>
          <a:stretch/>
        </p:blipFill>
        <p:spPr>
          <a:xfrm>
            <a:off x="12654268" y="2129326"/>
            <a:ext cx="4970620" cy="49706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9"/>
          <p:cNvSpPr txBox="1"/>
          <p:nvPr/>
        </p:nvSpPr>
        <p:spPr>
          <a:xfrm>
            <a:off x="837820" y="507590"/>
            <a:ext cx="156300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Interaktiivsed küsimused</a:t>
            </a:r>
            <a:endParaRPr sz="5900" b="1" i="0" u="none" strike="noStrike" cap="none">
              <a:solidFill>
                <a:schemeClr val="dk1"/>
              </a:solidFill>
              <a:latin typeface="Calibri"/>
              <a:ea typeface="Calibri"/>
              <a:cs typeface="Calibri"/>
              <a:sym typeface="Calibri"/>
            </a:endParaRPr>
          </a:p>
        </p:txBody>
      </p:sp>
      <p:sp>
        <p:nvSpPr>
          <p:cNvPr id="249" name="Google Shape;249;p1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50" name="Google Shape;250;p1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51" name="Google Shape;251;p19"/>
          <p:cNvSpPr/>
          <p:nvPr/>
        </p:nvSpPr>
        <p:spPr>
          <a:xfrm>
            <a:off x="1034414" y="1488669"/>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pic>
        <p:nvPicPr>
          <p:cNvPr id="252" name="Google Shape;252;p19"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53" name="Google Shape;253;p19"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54" name="Google Shape;254;p19"/>
          <p:cNvSpPr txBox="1"/>
          <p:nvPr/>
        </p:nvSpPr>
        <p:spPr>
          <a:xfrm>
            <a:off x="1034412" y="2361057"/>
            <a:ext cx="16956900" cy="5964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Clr>
                <a:srgbClr val="000000"/>
              </a:buClr>
              <a:buSzPts val="2900"/>
              <a:buFont typeface="Arial"/>
              <a:buNone/>
            </a:pPr>
            <a:r>
              <a:rPr lang="lt-LT" sz="2900" b="0" i="0" u="none" strike="noStrike" cap="none">
                <a:solidFill>
                  <a:schemeClr val="dk1"/>
                </a:solidFill>
                <a:latin typeface="Times New Roman"/>
                <a:ea typeface="Times New Roman"/>
                <a:cs typeface="Times New Roman"/>
                <a:sym typeface="Times New Roman"/>
              </a:rPr>
              <a:t> </a:t>
            </a:r>
            <a:endParaRPr sz="2900" b="0" i="0" u="none" strike="noStrike" cap="none">
              <a:solidFill>
                <a:schemeClr val="dk1"/>
              </a:solidFill>
              <a:latin typeface="Calibri"/>
              <a:ea typeface="Calibri"/>
              <a:cs typeface="Calibri"/>
              <a:sym typeface="Calibri"/>
            </a:endParaRPr>
          </a:p>
        </p:txBody>
      </p:sp>
      <p:sp>
        <p:nvSpPr>
          <p:cNvPr id="255" name="Google Shape;255;p19"/>
          <p:cNvSpPr txBox="1"/>
          <p:nvPr/>
        </p:nvSpPr>
        <p:spPr>
          <a:xfrm>
            <a:off x="2587434" y="2052499"/>
            <a:ext cx="15399000" cy="5756400"/>
          </a:xfrm>
          <a:prstGeom prst="rect">
            <a:avLst/>
          </a:prstGeom>
          <a:noFill/>
          <a:ln>
            <a:noFill/>
          </a:ln>
        </p:spPr>
        <p:txBody>
          <a:bodyPr spcFirstLastPara="1" wrap="square" lIns="148575" tIns="74275" rIns="148575" bIns="74275" anchor="t" anchorCtr="0">
            <a:spAutoFit/>
          </a:bodyPr>
          <a:lstStyle/>
          <a:p>
            <a:pPr marL="0" marR="0" lvl="0" indent="0" algn="just" rtl="0">
              <a:lnSpc>
                <a:spcPct val="115000"/>
              </a:lnSpc>
              <a:spcBef>
                <a:spcPts val="0"/>
              </a:spcBef>
              <a:spcAft>
                <a:spcPts val="0"/>
              </a:spcAft>
              <a:buNone/>
            </a:pPr>
            <a:r>
              <a:rPr lang="lt-LT" sz="3600" i="0" u="none" strike="noStrike" cap="none">
                <a:solidFill>
                  <a:srgbClr val="056839"/>
                </a:solidFill>
                <a:latin typeface="Calibri"/>
                <a:ea typeface="Calibri"/>
                <a:cs typeface="Calibri"/>
                <a:sym typeface="Calibri"/>
              </a:rPr>
              <a:t>Digitaliseerimine ei ole olnud jätkusuutlikkuse maailmas liikumapanev jõud. </a:t>
            </a:r>
            <a:endParaRPr sz="3600" i="0" u="none" strike="noStrike" cap="none">
              <a:solidFill>
                <a:srgbClr val="056839"/>
              </a:solidFill>
              <a:latin typeface="Calibri"/>
              <a:ea typeface="Calibri"/>
              <a:cs typeface="Calibri"/>
              <a:sym typeface="Calibri"/>
            </a:endParaRPr>
          </a:p>
          <a:p>
            <a:pPr marL="749300" marR="0" lvl="0" indent="-609600" algn="l" rtl="0">
              <a:lnSpc>
                <a:spcPct val="115000"/>
              </a:lnSpc>
              <a:spcBef>
                <a:spcPts val="1300"/>
              </a:spcBef>
              <a:spcAft>
                <a:spcPts val="0"/>
              </a:spcAft>
              <a:buClr>
                <a:srgbClr val="056839"/>
              </a:buClr>
              <a:buSzPts val="3600"/>
              <a:buFont typeface="Calibri"/>
              <a:buAutoNum type="alphaUcParenR"/>
            </a:pPr>
            <a:r>
              <a:rPr lang="lt-LT" sz="3600" i="1" u="none" strike="noStrike" cap="none">
                <a:solidFill>
                  <a:srgbClr val="056839"/>
                </a:solidFill>
                <a:latin typeface="Calibri"/>
                <a:ea typeface="Calibri"/>
                <a:cs typeface="Calibri"/>
                <a:sym typeface="Calibri"/>
              </a:rPr>
              <a:t>Tõsi </a:t>
            </a:r>
            <a:endParaRPr sz="3600" i="0" u="none" strike="noStrike" cap="none">
              <a:solidFill>
                <a:srgbClr val="056839"/>
              </a:solidFill>
              <a:latin typeface="Calibri"/>
              <a:ea typeface="Calibri"/>
              <a:cs typeface="Calibri"/>
              <a:sym typeface="Calibri"/>
            </a:endParaRPr>
          </a:p>
          <a:p>
            <a:pPr marL="749300" marR="0" lvl="0" indent="-609600" algn="l" rtl="0">
              <a:lnSpc>
                <a:spcPct val="115000"/>
              </a:lnSpc>
              <a:spcBef>
                <a:spcPts val="0"/>
              </a:spcBef>
              <a:spcAft>
                <a:spcPts val="0"/>
              </a:spcAft>
              <a:buClr>
                <a:srgbClr val="056839"/>
              </a:buClr>
              <a:buSzPts val="3600"/>
              <a:buFont typeface="Calibri"/>
              <a:buAutoNum type="alphaUcParenR"/>
            </a:pPr>
            <a:r>
              <a:rPr lang="lt-LT" sz="3600" i="1" u="none" strike="noStrike" cap="none">
                <a:solidFill>
                  <a:srgbClr val="056839"/>
                </a:solidFill>
                <a:latin typeface="Calibri"/>
                <a:ea typeface="Calibri"/>
                <a:cs typeface="Calibri"/>
                <a:sym typeface="Calibri"/>
              </a:rPr>
              <a:t>Vale</a:t>
            </a:r>
            <a:endParaRPr sz="3600" i="0" u="none" strike="noStrike" cap="none">
              <a:solidFill>
                <a:srgbClr val="056839"/>
              </a:solidFill>
              <a:latin typeface="Calibri"/>
              <a:ea typeface="Calibri"/>
              <a:cs typeface="Calibri"/>
              <a:sym typeface="Calibri"/>
            </a:endParaRPr>
          </a:p>
          <a:p>
            <a:pPr marL="0" marR="0" lvl="0" indent="0" algn="l" rtl="0">
              <a:lnSpc>
                <a:spcPct val="115000"/>
              </a:lnSpc>
              <a:spcBef>
                <a:spcPts val="0"/>
              </a:spcBef>
              <a:spcAft>
                <a:spcPts val="0"/>
              </a:spcAft>
              <a:buNone/>
            </a:pPr>
            <a:r>
              <a:t/>
            </a:r>
            <a:endParaRPr sz="2400" i="0" u="none" strike="noStrike" cap="none">
              <a:solidFill>
                <a:srgbClr val="056839"/>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900"/>
              <a:buFont typeface="Arial"/>
              <a:buNone/>
            </a:pPr>
            <a:r>
              <a:rPr lang="lt-LT" sz="3600" i="1" u="none" strike="noStrike" cap="none">
                <a:solidFill>
                  <a:srgbClr val="056839"/>
                </a:solidFill>
                <a:latin typeface="Calibri"/>
                <a:ea typeface="Calibri"/>
                <a:cs typeface="Calibri"/>
                <a:sym typeface="Calibri"/>
              </a:rPr>
              <a:t>Tehisintellekt (AI) on muutunud oluliseks valdkonnaks enamiku keskkonnasäästlikkuse küsimuste, näiteks bioloogilise mitmekesisuse, energia, transpordi ja veemajanduse lahendamisel. </a:t>
            </a:r>
            <a:endParaRPr sz="3600" i="0" u="none" strike="noStrike" cap="none">
              <a:solidFill>
                <a:srgbClr val="056839"/>
              </a:solidFill>
              <a:latin typeface="Calibri"/>
              <a:ea typeface="Calibri"/>
              <a:cs typeface="Calibri"/>
              <a:sym typeface="Calibri"/>
            </a:endParaRPr>
          </a:p>
          <a:p>
            <a:pPr marL="749300" marR="0" lvl="0" indent="-609600" algn="l" rtl="0">
              <a:lnSpc>
                <a:spcPct val="115000"/>
              </a:lnSpc>
              <a:spcBef>
                <a:spcPts val="0"/>
              </a:spcBef>
              <a:spcAft>
                <a:spcPts val="0"/>
              </a:spcAft>
              <a:buClr>
                <a:srgbClr val="056839"/>
              </a:buClr>
              <a:buSzPts val="3600"/>
              <a:buFont typeface="Calibri"/>
              <a:buAutoNum type="alphaUcParenR"/>
            </a:pPr>
            <a:r>
              <a:rPr lang="lt-LT" sz="3600" i="1" u="none" strike="noStrike" cap="none">
                <a:solidFill>
                  <a:srgbClr val="056839"/>
                </a:solidFill>
                <a:latin typeface="Calibri"/>
                <a:ea typeface="Calibri"/>
                <a:cs typeface="Calibri"/>
                <a:sym typeface="Calibri"/>
              </a:rPr>
              <a:t>Tõsi</a:t>
            </a:r>
            <a:endParaRPr sz="3600" i="0" u="none" strike="noStrike" cap="none">
              <a:solidFill>
                <a:srgbClr val="056839"/>
              </a:solidFill>
              <a:latin typeface="Calibri"/>
              <a:ea typeface="Calibri"/>
              <a:cs typeface="Calibri"/>
              <a:sym typeface="Calibri"/>
            </a:endParaRPr>
          </a:p>
          <a:p>
            <a:pPr marL="749300" marR="0" lvl="0" indent="-609600" algn="l" rtl="0">
              <a:lnSpc>
                <a:spcPct val="115000"/>
              </a:lnSpc>
              <a:spcBef>
                <a:spcPts val="0"/>
              </a:spcBef>
              <a:spcAft>
                <a:spcPts val="0"/>
              </a:spcAft>
              <a:buClr>
                <a:srgbClr val="056839"/>
              </a:buClr>
              <a:buSzPts val="3600"/>
              <a:buFont typeface="Calibri"/>
              <a:buAutoNum type="alphaUcParenR"/>
            </a:pPr>
            <a:r>
              <a:rPr lang="lt-LT" sz="3600" i="1" u="none" strike="noStrike" cap="none">
                <a:solidFill>
                  <a:srgbClr val="056839"/>
                </a:solidFill>
                <a:latin typeface="Calibri"/>
                <a:ea typeface="Calibri"/>
                <a:cs typeface="Calibri"/>
                <a:sym typeface="Calibri"/>
              </a:rPr>
              <a:t>Vale </a:t>
            </a:r>
            <a:endParaRPr sz="3600" i="0" u="none" strike="noStrike" cap="none">
              <a:solidFill>
                <a:srgbClr val="056839"/>
              </a:solidFill>
              <a:latin typeface="Calibri"/>
              <a:ea typeface="Calibri"/>
              <a:cs typeface="Calibri"/>
              <a:sym typeface="Calibri"/>
            </a:endParaRPr>
          </a:p>
        </p:txBody>
      </p:sp>
      <p:pic>
        <p:nvPicPr>
          <p:cNvPr id="256" name="Google Shape;256;p19"/>
          <p:cNvPicPr preferRelativeResize="0"/>
          <p:nvPr/>
        </p:nvPicPr>
        <p:blipFill rotWithShape="1">
          <a:blip r:embed="rId5">
            <a:alphaModFix/>
          </a:blip>
          <a:srcRect l="0" t="0" r="0" b="0"/>
          <a:stretch/>
        </p:blipFill>
        <p:spPr>
          <a:xfrm>
            <a:off x="965841" y="3269853"/>
            <a:ext cx="1205775" cy="20106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0"/>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Küsimused mõtisklemiseks</a:t>
            </a:r>
            <a:endParaRPr sz="5900" b="1" i="0" u="none" strike="noStrike" cap="none">
              <a:solidFill>
                <a:schemeClr val="dk1"/>
              </a:solidFill>
              <a:latin typeface="Calibri"/>
              <a:ea typeface="Calibri"/>
              <a:cs typeface="Calibri"/>
              <a:sym typeface="Calibri"/>
            </a:endParaRPr>
          </a:p>
        </p:txBody>
      </p:sp>
      <p:sp>
        <p:nvSpPr>
          <p:cNvPr id="262" name="Google Shape;262;p2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63" name="Google Shape;263;p2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64" name="Google Shape;264;p20"/>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pic>
        <p:nvPicPr>
          <p:cNvPr id="265" name="Google Shape;265;p20"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66" name="Google Shape;266;p20"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67" name="Google Shape;267;p20"/>
          <p:cNvSpPr txBox="1"/>
          <p:nvPr/>
        </p:nvSpPr>
        <p:spPr>
          <a:xfrm>
            <a:off x="1034412" y="2361057"/>
            <a:ext cx="16956900" cy="5964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Clr>
                <a:srgbClr val="000000"/>
              </a:buClr>
              <a:buSzPts val="2900"/>
              <a:buFont typeface="Arial"/>
              <a:buNone/>
            </a:pPr>
            <a:r>
              <a:rPr lang="lt-LT" sz="2900" b="0" i="0" u="none" strike="noStrike" cap="none">
                <a:solidFill>
                  <a:schemeClr val="dk1"/>
                </a:solidFill>
                <a:latin typeface="Times New Roman"/>
                <a:ea typeface="Times New Roman"/>
                <a:cs typeface="Times New Roman"/>
                <a:sym typeface="Times New Roman"/>
              </a:rPr>
              <a:t> </a:t>
            </a:r>
            <a:endParaRPr sz="2900" b="0" i="0" u="none" strike="noStrike" cap="none">
              <a:solidFill>
                <a:schemeClr val="dk1"/>
              </a:solidFill>
              <a:latin typeface="Calibri"/>
              <a:ea typeface="Calibri"/>
              <a:cs typeface="Calibri"/>
              <a:sym typeface="Calibri"/>
            </a:endParaRPr>
          </a:p>
        </p:txBody>
      </p:sp>
      <p:sp>
        <p:nvSpPr>
          <p:cNvPr id="268" name="Google Shape;268;p20"/>
          <p:cNvSpPr txBox="1"/>
          <p:nvPr/>
        </p:nvSpPr>
        <p:spPr>
          <a:xfrm>
            <a:off x="3358717" y="2719650"/>
            <a:ext cx="13578000" cy="3253200"/>
          </a:xfrm>
          <a:prstGeom prst="rect">
            <a:avLst/>
          </a:prstGeom>
          <a:noFill/>
          <a:ln>
            <a:noFill/>
          </a:ln>
        </p:spPr>
        <p:txBody>
          <a:bodyPr spcFirstLastPara="1" wrap="square" lIns="148575" tIns="74275" rIns="148575" bIns="74275" anchor="t" anchorCtr="0">
            <a:spAutoFit/>
          </a:bodyPr>
          <a:lstStyle/>
          <a:p>
            <a:pPr marL="0" marR="0" lvl="0" indent="0" algn="just" rtl="0">
              <a:lnSpc>
                <a:spcPct val="115000"/>
              </a:lnSpc>
              <a:spcBef>
                <a:spcPts val="0"/>
              </a:spcBef>
              <a:spcAft>
                <a:spcPts val="0"/>
              </a:spcAft>
              <a:buClr>
                <a:srgbClr val="000000"/>
              </a:buClr>
              <a:buFont typeface="Arial"/>
              <a:buNone/>
            </a:pPr>
            <a:r>
              <a:rPr lang="lt-LT" sz="3600">
                <a:solidFill>
                  <a:srgbClr val="056839"/>
                </a:solidFill>
                <a:latin typeface="Calibri"/>
                <a:ea typeface="Calibri"/>
                <a:cs typeface="Calibri"/>
                <a:sym typeface="Calibri"/>
              </a:rPr>
              <a:t>Kuidas saaksite oma tulevases ametis tõhusalt kasutada digitaliseerimist ja jätkusuutlikkuse mõistmist? </a:t>
            </a:r>
            <a:endParaRPr sz="3600">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Font typeface="Arial"/>
              <a:buNone/>
            </a:pPr>
            <a:r>
              <a:t/>
            </a:r>
            <a:endParaRPr sz="3600">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Font typeface="Arial"/>
              <a:buNone/>
            </a:pPr>
            <a:r>
              <a:rPr lang="lt-LT" sz="3600">
                <a:solidFill>
                  <a:srgbClr val="056839"/>
                </a:solidFill>
                <a:latin typeface="Calibri"/>
                <a:ea typeface="Calibri"/>
                <a:cs typeface="Calibri"/>
                <a:sym typeface="Calibri"/>
              </a:rPr>
              <a:t>Kui palju näiteid digitaalsete ja jätkusuutlike lahenduste kokkusulatamise kohta saate loetleda?</a:t>
            </a:r>
            <a:endParaRPr sz="3100" i="0" u="none" strike="noStrike" cap="none">
              <a:solidFill>
                <a:srgbClr val="056839"/>
              </a:solidFill>
            </a:endParaRPr>
          </a:p>
        </p:txBody>
      </p:sp>
      <p:pic>
        <p:nvPicPr>
          <p:cNvPr id="269" name="Google Shape;269;p20"/>
          <p:cNvPicPr preferRelativeResize="0"/>
          <p:nvPr/>
        </p:nvPicPr>
        <p:blipFill rotWithShape="1">
          <a:blip r:embed="rId5">
            <a:alphaModFix/>
          </a:blip>
          <a:srcRect l="0" t="0" r="0" b="0"/>
          <a:stretch/>
        </p:blipFill>
        <p:spPr>
          <a:xfrm>
            <a:off x="1392860" y="3430913"/>
            <a:ext cx="1301100" cy="21696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4" name="Shape 274"/>
        <p:cNvGrpSpPr/>
        <p:nvPr/>
      </p:nvGrpSpPr>
      <p:grpSpPr>
        <a:xfrm>
          <a:off x="0" y="0"/>
          <a:ext cx="0" cy="0"/>
          <a:chOff x="0" y="0"/>
          <a:chExt cx="0" cy="0"/>
        </a:xfrm>
      </p:grpSpPr>
      <p:pic>
        <p:nvPicPr>
          <p:cNvPr id="275" name="Google Shape;275;p21" descr="Graphical user interface, text&#10;&#10;Description automatically generated"/>
          <p:cNvPicPr preferRelativeResize="0"/>
          <p:nvPr/>
        </p:nvPicPr>
        <p:blipFill rotWithShape="1">
          <a:blip r:embed="rId3">
            <a:alphaModFix/>
          </a:blip>
          <a:srcRect l="0" t="0" r="0" b="0"/>
          <a:stretch/>
        </p:blipFill>
        <p:spPr>
          <a:xfrm>
            <a:off x="159219" y="9117932"/>
            <a:ext cx="5165965" cy="1083795"/>
          </a:xfrm>
          <a:prstGeom prst="rect">
            <a:avLst/>
          </a:prstGeom>
          <a:noFill/>
          <a:ln>
            <a:noFill/>
          </a:ln>
        </p:spPr>
      </p:pic>
      <p:pic>
        <p:nvPicPr>
          <p:cNvPr id="276" name="Google Shape;276;p21"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277" name="Google Shape;277;p2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78" name="Google Shape;278;p2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79" name="Google Shape;279;p2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80" name="Google Shape;280;p21"/>
          <p:cNvSpPr/>
          <p:nvPr/>
        </p:nvSpPr>
        <p:spPr>
          <a:xfrm>
            <a:off x="0" y="8877531"/>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81" name="Google Shape;281;p21"/>
          <p:cNvSpPr txBox="1"/>
          <p:nvPr/>
        </p:nvSpPr>
        <p:spPr>
          <a:xfrm>
            <a:off x="757259" y="839511"/>
            <a:ext cx="12889800" cy="28590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Kokkuvõte</a:t>
            </a:r>
            <a:endParaRPr sz="5900" b="1"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 </a:t>
            </a:r>
            <a:endParaRPr sz="2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r>
              <a:t/>
            </a:r>
            <a:endParaRPr sz="2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r>
              <a:t/>
            </a:r>
            <a:endParaRPr sz="2900" b="0" i="0" u="none" strike="noStrike" cap="none">
              <a:solidFill>
                <a:schemeClr val="dk1"/>
              </a:solidFill>
              <a:latin typeface="Calibri"/>
              <a:ea typeface="Calibri"/>
              <a:cs typeface="Calibri"/>
              <a:sym typeface="Calibri"/>
            </a:endParaRPr>
          </a:p>
        </p:txBody>
      </p:sp>
      <p:sp>
        <p:nvSpPr>
          <p:cNvPr id="282" name="Google Shape;282;p21"/>
          <p:cNvSpPr txBox="1"/>
          <p:nvPr/>
        </p:nvSpPr>
        <p:spPr>
          <a:xfrm>
            <a:off x="757276" y="1986500"/>
            <a:ext cx="19585800" cy="77232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2900" i="0" u="none" strike="noStrike" cap="none">
                <a:solidFill>
                  <a:srgbClr val="056839"/>
                </a:solidFill>
              </a:rPr>
              <a:t>Digitaliseerimine on olnud jätkusuutlikkuse maailmas liikumapanev jõud. Paljud keerulised keskkonnaalased, sotsiaalsed ja majanduslikud väljakutsed lahendatakse tänu digitaliseerimisele ja andmete kasutamisele integreeritud süsteemides. Digitaliseerimise eelised:</a:t>
            </a:r>
            <a:endParaRPr sz="2900" i="0" u="none" strike="noStrike" cap="none">
              <a:solidFill>
                <a:srgbClr val="056839"/>
              </a:solidFill>
            </a:endParaRPr>
          </a:p>
          <a:p>
            <a:pPr marL="0" marR="0" lvl="0" indent="0" algn="just" rtl="0">
              <a:lnSpc>
                <a:spcPct val="150000"/>
              </a:lnSpc>
              <a:spcBef>
                <a:spcPts val="1300"/>
              </a:spcBef>
              <a:spcAft>
                <a:spcPts val="0"/>
              </a:spcAft>
              <a:buNone/>
            </a:pPr>
            <a:r>
              <a:rPr lang="lt-LT" sz="2900" i="0" u="none" strike="noStrike" cap="none">
                <a:solidFill>
                  <a:srgbClr val="056839"/>
                </a:solidFill>
              </a:rPr>
              <a:t>- energia ja loodusvarade optimeerimine</a:t>
            </a:r>
            <a:endParaRPr sz="2900">
              <a:solidFill>
                <a:srgbClr val="056839"/>
              </a:solidFill>
            </a:endParaRPr>
          </a:p>
          <a:p>
            <a:pPr marL="0" marR="0" lvl="0" indent="0" algn="just" rtl="0">
              <a:lnSpc>
                <a:spcPct val="150000"/>
              </a:lnSpc>
              <a:spcBef>
                <a:spcPts val="0"/>
              </a:spcBef>
              <a:spcAft>
                <a:spcPts val="0"/>
              </a:spcAft>
              <a:buNone/>
            </a:pPr>
            <a:r>
              <a:rPr lang="lt-LT" sz="2900" i="0" u="none" strike="noStrike" cap="none">
                <a:solidFill>
                  <a:srgbClr val="056839"/>
                </a:solidFill>
              </a:rPr>
              <a:t>- vähendatud tegevuskulud</a:t>
            </a:r>
            <a:endParaRPr sz="2900">
              <a:solidFill>
                <a:srgbClr val="056839"/>
              </a:solidFill>
            </a:endParaRPr>
          </a:p>
          <a:p>
            <a:pPr marL="0" marR="0" lvl="0" indent="0" algn="just" rtl="0">
              <a:lnSpc>
                <a:spcPct val="150000"/>
              </a:lnSpc>
              <a:spcBef>
                <a:spcPts val="0"/>
              </a:spcBef>
              <a:spcAft>
                <a:spcPts val="0"/>
              </a:spcAft>
              <a:buNone/>
            </a:pPr>
            <a:r>
              <a:rPr lang="lt-LT" sz="2900" i="0" u="none" strike="noStrike" cap="none">
                <a:solidFill>
                  <a:srgbClr val="056839"/>
                </a:solidFill>
              </a:rPr>
              <a:t>- suurem tootlikkus</a:t>
            </a:r>
            <a:endParaRPr sz="2900">
              <a:solidFill>
                <a:srgbClr val="056839"/>
              </a:solidFill>
            </a:endParaRPr>
          </a:p>
          <a:p>
            <a:pPr marL="0" marR="0" lvl="0" indent="0" algn="just" rtl="0">
              <a:lnSpc>
                <a:spcPct val="150000"/>
              </a:lnSpc>
              <a:spcBef>
                <a:spcPts val="0"/>
              </a:spcBef>
              <a:spcAft>
                <a:spcPts val="0"/>
              </a:spcAft>
              <a:buNone/>
            </a:pPr>
            <a:r>
              <a:rPr lang="lt-LT" sz="2900" i="0" u="none" strike="noStrike" cap="none">
                <a:solidFill>
                  <a:srgbClr val="056839"/>
                </a:solidFill>
              </a:rPr>
              <a:t>- suurem läbipaistvus</a:t>
            </a:r>
            <a:endParaRPr sz="2900">
              <a:solidFill>
                <a:srgbClr val="056839"/>
              </a:solidFill>
            </a:endParaRPr>
          </a:p>
          <a:p>
            <a:pPr marL="0" marR="0" lvl="0" indent="0" algn="just" rtl="0">
              <a:lnSpc>
                <a:spcPct val="150000"/>
              </a:lnSpc>
              <a:spcBef>
                <a:spcPts val="0"/>
              </a:spcBef>
              <a:spcAft>
                <a:spcPts val="0"/>
              </a:spcAft>
              <a:buNone/>
            </a:pPr>
            <a:r>
              <a:rPr lang="lt-LT" sz="2900" i="0" u="none" strike="noStrike" cap="none">
                <a:solidFill>
                  <a:srgbClr val="056839"/>
                </a:solidFill>
              </a:rPr>
              <a:t>- ennustab keskkonnakatastroofe</a:t>
            </a:r>
            <a:endParaRPr sz="2900">
              <a:solidFill>
                <a:srgbClr val="056839"/>
              </a:solidFill>
            </a:endParaRPr>
          </a:p>
          <a:p>
            <a:pPr marL="0" marR="0" lvl="0" indent="0" algn="just" rtl="0">
              <a:lnSpc>
                <a:spcPct val="150000"/>
              </a:lnSpc>
              <a:spcBef>
                <a:spcPts val="1300"/>
              </a:spcBef>
              <a:spcAft>
                <a:spcPts val="0"/>
              </a:spcAft>
              <a:buNone/>
            </a:pPr>
            <a:r>
              <a:rPr lang="lt-LT" sz="2900" i="0" u="none" strike="noStrike" cap="none">
                <a:solidFill>
                  <a:srgbClr val="056839"/>
                </a:solidFill>
              </a:rPr>
              <a:t>Digitaliseerimine ja jätkusuutlikkus töötavad tänapäeval paarikaupa, et leida parimad lahendused kavandatud säästva arengu eesmärkide saavutamiseks. </a:t>
            </a:r>
            <a:endParaRPr sz="2900" i="0" u="none" strike="noStrike" cap="none">
              <a:solidFill>
                <a:srgbClr val="056839"/>
              </a:solidFill>
            </a:endParaRPr>
          </a:p>
          <a:p>
            <a:pPr marL="0" marR="0" lvl="0" indent="0" algn="l" rtl="0">
              <a:lnSpc>
                <a:spcPct val="100000"/>
              </a:lnSpc>
              <a:spcBef>
                <a:spcPts val="1300"/>
              </a:spcBef>
              <a:spcAft>
                <a:spcPts val="0"/>
              </a:spcAft>
              <a:buNone/>
            </a:pPr>
            <a:br>
              <a:rPr lang="lt-LT" sz="3900" b="0" i="0" u="none" strike="noStrike" cap="none">
                <a:solidFill>
                  <a:srgbClr val="000000"/>
                </a:solidFill>
                <a:latin typeface="Arial"/>
                <a:ea typeface="Arial"/>
                <a:cs typeface="Arial"/>
                <a:sym typeface="Arial"/>
              </a:rPr>
            </a:br>
            <a:endParaRPr sz="2900" b="1" i="0" u="none" strike="noStrike" cap="none">
              <a:solidFill>
                <a:srgbClr val="05683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id="103" name="Google Shape;103;p2" descr="Graphical user interface, text&#10;&#10;Description automatically generated"/>
          <p:cNvPicPr preferRelativeResize="0"/>
          <p:nvPr/>
        </p:nvPicPr>
        <p:blipFill rotWithShape="1">
          <a:blip r:embed="rId3">
            <a:alphaModFix/>
          </a:blip>
          <a:srcRect l="0" t="0" r="0" b="0"/>
          <a:stretch/>
        </p:blipFill>
        <p:spPr>
          <a:xfrm>
            <a:off x="159219" y="9117953"/>
            <a:ext cx="5165965" cy="1083795"/>
          </a:xfrm>
          <a:prstGeom prst="rect">
            <a:avLst/>
          </a:prstGeom>
          <a:noFill/>
          <a:ln>
            <a:noFill/>
          </a:ln>
        </p:spPr>
      </p:pic>
      <p:pic>
        <p:nvPicPr>
          <p:cNvPr id="104" name="Google Shape;104;p2"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105" name="Google Shape;105;p2"/>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106" name="Google Shape;106;p2"/>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107" name="Google Shape;107;p2"/>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108" name="Google Shape;108;p2"/>
          <p:cNvSpPr/>
          <p:nvPr/>
        </p:nvSpPr>
        <p:spPr>
          <a:xfrm>
            <a:off x="0" y="8986875"/>
            <a:ext cx="15233100" cy="1311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109" name="Google Shape;109;p2"/>
          <p:cNvSpPr txBox="1"/>
          <p:nvPr/>
        </p:nvSpPr>
        <p:spPr>
          <a:xfrm>
            <a:off x="1104081" y="949332"/>
            <a:ext cx="15233100" cy="15045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Õpiväljundid</a:t>
            </a:r>
            <a:endParaRPr sz="3300" b="1" i="0" u="none" strike="noStrike" cap="none">
              <a:solidFill>
                <a:srgbClr val="C55A1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r>
              <a:t/>
            </a:r>
            <a:endParaRPr sz="2900" b="0" i="0" u="none" strike="noStrike" cap="none">
              <a:solidFill>
                <a:schemeClr val="dk1"/>
              </a:solidFill>
              <a:latin typeface="Calibri"/>
              <a:ea typeface="Calibri"/>
              <a:cs typeface="Calibri"/>
              <a:sym typeface="Calibri"/>
            </a:endParaRPr>
          </a:p>
        </p:txBody>
      </p:sp>
      <p:sp>
        <p:nvSpPr>
          <p:cNvPr id="110" name="Google Shape;110;p2"/>
          <p:cNvSpPr txBox="1"/>
          <p:nvPr/>
        </p:nvSpPr>
        <p:spPr>
          <a:xfrm>
            <a:off x="1702677" y="2837795"/>
            <a:ext cx="16933500" cy="1419900"/>
          </a:xfrm>
          <a:prstGeom prst="rect">
            <a:avLst/>
          </a:prstGeom>
          <a:noFill/>
          <a:ln>
            <a:noFill/>
          </a:ln>
        </p:spPr>
        <p:txBody>
          <a:bodyPr spcFirstLastPara="1" wrap="square" lIns="148575" tIns="74275" rIns="148575" bIns="74275" anchor="t" anchorCtr="0">
            <a:spAutoFit/>
          </a:bodyPr>
          <a:lstStyle/>
          <a:p>
            <a:pPr marL="749300" marR="0" lvl="0" indent="-666750" algn="l" rtl="0">
              <a:lnSpc>
                <a:spcPct val="150000"/>
              </a:lnSpc>
              <a:spcBef>
                <a:spcPts val="0"/>
              </a:spcBef>
              <a:spcAft>
                <a:spcPts val="0"/>
              </a:spcAft>
              <a:buClr>
                <a:srgbClr val="056839"/>
              </a:buClr>
              <a:buSzPts val="3300"/>
              <a:buFont typeface="Calibri"/>
              <a:buChar char="-"/>
            </a:pPr>
            <a:r>
              <a:rPr lang="lt-LT" sz="3300" b="0" i="0" u="none" strike="noStrike" cap="none">
                <a:solidFill>
                  <a:srgbClr val="056839"/>
                </a:solidFill>
                <a:latin typeface="Calibri"/>
                <a:ea typeface="Calibri"/>
                <a:cs typeface="Calibri"/>
                <a:sym typeface="Calibri"/>
              </a:rPr>
              <a:t>mõista digitaliseerimise tähtsust jätkusuutliku arengu jaoks</a:t>
            </a:r>
            <a:endParaRPr sz="3300" b="0" i="0" u="none" strike="noStrike" cap="none">
              <a:solidFill>
                <a:srgbClr val="056839"/>
              </a:solidFill>
              <a:latin typeface="Arial"/>
              <a:ea typeface="Arial"/>
              <a:cs typeface="Arial"/>
              <a:sym typeface="Arial"/>
            </a:endParaRPr>
          </a:p>
          <a:p>
            <a:pPr marL="749300" marR="0" lvl="0" indent="-666750" algn="l" rtl="0">
              <a:lnSpc>
                <a:spcPct val="150000"/>
              </a:lnSpc>
              <a:spcBef>
                <a:spcPts val="0"/>
              </a:spcBef>
              <a:spcAft>
                <a:spcPts val="0"/>
              </a:spcAft>
              <a:buClr>
                <a:srgbClr val="056839"/>
              </a:buClr>
              <a:buSzPts val="3300"/>
              <a:buFont typeface="Calibri"/>
              <a:buChar char="-"/>
            </a:pPr>
            <a:r>
              <a:rPr lang="lt-LT" sz="3300" b="0" i="0" u="none" strike="noStrike" cap="none">
                <a:solidFill>
                  <a:srgbClr val="056839"/>
                </a:solidFill>
                <a:latin typeface="Calibri"/>
                <a:ea typeface="Calibri"/>
                <a:cs typeface="Calibri"/>
                <a:sym typeface="Calibri"/>
              </a:rPr>
              <a:t>Oskus loetleda digitaalse jätkusuutlikkuse eeliseid</a:t>
            </a:r>
            <a:endParaRPr sz="3300" b="0" i="0" u="none" strike="noStrike" cap="none">
              <a:solidFill>
                <a:srgbClr val="056839"/>
              </a:solidFill>
              <a:latin typeface="Calibri"/>
              <a:ea typeface="Calibri"/>
              <a:cs typeface="Calibri"/>
              <a:sym typeface="Calibri"/>
            </a:endParaRPr>
          </a:p>
        </p:txBody>
      </p:sp>
    </p:spTree>
  </p:cSld>
  <p:clrMapOvr>
    <a:masterClrMapping/>
  </p:clrMapOvr>
</p:sld>
</file>

<file path=ppt/slides/slide3.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3"/>
          <p:cNvSpPr/>
          <p:nvPr/>
        </p:nvSpPr>
        <p:spPr>
          <a:xfrm>
            <a:off x="0" y="0"/>
            <a:ext cx="20574000" cy="10287000"/>
          </a:xfrm>
          <a:prstGeom prst="rect">
            <a:avLst/>
          </a:prstGeom>
          <a:gradFill>
            <a:gsLst>
              <a:gs pos="0">
                <a:srgbClr val="F5F7FC"/>
              </a:gs>
              <a:gs pos="100000">
                <a:srgbClr val="7AC99A">
                  <a:alpha val="77254"/>
                </a:srgbClr>
              </a:gs>
            </a:gsLst>
            <a:lin ang="21593999" scaled="0"/>
          </a:gra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116" name="Google Shape;116;p3"/>
          <p:cNvSpPr txBox="1"/>
          <p:nvPr/>
        </p:nvSpPr>
        <p:spPr>
          <a:xfrm>
            <a:off x="895634" y="641955"/>
            <a:ext cx="13848900" cy="19509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Käsitletavad rohelised oskused</a:t>
            </a:r>
            <a:endParaRPr sz="5900" b="1"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r>
              <a:t/>
            </a:r>
            <a:endParaRPr sz="2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r>
              <a:t/>
            </a:r>
            <a:endParaRPr sz="2900" b="0" i="0" u="none" strike="noStrike" cap="none">
              <a:solidFill>
                <a:schemeClr val="dk1"/>
              </a:solidFill>
              <a:latin typeface="Calibri"/>
              <a:ea typeface="Calibri"/>
              <a:cs typeface="Calibri"/>
              <a:sym typeface="Calibri"/>
            </a:endParaRPr>
          </a:p>
        </p:txBody>
      </p:sp>
      <p:sp>
        <p:nvSpPr>
          <p:cNvPr id="117" name="Google Shape;117;p3"/>
          <p:cNvSpPr txBox="1"/>
          <p:nvPr/>
        </p:nvSpPr>
        <p:spPr>
          <a:xfrm>
            <a:off x="5360501" y="1887974"/>
            <a:ext cx="7993800" cy="7053600"/>
          </a:xfrm>
          <a:prstGeom prst="rect">
            <a:avLst/>
          </a:prstGeom>
          <a:noFill/>
          <a:ln>
            <a:noFill/>
          </a:ln>
        </p:spPr>
        <p:txBody>
          <a:bodyPr spcFirstLastPara="1" wrap="square" lIns="148575" tIns="74275" rIns="148575" bIns="74275" anchor="t" anchorCtr="0">
            <a:spAutoFit/>
          </a:bodyPr>
          <a:lstStyle/>
          <a:p>
            <a:pPr marL="558800" marR="0" lvl="0" indent="-552450" algn="l" rtl="0">
              <a:lnSpc>
                <a:spcPct val="150000"/>
              </a:lnSpc>
              <a:spcBef>
                <a:spcPts val="0"/>
              </a:spcBef>
              <a:spcAft>
                <a:spcPts val="0"/>
              </a:spcAft>
              <a:buClr>
                <a:srgbClr val="056839"/>
              </a:buClr>
              <a:buSzPts val="3900"/>
              <a:buFont typeface="Arial"/>
              <a:buChar char="•"/>
            </a:pPr>
            <a:r>
              <a:rPr lang="lt-LT" sz="3900" b="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0"/>
                  </a:ext>
                </a:extLst>
              </a:rPr>
              <a:t>Edasi mõtlev</a:t>
            </a:r>
            <a:endParaRPr sz="3900" b="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1"/>
                </a:ext>
              </a:extLst>
            </a:endParaRPr>
          </a:p>
          <a:p>
            <a:pPr marL="558800" marR="0" lvl="0" indent="-552450" algn="l" rtl="0">
              <a:lnSpc>
                <a:spcPct val="150000"/>
              </a:lnSpc>
              <a:spcBef>
                <a:spcPts val="0"/>
              </a:spcBef>
              <a:spcAft>
                <a:spcPts val="0"/>
              </a:spcAft>
              <a:buClr>
                <a:srgbClr val="056839"/>
              </a:buClr>
              <a:buSzPts val="3900"/>
              <a:buFont typeface="Arial"/>
              <a:buChar char="•"/>
            </a:pPr>
            <a:r>
              <a:rPr lang="lt-LT" sz="3900" b="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2"/>
                  </a:ext>
                </a:extLst>
              </a:rPr>
              <a:t>Analüütilised oskused</a:t>
            </a:r>
            <a:endParaRPr sz="3900" b="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3"/>
                </a:ext>
              </a:extLst>
            </a:endParaRPr>
          </a:p>
          <a:p>
            <a:pPr marL="558800" marR="0" lvl="0" indent="-552450" algn="l" rtl="0">
              <a:lnSpc>
                <a:spcPct val="150000"/>
              </a:lnSpc>
              <a:spcBef>
                <a:spcPts val="0"/>
              </a:spcBef>
              <a:spcAft>
                <a:spcPts val="0"/>
              </a:spcAft>
              <a:buClr>
                <a:srgbClr val="056839"/>
              </a:buClr>
              <a:buSzPts val="3900"/>
              <a:buFont typeface="Arial"/>
              <a:buChar char="•"/>
            </a:pPr>
            <a:r>
              <a:rPr lang="lt-LT" sz="3900" b="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4"/>
                  </a:ext>
                </a:extLst>
              </a:rPr>
              <a:t>Lean-tootmine</a:t>
            </a:r>
            <a:endParaRPr sz="3900" b="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5"/>
                </a:ext>
              </a:extLst>
            </a:endParaRPr>
          </a:p>
          <a:p>
            <a:pPr marL="558800" marR="0" lvl="0" indent="-552450" algn="l" rtl="0">
              <a:lnSpc>
                <a:spcPct val="150000"/>
              </a:lnSpc>
              <a:spcBef>
                <a:spcPts val="0"/>
              </a:spcBef>
              <a:spcAft>
                <a:spcPts val="0"/>
              </a:spcAft>
              <a:buClr>
                <a:srgbClr val="056839"/>
              </a:buClr>
              <a:buSzPts val="3900"/>
              <a:buFont typeface="Arial"/>
              <a:buChar char="•"/>
            </a:pPr>
            <a:r>
              <a:rPr lang="lt-LT" sz="3900" b="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6"/>
                  </a:ext>
                </a:extLst>
              </a:rPr>
              <a:t>Juhtimisoskused</a:t>
            </a:r>
            <a:endParaRPr sz="2300" b="0" i="0" u="none" strike="noStrike" cap="none">
              <a:solidFill>
                <a:srgbClr val="056839"/>
              </a:solidFill>
              <a:latin typeface="Arial"/>
              <a:ea typeface="Arial"/>
              <a:cs typeface="Arial"/>
              <a:sym typeface="Arial"/>
              <a:extLst>
                <a:ext uri="http://customooxmlschemas.google.com/">
                  <go:slidesCustomData xmlns:go="http://customooxmlschemas.google.com/" textRoundtripDataId="7"/>
                </a:ext>
              </a:extLst>
            </a:endParaRPr>
          </a:p>
          <a:p>
            <a:pPr marL="558800" marR="0" lvl="0" indent="-552450" algn="l" rtl="0">
              <a:lnSpc>
                <a:spcPct val="150000"/>
              </a:lnSpc>
              <a:spcBef>
                <a:spcPts val="0"/>
              </a:spcBef>
              <a:spcAft>
                <a:spcPts val="0"/>
              </a:spcAft>
              <a:buClr>
                <a:srgbClr val="056839"/>
              </a:buClr>
              <a:buSzPts val="3900"/>
              <a:buFont typeface="Arial"/>
              <a:buChar char="•"/>
            </a:pPr>
            <a:r>
              <a:rPr lang="lt-LT" sz="3900" b="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8"/>
                  </a:ext>
                </a:extLst>
              </a:rPr>
              <a:t>Teaduslikud oskused</a:t>
            </a:r>
            <a:endParaRPr sz="2300" b="0" i="0" u="none" strike="noStrike" cap="none">
              <a:solidFill>
                <a:srgbClr val="056839"/>
              </a:solidFill>
              <a:latin typeface="Arial"/>
              <a:ea typeface="Arial"/>
              <a:cs typeface="Arial"/>
              <a:sym typeface="Arial"/>
              <a:extLst>
                <a:ext uri="http://customooxmlschemas.google.com/">
                  <go:slidesCustomData xmlns:go="http://customooxmlschemas.google.com/" textRoundtripDataId="9"/>
                </a:ext>
              </a:extLst>
            </a:endParaRPr>
          </a:p>
          <a:p>
            <a:pPr marL="558800" marR="0" lvl="0" indent="-552450" algn="l" rtl="0">
              <a:lnSpc>
                <a:spcPct val="150000"/>
              </a:lnSpc>
              <a:spcBef>
                <a:spcPts val="0"/>
              </a:spcBef>
              <a:spcAft>
                <a:spcPts val="0"/>
              </a:spcAft>
              <a:buClr>
                <a:srgbClr val="056839"/>
              </a:buClr>
              <a:buSzPts val="3900"/>
              <a:buFont typeface="Arial"/>
              <a:buChar char="•"/>
            </a:pPr>
            <a:r>
              <a:rPr lang="lt-LT" sz="3900" b="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10"/>
                  </a:ext>
                </a:extLst>
              </a:rPr>
              <a:t>Hooldus- ja remondioskused</a:t>
            </a:r>
            <a:endParaRPr sz="2300" b="0" i="0" u="none" strike="noStrike" cap="none">
              <a:solidFill>
                <a:srgbClr val="056839"/>
              </a:solidFill>
              <a:latin typeface="Arial"/>
              <a:ea typeface="Arial"/>
              <a:cs typeface="Arial"/>
              <a:sym typeface="Arial"/>
              <a:extLst>
                <a:ext uri="http://customooxmlschemas.google.com/">
                  <go:slidesCustomData xmlns:go="http://customooxmlschemas.google.com/" textRoundtripDataId="11"/>
                </a:ext>
              </a:extLst>
            </a:endParaRPr>
          </a:p>
          <a:p>
            <a:pPr marL="558800" marR="0" lvl="0" indent="-552450" algn="l" rtl="0">
              <a:lnSpc>
                <a:spcPct val="150000"/>
              </a:lnSpc>
              <a:spcBef>
                <a:spcPts val="0"/>
              </a:spcBef>
              <a:spcAft>
                <a:spcPts val="0"/>
              </a:spcAft>
              <a:buClr>
                <a:srgbClr val="056839"/>
              </a:buClr>
              <a:buSzPts val="3900"/>
              <a:buFont typeface="Arial"/>
              <a:buChar char="•"/>
            </a:pPr>
            <a:r>
              <a:rPr lang="lt-LT" sz="3900" b="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12"/>
                  </a:ext>
                </a:extLst>
              </a:rPr>
              <a:t>Reostuse vältimine</a:t>
            </a:r>
            <a:endParaRPr sz="3900" b="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13"/>
                </a:ext>
              </a:extLst>
            </a:endParaRPr>
          </a:p>
          <a:p>
            <a:pPr marL="558800" marR="0" lvl="0" indent="-552450" algn="l" rtl="0">
              <a:lnSpc>
                <a:spcPct val="150000"/>
              </a:lnSpc>
              <a:spcBef>
                <a:spcPts val="0"/>
              </a:spcBef>
              <a:spcAft>
                <a:spcPts val="0"/>
              </a:spcAft>
              <a:buClr>
                <a:srgbClr val="056839"/>
              </a:buClr>
              <a:buSzPts val="3900"/>
              <a:buFont typeface="Arial"/>
              <a:buChar char="•"/>
            </a:pPr>
            <a:r>
              <a:rPr lang="lt-LT" sz="3900" b="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14"/>
                  </a:ext>
                </a:extLst>
              </a:rPr>
              <a:t>Ökodisain</a:t>
            </a:r>
            <a:endParaRPr sz="3900" b="0" i="0" u="none" strike="noStrike" cap="none">
              <a:solidFill>
                <a:srgbClr val="056839"/>
              </a:solidFill>
              <a:latin typeface="Calibri"/>
              <a:ea typeface="Calibri"/>
              <a:cs typeface="Calibri"/>
              <a:sym typeface="Calibri"/>
            </a:endParaRPr>
          </a:p>
        </p:txBody>
      </p:sp>
      <p:pic>
        <p:nvPicPr>
          <p:cNvPr id="118" name="Google Shape;118;p3"/>
          <p:cNvPicPr preferRelativeResize="0"/>
          <p:nvPr/>
        </p:nvPicPr>
        <p:blipFill rotWithShape="1">
          <a:blip r:embed="rId3">
            <a:alphaModFix/>
          </a:blip>
          <a:srcRect l="0" t="0" r="0" b="0"/>
          <a:stretch/>
        </p:blipFill>
        <p:spPr>
          <a:xfrm>
            <a:off x="2118639" y="3740577"/>
            <a:ext cx="1801371" cy="3003811"/>
          </a:xfrm>
          <a:prstGeom prst="rect">
            <a:avLst/>
          </a:prstGeom>
          <a:noFill/>
          <a:ln>
            <a:noFill/>
          </a:ln>
        </p:spPr>
      </p:pic>
      <p:pic>
        <p:nvPicPr>
          <p:cNvPr id="119" name="Google Shape;119;p3"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120" name="Google Shape;120;p3"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4"/>
          <p:cNvSpPr/>
          <p:nvPr/>
        </p:nvSpPr>
        <p:spPr>
          <a:xfrm>
            <a:off x="-71550" y="0"/>
            <a:ext cx="20574000" cy="10287000"/>
          </a:xfrm>
          <a:prstGeom prst="rect">
            <a:avLst/>
          </a:prstGeom>
          <a:gradFill>
            <a:gsLst>
              <a:gs pos="0">
                <a:srgbClr val="F5F7FC"/>
              </a:gs>
              <a:gs pos="100000">
                <a:srgbClr val="7AC99A">
                  <a:alpha val="77254"/>
                </a:srgbClr>
              </a:gs>
            </a:gsLst>
            <a:lin ang="21593999" scaled="0"/>
          </a:gradFill>
          <a:ln>
            <a:noFill/>
          </a:ln>
        </p:spPr>
        <p:txBody>
          <a:bodyPr spcFirstLastPara="1" wrap="square" lIns="148575" tIns="74275" rIns="148575" bIns="74275" anchor="ctr" anchorCtr="0">
            <a:noAutofit/>
          </a:bodyPr>
          <a:lstStyle/>
          <a:p>
            <a:pPr marL="0" marR="0" lvl="0" indent="0" algn="l"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pic>
        <p:nvPicPr>
          <p:cNvPr id="127" name="Google Shape;127;p4"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28" name="Google Shape;128;p4"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129" name="Google Shape;129;p4"/>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130" name="Google Shape;130;p4"/>
          <p:cNvSpPr txBox="1"/>
          <p:nvPr/>
        </p:nvSpPr>
        <p:spPr>
          <a:xfrm>
            <a:off x="714945" y="482211"/>
            <a:ext cx="128895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Sissejuhatus digitaliseerimisse </a:t>
            </a:r>
            <a:endParaRPr sz="2900" b="0" i="0" u="none" strike="noStrike" cap="none">
              <a:solidFill>
                <a:schemeClr val="dk1"/>
              </a:solidFill>
              <a:latin typeface="Calibri"/>
              <a:ea typeface="Calibri"/>
              <a:cs typeface="Calibri"/>
              <a:sym typeface="Calibri"/>
            </a:endParaRPr>
          </a:p>
        </p:txBody>
      </p:sp>
      <p:sp>
        <p:nvSpPr>
          <p:cNvPr id="131" name="Google Shape;131;p4"/>
          <p:cNvSpPr txBox="1"/>
          <p:nvPr/>
        </p:nvSpPr>
        <p:spPr>
          <a:xfrm>
            <a:off x="7608600" y="8704275"/>
            <a:ext cx="8608800" cy="12276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lt-LT" sz="2600" b="1">
                <a:solidFill>
                  <a:srgbClr val="056839"/>
                </a:solidFill>
              </a:rPr>
              <a:t>AmCham (2019) </a:t>
            </a:r>
            <a:r>
              <a:rPr lang="lt-LT" sz="2600" b="1" i="0" u="none" strike="noStrike" cap="none">
                <a:solidFill>
                  <a:srgbClr val="056839"/>
                </a:solidFill>
                <a:latin typeface="Arial"/>
                <a:ea typeface="Arial"/>
                <a:cs typeface="Arial"/>
                <a:sym typeface="Arial"/>
              </a:rPr>
              <a:t>Päev digitaliseerimise elust </a:t>
            </a:r>
            <a:r>
              <a:rPr lang="lt-LT" sz="2100" b="0" i="0" u="none" strike="noStrike" cap="none">
                <a:solidFill>
                  <a:srgbClr val="056839"/>
                </a:solidFill>
                <a:latin typeface="Calibri"/>
                <a:ea typeface="Calibri"/>
                <a:cs typeface="Calibri"/>
                <a:sym typeface="Calibri"/>
              </a:rPr>
              <a:t>www.youtube.com/watch?v=e_UjR4KW4KI </a:t>
            </a:r>
            <a:endParaRPr sz="2100" b="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None/>
            </a:pPr>
            <a:r>
              <a:t/>
            </a:r>
            <a:endParaRPr sz="2300" b="0" i="0" u="none" strike="noStrike" cap="none">
              <a:solidFill>
                <a:srgbClr val="000000"/>
              </a:solidFill>
              <a:latin typeface="Arial"/>
              <a:ea typeface="Arial"/>
              <a:cs typeface="Arial"/>
              <a:sym typeface="Arial"/>
            </a:endParaRPr>
          </a:p>
        </p:txBody>
      </p:sp>
      <p:pic>
        <p:nvPicPr>
          <p:cNvPr id="132" name="Google Shape;132;p4" descr="Digitalization is anywhere and everywhere. But how does it really impact us? And how can we make sure everyone benefits - in Germany, Europe and the US? &#10;&#10;These are the main topics dealt with in AmCham Germany's newest film. To learn more about our work and what we do, check out our website: https://www.amcham.de/&#10;&#10;Camera, Editing, VFX: Leo Friedrich&#10;https://www.youtube.com/maxleomusic &#10;&#10;Director, Illustration: Julia Goldsby&#10;https://www.instagram.com/meloy_goldsby/&#10;&#10;Actress: Asya Pritchard&#10;https://www.instagram.com/asyapritchard/" title="A Day in the Life of Digitalization">
            <a:hlinkClick r:id="rId6"/>
          </p:cNvPr>
          <p:cNvPicPr preferRelativeResize="0"/>
          <p:nvPr/>
        </p:nvPicPr>
        <p:blipFill>
          <a:blip r:embed="rId7">
            <a:alphaModFix/>
          </a:blip>
          <a:stretch>
            <a:fillRect/>
          </a:stretch>
        </p:blipFill>
        <p:spPr>
          <a:xfrm>
            <a:off x="5459822" y="1662788"/>
            <a:ext cx="9281926" cy="6961425"/>
          </a:xfrm>
          <a:prstGeom prst="rect">
            <a:avLst/>
          </a:prstGeom>
          <a:noFill/>
          <a:ln>
            <a:noFill/>
          </a:ln>
        </p:spPr>
      </p:pic>
    </p:spTree>
  </p:cSld>
  <p:clrMapOvr>
    <a:masterClrMapping/>
  </p:clrMapOvr>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10" presetClass="entr" presetSubtype="0" fill="hold" nodeType="clickEffect">
                                  <p:stCondLst>
                                    <p:cond delay="0"/>
                                  </p:stCondLst>
                                  <p:childTnLst>
                                    <p:set>
                                      <p:cBhvr>
                                        <p:cTn dur="1" fill="hold">
                                          <p:stCondLst>
                                            <p:cond delay="0"/>
                                          </p:stCondLst>
                                        </p:cTn>
                                        <p:tgtEl>
                                          <p:spTgt spid="130"/>
                                        </p:tgtEl>
                                        <p:attrNameLst>
                                          <p:attrName>style.visibility</p:attrName>
                                        </p:attrNameLst>
                                      </p:cBhvr>
                                      <p:to>
                                        <p:strVal val="visible"/>
                                      </p:to>
                                    </p:set>
                                    <p:animEffect transition="in" filter="fade">
                                      <p:cBhvr>
                                        <p:cTn dur="1"/>
                                        <p:tgtEl>
                                          <p:spTgt spid="130"/>
                                        </p:tgtEl>
                                      </p:cBhvr>
                                    </p:animEffect>
                                  </p:childTnLst>
                                </p:cTn>
                              </p:par>
                            </p:childTnLst>
                          </p:cTn>
                        </p:par>
                      </p:childTnLst>
                    </p:cTn>
                  </p:par>
                  <p:par>
                    <p:cTn fill="hold">
                      <p:stCondLst>
                        <p:cond delay="indefinite"/>
                      </p:stCondLst>
                      <p:childTnLst>
                        <p:par>
                          <p:cTn fill="hold">
                            <p:stCondLst>
                              <p:cond delay="0"/>
                            </p:stCondLst>
                            <p:childTnLst>
                              <p:par>
                                <p:cTn presetID="10" presetClass="entr" presetSubtype="0" fill="hold" nodeType="clickEffect">
                                  <p:stCondLst>
                                    <p:cond delay="0"/>
                                  </p:stCondLst>
                                  <p:childTnLst>
                                    <p:set>
                                      <p:cBhvr>
                                        <p:cTn dur="1" fill="hold">
                                          <p:stCondLst>
                                            <p:cond delay="0"/>
                                          </p:stCondLst>
                                        </p:cTn>
                                        <p:tgtEl>
                                          <p:spTgt spid="132"/>
                                        </p:tgtEl>
                                        <p:attrNameLst>
                                          <p:attrName>style.visibility</p:attrName>
                                        </p:attrNameLst>
                                      </p:cBhvr>
                                      <p:to>
                                        <p:strVal val="visible"/>
                                      </p:to>
                                    </p:set>
                                    <p:animEffect transition="in" filter="fade">
                                      <p:cBhvr>
                                        <p:cTn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5"/>
          <p:cNvSpPr txBox="1"/>
          <p:nvPr/>
        </p:nvSpPr>
        <p:spPr>
          <a:xfrm>
            <a:off x="891245" y="863161"/>
            <a:ext cx="7914900" cy="19509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Sissejuhatus </a:t>
            </a:r>
            <a:endParaRPr sz="2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r>
              <a:t/>
            </a:r>
            <a:endParaRPr sz="2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r>
              <a:t/>
            </a:r>
            <a:endParaRPr sz="2900" b="0" i="0" u="none" strike="noStrike" cap="none">
              <a:solidFill>
                <a:schemeClr val="dk1"/>
              </a:solidFill>
              <a:latin typeface="Calibri"/>
              <a:ea typeface="Calibri"/>
              <a:cs typeface="Calibri"/>
              <a:sym typeface="Calibri"/>
            </a:endParaRPr>
          </a:p>
        </p:txBody>
      </p:sp>
      <p:sp>
        <p:nvSpPr>
          <p:cNvPr id="138" name="Google Shape;138;p5"/>
          <p:cNvSpPr txBox="1"/>
          <p:nvPr/>
        </p:nvSpPr>
        <p:spPr>
          <a:xfrm>
            <a:off x="1034414" y="1957434"/>
            <a:ext cx="16933500" cy="59991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Clr>
                <a:srgbClr val="000000"/>
              </a:buClr>
              <a:buSzPts val="4600"/>
              <a:buFont typeface="Arial"/>
              <a:buNone/>
            </a:pPr>
            <a:r>
              <a:t/>
            </a:r>
            <a:endParaRPr sz="4600" b="0" i="0" u="none" strike="noStrike" cap="none">
              <a:solidFill>
                <a:srgbClr val="000000"/>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4600"/>
              <a:buFont typeface="Arial"/>
              <a:buNone/>
            </a:pPr>
            <a:r>
              <a:rPr lang="lt-LT" sz="4200" b="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15"/>
                  </a:ext>
                </a:extLst>
              </a:rPr>
              <a:t>Digitaliseerimine on oluline, et vähendada reostust ja tagada säästev areng.  Digitaalsed tehnoloogiad </a:t>
            </a:r>
            <a:r>
              <a:rPr lang="lt-LT" sz="4200" b="1"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16"/>
                  </a:ext>
                </a:extLst>
              </a:rPr>
              <a:t>suurendavad säästvat suhtumist keskkonda ja rõhutavad roheliste ettevõtete tähtsust. </a:t>
            </a:r>
            <a:r>
              <a:rPr lang="lt-LT" sz="4600" b="0" i="0" u="none" strike="noStrike" cap="none">
                <a:solidFill>
                  <a:srgbClr val="51A151"/>
                </a:solidFill>
                <a:latin typeface="Calibri"/>
                <a:ea typeface="Calibri"/>
                <a:cs typeface="Calibri"/>
                <a:sym typeface="Calibri"/>
                <a:extLst>
                  <a:ext uri="http://customooxmlschemas.google.com/">
                    <go:slidesCustomData xmlns:go="http://customooxmlschemas.google.com/" textRoundtripDataId="18"/>
                  </a:ext>
                </a:extLst>
              </a:rPr>
              <a:t> </a:t>
            </a:r>
            <a:endParaRPr sz="4600" b="0" i="0" u="none" strike="noStrike" cap="none">
              <a:solidFill>
                <a:srgbClr val="51A15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900"/>
              <a:buFont typeface="Arial"/>
              <a:buNone/>
            </a:pPr>
            <a:r>
              <a:t/>
            </a:r>
            <a:endParaRPr sz="29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900"/>
              <a:buFont typeface="Arial"/>
              <a:buNone/>
            </a:pPr>
            <a:r>
              <a:t/>
            </a:r>
            <a:endParaRPr sz="29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900"/>
              <a:buFont typeface="Arial"/>
              <a:buNone/>
            </a:pPr>
            <a:r>
              <a:t/>
            </a:r>
            <a:endParaRPr sz="2900" b="0" i="0" u="none" strike="noStrike" cap="none">
              <a:solidFill>
                <a:srgbClr val="548135"/>
              </a:solidFill>
              <a:latin typeface="Open Sans"/>
              <a:ea typeface="Open Sans"/>
              <a:cs typeface="Open Sans"/>
              <a:sym typeface="Open Sans"/>
            </a:endParaRPr>
          </a:p>
        </p:txBody>
      </p:sp>
      <p:sp>
        <p:nvSpPr>
          <p:cNvPr id="139" name="Google Shape;139;p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140" name="Google Shape;140;p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141" name="Google Shape;141;p5"/>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pic>
        <p:nvPicPr>
          <p:cNvPr id="142" name="Google Shape;142;p5"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43" name="Google Shape;143;p5"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5"/>
          <p:cNvSpPr txBox="1"/>
          <p:nvPr/>
        </p:nvSpPr>
        <p:spPr>
          <a:xfrm>
            <a:off x="1034414" y="2634503"/>
            <a:ext cx="16933500" cy="52296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3300" b="0" i="0" u="none" strike="noStrike" cap="none">
                <a:solidFill>
                  <a:srgbClr val="056839"/>
                </a:solidFill>
                <a:latin typeface="Calibri"/>
                <a:ea typeface="Calibri"/>
                <a:cs typeface="Calibri"/>
                <a:sym typeface="Calibri"/>
              </a:rPr>
              <a:t>Üleminek analoogmaailmast digitaalsele maailmale viimastel aastakümnetel kiirendas oluliselt töötlemisvõimsust ja kommunikatsioonikiirust, mis hõlbustab teabe ja andmete jagamist. Digitaliseerimise käigus on sidusrühmadel ja üldiselt kõigil inimestel suurel määral võimalik kasutada tohutut hulka teavet, mis on nende käsutuses.</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lt-LT" sz="3300" b="0" i="0" u="none" strike="noStrike" cap="none">
                <a:solidFill>
                  <a:srgbClr val="056839"/>
                </a:solidFill>
                <a:latin typeface="Calibri"/>
                <a:ea typeface="Calibri"/>
                <a:cs typeface="Calibri"/>
                <a:sym typeface="Calibri"/>
              </a:rPr>
              <a:t>Suurenenud teabe kättesaadavus ei aita sidusrühmadel mitte ainult saada teavet olemasolevate toodete või teenuste omaduste kohta, vaid ka jagada kaupu ja teenuseid.</a:t>
            </a:r>
            <a:endParaRPr sz="2600" b="1" i="0" u="none" strike="noStrike" cap="none">
              <a:solidFill>
                <a:srgbClr val="056839"/>
              </a:solidFill>
              <a:latin typeface="Arial"/>
              <a:ea typeface="Arial"/>
              <a:cs typeface="Arial"/>
              <a:sym typeface="Arial"/>
            </a:endParaRPr>
          </a:p>
        </p:txBody>
      </p:sp>
      <p:sp>
        <p:nvSpPr>
          <p:cNvPr id="149" name="Google Shape;149;p35"/>
          <p:cNvSpPr/>
          <p:nvPr/>
        </p:nvSpPr>
        <p:spPr>
          <a:xfrm>
            <a:off x="0" y="445"/>
            <a:ext cx="20330100" cy="225900"/>
          </a:xfrm>
          <a:prstGeom prst="rect">
            <a:avLst/>
          </a:prstGeom>
          <a:solidFill>
            <a:srgbClr val="68C28C"/>
          </a:solidFill>
          <a:ln w="25400" cap="flat"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None/>
            </a:pPr>
            <a:r>
              <a:t/>
            </a:r>
            <a:endParaRPr sz="2300" b="0" i="0" u="none" strike="noStrike" cap="none">
              <a:solidFill>
                <a:schemeClr val="lt1"/>
              </a:solidFill>
              <a:latin typeface="Arial"/>
              <a:ea typeface="Arial"/>
              <a:cs typeface="Arial"/>
              <a:sym typeface="Arial"/>
            </a:endParaRPr>
          </a:p>
        </p:txBody>
      </p:sp>
      <p:sp>
        <p:nvSpPr>
          <p:cNvPr id="150" name="Google Shape;150;p3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None/>
            </a:pPr>
            <a:r>
              <a:t/>
            </a:r>
            <a:endParaRPr sz="2300" b="0" i="0" u="none" strike="noStrike" cap="none">
              <a:solidFill>
                <a:schemeClr val="lt1"/>
              </a:solidFill>
              <a:latin typeface="Arial"/>
              <a:ea typeface="Arial"/>
              <a:cs typeface="Arial"/>
              <a:sym typeface="Arial"/>
            </a:endParaRPr>
          </a:p>
        </p:txBody>
      </p:sp>
      <p:sp>
        <p:nvSpPr>
          <p:cNvPr id="151" name="Google Shape;151;p35"/>
          <p:cNvSpPr/>
          <p:nvPr/>
        </p:nvSpPr>
        <p:spPr>
          <a:xfrm>
            <a:off x="1034414" y="1758444"/>
            <a:ext cx="5970900" cy="93900"/>
          </a:xfrm>
          <a:prstGeom prst="rect">
            <a:avLst/>
          </a:prstGeom>
          <a:solidFill>
            <a:srgbClr val="F8B241"/>
          </a:solidFill>
          <a:ln w="25400" cap="flat"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None/>
            </a:pPr>
            <a:r>
              <a:t/>
            </a:r>
            <a:endParaRPr sz="2300" b="0" i="0" u="none" strike="noStrike" cap="none">
              <a:solidFill>
                <a:schemeClr val="lt1"/>
              </a:solidFill>
              <a:latin typeface="Arial"/>
              <a:ea typeface="Arial"/>
              <a:cs typeface="Arial"/>
              <a:sym typeface="Arial"/>
            </a:endParaRPr>
          </a:p>
        </p:txBody>
      </p:sp>
      <p:pic>
        <p:nvPicPr>
          <p:cNvPr id="152" name="Google Shape;152;p35"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53" name="Google Shape;153;p35"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154" name="Google Shape;154;p35"/>
          <p:cNvSpPr txBox="1"/>
          <p:nvPr/>
        </p:nvSpPr>
        <p:spPr>
          <a:xfrm>
            <a:off x="844420" y="826761"/>
            <a:ext cx="16398900" cy="1412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lt-LT" sz="5900" b="1" i="0" u="none" strike="noStrike" cap="none">
                <a:solidFill>
                  <a:srgbClr val="056839"/>
                </a:solidFill>
                <a:latin typeface="Arial"/>
                <a:ea typeface="Arial"/>
                <a:cs typeface="Arial"/>
                <a:sym typeface="Arial"/>
              </a:rPr>
              <a:t>Teema 1: digitaliseerimise eelised</a:t>
            </a:r>
            <a:endParaRPr sz="23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t/>
            </a:r>
            <a:endParaRPr sz="23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6"/>
          <p:cNvSpPr txBox="1"/>
          <p:nvPr/>
        </p:nvSpPr>
        <p:spPr>
          <a:xfrm>
            <a:off x="853904" y="820836"/>
            <a:ext cx="16398900" cy="1412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lt-LT" sz="5900" b="1" i="0" u="none" strike="noStrike" cap="none">
                <a:solidFill>
                  <a:srgbClr val="056839"/>
                </a:solidFill>
                <a:latin typeface="Arial"/>
                <a:ea typeface="Arial"/>
                <a:cs typeface="Arial"/>
                <a:sym typeface="Arial"/>
              </a:rPr>
              <a:t>Teema 1: digitaliseerimise eelised</a:t>
            </a:r>
            <a:endParaRPr sz="23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t/>
            </a:r>
            <a:endParaRPr sz="2300" b="0" i="0" u="none" strike="noStrike" cap="none">
              <a:solidFill>
                <a:srgbClr val="000000"/>
              </a:solidFill>
              <a:latin typeface="Arial"/>
              <a:ea typeface="Arial"/>
              <a:cs typeface="Arial"/>
              <a:sym typeface="Arial"/>
            </a:endParaRPr>
          </a:p>
        </p:txBody>
      </p:sp>
      <p:sp>
        <p:nvSpPr>
          <p:cNvPr id="160" name="Google Shape;160;p36"/>
          <p:cNvSpPr txBox="1"/>
          <p:nvPr/>
        </p:nvSpPr>
        <p:spPr>
          <a:xfrm>
            <a:off x="1191839" y="2470238"/>
            <a:ext cx="18431100" cy="68766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3300" b="0" i="0" u="none" strike="noStrike" cap="none">
                <a:solidFill>
                  <a:srgbClr val="056839"/>
                </a:solidFill>
                <a:latin typeface="Calibri"/>
                <a:ea typeface="Calibri"/>
                <a:cs typeface="Calibri"/>
                <a:sym typeface="Calibri"/>
              </a:rPr>
              <a:t>Digitaliseerimise üleilmastumise mõjul muutub üha suurem hulk teenuseid ja tooteid keskkonnasõbralikumaks ja jätkusuutlikumaks. See ei muuda mitte ainult seda, kuidas üksikisikud kasutavad oma kulutusi, vaid ka seda, kuidas ettevõtted tegutsevad, eriti haridus- ja tervishoiusektoris. </a:t>
            </a:r>
            <a:endParaRPr sz="3300" b="0" i="0" u="none" strike="noStrike" cap="none">
              <a:solidFill>
                <a:srgbClr val="056839"/>
              </a:solidFill>
              <a:latin typeface="Calibri"/>
              <a:ea typeface="Calibri"/>
              <a:cs typeface="Calibri"/>
              <a:sym typeface="Calibri"/>
            </a:endParaRPr>
          </a:p>
          <a:p>
            <a:pPr marL="0" marR="0" lvl="0" indent="0" algn="just" rtl="0">
              <a:lnSpc>
                <a:spcPct val="150000"/>
              </a:lnSpc>
              <a:spcBef>
                <a:spcPts val="1300"/>
              </a:spcBef>
              <a:spcAft>
                <a:spcPts val="0"/>
              </a:spcAft>
              <a:buNone/>
            </a:pPr>
            <a:r>
              <a:t/>
            </a:r>
            <a:endParaRPr sz="800" b="0" i="0" u="none" strike="noStrike" cap="none">
              <a:solidFill>
                <a:srgbClr val="056839"/>
              </a:solidFill>
              <a:latin typeface="Calibri"/>
              <a:ea typeface="Calibri"/>
              <a:cs typeface="Calibri"/>
              <a:sym typeface="Calibri"/>
            </a:endParaRPr>
          </a:p>
          <a:p>
            <a:pPr marL="0" marR="0" lvl="0" indent="0" algn="just" rtl="0">
              <a:lnSpc>
                <a:spcPct val="150000"/>
              </a:lnSpc>
              <a:spcBef>
                <a:spcPts val="1300"/>
              </a:spcBef>
              <a:spcAft>
                <a:spcPts val="0"/>
              </a:spcAft>
              <a:buNone/>
            </a:pPr>
            <a:r>
              <a:rPr lang="lt-LT" sz="3300" b="0" i="0" u="none" strike="noStrike" cap="none">
                <a:solidFill>
                  <a:srgbClr val="056839"/>
                </a:solidFill>
                <a:latin typeface="Calibri"/>
                <a:ea typeface="Calibri"/>
                <a:cs typeface="Calibri"/>
                <a:sym typeface="Calibri"/>
              </a:rPr>
              <a:t>Digitaliseerimine võimaldab omanikel ja üürnikel tulla kokku veebiplatvormide ja -ettevõtete kaudu, et jagada autosid, majutuskohti, jalgrattaid, kodumasinad ja muud. Jagamine võib olla lahendus ületarbimisele ja sellel on potentsiaalne keskkonnakasu tänu ressursside tõhusale kasutamisele.</a:t>
            </a:r>
            <a:endParaRPr sz="2600" b="0" i="0" u="none" strike="noStrike" cap="none">
              <a:solidFill>
                <a:srgbClr val="056839"/>
              </a:solidFill>
              <a:latin typeface="Arial"/>
              <a:ea typeface="Arial"/>
              <a:cs typeface="Arial"/>
              <a:sym typeface="Arial"/>
            </a:endParaRPr>
          </a:p>
          <a:p>
            <a:pPr marL="0" marR="0" lvl="0" indent="0" algn="l" rtl="0">
              <a:lnSpc>
                <a:spcPct val="100000"/>
              </a:lnSpc>
              <a:spcBef>
                <a:spcPts val="1300"/>
              </a:spcBef>
              <a:spcAft>
                <a:spcPts val="0"/>
              </a:spcAft>
              <a:buNone/>
            </a:pPr>
            <a:br>
              <a:rPr lang="lt-LT" sz="2300" b="0" i="0" u="none" strike="noStrike" cap="none">
                <a:solidFill>
                  <a:srgbClr val="000000"/>
                </a:solidFill>
                <a:latin typeface="Arial"/>
                <a:ea typeface="Arial"/>
                <a:cs typeface="Arial"/>
                <a:sym typeface="Arial"/>
              </a:rPr>
            </a:br>
            <a:r>
              <a:rPr lang="lt-LT" sz="2300" b="0" i="0" u="none" strike="noStrike" cap="none">
                <a:solidFill>
                  <a:srgbClr val="056839"/>
                </a:solidFill>
                <a:latin typeface="Arial"/>
                <a:ea typeface="Arial"/>
                <a:cs typeface="Arial"/>
                <a:sym typeface="Arial"/>
              </a:rPr>
              <a:t> </a:t>
            </a:r>
            <a:endParaRPr sz="2300" b="1" i="0" u="none" strike="noStrike" cap="none">
              <a:solidFill>
                <a:srgbClr val="056839"/>
              </a:solidFill>
              <a:latin typeface="Arial"/>
              <a:ea typeface="Arial"/>
              <a:cs typeface="Arial"/>
              <a:sym typeface="Arial"/>
            </a:endParaRPr>
          </a:p>
        </p:txBody>
      </p:sp>
      <p:sp>
        <p:nvSpPr>
          <p:cNvPr id="161" name="Google Shape;161;p36"/>
          <p:cNvSpPr/>
          <p:nvPr/>
        </p:nvSpPr>
        <p:spPr>
          <a:xfrm>
            <a:off x="0" y="445"/>
            <a:ext cx="20330100" cy="225900"/>
          </a:xfrm>
          <a:prstGeom prst="rect">
            <a:avLst/>
          </a:prstGeom>
          <a:solidFill>
            <a:srgbClr val="68C28C"/>
          </a:solidFill>
          <a:ln w="25400" cap="flat"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None/>
            </a:pPr>
            <a:r>
              <a:t/>
            </a:r>
            <a:endParaRPr sz="2300" b="0" i="0" u="none" strike="noStrike" cap="none">
              <a:solidFill>
                <a:schemeClr val="lt1"/>
              </a:solidFill>
              <a:latin typeface="Arial"/>
              <a:ea typeface="Arial"/>
              <a:cs typeface="Arial"/>
              <a:sym typeface="Arial"/>
            </a:endParaRPr>
          </a:p>
        </p:txBody>
      </p:sp>
      <p:sp>
        <p:nvSpPr>
          <p:cNvPr id="162" name="Google Shape;162;p3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None/>
            </a:pPr>
            <a:r>
              <a:t/>
            </a:r>
            <a:endParaRPr sz="2300" b="0" i="0" u="none" strike="noStrike" cap="none">
              <a:solidFill>
                <a:schemeClr val="lt1"/>
              </a:solidFill>
              <a:latin typeface="Arial"/>
              <a:ea typeface="Arial"/>
              <a:cs typeface="Arial"/>
              <a:sym typeface="Arial"/>
            </a:endParaRPr>
          </a:p>
        </p:txBody>
      </p:sp>
      <p:sp>
        <p:nvSpPr>
          <p:cNvPr id="163" name="Google Shape;163;p36"/>
          <p:cNvSpPr/>
          <p:nvPr/>
        </p:nvSpPr>
        <p:spPr>
          <a:xfrm>
            <a:off x="1034414" y="1758444"/>
            <a:ext cx="6281700" cy="105300"/>
          </a:xfrm>
          <a:prstGeom prst="rect">
            <a:avLst/>
          </a:prstGeom>
          <a:solidFill>
            <a:srgbClr val="F8B241"/>
          </a:solidFill>
          <a:ln w="25400" cap="flat"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None/>
            </a:pPr>
            <a:r>
              <a:t/>
            </a:r>
            <a:endParaRPr sz="2300" b="0" i="0" u="none" strike="noStrike" cap="none">
              <a:solidFill>
                <a:schemeClr val="lt1"/>
              </a:solidFill>
              <a:latin typeface="Arial"/>
              <a:ea typeface="Arial"/>
              <a:cs typeface="Arial"/>
              <a:sym typeface="Arial"/>
            </a:endParaRPr>
          </a:p>
        </p:txBody>
      </p:sp>
      <p:pic>
        <p:nvPicPr>
          <p:cNvPr id="164" name="Google Shape;164;p36"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65" name="Google Shape;165;p36"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6" descr="Text, timeline&#10;&#10;Description automatically generated with medium confidence"/>
          <p:cNvPicPr preferRelativeResize="0"/>
          <p:nvPr/>
        </p:nvPicPr>
        <p:blipFill rotWithShape="1">
          <a:blip r:embed="rId3">
            <a:alphaModFix/>
          </a:blip>
          <a:srcRect l="0" t="0" r="1283" b="0"/>
          <a:stretch/>
        </p:blipFill>
        <p:spPr>
          <a:xfrm>
            <a:off x="2058792" y="1911168"/>
            <a:ext cx="11627170" cy="6465115"/>
          </a:xfrm>
          <a:prstGeom prst="rect">
            <a:avLst/>
          </a:prstGeom>
          <a:noFill/>
          <a:ln>
            <a:noFill/>
          </a:ln>
        </p:spPr>
      </p:pic>
      <p:sp>
        <p:nvSpPr>
          <p:cNvPr id="171" name="Google Shape;171;p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172" name="Google Shape;172;p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173" name="Google Shape;173;p6"/>
          <p:cNvSpPr/>
          <p:nvPr/>
        </p:nvSpPr>
        <p:spPr>
          <a:xfrm>
            <a:off x="1063565" y="1491782"/>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pic>
        <p:nvPicPr>
          <p:cNvPr id="174" name="Google Shape;174;p6"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175" name="Google Shape;175;p6"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sp>
        <p:nvSpPr>
          <p:cNvPr id="176" name="Google Shape;176;p6"/>
          <p:cNvSpPr txBox="1"/>
          <p:nvPr/>
        </p:nvSpPr>
        <p:spPr>
          <a:xfrm>
            <a:off x="13685963" y="6721913"/>
            <a:ext cx="5479800" cy="23664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lt-LT" sz="1600" b="0" i="0" u="none" strike="noStrike" cap="none">
                <a:solidFill>
                  <a:schemeClr val="dk1"/>
                </a:solidFill>
                <a:latin typeface="Calibri"/>
                <a:ea typeface="Calibri"/>
                <a:cs typeface="Calibri"/>
                <a:sym typeface="Calibri"/>
              </a:rPr>
              <a:t>Allikas: Maria E. Mondejar, Ram Avtar, Heyker Lellani Baños Diaz, Rama Kant Dubey, Jesús Esteban, Abigail Gómez-Morales, Brett Hallam, Nsilulu Tresor Mbungu, Chukwuebuka Christopher Okolo, Kumar Arun Prasad, Qianhong She, Sergi Garcia-Segura, Digitalization to achieve sustainable development goals: Steps towards a Smart Green Planet, Science of The Total Environment, Volume 794, 2021, 148539, ISSN 0048-9697, </a:t>
            </a:r>
            <a:r>
              <a:rPr lang="lt-LT" sz="1600" b="0" i="0" u="none" strike="noStrike" cap="none">
                <a:solidFill>
                  <a:schemeClr val="dk1"/>
                </a:solidFill>
                <a:latin typeface="Calibri"/>
                <a:ea typeface="Calibri"/>
                <a:cs typeface="Calibri"/>
                <a:sym typeface="Calibri"/>
              </a:rPr>
              <a:t>https://doi.org/10.1016/j.scitotenv.2021.148539. </a:t>
            </a:r>
            <a:endParaRPr sz="1600" b="0" i="0" u="none" strike="noStrike" cap="none">
              <a:solidFill>
                <a:srgbClr val="000000"/>
              </a:solidFill>
              <a:latin typeface="Calibri"/>
              <a:ea typeface="Calibri"/>
              <a:cs typeface="Calibri"/>
              <a:sym typeface="Calibri"/>
            </a:endParaRPr>
          </a:p>
        </p:txBody>
      </p:sp>
      <p:sp>
        <p:nvSpPr>
          <p:cNvPr id="177" name="Google Shape;177;p6"/>
          <p:cNvSpPr txBox="1"/>
          <p:nvPr/>
        </p:nvSpPr>
        <p:spPr>
          <a:xfrm>
            <a:off x="722579" y="465760"/>
            <a:ext cx="163989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lt-LT" sz="5900" b="1" i="0" u="none" strike="noStrike" cap="none">
                <a:solidFill>
                  <a:srgbClr val="056839"/>
                </a:solidFill>
                <a:latin typeface="Arial"/>
                <a:ea typeface="Arial"/>
                <a:cs typeface="Arial"/>
                <a:sym typeface="Arial"/>
              </a:rPr>
              <a:t>Teema 1: digitaliseerimise eelised</a:t>
            </a:r>
            <a:endParaRPr sz="23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7"/>
          <p:cNvSpPr txBox="1"/>
          <p:nvPr/>
        </p:nvSpPr>
        <p:spPr>
          <a:xfrm>
            <a:off x="853904" y="571086"/>
            <a:ext cx="16398900" cy="1412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lt-LT" sz="5900" b="1" i="0" u="none" strike="noStrike" cap="none">
                <a:solidFill>
                  <a:srgbClr val="056839"/>
                </a:solidFill>
                <a:latin typeface="Calibri"/>
                <a:ea typeface="Calibri"/>
                <a:cs typeface="Calibri"/>
                <a:sym typeface="Calibri"/>
              </a:rPr>
              <a:t>Teema 1: digitaliseerimise eelised</a:t>
            </a:r>
            <a:endParaRPr sz="23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t/>
            </a:r>
            <a:endParaRPr sz="2300" b="0" i="0" u="none" strike="noStrike" cap="none">
              <a:solidFill>
                <a:srgbClr val="000000"/>
              </a:solidFill>
              <a:latin typeface="Arial"/>
              <a:ea typeface="Arial"/>
              <a:cs typeface="Arial"/>
              <a:sym typeface="Arial"/>
            </a:endParaRPr>
          </a:p>
        </p:txBody>
      </p:sp>
      <p:sp>
        <p:nvSpPr>
          <p:cNvPr id="183" name="Google Shape;183;p37"/>
          <p:cNvSpPr txBox="1"/>
          <p:nvPr/>
        </p:nvSpPr>
        <p:spPr>
          <a:xfrm>
            <a:off x="1257508" y="2687043"/>
            <a:ext cx="8785500" cy="4398300"/>
          </a:xfrm>
          <a:prstGeom prst="rect">
            <a:avLst/>
          </a:prstGeom>
          <a:noFill/>
          <a:ln>
            <a:noFill/>
          </a:ln>
        </p:spPr>
        <p:txBody>
          <a:bodyPr spcFirstLastPara="1" wrap="square" lIns="148575" tIns="74275" rIns="148575" bIns="74275" anchor="t" anchorCtr="0">
            <a:spAutoFit/>
          </a:bodyPr>
          <a:lstStyle/>
          <a:p>
            <a:pPr marL="0" marR="0" lvl="0" indent="0" algn="just" rtl="0">
              <a:lnSpc>
                <a:spcPct val="100000"/>
              </a:lnSpc>
              <a:spcBef>
                <a:spcPts val="0"/>
              </a:spcBef>
              <a:spcAft>
                <a:spcPts val="0"/>
              </a:spcAft>
              <a:buNone/>
            </a:pPr>
            <a:r>
              <a:rPr lang="lt-LT" sz="4600" i="0" u="none" strike="noStrike" cap="none">
                <a:solidFill>
                  <a:srgbClr val="056839"/>
                </a:solidFill>
                <a:latin typeface="Calibri"/>
                <a:ea typeface="Calibri"/>
                <a:cs typeface="Calibri"/>
                <a:sym typeface="Calibri"/>
              </a:rPr>
              <a:t>Digitaliseerimine teeb </a:t>
            </a:r>
            <a:r>
              <a:rPr lang="lt-LT" sz="4600" i="0" u="none" strike="noStrike" cap="none">
                <a:solidFill>
                  <a:srgbClr val="056839"/>
                </a:solidFill>
                <a:latin typeface="Calibri"/>
                <a:ea typeface="Calibri"/>
                <a:cs typeface="Calibri"/>
                <a:sym typeface="Calibri"/>
              </a:rPr>
              <a:t>võimalikuks </a:t>
            </a:r>
            <a:r>
              <a:rPr lang="lt-LT" sz="4600" i="0" u="none" strike="noStrike" cap="none">
                <a:solidFill>
                  <a:srgbClr val="056839"/>
                </a:solidFill>
                <a:latin typeface="Calibri"/>
                <a:ea typeface="Calibri"/>
                <a:cs typeface="Calibri"/>
                <a:sym typeface="Calibri"/>
              </a:rPr>
              <a:t>"</a:t>
            </a:r>
            <a:r>
              <a:rPr lang="lt-LT" sz="4600" b="1" i="0" u="none" strike="noStrike" cap="none">
                <a:solidFill>
                  <a:srgbClr val="056839"/>
                </a:solidFill>
                <a:latin typeface="Calibri"/>
                <a:ea typeface="Calibri"/>
                <a:cs typeface="Calibri"/>
                <a:sym typeface="Calibri"/>
              </a:rPr>
              <a:t>jagatud majanduse" </a:t>
            </a:r>
            <a:r>
              <a:rPr lang="lt-LT" sz="4600" i="0" u="none" strike="noStrike" cap="none">
                <a:solidFill>
                  <a:srgbClr val="056839"/>
                </a:solidFill>
                <a:latin typeface="Calibri"/>
                <a:ea typeface="Calibri"/>
                <a:cs typeface="Calibri"/>
                <a:sym typeface="Calibri"/>
              </a:rPr>
              <a:t>idee.</a:t>
            </a:r>
            <a:endParaRPr sz="4600" i="0" u="none" strike="noStrike" cap="none">
              <a:solidFill>
                <a:srgbClr val="056839"/>
              </a:solidFill>
              <a:latin typeface="Calibri"/>
              <a:ea typeface="Calibri"/>
              <a:cs typeface="Calibri"/>
              <a:sym typeface="Calibri"/>
            </a:endParaRPr>
          </a:p>
          <a:p>
            <a:pPr marL="0" marR="0" lvl="0" indent="0" algn="just" rtl="0">
              <a:lnSpc>
                <a:spcPct val="100000"/>
              </a:lnSpc>
              <a:spcBef>
                <a:spcPts val="0"/>
              </a:spcBef>
              <a:spcAft>
                <a:spcPts val="0"/>
              </a:spcAft>
              <a:buNone/>
            </a:pPr>
            <a:r>
              <a:t/>
            </a:r>
            <a:endParaRPr sz="4600" i="0" u="none" strike="noStrike" cap="none">
              <a:solidFill>
                <a:srgbClr val="056839"/>
              </a:solidFill>
              <a:latin typeface="Calibri"/>
              <a:ea typeface="Calibri"/>
              <a:cs typeface="Calibri"/>
              <a:sym typeface="Calibri"/>
            </a:endParaRPr>
          </a:p>
          <a:p>
            <a:pPr marL="0" marR="0" lvl="0" indent="0" algn="just" rtl="0">
              <a:lnSpc>
                <a:spcPct val="100000"/>
              </a:lnSpc>
              <a:spcBef>
                <a:spcPts val="0"/>
              </a:spcBef>
              <a:spcAft>
                <a:spcPts val="0"/>
              </a:spcAft>
              <a:buNone/>
            </a:pPr>
            <a:r>
              <a:rPr lang="lt-LT" sz="4600" i="0" u="none" strike="noStrike" cap="none">
                <a:solidFill>
                  <a:srgbClr val="056839"/>
                </a:solidFill>
                <a:latin typeface="Calibri"/>
                <a:ea typeface="Calibri"/>
                <a:cs typeface="Calibri"/>
                <a:sym typeface="Calibri"/>
              </a:rPr>
              <a:t>Digitaliseerimine muudab teenused rohelisemaks.</a:t>
            </a:r>
            <a:endParaRPr sz="4600" i="0" u="none" strike="noStrike" cap="none">
              <a:solidFill>
                <a:srgbClr val="056839"/>
              </a:solidFill>
              <a:latin typeface="Calibri"/>
              <a:ea typeface="Calibri"/>
              <a:cs typeface="Calibri"/>
              <a:sym typeface="Calibri"/>
            </a:endParaRPr>
          </a:p>
          <a:p>
            <a:pPr marL="0" marR="0" lvl="0" indent="0" algn="just" rtl="0">
              <a:lnSpc>
                <a:spcPct val="100000"/>
              </a:lnSpc>
              <a:spcBef>
                <a:spcPts val="0"/>
              </a:spcBef>
              <a:spcAft>
                <a:spcPts val="0"/>
              </a:spcAft>
              <a:buNone/>
            </a:pPr>
            <a:r>
              <a:t/>
            </a:r>
            <a:endParaRPr sz="17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900"/>
              <a:buFont typeface="Arial"/>
              <a:buNone/>
            </a:pPr>
            <a:r>
              <a:t/>
            </a:r>
            <a:endParaRPr sz="2900" b="0" i="0" u="none" strike="noStrike" cap="none">
              <a:solidFill>
                <a:srgbClr val="51A151"/>
              </a:solidFill>
              <a:latin typeface="Calibri"/>
              <a:ea typeface="Calibri"/>
              <a:cs typeface="Calibri"/>
              <a:sym typeface="Calibri"/>
            </a:endParaRPr>
          </a:p>
        </p:txBody>
      </p:sp>
      <p:sp>
        <p:nvSpPr>
          <p:cNvPr id="184" name="Google Shape;184;p37"/>
          <p:cNvSpPr/>
          <p:nvPr/>
        </p:nvSpPr>
        <p:spPr>
          <a:xfrm>
            <a:off x="0" y="445"/>
            <a:ext cx="20330100" cy="225900"/>
          </a:xfrm>
          <a:prstGeom prst="rect">
            <a:avLst/>
          </a:prstGeom>
          <a:solidFill>
            <a:srgbClr val="68C28C"/>
          </a:solidFill>
          <a:ln w="25400" cap="flat"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None/>
            </a:pPr>
            <a:r>
              <a:t/>
            </a:r>
            <a:endParaRPr sz="2300" b="0" i="0" u="none" strike="noStrike" cap="none">
              <a:solidFill>
                <a:schemeClr val="lt1"/>
              </a:solidFill>
              <a:latin typeface="Arial"/>
              <a:ea typeface="Arial"/>
              <a:cs typeface="Arial"/>
              <a:sym typeface="Arial"/>
            </a:endParaRPr>
          </a:p>
        </p:txBody>
      </p:sp>
      <p:sp>
        <p:nvSpPr>
          <p:cNvPr id="185" name="Google Shape;185;p3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None/>
            </a:pPr>
            <a:r>
              <a:t/>
            </a:r>
            <a:endParaRPr sz="2300" b="0" i="0" u="none" strike="noStrike" cap="none">
              <a:solidFill>
                <a:schemeClr val="lt1"/>
              </a:solidFill>
              <a:latin typeface="Arial"/>
              <a:ea typeface="Arial"/>
              <a:cs typeface="Arial"/>
              <a:sym typeface="Arial"/>
            </a:endParaRPr>
          </a:p>
        </p:txBody>
      </p:sp>
      <p:sp>
        <p:nvSpPr>
          <p:cNvPr id="186" name="Google Shape;186;p37"/>
          <p:cNvSpPr/>
          <p:nvPr/>
        </p:nvSpPr>
        <p:spPr>
          <a:xfrm>
            <a:off x="1144819" y="1520169"/>
            <a:ext cx="6281400" cy="105300"/>
          </a:xfrm>
          <a:prstGeom prst="rect">
            <a:avLst/>
          </a:prstGeom>
          <a:solidFill>
            <a:srgbClr val="F8B241"/>
          </a:solidFill>
          <a:ln w="25400" cap="flat"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None/>
            </a:pPr>
            <a:r>
              <a:t/>
            </a:r>
            <a:endParaRPr sz="2300" b="0" i="0" u="none" strike="noStrike" cap="none">
              <a:solidFill>
                <a:schemeClr val="lt1"/>
              </a:solidFill>
              <a:latin typeface="Arial"/>
              <a:ea typeface="Arial"/>
              <a:cs typeface="Arial"/>
              <a:sym typeface="Arial"/>
            </a:endParaRPr>
          </a:p>
        </p:txBody>
      </p:sp>
      <p:pic>
        <p:nvPicPr>
          <p:cNvPr id="187" name="Google Shape;187;p37"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88" name="Google Shape;188;p37"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189" name="Google Shape;189;p37"/>
          <p:cNvSpPr txBox="1"/>
          <p:nvPr/>
        </p:nvSpPr>
        <p:spPr>
          <a:xfrm>
            <a:off x="12080345" y="7619306"/>
            <a:ext cx="6719400" cy="704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None/>
            </a:pPr>
            <a:r>
              <a:rPr lang="lt-LT" sz="1800" i="0" u="none" strike="noStrike" cap="none">
                <a:solidFill>
                  <a:srgbClr val="000000"/>
                </a:solidFill>
                <a:latin typeface="Calibri"/>
                <a:ea typeface="Calibri"/>
                <a:cs typeface="Calibri"/>
                <a:sym typeface="Calibri"/>
              </a:rPr>
              <a:t>Foto: </a:t>
            </a:r>
            <a:r>
              <a:rPr lang="lt-LT" sz="1800" i="0" u="sng" strike="noStrike" cap="none">
                <a:solidFill>
                  <a:srgbClr val="000000"/>
                </a:solidFill>
                <a:latin typeface="Calibri"/>
                <a:ea typeface="Calibri"/>
                <a:cs typeface="Calibri"/>
                <a:sym typeface="Calibri"/>
                <a:hlinkClick r:id="rId5">
                  <a:extLst>
                    <a:ext uri="{A12FA001-AC4F-418D-AE19-62706E023703}">
                      <ahyp:hlinkClr val="tx"/>
                    </a:ext>
                  </a:extLst>
                </a:hlinkClick>
              </a:rPr>
              <a:t>Riccardo Annandale </a:t>
            </a:r>
            <a:r>
              <a:rPr lang="lt-LT" sz="1800" i="0" u="none" strike="noStrike" cap="none">
                <a:solidFill>
                  <a:srgbClr val="000000"/>
                </a:solidFill>
                <a:latin typeface="Calibri"/>
                <a:ea typeface="Calibri"/>
                <a:cs typeface="Calibri"/>
                <a:sym typeface="Calibri"/>
              </a:rPr>
              <a:t>on </a:t>
            </a:r>
            <a:r>
              <a:rPr lang="lt-LT" sz="1800" i="0" u="none" strike="noStrike" cap="none">
                <a:solidFill>
                  <a:srgbClr val="000000"/>
                </a:solidFill>
                <a:latin typeface="Calibri"/>
                <a:ea typeface="Calibri"/>
                <a:cs typeface="Calibri"/>
                <a:sym typeface="Calibri"/>
              </a:rPr>
              <a:t>Unsplash </a:t>
            </a:r>
            <a:endParaRPr sz="18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t/>
            </a:r>
            <a:endParaRPr sz="1800">
              <a:latin typeface="Calibri"/>
              <a:ea typeface="Calibri"/>
              <a:cs typeface="Calibri"/>
              <a:sym typeface="Calibri"/>
            </a:endParaRPr>
          </a:p>
        </p:txBody>
      </p:sp>
      <p:pic>
        <p:nvPicPr>
          <p:cNvPr id="190" name="Google Shape;190;p37" descr="A picture containing person&#10;&#10;Description automatically generated"/>
          <p:cNvPicPr preferRelativeResize="0"/>
          <p:nvPr/>
        </p:nvPicPr>
        <p:blipFill rotWithShape="1">
          <a:blip r:embed="rId7">
            <a:alphaModFix/>
          </a:blip>
          <a:srcRect l="-7600" t="9230" r="7599" b="-9230"/>
          <a:stretch/>
        </p:blipFill>
        <p:spPr>
          <a:xfrm>
            <a:off x="11477194" y="2687024"/>
            <a:ext cx="6594373" cy="528615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oreProperties xmlns:dc="http://purl.org/dc/elements/1.1/" xmlns:dcterms="http://purl.org/dc/terms/" xmlns:xsi="http://www.w3.org/2001/XMLSchema-instance" xmlns="http://schemas.openxmlformats.org/package/2006/metadata/core-properties">
  <dcterms:created xsi:type="dcterms:W3CDTF">2022-01-31T11:18:27.0000000Z</dcterms:created>
  <dc:creator>Carlotta Maria Crippa</dc:creator>
  <keywords>, docId:107E1C6328EB860CB399D63CED927312</keywords>
</coreProperties>
</file>