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10287000" cx="20574000"/>
  <p:notesSz cx="6858000" cy="9144000"/>
  <p:embeddedFontLst>
    <p:embeddedFont>
      <p:font typeface="Lato"/>
      <p:regular r:id="rId32"/>
      <p:bold r:id="rId33"/>
      <p:italic r:id="rId34"/>
      <p:boldItalic r:id="rId35"/>
    </p:embeddedFont>
    <p:embeddedFont>
      <p:font typeface="Lexen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HItj1LAP/usEucy1t8eoGlpLM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Lexend-bold.fntdata"/><Relationship Id="rId14" Type="http://schemas.openxmlformats.org/officeDocument/2006/relationships/slide" Target="slides/slide10.xml"/><Relationship Id="rId36" Type="http://schemas.openxmlformats.org/officeDocument/2006/relationships/font" Target="fonts/Lexend-regular.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0" name="Shape 200"/>
        <p:cNvGrpSpPr/>
        <p:nvPr/>
      </p:nvGrpSpPr>
      <p:grpSpPr>
        <a:xfrm>
          <a:off x="0" y="0"/>
          <a:ext cx="0" cy="0"/>
          <a:chOff x="0" y="0"/>
          <a:chExt cx="0" cy="0"/>
        </a:xfrm>
      </p:grpSpPr>
      <p:sp>
        <p:nvSpPr>
          <p:cNvPr id="201" name="Google Shape;201;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2" name="Google Shape;202;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3" name="Shape 213"/>
        <p:cNvGrpSpPr/>
        <p:nvPr/>
      </p:nvGrpSpPr>
      <p:grpSpPr>
        <a:xfrm>
          <a:off x="0" y="0"/>
          <a:ext cx="0" cy="0"/>
          <a:chOff x="0" y="0"/>
          <a:chExt cx="0" cy="0"/>
        </a:xfrm>
      </p:grpSpPr>
      <p:sp>
        <p:nvSpPr>
          <p:cNvPr id="214" name="Google Shape;214;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5" name="Google Shape;215;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7" name="Shape 227"/>
        <p:cNvGrpSpPr/>
        <p:nvPr/>
      </p:nvGrpSpPr>
      <p:grpSpPr>
        <a:xfrm>
          <a:off x="0" y="0"/>
          <a:ext cx="0" cy="0"/>
          <a:chOff x="0" y="0"/>
          <a:chExt cx="0" cy="0"/>
        </a:xfrm>
      </p:grpSpPr>
      <p:sp>
        <p:nvSpPr>
          <p:cNvPr id="228" name="Google Shape;228;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9" name="Google Shape;229;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0" name="Shape 240"/>
        <p:cNvGrpSpPr/>
        <p:nvPr/>
      </p:nvGrpSpPr>
      <p:grpSpPr>
        <a:xfrm>
          <a:off x="0" y="0"/>
          <a:ext cx="0" cy="0"/>
          <a:chOff x="0" y="0"/>
          <a:chExt cx="0" cy="0"/>
        </a:xfrm>
      </p:grpSpPr>
      <p:sp>
        <p:nvSpPr>
          <p:cNvPr id="241" name="Google Shape;241;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2" name="Google Shape;242;p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3" name="Shape 253"/>
        <p:cNvGrpSpPr/>
        <p:nvPr/>
      </p:nvGrpSpPr>
      <p:grpSpPr>
        <a:xfrm>
          <a:off x="0" y="0"/>
          <a:ext cx="0" cy="0"/>
          <a:chOff x="0" y="0"/>
          <a:chExt cx="0" cy="0"/>
        </a:xfrm>
      </p:grpSpPr>
      <p:sp>
        <p:nvSpPr>
          <p:cNvPr id="254" name="Google Shape;254;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5" name="Google Shape;255;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4" name="Shape 264"/>
        <p:cNvGrpSpPr/>
        <p:nvPr/>
      </p:nvGrpSpPr>
      <p:grpSpPr>
        <a:xfrm>
          <a:off x="0" y="0"/>
          <a:ext cx="0" cy="0"/>
          <a:chOff x="0" y="0"/>
          <a:chExt cx="0" cy="0"/>
        </a:xfrm>
      </p:grpSpPr>
      <p:sp>
        <p:nvSpPr>
          <p:cNvPr id="265" name="Google Shape;265;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6" name="Google Shape;266;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5" name="Shape 275"/>
        <p:cNvGrpSpPr/>
        <p:nvPr/>
      </p:nvGrpSpPr>
      <p:grpSpPr>
        <a:xfrm>
          <a:off x="0" y="0"/>
          <a:ext cx="0" cy="0"/>
          <a:chOff x="0" y="0"/>
          <a:chExt cx="0" cy="0"/>
        </a:xfrm>
      </p:grpSpPr>
      <p:sp>
        <p:nvSpPr>
          <p:cNvPr id="276" name="Google Shape;276;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7" name="Google Shape;277;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7" name="Shape 287"/>
        <p:cNvGrpSpPr/>
        <p:nvPr/>
      </p:nvGrpSpPr>
      <p:grpSpPr>
        <a:xfrm>
          <a:off x="0" y="0"/>
          <a:ext cx="0" cy="0"/>
          <a:chOff x="0" y="0"/>
          <a:chExt cx="0" cy="0"/>
        </a:xfrm>
      </p:grpSpPr>
      <p:sp>
        <p:nvSpPr>
          <p:cNvPr id="288" name="Google Shape;288;p2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9" name="Google Shape;289;p2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9" name="Shape 299"/>
        <p:cNvGrpSpPr/>
        <p:nvPr/>
      </p:nvGrpSpPr>
      <p:grpSpPr>
        <a:xfrm>
          <a:off x="0" y="0"/>
          <a:ext cx="0" cy="0"/>
          <a:chOff x="0" y="0"/>
          <a:chExt cx="0" cy="0"/>
        </a:xfrm>
      </p:grpSpPr>
      <p:sp>
        <p:nvSpPr>
          <p:cNvPr id="300" name="Google Shape;300;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1" name="Google Shape;301;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3" name="Shape 313"/>
        <p:cNvGrpSpPr/>
        <p:nvPr/>
      </p:nvGrpSpPr>
      <p:grpSpPr>
        <a:xfrm>
          <a:off x="0" y="0"/>
          <a:ext cx="0" cy="0"/>
          <a:chOff x="0" y="0"/>
          <a:chExt cx="0" cy="0"/>
        </a:xfrm>
      </p:grpSpPr>
      <p:sp>
        <p:nvSpPr>
          <p:cNvPr id="314" name="Google Shape;314;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5" name="Google Shape;315;p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7" name="Shape 327"/>
        <p:cNvGrpSpPr/>
        <p:nvPr/>
      </p:nvGrpSpPr>
      <p:grpSpPr>
        <a:xfrm>
          <a:off x="0" y="0"/>
          <a:ext cx="0" cy="0"/>
          <a:chOff x="0" y="0"/>
          <a:chExt cx="0" cy="0"/>
        </a:xfrm>
      </p:grpSpPr>
      <p:sp>
        <p:nvSpPr>
          <p:cNvPr id="328" name="Google Shape;328;g14cf84633df_0_1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9" name="Google Shape;329;g14cf84633df_0_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9" name="Shape 339"/>
        <p:cNvGrpSpPr/>
        <p:nvPr/>
      </p:nvGrpSpPr>
      <p:grpSpPr>
        <a:xfrm>
          <a:off x="0" y="0"/>
          <a:ext cx="0" cy="0"/>
          <a:chOff x="0" y="0"/>
          <a:chExt cx="0" cy="0"/>
        </a:xfrm>
      </p:grpSpPr>
      <p:sp>
        <p:nvSpPr>
          <p:cNvPr id="340" name="Google Shape;340;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1" name="Google Shape;341;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2" name="Shape 352"/>
        <p:cNvGrpSpPr/>
        <p:nvPr/>
      </p:nvGrpSpPr>
      <p:grpSpPr>
        <a:xfrm>
          <a:off x="0" y="0"/>
          <a:ext cx="0" cy="0"/>
          <a:chOff x="0" y="0"/>
          <a:chExt cx="0" cy="0"/>
        </a:xfrm>
      </p:grpSpPr>
      <p:sp>
        <p:nvSpPr>
          <p:cNvPr id="353" name="Google Shape;353;p1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4" name="Google Shape;354;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8" name="Shape 368"/>
        <p:cNvGrpSpPr/>
        <p:nvPr/>
      </p:nvGrpSpPr>
      <p:grpSpPr>
        <a:xfrm>
          <a:off x="0" y="0"/>
          <a:ext cx="0" cy="0"/>
          <a:chOff x="0" y="0"/>
          <a:chExt cx="0" cy="0"/>
        </a:xfrm>
      </p:grpSpPr>
      <p:sp>
        <p:nvSpPr>
          <p:cNvPr id="369" name="Google Shape;369;p2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0" name="Google Shape;370;p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5" name="Shape 385"/>
        <p:cNvGrpSpPr/>
        <p:nvPr/>
      </p:nvGrpSpPr>
      <p:grpSpPr>
        <a:xfrm>
          <a:off x="0" y="0"/>
          <a:ext cx="0" cy="0"/>
          <a:chOff x="0" y="0"/>
          <a:chExt cx="0" cy="0"/>
        </a:xfrm>
      </p:grpSpPr>
      <p:sp>
        <p:nvSpPr>
          <p:cNvPr id="386" name="Google Shape;386;p2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7" name="Google Shape;387;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3" name="Shape 393"/>
        <p:cNvGrpSpPr/>
        <p:nvPr/>
      </p:nvGrpSpPr>
      <p:grpSpPr>
        <a:xfrm>
          <a:off x="0" y="0"/>
          <a:ext cx="0" cy="0"/>
          <a:chOff x="0" y="0"/>
          <a:chExt cx="0" cy="0"/>
        </a:xfrm>
      </p:grpSpPr>
      <p:sp>
        <p:nvSpPr>
          <p:cNvPr id="394" name="Google Shape;394;g14cf84633df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95" name="Google Shape;395;g14cf84633df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5" name="Shape 405"/>
        <p:cNvGrpSpPr/>
        <p:nvPr/>
      </p:nvGrpSpPr>
      <p:grpSpPr>
        <a:xfrm>
          <a:off x="0" y="0"/>
          <a:ext cx="0" cy="0"/>
          <a:chOff x="0" y="0"/>
          <a:chExt cx="0" cy="0"/>
        </a:xfrm>
      </p:grpSpPr>
      <p:sp>
        <p:nvSpPr>
          <p:cNvPr id="406" name="Google Shape;406;p2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08" name="Google Shape;408;p2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13" name="Shape 413"/>
        <p:cNvGrpSpPr/>
        <p:nvPr/>
      </p:nvGrpSpPr>
      <p:grpSpPr>
        <a:xfrm>
          <a:off x="0" y="0"/>
          <a:ext cx="0" cy="0"/>
          <a:chOff x="0" y="0"/>
          <a:chExt cx="0" cy="0"/>
        </a:xfrm>
      </p:grpSpPr>
      <p:sp>
        <p:nvSpPr>
          <p:cNvPr id="414" name="Google Shape;414;p2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16" name="Google Shape;416;p2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2" name="Shape 112"/>
        <p:cNvGrpSpPr/>
        <p:nvPr/>
      </p:nvGrpSpPr>
      <p:grpSpPr>
        <a:xfrm>
          <a:off x="0" y="0"/>
          <a:ext cx="0" cy="0"/>
          <a:chOff x="0" y="0"/>
          <a:chExt cx="0" cy="0"/>
        </a:xfrm>
      </p:grpSpPr>
      <p:sp>
        <p:nvSpPr>
          <p:cNvPr id="113" name="Google Shape;113;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4" name="Google Shape;114;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3" name="Shape 123"/>
        <p:cNvGrpSpPr/>
        <p:nvPr/>
      </p:nvGrpSpPr>
      <p:grpSpPr>
        <a:xfrm>
          <a:off x="0" y="0"/>
          <a:ext cx="0" cy="0"/>
          <a:chOff x="0" y="0"/>
          <a:chExt cx="0" cy="0"/>
        </a:xfrm>
      </p:grpSpPr>
      <p:sp>
        <p:nvSpPr>
          <p:cNvPr id="124" name="Google Shape;124;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5" name="Google Shape;125;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6" name="Shape 136"/>
        <p:cNvGrpSpPr/>
        <p:nvPr/>
      </p:nvGrpSpPr>
      <p:grpSpPr>
        <a:xfrm>
          <a:off x="0" y="0"/>
          <a:ext cx="0" cy="0"/>
          <a:chOff x="0" y="0"/>
          <a:chExt cx="0" cy="0"/>
        </a:xfrm>
      </p:grpSpPr>
      <p:sp>
        <p:nvSpPr>
          <p:cNvPr id="137" name="Google Shape;137;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8" name="Google Shape;138;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9" name="Shape 149"/>
        <p:cNvGrpSpPr/>
        <p:nvPr/>
      </p:nvGrpSpPr>
      <p:grpSpPr>
        <a:xfrm>
          <a:off x="0" y="0"/>
          <a:ext cx="0" cy="0"/>
          <a:chOff x="0" y="0"/>
          <a:chExt cx="0" cy="0"/>
        </a:xfrm>
      </p:grpSpPr>
      <p:sp>
        <p:nvSpPr>
          <p:cNvPr id="150" name="Google Shape;150;g162cb1c0c00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1" name="Google Shape;151;g162cb1c0c00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0" name="Shape 160"/>
        <p:cNvGrpSpPr/>
        <p:nvPr/>
      </p:nvGrpSpPr>
      <p:grpSpPr>
        <a:xfrm>
          <a:off x="0" y="0"/>
          <a:ext cx="0" cy="0"/>
          <a:chOff x="0" y="0"/>
          <a:chExt cx="0" cy="0"/>
        </a:xfrm>
      </p:grpSpPr>
      <p:sp>
        <p:nvSpPr>
          <p:cNvPr id="161" name="Google Shape;161;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2" name="Google Shape;162;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1" name="Shape 171"/>
        <p:cNvGrpSpPr/>
        <p:nvPr/>
      </p:nvGrpSpPr>
      <p:grpSpPr>
        <a:xfrm>
          <a:off x="0" y="0"/>
          <a:ext cx="0" cy="0"/>
          <a:chOff x="0" y="0"/>
          <a:chExt cx="0" cy="0"/>
        </a:xfrm>
      </p:grpSpPr>
      <p:sp>
        <p:nvSpPr>
          <p:cNvPr id="172" name="Google Shape;172;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3" name="Google Shape;173;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4" name="Shape 184"/>
        <p:cNvGrpSpPr/>
        <p:nvPr/>
      </p:nvGrpSpPr>
      <p:grpSpPr>
        <a:xfrm>
          <a:off x="0" y="0"/>
          <a:ext cx="0" cy="0"/>
          <a:chOff x="0" y="0"/>
          <a:chExt cx="0" cy="0"/>
        </a:xfrm>
      </p:grpSpPr>
      <p:sp>
        <p:nvSpPr>
          <p:cNvPr id="185" name="Google Shape;185;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6" name="Google Shape;186;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6"/>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5"/>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6"/>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8"/>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9"/>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30"/>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30"/>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31"/>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31"/>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31"/>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31"/>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3"/>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3"/>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4"/>
          <p:cNvSpPr/>
          <p:nvPr>
            <p:ph idx="2" type="pic"/>
          </p:nvPr>
        </p:nvSpPr>
        <p:spPr>
          <a:xfrm>
            <a:off x="8746630" y="1481138"/>
            <a:ext cx="10415700" cy="7310400"/>
          </a:xfrm>
          <a:prstGeom prst="rect">
            <a:avLst/>
          </a:prstGeom>
          <a:noFill/>
          <a:ln>
            <a:noFill/>
          </a:ln>
        </p:spPr>
      </p:sp>
      <p:sp>
        <p:nvSpPr>
          <p:cNvPr id="68" name="Google Shape;68;p34"/>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5"/>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5"/>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5"/>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5"/>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https://ec.europa.eu/environment/ecolabel/documents/Logo%20Guidelines_June%202020.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hyperlink" Target="https://www.globalecolabelling.net/gen-members/gen-full-members-l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hyperlink" Target="https://www.globalecolabelling.net/gen-members/gen-full-members-li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hyperlink" Target="https://www.globalecolabelling.net/gen-members/gen-full-members-li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hyperlink" Target="https://www.globalecolabelling.net/gen-members/gen-full-members-lis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unep.org/explore-topics/resource-efficiency/what-we-do/responsible-industry/eco-labelling" TargetMode="External"/><Relationship Id="rId4" Type="http://schemas.openxmlformats.org/officeDocument/2006/relationships/hyperlink" Target="https://www.unep.org/explore-topics/resource-efficiency/what-we-do/responsible-industry/eco-labelling" TargetMode="External"/><Relationship Id="rId5" Type="http://schemas.openxmlformats.org/officeDocument/2006/relationships/hyperlink" Target="https://www.gdrc.org/sustbiz/green/gen-infopaper.pdf" TargetMode="External"/><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hyperlink" Target="http://www.blauer-engel.de/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hyperlink" Target="http://www.svanen.nu/eng/" TargetMode="External"/><Relationship Id="rId6"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ecowatch.com/eco-friendly-labels-1881939362.html" TargetMode="External"/><Relationship Id="rId4" Type="http://schemas.openxmlformats.org/officeDocument/2006/relationships/hyperlink" Target="https://ec.europa.eu/environment/gpp/pdf/ecolabels.pdf" TargetMode="External"/><Relationship Id="rId5" Type="http://schemas.openxmlformats.org/officeDocument/2006/relationships/hyperlink" Target="https://www.ecolabelindex.com/ecolabels/" TargetMode="External"/><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hyperlink" Target="https://www.globalecolabelling.net/assets/Uploads/Public-Type-1-Ecolabels-Overview-Cobranded-Presentation.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lobalecolabelling.net/" TargetMode="External"/><Relationship Id="rId4" Type="http://schemas.openxmlformats.org/officeDocument/2006/relationships/hyperlink" Target="https://www.blauer-engel.de/en" TargetMode="External"/><Relationship Id="rId10" Type="http://schemas.openxmlformats.org/officeDocument/2006/relationships/image" Target="../media/image24.png"/><Relationship Id="rId9" Type="http://schemas.openxmlformats.org/officeDocument/2006/relationships/image" Target="../media/image12.png"/><Relationship Id="rId5" Type="http://schemas.openxmlformats.org/officeDocument/2006/relationships/hyperlink" Target="https://environment.ec.europa.eu/topics/circular-economy/eu-ecolabel-home_en" TargetMode="External"/><Relationship Id="rId6" Type="http://schemas.openxmlformats.org/officeDocument/2006/relationships/hyperlink" Target="https://environment.ec.europa.eu/topics/circular-economy/eu-ecolabel-home/about-eu-ecolabel_en" TargetMode="External"/><Relationship Id="rId7" Type="http://schemas.openxmlformats.org/officeDocument/2006/relationships/hyperlink" Target="https://eur-lex.europa.eu/legal-content/EN/TXT/?uri=celex:32010R0066" TargetMode="External"/><Relationship Id="rId8"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hyperlink" Target="https://www.spec-net.com.au/press/1114/gec_191114/International-Recognition-for-GECA-Produ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31.png"/><Relationship Id="rId8" Type="http://schemas.openxmlformats.org/officeDocument/2006/relationships/hyperlink" Target="https://www.globalecolabelling.net/gen-members/environmental-certification-members-ma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825834" y="3697324"/>
            <a:ext cx="11014200" cy="21357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7200" b="1" i="0" u="none" strike="noStrike" cap="none">
                <a:solidFill>
                  <a:srgbClr val="056839"/>
                </a:solidFill>
                <a:latin typeface="Calibri"/>
                <a:ea typeface="Calibri"/>
                <a:cs typeface="Calibri"/>
                <a:sym typeface="Calibri"/>
              </a:rPr>
              <a:t>Ökomärgistus</a:t>
            </a:r>
            <a:br>
              <a:rPr lang="en-US" sz="7200" b="1">
                <a:solidFill>
                  <a:srgbClr val="056839"/>
                </a:solidFill>
                <a:latin typeface="Calibri"/>
                <a:ea typeface="Calibri"/>
                <a:cs typeface="Calibri"/>
                <a:sym typeface="Calibri"/>
              </a:rPr>
            </a:br>
            <a:r>
              <a:rPr lang="en-US" sz="5700" b="1">
                <a:solidFill>
                  <a:srgbClr val="056839"/>
                </a:solidFill>
                <a:latin typeface="Calibri"/>
                <a:ea typeface="Calibri"/>
                <a:cs typeface="Calibri"/>
                <a:sym typeface="Calibri"/>
              </a:rPr>
              <a:t>tarbijate </a:t>
            </a:r>
            <a:r>
              <a:rPr lang="en-US" sz="5700" b="1" i="0" u="none" strike="noStrike" cap="none">
                <a:solidFill>
                  <a:srgbClr val="056839"/>
                </a:solidFill>
                <a:latin typeface="Calibri"/>
                <a:ea typeface="Calibri"/>
                <a:cs typeface="Calibri"/>
                <a:sym typeface="Calibri"/>
              </a:rPr>
              <a:t>arusaam</a:t>
            </a:r>
            <a:endParaRPr sz="5700">
              <a:solidFill>
                <a:srgbClr val="056839"/>
              </a:solidFill>
              <a:latin typeface="Calibri"/>
              <a:ea typeface="Calibri"/>
              <a:cs typeface="Calibri"/>
              <a:sym typeface="Calibri"/>
            </a:endParaRPr>
          </a:p>
        </p:txBody>
      </p:sp>
      <p:sp>
        <p:nvSpPr>
          <p:cNvPr id="95" name="Google Shape;95;p1"/>
          <p:cNvSpPr txBox="1"/>
          <p:nvPr/>
        </p:nvSpPr>
        <p:spPr>
          <a:xfrm>
            <a:off x="1232653" y="6952175"/>
            <a:ext cx="89157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100" b="1">
                <a:solidFill>
                  <a:srgbClr val="056839"/>
                </a:solidFill>
                <a:latin typeface="Calibri"/>
                <a:ea typeface="Calibri"/>
                <a:cs typeface="Calibri"/>
                <a:sym typeface="Calibri"/>
              </a:rPr>
              <a:t>Märksõnad: ökomärgis, </a:t>
            </a:r>
            <a:r>
              <a:rPr lang="en-US" sz="5200" b="1">
                <a:solidFill>
                  <a:srgbClr val="056839"/>
                </a:solidFill>
                <a:latin typeface="Calibri"/>
                <a:ea typeface="Calibri"/>
                <a:cs typeface="Calibri"/>
                <a:sym typeface="Calibri"/>
              </a:rPr>
              <a:t>märgistamine </a:t>
            </a:r>
            <a:endParaRPr sz="2900">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5">
            <a:alphaModFix/>
          </a:blip>
          <a:srcRect l="0" t="0" r="0" b="0"/>
          <a:stretch/>
        </p:blipFill>
        <p:spPr>
          <a:xfrm>
            <a:off x="12307213" y="735326"/>
            <a:ext cx="6555425" cy="6574625"/>
          </a:xfrm>
          <a:prstGeom prst="rect">
            <a:avLst/>
          </a:prstGeom>
          <a:noFill/>
          <a:ln>
            <a:noFill/>
          </a:ln>
        </p:spPr>
      </p:pic>
      <p:sp>
        <p:nvSpPr>
          <p:cNvPr id="98" name="Google Shape;98;p1"/>
          <p:cNvSpPr txBox="1"/>
          <p:nvPr/>
        </p:nvSpPr>
        <p:spPr>
          <a:xfrm>
            <a:off x="12460650" y="7309950"/>
            <a:ext cx="62139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Euroopa Komisjoni foto: </a:t>
            </a:r>
            <a:r>
              <a:rPr lang="en-US" sz="1600" u="sng">
                <a:solidFill>
                  <a:schemeClr val="hlink"/>
                </a:solidFill>
                <a:latin typeface="Calibri"/>
                <a:ea typeface="Calibri"/>
                <a:cs typeface="Calibri"/>
                <a:sym typeface="Calibri"/>
                <a:hlinkClick r:id="rId6"/>
              </a:rPr>
              <a:t>https:</a:t>
            </a:r>
            <a:r>
              <a:rPr lang="en-US" sz="1600">
                <a:solidFill>
                  <a:srgbClr val="056839"/>
                </a:solidFill>
                <a:latin typeface="Calibri"/>
                <a:ea typeface="Calibri"/>
                <a:cs typeface="Calibri"/>
                <a:sym typeface="Calibri"/>
              </a:rPr>
              <a:t>//ec.europa.eu/environment/ecolabel/documents/Logo%20Guidelines_June%202020.pdf </a:t>
            </a:r>
            <a:endParaRPr sz="1600">
              <a:solidFill>
                <a:srgbClr val="05683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883847" y="845615"/>
            <a:ext cx="72798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rPr>
              <a:t>Ökomärgistus </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Programmid</a:t>
            </a:r>
            <a:endParaRPr sz="2300" b="1" i="1">
              <a:solidFill>
                <a:srgbClr val="C55A11"/>
              </a:solidFill>
              <a:latin typeface="Calibri"/>
              <a:ea typeface="Calibri"/>
              <a:cs typeface="Calibri"/>
              <a:sym typeface="Calibri"/>
            </a:endParaRPr>
          </a:p>
        </p:txBody>
      </p:sp>
      <p:sp>
        <p:nvSpPr>
          <p:cNvPr id="205" name="Google Shape;205;p9"/>
          <p:cNvSpPr txBox="1"/>
          <p:nvPr/>
        </p:nvSpPr>
        <p:spPr>
          <a:xfrm>
            <a:off x="883847" y="2360547"/>
            <a:ext cx="16933500" cy="2166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t/>
            </a:r>
            <a:endParaRPr sz="3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06" name="Google Shape;206;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7" name="Google Shape;207;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8" name="Google Shape;208;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09" name="Google Shape;209;p9"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10" name="Google Shape;210;p9"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211" name="Google Shape;211;p9"/>
          <p:cNvPicPr preferRelativeResize="0"/>
          <p:nvPr/>
        </p:nvPicPr>
        <p:blipFill rotWithShape="1">
          <a:blip r:embed="rId5">
            <a:alphaModFix/>
          </a:blip>
          <a:srcRect l="0" t="0" r="0" b="0"/>
          <a:stretch/>
        </p:blipFill>
        <p:spPr>
          <a:xfrm>
            <a:off x="8266040" y="328719"/>
            <a:ext cx="10632779" cy="9496170"/>
          </a:xfrm>
          <a:prstGeom prst="rect">
            <a:avLst/>
          </a:prstGeom>
          <a:noFill/>
          <a:ln>
            <a:noFill/>
          </a:ln>
        </p:spPr>
      </p:pic>
      <p:sp>
        <p:nvSpPr>
          <p:cNvPr id="212" name="Google Shape;212;p9"/>
          <p:cNvSpPr txBox="1"/>
          <p:nvPr/>
        </p:nvSpPr>
        <p:spPr>
          <a:xfrm>
            <a:off x="234812" y="5817263"/>
            <a:ext cx="79290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GEN: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https://www.globalecolabelling.net/gen-members/gen-full-members-list/</a:t>
            </a:r>
            <a:endParaRPr sz="2300">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nvSpPr>
        <p:spPr>
          <a:xfrm>
            <a:off x="1034414" y="2119422"/>
            <a:ext cx="16933500" cy="2166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t/>
            </a:r>
            <a:endParaRPr sz="3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18" name="Google Shape;218;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9" name="Google Shape;219;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0" name="Google Shape;220;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21" name="Google Shape;221;p10"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22" name="Google Shape;222;p10"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223" name="Google Shape;223;p10"/>
          <p:cNvPicPr preferRelativeResize="0"/>
          <p:nvPr/>
        </p:nvPicPr>
        <p:blipFill rotWithShape="1">
          <a:blip r:embed="rId5">
            <a:alphaModFix/>
          </a:blip>
          <a:srcRect l="0" t="0" r="0" b="0"/>
          <a:stretch/>
        </p:blipFill>
        <p:spPr>
          <a:xfrm>
            <a:off x="9345139" y="226244"/>
            <a:ext cx="10827572" cy="851403"/>
          </a:xfrm>
          <a:prstGeom prst="rect">
            <a:avLst/>
          </a:prstGeom>
          <a:noFill/>
          <a:ln>
            <a:noFill/>
          </a:ln>
        </p:spPr>
      </p:pic>
      <p:pic>
        <p:nvPicPr>
          <p:cNvPr id="224" name="Google Shape;224;p10"/>
          <p:cNvPicPr preferRelativeResize="0"/>
          <p:nvPr/>
        </p:nvPicPr>
        <p:blipFill rotWithShape="1">
          <a:blip r:embed="rId6">
            <a:alphaModFix/>
          </a:blip>
          <a:srcRect l="0" t="0" r="0" b="0"/>
          <a:stretch/>
        </p:blipFill>
        <p:spPr>
          <a:xfrm>
            <a:off x="9367372" y="1026413"/>
            <a:ext cx="9604746" cy="9316257"/>
          </a:xfrm>
          <a:prstGeom prst="rect">
            <a:avLst/>
          </a:prstGeom>
          <a:noFill/>
          <a:ln>
            <a:noFill/>
          </a:ln>
        </p:spPr>
      </p:pic>
      <p:sp>
        <p:nvSpPr>
          <p:cNvPr id="225" name="Google Shape;225;p10"/>
          <p:cNvSpPr txBox="1"/>
          <p:nvPr/>
        </p:nvSpPr>
        <p:spPr>
          <a:xfrm>
            <a:off x="883847" y="845615"/>
            <a:ext cx="72798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 </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Programmid</a:t>
            </a:r>
            <a:endParaRPr sz="2300" b="1" i="1">
              <a:solidFill>
                <a:srgbClr val="C55A11"/>
              </a:solidFill>
              <a:latin typeface="Calibri"/>
              <a:ea typeface="Calibri"/>
              <a:cs typeface="Calibri"/>
              <a:sym typeface="Calibri"/>
            </a:endParaRPr>
          </a:p>
        </p:txBody>
      </p:sp>
      <p:sp>
        <p:nvSpPr>
          <p:cNvPr id="226" name="Google Shape;226;p10"/>
          <p:cNvSpPr txBox="1"/>
          <p:nvPr/>
        </p:nvSpPr>
        <p:spPr>
          <a:xfrm>
            <a:off x="279028" y="5410688"/>
            <a:ext cx="87171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a:t>
            </a:r>
            <a:r>
              <a:rPr lang="en-US" sz="1600">
                <a:solidFill>
                  <a:srgbClr val="056839"/>
                </a:solidFill>
                <a:latin typeface="Calibri"/>
                <a:ea typeface="Calibri"/>
                <a:cs typeface="Calibri"/>
                <a:sym typeface="Calibri"/>
              </a:rPr>
              <a:t> GEN: </a:t>
            </a:r>
            <a:r>
              <a:rPr lang="en-US" sz="1600" u="sng">
                <a:solidFill>
                  <a:srgbClr val="056839"/>
                </a:solidFill>
                <a:latin typeface="Calibri"/>
                <a:ea typeface="Calibri"/>
                <a:cs typeface="Calibri"/>
                <a:sym typeface="Calibri"/>
                <a:hlinkClick r:id="rId7">
                  <a:extLst>
                    <a:ext uri="{A12FA001-AC4F-418D-AE19-62706E023703}">
                      <ahyp:hlinkClr val="tx"/>
                    </a:ext>
                  </a:extLst>
                </a:hlinkClick>
              </a:rPr>
              <a:t>https://www.globalecolabelling.net/gen-members/gen-full-members-list/</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nvSpPr>
        <p:spPr>
          <a:xfrm>
            <a:off x="1034414" y="2119422"/>
            <a:ext cx="16933500" cy="2166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t/>
            </a:r>
            <a:endParaRPr sz="3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32" name="Google Shape;232;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3" name="Google Shape;233;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4" name="Google Shape;234;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5" name="Google Shape;235;p11"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36" name="Google Shape;236;p11"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237" name="Google Shape;237;p11"/>
          <p:cNvPicPr preferRelativeResize="0"/>
          <p:nvPr/>
        </p:nvPicPr>
        <p:blipFill rotWithShape="1">
          <a:blip r:embed="rId5">
            <a:alphaModFix/>
          </a:blip>
          <a:srcRect l="0" t="0" r="0" b="0"/>
          <a:stretch/>
        </p:blipFill>
        <p:spPr>
          <a:xfrm>
            <a:off x="10071305" y="226243"/>
            <a:ext cx="9087709" cy="10044310"/>
          </a:xfrm>
          <a:prstGeom prst="rect">
            <a:avLst/>
          </a:prstGeom>
          <a:noFill/>
          <a:ln>
            <a:noFill/>
          </a:ln>
        </p:spPr>
      </p:pic>
      <p:sp>
        <p:nvSpPr>
          <p:cNvPr id="238" name="Google Shape;238;p11"/>
          <p:cNvSpPr txBox="1"/>
          <p:nvPr/>
        </p:nvSpPr>
        <p:spPr>
          <a:xfrm>
            <a:off x="883847" y="845615"/>
            <a:ext cx="72798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 </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Programmid</a:t>
            </a:r>
            <a:endParaRPr sz="2300" b="1" i="1">
              <a:solidFill>
                <a:srgbClr val="C55A11"/>
              </a:solidFill>
              <a:latin typeface="Calibri"/>
              <a:ea typeface="Calibri"/>
              <a:cs typeface="Calibri"/>
              <a:sym typeface="Calibri"/>
            </a:endParaRPr>
          </a:p>
        </p:txBody>
      </p:sp>
      <p:sp>
        <p:nvSpPr>
          <p:cNvPr id="239" name="Google Shape;239;p11"/>
          <p:cNvSpPr txBox="1"/>
          <p:nvPr/>
        </p:nvSpPr>
        <p:spPr>
          <a:xfrm>
            <a:off x="279239" y="5225288"/>
            <a:ext cx="97569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GEN: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https://www.globalecolabelling.net/gen-members/gen-full-members-list/</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nvSpPr>
        <p:spPr>
          <a:xfrm>
            <a:off x="1034414" y="2119422"/>
            <a:ext cx="16933500" cy="2166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t/>
            </a:r>
            <a:endParaRPr sz="3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45" name="Google Shape;245;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6" name="Google Shape;246;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7" name="Google Shape;247;p12"/>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48" name="Google Shape;248;p12"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49" name="Google Shape;249;p12"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250" name="Google Shape;250;p12"/>
          <p:cNvPicPr preferRelativeResize="0"/>
          <p:nvPr/>
        </p:nvPicPr>
        <p:blipFill rotWithShape="1">
          <a:blip r:embed="rId5">
            <a:alphaModFix/>
          </a:blip>
          <a:srcRect l="0" t="0" r="0" b="0"/>
          <a:stretch/>
        </p:blipFill>
        <p:spPr>
          <a:xfrm>
            <a:off x="8405721" y="328695"/>
            <a:ext cx="10453156" cy="9112692"/>
          </a:xfrm>
          <a:prstGeom prst="rect">
            <a:avLst/>
          </a:prstGeom>
          <a:noFill/>
          <a:ln>
            <a:noFill/>
          </a:ln>
        </p:spPr>
      </p:pic>
      <p:sp>
        <p:nvSpPr>
          <p:cNvPr id="251" name="Google Shape;251;p12"/>
          <p:cNvSpPr txBox="1"/>
          <p:nvPr/>
        </p:nvSpPr>
        <p:spPr>
          <a:xfrm>
            <a:off x="883847" y="845615"/>
            <a:ext cx="72798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 </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Programmid</a:t>
            </a:r>
            <a:endParaRPr sz="2300" b="1" i="1">
              <a:solidFill>
                <a:srgbClr val="C55A11"/>
              </a:solidFill>
              <a:latin typeface="Calibri"/>
              <a:ea typeface="Calibri"/>
              <a:cs typeface="Calibri"/>
              <a:sym typeface="Calibri"/>
            </a:endParaRPr>
          </a:p>
        </p:txBody>
      </p:sp>
      <p:sp>
        <p:nvSpPr>
          <p:cNvPr id="252" name="Google Shape;252;p12"/>
          <p:cNvSpPr txBox="1"/>
          <p:nvPr/>
        </p:nvSpPr>
        <p:spPr>
          <a:xfrm>
            <a:off x="279028" y="5322225"/>
            <a:ext cx="78849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GEN: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https://www.globalecolabelling.net/gen-members/gen-full-members-list/</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a:t>
            </a:r>
            <a:endParaRPr sz="3300" b="1">
              <a:solidFill>
                <a:srgbClr val="C55A11"/>
              </a:solidFill>
              <a:latin typeface="Calibri"/>
              <a:ea typeface="Calibri"/>
              <a:cs typeface="Calibri"/>
              <a:sym typeface="Calibri"/>
            </a:endParaRPr>
          </a:p>
        </p:txBody>
      </p:sp>
      <p:sp>
        <p:nvSpPr>
          <p:cNvPr id="258" name="Google Shape;258;p13"/>
          <p:cNvSpPr txBox="1"/>
          <p:nvPr/>
        </p:nvSpPr>
        <p:spPr>
          <a:xfrm>
            <a:off x="883847" y="2871641"/>
            <a:ext cx="18678000" cy="2736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4200">
                <a:solidFill>
                  <a:srgbClr val="056839"/>
                </a:solidFill>
                <a:latin typeface="Calibri"/>
                <a:ea typeface="Calibri"/>
                <a:cs typeface="Calibri"/>
                <a:sym typeface="Calibri"/>
              </a:rPr>
              <a:t>Maailmas on palju erinevaid etikette. </a:t>
            </a:r>
            <a:endParaRPr sz="4200"/>
          </a:p>
          <a:p>
            <a:pPr marL="0" marR="0" lvl="0" indent="0" algn="just" rtl="0">
              <a:lnSpc>
                <a:spcPct val="150000"/>
              </a:lnSpc>
              <a:spcBef>
                <a:spcPts val="0"/>
              </a:spcBef>
              <a:spcAft>
                <a:spcPts val="0"/>
              </a:spcAft>
              <a:buNone/>
            </a:pPr>
            <a:r>
              <a:rPr lang="en-US" sz="4200">
                <a:solidFill>
                  <a:srgbClr val="056839"/>
                </a:solidFill>
                <a:latin typeface="Calibri"/>
                <a:ea typeface="Calibri"/>
                <a:cs typeface="Calibri"/>
                <a:sym typeface="Calibri"/>
              </a:rPr>
              <a:t>Siiski ei ole kõik märgised võrdselt olulised, kuna kõik märgistamissüsteemid ei ole võrdselt reguleeritud, siis ei ole ka sertifitseerimiskriteeriumid võrdselt olulised.   </a:t>
            </a:r>
            <a:endParaRPr sz="4200"/>
          </a:p>
        </p:txBody>
      </p:sp>
      <p:sp>
        <p:nvSpPr>
          <p:cNvPr id="259" name="Google Shape;259;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0" name="Google Shape;260;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1" name="Google Shape;261;p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2" name="Google Shape;262;p13"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63" name="Google Shape;263;p13"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4"/>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a:t>
            </a:r>
            <a:endParaRPr sz="5900" b="1">
              <a:solidFill>
                <a:srgbClr val="056839"/>
              </a:solidFill>
              <a:latin typeface="Calibri"/>
              <a:ea typeface="Calibri"/>
              <a:cs typeface="Calibri"/>
              <a:sym typeface="Calibri"/>
            </a:endParaRPr>
          </a:p>
        </p:txBody>
      </p:sp>
      <p:sp>
        <p:nvSpPr>
          <p:cNvPr id="269" name="Google Shape;269;p14"/>
          <p:cNvSpPr txBox="1"/>
          <p:nvPr/>
        </p:nvSpPr>
        <p:spPr>
          <a:xfrm>
            <a:off x="1108688" y="2185578"/>
            <a:ext cx="18112500" cy="8793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Rahvusvaheline Standardiorganisatsioon (ISO) on määratlenud kolm peamist vabatahtliku märgistamise liiki:</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I tüüpi keskkonnamärgistus</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 mõeldud ökomärgise süsteemide jaoks, kus toote kriteeriumid on selgelt määratletud;</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II tüüpi isekuulutatud keskkonnaalased väited</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 toodete ja teenuste puhul, millel puuduvad kriteeriumid ja märgistussüsteemid.</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i="1">
                <a:solidFill>
                  <a:srgbClr val="056839"/>
                </a:solidFill>
                <a:latin typeface="Calibri"/>
                <a:ea typeface="Calibri"/>
                <a:cs typeface="Calibri"/>
                <a:sym typeface="Calibri"/>
              </a:rPr>
              <a:t>III tüüpi keskkonnadeklaratsioonid</a:t>
            </a:r>
            <a:endParaRPr sz="33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 toodete spetsiifiliste aspektide puhul, kui kasutatakse elutsüklil põhinevat lähenemist</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Ökomärgis liigitatakse esimest liiki märgistamiseks.</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Font typeface="Arial"/>
              <a:buNone/>
            </a:pPr>
            <a:r>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70" name="Google Shape;270;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1" name="Google Shape;271;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2" name="Google Shape;272;p1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3" name="Google Shape;273;p14"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74" name="Google Shape;274;p14"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a:t>
            </a:r>
            <a:endParaRPr sz="3300" b="1">
              <a:solidFill>
                <a:srgbClr val="C55A11"/>
              </a:solidFill>
              <a:latin typeface="Calibri"/>
              <a:ea typeface="Calibri"/>
              <a:cs typeface="Calibri"/>
              <a:sym typeface="Calibri"/>
            </a:endParaRPr>
          </a:p>
        </p:txBody>
      </p:sp>
      <p:sp>
        <p:nvSpPr>
          <p:cNvPr id="280" name="Google Shape;280;p15"/>
          <p:cNvSpPr txBox="1"/>
          <p:nvPr/>
        </p:nvSpPr>
        <p:spPr>
          <a:xfrm>
            <a:off x="1856712" y="3858271"/>
            <a:ext cx="18112500" cy="17508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200">
                <a:solidFill>
                  <a:srgbClr val="056839"/>
                </a:solidFill>
                <a:latin typeface="Calibri"/>
                <a:ea typeface="Calibri"/>
                <a:cs typeface="Calibri"/>
                <a:sym typeface="Calibri"/>
              </a:rPr>
              <a:t>GENi liikmete ökomärgised kuuluvad maailma kõige rangemate toodete ja teenuste keskkonnamärgiste hulka.</a:t>
            </a:r>
            <a:endParaRPr sz="4200">
              <a:solidFill>
                <a:srgbClr val="056839"/>
              </a:solidFill>
              <a:latin typeface="Calibri"/>
              <a:ea typeface="Calibri"/>
              <a:cs typeface="Calibri"/>
              <a:sym typeface="Calibri"/>
            </a:endParaRPr>
          </a:p>
        </p:txBody>
      </p:sp>
      <p:sp>
        <p:nvSpPr>
          <p:cNvPr id="281" name="Google Shape;281;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2" name="Google Shape;282;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3" name="Google Shape;283;p1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4" name="Google Shape;284;p15"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285" name="Google Shape;285;p15"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286" name="Google Shape;286;p15"/>
          <p:cNvPicPr preferRelativeResize="0"/>
          <p:nvPr/>
        </p:nvPicPr>
        <p:blipFill rotWithShape="1">
          <a:blip r:embed="rId5">
            <a:alphaModFix/>
          </a:blip>
          <a:srcRect l="0" t="0" r="0" b="0"/>
          <a:stretch/>
        </p:blipFill>
        <p:spPr>
          <a:xfrm>
            <a:off x="632462" y="3648735"/>
            <a:ext cx="1088231" cy="2213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2"/>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92" name="Google Shape;292;p22"/>
          <p:cNvSpPr txBox="1"/>
          <p:nvPr/>
        </p:nvSpPr>
        <p:spPr>
          <a:xfrm>
            <a:off x="3418494" y="2866538"/>
            <a:ext cx="15941700" cy="3721200"/>
          </a:xfrm>
          <a:prstGeom prst="rect">
            <a:avLst/>
          </a:prstGeom>
          <a:noFill/>
          <a:ln>
            <a:noFill/>
          </a:ln>
        </p:spPr>
        <p:txBody>
          <a:bodyPr spcFirstLastPara="1" wrap="square" lIns="148575" tIns="74275" rIns="148575" bIns="74275" anchor="t" anchorCtr="0">
            <a:spAutoFit/>
          </a:bodyPr>
          <a:lstStyle/>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Ökomärgistus: </a:t>
            </a:r>
            <a:r>
              <a:rPr lang="en-US" sz="2900" u="sng">
                <a:solidFill>
                  <a:srgbClr val="327A4F"/>
                </a:solidFill>
                <a:latin typeface="Calibri"/>
                <a:ea typeface="Calibri"/>
                <a:cs typeface="Calibri"/>
                <a:sym typeface="Calibri"/>
                <a:hlinkClick r:id="rId3">
                  <a:extLst>
                    <a:ext uri="{A12FA001-AC4F-418D-AE19-62706E023703}">
                      <ahyp:hlinkClr val="tx"/>
                    </a:ext>
                  </a:extLst>
                </a:hlinkClick>
              </a:rPr>
              <a:t>https://www.unep.org/explore-topics/resource-efficiency/what-we-do/responsible-industry/eco-labelling</a:t>
            </a:r>
            <a:endParaRPr sz="2900">
              <a:solidFill>
                <a:srgbClr val="327A4F"/>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Tarbijate teavitamine ja ökomärgistus: </a:t>
            </a:r>
            <a:r>
              <a:rPr lang="en-US" sz="2900" u="sng">
                <a:solidFill>
                  <a:srgbClr val="327A4F"/>
                </a:solidFill>
                <a:latin typeface="Calibri"/>
                <a:ea typeface="Calibri"/>
                <a:cs typeface="Calibri"/>
                <a:sym typeface="Calibri"/>
                <a:hlinkClick r:id="rId4">
                  <a:extLst>
                    <a:ext uri="{A12FA001-AC4F-418D-AE19-62706E023703}">
                      <ahyp:hlinkClr val="tx"/>
                    </a:ext>
                  </a:extLst>
                </a:hlinkClick>
              </a:rPr>
              <a:t>https://www.unep.org/explore-topics/resource-efficiency/what-we-do/responsible-industry/eco-labelling</a:t>
            </a:r>
            <a:endParaRPr sz="2900">
              <a:solidFill>
                <a:srgbClr val="327A4F"/>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Ülemaailmne ökomärgistuse võrgustik (GEN) teabedokument: Sissejuhatus ökomärgistusse: </a:t>
            </a:r>
            <a:r>
              <a:rPr lang="en-US" sz="2900" u="sng">
                <a:solidFill>
                  <a:schemeClr val="hlink"/>
                </a:solidFill>
                <a:latin typeface="Calibri"/>
                <a:ea typeface="Calibri"/>
                <a:cs typeface="Calibri"/>
                <a:sym typeface="Calibri"/>
                <a:hlinkClick r:id="rId5"/>
              </a:rPr>
              <a:t>https:</a:t>
            </a:r>
            <a:r>
              <a:rPr lang="en-US" sz="2900">
                <a:solidFill>
                  <a:srgbClr val="056839"/>
                </a:solidFill>
                <a:latin typeface="Calibri"/>
                <a:ea typeface="Calibri"/>
                <a:cs typeface="Calibri"/>
                <a:sym typeface="Calibri"/>
              </a:rPr>
              <a:t>//www.gdrc.org/sustbiz/green/gen-infopaper.pdf </a:t>
            </a:r>
            <a:endParaRPr sz="2900">
              <a:solidFill>
                <a:srgbClr val="056839"/>
              </a:solidFill>
              <a:latin typeface="Calibri"/>
              <a:ea typeface="Calibri"/>
              <a:cs typeface="Calibri"/>
              <a:sym typeface="Calibri"/>
            </a:endParaRPr>
          </a:p>
        </p:txBody>
      </p:sp>
      <p:sp>
        <p:nvSpPr>
          <p:cNvPr id="293" name="Google Shape;293;p2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4" name="Google Shape;294;p2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5" name="Google Shape;295;p22"/>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6" name="Google Shape;296;p22" descr="Logo&#10;&#10;Description automatically generated"/>
          <p:cNvPicPr preferRelativeResize="0"/>
          <p:nvPr/>
        </p:nvPicPr>
        <p:blipFill rotWithShape="1">
          <a:blip r:embed="rId6">
            <a:alphaModFix/>
          </a:blip>
          <a:srcRect l="0" t="0" r="0" b="0"/>
          <a:stretch/>
        </p:blipFill>
        <p:spPr>
          <a:xfrm>
            <a:off x="279021" y="9106292"/>
            <a:ext cx="2025615" cy="996885"/>
          </a:xfrm>
          <a:prstGeom prst="rect">
            <a:avLst/>
          </a:prstGeom>
          <a:noFill/>
          <a:ln>
            <a:noFill/>
          </a:ln>
        </p:spPr>
      </p:pic>
      <p:pic>
        <p:nvPicPr>
          <p:cNvPr id="297" name="Google Shape;297;p22" descr="Graphical user interface, text&#10;&#10;Description automatically generated"/>
          <p:cNvPicPr preferRelativeResize="0"/>
          <p:nvPr/>
        </p:nvPicPr>
        <p:blipFill rotWithShape="1">
          <a:blip r:embed="rId7">
            <a:alphaModFix/>
          </a:blip>
          <a:srcRect l="0" t="0" r="0" b="0"/>
          <a:stretch/>
        </p:blipFill>
        <p:spPr>
          <a:xfrm>
            <a:off x="3131911" y="9240848"/>
            <a:ext cx="3468961" cy="727772"/>
          </a:xfrm>
          <a:prstGeom prst="rect">
            <a:avLst/>
          </a:prstGeom>
          <a:noFill/>
          <a:ln>
            <a:noFill/>
          </a:ln>
        </p:spPr>
      </p:pic>
      <p:pic>
        <p:nvPicPr>
          <p:cNvPr id="298" name="Google Shape;298;p22"/>
          <p:cNvPicPr preferRelativeResize="0"/>
          <p:nvPr/>
        </p:nvPicPr>
        <p:blipFill rotWithShape="1">
          <a:blip r:embed="rId8">
            <a:alphaModFix/>
          </a:blip>
          <a:srcRect l="0" t="0" r="0" b="0"/>
          <a:stretch/>
        </p:blipFill>
        <p:spPr>
          <a:xfrm>
            <a:off x="853904" y="3805214"/>
            <a:ext cx="1902117" cy="197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nvSpPr>
        <p:spPr>
          <a:xfrm>
            <a:off x="883847" y="845615"/>
            <a:ext cx="156300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Maailma tuntuimad ökomärgised</a:t>
            </a:r>
            <a:endParaRPr sz="33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b="1">
              <a:solidFill>
                <a:srgbClr val="C55A11"/>
              </a:solidFill>
              <a:latin typeface="Calibri"/>
              <a:ea typeface="Calibri"/>
              <a:cs typeface="Calibri"/>
              <a:sym typeface="Calibri"/>
            </a:endParaRPr>
          </a:p>
        </p:txBody>
      </p:sp>
      <p:sp>
        <p:nvSpPr>
          <p:cNvPr id="304" name="Google Shape;304;p16"/>
          <p:cNvSpPr txBox="1"/>
          <p:nvPr/>
        </p:nvSpPr>
        <p:spPr>
          <a:xfrm>
            <a:off x="699882" y="1892169"/>
            <a:ext cx="18930300" cy="750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900" b="1">
                <a:solidFill>
                  <a:srgbClr val="056839"/>
                </a:solidFill>
                <a:latin typeface="Calibri"/>
                <a:ea typeface="Calibri"/>
                <a:cs typeface="Calibri"/>
                <a:sym typeface="Calibri"/>
              </a:rPr>
              <a:t>"Sinine ingel" on maailma vanim keskkonnamärgis, mis sai alguse 1978. aastal Saksamaal</a:t>
            </a:r>
            <a:r>
              <a:rPr lang="en-US" sz="2900" b="1">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305" name="Google Shape;305;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6" name="Google Shape;306;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7" name="Google Shape;307;p1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8" name="Google Shape;308;p16"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09" name="Google Shape;309;p16"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310" name="Google Shape;310;p16"/>
          <p:cNvPicPr preferRelativeResize="0"/>
          <p:nvPr/>
        </p:nvPicPr>
        <p:blipFill rotWithShape="1">
          <a:blip r:embed="rId5">
            <a:alphaModFix/>
          </a:blip>
          <a:srcRect l="0" t="0" r="0" b="0"/>
          <a:stretch/>
        </p:blipFill>
        <p:spPr>
          <a:xfrm>
            <a:off x="13057853" y="3351058"/>
            <a:ext cx="4645742" cy="4652664"/>
          </a:xfrm>
          <a:prstGeom prst="rect">
            <a:avLst/>
          </a:prstGeom>
          <a:noFill/>
          <a:ln>
            <a:noFill/>
          </a:ln>
        </p:spPr>
      </p:pic>
      <p:sp>
        <p:nvSpPr>
          <p:cNvPr id="311" name="Google Shape;311;p16"/>
          <p:cNvSpPr txBox="1"/>
          <p:nvPr/>
        </p:nvSpPr>
        <p:spPr>
          <a:xfrm>
            <a:off x="12913256" y="8132138"/>
            <a:ext cx="67170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rPr>
              <a:t>BlueAngeli foto: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www.blauer-engel.de/en/</a:t>
            </a:r>
            <a:endParaRPr sz="1600">
              <a:solidFill>
                <a:srgbClr val="056839"/>
              </a:solidFill>
              <a:latin typeface="Calibri"/>
              <a:ea typeface="Calibri"/>
              <a:cs typeface="Calibri"/>
              <a:sym typeface="Calibri"/>
            </a:endParaRPr>
          </a:p>
        </p:txBody>
      </p:sp>
      <p:sp>
        <p:nvSpPr>
          <p:cNvPr id="312" name="Google Shape;312;p16"/>
          <p:cNvSpPr txBox="1"/>
          <p:nvPr/>
        </p:nvSpPr>
        <p:spPr>
          <a:xfrm>
            <a:off x="883847" y="2951149"/>
            <a:ext cx="10287000" cy="5952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rgbClr val="056839"/>
                </a:solidFill>
                <a:latin typeface="Calibri"/>
                <a:ea typeface="Calibri"/>
                <a:cs typeface="Calibri"/>
                <a:sym typeface="Calibri"/>
              </a:rPr>
              <a:t>Selle märgisega on tähistatud mitu tuhat toodet ja teenust:</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rehvid,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ehitusmaterjalid taaskasutatud klaasist,</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ehitusmaterjalid taaskasutatud paberist,</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vaibad,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joogiveemahutid,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kalkulaatorid,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prügikastid,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päikesepaneelid,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ühistransport,</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mobiiltelefonid,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taskurätikud,</a:t>
            </a:r>
            <a:endParaRPr sz="2300"/>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aiandusseadmed jne</a:t>
            </a:r>
            <a:r>
              <a:rPr lang="en-US" sz="2900">
                <a:solidFill>
                  <a:srgbClr val="25AAE1"/>
                </a:solidFill>
                <a:latin typeface="Calibri"/>
                <a:ea typeface="Calibri"/>
                <a:cs typeface="Calibri"/>
                <a:sym typeface="Calibri"/>
              </a:rPr>
              <a:t>. </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nvSpPr>
        <p:spPr>
          <a:xfrm>
            <a:off x="883847"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Maailma tuntuimad ökomärgised</a:t>
            </a:r>
            <a:endParaRPr sz="3300" b="1">
              <a:solidFill>
                <a:srgbClr val="C55A11"/>
              </a:solidFill>
              <a:latin typeface="Calibri"/>
              <a:ea typeface="Calibri"/>
              <a:cs typeface="Calibri"/>
              <a:sym typeface="Calibri"/>
            </a:endParaRPr>
          </a:p>
        </p:txBody>
      </p:sp>
      <p:sp>
        <p:nvSpPr>
          <p:cNvPr id="318" name="Google Shape;318;p17"/>
          <p:cNvSpPr txBox="1"/>
          <p:nvPr/>
        </p:nvSpPr>
        <p:spPr>
          <a:xfrm>
            <a:off x="959097" y="1744651"/>
            <a:ext cx="186558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Põhja-Euroopas (Norra, Rootsi, Soome, Taani, Island) </a:t>
            </a:r>
            <a:r>
              <a:rPr lang="en-US" sz="3900">
                <a:solidFill>
                  <a:srgbClr val="056839"/>
                </a:solidFill>
                <a:latin typeface="Calibri"/>
                <a:ea typeface="Calibri"/>
                <a:cs typeface="Calibri"/>
                <a:sym typeface="Calibri"/>
              </a:rPr>
              <a:t>on hästi tuntud 1989. aastal loodud keskkonnamärgis </a:t>
            </a:r>
            <a:r>
              <a:rPr lang="en-US" sz="3900" b="1">
                <a:solidFill>
                  <a:srgbClr val="056839"/>
                </a:solidFill>
                <a:latin typeface="Calibri"/>
                <a:ea typeface="Calibri"/>
                <a:cs typeface="Calibri"/>
                <a:sym typeface="Calibri"/>
              </a:rPr>
              <a:t>"Põhjamaade luik".</a:t>
            </a:r>
            <a:endParaRPr sz="2900" b="1">
              <a:solidFill>
                <a:srgbClr val="056839"/>
              </a:solidFill>
              <a:latin typeface="Calibri"/>
              <a:ea typeface="Calibri"/>
              <a:cs typeface="Calibri"/>
              <a:sym typeface="Calibri"/>
            </a:endParaRPr>
          </a:p>
        </p:txBody>
      </p:sp>
      <p:sp>
        <p:nvSpPr>
          <p:cNvPr id="319" name="Google Shape;319;p1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0" name="Google Shape;320;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1" name="Google Shape;321;p17"/>
          <p:cNvSpPr/>
          <p:nvPr/>
        </p:nvSpPr>
        <p:spPr>
          <a:xfrm>
            <a:off x="1034414" y="1521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2" name="Google Shape;322;p17"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23" name="Google Shape;323;p17"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324" name="Google Shape;324;p17"/>
          <p:cNvSpPr txBox="1"/>
          <p:nvPr/>
        </p:nvSpPr>
        <p:spPr>
          <a:xfrm>
            <a:off x="13733297" y="8212500"/>
            <a:ext cx="51627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Foto: svanen.se: </a:t>
            </a:r>
            <a:r>
              <a:rPr lang="en-US" sz="1600" u="sng">
                <a:solidFill>
                  <a:srgbClr val="056839"/>
                </a:solidFill>
                <a:latin typeface="Calibri"/>
                <a:ea typeface="Calibri"/>
                <a:cs typeface="Calibri"/>
                <a:sym typeface="Calibri"/>
                <a:hlinkClick r:id="rId5">
                  <a:extLst>
                    <a:ext uri="{A12FA001-AC4F-418D-AE19-62706E023703}">
                      <ahyp:hlinkClr val="tx"/>
                    </a:ext>
                  </a:extLst>
                </a:hlinkClick>
              </a:rPr>
              <a:t>www.svanen.nu/eng/</a:t>
            </a:r>
            <a:endParaRPr sz="1600">
              <a:solidFill>
                <a:srgbClr val="056839"/>
              </a:solidFill>
              <a:latin typeface="Calibri"/>
              <a:ea typeface="Calibri"/>
              <a:cs typeface="Calibri"/>
              <a:sym typeface="Calibri"/>
            </a:endParaRPr>
          </a:p>
        </p:txBody>
      </p:sp>
      <p:sp>
        <p:nvSpPr>
          <p:cNvPr id="325" name="Google Shape;325;p17"/>
          <p:cNvSpPr txBox="1"/>
          <p:nvPr/>
        </p:nvSpPr>
        <p:spPr>
          <a:xfrm>
            <a:off x="1034414" y="3095240"/>
            <a:ext cx="10287000" cy="6245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300">
                <a:solidFill>
                  <a:srgbClr val="056839"/>
                </a:solidFill>
                <a:latin typeface="Calibri"/>
                <a:ea typeface="Calibri"/>
                <a:cs typeface="Calibri"/>
                <a:sym typeface="Calibri"/>
              </a:rPr>
              <a:t>Selle märgisega tähistatud tooted ja teenused: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küünlad,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autohooldustooted,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kohvifiltrid,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kompostikastid,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kosmeetika,</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jäätumisvastased ained,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ümbrikud,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restoranid,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mänguasjad,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aknad,</a:t>
            </a:r>
            <a:endParaRPr sz="2300"/>
          </a:p>
          <a:p>
            <a:pPr marL="469900" marR="0" lvl="0" indent="-476250" algn="l" rtl="0">
              <a:spcBef>
                <a:spcPts val="0"/>
              </a:spcBef>
              <a:spcAft>
                <a:spcPts val="0"/>
              </a:spcAft>
              <a:buClr>
                <a:srgbClr val="056839"/>
              </a:buClr>
              <a:buSzPts val="3300"/>
              <a:buFont typeface="Arial"/>
              <a:buChar char="•"/>
            </a:pPr>
            <a:r>
              <a:rPr lang="en-US" sz="3300">
                <a:solidFill>
                  <a:srgbClr val="056839"/>
                </a:solidFill>
                <a:latin typeface="Calibri"/>
                <a:ea typeface="Calibri"/>
                <a:cs typeface="Calibri"/>
                <a:sym typeface="Calibri"/>
              </a:rPr>
              <a:t>kütus jne.</a:t>
            </a:r>
            <a:endParaRPr sz="3300">
              <a:solidFill>
                <a:srgbClr val="056839"/>
              </a:solidFill>
              <a:latin typeface="Calibri"/>
              <a:ea typeface="Calibri"/>
              <a:cs typeface="Calibri"/>
              <a:sym typeface="Calibri"/>
            </a:endParaRPr>
          </a:p>
        </p:txBody>
      </p:sp>
      <p:pic>
        <p:nvPicPr>
          <p:cNvPr id="326" name="Google Shape;326;p17" descr="siaures gulbe 2.jpg"/>
          <p:cNvPicPr preferRelativeResize="0"/>
          <p:nvPr/>
        </p:nvPicPr>
        <p:blipFill rotWithShape="1">
          <a:blip r:embed="rId6">
            <a:alphaModFix/>
          </a:blip>
          <a:srcRect l="0" t="0" r="0" b="0"/>
          <a:stretch/>
        </p:blipFill>
        <p:spPr>
          <a:xfrm>
            <a:off x="13473899" y="3811998"/>
            <a:ext cx="4176600" cy="4195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l="0" t="0" r="0" b="0"/>
          <a:stretch/>
        </p:blipFill>
        <p:spPr>
          <a:xfrm>
            <a:off x="159219" y="9117953"/>
            <a:ext cx="5165967"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3"/>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Õpiväljundid</a:t>
            </a:r>
            <a:endParaRPr sz="2900">
              <a:solidFill>
                <a:schemeClr val="dk1"/>
              </a:solidFill>
              <a:latin typeface="Calibri"/>
              <a:ea typeface="Calibri"/>
              <a:cs typeface="Calibri"/>
              <a:sym typeface="Calibri"/>
            </a:endParaRPr>
          </a:p>
        </p:txBody>
      </p:sp>
      <p:sp>
        <p:nvSpPr>
          <p:cNvPr id="110" name="Google Shape;110;p3"/>
          <p:cNvSpPr txBox="1"/>
          <p:nvPr/>
        </p:nvSpPr>
        <p:spPr>
          <a:xfrm>
            <a:off x="1104081" y="2868850"/>
            <a:ext cx="16933500" cy="4044300"/>
          </a:xfrm>
          <a:prstGeom prst="rect">
            <a:avLst/>
          </a:prstGeom>
          <a:noFill/>
          <a:ln>
            <a:noFill/>
          </a:ln>
        </p:spPr>
        <p:txBody>
          <a:bodyPr spcFirstLastPara="1" wrap="square" lIns="148575" tIns="74275" rIns="148575" bIns="74275" anchor="t" anchorCtr="0">
            <a:spAutoFit/>
          </a:bodyPr>
          <a:lstStyle/>
          <a:p>
            <a:pPr marL="749300" marR="0" lvl="0" indent="-749300" algn="l" rtl="0">
              <a:lnSpc>
                <a:spcPct val="150000"/>
              </a:lnSpc>
              <a:spcBef>
                <a:spcPts val="0"/>
              </a:spcBef>
              <a:spcAft>
                <a:spcPts val="0"/>
              </a:spcAft>
              <a:buClr>
                <a:srgbClr val="056839"/>
              </a:buClr>
              <a:buSzPts val="4600"/>
              <a:buFont typeface="Arial"/>
              <a:buChar char="•"/>
            </a:pPr>
            <a:r>
              <a:rPr lang="en-US" sz="4600">
                <a:solidFill>
                  <a:srgbClr val="056839"/>
                </a:solidFill>
                <a:latin typeface="Calibri"/>
                <a:ea typeface="Calibri"/>
                <a:cs typeface="Calibri"/>
                <a:sym typeface="Calibri"/>
              </a:rPr>
              <a:t>Tutvuda sellega, mis tagab ELi ökomärgise usaldusväärsuse;</a:t>
            </a:r>
            <a:endParaRPr sz="2300"/>
          </a:p>
          <a:p>
            <a:pPr marL="749300" marR="0" lvl="0" indent="-749300" algn="l" rtl="0">
              <a:lnSpc>
                <a:spcPct val="150000"/>
              </a:lnSpc>
              <a:spcBef>
                <a:spcPts val="0"/>
              </a:spcBef>
              <a:spcAft>
                <a:spcPts val="0"/>
              </a:spcAft>
              <a:buClr>
                <a:srgbClr val="056839"/>
              </a:buClr>
              <a:buSzPts val="4600"/>
              <a:buFont typeface="Arial"/>
              <a:buChar char="•"/>
            </a:pPr>
            <a:r>
              <a:rPr lang="en-US" sz="4600">
                <a:solidFill>
                  <a:srgbClr val="056839"/>
                </a:solidFill>
                <a:latin typeface="Calibri"/>
                <a:ea typeface="Calibri"/>
                <a:cs typeface="Calibri"/>
                <a:sym typeface="Calibri"/>
              </a:rPr>
              <a:t>Tutvuda ELi ökomärgisega ja mahepõllumajanduslike toodete märgistamisega;</a:t>
            </a:r>
            <a:endParaRPr sz="2300"/>
          </a:p>
          <a:p>
            <a:pPr marL="749300" marR="0" lvl="0" indent="-749300" algn="l" rtl="0">
              <a:lnSpc>
                <a:spcPct val="150000"/>
              </a:lnSpc>
              <a:spcBef>
                <a:spcPts val="0"/>
              </a:spcBef>
              <a:spcAft>
                <a:spcPts val="0"/>
              </a:spcAft>
              <a:buClr>
                <a:srgbClr val="056839"/>
              </a:buClr>
              <a:buSzPts val="4600"/>
              <a:buFont typeface="Arial"/>
              <a:buChar char="•"/>
            </a:pPr>
            <a:r>
              <a:rPr lang="en-US" sz="4600">
                <a:solidFill>
                  <a:srgbClr val="056839"/>
                </a:solidFill>
                <a:latin typeface="Calibri"/>
                <a:ea typeface="Calibri"/>
                <a:cs typeface="Calibri"/>
                <a:sym typeface="Calibri"/>
              </a:rPr>
              <a:t>Mõista ökomärgistuse eeliseid.</a:t>
            </a:r>
            <a:endParaRPr sz="4600" b="1">
              <a:solidFill>
                <a:srgbClr val="056839"/>
              </a:solidFill>
              <a:latin typeface="Calibri"/>
              <a:ea typeface="Calibri"/>
              <a:cs typeface="Calibri"/>
              <a:sym typeface="Calibri"/>
            </a:endParaRPr>
          </a:p>
        </p:txBody>
      </p:sp>
      <p:pic>
        <p:nvPicPr>
          <p:cNvPr id="111" name="Google Shape;111;p3"/>
          <p:cNvPicPr preferRelativeResize="0"/>
          <p:nvPr/>
        </p:nvPicPr>
        <p:blipFill rotWithShape="1">
          <a:blip r:embed="rId5">
            <a:alphaModFix/>
          </a:blip>
          <a:srcRect l="0" t="0" r="0" b="0"/>
          <a:stretch/>
        </p:blipFill>
        <p:spPr>
          <a:xfrm>
            <a:off x="1104081" y="1926365"/>
            <a:ext cx="5322271" cy="1188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g14cf84633df_0_11"/>
          <p:cNvSpPr txBox="1"/>
          <p:nvPr/>
        </p:nvSpPr>
        <p:spPr>
          <a:xfrm>
            <a:off x="853904" y="79421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32" name="Google Shape;332;g14cf84633df_0_11"/>
          <p:cNvSpPr txBox="1"/>
          <p:nvPr/>
        </p:nvSpPr>
        <p:spPr>
          <a:xfrm>
            <a:off x="3418495" y="2866538"/>
            <a:ext cx="15122100" cy="4198200"/>
          </a:xfrm>
          <a:prstGeom prst="rect">
            <a:avLst/>
          </a:prstGeom>
          <a:noFill/>
          <a:ln>
            <a:noFill/>
          </a:ln>
        </p:spPr>
        <p:txBody>
          <a:bodyPr spcFirstLastPara="1" wrap="square" lIns="148575" tIns="74275" rIns="148575" bIns="74275" anchor="t" anchorCtr="0">
            <a:spAutoFit/>
          </a:bodyPr>
          <a:lstStyle/>
          <a:p>
            <a:pPr marL="469900" marR="0" lvl="0" indent="-527050" algn="l" rtl="0">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13 ökomärgist, mida ostude tegemisel otsida: </a:t>
            </a:r>
            <a:r>
              <a:rPr lang="en-US" sz="3900" u="sng">
                <a:solidFill>
                  <a:srgbClr val="327A4F"/>
                </a:solidFill>
                <a:latin typeface="Calibri"/>
                <a:ea typeface="Calibri"/>
                <a:cs typeface="Calibri"/>
                <a:sym typeface="Calibri"/>
                <a:hlinkClick r:id="rId3">
                  <a:extLst>
                    <a:ext uri="{A12FA001-AC4F-418D-AE19-62706E023703}">
                      <ahyp:hlinkClr val="tx"/>
                    </a:ext>
                  </a:extLst>
                </a:hlinkClick>
              </a:rPr>
              <a:t>https://www.ecowatch.com/eco-friendly-labels-1881939362.html</a:t>
            </a:r>
            <a:endParaRPr sz="3900">
              <a:solidFill>
                <a:srgbClr val="327A4F"/>
              </a:solidFill>
              <a:latin typeface="Calibri"/>
              <a:ea typeface="Calibri"/>
              <a:cs typeface="Calibri"/>
              <a:sym typeface="Calibri"/>
            </a:endParaRPr>
          </a:p>
          <a:p>
            <a:pPr marL="469900" marR="0" lvl="0" indent="-527050" algn="l" rtl="0">
              <a:spcBef>
                <a:spcPts val="0"/>
              </a:spcBef>
              <a:spcAft>
                <a:spcPts val="0"/>
              </a:spcAft>
              <a:buClr>
                <a:srgbClr val="056839"/>
              </a:buClr>
              <a:buSzPts val="3900"/>
              <a:buFont typeface="Calibri"/>
              <a:buChar char="•"/>
            </a:pPr>
            <a:r>
              <a:rPr lang="en-US" sz="3900">
                <a:solidFill>
                  <a:srgbClr val="056839"/>
                </a:solidFill>
                <a:latin typeface="Calibri"/>
                <a:ea typeface="Calibri"/>
                <a:cs typeface="Calibri"/>
                <a:sym typeface="Calibri"/>
              </a:rPr>
              <a:t>Olemasolevate ELi ja rahvusvaheliste ökomärgiste loetelu: </a:t>
            </a:r>
            <a:r>
              <a:rPr lang="en-US" sz="3900" u="sng">
                <a:solidFill>
                  <a:srgbClr val="327A4F"/>
                </a:solidFill>
                <a:latin typeface="Calibri"/>
                <a:ea typeface="Calibri"/>
                <a:cs typeface="Calibri"/>
                <a:sym typeface="Calibri"/>
                <a:hlinkClick r:id="rId4">
                  <a:extLst>
                    <a:ext uri="{A12FA001-AC4F-418D-AE19-62706E023703}">
                      <ahyp:hlinkClr val="tx"/>
                    </a:ext>
                  </a:extLst>
                </a:hlinkClick>
              </a:rPr>
              <a:t>https:</a:t>
            </a:r>
            <a:r>
              <a:rPr lang="en-US" sz="3900">
                <a:solidFill>
                  <a:srgbClr val="327A4F"/>
                </a:solidFill>
                <a:latin typeface="Calibri"/>
                <a:ea typeface="Calibri"/>
                <a:cs typeface="Calibri"/>
                <a:sym typeface="Calibri"/>
              </a:rPr>
              <a:t>//ec.europa.eu/environment/gpp/pdf/ecolabels.pdf </a:t>
            </a:r>
            <a:endParaRPr sz="3900">
              <a:solidFill>
                <a:srgbClr val="327A4F"/>
              </a:solidFill>
              <a:latin typeface="Calibri"/>
              <a:ea typeface="Calibri"/>
              <a:cs typeface="Calibri"/>
              <a:sym typeface="Calibri"/>
            </a:endParaRPr>
          </a:p>
          <a:p>
            <a:pPr marL="469900" marR="0" lvl="0" indent="-527050" algn="l" rtl="0">
              <a:spcBef>
                <a:spcPts val="0"/>
              </a:spcBef>
              <a:spcAft>
                <a:spcPts val="0"/>
              </a:spcAft>
              <a:buClr>
                <a:srgbClr val="327A4F"/>
              </a:buClr>
              <a:buSzPts val="3900"/>
              <a:buFont typeface="Calibri"/>
              <a:buChar char="•"/>
            </a:pPr>
            <a:r>
              <a:rPr lang="en-US" sz="3900">
                <a:solidFill>
                  <a:srgbClr val="327A4F"/>
                </a:solidFill>
                <a:latin typeface="Calibri"/>
                <a:ea typeface="Calibri"/>
                <a:cs typeface="Calibri"/>
                <a:sym typeface="Calibri"/>
              </a:rPr>
              <a:t>Ökomärgise indeks: </a:t>
            </a:r>
            <a:endParaRPr sz="3900">
              <a:solidFill>
                <a:srgbClr val="327A4F"/>
              </a:solidFill>
              <a:latin typeface="Calibri"/>
              <a:ea typeface="Calibri"/>
              <a:cs typeface="Calibri"/>
              <a:sym typeface="Calibri"/>
            </a:endParaRPr>
          </a:p>
          <a:p>
            <a:pPr marL="0" marR="0" lvl="0" indent="0" algn="l" rtl="0">
              <a:spcBef>
                <a:spcPts val="0"/>
              </a:spcBef>
              <a:spcAft>
                <a:spcPts val="0"/>
              </a:spcAft>
              <a:buNone/>
            </a:pPr>
            <a:r>
              <a:rPr lang="en-US" sz="3900" u="sng">
                <a:solidFill>
                  <a:srgbClr val="327A4F"/>
                </a:solidFill>
                <a:latin typeface="Calibri"/>
                <a:ea typeface="Calibri"/>
                <a:cs typeface="Calibri"/>
                <a:sym typeface="Calibri"/>
                <a:hlinkClick r:id="rId5">
                  <a:extLst>
                    <a:ext uri="{A12FA001-AC4F-418D-AE19-62706E023703}">
                      <ahyp:hlinkClr val="tx"/>
                    </a:ext>
                  </a:extLst>
                </a:hlinkClick>
              </a:rPr>
              <a:t>     https://www.ecolabelindex.com/ecolabels/ </a:t>
            </a:r>
            <a:endParaRPr sz="3900">
              <a:solidFill>
                <a:srgbClr val="327A4F"/>
              </a:solidFill>
              <a:latin typeface="Calibri"/>
              <a:ea typeface="Calibri"/>
              <a:cs typeface="Calibri"/>
              <a:sym typeface="Calibri"/>
            </a:endParaRPr>
          </a:p>
          <a:p>
            <a:pPr marL="749300" marR="0" lvl="0" indent="0" algn="l" rtl="0">
              <a:spcBef>
                <a:spcPts val="0"/>
              </a:spcBef>
              <a:spcAft>
                <a:spcPts val="0"/>
              </a:spcAft>
              <a:buNone/>
            </a:pPr>
            <a:r>
              <a:t/>
            </a:r>
            <a:endParaRPr sz="2900">
              <a:solidFill>
                <a:srgbClr val="056839"/>
              </a:solidFill>
              <a:latin typeface="Calibri"/>
              <a:ea typeface="Calibri"/>
              <a:cs typeface="Calibri"/>
              <a:sym typeface="Calibri"/>
            </a:endParaRPr>
          </a:p>
        </p:txBody>
      </p:sp>
      <p:sp>
        <p:nvSpPr>
          <p:cNvPr id="333" name="Google Shape;333;g14cf84633df_0_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4" name="Google Shape;334;g14cf84633df_0_1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5" name="Google Shape;335;g14cf84633df_0_11"/>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36" name="Google Shape;336;g14cf84633df_0_11" descr="Logo&#10;&#10;Description automatically generated"/>
          <p:cNvPicPr preferRelativeResize="0"/>
          <p:nvPr/>
        </p:nvPicPr>
        <p:blipFill rotWithShape="1">
          <a:blip r:embed="rId6">
            <a:alphaModFix/>
          </a:blip>
          <a:srcRect l="0" t="0" r="0" b="0"/>
          <a:stretch/>
        </p:blipFill>
        <p:spPr>
          <a:xfrm>
            <a:off x="279021" y="9106292"/>
            <a:ext cx="2025615" cy="996885"/>
          </a:xfrm>
          <a:prstGeom prst="rect">
            <a:avLst/>
          </a:prstGeom>
          <a:noFill/>
          <a:ln>
            <a:noFill/>
          </a:ln>
        </p:spPr>
      </p:pic>
      <p:pic>
        <p:nvPicPr>
          <p:cNvPr id="337" name="Google Shape;337;g14cf84633df_0_11" descr="Graphical user interface, text&#10;&#10;Description automatically generated"/>
          <p:cNvPicPr preferRelativeResize="0"/>
          <p:nvPr/>
        </p:nvPicPr>
        <p:blipFill rotWithShape="1">
          <a:blip r:embed="rId7">
            <a:alphaModFix/>
          </a:blip>
          <a:srcRect l="0" t="0" r="0" b="0"/>
          <a:stretch/>
        </p:blipFill>
        <p:spPr>
          <a:xfrm>
            <a:off x="3131911" y="9240848"/>
            <a:ext cx="3468961" cy="727771"/>
          </a:xfrm>
          <a:prstGeom prst="rect">
            <a:avLst/>
          </a:prstGeom>
          <a:noFill/>
          <a:ln>
            <a:noFill/>
          </a:ln>
        </p:spPr>
      </p:pic>
      <p:pic>
        <p:nvPicPr>
          <p:cNvPr id="338" name="Google Shape;338;g14cf84633df_0_11"/>
          <p:cNvPicPr preferRelativeResize="0"/>
          <p:nvPr/>
        </p:nvPicPr>
        <p:blipFill rotWithShape="1">
          <a:blip r:embed="rId8">
            <a:alphaModFix/>
          </a:blip>
          <a:srcRect l="0" t="0" r="0" b="0"/>
          <a:stretch/>
        </p:blipFill>
        <p:spPr>
          <a:xfrm>
            <a:off x="853904" y="3805214"/>
            <a:ext cx="1902117" cy="1975275"/>
          </a:xfrm>
          <a:prstGeom prst="rect">
            <a:avLst/>
          </a:prstGeom>
          <a:noFill/>
          <a:ln>
            <a:noFill/>
          </a:ln>
        </p:spPr>
      </p:pic>
    </p:spTree>
  </p:cSld>
  <p:clrMapOvr>
    <a:masterClrMapping/>
  </p:clrMapOvr>
</p:sld>
</file>

<file path=ppt/slides/slide2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txBox="1"/>
          <p:nvPr/>
        </p:nvSpPr>
        <p:spPr>
          <a:xfrm>
            <a:off x="852464" y="788706"/>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extLst>
                  <a:ext uri="http://customooxmlschemas.google.com/">
                    <go:slidesCustomData xmlns:go="http://customooxmlschemas.google.com/" textRoundtripDataId="0"/>
                  </a:ext>
                </a:extLst>
              </a:rPr>
              <a:t>Teema </a:t>
            </a:r>
            <a:r>
              <a:rPr lang="en-US" sz="5900" b="1">
                <a:solidFill>
                  <a:srgbClr val="056839"/>
                </a:solidFill>
                <a:latin typeface="Calibri"/>
                <a:ea typeface="Calibri"/>
                <a:cs typeface="Calibri"/>
                <a:sym typeface="Calibri"/>
              </a:rPr>
              <a:t>3</a:t>
            </a:r>
            <a:r>
              <a:rPr lang="en-US" sz="5900" b="1">
                <a:solidFill>
                  <a:srgbClr val="056839"/>
                </a:solidFill>
                <a:latin typeface="Calibri"/>
                <a:ea typeface="Calibri"/>
                <a:cs typeface="Calibri"/>
                <a:sym typeface="Calibri"/>
              </a:rPr>
              <a:t>: Euroopa ökomärgis</a:t>
            </a:r>
            <a:endParaRPr sz="3300" b="1">
              <a:solidFill>
                <a:srgbClr val="C55A11"/>
              </a:solidFill>
              <a:latin typeface="Calibri"/>
              <a:ea typeface="Calibri"/>
              <a:cs typeface="Calibri"/>
              <a:sym typeface="Calibri"/>
            </a:endParaRPr>
          </a:p>
        </p:txBody>
      </p:sp>
      <p:sp>
        <p:nvSpPr>
          <p:cNvPr id="344" name="Google Shape;344;p18"/>
          <p:cNvSpPr txBox="1"/>
          <p:nvPr/>
        </p:nvSpPr>
        <p:spPr>
          <a:xfrm>
            <a:off x="852485" y="2112075"/>
            <a:ext cx="11347200" cy="4136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600">
                <a:solidFill>
                  <a:srgbClr val="056839"/>
                </a:solidFill>
                <a:latin typeface="Calibri"/>
                <a:ea typeface="Calibri"/>
                <a:cs typeface="Calibri"/>
                <a:sym typeface="Calibri"/>
              </a:rPr>
              <a:t>Euroopa Liidu ökomärgis, </a:t>
            </a:r>
            <a:r>
              <a:rPr lang="en-US" sz="4600" b="1">
                <a:solidFill>
                  <a:srgbClr val="056839"/>
                </a:solidFill>
                <a:latin typeface="Calibri"/>
                <a:ea typeface="Calibri"/>
                <a:cs typeface="Calibri"/>
                <a:sym typeface="Calibri"/>
              </a:rPr>
              <a:t>nn lill, </a:t>
            </a:r>
            <a:r>
              <a:rPr lang="en-US" sz="4600">
                <a:solidFill>
                  <a:srgbClr val="056839"/>
                </a:solidFill>
                <a:latin typeface="Calibri"/>
                <a:ea typeface="Calibri"/>
                <a:cs typeface="Calibri"/>
                <a:sym typeface="Calibri"/>
              </a:rPr>
              <a:t>antakse igapäevaseks kasutamiseks mõeldud kaupadele ning majutus- ja puhastusteenustele. See märk on suunatud ühiskonnas laialdaselt kasutatavatele toodetele.</a:t>
            </a:r>
            <a:endParaRPr sz="46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345" name="Google Shape;345;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6" name="Google Shape;346;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7" name="Google Shape;347;p1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8" name="Google Shape;348;p18"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49" name="Google Shape;349;p18"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350" name="Google Shape;350;p18"/>
          <p:cNvPicPr preferRelativeResize="0"/>
          <p:nvPr/>
        </p:nvPicPr>
        <p:blipFill rotWithShape="1">
          <a:blip r:embed="rId5">
            <a:alphaModFix/>
          </a:blip>
          <a:srcRect l="0" t="0" r="0" b="0"/>
          <a:stretch/>
        </p:blipFill>
        <p:spPr>
          <a:xfrm>
            <a:off x="13321218" y="1524065"/>
            <a:ext cx="5961622" cy="5203998"/>
          </a:xfrm>
          <a:prstGeom prst="rect">
            <a:avLst/>
          </a:prstGeom>
          <a:noFill/>
          <a:ln>
            <a:noFill/>
          </a:ln>
        </p:spPr>
      </p:pic>
      <p:sp>
        <p:nvSpPr>
          <p:cNvPr id="351" name="Google Shape;351;p18"/>
          <p:cNvSpPr txBox="1"/>
          <p:nvPr/>
        </p:nvSpPr>
        <p:spPr>
          <a:xfrm>
            <a:off x="852498" y="6728063"/>
            <a:ext cx="18029100" cy="1489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b="1">
                <a:solidFill>
                  <a:srgbClr val="056839"/>
                </a:solidFill>
                <a:latin typeface="Calibri"/>
                <a:ea typeface="Calibri"/>
                <a:cs typeface="Calibri"/>
                <a:sym typeface="Calibri"/>
              </a:rPr>
              <a:t>Märgise eesmärk on </a:t>
            </a:r>
            <a:r>
              <a:rPr lang="en-US" sz="2900">
                <a:solidFill>
                  <a:srgbClr val="056839"/>
                </a:solidFill>
                <a:latin typeface="Calibri"/>
                <a:ea typeface="Calibri"/>
                <a:cs typeface="Calibri"/>
                <a:sym typeface="Calibri"/>
              </a:rPr>
              <a:t>julgustada ettevõtteid looma keskkonnasõbralikumaid tooteid, mis eraldavad kogu oma elutsükli jooksul vähem kasvuhoonegaase, on valmistatud inimestele ja keskkonnale ohututest materjalidest ning on kergesti ringlusse võetavad.</a:t>
            </a:r>
            <a:endParaRPr sz="2900">
              <a:solidFill>
                <a:srgbClr val="25AAE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nvSpPr>
        <p:spPr>
          <a:xfrm>
            <a:off x="895971" y="323081"/>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Euroopa ökomärgis</a:t>
            </a:r>
            <a:endParaRPr sz="3300" b="1">
              <a:solidFill>
                <a:srgbClr val="C55A11"/>
              </a:solidFill>
              <a:latin typeface="Calibri"/>
              <a:ea typeface="Calibri"/>
              <a:cs typeface="Calibri"/>
              <a:sym typeface="Calibri"/>
            </a:endParaRPr>
          </a:p>
        </p:txBody>
      </p:sp>
      <p:sp>
        <p:nvSpPr>
          <p:cNvPr id="357" name="Google Shape;357;p19"/>
          <p:cNvSpPr txBox="1"/>
          <p:nvPr/>
        </p:nvSpPr>
        <p:spPr>
          <a:xfrm>
            <a:off x="895965" y="1631236"/>
            <a:ext cx="158262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a:solidFill>
                  <a:srgbClr val="056839"/>
                </a:solidFill>
                <a:latin typeface="Calibri"/>
                <a:ea typeface="Calibri"/>
                <a:cs typeface="Calibri"/>
                <a:sym typeface="Calibri"/>
              </a:rPr>
              <a:t>Euroopa Liidu ökomärgis "Lill". </a:t>
            </a:r>
            <a:r>
              <a:rPr lang="en-US" sz="3900">
                <a:solidFill>
                  <a:srgbClr val="056839"/>
                </a:solidFill>
                <a:latin typeface="Calibri"/>
                <a:ea typeface="Calibri"/>
                <a:cs typeface="Calibri"/>
                <a:sym typeface="Calibri"/>
              </a:rPr>
              <a:t>Keskkonnasõbralikke tooteid (välja arvatud toiduaineid, jooke ja ravimeid) on selle märgisega tähistatud alates 1992. aastast ning alates 2000. aastast ka teenuseid (nt turism).</a:t>
            </a:r>
            <a:endParaRPr sz="2900">
              <a:solidFill>
                <a:srgbClr val="056839"/>
              </a:solidFill>
              <a:latin typeface="Calibri"/>
              <a:ea typeface="Calibri"/>
              <a:cs typeface="Calibri"/>
              <a:sym typeface="Calibri"/>
            </a:endParaRPr>
          </a:p>
        </p:txBody>
      </p:sp>
      <p:sp>
        <p:nvSpPr>
          <p:cNvPr id="358" name="Google Shape;358;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9" name="Google Shape;359;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0" name="Google Shape;360;p19"/>
          <p:cNvSpPr/>
          <p:nvPr/>
        </p:nvSpPr>
        <p:spPr>
          <a:xfrm>
            <a:off x="1072039" y="128726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1" name="Google Shape;361;p19"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62" name="Google Shape;362;p19"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363" name="Google Shape;363;p19"/>
          <p:cNvPicPr preferRelativeResize="0"/>
          <p:nvPr/>
        </p:nvPicPr>
        <p:blipFill rotWithShape="1">
          <a:blip r:embed="rId5">
            <a:alphaModFix/>
          </a:blip>
          <a:srcRect l="0" t="0" r="0" b="0"/>
          <a:stretch/>
        </p:blipFill>
        <p:spPr>
          <a:xfrm>
            <a:off x="16908939" y="812033"/>
            <a:ext cx="2516436" cy="2196639"/>
          </a:xfrm>
          <a:prstGeom prst="rect">
            <a:avLst/>
          </a:prstGeom>
          <a:noFill/>
          <a:ln>
            <a:noFill/>
          </a:ln>
        </p:spPr>
      </p:pic>
      <p:sp>
        <p:nvSpPr>
          <p:cNvPr id="364" name="Google Shape;364;p19"/>
          <p:cNvSpPr txBox="1"/>
          <p:nvPr/>
        </p:nvSpPr>
        <p:spPr>
          <a:xfrm>
            <a:off x="895965" y="3658225"/>
            <a:ext cx="12860400" cy="5506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rgbClr val="056839"/>
                </a:solidFill>
                <a:latin typeface="Calibri"/>
                <a:ea typeface="Calibri"/>
                <a:cs typeface="Calibri"/>
                <a:sym typeface="Calibri"/>
              </a:rPr>
              <a:t>Need on tooted, mida saab ringlusse võtta, samuti energiasäästlikud tooted: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seadmed,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telerid ja elektrikaubad,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majapidamistarbed,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arvutid,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riided,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jalatsid,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aiandus,</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määrdeained,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pabertooted,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puhtad kaubad,</a:t>
            </a:r>
            <a:endParaRPr sz="2300"/>
          </a:p>
          <a:p>
            <a:pPr marL="0" marR="0" lvl="0" indent="0" algn="l" rtl="0">
              <a:spcBef>
                <a:spcPts val="0"/>
              </a:spcBef>
              <a:spcAft>
                <a:spcPts val="0"/>
              </a:spcAft>
              <a:buNone/>
            </a:pPr>
            <a:r>
              <a:rPr lang="en-US" sz="2900">
                <a:solidFill>
                  <a:srgbClr val="056839"/>
                </a:solidFill>
                <a:latin typeface="Calibri"/>
                <a:ea typeface="Calibri"/>
                <a:cs typeface="Calibri"/>
                <a:sym typeface="Calibri"/>
              </a:rPr>
              <a:t>majutus puhkajatele jne.  </a:t>
            </a:r>
            <a:endParaRPr sz="2300"/>
          </a:p>
        </p:txBody>
      </p:sp>
      <p:pic>
        <p:nvPicPr>
          <p:cNvPr id="365" name="Google Shape;365;p19"/>
          <p:cNvPicPr preferRelativeResize="0"/>
          <p:nvPr/>
        </p:nvPicPr>
        <p:blipFill rotWithShape="1">
          <a:blip r:embed="rId6">
            <a:alphaModFix/>
          </a:blip>
          <a:srcRect l="9135" t="17618" r="15474" b="13558"/>
          <a:stretch/>
        </p:blipFill>
        <p:spPr>
          <a:xfrm>
            <a:off x="12083821" y="5298588"/>
            <a:ext cx="6304935" cy="3600099"/>
          </a:xfrm>
          <a:prstGeom prst="rect">
            <a:avLst/>
          </a:prstGeom>
          <a:noFill/>
          <a:ln>
            <a:noFill/>
          </a:ln>
        </p:spPr>
      </p:pic>
      <p:sp>
        <p:nvSpPr>
          <p:cNvPr id="366" name="Google Shape;366;p19"/>
          <p:cNvSpPr txBox="1"/>
          <p:nvPr/>
        </p:nvSpPr>
        <p:spPr>
          <a:xfrm>
            <a:off x="13072556" y="9240863"/>
            <a:ext cx="50625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 Dalia Sapronienė</a:t>
            </a:r>
            <a:endParaRPr sz="2300"/>
          </a:p>
        </p:txBody>
      </p:sp>
      <p:sp>
        <p:nvSpPr>
          <p:cNvPr id="367" name="Google Shape;367;p19"/>
          <p:cNvSpPr txBox="1"/>
          <p:nvPr/>
        </p:nvSpPr>
        <p:spPr>
          <a:xfrm>
            <a:off x="16590783" y="3059063"/>
            <a:ext cx="35706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Vikipeedia foto: </a:t>
            </a:r>
            <a:r>
              <a:rPr lang="en-US" sz="1600">
                <a:solidFill>
                  <a:srgbClr val="056839"/>
                </a:solidFill>
                <a:latin typeface="Calibri"/>
                <a:ea typeface="Calibri"/>
                <a:cs typeface="Calibri"/>
                <a:sym typeface="Calibri"/>
              </a:rPr>
              <a:t>https://en.wikipedia.org/wiki/EU_Ecolabel</a:t>
            </a:r>
            <a:endParaRPr sz="1600">
              <a:solidFill>
                <a:srgbClr val="05683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0"/>
          <p:cNvSpPr txBox="1"/>
          <p:nvPr/>
        </p:nvSpPr>
        <p:spPr>
          <a:xfrm>
            <a:off x="883847" y="845615"/>
            <a:ext cx="141258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Mahepõllumajandusliku tootmise logo</a:t>
            </a:r>
            <a:endParaRPr sz="33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300" b="1">
              <a:solidFill>
                <a:srgbClr val="C55A11"/>
              </a:solidFill>
              <a:latin typeface="Calibri"/>
              <a:ea typeface="Calibri"/>
              <a:cs typeface="Calibri"/>
              <a:sym typeface="Calibri"/>
            </a:endParaRPr>
          </a:p>
        </p:txBody>
      </p:sp>
      <p:sp>
        <p:nvSpPr>
          <p:cNvPr id="373" name="Google Shape;373;p20"/>
          <p:cNvSpPr txBox="1"/>
          <p:nvPr/>
        </p:nvSpPr>
        <p:spPr>
          <a:xfrm>
            <a:off x="883847" y="2121230"/>
            <a:ext cx="14125800" cy="546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4600" b="1">
                <a:solidFill>
                  <a:srgbClr val="056839"/>
                </a:solidFill>
                <a:latin typeface="Calibri"/>
                <a:ea typeface="Calibri"/>
                <a:cs typeface="Calibri"/>
                <a:sym typeface="Calibri"/>
              </a:rPr>
              <a:t>ELi mahepõllumajandusliku tootmise logo eesmärk on </a:t>
            </a:r>
            <a:r>
              <a:rPr lang="en-US" sz="4600">
                <a:solidFill>
                  <a:srgbClr val="056839"/>
                </a:solidFill>
                <a:latin typeface="Calibri"/>
                <a:ea typeface="Calibri"/>
                <a:cs typeface="Calibri"/>
                <a:sym typeface="Calibri"/>
              </a:rPr>
              <a:t>anda Euroopa Liidus toodetud mahepõllumajanduslikele toodetele ühtne visuaalne identiteet. See hõlbustab tarbijatel mahepõllumajanduslike toodete tuvastamist ja põllumajandustootjatel kogu ELis kauplemist.</a:t>
            </a:r>
            <a:endParaRPr sz="4600"/>
          </a:p>
          <a:p>
            <a:pPr marL="469900" marR="0" lvl="0" indent="-279400" algn="l" rtl="0">
              <a:lnSpc>
                <a:spcPct val="150000"/>
              </a:lnSpc>
              <a:spcBef>
                <a:spcPts val="0"/>
              </a:spcBef>
              <a:spcAft>
                <a:spcPts val="0"/>
              </a:spcAft>
              <a:buClr>
                <a:schemeClr val="dk1"/>
              </a:buClr>
              <a:buSzPts val="2900"/>
              <a:buFont typeface="Noto Sans Symbols"/>
              <a:buNone/>
            </a:pPr>
            <a:r>
              <a:t/>
            </a:r>
            <a:endParaRPr sz="4600">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r>
              <a:t/>
            </a:r>
            <a:endParaRPr sz="4600"/>
          </a:p>
        </p:txBody>
      </p:sp>
      <p:sp>
        <p:nvSpPr>
          <p:cNvPr id="374" name="Google Shape;374;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5" name="Google Shape;375;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6" name="Google Shape;376;p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7" name="Google Shape;377;p20"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378" name="Google Shape;378;p20"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379" name="Google Shape;379;p20"/>
          <p:cNvPicPr preferRelativeResize="0"/>
          <p:nvPr/>
        </p:nvPicPr>
        <p:blipFill rotWithShape="1">
          <a:blip r:embed="rId5">
            <a:alphaModFix/>
          </a:blip>
          <a:srcRect l="0" t="0" r="0" b="0"/>
          <a:stretch/>
        </p:blipFill>
        <p:spPr>
          <a:xfrm>
            <a:off x="15228839" y="449925"/>
            <a:ext cx="4192082" cy="2794721"/>
          </a:xfrm>
          <a:prstGeom prst="rect">
            <a:avLst/>
          </a:prstGeom>
          <a:noFill/>
          <a:ln>
            <a:noFill/>
          </a:ln>
        </p:spPr>
      </p:pic>
      <p:pic>
        <p:nvPicPr>
          <p:cNvPr id="380" name="Google Shape;380;p20"/>
          <p:cNvPicPr preferRelativeResize="0"/>
          <p:nvPr/>
        </p:nvPicPr>
        <p:blipFill>
          <a:blip r:embed="rId6">
            <a:alphaModFix/>
          </a:blip>
          <a:stretch>
            <a:fillRect/>
          </a:stretch>
        </p:blipFill>
        <p:spPr>
          <a:xfrm>
            <a:off x="17020549" y="7098823"/>
            <a:ext cx="3335125" cy="3335125"/>
          </a:xfrm>
          <a:prstGeom prst="rect">
            <a:avLst/>
          </a:prstGeom>
          <a:noFill/>
          <a:ln>
            <a:noFill/>
          </a:ln>
        </p:spPr>
      </p:pic>
      <p:pic>
        <p:nvPicPr>
          <p:cNvPr id="381" name="Google Shape;381;p20"/>
          <p:cNvPicPr preferRelativeResize="0"/>
          <p:nvPr/>
        </p:nvPicPr>
        <p:blipFill>
          <a:blip r:embed="rId7">
            <a:alphaModFix/>
          </a:blip>
          <a:stretch>
            <a:fillRect/>
          </a:stretch>
        </p:blipFill>
        <p:spPr>
          <a:xfrm rot="-3">
            <a:off x="9029387" y="4240983"/>
            <a:ext cx="11316585" cy="4865313"/>
          </a:xfrm>
          <a:prstGeom prst="rect">
            <a:avLst/>
          </a:prstGeom>
          <a:noFill/>
          <a:ln>
            <a:noFill/>
          </a:ln>
        </p:spPr>
      </p:pic>
      <p:sp>
        <p:nvSpPr>
          <p:cNvPr id="382" name="Google Shape;382;p20"/>
          <p:cNvSpPr txBox="1"/>
          <p:nvPr/>
        </p:nvSpPr>
        <p:spPr>
          <a:xfrm>
            <a:off x="11252652" y="9331575"/>
            <a:ext cx="50625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327A4F"/>
                </a:solidFill>
                <a:latin typeface="Calibri"/>
                <a:ea typeface="Calibri"/>
                <a:cs typeface="Calibri"/>
                <a:sym typeface="Calibri"/>
              </a:rPr>
              <a:t>Foto: Dalia Sapronienė</a:t>
            </a:r>
            <a:endParaRPr sz="2300"/>
          </a:p>
        </p:txBody>
      </p:sp>
      <p:sp>
        <p:nvSpPr>
          <p:cNvPr id="383" name="Google Shape;383;p20"/>
          <p:cNvSpPr txBox="1"/>
          <p:nvPr/>
        </p:nvSpPr>
        <p:spPr>
          <a:xfrm>
            <a:off x="791100" y="6268660"/>
            <a:ext cx="6735600" cy="2224200"/>
          </a:xfrm>
          <a:prstGeom prst="rect">
            <a:avLst/>
          </a:prstGeom>
          <a:noFill/>
          <a:ln w="9525" cap="flat" cmpd="sng">
            <a:solidFill>
              <a:schemeClr val="lt1"/>
            </a:solidFill>
            <a:prstDash val="solid"/>
            <a:round/>
            <a:headEnd type="none" w="sm" len="sm"/>
            <a:tailEnd type="none" w="sm" len="sm"/>
          </a:ln>
        </p:spPr>
        <p:txBody>
          <a:bodyPr spcFirstLastPara="1" wrap="square" lIns="148575" tIns="148575" rIns="148575" bIns="148575" anchor="t" anchorCtr="0">
            <a:spAutoFit/>
          </a:bodyPr>
          <a:lstStyle/>
          <a:p>
            <a:pPr marL="0" lvl="0" indent="0" algn="just" rtl="0">
              <a:spcBef>
                <a:spcPts val="0"/>
              </a:spcBef>
              <a:spcAft>
                <a:spcPts val="0"/>
              </a:spcAft>
              <a:buNone/>
            </a:pPr>
            <a:r>
              <a:rPr lang="en-US" sz="2300">
                <a:solidFill>
                  <a:srgbClr val="38761D"/>
                </a:solidFill>
                <a:latin typeface="Calibri"/>
                <a:ea typeface="Calibri"/>
                <a:cs typeface="Calibri"/>
                <a:sym typeface="Calibri"/>
              </a:rPr>
              <a:t>Logo võib kasutada ainult selliste toodete puhul, mis sisaldavad </a:t>
            </a:r>
            <a:r>
              <a:rPr lang="en-US" sz="3600" b="1" i="1">
                <a:solidFill>
                  <a:srgbClr val="38761D"/>
                </a:solidFill>
                <a:latin typeface="Calibri"/>
                <a:ea typeface="Calibri"/>
                <a:cs typeface="Calibri"/>
                <a:sym typeface="Calibri"/>
              </a:rPr>
              <a:t>vähemalt 95% mahepõllumajanduslikke koostisosi</a:t>
            </a:r>
            <a:r>
              <a:rPr lang="en-US" sz="2300">
                <a:solidFill>
                  <a:srgbClr val="38761D"/>
                </a:solidFill>
                <a:latin typeface="Calibri"/>
                <a:ea typeface="Calibri"/>
                <a:cs typeface="Calibri"/>
                <a:sym typeface="Calibri"/>
              </a:rPr>
              <a:t>, </a:t>
            </a:r>
            <a:r>
              <a:rPr lang="en-US" sz="3300" b="1" i="1">
                <a:solidFill>
                  <a:srgbClr val="38761D"/>
                </a:solidFill>
                <a:latin typeface="Calibri"/>
                <a:ea typeface="Calibri"/>
                <a:cs typeface="Calibri"/>
                <a:sym typeface="Calibri"/>
              </a:rPr>
              <a:t>ülejäänud 5% suhtes kehtivad ranged lisatingimused.</a:t>
            </a:r>
            <a:endParaRPr sz="3700" b="1" i="1">
              <a:solidFill>
                <a:srgbClr val="38761D"/>
              </a:solidFill>
            </a:endParaRPr>
          </a:p>
        </p:txBody>
      </p:sp>
      <p:cxnSp>
        <p:nvCxnSpPr>
          <p:cNvPr id="384" name="Google Shape;384;p20"/>
          <p:cNvCxnSpPr/>
          <p:nvPr/>
        </p:nvCxnSpPr>
        <p:spPr>
          <a:xfrm rot="10800000" flipH="1">
            <a:off x="7526756" y="6951863"/>
            <a:ext cx="9493800" cy="582600"/>
          </a:xfrm>
          <a:prstGeom prst="straightConnector1">
            <a:avLst/>
          </a:prstGeom>
          <a:noFill/>
          <a:ln w="76200" cap="flat" cmpd="sng">
            <a:solidFill>
              <a:srgbClr val="F1C232"/>
            </a:solidFill>
            <a:prstDash val="solid"/>
            <a:round/>
            <a:headEnd type="none" w="med" len="med"/>
            <a:tailEnd type="triangle" w="med" len="med"/>
          </a:ln>
        </p:spPr>
      </p:cxn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383"/>
                                        </p:tgtEl>
                                        <p:attrNameLst>
                                          <p:attrName>style.visibility</p:attrName>
                                        </p:attrNameLst>
                                      </p:cBhvr>
                                      <p:to>
                                        <p:strVal val="visible"/>
                                      </p:to>
                                    </p:set>
                                    <p:animEffect transition="in" filter="fade">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21"/>
          <p:cNvSpPr txBox="1"/>
          <p:nvPr/>
        </p:nvSpPr>
        <p:spPr>
          <a:xfrm>
            <a:off x="1211212" y="1017639"/>
            <a:ext cx="18085200" cy="293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6500" b="1">
                <a:solidFill>
                  <a:srgbClr val="056839"/>
                </a:solidFill>
                <a:latin typeface="Calibri"/>
                <a:ea typeface="Calibri"/>
                <a:cs typeface="Calibri"/>
                <a:sym typeface="Calibri"/>
              </a:rPr>
              <a:t>Küsimused mõtisklemiseks:</a:t>
            </a:r>
            <a:endParaRPr sz="2300"/>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Kas ülemaailmne ökomärgistusvõrgustik on võimeline laienema</a:t>
            </a:r>
            <a:r>
              <a:rPr lang="en-US"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Millised on ökomärgistuse eelised?</a:t>
            </a:r>
            <a:endParaRPr sz="2900">
              <a:solidFill>
                <a:srgbClr val="056839"/>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Milline on ökomärgiste tulevik?</a:t>
            </a:r>
            <a:endParaRPr sz="2900">
              <a:solidFill>
                <a:srgbClr val="056839"/>
              </a:solidFill>
              <a:latin typeface="Calibri"/>
              <a:ea typeface="Calibri"/>
              <a:cs typeface="Calibri"/>
              <a:sym typeface="Calibri"/>
            </a:endParaRPr>
          </a:p>
        </p:txBody>
      </p:sp>
      <p:pic>
        <p:nvPicPr>
          <p:cNvPr id="390" name="Google Shape;390;p21"/>
          <p:cNvPicPr preferRelativeResize="0"/>
          <p:nvPr/>
        </p:nvPicPr>
        <p:blipFill rotWithShape="1">
          <a:blip r:embed="rId3">
            <a:alphaModFix/>
          </a:blip>
          <a:srcRect l="0" t="0" r="0" b="0"/>
          <a:stretch/>
        </p:blipFill>
        <p:spPr>
          <a:xfrm>
            <a:off x="6207270" y="3848597"/>
            <a:ext cx="10832522" cy="5461112"/>
          </a:xfrm>
          <a:prstGeom prst="rect">
            <a:avLst/>
          </a:prstGeom>
          <a:noFill/>
          <a:ln>
            <a:noFill/>
          </a:ln>
        </p:spPr>
      </p:pic>
      <p:sp>
        <p:nvSpPr>
          <p:cNvPr id="391" name="Google Shape;391;p21"/>
          <p:cNvSpPr txBox="1"/>
          <p:nvPr/>
        </p:nvSpPr>
        <p:spPr>
          <a:xfrm>
            <a:off x="591047" y="9416363"/>
            <a:ext cx="193257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Ülemaailmne ökomärgistuse võrgustik (2021). </a:t>
            </a:r>
            <a:r>
              <a:rPr lang="en-US" sz="1600">
                <a:solidFill>
                  <a:srgbClr val="056839"/>
                </a:solidFill>
                <a:latin typeface="Calibri"/>
                <a:ea typeface="Calibri"/>
                <a:cs typeface="Calibri"/>
                <a:sym typeface="Calibri"/>
              </a:rPr>
              <a:t>Ökomärgistus: Defining the True Meaning of Green</a:t>
            </a:r>
            <a:r>
              <a:rPr lang="en-US" sz="1600" u="sng">
                <a:solidFill>
                  <a:srgbClr val="056839"/>
                </a:solidFill>
                <a:latin typeface="Calibri"/>
                <a:ea typeface="Calibri"/>
                <a:cs typeface="Calibri"/>
                <a:sym typeface="Calibri"/>
                <a:hlinkClick r:id="rId4">
                  <a:extLst>
                    <a:ext uri="{A12FA001-AC4F-418D-AE19-62706E023703}">
                      <ahyp:hlinkClr val="tx"/>
                    </a:ext>
                  </a:extLst>
                </a:hlinkClick>
              </a:rPr>
              <a:t>. https://www.globalecolabelling.net/assets/Uploads/Public-Type-1-Ecolabels-Overview-Cobranded-Presentation.pdf.</a:t>
            </a:r>
            <a:endParaRPr sz="1600">
              <a:solidFill>
                <a:srgbClr val="056839"/>
              </a:solidFill>
              <a:latin typeface="Calibri"/>
              <a:ea typeface="Calibri"/>
              <a:cs typeface="Calibri"/>
              <a:sym typeface="Calibri"/>
            </a:endParaRPr>
          </a:p>
        </p:txBody>
      </p:sp>
      <p:sp>
        <p:nvSpPr>
          <p:cNvPr id="392" name="Google Shape;392;p21"/>
          <p:cNvSpPr/>
          <p:nvPr/>
        </p:nvSpPr>
        <p:spPr>
          <a:xfrm>
            <a:off x="1211212" y="213251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g14cf84633df_0_0"/>
          <p:cNvSpPr txBox="1"/>
          <p:nvPr/>
        </p:nvSpPr>
        <p:spPr>
          <a:xfrm>
            <a:off x="853904" y="794199"/>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98" name="Google Shape;398;g14cf84633df_0_0"/>
          <p:cNvSpPr txBox="1"/>
          <p:nvPr/>
        </p:nvSpPr>
        <p:spPr>
          <a:xfrm>
            <a:off x="3418505" y="2866530"/>
            <a:ext cx="14029200" cy="61761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50000"/>
              </a:lnSpc>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Ülemaailmne ökomärgistuse võrgustik (GEN): </a:t>
            </a:r>
            <a:r>
              <a:rPr lang="en-US" sz="2900" u="sng">
                <a:solidFill>
                  <a:srgbClr val="056839"/>
                </a:solidFill>
                <a:latin typeface="Calibri"/>
                <a:ea typeface="Calibri"/>
                <a:cs typeface="Calibri"/>
                <a:sym typeface="Calibri"/>
                <a:hlinkClick r:id="rId3">
                  <a:extLst>
                    <a:ext uri="{A12FA001-AC4F-418D-AE19-62706E023703}">
                      <ahyp:hlinkClr val="tx"/>
                    </a:ext>
                  </a:extLst>
                </a:hlinkClick>
              </a:rPr>
              <a:t>https://globalecolabelling.net/</a:t>
            </a:r>
            <a:endParaRPr sz="2900">
              <a:solidFill>
                <a:srgbClr val="056839"/>
              </a:solidFill>
              <a:latin typeface="Calibri"/>
              <a:ea typeface="Calibri"/>
              <a:cs typeface="Calibri"/>
              <a:sym typeface="Calibri"/>
            </a:endParaRPr>
          </a:p>
          <a:p>
            <a:pPr marL="469900" marR="0" lvl="0" indent="-463550" algn="l" rtl="0">
              <a:lnSpc>
                <a:spcPct val="150000"/>
              </a:lnSpc>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 Blauer-engel: </a:t>
            </a:r>
            <a:r>
              <a:rPr lang="en-US" sz="2900" u="sng">
                <a:solidFill>
                  <a:srgbClr val="056839"/>
                </a:solidFill>
                <a:latin typeface="Calibri"/>
                <a:ea typeface="Calibri"/>
                <a:cs typeface="Calibri"/>
                <a:sym typeface="Calibri"/>
                <a:hlinkClick r:id="rId4">
                  <a:extLst>
                    <a:ext uri="{A12FA001-AC4F-418D-AE19-62706E023703}">
                      <ahyp:hlinkClr val="tx"/>
                    </a:ext>
                  </a:extLst>
                </a:hlinkClick>
              </a:rPr>
              <a:t>https://www.blauer-engel.de/en</a:t>
            </a:r>
            <a:endParaRPr sz="2900">
              <a:solidFill>
                <a:srgbClr val="056839"/>
              </a:solidFill>
              <a:latin typeface="Calibri"/>
              <a:ea typeface="Calibri"/>
              <a:cs typeface="Calibri"/>
              <a:sym typeface="Calibri"/>
            </a:endParaRPr>
          </a:p>
          <a:p>
            <a:pPr marL="469900" marR="0" lvl="0" indent="-463550" algn="l" rtl="0">
              <a:lnSpc>
                <a:spcPct val="150000"/>
              </a:lnSpc>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 ELi ökomärgis: </a:t>
            </a:r>
            <a:r>
              <a:rPr lang="en-US" sz="2900" u="sng">
                <a:solidFill>
                  <a:srgbClr val="056839"/>
                </a:solidFill>
                <a:latin typeface="Calibri"/>
                <a:ea typeface="Calibri"/>
                <a:cs typeface="Calibri"/>
                <a:sym typeface="Calibri"/>
                <a:hlinkClick r:id="rId5">
                  <a:extLst>
                    <a:ext uri="{A12FA001-AC4F-418D-AE19-62706E023703}">
                      <ahyp:hlinkClr val="tx"/>
                    </a:ext>
                  </a:extLst>
                </a:hlinkClick>
              </a:rPr>
              <a:t>https://environment.ec.europa.eu/topics/circular-economy/eu-ecolabel-home_en</a:t>
            </a:r>
            <a:endParaRPr sz="2900">
              <a:solidFill>
                <a:srgbClr val="056839"/>
              </a:solidFill>
              <a:latin typeface="Calibri"/>
              <a:ea typeface="Calibri"/>
              <a:cs typeface="Calibri"/>
              <a:sym typeface="Calibri"/>
            </a:endParaRPr>
          </a:p>
          <a:p>
            <a:pPr marL="469900" marR="0" lvl="0" indent="-463550" algn="l" rtl="0">
              <a:lnSpc>
                <a:spcPct val="150000"/>
              </a:lnSpc>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 ELi ökomärgise kohta: </a:t>
            </a:r>
            <a:r>
              <a:rPr lang="en-US" sz="2900" u="sng">
                <a:solidFill>
                  <a:srgbClr val="056839"/>
                </a:solidFill>
                <a:latin typeface="Calibri"/>
                <a:ea typeface="Calibri"/>
                <a:cs typeface="Calibri"/>
                <a:sym typeface="Calibri"/>
                <a:hlinkClick r:id="rId6">
                  <a:extLst>
                    <a:ext uri="{A12FA001-AC4F-418D-AE19-62706E023703}">
                      <ahyp:hlinkClr val="tx"/>
                    </a:ext>
                  </a:extLst>
                </a:hlinkClick>
              </a:rPr>
              <a:t>https://environment.ec.europa.eu/topics/circular-economy/eu-ecolabel-home/about-eu-ecolabel_en</a:t>
            </a:r>
            <a:endParaRPr sz="2900">
              <a:solidFill>
                <a:srgbClr val="056839"/>
              </a:solidFill>
              <a:latin typeface="Calibri"/>
              <a:ea typeface="Calibri"/>
              <a:cs typeface="Calibri"/>
              <a:sym typeface="Calibri"/>
            </a:endParaRPr>
          </a:p>
          <a:p>
            <a:pPr marL="469900" marR="0" lvl="0" indent="-463550" algn="l" rtl="0">
              <a:spcBef>
                <a:spcPts val="0"/>
              </a:spcBef>
              <a:spcAft>
                <a:spcPts val="0"/>
              </a:spcAft>
              <a:buClr>
                <a:srgbClr val="056839"/>
              </a:buClr>
              <a:buSzPts val="2900"/>
              <a:buFont typeface="Arial"/>
              <a:buChar char="•"/>
            </a:pPr>
            <a:r>
              <a:rPr lang="en-US" sz="2900">
                <a:solidFill>
                  <a:srgbClr val="056839"/>
                </a:solidFill>
                <a:latin typeface="Calibri"/>
                <a:ea typeface="Calibri"/>
                <a:cs typeface="Calibri"/>
                <a:sym typeface="Calibri"/>
              </a:rPr>
              <a:t>EUROOPA PARLAMENDI JA NÕUKOGU MÄÄRUS (EÜ) nr 66/2010, 25. november 2009, ELi ökomärgise kohta</a:t>
            </a:r>
            <a:r>
              <a:rPr lang="en-US" sz="2900" u="sng">
                <a:solidFill>
                  <a:srgbClr val="056839"/>
                </a:solidFill>
                <a:latin typeface="Calibri"/>
                <a:ea typeface="Calibri"/>
                <a:cs typeface="Calibri"/>
                <a:sym typeface="Calibri"/>
                <a:hlinkClick r:id="rId7">
                  <a:extLst>
                    <a:ext uri="{A12FA001-AC4F-418D-AE19-62706E023703}">
                      <ahyp:hlinkClr val="tx"/>
                    </a:ext>
                  </a:extLst>
                </a:hlinkClick>
              </a:rPr>
              <a:t>. https://eur-lex.europa.eu/legal-content/EN/TXT/?uri=celex%3A32010R0066.</a:t>
            </a:r>
            <a:endParaRPr sz="2900" b="1">
              <a:solidFill>
                <a:srgbClr val="056839"/>
              </a:solidFill>
              <a:latin typeface="Calibri"/>
              <a:ea typeface="Calibri"/>
              <a:cs typeface="Calibri"/>
              <a:sym typeface="Calibri"/>
            </a:endParaRPr>
          </a:p>
        </p:txBody>
      </p:sp>
      <p:sp>
        <p:nvSpPr>
          <p:cNvPr id="399" name="Google Shape;399;g14cf84633df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0" name="Google Shape;400;g14cf84633df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1" name="Google Shape;401;g14cf84633df_0_0"/>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02" name="Google Shape;402;g14cf84633df_0_0" descr="Logo&#10;&#10;Description automatically generated"/>
          <p:cNvPicPr preferRelativeResize="0"/>
          <p:nvPr/>
        </p:nvPicPr>
        <p:blipFill rotWithShape="1">
          <a:blip r:embed="rId8">
            <a:alphaModFix/>
          </a:blip>
          <a:srcRect l="0" t="0" r="0" b="0"/>
          <a:stretch/>
        </p:blipFill>
        <p:spPr>
          <a:xfrm>
            <a:off x="279021" y="9106292"/>
            <a:ext cx="2025615" cy="996885"/>
          </a:xfrm>
          <a:prstGeom prst="rect">
            <a:avLst/>
          </a:prstGeom>
          <a:noFill/>
          <a:ln>
            <a:noFill/>
          </a:ln>
        </p:spPr>
      </p:pic>
      <p:pic>
        <p:nvPicPr>
          <p:cNvPr id="403" name="Google Shape;403;g14cf84633df_0_0" descr="Graphical user interface, text&#10;&#10;Description automatically generated"/>
          <p:cNvPicPr preferRelativeResize="0"/>
          <p:nvPr/>
        </p:nvPicPr>
        <p:blipFill rotWithShape="1">
          <a:blip r:embed="rId9">
            <a:alphaModFix/>
          </a:blip>
          <a:srcRect l="0" t="0" r="0" b="0"/>
          <a:stretch/>
        </p:blipFill>
        <p:spPr>
          <a:xfrm>
            <a:off x="3131911" y="9240848"/>
            <a:ext cx="3468961" cy="727771"/>
          </a:xfrm>
          <a:prstGeom prst="rect">
            <a:avLst/>
          </a:prstGeom>
          <a:noFill/>
          <a:ln>
            <a:noFill/>
          </a:ln>
        </p:spPr>
      </p:pic>
      <p:pic>
        <p:nvPicPr>
          <p:cNvPr id="404" name="Google Shape;404;g14cf84633df_0_0"/>
          <p:cNvPicPr preferRelativeResize="0"/>
          <p:nvPr/>
        </p:nvPicPr>
        <p:blipFill rotWithShape="1">
          <a:blip r:embed="rId10">
            <a:alphaModFix/>
          </a:blip>
          <a:srcRect l="0" t="0" r="0" b="0"/>
          <a:stretch/>
        </p:blipFill>
        <p:spPr>
          <a:xfrm>
            <a:off x="853904" y="3805214"/>
            <a:ext cx="1902117" cy="1975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p23"/>
          <p:cNvSpPr txBox="1"/>
          <p:nvPr/>
        </p:nvSpPr>
        <p:spPr>
          <a:xfrm>
            <a:off x="778259" y="671561"/>
            <a:ext cx="128895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411" name="Google Shape;411;p23"/>
          <p:cNvSpPr txBox="1"/>
          <p:nvPr/>
        </p:nvSpPr>
        <p:spPr>
          <a:xfrm>
            <a:off x="1134017" y="2402074"/>
            <a:ext cx="17714100" cy="8200200"/>
          </a:xfrm>
          <a:prstGeom prst="rect">
            <a:avLst/>
          </a:prstGeom>
          <a:noFill/>
          <a:ln>
            <a:noFill/>
          </a:ln>
        </p:spPr>
        <p:txBody>
          <a:bodyPr spcFirstLastPara="1" wrap="square" lIns="148575" tIns="74275" rIns="148575" bIns="74275" anchor="t" anchorCtr="0">
            <a:spAutoFit/>
          </a:bodyPr>
          <a:lstStyle/>
          <a:p>
            <a:pPr marL="558800" marR="0" lvl="0" indent="-565150" algn="l" rtl="0">
              <a:spcBef>
                <a:spcPts val="0"/>
              </a:spcBef>
              <a:spcAft>
                <a:spcPts val="0"/>
              </a:spcAft>
              <a:buClr>
                <a:srgbClr val="056839"/>
              </a:buClr>
              <a:buSzPts val="3100"/>
              <a:buFont typeface="Calibri"/>
              <a:buAutoNum type="arabicPeriod"/>
            </a:pPr>
            <a:r>
              <a:rPr lang="en-US" sz="3100" i="0">
                <a:solidFill>
                  <a:srgbClr val="056839"/>
                </a:solidFill>
                <a:latin typeface="Calibri"/>
                <a:ea typeface="Calibri"/>
                <a:cs typeface="Calibri"/>
                <a:sym typeface="Calibri"/>
              </a:rPr>
              <a:t>Mis on ELi ökomärgis?</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Euroopa Liidu ametlik vabatahtlik keskkonnamärgis, mis sertifitseerib tooteid, mille keskkonnamõju on garanteeritult ja sõltumatult kontrollitud madal;</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see on märk, mis näitab, et toode on valmistatud Euroopa mandril kaevandatud toorainest;</a:t>
            </a:r>
            <a:endParaRPr sz="3100">
              <a:solidFill>
                <a:srgbClr val="056839"/>
              </a:solidFill>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see on märk, mis näitab, et toode ei lähe ringlusse.</a:t>
            </a:r>
            <a:endParaRPr sz="3100" i="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100" i="0">
              <a:solidFill>
                <a:srgbClr val="000000"/>
              </a:solidFill>
              <a:latin typeface="Calibri"/>
              <a:ea typeface="Calibri"/>
              <a:cs typeface="Calibri"/>
              <a:sym typeface="Calibri"/>
            </a:endParaRPr>
          </a:p>
          <a:p>
            <a:pPr marL="0" marR="0" lvl="0" indent="0" algn="l" rtl="0">
              <a:spcBef>
                <a:spcPts val="0"/>
              </a:spcBef>
              <a:spcAft>
                <a:spcPts val="0"/>
              </a:spcAft>
              <a:buNone/>
            </a:pPr>
            <a:r>
              <a:rPr lang="en-US" sz="3100">
                <a:solidFill>
                  <a:srgbClr val="056839"/>
                </a:solidFill>
                <a:latin typeface="Calibri"/>
                <a:ea typeface="Calibri"/>
                <a:cs typeface="Calibri"/>
                <a:sym typeface="Calibri"/>
              </a:rPr>
              <a:t>2. Mis on ökomärgistuse eesmärk?</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Edendada keskkonnasõbralike toodete nõudlust ja pakkumist, andes kontrollitavat, täpset ja mitteeksitavat teavet nende keskkonnaaspektide kohta;</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müüa vähem kaupu ja teenuseid;</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müüa kaupu ja teenuseid kallimalt.</a:t>
            </a:r>
            <a:endParaRPr sz="3100" i="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3100">
              <a:solidFill>
                <a:srgbClr val="000000"/>
              </a:solidFill>
              <a:latin typeface="Calibri"/>
              <a:ea typeface="Calibri"/>
              <a:cs typeface="Calibri"/>
              <a:sym typeface="Calibri"/>
            </a:endParaRPr>
          </a:p>
          <a:p>
            <a:pPr marL="0" marR="0" lvl="0" indent="0" algn="l" rtl="0">
              <a:spcBef>
                <a:spcPts val="0"/>
              </a:spcBef>
              <a:spcAft>
                <a:spcPts val="0"/>
              </a:spcAft>
              <a:buNone/>
            </a:pPr>
            <a:r>
              <a:rPr lang="en-US" sz="3100">
                <a:solidFill>
                  <a:srgbClr val="056839"/>
                </a:solidFill>
                <a:latin typeface="Calibri"/>
                <a:ea typeface="Calibri"/>
                <a:cs typeface="Calibri"/>
                <a:sym typeface="Calibri"/>
              </a:rPr>
              <a:t>3. Kas vastab tõele, et tasub valida ELi ökomärgisega tooteid?</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Jah;</a:t>
            </a:r>
            <a:endParaRPr sz="2400">
              <a:latin typeface="Calibri"/>
              <a:ea typeface="Calibri"/>
              <a:cs typeface="Calibri"/>
              <a:sym typeface="Calibri"/>
            </a:endParaRPr>
          </a:p>
          <a:p>
            <a:pPr marL="558800" marR="0" lvl="0" indent="-565150" algn="l" rtl="0">
              <a:spcBef>
                <a:spcPts val="0"/>
              </a:spcBef>
              <a:spcAft>
                <a:spcPts val="0"/>
              </a:spcAft>
              <a:buClr>
                <a:srgbClr val="056839"/>
              </a:buClr>
              <a:buSzPts val="3100"/>
              <a:buFont typeface="Calibri"/>
              <a:buAutoNum type="alphaLcParenR"/>
            </a:pPr>
            <a:r>
              <a:rPr lang="en-US" sz="3100">
                <a:solidFill>
                  <a:srgbClr val="056839"/>
                </a:solidFill>
                <a:latin typeface="Calibri"/>
                <a:ea typeface="Calibri"/>
                <a:cs typeface="Calibri"/>
                <a:sym typeface="Calibri"/>
              </a:rPr>
              <a:t>ei.</a:t>
            </a:r>
            <a:endParaRPr sz="3100" i="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sp>
        <p:nvSpPr>
          <p:cNvPr id="412" name="Google Shape;412;p23"/>
          <p:cNvSpPr/>
          <p:nvPr/>
        </p:nvSpPr>
        <p:spPr>
          <a:xfrm>
            <a:off x="920381" y="1739757"/>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24"/>
          <p:cNvSpPr txBox="1"/>
          <p:nvPr/>
        </p:nvSpPr>
        <p:spPr>
          <a:xfrm>
            <a:off x="890279" y="377951"/>
            <a:ext cx="128895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p:txBody>
      </p:sp>
      <p:sp>
        <p:nvSpPr>
          <p:cNvPr id="419" name="Google Shape;419;p24"/>
          <p:cNvSpPr txBox="1"/>
          <p:nvPr/>
        </p:nvSpPr>
        <p:spPr>
          <a:xfrm>
            <a:off x="659925" y="1775875"/>
            <a:ext cx="19578300" cy="8885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Tarbijatel on märkimisväärne mõju keskkonnale. Selle ulatus sõltub sellest, mida me oma vajaduste rahuldamiseks valime. Ostes keskkonnahoidlikumaid tooteid, saame seda mõju vähendada. Kasvav nõudlus selliste toodete järele sunnib ettevõtteid looma tooteid, mis:</a:t>
            </a:r>
            <a:endParaRPr sz="3300">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 tarbivad vähem energiat, kuigi nad töötavad samamoodi või isegi paremini kui teised;</a:t>
            </a:r>
            <a:endParaRPr sz="3300">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 on vastupidavad, sest neil on paremad konstruktsioonid ja nad on varustatud varuosadega;</a:t>
            </a:r>
            <a:endParaRPr sz="3300">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 lihtsam taaskasutada tänu mugavale lahtivõtmisele ja materjalide valikule;</a:t>
            </a:r>
            <a:endParaRPr sz="3300">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 kasutada vähem loodusvarasid (nt vesi ja tooraine).</a:t>
            </a:r>
            <a:endParaRPr sz="3300">
              <a:latin typeface="Calibri"/>
              <a:ea typeface="Calibri"/>
              <a:cs typeface="Calibri"/>
              <a:sym typeface="Calibri"/>
            </a:endParaRPr>
          </a:p>
          <a:p>
            <a:pPr marL="0" marR="0" lvl="0" indent="0" algn="just" rtl="0">
              <a:lnSpc>
                <a:spcPct val="150000"/>
              </a:lnSpc>
              <a:spcBef>
                <a:spcPts val="0"/>
              </a:spcBef>
              <a:spcAft>
                <a:spcPts val="0"/>
              </a:spcAft>
              <a:buNone/>
            </a:pPr>
            <a:r>
              <a:rPr lang="en-US" sz="3300" b="1">
                <a:solidFill>
                  <a:srgbClr val="056839"/>
                </a:solidFill>
                <a:latin typeface="Calibri"/>
                <a:ea typeface="Calibri"/>
                <a:cs typeface="Calibri"/>
                <a:sym typeface="Calibri"/>
              </a:rPr>
              <a:t>Ökomärgistus </a:t>
            </a:r>
            <a:r>
              <a:rPr lang="en-US" sz="3300">
                <a:solidFill>
                  <a:srgbClr val="056839"/>
                </a:solidFill>
                <a:latin typeface="Calibri"/>
                <a:ea typeface="Calibri"/>
                <a:cs typeface="Calibri"/>
                <a:sym typeface="Calibri"/>
              </a:rPr>
              <a:t>on tõhus viis teavitada kliente nende valitud toodete mõjust inimeste tervisele ja keskkonnale ning nende valikutest. See annab inimestele võimaluse eristada inimestele ja keskkonnale kahjulikke tooteid.</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420" name="Google Shape;420;p2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1" name="Google Shape;421;p2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2" name="Google Shape;422;p24"/>
          <p:cNvSpPr/>
          <p:nvPr/>
        </p:nvSpPr>
        <p:spPr>
          <a:xfrm>
            <a:off x="1034414" y="14360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23" name="Google Shape;423;p24"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424" name="Google Shape;424;p24"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7" name="Google Shape;117;p4"/>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Käsitletavad rohelised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8" name="Google Shape;118;p4"/>
          <p:cNvSpPr txBox="1"/>
          <p:nvPr/>
        </p:nvSpPr>
        <p:spPr>
          <a:xfrm>
            <a:off x="5312660" y="2442449"/>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a:p>
            <a:pPr marL="558800" marR="0" lvl="0" indent="-304800" algn="l" rtl="0">
              <a:lnSpc>
                <a:spcPct val="150000"/>
              </a:lnSpc>
              <a:spcBef>
                <a:spcPts val="0"/>
              </a:spcBef>
              <a:spcAft>
                <a:spcPts val="0"/>
              </a:spcAft>
              <a:buClr>
                <a:schemeClr val="dk1"/>
              </a:buClr>
              <a:buSzPts val="3900"/>
              <a:buFont typeface="Arial"/>
              <a:buNone/>
            </a:pPr>
            <a:r>
              <a:t/>
            </a:r>
            <a:endParaRPr sz="3900">
              <a:solidFill>
                <a:srgbClr val="056839"/>
              </a:solidFill>
              <a:latin typeface="Calibri"/>
              <a:ea typeface="Calibri"/>
              <a:cs typeface="Calibri"/>
              <a:sym typeface="Calibri"/>
            </a:endParaRPr>
          </a:p>
        </p:txBody>
      </p:sp>
      <p:pic>
        <p:nvPicPr>
          <p:cNvPr id="119" name="Google Shape;119;p4"/>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20" name="Google Shape;120;p4" descr="Logo&#10;&#10;Description automatically generated"/>
          <p:cNvPicPr preferRelativeResize="0"/>
          <p:nvPr/>
        </p:nvPicPr>
        <p:blipFill rotWithShape="1">
          <a:blip r:embed="rId4">
            <a:alphaModFix/>
          </a:blip>
          <a:srcRect l="0" t="0" r="0" b="0"/>
          <a:stretch/>
        </p:blipFill>
        <p:spPr>
          <a:xfrm>
            <a:off x="279021" y="9106292"/>
            <a:ext cx="2025615" cy="996885"/>
          </a:xfrm>
          <a:prstGeom prst="rect">
            <a:avLst/>
          </a:prstGeom>
          <a:noFill/>
          <a:ln>
            <a:noFill/>
          </a:ln>
        </p:spPr>
      </p:pic>
      <p:pic>
        <p:nvPicPr>
          <p:cNvPr id="121" name="Google Shape;121;p4" descr="Graphical user interface, text&#10;&#10;Description automatically generated"/>
          <p:cNvPicPr preferRelativeResize="0"/>
          <p:nvPr/>
        </p:nvPicPr>
        <p:blipFill rotWithShape="1">
          <a:blip r:embed="rId5">
            <a:alphaModFix/>
          </a:blip>
          <a:srcRect l="0" t="0" r="0" b="0"/>
          <a:stretch/>
        </p:blipFill>
        <p:spPr>
          <a:xfrm>
            <a:off x="3131911" y="9240848"/>
            <a:ext cx="3468961" cy="727772"/>
          </a:xfrm>
          <a:prstGeom prst="rect">
            <a:avLst/>
          </a:prstGeom>
          <a:noFill/>
          <a:ln>
            <a:noFill/>
          </a:ln>
        </p:spPr>
      </p:pic>
      <p:pic>
        <p:nvPicPr>
          <p:cNvPr id="122" name="Google Shape;122;p4"/>
          <p:cNvPicPr preferRelativeResize="0"/>
          <p:nvPr/>
        </p:nvPicPr>
        <p:blipFill rotWithShape="1">
          <a:blip r:embed="rId6">
            <a:alphaModFix/>
          </a:blip>
          <a:srcRect l="0" t="0" r="0" b="0"/>
          <a:stretch/>
        </p:blipFill>
        <p:spPr>
          <a:xfrm>
            <a:off x="1046939" y="1615061"/>
            <a:ext cx="5322271" cy="1188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2" descr="Graphical user interface, text&#10;&#10;Description automatically generated"/>
          <p:cNvPicPr preferRelativeResize="0"/>
          <p:nvPr/>
        </p:nvPicPr>
        <p:blipFill rotWithShape="1">
          <a:blip r:embed="rId3">
            <a:alphaModFix/>
          </a:blip>
          <a:srcRect l="0" t="0" r="0" b="0"/>
          <a:stretch/>
        </p:blipFill>
        <p:spPr>
          <a:xfrm>
            <a:off x="159219" y="9064877"/>
            <a:ext cx="5165967" cy="1083795"/>
          </a:xfrm>
          <a:prstGeom prst="rect">
            <a:avLst/>
          </a:prstGeom>
          <a:noFill/>
          <a:ln>
            <a:noFill/>
          </a:ln>
        </p:spPr>
      </p:pic>
      <p:pic>
        <p:nvPicPr>
          <p:cNvPr id="128" name="Google Shape;128;p2" descr="Logo&#10;&#10;Description automatically generated"/>
          <p:cNvPicPr preferRelativeResize="0"/>
          <p:nvPr/>
        </p:nvPicPr>
        <p:blipFill rotWithShape="1">
          <a:blip r:embed="rId4">
            <a:alphaModFix/>
          </a:blip>
          <a:srcRect l="0" t="0" r="0" b="0"/>
          <a:stretch/>
        </p:blipFill>
        <p:spPr>
          <a:xfrm>
            <a:off x="15232290" y="8150586"/>
            <a:ext cx="3931188" cy="1934692"/>
          </a:xfrm>
          <a:prstGeom prst="rect">
            <a:avLst/>
          </a:prstGeom>
          <a:noFill/>
          <a:ln>
            <a:noFill/>
          </a:ln>
        </p:spPr>
      </p:pic>
      <p:sp>
        <p:nvSpPr>
          <p:cNvPr id="129" name="Google Shape;129;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0" name="Google Shape;130;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1" name="Google Shape;131;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2" name="Google Shape;132;p2"/>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3" name="Google Shape;133;p2"/>
          <p:cNvSpPr txBox="1"/>
          <p:nvPr/>
        </p:nvSpPr>
        <p:spPr>
          <a:xfrm>
            <a:off x="1104081" y="949332"/>
            <a:ext cx="7089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Määratlused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34" name="Google Shape;134;p2"/>
          <p:cNvSpPr txBox="1"/>
          <p:nvPr/>
        </p:nvSpPr>
        <p:spPr>
          <a:xfrm>
            <a:off x="1104081" y="2756588"/>
            <a:ext cx="16933500" cy="5106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4600" b="1">
                <a:solidFill>
                  <a:srgbClr val="056839"/>
                </a:solidFill>
                <a:latin typeface="Calibri"/>
                <a:ea typeface="Calibri"/>
                <a:cs typeface="Calibri"/>
                <a:sym typeface="Calibri"/>
              </a:rPr>
              <a:t>Ökomärgised - </a:t>
            </a:r>
            <a:r>
              <a:rPr lang="en-US" sz="4600">
                <a:solidFill>
                  <a:srgbClr val="056839"/>
                </a:solidFill>
                <a:latin typeface="Calibri"/>
                <a:ea typeface="Calibri"/>
                <a:cs typeface="Calibri"/>
                <a:sym typeface="Calibri"/>
              </a:rPr>
              <a:t>on märgid, mis näitavad toote (st kauba või teenuse) keskkonnaalast ainulaadsust teatavas tootekategoorias vastavalt toote kogu elutsüklile ja mille vastavust teatavatele kehtestatud keskkonnakriteeriumidele kinnitab sõltumatu kolmas isik.</a:t>
            </a:r>
            <a:endParaRPr sz="4600" b="1">
              <a:solidFill>
                <a:srgbClr val="056839"/>
              </a:solidFill>
              <a:latin typeface="Calibri"/>
              <a:ea typeface="Calibri"/>
              <a:cs typeface="Calibri"/>
              <a:sym typeface="Calibri"/>
            </a:endParaRPr>
          </a:p>
        </p:txBody>
      </p:sp>
      <p:pic>
        <p:nvPicPr>
          <p:cNvPr id="135" name="Google Shape;135;p2"/>
          <p:cNvPicPr preferRelativeResize="0"/>
          <p:nvPr/>
        </p:nvPicPr>
        <p:blipFill rotWithShape="1">
          <a:blip r:embed="rId5">
            <a:alphaModFix/>
          </a:blip>
          <a:srcRect l="0" t="0" r="0" b="0"/>
          <a:stretch/>
        </p:blipFill>
        <p:spPr>
          <a:xfrm>
            <a:off x="1104081" y="1907525"/>
            <a:ext cx="5322271" cy="1188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41" name="Google Shape;141;p5"/>
          <p:cNvSpPr txBox="1"/>
          <p:nvPr/>
        </p:nvSpPr>
        <p:spPr>
          <a:xfrm>
            <a:off x="728373" y="2162550"/>
            <a:ext cx="12665700" cy="5845200"/>
          </a:xfrm>
          <a:prstGeom prst="rect">
            <a:avLst/>
          </a:prstGeom>
          <a:noFill/>
          <a:ln>
            <a:noFill/>
          </a:ln>
        </p:spPr>
        <p:txBody>
          <a:bodyPr spcFirstLastPara="1" wrap="square" lIns="148575" tIns="74275" rIns="148575" bIns="74275" anchor="t" anchorCtr="0">
            <a:spAutoFit/>
          </a:bodyPr>
          <a:lstStyle/>
          <a:p>
            <a:pPr marL="469900" marR="0" lvl="0" indent="-514350" algn="just" rtl="0">
              <a:lnSpc>
                <a:spcPct val="150000"/>
              </a:lnSpc>
              <a:spcBef>
                <a:spcPts val="0"/>
              </a:spcBef>
              <a:spcAft>
                <a:spcPts val="0"/>
              </a:spcAft>
              <a:buClr>
                <a:srgbClr val="056839"/>
              </a:buClr>
              <a:buSzPts val="3700"/>
              <a:buFont typeface="Arial"/>
              <a:buChar char="•"/>
            </a:pPr>
            <a:r>
              <a:rPr lang="en-US" sz="3700">
                <a:solidFill>
                  <a:srgbClr val="056839"/>
                </a:solidFill>
                <a:latin typeface="Calibri"/>
                <a:ea typeface="Calibri"/>
                <a:cs typeface="Calibri"/>
                <a:sym typeface="Calibri"/>
              </a:rPr>
              <a:t>Iga toode avaldab keskkonnale mitmesugust mõju oma elutsükli kõikides etappides: ressursside ja energia kasutamine, heitmed õhku ja vette, jäätmeteke. Üks võimalus teavitada tarbijaid toote või teenuse keskkonnatõhususest on keskkonnadeklaratsioonid: </a:t>
            </a:r>
            <a:r>
              <a:rPr lang="en-US" sz="3700" b="1">
                <a:solidFill>
                  <a:srgbClr val="056839"/>
                </a:solidFill>
                <a:latin typeface="Calibri"/>
                <a:ea typeface="Calibri"/>
                <a:cs typeface="Calibri"/>
                <a:sym typeface="Calibri"/>
              </a:rPr>
              <a:t>avaldused, graafikud </a:t>
            </a:r>
            <a:r>
              <a:rPr lang="en-US" sz="3700">
                <a:solidFill>
                  <a:srgbClr val="056839"/>
                </a:solidFill>
                <a:latin typeface="Calibri"/>
                <a:ea typeface="Calibri"/>
                <a:cs typeface="Calibri"/>
                <a:sym typeface="Calibri"/>
              </a:rPr>
              <a:t>või </a:t>
            </a:r>
            <a:r>
              <a:rPr lang="en-US" sz="3700" b="1">
                <a:solidFill>
                  <a:srgbClr val="056839"/>
                </a:solidFill>
                <a:latin typeface="Calibri"/>
                <a:ea typeface="Calibri"/>
                <a:cs typeface="Calibri"/>
                <a:sym typeface="Calibri"/>
              </a:rPr>
              <a:t>sümbolid, </a:t>
            </a:r>
            <a:r>
              <a:rPr lang="en-US" sz="3700">
                <a:solidFill>
                  <a:srgbClr val="056839"/>
                </a:solidFill>
                <a:latin typeface="Calibri"/>
                <a:ea typeface="Calibri"/>
                <a:cs typeface="Calibri"/>
                <a:sym typeface="Calibri"/>
              </a:rPr>
              <a:t>mis näitavad toote keskkonnahüvesid. </a:t>
            </a:r>
            <a:endParaRPr sz="3700" b="0" i="0">
              <a:solidFill>
                <a:srgbClr val="056839"/>
              </a:solidFill>
              <a:latin typeface="Lexend"/>
              <a:ea typeface="Lexend"/>
              <a:cs typeface="Lexend"/>
              <a:sym typeface="Lexend"/>
            </a:endParaRPr>
          </a:p>
        </p:txBody>
      </p:sp>
      <p:sp>
        <p:nvSpPr>
          <p:cNvPr id="142" name="Google Shape;142;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3" name="Google Shape;143;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4" name="Google Shape;144;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5" name="Google Shape;145;p5"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46" name="Google Shape;146;p5"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
        <p:nvSpPr>
          <p:cNvPr id="147" name="Google Shape;147;p5"/>
          <p:cNvSpPr txBox="1"/>
          <p:nvPr/>
        </p:nvSpPr>
        <p:spPr>
          <a:xfrm>
            <a:off x="14464459" y="8007750"/>
            <a:ext cx="50625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a:solidFill>
                  <a:srgbClr val="056839"/>
                </a:solidFill>
                <a:latin typeface="Calibri"/>
                <a:ea typeface="Calibri"/>
                <a:cs typeface="Calibri"/>
                <a:sym typeface="Calibri"/>
              </a:rPr>
              <a:t>:</a:t>
            </a:r>
            <a:r>
              <a:rPr lang="en-US" sz="1600">
                <a:solidFill>
                  <a:srgbClr val="056839"/>
                </a:solidFill>
                <a:latin typeface="Calibri"/>
                <a:ea typeface="Calibri"/>
                <a:cs typeface="Calibri"/>
                <a:sym typeface="Calibri"/>
              </a:rPr>
              <a:t> EnergyEducation: </a:t>
            </a:r>
            <a:r>
              <a:rPr lang="en-US" sz="1600">
                <a:solidFill>
                  <a:srgbClr val="056839"/>
                </a:solidFill>
                <a:latin typeface="Calibri"/>
                <a:ea typeface="Calibri"/>
                <a:cs typeface="Calibri"/>
                <a:sym typeface="Calibri"/>
              </a:rPr>
              <a:t>https://energyeducation.ca/encyclopedia/Life_cycle</a:t>
            </a:r>
            <a:endParaRPr sz="1600">
              <a:solidFill>
                <a:srgbClr val="056839"/>
              </a:solidFill>
              <a:latin typeface="Calibri"/>
              <a:ea typeface="Calibri"/>
              <a:cs typeface="Calibri"/>
              <a:sym typeface="Calibri"/>
            </a:endParaRPr>
          </a:p>
        </p:txBody>
      </p:sp>
      <p:pic>
        <p:nvPicPr>
          <p:cNvPr id="148" name="Google Shape;148;p5"/>
          <p:cNvPicPr preferRelativeResize="0"/>
          <p:nvPr/>
        </p:nvPicPr>
        <p:blipFill>
          <a:blip r:embed="rId5">
            <a:alphaModFix/>
          </a:blip>
          <a:stretch>
            <a:fillRect/>
          </a:stretch>
        </p:blipFill>
        <p:spPr>
          <a:xfrm>
            <a:off x="13645769" y="1975150"/>
            <a:ext cx="6154075" cy="5945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162cb1c0c00_0_0"/>
          <p:cNvSpPr txBox="1"/>
          <p:nvPr/>
        </p:nvSpPr>
        <p:spPr>
          <a:xfrm>
            <a:off x="891245" y="863161"/>
            <a:ext cx="7914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54" name="Google Shape;154;g162cb1c0c00_0_0"/>
          <p:cNvSpPr txBox="1"/>
          <p:nvPr/>
        </p:nvSpPr>
        <p:spPr>
          <a:xfrm>
            <a:off x="891255" y="2388225"/>
            <a:ext cx="18122700" cy="4136700"/>
          </a:xfrm>
          <a:prstGeom prst="rect">
            <a:avLst/>
          </a:prstGeom>
          <a:noFill/>
          <a:ln>
            <a:noFill/>
          </a:ln>
        </p:spPr>
        <p:txBody>
          <a:bodyPr spcFirstLastPara="1" wrap="square" lIns="148575" tIns="74275" rIns="148575" bIns="74275" anchor="t" anchorCtr="0">
            <a:spAutoFit/>
          </a:bodyPr>
          <a:lstStyle/>
          <a:p>
            <a:pPr marL="469900" lvl="0" indent="-514350" algn="just" rtl="0">
              <a:lnSpc>
                <a:spcPct val="150000"/>
              </a:lnSpc>
              <a:spcBef>
                <a:spcPts val="0"/>
              </a:spcBef>
              <a:spcAft>
                <a:spcPts val="0"/>
              </a:spcAft>
              <a:buClr>
                <a:srgbClr val="056839"/>
              </a:buClr>
              <a:buSzPts val="3700"/>
              <a:buChar char="•"/>
            </a:pPr>
            <a:r>
              <a:rPr lang="en-US" sz="3700" b="1">
                <a:solidFill>
                  <a:srgbClr val="056839"/>
                </a:solidFill>
                <a:latin typeface="Calibri"/>
                <a:ea typeface="Calibri"/>
                <a:cs typeface="Calibri"/>
                <a:sym typeface="Calibri"/>
              </a:rPr>
              <a:t>Ökomärgis </a:t>
            </a:r>
            <a:r>
              <a:rPr lang="en-US" sz="3700">
                <a:solidFill>
                  <a:srgbClr val="056839"/>
                </a:solidFill>
                <a:latin typeface="Calibri"/>
                <a:ea typeface="Calibri"/>
                <a:cs typeface="Calibri"/>
                <a:sym typeface="Calibri"/>
              </a:rPr>
              <a:t>on vabatahtlik keskkonnatõhususe sertifitseerimise ja märgistamise meetod, mida kohaldatakse kogu maailmas. </a:t>
            </a:r>
            <a:endParaRPr sz="3100">
              <a:solidFill>
                <a:schemeClr val="dk1"/>
              </a:solidFill>
            </a:endParaRPr>
          </a:p>
          <a:p>
            <a:pPr marL="469900" lvl="0" indent="-514350" algn="just" rtl="0">
              <a:lnSpc>
                <a:spcPct val="150000"/>
              </a:lnSpc>
              <a:spcBef>
                <a:spcPts val="0"/>
              </a:spcBef>
              <a:spcAft>
                <a:spcPts val="0"/>
              </a:spcAft>
              <a:buClr>
                <a:srgbClr val="056839"/>
              </a:buClr>
              <a:buSzPts val="3700"/>
              <a:buChar char="•"/>
            </a:pPr>
            <a:r>
              <a:rPr lang="en-US" sz="3700" b="1">
                <a:solidFill>
                  <a:srgbClr val="056839"/>
                </a:solidFill>
                <a:latin typeface="Calibri"/>
                <a:ea typeface="Calibri"/>
                <a:cs typeface="Calibri"/>
                <a:sym typeface="Calibri"/>
              </a:rPr>
              <a:t>Ökomärgise eesmärk </a:t>
            </a:r>
            <a:r>
              <a:rPr lang="en-US" sz="3700">
                <a:solidFill>
                  <a:srgbClr val="056839"/>
                </a:solidFill>
                <a:latin typeface="Calibri"/>
                <a:ea typeface="Calibri"/>
                <a:cs typeface="Calibri"/>
                <a:sym typeface="Calibri"/>
              </a:rPr>
              <a:t>on edendada keskkonnasõbralike toodete nõudlust ja pakkumist, andes kontrollitavat, täpset ja mitteeksitavat teavet nende keskkonnaaspektide kohta.</a:t>
            </a:r>
            <a:endParaRPr sz="3700">
              <a:solidFill>
                <a:srgbClr val="056839"/>
              </a:solidFill>
              <a:latin typeface="Calibri"/>
              <a:ea typeface="Calibri"/>
              <a:cs typeface="Calibri"/>
              <a:sym typeface="Calibri"/>
            </a:endParaRPr>
          </a:p>
        </p:txBody>
      </p:sp>
      <p:sp>
        <p:nvSpPr>
          <p:cNvPr id="155" name="Google Shape;155;g162cb1c0c00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6" name="Google Shape;156;g162cb1c0c00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7" name="Google Shape;157;g162cb1c0c00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8" name="Google Shape;158;g162cb1c0c00_0_0"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59" name="Google Shape;159;g162cb1c0c00_0_0" descr="Graphical user interface, text&#10;&#10;Description automatically generated"/>
          <p:cNvPicPr preferRelativeResize="0"/>
          <p:nvPr/>
        </p:nvPicPr>
        <p:blipFill rotWithShape="1">
          <a:blip r:embed="rId4">
            <a:alphaModFix/>
          </a:blip>
          <a:srcRect l="0" t="0" r="0" b="0"/>
          <a:stretch/>
        </p:blipFill>
        <p:spPr>
          <a:xfrm>
            <a:off x="3131911" y="9240848"/>
            <a:ext cx="3468961" cy="727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nvSpPr>
        <p:spPr>
          <a:xfrm>
            <a:off x="908932" y="73721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65" name="Google Shape;165;p6"/>
          <p:cNvSpPr txBox="1"/>
          <p:nvPr/>
        </p:nvSpPr>
        <p:spPr>
          <a:xfrm>
            <a:off x="1034414" y="1957434"/>
            <a:ext cx="18225900" cy="5252700"/>
          </a:xfrm>
          <a:prstGeom prst="rect">
            <a:avLst/>
          </a:prstGeom>
          <a:noFill/>
          <a:ln>
            <a:noFill/>
          </a:ln>
        </p:spPr>
        <p:txBody>
          <a:bodyPr spcFirstLastPara="1" wrap="square" lIns="148575" tIns="74275" rIns="148575" bIns="74275" anchor="t" anchorCtr="0">
            <a:spAutoFit/>
          </a:bodyPr>
          <a:lstStyle/>
          <a:p>
            <a:pPr marL="749300" marR="0" lvl="0" indent="-7048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Ökomärgistus edendab </a:t>
            </a:r>
            <a:r>
              <a:rPr lang="en-US" sz="3900" b="1">
                <a:solidFill>
                  <a:srgbClr val="056839"/>
                </a:solidFill>
                <a:latin typeface="Calibri"/>
                <a:ea typeface="Calibri"/>
                <a:cs typeface="Calibri"/>
                <a:sym typeface="Calibri"/>
              </a:rPr>
              <a:t>ringmajandust</a:t>
            </a:r>
            <a:r>
              <a:rPr lang="en-US" sz="3900">
                <a:solidFill>
                  <a:srgbClr val="056839"/>
                </a:solidFill>
                <a:latin typeface="Calibri"/>
                <a:ea typeface="Calibri"/>
                <a:cs typeface="Calibri"/>
                <a:sym typeface="Calibri"/>
              </a:rPr>
              <a:t>, kus ressursid ja jäätmesisendid ühendatakse suletud ringlusse ning tooted on vastupidavad, kergesti parandatavad ja ringlusse võetavad. </a:t>
            </a:r>
            <a:endParaRPr sz="3900"/>
          </a:p>
          <a:p>
            <a:pPr marL="749300" marR="0" lvl="0" indent="-7048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See on kõikides riikides tunnustatud märgis, mis </a:t>
            </a:r>
            <a:r>
              <a:rPr lang="en-US" sz="3900" b="1">
                <a:solidFill>
                  <a:srgbClr val="056839"/>
                </a:solidFill>
                <a:latin typeface="Calibri"/>
                <a:ea typeface="Calibri"/>
                <a:cs typeface="Calibri"/>
                <a:sym typeface="Calibri"/>
              </a:rPr>
              <a:t>lihtsustab mahepõllumajanduslike toodete ja teenuste leidmist</a:t>
            </a:r>
            <a:r>
              <a:rPr lang="en-US" sz="3900">
                <a:solidFill>
                  <a:srgbClr val="056839"/>
                </a:solidFill>
                <a:latin typeface="Calibri"/>
                <a:ea typeface="Calibri"/>
                <a:cs typeface="Calibri"/>
                <a:sym typeface="Calibri"/>
              </a:rPr>
              <a:t>.</a:t>
            </a:r>
            <a:endParaRPr sz="3900">
              <a:solidFill>
                <a:srgbClr val="056839"/>
              </a:solidFill>
              <a:latin typeface="Calibri"/>
              <a:ea typeface="Calibri"/>
              <a:cs typeface="Calibri"/>
              <a:sym typeface="Calibri"/>
            </a:endParaRPr>
          </a:p>
          <a:p>
            <a:pPr marL="749300" marR="0" lvl="0" indent="-7048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Ökomärgis antakse toodetele, mis </a:t>
            </a:r>
            <a:r>
              <a:rPr lang="en-US" sz="3900" b="1">
                <a:solidFill>
                  <a:srgbClr val="056839"/>
                </a:solidFill>
                <a:latin typeface="Calibri"/>
                <a:ea typeface="Calibri"/>
                <a:cs typeface="Calibri"/>
                <a:sym typeface="Calibri"/>
              </a:rPr>
              <a:t>vastavad rangetele ökoloogilistele kriteeriumidele </a:t>
            </a:r>
            <a:r>
              <a:rPr lang="en-US" sz="3900">
                <a:solidFill>
                  <a:srgbClr val="056839"/>
                </a:solidFill>
                <a:latin typeface="Calibri"/>
                <a:ea typeface="Calibri"/>
                <a:cs typeface="Calibri"/>
                <a:sym typeface="Calibri"/>
              </a:rPr>
              <a:t>kogu oma elutsükli jooksul.</a:t>
            </a:r>
            <a:endParaRPr sz="3900">
              <a:solidFill>
                <a:schemeClr val="accent1"/>
              </a:solidFill>
              <a:latin typeface="Calibri"/>
              <a:ea typeface="Calibri"/>
              <a:cs typeface="Calibri"/>
              <a:sym typeface="Calibri"/>
            </a:endParaRPr>
          </a:p>
        </p:txBody>
      </p:sp>
      <p:sp>
        <p:nvSpPr>
          <p:cNvPr id="166" name="Google Shape;166;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7" name="Google Shape;167;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8" name="Google Shape;168;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9" name="Google Shape;169;p6"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70" name="Google Shape;170;p6"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7"/>
          <p:cNvSpPr txBox="1"/>
          <p:nvPr/>
        </p:nvSpPr>
        <p:spPr>
          <a:xfrm>
            <a:off x="883847" y="845615"/>
            <a:ext cx="15630000" cy="1966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Ökomärgistus</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 Ökomärgise organisatsioonid</a:t>
            </a:r>
            <a:endParaRPr sz="4900" b="1" i="1">
              <a:solidFill>
                <a:srgbClr val="C55A11"/>
              </a:solidFill>
              <a:latin typeface="Calibri"/>
              <a:ea typeface="Calibri"/>
              <a:cs typeface="Calibri"/>
              <a:sym typeface="Calibri"/>
            </a:endParaRPr>
          </a:p>
        </p:txBody>
      </p:sp>
      <p:sp>
        <p:nvSpPr>
          <p:cNvPr id="176" name="Google Shape;176;p7"/>
          <p:cNvSpPr txBox="1"/>
          <p:nvPr/>
        </p:nvSpPr>
        <p:spPr>
          <a:xfrm>
            <a:off x="1034416" y="3384560"/>
            <a:ext cx="14968200" cy="5098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900" b="1">
                <a:solidFill>
                  <a:srgbClr val="056839"/>
                </a:solidFill>
                <a:latin typeface="Calibri"/>
                <a:ea typeface="Calibri"/>
                <a:cs typeface="Calibri"/>
                <a:sym typeface="Calibri"/>
              </a:rPr>
              <a:t>Ülemaailmne ökomärgistuse võrgustik (GEN)</a:t>
            </a:r>
            <a:endParaRPr sz="39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900">
                <a:solidFill>
                  <a:srgbClr val="056839"/>
                </a:solidFill>
                <a:latin typeface="Calibri"/>
                <a:ea typeface="Calibri"/>
                <a:cs typeface="Calibri"/>
                <a:sym typeface="Calibri"/>
              </a:rPr>
              <a:t>See on mittetulunduslik kolmanda riigi organisatsioon, mis asutati 1994. aastal, et edendada ja arendada toodete ökomärgistamist.</a:t>
            </a:r>
            <a:endParaRPr sz="3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900">
                <a:solidFill>
                  <a:srgbClr val="056839"/>
                </a:solidFill>
                <a:latin typeface="Calibri"/>
                <a:ea typeface="Calibri"/>
                <a:cs typeface="Calibri"/>
                <a:sym typeface="Calibri"/>
              </a:rPr>
              <a:t>Praegu ühendab GEN 37 liiget, kes esindavad peaaegu 60 riiki ja territooriumi, mis kasutavad ökomärgistust kogu maailmas.</a:t>
            </a:r>
            <a:endParaRPr sz="3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177" name="Google Shape;177;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8" name="Google Shape;178;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9" name="Google Shape;179;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0" name="Google Shape;180;p7"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81" name="Google Shape;181;p7" descr="Graphical user interface, text&#10;&#10;Description automatically generated"/>
          <p:cNvPicPr preferRelativeResize="0"/>
          <p:nvPr/>
        </p:nvPicPr>
        <p:blipFill rotWithShape="1">
          <a:blip r:embed="rId4">
            <a:alphaModFix/>
          </a:blip>
          <a:srcRect l="0" t="0" r="0" b="0"/>
          <a:stretch/>
        </p:blipFill>
        <p:spPr>
          <a:xfrm>
            <a:off x="3131911" y="9240848"/>
            <a:ext cx="3468961" cy="727772"/>
          </a:xfrm>
          <a:prstGeom prst="rect">
            <a:avLst/>
          </a:prstGeom>
          <a:noFill/>
          <a:ln>
            <a:noFill/>
          </a:ln>
        </p:spPr>
      </p:pic>
      <p:pic>
        <p:nvPicPr>
          <p:cNvPr id="182" name="Google Shape;182;p7"/>
          <p:cNvPicPr preferRelativeResize="0"/>
          <p:nvPr/>
        </p:nvPicPr>
        <p:blipFill rotWithShape="1">
          <a:blip r:embed="rId5">
            <a:alphaModFix/>
          </a:blip>
          <a:srcRect l="0" t="0" r="0" b="0"/>
          <a:stretch/>
        </p:blipFill>
        <p:spPr>
          <a:xfrm>
            <a:off x="16325970" y="1478813"/>
            <a:ext cx="2852241" cy="2817877"/>
          </a:xfrm>
          <a:prstGeom prst="rect">
            <a:avLst/>
          </a:prstGeom>
          <a:noFill/>
          <a:ln>
            <a:noFill/>
          </a:ln>
        </p:spPr>
      </p:pic>
      <p:sp>
        <p:nvSpPr>
          <p:cNvPr id="183" name="Google Shape;183;p7"/>
          <p:cNvSpPr txBox="1"/>
          <p:nvPr/>
        </p:nvSpPr>
        <p:spPr>
          <a:xfrm>
            <a:off x="16403365" y="4296675"/>
            <a:ext cx="3525900" cy="1285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a:t>
            </a:r>
            <a:r>
              <a:rPr lang="en-US" sz="1600">
                <a:solidFill>
                  <a:srgbClr val="056839"/>
                </a:solidFill>
                <a:latin typeface="Calibri"/>
                <a:ea typeface="Calibri"/>
                <a:cs typeface="Calibri"/>
                <a:sym typeface="Calibri"/>
              </a:rPr>
              <a:t> Spec-Net: </a:t>
            </a:r>
            <a:r>
              <a:rPr lang="en-US" sz="1600" u="sng">
                <a:solidFill>
                  <a:srgbClr val="056839"/>
                </a:solidFill>
                <a:latin typeface="Calibri"/>
                <a:ea typeface="Calibri"/>
                <a:cs typeface="Calibri"/>
                <a:sym typeface="Calibri"/>
                <a:hlinkClick r:id="rId6">
                  <a:extLst>
                    <a:ext uri="{A12FA001-AC4F-418D-AE19-62706E023703}">
                      <ahyp:hlinkClr val="tx"/>
                    </a:ext>
                  </a:extLst>
                </a:hlinkClick>
              </a:rPr>
              <a:t>https:</a:t>
            </a:r>
            <a:r>
              <a:rPr lang="en-US" sz="1600">
                <a:solidFill>
                  <a:srgbClr val="056839"/>
                </a:solidFill>
                <a:latin typeface="Calibri"/>
                <a:ea typeface="Calibri"/>
                <a:cs typeface="Calibri"/>
                <a:sym typeface="Calibri"/>
              </a:rPr>
              <a:t>//www.spec-net.com.au/press/1114/gec_191114/International-Recognition-for-GECA-Products </a:t>
            </a:r>
            <a:endParaRPr sz="160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8"/>
          <p:cNvSpPr/>
          <p:nvPr/>
        </p:nvSpPr>
        <p:spPr>
          <a:xfrm>
            <a:off x="0" y="1"/>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l" rtl="0">
              <a:spcBef>
                <a:spcPts val="0"/>
              </a:spcBef>
              <a:spcAft>
                <a:spcPts val="0"/>
              </a:spcAft>
              <a:buNone/>
            </a:pPr>
            <a:r>
              <a:t/>
            </a:r>
            <a:endParaRPr sz="2900">
              <a:solidFill>
                <a:srgbClr val="333333"/>
              </a:solidFill>
              <a:latin typeface="Lato"/>
              <a:ea typeface="Lato"/>
              <a:cs typeface="Lato"/>
              <a:sym typeface="Lato"/>
            </a:endParaRPr>
          </a:p>
        </p:txBody>
      </p:sp>
      <p:pic>
        <p:nvPicPr>
          <p:cNvPr id="189" name="Google Shape;189;p8" descr="Logo&#10;&#10;Description automatically generated"/>
          <p:cNvPicPr preferRelativeResize="0"/>
          <p:nvPr/>
        </p:nvPicPr>
        <p:blipFill rotWithShape="1">
          <a:blip r:embed="rId3">
            <a:alphaModFix/>
          </a:blip>
          <a:srcRect l="0" t="0" r="0" b="0"/>
          <a:stretch/>
        </p:blipFill>
        <p:spPr>
          <a:xfrm>
            <a:off x="279021" y="9106292"/>
            <a:ext cx="2025615" cy="996885"/>
          </a:xfrm>
          <a:prstGeom prst="rect">
            <a:avLst/>
          </a:prstGeom>
          <a:noFill/>
          <a:ln>
            <a:noFill/>
          </a:ln>
        </p:spPr>
      </p:pic>
      <p:pic>
        <p:nvPicPr>
          <p:cNvPr id="190" name="Google Shape;190;p8"/>
          <p:cNvPicPr preferRelativeResize="0"/>
          <p:nvPr/>
        </p:nvPicPr>
        <p:blipFill rotWithShape="1">
          <a:blip r:embed="rId4">
            <a:alphaModFix/>
          </a:blip>
          <a:srcRect l="0" t="0" r="0" b="0"/>
          <a:stretch/>
        </p:blipFill>
        <p:spPr>
          <a:xfrm>
            <a:off x="7248191" y="330549"/>
            <a:ext cx="11083089" cy="7869247"/>
          </a:xfrm>
          <a:prstGeom prst="rect">
            <a:avLst/>
          </a:prstGeom>
          <a:noFill/>
          <a:ln>
            <a:noFill/>
          </a:ln>
          <a:effectLst>
            <a:outerShdw blurRad="292100" dist="139700" dir="2700000" algn="tl" rotWithShape="0">
              <a:srgbClr val="333333">
                <a:alpha val="64705"/>
              </a:srgbClr>
            </a:outerShdw>
          </a:effectLst>
        </p:spPr>
      </p:pic>
      <p:pic>
        <p:nvPicPr>
          <p:cNvPr id="191" name="Google Shape;191;p8" descr="Graphical user interface, text&#10;&#10;Description automatically generated"/>
          <p:cNvPicPr preferRelativeResize="0"/>
          <p:nvPr/>
        </p:nvPicPr>
        <p:blipFill rotWithShape="1">
          <a:blip r:embed="rId5">
            <a:alphaModFix/>
          </a:blip>
          <a:srcRect l="0" t="0" r="0" b="0"/>
          <a:stretch/>
        </p:blipFill>
        <p:spPr>
          <a:xfrm>
            <a:off x="3131911" y="9240848"/>
            <a:ext cx="3468961" cy="727772"/>
          </a:xfrm>
          <a:prstGeom prst="rect">
            <a:avLst/>
          </a:prstGeom>
          <a:noFill/>
          <a:ln>
            <a:noFill/>
          </a:ln>
        </p:spPr>
      </p:pic>
      <p:sp>
        <p:nvSpPr>
          <p:cNvPr id="192" name="Google Shape;192;p8"/>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3" name="Google Shape;193;p8"/>
          <p:cNvPicPr preferRelativeResize="0"/>
          <p:nvPr/>
        </p:nvPicPr>
        <p:blipFill rotWithShape="1">
          <a:blip r:embed="rId6">
            <a:alphaModFix/>
          </a:blip>
          <a:srcRect l="0" t="0" r="0" b="0"/>
          <a:stretch/>
        </p:blipFill>
        <p:spPr>
          <a:xfrm>
            <a:off x="890686" y="2866136"/>
            <a:ext cx="457200" cy="457200"/>
          </a:xfrm>
          <a:prstGeom prst="rect">
            <a:avLst/>
          </a:prstGeom>
          <a:noFill/>
          <a:ln>
            <a:noFill/>
          </a:ln>
        </p:spPr>
      </p:pic>
      <p:pic>
        <p:nvPicPr>
          <p:cNvPr id="194" name="Google Shape;194;p8"/>
          <p:cNvPicPr preferRelativeResize="0"/>
          <p:nvPr/>
        </p:nvPicPr>
        <p:blipFill rotWithShape="1">
          <a:blip r:embed="rId7">
            <a:alphaModFix/>
          </a:blip>
          <a:srcRect l="0" t="0" r="0" b="0"/>
          <a:stretch/>
        </p:blipFill>
        <p:spPr>
          <a:xfrm>
            <a:off x="818689" y="4862511"/>
            <a:ext cx="457200" cy="457200"/>
          </a:xfrm>
          <a:prstGeom prst="rect">
            <a:avLst/>
          </a:prstGeom>
          <a:noFill/>
          <a:ln>
            <a:noFill/>
          </a:ln>
        </p:spPr>
      </p:pic>
      <p:sp>
        <p:nvSpPr>
          <p:cNvPr id="195" name="Google Shape;195;p8"/>
          <p:cNvSpPr txBox="1"/>
          <p:nvPr/>
        </p:nvSpPr>
        <p:spPr>
          <a:xfrm>
            <a:off x="1405056" y="2737650"/>
            <a:ext cx="5721000" cy="19356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a:solidFill>
                  <a:srgbClr val="056839"/>
                </a:solidFill>
                <a:latin typeface="Calibri"/>
                <a:ea typeface="Calibri"/>
                <a:cs typeface="Calibri"/>
                <a:sym typeface="Calibri"/>
              </a:rPr>
              <a:t>Tõelised liikmed on ISO 14024 standardis määratletud esimese tüübi ökomärgised.</a:t>
            </a:r>
            <a:endParaRPr sz="2900">
              <a:solidFill>
                <a:srgbClr val="056839"/>
              </a:solidFill>
              <a:latin typeface="Calibri"/>
              <a:ea typeface="Calibri"/>
              <a:cs typeface="Calibri"/>
              <a:sym typeface="Calibri"/>
            </a:endParaRPr>
          </a:p>
        </p:txBody>
      </p:sp>
      <p:sp>
        <p:nvSpPr>
          <p:cNvPr id="196" name="Google Shape;196;p8"/>
          <p:cNvSpPr txBox="1"/>
          <p:nvPr/>
        </p:nvSpPr>
        <p:spPr>
          <a:xfrm>
            <a:off x="1609418" y="4675239"/>
            <a:ext cx="4878300" cy="46137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a:solidFill>
                  <a:srgbClr val="056839"/>
                </a:solidFill>
                <a:latin typeface="Calibri"/>
                <a:ea typeface="Calibri"/>
                <a:cs typeface="Calibri"/>
                <a:sym typeface="Calibri"/>
              </a:rPr>
              <a:t>Assotsieerunud liikmed - organisatsioonid, kes rakendavad ökomärgise programme, mis püüavad vastata ISO 14024 esimese tüübi ökomärgise määratlusele.</a:t>
            </a:r>
            <a:endParaRPr sz="2900" b="0" i="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333333"/>
              </a:solidFill>
              <a:latin typeface="Lato"/>
              <a:ea typeface="Lato"/>
              <a:cs typeface="Lato"/>
              <a:sym typeface="Lato"/>
            </a:endParaRPr>
          </a:p>
        </p:txBody>
      </p:sp>
      <p:sp>
        <p:nvSpPr>
          <p:cNvPr id="197" name="Google Shape;197;p8"/>
          <p:cNvSpPr txBox="1"/>
          <p:nvPr/>
        </p:nvSpPr>
        <p:spPr>
          <a:xfrm>
            <a:off x="7241820" y="8476619"/>
            <a:ext cx="123501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Foto</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a:t>
            </a:r>
            <a:r>
              <a:rPr lang="en-US" sz="1600">
                <a:solidFill>
                  <a:srgbClr val="056839"/>
                </a:solidFill>
                <a:latin typeface="Calibri"/>
                <a:ea typeface="Calibri"/>
                <a:cs typeface="Calibri"/>
                <a:sym typeface="Calibri"/>
              </a:rPr>
              <a:t> GEN: </a:t>
            </a:r>
            <a:r>
              <a:rPr lang="en-US" sz="1600" u="sng">
                <a:solidFill>
                  <a:srgbClr val="056839"/>
                </a:solidFill>
                <a:latin typeface="Calibri"/>
                <a:ea typeface="Calibri"/>
                <a:cs typeface="Calibri"/>
                <a:sym typeface="Calibri"/>
                <a:hlinkClick r:id="rId8">
                  <a:extLst>
                    <a:ext uri="{A12FA001-AC4F-418D-AE19-62706E023703}">
                      <ahyp:hlinkClr val="tx"/>
                    </a:ext>
                  </a:extLst>
                </a:hlinkClick>
              </a:rPr>
              <a:t>https://www.globalecolabelling.net/gen-members/environmental-certification-members-map/</a:t>
            </a:r>
            <a:endParaRPr sz="2300">
              <a:solidFill>
                <a:srgbClr val="056839"/>
              </a:solidFill>
              <a:latin typeface="Calibri"/>
              <a:ea typeface="Calibri"/>
              <a:cs typeface="Calibri"/>
              <a:sym typeface="Calibri"/>
            </a:endParaRPr>
          </a:p>
        </p:txBody>
      </p:sp>
      <p:sp>
        <p:nvSpPr>
          <p:cNvPr id="198" name="Google Shape;198;p8"/>
          <p:cNvSpPr txBox="1"/>
          <p:nvPr/>
        </p:nvSpPr>
        <p:spPr>
          <a:xfrm>
            <a:off x="199758" y="715838"/>
            <a:ext cx="7697400" cy="2258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500" b="1">
                <a:solidFill>
                  <a:srgbClr val="056839"/>
                </a:solidFill>
                <a:latin typeface="Calibri"/>
                <a:ea typeface="Calibri"/>
                <a:cs typeface="Calibri"/>
                <a:sym typeface="Calibri"/>
              </a:rPr>
              <a:t>Teema 1. </a:t>
            </a:r>
            <a:r>
              <a:rPr lang="en-US" sz="5900" b="1">
                <a:solidFill>
                  <a:srgbClr val="056839"/>
                </a:solidFill>
                <a:latin typeface="Calibri"/>
                <a:ea typeface="Calibri"/>
                <a:cs typeface="Calibri"/>
                <a:sym typeface="Calibri"/>
              </a:rPr>
              <a:t>Ökomärgistus</a:t>
            </a:r>
            <a:endParaRPr sz="55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4900" b="1" i="1">
                <a:solidFill>
                  <a:srgbClr val="056839"/>
                </a:solidFill>
                <a:latin typeface="Calibri"/>
                <a:ea typeface="Calibri"/>
                <a:cs typeface="Calibri"/>
                <a:sym typeface="Calibri"/>
              </a:rPr>
              <a:t>GENi liikmed</a:t>
            </a:r>
            <a:endParaRPr sz="2000" b="1" i="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99" name="Google Shape;199;p8"/>
          <p:cNvSpPr/>
          <p:nvPr/>
        </p:nvSpPr>
        <p:spPr>
          <a:xfrm>
            <a:off x="516942" y="15977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docId:12657F8045671C99112F2F87318D209E</keywords>
</coreProperties>
</file>