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voM4XGGZILApyZnF0oTatM2QH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bg-B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In the latter direction, there are two options for gas production.</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process of gasification of biomass such as rice husks, wood, cotton sticks, etc. are gasified (incomplete combustion with air) to produce the so-called "producer gas" containing carbon monoxide, hydrogen, methane and some other inert gases.</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Biomethanation. A biological conversion process that converts biomass in the absence of oxygen into methane and carbon dioxide, better known as biogas, and leaves a residue - an excellent organic fertilizer. The downside is that the time it takes to start the process is too long. If suitable biomass is not available in sufficient quantities, it may take up to several months to start the system. Biogas is stored in a gas chamber and burned in an internal combustion engine connected to a generator to produce electricity.</a:t>
            </a:r>
            <a:endParaRPr/>
          </a:p>
          <a:p>
            <a:pPr indent="0" lvl="0" marL="0" rtl="0" algn="l">
              <a:lnSpc>
                <a:spcPct val="100000"/>
              </a:lnSpc>
              <a:spcBef>
                <a:spcPts val="0"/>
              </a:spcBef>
              <a:spcAft>
                <a:spcPts val="0"/>
              </a:spcAft>
              <a:buSzPts val="1400"/>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79f6fda2ff_0_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79f6fda2ff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In the latter direction, there are two options for gas production.</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process of gasification of biomass such as rice husks, wood, cotton sticks, etc. are gasified (incomplete combustion with air) to produce the so-called "producer gas" containing carbon monoxide, hydrogen, methane and some other inert gases.</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Biomethanation. A biological conversion process that converts biomass in the absence of oxygen into methane and carbon dioxide, better known as biogas, and leaves a residue - an excellent organic fertilizer. The downside is that the time it takes to start the process is too long. If suitable biomass is not available in sufficient quantities, it may take up to several months to start the system. Biogas is stored in a gas chamber and burned in an internal combustion engine connected to a generator to produce electricity.</a:t>
            </a:r>
            <a:endParaRPr/>
          </a:p>
          <a:p>
            <a:pPr indent="0" lvl="0" marL="0" rtl="0" algn="l">
              <a:lnSpc>
                <a:spcPct val="100000"/>
              </a:lnSpc>
              <a:spcBef>
                <a:spcPts val="0"/>
              </a:spcBef>
              <a:spcAft>
                <a:spcPts val="0"/>
              </a:spcAft>
              <a:buSzPts val="1400"/>
              <a:buNone/>
            </a:pPr>
            <a:r>
              <a:t/>
            </a:r>
            <a:endParaRPr/>
          </a:p>
        </p:txBody>
      </p:sp>
      <p:sp>
        <p:nvSpPr>
          <p:cNvPr id="220" name="Google Shape;220;g179f6fda2ff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3: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term "Biomass" means organic matter of plant or animal origin. Biomass is one of the most valuable and versatile resources on Earth. It is solar energy stored in chemical form in plant and animal tissues. Plants account for 97% of the total amount of biomass, and animals account for 3%.</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Biomass as a natural product is subject to continuous natural regeneration and therefore it is classified as a so-called renewable energy sources /RES/. The use of biomass for energy purposes, although not always in practice, does not pollute the environment and is therefore considered a source of ecologically clean or "green energy".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In the latter direction, there are two options for gas production.</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process of gasification of biomass such as rice husks, wood, cotton sticks, etc. are gasified (incomplete combustion with air) to produce the so-called "producer gas" containing carbon monoxide, hydrogen, methane and some other inert gases.</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Biomethanation. A biological conversion process that converts biomass in the absence of oxygen into methane and carbon dioxide, better known as biogas, and leaves a residue - an excellent organic fertilizer. The downside is that the time it takes to start the process is too long. If suitable biomass is not available in sufficient quantities, it may take up to several months to start the system. Biogas is stored in a gas chamber and burned in an internal combustion engine connected to a generator to produce electricity.</a:t>
            </a:r>
            <a:endParaRPr/>
          </a:p>
          <a:p>
            <a:pPr indent="0" lvl="0" marL="0" rtl="0" algn="l">
              <a:lnSpc>
                <a:spcPct val="100000"/>
              </a:lnSpc>
              <a:spcBef>
                <a:spcPts val="0"/>
              </a:spcBef>
              <a:spcAft>
                <a:spcPts val="0"/>
              </a:spcAft>
              <a:buSzPts val="1400"/>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In the latter direction, there are two options for gas production.</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The process of gasification of biomass such as rice husks, wood, cotton sticks, etc. are gasified (incomplete combustion with air) to produce the so-called "producer gas" containing carbon monoxide, hydrogen, methane and some other inert gases.</a:t>
            </a:r>
            <a:endParaRPr/>
          </a:p>
          <a:p>
            <a:pPr indent="0" lvl="0" marL="0" rtl="0" algn="l">
              <a:lnSpc>
                <a:spcPct val="100000"/>
              </a:lnSpc>
              <a:spcBef>
                <a:spcPts val="0"/>
              </a:spcBef>
              <a:spcAft>
                <a:spcPts val="0"/>
              </a:spcAft>
              <a:buSzPts val="1400"/>
              <a:buNone/>
            </a:pPr>
            <a:r>
              <a:rPr lang="bg-BG" sz="1200">
                <a:solidFill>
                  <a:schemeClr val="dk1"/>
                </a:solidFill>
                <a:latin typeface="Calibri"/>
                <a:ea typeface="Calibri"/>
                <a:cs typeface="Calibri"/>
                <a:sym typeface="Calibri"/>
              </a:rPr>
              <a:t>Biomethanation. A biological conversion process that converts biomass in the absence of oxygen into methane and carbon dioxide, better known as biogas, and leaves a residue - an excellent organic fertilizer. The downside is that the time it takes to start the process is too long. If suitable biomass is not available in sufficient quantities, it may take up to several months to start the system. Biogas is stored in a gas chamber and burned in an internal combustion engine connected to a generator to produce electricity.</a:t>
            </a:r>
            <a:endParaRPr/>
          </a:p>
          <a:p>
            <a:pPr indent="0" lvl="0" marL="0" rtl="0" algn="l">
              <a:lnSpc>
                <a:spcPct val="100000"/>
              </a:lnSpc>
              <a:spcBef>
                <a:spcPts val="0"/>
              </a:spcBef>
              <a:spcAft>
                <a:spcPts val="0"/>
              </a:spcAft>
              <a:buSzPts val="1400"/>
              <a:buNone/>
            </a:pPr>
            <a:r>
              <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bg-B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16"/>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1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1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1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25"/>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26"/>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1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1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18"/>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1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1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1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19"/>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1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1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1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20"/>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0"/>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2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2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21"/>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1"/>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1"/>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1"/>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2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2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23"/>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23"/>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24"/>
          <p:cNvSpPr/>
          <p:nvPr>
            <p:ph idx="2" type="pic"/>
          </p:nvPr>
        </p:nvSpPr>
        <p:spPr>
          <a:xfrm>
            <a:off x="8746630" y="1481138"/>
            <a:ext cx="10415700" cy="7310400"/>
          </a:xfrm>
          <a:prstGeom prst="rect">
            <a:avLst/>
          </a:prstGeom>
          <a:noFill/>
          <a:ln>
            <a:noFill/>
          </a:ln>
        </p:spPr>
      </p:sp>
      <p:sp>
        <p:nvSpPr>
          <p:cNvPr id="68" name="Google Shape;68;p24"/>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marR="0" rtl="0" algn="l">
              <a:lnSpc>
                <a:spcPct val="90000"/>
              </a:lnSpc>
              <a:spcBef>
                <a:spcPts val="0"/>
              </a:spcBef>
              <a:spcAft>
                <a:spcPts val="0"/>
              </a:spcAft>
              <a:buClr>
                <a:schemeClr val="dk1"/>
              </a:buClr>
              <a:buSzPts val="7200"/>
              <a:buFont typeface="Calibri"/>
              <a:buNone/>
              <a:defRPr b="0" i="0" sz="7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520700" lvl="0" marL="457200" marR="0" rtl="0" algn="l">
              <a:lnSpc>
                <a:spcPct val="90000"/>
              </a:lnSpc>
              <a:spcBef>
                <a:spcPts val="16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76250" lvl="1" marL="914400" marR="0" rtl="0" algn="l">
              <a:lnSpc>
                <a:spcPct val="90000"/>
              </a:lnSpc>
              <a:spcBef>
                <a:spcPts val="8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8150" lvl="2" marL="1371600" marR="0" rtl="0" algn="l">
              <a:lnSpc>
                <a:spcPct val="90000"/>
              </a:lnSpc>
              <a:spcBef>
                <a:spcPts val="8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12750" lvl="3" marL="1828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marR="0" rtl="0" algn="ctr">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8.png"/><Relationship Id="rId5" Type="http://schemas.openxmlformats.org/officeDocument/2006/relationships/hyperlink" Target="http://www.youtube.com/watch?v=XXu15NlOuGo" TargetMode="External"/><Relationship Id="rId6" Type="http://schemas.openxmlformats.org/officeDocument/2006/relationships/image" Target="../media/image19.jpg"/><Relationship Id="rId7" Type="http://schemas.openxmlformats.org/officeDocument/2006/relationships/hyperlink" Target="http://www.youtube.com/watch?v=slQRWbRE8VI" TargetMode="External"/><Relationship Id="rId8"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agriculture.ec.europa.eu/sustainability/economic-sustainability/bioeconomy/agricultural-biomass_en" TargetMode="External"/><Relationship Id="rId4" Type="http://schemas.openxmlformats.org/officeDocument/2006/relationships/hyperlink" Target="https://www.sciencedirect.com/science/article/pii/S2211912418301366"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474118" y="1018962"/>
            <a:ext cx="5041312" cy="2422243"/>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94" name="Google Shape;94;p1"/>
          <p:cNvSpPr txBox="1"/>
          <p:nvPr/>
        </p:nvSpPr>
        <p:spPr>
          <a:xfrm>
            <a:off x="257175" y="3759375"/>
            <a:ext cx="16416300" cy="23664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7200" u="none" cap="none" strike="noStrike">
                <a:solidFill>
                  <a:srgbClr val="056839"/>
                </a:solidFill>
                <a:latin typeface="Calibri"/>
                <a:ea typeface="Calibri"/>
                <a:cs typeface="Calibri"/>
                <a:sym typeface="Calibri"/>
              </a:rPr>
              <a:t>Производство и управление</a:t>
            </a:r>
            <a:endParaRPr b="1" i="0" sz="72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1" i="0" lang="bg-BG" sz="7200" u="none" cap="none" strike="noStrike">
                <a:solidFill>
                  <a:srgbClr val="056839"/>
                </a:solidFill>
                <a:latin typeface="Calibri"/>
                <a:ea typeface="Calibri"/>
                <a:cs typeface="Calibri"/>
                <a:sym typeface="Calibri"/>
              </a:rPr>
              <a:t> на биомасата</a:t>
            </a:r>
            <a:endParaRPr b="1" i="0" sz="7200" u="none" cap="none" strike="noStrike">
              <a:solidFill>
                <a:srgbClr val="056839"/>
              </a:solidFill>
              <a:latin typeface="Calibri"/>
              <a:ea typeface="Calibri"/>
              <a:cs typeface="Calibri"/>
              <a:sym typeface="Calibri"/>
            </a:endParaRPr>
          </a:p>
        </p:txBody>
      </p:sp>
      <p:pic>
        <p:nvPicPr>
          <p:cNvPr id="95" name="Google Shape;95;p1"/>
          <p:cNvPicPr preferRelativeResize="0"/>
          <p:nvPr/>
        </p:nvPicPr>
        <p:blipFill rotWithShape="1">
          <a:blip r:embed="rId5">
            <a:alphaModFix/>
          </a:blip>
          <a:srcRect b="0" l="0" r="0" t="0"/>
          <a:stretch/>
        </p:blipFill>
        <p:spPr>
          <a:xfrm>
            <a:off x="13895628" y="1588643"/>
            <a:ext cx="6319356" cy="4211852"/>
          </a:xfrm>
          <a:prstGeom prst="rect">
            <a:avLst/>
          </a:prstGeom>
          <a:noFill/>
          <a:ln>
            <a:noFill/>
          </a:ln>
        </p:spPr>
      </p:pic>
      <p:sp>
        <p:nvSpPr>
          <p:cNvPr id="96" name="Google Shape;96;p1"/>
          <p:cNvSpPr txBox="1"/>
          <p:nvPr/>
        </p:nvSpPr>
        <p:spPr>
          <a:xfrm>
            <a:off x="257180" y="7377991"/>
            <a:ext cx="191244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Ключови думи: биомаса, биогориво, биогаз, компостиране</a:t>
            </a:r>
            <a:endParaRPr b="1" i="0" sz="4800" u="none" cap="none" strike="noStrike">
              <a:solidFill>
                <a:srgbClr val="056839"/>
              </a:solidFill>
              <a:latin typeface="Calibri"/>
              <a:ea typeface="Calibri"/>
              <a:cs typeface="Calibri"/>
              <a:sym typeface="Calibri"/>
            </a:endParaRPr>
          </a:p>
        </p:txBody>
      </p:sp>
      <p:sp>
        <p:nvSpPr>
          <p:cNvPr id="97" name="Google Shape;97;p1"/>
          <p:cNvSpPr txBox="1"/>
          <p:nvPr/>
        </p:nvSpPr>
        <p:spPr>
          <a:xfrm>
            <a:off x="14251774" y="6021650"/>
            <a:ext cx="5595900" cy="11352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chemeClr val="dk1"/>
              </a:buClr>
              <a:buSzPts val="1600"/>
              <a:buFont typeface="Arial"/>
              <a:buNone/>
            </a:pPr>
            <a:r>
              <a:rPr b="0" i="0" lang="bg-BG" sz="1600" u="none" cap="none" strike="noStrike">
                <a:solidFill>
                  <a:schemeClr val="dk1"/>
                </a:solidFill>
                <a:latin typeface="Calibri"/>
                <a:ea typeface="Calibri"/>
                <a:cs typeface="Calibri"/>
                <a:sym typeface="Calibri"/>
              </a:rPr>
              <a:t>Photo by Pixabay: https://www.pexels.com/photo/scenic-view-of-agricultural-field-against-sky-during-sunset-325944/</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98" name="Google Shape;98;p1"/>
          <p:cNvSpPr txBox="1"/>
          <p:nvPr/>
        </p:nvSpPr>
        <p:spPr>
          <a:xfrm>
            <a:off x="7582228" y="9021713"/>
            <a:ext cx="7821600" cy="8427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1500"/>
              <a:buFont typeface="Arial"/>
              <a:buNone/>
            </a:pPr>
            <a:r>
              <a:rPr b="0" i="0" lang="bg-BG" sz="15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1"/>
          <p:cNvSpPr txBox="1"/>
          <p:nvPr/>
        </p:nvSpPr>
        <p:spPr>
          <a:xfrm>
            <a:off x="279025" y="2557150"/>
            <a:ext cx="13016700" cy="5514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1" i="0" lang="bg-BG" sz="3900" u="none" cap="none" strike="noStrike">
                <a:solidFill>
                  <a:srgbClr val="056839"/>
                </a:solidFill>
                <a:latin typeface="Calibri"/>
                <a:ea typeface="Calibri"/>
                <a:cs typeface="Calibri"/>
                <a:sym typeface="Calibri"/>
              </a:rPr>
              <a:t>3.3. Производство на биологично активни вещества </a:t>
            </a:r>
            <a:r>
              <a:rPr b="0" i="0" lang="bg-BG" sz="2900" u="none" cap="none" strike="noStrike">
                <a:solidFill>
                  <a:srgbClr val="056839"/>
                </a:solidFill>
                <a:latin typeface="Calibri"/>
                <a:ea typeface="Calibri"/>
                <a:cs typeface="Calibri"/>
                <a:sym typeface="Calibri"/>
              </a:rPr>
              <a:t>Проектирането на нови формули на биологична основа - Експлоатацията на страничните потоци от хранително-вкусовата промишленост чрез </a:t>
            </a:r>
            <a:r>
              <a:rPr b="1" i="0" lang="bg-BG" sz="2900" u="none" cap="none" strike="noStrike">
                <a:solidFill>
                  <a:srgbClr val="056839"/>
                </a:solidFill>
                <a:latin typeface="Calibri"/>
                <a:ea typeface="Calibri"/>
                <a:cs typeface="Calibri"/>
                <a:sym typeface="Calibri"/>
              </a:rPr>
              <a:t>внедряване на екологични и рентабилни технологии </a:t>
            </a:r>
            <a:r>
              <a:rPr b="0" i="0" lang="bg-BG" sz="2900" u="none" cap="none" strike="noStrike">
                <a:solidFill>
                  <a:srgbClr val="056839"/>
                </a:solidFill>
                <a:latin typeface="Calibri"/>
                <a:ea typeface="Calibri"/>
                <a:cs typeface="Calibri"/>
                <a:sym typeface="Calibri"/>
              </a:rPr>
              <a:t>се счита за основен път към производство с нулеви отпадъци. Например производство на полифенолите - вещества притежаващи многостранни свойства, като дълготрайна защита от сърдечно-съдови заболявания, антиоксидант и противовъзпалителна сила. Dimitris P. Makris, 2019</a:t>
            </a:r>
            <a:endParaRPr b="0" i="0" sz="2300" u="none" cap="none" strike="noStrike">
              <a:solidFill>
                <a:srgbClr val="000000"/>
              </a:solidFill>
              <a:latin typeface="Arial"/>
              <a:ea typeface="Arial"/>
              <a:cs typeface="Arial"/>
              <a:sym typeface="Arial"/>
            </a:endParaRPr>
          </a:p>
        </p:txBody>
      </p:sp>
      <p:sp>
        <p:nvSpPr>
          <p:cNvPr id="209" name="Google Shape;209;p11"/>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0" name="Google Shape;210;p11"/>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11" name="Google Shape;211;p11"/>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12" name="Google Shape;212;p11"/>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13" name="Google Shape;213;p11"/>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214" name="Google Shape;214;p11"/>
          <p:cNvPicPr preferRelativeResize="0"/>
          <p:nvPr/>
        </p:nvPicPr>
        <p:blipFill rotWithShape="1">
          <a:blip r:embed="rId5">
            <a:alphaModFix/>
          </a:blip>
          <a:srcRect b="0" l="0" r="0" t="0"/>
          <a:stretch/>
        </p:blipFill>
        <p:spPr>
          <a:xfrm>
            <a:off x="13395122" y="2103566"/>
            <a:ext cx="5935813" cy="4239866"/>
          </a:xfrm>
          <a:prstGeom prst="rect">
            <a:avLst/>
          </a:prstGeom>
          <a:noFill/>
          <a:ln>
            <a:noFill/>
          </a:ln>
        </p:spPr>
      </p:pic>
      <p:sp>
        <p:nvSpPr>
          <p:cNvPr id="215" name="Google Shape;215;p11"/>
          <p:cNvSpPr txBox="1"/>
          <p:nvPr/>
        </p:nvSpPr>
        <p:spPr>
          <a:xfrm>
            <a:off x="13395115" y="6850650"/>
            <a:ext cx="6678000" cy="14085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Pexels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https://images.pexels.com/photos/3825573/pexels-photo-3825573.jpeg?auto=compress&amp;cs=tinysrgb&amp;w=1260&amp;h=750&amp;dpr=1</a:t>
            </a:r>
            <a:endParaRPr b="0" i="0" sz="2300" u="none" cap="none" strike="noStrike">
              <a:solidFill>
                <a:srgbClr val="000000"/>
              </a:solidFill>
              <a:latin typeface="Arial"/>
              <a:ea typeface="Arial"/>
              <a:cs typeface="Arial"/>
              <a:sym typeface="Arial"/>
            </a:endParaRPr>
          </a:p>
        </p:txBody>
      </p:sp>
      <p:sp>
        <p:nvSpPr>
          <p:cNvPr id="216" name="Google Shape;216;p11"/>
          <p:cNvSpPr txBox="1"/>
          <p:nvPr/>
        </p:nvSpPr>
        <p:spPr>
          <a:xfrm>
            <a:off x="1034414" y="626844"/>
            <a:ext cx="183663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3: Мениджмънт на отпадъците от биомаса</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g179f6fda2ff_0_2"/>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23" name="Google Shape;223;g179f6fda2ff_0_2"/>
          <p:cNvSpPr/>
          <p:nvPr/>
        </p:nvSpPr>
        <p:spPr>
          <a:xfrm>
            <a:off x="1034414" y="1758444"/>
            <a:ext cx="59706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24" name="Google Shape;224;g179f6fda2ff_0_2"/>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25" name="Google Shape;225;g179f6fda2ff_0_2"/>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226" name="Google Shape;226;g179f6fda2ff_0_2"/>
          <p:cNvSpPr txBox="1"/>
          <p:nvPr/>
        </p:nvSpPr>
        <p:spPr>
          <a:xfrm>
            <a:off x="1010332" y="2025155"/>
            <a:ext cx="18332700" cy="29823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0" i="0" lang="bg-BG" sz="4600" u="none" cap="none" strike="noStrike">
                <a:solidFill>
                  <a:srgbClr val="056839"/>
                </a:solidFill>
                <a:latin typeface="Calibri"/>
                <a:ea typeface="Calibri"/>
                <a:cs typeface="Calibri"/>
                <a:sym typeface="Calibri"/>
              </a:rPr>
              <a:t>1. Биомасата са само отпадъци от растителен произход отпадъчни продукти от селското стопанство</a:t>
            </a:r>
            <a:endParaRPr sz="2300"/>
          </a:p>
          <a:p>
            <a:pPr indent="-152400" lvl="0" marL="584200" marR="0" rtl="0" algn="just">
              <a:lnSpc>
                <a:spcPct val="100000"/>
              </a:lnSpc>
              <a:spcBef>
                <a:spcPts val="0"/>
              </a:spcBef>
              <a:spcAft>
                <a:spcPts val="0"/>
              </a:spcAft>
              <a:buClr>
                <a:srgbClr val="385623"/>
              </a:buClr>
              <a:buSzPts val="4600"/>
              <a:buFont typeface="Arial"/>
              <a:buChar char="•"/>
            </a:pPr>
            <a:r>
              <a:rPr b="0" i="0" lang="bg-BG" sz="4600" u="none" cap="none" strike="noStrike">
                <a:solidFill>
                  <a:srgbClr val="056839"/>
                </a:solidFill>
                <a:latin typeface="Calibri"/>
                <a:ea typeface="Calibri"/>
                <a:cs typeface="Calibri"/>
                <a:sym typeface="Calibri"/>
              </a:rPr>
              <a:t>Истина</a:t>
            </a:r>
            <a:endParaRPr sz="2300"/>
          </a:p>
          <a:p>
            <a:pPr indent="-152400" lvl="0" marL="584200" marR="0" rtl="0" algn="just">
              <a:lnSpc>
                <a:spcPct val="100000"/>
              </a:lnSpc>
              <a:spcBef>
                <a:spcPts val="0"/>
              </a:spcBef>
              <a:spcAft>
                <a:spcPts val="0"/>
              </a:spcAft>
              <a:buClr>
                <a:srgbClr val="385623"/>
              </a:buClr>
              <a:buSzPts val="4600"/>
              <a:buFont typeface="Arial"/>
              <a:buChar char="•"/>
            </a:pPr>
            <a:r>
              <a:rPr b="0" i="0" lang="bg-BG" sz="4600" u="none" cap="none" strike="noStrike">
                <a:solidFill>
                  <a:srgbClr val="056839"/>
                </a:solidFill>
                <a:latin typeface="Calibri"/>
                <a:ea typeface="Calibri"/>
                <a:cs typeface="Calibri"/>
                <a:sym typeface="Calibri"/>
              </a:rPr>
              <a:t>Лъжа</a:t>
            </a:r>
            <a:endParaRPr b="0" i="0" sz="4600" u="none" cap="none" strike="noStrike">
              <a:solidFill>
                <a:srgbClr val="056839"/>
              </a:solidFill>
              <a:latin typeface="Calibri"/>
              <a:ea typeface="Calibri"/>
              <a:cs typeface="Calibri"/>
              <a:sym typeface="Calibri"/>
            </a:endParaRPr>
          </a:p>
        </p:txBody>
      </p:sp>
      <p:sp>
        <p:nvSpPr>
          <p:cNvPr id="227" name="Google Shape;227;g179f6fda2ff_0_2"/>
          <p:cNvSpPr txBox="1"/>
          <p:nvPr/>
        </p:nvSpPr>
        <p:spPr>
          <a:xfrm>
            <a:off x="894839" y="569259"/>
            <a:ext cx="1384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Интерактивни въпроси</a:t>
            </a:r>
            <a:endParaRPr b="0" i="0" sz="2900" u="none" cap="none" strike="noStrike">
              <a:solidFill>
                <a:schemeClr val="dk1"/>
              </a:solidFill>
              <a:latin typeface="Calibri"/>
              <a:ea typeface="Calibri"/>
              <a:cs typeface="Calibri"/>
              <a:sym typeface="Calibri"/>
            </a:endParaRPr>
          </a:p>
        </p:txBody>
      </p:sp>
      <p:sp>
        <p:nvSpPr>
          <p:cNvPr id="228" name="Google Shape;228;g179f6fda2ff_0_2"/>
          <p:cNvSpPr txBox="1"/>
          <p:nvPr/>
        </p:nvSpPr>
        <p:spPr>
          <a:xfrm>
            <a:off x="1120584" y="4613382"/>
            <a:ext cx="18332700" cy="2274300"/>
          </a:xfrm>
          <a:prstGeom prst="rect">
            <a:avLst/>
          </a:prstGeom>
          <a:noFill/>
          <a:ln>
            <a:noFill/>
          </a:ln>
        </p:spPr>
        <p:txBody>
          <a:bodyPr anchorCtr="0" anchor="t" bIns="74275" lIns="148575" spcFirstLastPara="1" rIns="148575" wrap="square" tIns="74275">
            <a:spAutoFit/>
          </a:bodyPr>
          <a:lstStyle/>
          <a:p>
            <a:pPr indent="0" lvl="0" marL="0" marR="0" rtl="0" algn="just">
              <a:lnSpc>
                <a:spcPct val="100000"/>
              </a:lnSpc>
              <a:spcBef>
                <a:spcPts val="0"/>
              </a:spcBef>
              <a:spcAft>
                <a:spcPts val="0"/>
              </a:spcAft>
              <a:buNone/>
            </a:pPr>
            <a:r>
              <a:rPr b="0" i="0" lang="bg-BG" sz="4600" u="none" cap="none" strike="noStrike">
                <a:solidFill>
                  <a:srgbClr val="056839"/>
                </a:solidFill>
                <a:latin typeface="Calibri"/>
                <a:ea typeface="Calibri"/>
                <a:cs typeface="Calibri"/>
                <a:sym typeface="Calibri"/>
              </a:rPr>
              <a:t>2. От биологичните отпадъци може да се произвежда енергия</a:t>
            </a:r>
            <a:endParaRPr b="0" i="0" sz="4600" u="none" cap="none" strike="noStrike">
              <a:solidFill>
                <a:srgbClr val="056839"/>
              </a:solidFill>
              <a:latin typeface="Calibri"/>
              <a:ea typeface="Calibri"/>
              <a:cs typeface="Calibri"/>
              <a:sym typeface="Calibri"/>
            </a:endParaRPr>
          </a:p>
          <a:p>
            <a:pPr indent="152400" lvl="0" marL="431800" marR="0" rtl="0" algn="just">
              <a:lnSpc>
                <a:spcPct val="100000"/>
              </a:lnSpc>
              <a:spcBef>
                <a:spcPts val="0"/>
              </a:spcBef>
              <a:spcAft>
                <a:spcPts val="0"/>
              </a:spcAft>
              <a:buNone/>
            </a:pPr>
            <a:r>
              <a:rPr b="0" i="0" lang="bg-BG" sz="4600" u="none" cap="none" strike="noStrike">
                <a:solidFill>
                  <a:srgbClr val="056839"/>
                </a:solidFill>
                <a:latin typeface="Calibri"/>
                <a:ea typeface="Calibri"/>
                <a:cs typeface="Calibri"/>
                <a:sym typeface="Calibri"/>
              </a:rPr>
              <a:t>•	Истина</a:t>
            </a:r>
            <a:endParaRPr sz="2300"/>
          </a:p>
          <a:p>
            <a:pPr indent="152400" lvl="0" marL="431800" marR="0" rtl="0" algn="just">
              <a:lnSpc>
                <a:spcPct val="100000"/>
              </a:lnSpc>
              <a:spcBef>
                <a:spcPts val="0"/>
              </a:spcBef>
              <a:spcAft>
                <a:spcPts val="0"/>
              </a:spcAft>
              <a:buNone/>
            </a:pPr>
            <a:r>
              <a:rPr b="0" i="0" lang="bg-BG" sz="4600" u="none" cap="none" strike="noStrike">
                <a:solidFill>
                  <a:srgbClr val="056839"/>
                </a:solidFill>
                <a:latin typeface="Calibri"/>
                <a:ea typeface="Calibri"/>
                <a:cs typeface="Calibri"/>
                <a:sym typeface="Calibri"/>
              </a:rPr>
              <a:t>•	Лъжа</a:t>
            </a:r>
            <a:endParaRPr b="0" i="0" sz="4600" u="none" cap="none" strike="noStrike">
              <a:solidFill>
                <a:srgbClr val="056839"/>
              </a:solidFill>
              <a:latin typeface="Calibri"/>
              <a:ea typeface="Calibri"/>
              <a:cs typeface="Calibri"/>
              <a:sym typeface="Calibri"/>
            </a:endParaRPr>
          </a:p>
        </p:txBody>
      </p:sp>
      <p:sp>
        <p:nvSpPr>
          <p:cNvPr id="229" name="Google Shape;229;g179f6fda2ff_0_2"/>
          <p:cNvSpPr/>
          <p:nvPr/>
        </p:nvSpPr>
        <p:spPr>
          <a:xfrm>
            <a:off x="1010332" y="6977409"/>
            <a:ext cx="18792000" cy="784800"/>
          </a:xfrm>
          <a:prstGeom prst="rect">
            <a:avLst/>
          </a:prstGeom>
          <a:noFill/>
          <a:ln>
            <a:noFill/>
          </a:ln>
        </p:spPr>
        <p:txBody>
          <a:bodyPr anchorCtr="0" anchor="t" bIns="74275" lIns="148575" spcFirstLastPara="1" rIns="148575" wrap="square" tIns="74275">
            <a:noAutofit/>
          </a:bodyPr>
          <a:lstStyle/>
          <a:p>
            <a:pPr indent="0" lvl="0" marL="0" marR="0" rtl="0" algn="l">
              <a:lnSpc>
                <a:spcPct val="100000"/>
              </a:lnSpc>
              <a:spcBef>
                <a:spcPts val="0"/>
              </a:spcBef>
              <a:spcAft>
                <a:spcPts val="0"/>
              </a:spcAft>
              <a:buNone/>
            </a:pPr>
            <a:r>
              <a:rPr b="0" i="0" lang="bg-BG" sz="4600" u="none" cap="none" strike="noStrike">
                <a:solidFill>
                  <a:srgbClr val="056839"/>
                </a:solidFill>
                <a:latin typeface="Calibri"/>
                <a:ea typeface="Calibri"/>
                <a:cs typeface="Calibri"/>
                <a:sym typeface="Calibri"/>
              </a:rPr>
              <a:t>3. При производството на биогаз, като остатъчен продукт се получава?</a:t>
            </a:r>
            <a:endParaRPr b="0" i="0" sz="4600" u="none" cap="none" strike="noStrike">
              <a:solidFill>
                <a:srgbClr val="056839"/>
              </a:solidFill>
              <a:latin typeface="Calibri"/>
              <a:ea typeface="Calibri"/>
              <a:cs typeface="Calibri"/>
              <a:sym typeface="Calibri"/>
            </a:endParaRPr>
          </a:p>
        </p:txBody>
      </p:sp>
      <p:sp>
        <p:nvSpPr>
          <p:cNvPr id="230" name="Google Shape;230;g179f6fda2ff_0_2"/>
          <p:cNvSpPr/>
          <p:nvPr/>
        </p:nvSpPr>
        <p:spPr>
          <a:xfrm>
            <a:off x="891000" y="8003162"/>
            <a:ext cx="18792000" cy="996900"/>
          </a:xfrm>
          <a:prstGeom prst="rect">
            <a:avLst/>
          </a:prstGeom>
          <a:noFill/>
          <a:ln>
            <a:noFill/>
          </a:ln>
        </p:spPr>
        <p:txBody>
          <a:bodyPr anchorCtr="0" anchor="t" bIns="74275" lIns="148575" spcFirstLastPara="1" rIns="148575" wrap="square" tIns="74275">
            <a:noAutofit/>
          </a:bodyPr>
          <a:lstStyle/>
          <a:p>
            <a:pPr indent="-673100" lvl="0" marL="749300" marR="0" rtl="0" algn="l">
              <a:lnSpc>
                <a:spcPct val="100000"/>
              </a:lnSpc>
              <a:spcBef>
                <a:spcPts val="0"/>
              </a:spcBef>
              <a:spcAft>
                <a:spcPts val="0"/>
              </a:spcAft>
              <a:buClr>
                <a:srgbClr val="056839"/>
              </a:buClr>
              <a:buSzPts val="4600"/>
              <a:buFont typeface="Calibri"/>
              <a:buAutoNum type="alphaLcParenR"/>
            </a:pPr>
            <a:r>
              <a:rPr b="0" i="0" lang="bg-BG" sz="4600" u="none" cap="none" strike="noStrike">
                <a:solidFill>
                  <a:srgbClr val="056839"/>
                </a:solidFill>
                <a:latin typeface="Calibri"/>
                <a:ea typeface="Calibri"/>
                <a:cs typeface="Calibri"/>
                <a:sym typeface="Calibri"/>
              </a:rPr>
              <a:t>тор                               b) метан                           c) неизползван остатък</a:t>
            </a:r>
            <a:endParaRPr b="0" i="0" sz="4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4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05683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3"/>
          <p:cNvSpPr txBox="1"/>
          <p:nvPr/>
        </p:nvSpPr>
        <p:spPr>
          <a:xfrm>
            <a:off x="916313" y="597260"/>
            <a:ext cx="203022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Гледайте видеата</a:t>
            </a:r>
            <a:endParaRPr b="0" i="0" sz="2900" u="none" cap="none" strike="noStrike">
              <a:solidFill>
                <a:srgbClr val="C55A11"/>
              </a:solidFill>
              <a:latin typeface="Calibri"/>
              <a:ea typeface="Calibri"/>
              <a:cs typeface="Calibri"/>
              <a:sym typeface="Calibri"/>
            </a:endParaRPr>
          </a:p>
        </p:txBody>
      </p:sp>
      <p:sp>
        <p:nvSpPr>
          <p:cNvPr id="236" name="Google Shape;236;p13"/>
          <p:cNvSpPr/>
          <p:nvPr/>
        </p:nvSpPr>
        <p:spPr>
          <a:xfrm>
            <a:off x="279025" y="6513675"/>
            <a:ext cx="20123400" cy="2060400"/>
          </a:xfrm>
          <a:prstGeom prst="rect">
            <a:avLst/>
          </a:prstGeom>
          <a:noFill/>
          <a:ln>
            <a:noFill/>
          </a:ln>
        </p:spPr>
        <p:txBody>
          <a:bodyPr anchorCtr="0" anchor="t" bIns="74275" lIns="148575" spcFirstLastPara="1" rIns="148575" wrap="square" tIns="74275">
            <a:spAutoFit/>
          </a:bodyPr>
          <a:lstStyle/>
          <a:p>
            <a:pPr indent="0" lvl="0" marL="0" marR="0" rtl="0" algn="l">
              <a:lnSpc>
                <a:spcPct val="107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Проведете дискусия по темите представени във видеата.</a:t>
            </a:r>
            <a:endParaRPr b="0" i="0" sz="2900" u="none" cap="none" strike="noStrike">
              <a:solidFill>
                <a:srgbClr val="056839"/>
              </a:solidFill>
              <a:latin typeface="Calibri"/>
              <a:ea typeface="Calibri"/>
              <a:cs typeface="Calibri"/>
              <a:sym typeface="Calibri"/>
            </a:endParaRPr>
          </a:p>
          <a:p>
            <a:pPr indent="0" lvl="0" marL="0" marR="0" rtl="0" algn="l">
              <a:lnSpc>
                <a:spcPct val="100000"/>
              </a:lnSpc>
              <a:spcBef>
                <a:spcPts val="1000"/>
              </a:spcBef>
              <a:spcAft>
                <a:spcPts val="0"/>
              </a:spcAft>
              <a:buNone/>
            </a:pPr>
            <a:r>
              <a:rPr b="0" i="0" lang="bg-BG" sz="2900" u="sng" cap="none" strike="noStrike">
                <a:solidFill>
                  <a:srgbClr val="056839"/>
                </a:solidFill>
                <a:latin typeface="Calibri"/>
                <a:ea typeface="Calibri"/>
                <a:cs typeface="Calibri"/>
                <a:sym typeface="Calibri"/>
              </a:rPr>
              <a:t>Домашно</a:t>
            </a:r>
            <a:endParaRPr b="0" i="0" sz="2900" u="sng" cap="none" strike="noStrike">
              <a:solidFill>
                <a:srgbClr val="056839"/>
              </a:solidFill>
              <a:latin typeface="Calibri"/>
              <a:ea typeface="Calibri"/>
              <a:cs typeface="Calibri"/>
              <a:sym typeface="Calibri"/>
            </a:endParaRPr>
          </a:p>
          <a:p>
            <a:pPr indent="0" lvl="0" marL="0" marR="0" rtl="0" algn="just">
              <a:lnSpc>
                <a:spcPct val="100000"/>
              </a:lnSpc>
              <a:spcBef>
                <a:spcPts val="1000"/>
              </a:spcBef>
              <a:spcAft>
                <a:spcPts val="0"/>
              </a:spcAft>
              <a:buNone/>
            </a:pPr>
            <a:r>
              <a:rPr b="0" i="0" lang="bg-BG" sz="2900" u="none" cap="none" strike="noStrike">
                <a:solidFill>
                  <a:srgbClr val="056839"/>
                </a:solidFill>
                <a:latin typeface="Calibri"/>
                <a:ea typeface="Calibri"/>
                <a:cs typeface="Calibri"/>
                <a:sym typeface="Calibri"/>
              </a:rPr>
              <a:t>Учениците проучват какви биологични отпадъци се изхвърлят у дома и възможностите да се извършва компостиране при домашни условия. Учениците представят резултатите от проучването.</a:t>
            </a:r>
            <a:endParaRPr b="0" i="0" sz="2900" u="none" cap="none" strike="noStrike">
              <a:solidFill>
                <a:srgbClr val="056839"/>
              </a:solidFill>
              <a:latin typeface="Calibri"/>
              <a:ea typeface="Calibri"/>
              <a:cs typeface="Calibri"/>
              <a:sym typeface="Calibri"/>
            </a:endParaRPr>
          </a:p>
        </p:txBody>
      </p:sp>
      <p:pic>
        <p:nvPicPr>
          <p:cNvPr descr="Logo&#10;&#10;Description automatically generated" id="237" name="Google Shape;237;p1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38" name="Google Shape;238;p1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descr="Clean energy from re-growing resources and waste. Biomass sounds like a perfect alternative power source. Globally, at least 5% of energy come from biomass. But what does it mean if we use organic matter for fuel or electricity?    &#10;&#10;Credits: &#10;Reporter: Nicole Ris &#10;Editor: David Jacobi &#10;Supervising Editor: Kiyo Dörer &amp; Joanna Gottschalk&#10;&#10;We're destroying our environment at an alarming rate. But it doesn't need to be this way. Our new channel Planet A explores the shift towards an eco-friendly world — and challenges our ideas about what dealing with climate change means. We look at the big and the small: What we can do and how the system needs to change. Every Friday we'll take a truly global look at how to get us out of this mess.&#10;&#10;#PlanetA #Biomass #Sustainability &#10; &#10;Read More: &#10;Land competition between fuel and food: https://www.sciencedaily.com/releases/2016/03/160303133614.htm &#10;&#10;Biomass industry threatens European forests: https://www.fern.org/fileadmin/uploads/fern/Documents/Up%20in%20Flames.pdf &#10;&#10;Quantifying biomass-related forest growth: https://iopscience.iop.org/article/10.1088/2515-7620/ab7ff3 &#10;&#10;Total methane emission rates and losses from 23 biogas plants: https://pubmed.ncbi.nlm.nih.gov/31447025/ &#10;&#10;A global renewable energy status report (2020): https://www.ren21.net/wp-content/uploads/2019/05/gsr_2020_key_findings_en.pdf &#10;&#10;Chapters:&#10;00:00 Introduction&#10;00:48 Anaerobic Digestion&#10;03:10 Biofuels&#10;05:00 Traditional Use of Biomass&#10;05:30 Wood Pellets&#10;09:55 Conclusion" id="239" name="Google Shape;239;p13" title="Biomass: How clean is energy from waste and plants really?">
            <a:hlinkClick r:id="rId5"/>
          </p:cNvPr>
          <p:cNvPicPr preferRelativeResize="0"/>
          <p:nvPr/>
        </p:nvPicPr>
        <p:blipFill rotWithShape="1">
          <a:blip r:embed="rId6">
            <a:alphaModFix/>
          </a:blip>
          <a:srcRect b="0" l="0" r="0" t="0"/>
          <a:stretch/>
        </p:blipFill>
        <p:spPr>
          <a:xfrm>
            <a:off x="12401103" y="1532965"/>
            <a:ext cx="6428550" cy="4821413"/>
          </a:xfrm>
          <a:prstGeom prst="rect">
            <a:avLst/>
          </a:prstGeom>
          <a:noFill/>
          <a:ln>
            <a:noFill/>
          </a:ln>
        </p:spPr>
      </p:pic>
      <p:pic>
        <p:nvPicPr>
          <p:cNvPr descr="Biomass energy consists in using organic material as an energy source. This organic material can be natural, residual sub-product or waste from agricultural or livestock activities or resulting from energy crops. &#10;&#10;Advantages of using biomass energy are that it is 100% Renewable, it reduces the use of fossil fuels, helping to reduce carbon footprint, and it creates employment and development in rural areas. The materials from other activities are reused, which results in recycling and waste elimination, and it also decreases external dependency on the supply of fuel.&#10;More information: https://www.activesustainability.com/renewable-energy/how-biomass-energy-works/&#10;&#10;Subscribe: https://www.youtube.com/user/interacciona1?sub_confirmation=1&#10;&#10;Website: https://www.acciona.com/&#10;&#10;--Social Media--&#10;Twitter: https://twitter.com/acciona_en&#10;Facebook: https://www.facebook.com/ACCIONA.English/&#10;LinkedIn: https://acciona.sa/YsSOM &#10;Google +: https://acciona.sa/YsT6T &#10;Instagram: https://www.instagram.com/acciona/" id="240" name="Google Shape;240;p13" title="How does biomass work? | Sustainability">
            <a:hlinkClick r:id="rId7"/>
          </p:cNvPr>
          <p:cNvPicPr preferRelativeResize="0"/>
          <p:nvPr/>
        </p:nvPicPr>
        <p:blipFill rotWithShape="1">
          <a:blip r:embed="rId8">
            <a:alphaModFix/>
          </a:blip>
          <a:srcRect b="0" l="0" r="0" t="0"/>
          <a:stretch/>
        </p:blipFill>
        <p:spPr>
          <a:xfrm>
            <a:off x="916313" y="1692225"/>
            <a:ext cx="6216199" cy="4662150"/>
          </a:xfrm>
          <a:prstGeom prst="rect">
            <a:avLst/>
          </a:prstGeom>
          <a:noFill/>
          <a:ln>
            <a:noFill/>
          </a:ln>
        </p:spPr>
      </p:pic>
      <p:pic>
        <p:nvPicPr>
          <p:cNvPr id="241" name="Google Shape;241;p13"/>
          <p:cNvPicPr preferRelativeResize="0"/>
          <p:nvPr/>
        </p:nvPicPr>
        <p:blipFill rotWithShape="1">
          <a:blip r:embed="rId9">
            <a:alphaModFix/>
          </a:blip>
          <a:srcRect b="0" l="0" r="0" t="0"/>
          <a:stretch/>
        </p:blipFill>
        <p:spPr>
          <a:xfrm>
            <a:off x="9401017" y="2993663"/>
            <a:ext cx="1341000" cy="22658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pic>
        <p:nvPicPr>
          <p:cNvPr descr="Graphical user interface, text&#10;&#10;Description automatically generated" id="247" name="Google Shape;247;p14"/>
          <p:cNvPicPr preferRelativeResize="0"/>
          <p:nvPr/>
        </p:nvPicPr>
        <p:blipFill rotWithShape="1">
          <a:blip r:embed="rId3">
            <a:alphaModFix/>
          </a:blip>
          <a:srcRect b="0" l="0" r="0" t="0"/>
          <a:stretch/>
        </p:blipFill>
        <p:spPr>
          <a:xfrm>
            <a:off x="159219" y="9117932"/>
            <a:ext cx="5165965" cy="1083795"/>
          </a:xfrm>
          <a:prstGeom prst="rect">
            <a:avLst/>
          </a:prstGeom>
          <a:noFill/>
          <a:ln>
            <a:noFill/>
          </a:ln>
        </p:spPr>
      </p:pic>
      <p:pic>
        <p:nvPicPr>
          <p:cNvPr descr="Logo&#10;&#10;Description automatically generated" id="248" name="Google Shape;248;p14"/>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249" name="Google Shape;249;p14"/>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0" name="Google Shape;250;p14"/>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1" name="Google Shape;251;p14"/>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2" name="Google Shape;252;p14"/>
          <p:cNvSpPr/>
          <p:nvPr/>
        </p:nvSpPr>
        <p:spPr>
          <a:xfrm>
            <a:off x="0" y="8877531"/>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3" name="Google Shape;253;p14"/>
          <p:cNvSpPr txBox="1"/>
          <p:nvPr/>
        </p:nvSpPr>
        <p:spPr>
          <a:xfrm>
            <a:off x="757259" y="839511"/>
            <a:ext cx="12889800" cy="28590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Заключение</a:t>
            </a:r>
            <a:endParaRPr b="1" i="0" sz="59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54" name="Google Shape;254;p14"/>
          <p:cNvSpPr txBox="1"/>
          <p:nvPr/>
        </p:nvSpPr>
        <p:spPr>
          <a:xfrm>
            <a:off x="757241" y="2129150"/>
            <a:ext cx="18897600" cy="52833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2900"/>
              <a:buFont typeface="Arial"/>
              <a:buNone/>
            </a:pPr>
            <a:r>
              <a:rPr b="1" i="0" lang="bg-BG" sz="2900" u="none" cap="none" strike="noStrike">
                <a:solidFill>
                  <a:srgbClr val="056839"/>
                </a:solidFill>
                <a:latin typeface="Calibri"/>
                <a:ea typeface="Calibri"/>
                <a:cs typeface="Calibri"/>
                <a:sym typeface="Calibri"/>
              </a:rPr>
              <a:t>Нарастването на населението </a:t>
            </a:r>
            <a:r>
              <a:rPr b="0" i="0" lang="bg-BG" sz="2900" u="none" cap="none" strike="noStrike">
                <a:solidFill>
                  <a:srgbClr val="056839"/>
                </a:solidFill>
                <a:latin typeface="Calibri"/>
                <a:ea typeface="Calibri"/>
                <a:cs typeface="Calibri"/>
                <a:sym typeface="Calibri"/>
              </a:rPr>
              <a:t>води след себе си необходимостта от увеличаване и на хранителните ресурси, а това води и до </a:t>
            </a:r>
            <a:r>
              <a:rPr b="1" i="0" lang="bg-BG" sz="2900" u="none" cap="none" strike="noStrike">
                <a:solidFill>
                  <a:srgbClr val="056839"/>
                </a:solidFill>
                <a:latin typeface="Calibri"/>
                <a:ea typeface="Calibri"/>
                <a:cs typeface="Calibri"/>
                <a:sym typeface="Calibri"/>
              </a:rPr>
              <a:t>нарастване на отпадъците от сектор селско стопанство и хранително-вкусовата промишленост.</a:t>
            </a:r>
            <a:r>
              <a:rPr b="0" i="0" lang="bg-BG" sz="2900" u="none" cap="none" strike="noStrike">
                <a:solidFill>
                  <a:srgbClr val="056839"/>
                </a:solidFill>
                <a:latin typeface="Calibri"/>
                <a:ea typeface="Calibri"/>
                <a:cs typeface="Calibri"/>
                <a:sym typeface="Calibri"/>
              </a:rPr>
              <a:t> Биологичните отпадъци са биоразградими, но </a:t>
            </a:r>
            <a:r>
              <a:rPr b="1" i="0" lang="bg-BG" sz="2900" u="none" cap="none" strike="noStrike">
                <a:solidFill>
                  <a:srgbClr val="056839"/>
                </a:solidFill>
                <a:latin typeface="Calibri"/>
                <a:ea typeface="Calibri"/>
                <a:cs typeface="Calibri"/>
                <a:sym typeface="Calibri"/>
              </a:rPr>
              <a:t>проблемите</a:t>
            </a:r>
            <a:r>
              <a:rPr b="0" i="0" lang="bg-BG" sz="2900" u="none" cap="none" strike="noStrike">
                <a:solidFill>
                  <a:srgbClr val="056839"/>
                </a:solidFill>
                <a:latin typeface="Calibri"/>
                <a:ea typeface="Calibri"/>
                <a:cs typeface="Calibri"/>
                <a:sym typeface="Calibri"/>
              </a:rPr>
              <a:t> свързани с тях идват точно </a:t>
            </a:r>
            <a:r>
              <a:rPr b="1" i="0" lang="bg-BG" sz="2900" u="none" cap="none" strike="noStrike">
                <a:solidFill>
                  <a:srgbClr val="056839"/>
                </a:solidFill>
                <a:latin typeface="Calibri"/>
                <a:ea typeface="Calibri"/>
                <a:cs typeface="Calibri"/>
                <a:sym typeface="Calibri"/>
              </a:rPr>
              <a:t>от процеса на биоразграждани – гниене.</a:t>
            </a:r>
            <a:r>
              <a:rPr b="0" i="0" lang="bg-BG" sz="2900" u="none" cap="none" strike="noStrike">
                <a:solidFill>
                  <a:srgbClr val="056839"/>
                </a:solidFill>
                <a:latin typeface="Calibri"/>
                <a:ea typeface="Calibri"/>
                <a:cs typeface="Calibri"/>
                <a:sym typeface="Calibri"/>
              </a:rPr>
              <a:t> В резултат на този процес в атмосферата се отделя метан – парников газ. Това е и причината вниманието на обществеността да се насочи към </a:t>
            </a:r>
            <a:r>
              <a:rPr b="1" i="0" lang="bg-BG" sz="2900" u="none" cap="none" strike="noStrike">
                <a:solidFill>
                  <a:srgbClr val="056839"/>
                </a:solidFill>
                <a:latin typeface="Calibri"/>
                <a:ea typeface="Calibri"/>
                <a:cs typeface="Calibri"/>
                <a:sym typeface="Calibri"/>
              </a:rPr>
              <a:t>разработка на стратегии за управление на отпадъците от биомаса.</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Цялостното оползотворяване на хранителните отпадъци чрез подход на биорафинерия може да играе </a:t>
            </a:r>
            <a:r>
              <a:rPr b="1" i="0" lang="bg-BG" sz="2900" u="none" cap="none" strike="noStrike">
                <a:solidFill>
                  <a:srgbClr val="056839"/>
                </a:solidFill>
                <a:latin typeface="Calibri"/>
                <a:ea typeface="Calibri"/>
                <a:cs typeface="Calibri"/>
                <a:sym typeface="Calibri"/>
              </a:rPr>
              <a:t>решаваща роля в устойчивото глобално развитие с нулеви отпадъци</a:t>
            </a:r>
            <a:r>
              <a:rPr b="0" i="0" lang="bg-BG" sz="2900" u="none" cap="none" strike="noStrike">
                <a:solidFill>
                  <a:srgbClr val="056839"/>
                </a:solidFill>
                <a:latin typeface="Calibri"/>
                <a:ea typeface="Calibri"/>
                <a:cs typeface="Calibri"/>
                <a:sym typeface="Calibri"/>
              </a:rPr>
              <a:t>.</a:t>
            </a:r>
            <a:endParaRPr b="0" i="0" sz="2900" u="none" cap="none" strike="noStrike">
              <a:solidFill>
                <a:srgbClr val="05683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5"/>
          <p:cNvSpPr txBox="1"/>
          <p:nvPr/>
        </p:nvSpPr>
        <p:spPr>
          <a:xfrm>
            <a:off x="914723" y="905157"/>
            <a:ext cx="13848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Полезни линкове</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260" name="Google Shape;260;p5"/>
          <p:cNvSpPr txBox="1"/>
          <p:nvPr/>
        </p:nvSpPr>
        <p:spPr>
          <a:xfrm>
            <a:off x="1034414" y="3402432"/>
            <a:ext cx="16933500" cy="4153800"/>
          </a:xfrm>
          <a:prstGeom prst="rect">
            <a:avLst/>
          </a:prstGeom>
          <a:noFill/>
          <a:ln>
            <a:noFill/>
          </a:ln>
        </p:spPr>
        <p:txBody>
          <a:bodyPr anchorCtr="0" anchor="t" bIns="74275" lIns="148575" spcFirstLastPara="1" rIns="148575" wrap="square" tIns="74275">
            <a:spAutoFit/>
          </a:bodyPr>
          <a:lstStyle/>
          <a:p>
            <a:pPr indent="0" lvl="0" marL="0" marR="0" rtl="0" algn="l">
              <a:lnSpc>
                <a:spcPct val="107916"/>
              </a:lnSpc>
              <a:spcBef>
                <a:spcPts val="0"/>
              </a:spcBef>
              <a:spcAft>
                <a:spcPts val="0"/>
              </a:spcAft>
              <a:buNone/>
            </a:pPr>
            <a:r>
              <a:rPr b="0" i="0" lang="bg-BG" sz="2900" u="none" cap="none" strike="noStrike">
                <a:solidFill>
                  <a:srgbClr val="0E101A"/>
                </a:solidFill>
                <a:latin typeface="Calibri"/>
                <a:ea typeface="Calibri"/>
                <a:cs typeface="Calibri"/>
                <a:sym typeface="Calibri"/>
              </a:rPr>
              <a:t>Европейска комисия, Земеделие и развитие на селските райони. Селско стопанство и развитие на селските райони</a:t>
            </a:r>
            <a:endParaRPr b="0" i="0" sz="2900" u="none" cap="none" strike="noStrike">
              <a:solidFill>
                <a:srgbClr val="0E101A"/>
              </a:solidFill>
              <a:latin typeface="Calibri"/>
              <a:ea typeface="Calibri"/>
              <a:cs typeface="Calibri"/>
              <a:sym typeface="Calibri"/>
            </a:endParaRPr>
          </a:p>
          <a:p>
            <a:pPr indent="0" lvl="0" marL="0" marR="0" rtl="0" algn="l">
              <a:lnSpc>
                <a:spcPct val="107916"/>
              </a:lnSpc>
              <a:spcBef>
                <a:spcPts val="1300"/>
              </a:spcBef>
              <a:spcAft>
                <a:spcPts val="0"/>
              </a:spcAft>
              <a:buClr>
                <a:srgbClr val="000000"/>
              </a:buClr>
              <a:buSzPts val="1800"/>
              <a:buFont typeface="Arial"/>
              <a:buNone/>
            </a:pPr>
            <a:r>
              <a:rPr b="0" i="0" lang="bg-BG" sz="2900" u="sng" cap="none" strike="noStrike">
                <a:solidFill>
                  <a:srgbClr val="0563C1"/>
                </a:solidFill>
                <a:latin typeface="Calibri"/>
                <a:ea typeface="Calibri"/>
                <a:cs typeface="Calibri"/>
                <a:sym typeface="Calibri"/>
                <a:hlinkClick r:id="rId3">
                  <a:extLst>
                    <a:ext uri="{A12FA001-AC4F-418D-AE19-62706E023703}">
                      <ahyp:hlinkClr val="tx"/>
                    </a:ext>
                  </a:extLst>
                </a:hlinkClick>
              </a:rPr>
              <a:t>Agricultural biomass (europa.eu)</a:t>
            </a:r>
            <a:endParaRPr b="0" i="0" sz="2900" u="none" cap="none" strike="noStrike">
              <a:solidFill>
                <a:schemeClr val="dk1"/>
              </a:solidFill>
              <a:latin typeface="Calibri"/>
              <a:ea typeface="Calibri"/>
              <a:cs typeface="Calibri"/>
              <a:sym typeface="Calibri"/>
            </a:endParaRPr>
          </a:p>
          <a:p>
            <a:pPr indent="0" lvl="0" marL="0" marR="0" rtl="0" algn="l">
              <a:lnSpc>
                <a:spcPct val="107916"/>
              </a:lnSpc>
              <a:spcBef>
                <a:spcPts val="1300"/>
              </a:spcBef>
              <a:spcAft>
                <a:spcPts val="0"/>
              </a:spcAft>
              <a:buClr>
                <a:schemeClr val="dk1"/>
              </a:buClr>
              <a:buSzPts val="1800"/>
              <a:buFont typeface="Arial"/>
              <a:buNone/>
            </a:pPr>
            <a:r>
              <a:t/>
            </a:r>
            <a:endParaRPr b="0" i="0" sz="2900" u="none" cap="none" strike="noStrike">
              <a:solidFill>
                <a:schemeClr val="dk1"/>
              </a:solidFill>
              <a:latin typeface="Calibri"/>
              <a:ea typeface="Calibri"/>
              <a:cs typeface="Calibri"/>
              <a:sym typeface="Calibri"/>
            </a:endParaRPr>
          </a:p>
          <a:p>
            <a:pPr indent="0" lvl="0" marL="0" marR="0" rtl="0" algn="l">
              <a:lnSpc>
                <a:spcPct val="107916"/>
              </a:lnSpc>
              <a:spcBef>
                <a:spcPts val="1300"/>
              </a:spcBef>
              <a:spcAft>
                <a:spcPts val="0"/>
              </a:spcAft>
              <a:buNone/>
            </a:pPr>
            <a:r>
              <a:rPr b="0" i="0" lang="bg-BG" sz="2900" u="none" cap="none" strike="noStrike">
                <a:solidFill>
                  <a:schemeClr val="dk1"/>
                </a:solidFill>
                <a:latin typeface="Calibri"/>
                <a:ea typeface="Calibri"/>
                <a:cs typeface="Calibri"/>
                <a:sym typeface="Calibri"/>
              </a:rPr>
              <a:t>A.MuscatE.M.de OldeI.J.M.de BoerR.Ripoll-Bosch, юни 2020 г., Битката за биомаса: систематичен преглед на конкуренцията храни-фураж-гориво</a:t>
            </a:r>
            <a:endParaRPr sz="2300"/>
          </a:p>
          <a:p>
            <a:pPr indent="0" lvl="0" marL="0" marR="0" rtl="0" algn="l">
              <a:lnSpc>
                <a:spcPct val="107916"/>
              </a:lnSpc>
              <a:spcBef>
                <a:spcPts val="1300"/>
              </a:spcBef>
              <a:spcAft>
                <a:spcPts val="0"/>
              </a:spcAft>
              <a:buNone/>
            </a:pPr>
            <a:r>
              <a:rPr b="0" i="0" lang="bg-BG" sz="2900" u="sng" cap="none" strike="noStrike">
                <a:solidFill>
                  <a:srgbClr val="0563C1"/>
                </a:solidFill>
                <a:latin typeface="Calibri"/>
                <a:ea typeface="Calibri"/>
                <a:cs typeface="Calibri"/>
                <a:sym typeface="Calibri"/>
                <a:hlinkClick r:id="rId4">
                  <a:extLst>
                    <a:ext uri="{A12FA001-AC4F-418D-AE19-62706E023703}">
                      <ahyp:hlinkClr val="tx"/>
                    </a:ext>
                  </a:extLst>
                </a:hlinkClick>
              </a:rPr>
              <a:t>The battle for biomass: A systematic review of food-feed-fuel competition - ScienceDirect</a:t>
            </a:r>
            <a:endParaRPr b="0" i="0" sz="2900" u="none" cap="none" strike="noStrike">
              <a:solidFill>
                <a:schemeClr val="dk1"/>
              </a:solidFill>
              <a:latin typeface="Calibri"/>
              <a:ea typeface="Calibri"/>
              <a:cs typeface="Calibri"/>
              <a:sym typeface="Calibri"/>
            </a:endParaRPr>
          </a:p>
        </p:txBody>
      </p:sp>
      <p:sp>
        <p:nvSpPr>
          <p:cNvPr id="261" name="Google Shape;261;p5"/>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2" name="Google Shape;262;p5"/>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63" name="Google Shape;263;p5"/>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264" name="Google Shape;264;p5"/>
          <p:cNvPicPr preferRelativeResize="0"/>
          <p:nvPr/>
        </p:nvPicPr>
        <p:blipFill rotWithShape="1">
          <a:blip r:embed="rId5">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265" name="Google Shape;265;p5"/>
          <p:cNvPicPr preferRelativeResize="0"/>
          <p:nvPr/>
        </p:nvPicPr>
        <p:blipFill rotWithShape="1">
          <a:blip r:embed="rId6">
            <a:alphaModFix/>
          </a:blip>
          <a:srcRect b="0" l="0" r="0" t="0"/>
          <a:stretch/>
        </p:blipFill>
        <p:spPr>
          <a:xfrm>
            <a:off x="3131911" y="9240848"/>
            <a:ext cx="3468962" cy="727772"/>
          </a:xfrm>
          <a:prstGeom prst="rect">
            <a:avLst/>
          </a:prstGeom>
          <a:noFill/>
          <a:ln>
            <a:noFill/>
          </a:ln>
        </p:spPr>
      </p:pic>
      <p:pic>
        <p:nvPicPr>
          <p:cNvPr id="266" name="Google Shape;266;p5"/>
          <p:cNvPicPr preferRelativeResize="0"/>
          <p:nvPr/>
        </p:nvPicPr>
        <p:blipFill rotWithShape="1">
          <a:blip r:embed="rId7">
            <a:alphaModFix/>
          </a:blip>
          <a:srcRect b="0" l="0" r="0" t="0"/>
          <a:stretch/>
        </p:blipFill>
        <p:spPr>
          <a:xfrm>
            <a:off x="17242208" y="815500"/>
            <a:ext cx="1907322" cy="1979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2"/>
          <p:cNvPicPr preferRelativeResize="0"/>
          <p:nvPr/>
        </p:nvPicPr>
        <p:blipFill rotWithShape="1">
          <a:blip r:embed="rId3">
            <a:alphaModFix/>
          </a:blip>
          <a:srcRect b="0" l="0" r="0" t="0"/>
          <a:stretch/>
        </p:blipFill>
        <p:spPr>
          <a:xfrm>
            <a:off x="159219" y="9117953"/>
            <a:ext cx="5165965" cy="1083795"/>
          </a:xfrm>
          <a:prstGeom prst="rect">
            <a:avLst/>
          </a:prstGeom>
          <a:noFill/>
          <a:ln>
            <a:noFill/>
          </a:ln>
        </p:spPr>
      </p:pic>
      <p:pic>
        <p:nvPicPr>
          <p:cNvPr descr="Logo&#10;&#10;Description automatically generated" id="104" name="Google Shape;104;p2"/>
          <p:cNvPicPr preferRelativeResize="0"/>
          <p:nvPr/>
        </p:nvPicPr>
        <p:blipFill rotWithShape="1">
          <a:blip r:embed="rId4">
            <a:alphaModFix/>
          </a:blip>
          <a:srcRect b="0" l="0" r="0" t="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Конкретни учебни цели</a:t>
            </a:r>
            <a:endParaRPr b="0" i="0" sz="2900" u="none" cap="none" strike="noStrike">
              <a:solidFill>
                <a:schemeClr val="dk1"/>
              </a:solidFill>
              <a:latin typeface="Calibri"/>
              <a:ea typeface="Calibri"/>
              <a:cs typeface="Calibri"/>
              <a:sym typeface="Calibri"/>
            </a:endParaRPr>
          </a:p>
        </p:txBody>
      </p:sp>
      <p:sp>
        <p:nvSpPr>
          <p:cNvPr id="110" name="Google Shape;110;p2"/>
          <p:cNvSpPr txBox="1"/>
          <p:nvPr/>
        </p:nvSpPr>
        <p:spPr>
          <a:xfrm>
            <a:off x="1284768" y="3385161"/>
            <a:ext cx="16933500" cy="3031500"/>
          </a:xfrm>
          <a:prstGeom prst="rect">
            <a:avLst/>
          </a:prstGeom>
          <a:noFill/>
          <a:ln>
            <a:noFill/>
          </a:ln>
        </p:spPr>
        <p:txBody>
          <a:bodyPr anchorCtr="0" anchor="t" bIns="74275" lIns="148575" spcFirstLastPara="1" rIns="148575" wrap="square" tIns="74275">
            <a:spAutoFit/>
          </a:bodyPr>
          <a:lstStyle/>
          <a:p>
            <a:pPr indent="-628650" lvl="0" marL="749300" marR="0" rtl="0" algn="l">
              <a:lnSpc>
                <a:spcPct val="150000"/>
              </a:lnSpc>
              <a:spcBef>
                <a:spcPts val="0"/>
              </a:spcBef>
              <a:spcAft>
                <a:spcPts val="0"/>
              </a:spcAft>
              <a:buClr>
                <a:srgbClr val="056839"/>
              </a:buClr>
              <a:buSzPts val="3900"/>
              <a:buFont typeface="Calibri"/>
              <a:buChar char="●"/>
            </a:pPr>
            <a:r>
              <a:rPr b="0" i="0" lang="bg-BG" sz="3900" u="none" cap="none" strike="noStrike">
                <a:solidFill>
                  <a:srgbClr val="056839"/>
                </a:solidFill>
                <a:latin typeface="Calibri"/>
                <a:ea typeface="Calibri"/>
                <a:cs typeface="Calibri"/>
                <a:sym typeface="Calibri"/>
              </a:rPr>
              <a:t>Да разберат какво е </a:t>
            </a:r>
            <a:r>
              <a:rPr b="1" i="0" lang="bg-BG" sz="3900" u="none" cap="none" strike="noStrike">
                <a:solidFill>
                  <a:srgbClr val="056839"/>
                </a:solidFill>
                <a:latin typeface="Calibri"/>
                <a:ea typeface="Calibri"/>
                <a:cs typeface="Calibri"/>
                <a:sym typeface="Calibri"/>
              </a:rPr>
              <a:t>биомаса</a:t>
            </a:r>
            <a:endParaRPr sz="2300"/>
          </a:p>
          <a:p>
            <a:pPr indent="-628650" lvl="0" marL="749300" marR="0" rtl="0" algn="l">
              <a:lnSpc>
                <a:spcPct val="115000"/>
              </a:lnSpc>
              <a:spcBef>
                <a:spcPts val="0"/>
              </a:spcBef>
              <a:spcAft>
                <a:spcPts val="0"/>
              </a:spcAft>
              <a:buClr>
                <a:srgbClr val="056839"/>
              </a:buClr>
              <a:buSzPts val="3900"/>
              <a:buFont typeface="Calibri"/>
              <a:buChar char="●"/>
            </a:pPr>
            <a:r>
              <a:rPr b="0" i="0" lang="bg-BG" sz="3900" u="none" cap="none" strike="noStrike">
                <a:solidFill>
                  <a:srgbClr val="056839"/>
                </a:solidFill>
                <a:latin typeface="Calibri"/>
                <a:ea typeface="Calibri"/>
                <a:cs typeface="Calibri"/>
                <a:sym typeface="Calibri"/>
              </a:rPr>
              <a:t>Да разберат </a:t>
            </a:r>
            <a:r>
              <a:rPr b="1" i="0" lang="bg-BG" sz="3900" u="none" cap="none" strike="noStrike">
                <a:solidFill>
                  <a:srgbClr val="056839"/>
                </a:solidFill>
                <a:latin typeface="Calibri"/>
                <a:ea typeface="Calibri"/>
                <a:cs typeface="Calibri"/>
                <a:sym typeface="Calibri"/>
              </a:rPr>
              <a:t>проблемите свързани с изхвърлянето на биологични разградими отпадъци</a:t>
            </a:r>
            <a:endParaRPr sz="2300"/>
          </a:p>
          <a:p>
            <a:pPr indent="-628650" lvl="0" marL="749300" marR="0" rtl="0" algn="l">
              <a:lnSpc>
                <a:spcPct val="115000"/>
              </a:lnSpc>
              <a:spcBef>
                <a:spcPts val="0"/>
              </a:spcBef>
              <a:spcAft>
                <a:spcPts val="0"/>
              </a:spcAft>
              <a:buClr>
                <a:srgbClr val="056839"/>
              </a:buClr>
              <a:buSzPts val="3900"/>
              <a:buFont typeface="Calibri"/>
              <a:buChar char="●"/>
            </a:pPr>
            <a:r>
              <a:rPr b="0" i="0" lang="bg-BG" sz="3900" u="none" cap="none" strike="noStrike">
                <a:solidFill>
                  <a:srgbClr val="056839"/>
                </a:solidFill>
                <a:latin typeface="Calibri"/>
                <a:ea typeface="Calibri"/>
                <a:cs typeface="Calibri"/>
                <a:sym typeface="Calibri"/>
              </a:rPr>
              <a:t>Да разберат как се </a:t>
            </a:r>
            <a:r>
              <a:rPr b="1" i="0" lang="bg-BG" sz="3900" u="none" cap="none" strike="noStrike">
                <a:solidFill>
                  <a:srgbClr val="056839"/>
                </a:solidFill>
                <a:latin typeface="Calibri"/>
                <a:ea typeface="Calibri"/>
                <a:cs typeface="Calibri"/>
                <a:sym typeface="Calibri"/>
              </a:rPr>
              <a:t>управлява биомасата</a:t>
            </a:r>
            <a:endParaRPr b="1" i="0" sz="3900" u="none" cap="none" strike="noStrike">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254"/>
                </a:srgbClr>
              </a:gs>
            </a:gsLst>
            <a:lin ang="21593999" scaled="0"/>
          </a:gra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16" name="Google Shape;116;p3"/>
          <p:cNvSpPr txBox="1"/>
          <p:nvPr/>
        </p:nvSpPr>
        <p:spPr>
          <a:xfrm>
            <a:off x="895634" y="613380"/>
            <a:ext cx="138489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Засегнати зелени умения</a:t>
            </a:r>
            <a:endParaRPr b="0" i="0" sz="2900" u="none" cap="none" strike="noStrike">
              <a:solidFill>
                <a:schemeClr val="dk1"/>
              </a:solidFill>
              <a:latin typeface="Calibri"/>
              <a:ea typeface="Calibri"/>
              <a:cs typeface="Calibri"/>
              <a:sym typeface="Calibri"/>
            </a:endParaRPr>
          </a:p>
        </p:txBody>
      </p:sp>
      <p:sp>
        <p:nvSpPr>
          <p:cNvPr id="117" name="Google Shape;117;p3"/>
          <p:cNvSpPr txBox="1"/>
          <p:nvPr/>
        </p:nvSpPr>
        <p:spPr>
          <a:xfrm>
            <a:off x="562570" y="1839693"/>
            <a:ext cx="13656900" cy="6522600"/>
          </a:xfrm>
          <a:prstGeom prst="rect">
            <a:avLst/>
          </a:prstGeom>
          <a:noFill/>
          <a:ln>
            <a:noFill/>
          </a:ln>
        </p:spPr>
        <p:txBody>
          <a:bodyPr anchorCtr="0" anchor="t" bIns="74275" lIns="148575" spcFirstLastPara="1" rIns="148575" wrap="square" tIns="74275">
            <a:spAutoFit/>
          </a:bodyPr>
          <a:lstStyle/>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X творческо разрешаване на проблеми</a:t>
            </a:r>
            <a:endParaRPr b="0" i="0" sz="3600" u="none" cap="none" strike="noStrike">
              <a:solidFill>
                <a:srgbClr val="056839"/>
              </a:solidFill>
              <a:latin typeface="Calibri"/>
              <a:ea typeface="Calibri"/>
              <a:cs typeface="Calibri"/>
              <a:sym typeface="Calibri"/>
            </a:endParaRPr>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напредничаво мислене</a:t>
            </a:r>
            <a:endParaRPr b="0" i="0" sz="3600" u="none" cap="none" strike="noStrike">
              <a:solidFill>
                <a:srgbClr val="056839"/>
              </a:solidFill>
              <a:latin typeface="Calibri"/>
              <a:ea typeface="Calibri"/>
              <a:cs typeface="Calibri"/>
              <a:sym typeface="Calibri"/>
            </a:endParaRPr>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умения за мониторинг/наблюдение</a:t>
            </a:r>
            <a:endParaRPr sz="3600"/>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аналитични умения</a:t>
            </a:r>
            <a:endParaRPr sz="3600"/>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икономично производство</a:t>
            </a:r>
            <a:endParaRPr sz="3600"/>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умения за поддръжка и поправка</a:t>
            </a:r>
            <a:endParaRPr sz="3600"/>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предотвратяване на замърсяването</a:t>
            </a:r>
            <a:endParaRPr b="0" i="0" sz="3600" u="none" cap="none" strike="noStrike">
              <a:solidFill>
                <a:srgbClr val="056839"/>
              </a:solidFill>
              <a:latin typeface="Calibri"/>
              <a:ea typeface="Calibri"/>
              <a:cs typeface="Calibri"/>
              <a:sym typeface="Calibri"/>
            </a:endParaRPr>
          </a:p>
          <a:p>
            <a:pPr indent="0" lvl="0" marL="15240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еко дизайн</a:t>
            </a:r>
            <a:endParaRPr b="0" i="0" sz="3600" u="none" cap="none" strike="noStrike">
              <a:solidFill>
                <a:srgbClr val="056839"/>
              </a:solidFill>
              <a:latin typeface="Calibri"/>
              <a:ea typeface="Calibri"/>
              <a:cs typeface="Calibri"/>
              <a:sym typeface="Calibri"/>
            </a:endParaRPr>
          </a:p>
        </p:txBody>
      </p:sp>
      <p:pic>
        <p:nvPicPr>
          <p:cNvPr descr="Logo&#10;&#10;Description automatically generated" id="118" name="Google Shape;118;p3"/>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19" name="Google Shape;119;p3"/>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sp>
        <p:nvSpPr>
          <p:cNvPr id="120" name="Google Shape;120;p3"/>
          <p:cNvSpPr txBox="1"/>
          <p:nvPr/>
        </p:nvSpPr>
        <p:spPr>
          <a:xfrm>
            <a:off x="10032297" y="1839691"/>
            <a:ext cx="9499500" cy="5691300"/>
          </a:xfrm>
          <a:prstGeom prst="rect">
            <a:avLst/>
          </a:prstGeom>
          <a:noFill/>
          <a:ln>
            <a:noFill/>
          </a:ln>
        </p:spPr>
        <p:txBody>
          <a:bodyPr anchorCtr="0" anchor="t" bIns="74275" lIns="148575" spcFirstLastPara="1" rIns="148575" wrap="square" tIns="74275">
            <a:spAutoFit/>
          </a:bodyPr>
          <a:lstStyle/>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управленчески умения</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количествена оценка на въздействието</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продължителността на живот</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х научни умения</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отпадъците</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екологичен одит</a:t>
            </a:r>
            <a:endParaRPr sz="3600"/>
          </a:p>
          <a:p>
            <a:pPr indent="0" lvl="0" marL="0" marR="0" rtl="0" algn="l">
              <a:lnSpc>
                <a:spcPct val="150000"/>
              </a:lnSpc>
              <a:spcBef>
                <a:spcPts val="0"/>
              </a:spcBef>
              <a:spcAft>
                <a:spcPts val="0"/>
              </a:spcAft>
              <a:buNone/>
            </a:pPr>
            <a:r>
              <a:rPr b="0" i="0" lang="bg-BG" sz="3600" u="none" cap="none" strike="noStrike">
                <a:solidFill>
                  <a:srgbClr val="056839"/>
                </a:solidFill>
                <a:latin typeface="Calibri"/>
                <a:ea typeface="Calibri"/>
                <a:cs typeface="Calibri"/>
                <a:sym typeface="Calibri"/>
              </a:rPr>
              <a:t>🗆 управление на екосистемите</a:t>
            </a:r>
            <a:endParaRPr b="0" i="0" sz="3600" u="none" cap="none" strike="noStrike">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4"/>
          <p:cNvSpPr txBox="1"/>
          <p:nvPr/>
        </p:nvSpPr>
        <p:spPr>
          <a:xfrm>
            <a:off x="891245" y="863161"/>
            <a:ext cx="7914900" cy="1950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Clr>
                <a:srgbClr val="000000"/>
              </a:buClr>
              <a:buSzPts val="5900"/>
              <a:buFont typeface="Arial"/>
              <a:buNone/>
            </a:pPr>
            <a:r>
              <a:rPr b="1" i="0" lang="bg-BG" sz="5900" u="none" cap="none" strike="noStrike">
                <a:solidFill>
                  <a:srgbClr val="056839"/>
                </a:solidFill>
                <a:latin typeface="Calibri"/>
                <a:ea typeface="Calibri"/>
                <a:cs typeface="Calibri"/>
                <a:sym typeface="Calibri"/>
              </a:rPr>
              <a:t>ВЪВЕДЕНИЕ </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27" name="Google Shape;127;p4"/>
          <p:cNvSpPr txBox="1"/>
          <p:nvPr/>
        </p:nvSpPr>
        <p:spPr>
          <a:xfrm>
            <a:off x="385775" y="1883525"/>
            <a:ext cx="12733200" cy="66225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Терминът </a:t>
            </a:r>
            <a:r>
              <a:rPr b="1" i="0" lang="bg-BG" sz="2900" u="none" cap="none" strike="noStrike">
                <a:solidFill>
                  <a:srgbClr val="056839"/>
                </a:solidFill>
                <a:latin typeface="Calibri"/>
                <a:ea typeface="Calibri"/>
                <a:cs typeface="Calibri"/>
                <a:sym typeface="Calibri"/>
              </a:rPr>
              <a:t>"Биомаса"</a:t>
            </a:r>
            <a:r>
              <a:rPr b="0" i="0" lang="bg-BG" sz="2900" u="none" cap="none" strike="noStrike">
                <a:solidFill>
                  <a:srgbClr val="056839"/>
                </a:solidFill>
                <a:latin typeface="Calibri"/>
                <a:ea typeface="Calibri"/>
                <a:cs typeface="Calibri"/>
                <a:sym typeface="Calibri"/>
              </a:rPr>
              <a:t> означава органична </a:t>
            </a:r>
            <a:r>
              <a:rPr b="1" i="0" lang="bg-BG" sz="2900" u="none" cap="none" strike="noStrike">
                <a:solidFill>
                  <a:srgbClr val="056839"/>
                </a:solidFill>
                <a:latin typeface="Calibri"/>
                <a:ea typeface="Calibri"/>
                <a:cs typeface="Calibri"/>
                <a:sym typeface="Calibri"/>
              </a:rPr>
              <a:t>материя с растителен или животински произход.</a:t>
            </a:r>
            <a:r>
              <a:rPr b="0" i="0" lang="bg-BG" sz="2900" u="none" cap="none" strike="noStrike">
                <a:solidFill>
                  <a:srgbClr val="056839"/>
                </a:solidFill>
                <a:latin typeface="Calibri"/>
                <a:ea typeface="Calibri"/>
                <a:cs typeface="Calibri"/>
                <a:sym typeface="Calibri"/>
              </a:rPr>
              <a:t> Биомасата е един от най-ценните и многофункционални ресурси на Земята, която представлява слънчева енергия, съхранявана под химическа форма в растителните и животинските тъкани. </a:t>
            </a:r>
            <a:endParaRPr b="0" i="0" sz="2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Биомасата като природен продукт подлежи на </a:t>
            </a:r>
            <a:r>
              <a:rPr b="1" i="0" lang="bg-BG" sz="2900" u="none" cap="none" strike="noStrike">
                <a:solidFill>
                  <a:srgbClr val="056839"/>
                </a:solidFill>
                <a:latin typeface="Calibri"/>
                <a:ea typeface="Calibri"/>
                <a:cs typeface="Calibri"/>
                <a:sym typeface="Calibri"/>
              </a:rPr>
              <a:t>непрекъснато природно възстановяване</a:t>
            </a:r>
            <a:r>
              <a:rPr b="0" i="0" lang="bg-BG" sz="2900" u="none" cap="none" strike="noStrike">
                <a:solidFill>
                  <a:srgbClr val="056839"/>
                </a:solidFill>
                <a:latin typeface="Calibri"/>
                <a:ea typeface="Calibri"/>
                <a:cs typeface="Calibri"/>
                <a:sym typeface="Calibri"/>
              </a:rPr>
              <a:t> и затова тя се причислява към т.н. </a:t>
            </a:r>
            <a:r>
              <a:rPr b="1" i="0" lang="bg-BG" sz="2900" u="none" cap="none" strike="noStrike">
                <a:solidFill>
                  <a:srgbClr val="056839"/>
                </a:solidFill>
                <a:latin typeface="Calibri"/>
                <a:ea typeface="Calibri"/>
                <a:cs typeface="Calibri"/>
                <a:sym typeface="Calibri"/>
              </a:rPr>
              <a:t>възобновяеми източници на енергия </a:t>
            </a:r>
            <a:r>
              <a:rPr b="0" i="0" lang="bg-BG" sz="2900" u="none" cap="none" strike="noStrike">
                <a:solidFill>
                  <a:srgbClr val="056839"/>
                </a:solidFill>
                <a:latin typeface="Calibri"/>
                <a:ea typeface="Calibri"/>
                <a:cs typeface="Calibri"/>
                <a:sym typeface="Calibri"/>
              </a:rPr>
              <a:t>/ВИЕ/. Използването на биомасата за енергийни цели, макар и не винаги на практика, не замърсява околната среда и затова тя се счита за източник на екологична чиста или “</a:t>
            </a:r>
            <a:r>
              <a:rPr b="1" i="0" lang="bg-BG" sz="2900" u="none" cap="none" strike="noStrike">
                <a:solidFill>
                  <a:srgbClr val="056839"/>
                </a:solidFill>
                <a:latin typeface="Calibri"/>
                <a:ea typeface="Calibri"/>
                <a:cs typeface="Calibri"/>
                <a:sym typeface="Calibri"/>
              </a:rPr>
              <a:t>зелена енергия</a:t>
            </a:r>
            <a:r>
              <a:rPr b="0" i="0" lang="bg-BG" sz="2900" u="none" cap="none" strike="noStrike">
                <a:solidFill>
                  <a:srgbClr val="056839"/>
                </a:solidFill>
                <a:latin typeface="Calibri"/>
                <a:ea typeface="Calibri"/>
                <a:cs typeface="Calibri"/>
                <a:sym typeface="Calibri"/>
              </a:rPr>
              <a:t>”</a:t>
            </a:r>
            <a:endParaRPr b="0" i="0" sz="2900" u="none" cap="none" strike="noStrike">
              <a:solidFill>
                <a:srgbClr val="056839"/>
              </a:solidFill>
              <a:latin typeface="Calibri"/>
              <a:ea typeface="Calibri"/>
              <a:cs typeface="Calibri"/>
              <a:sym typeface="Calibri"/>
            </a:endParaRPr>
          </a:p>
        </p:txBody>
      </p:sp>
      <p:sp>
        <p:nvSpPr>
          <p:cNvPr id="128" name="Google Shape;128;p4"/>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29" name="Google Shape;129;p4"/>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30" name="Google Shape;130;p4"/>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31" name="Google Shape;131;p4"/>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32" name="Google Shape;132;p4"/>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descr="Free Green Field Near Houses Stock Photo" id="133" name="Google Shape;133;p4"/>
          <p:cNvPicPr preferRelativeResize="0"/>
          <p:nvPr/>
        </p:nvPicPr>
        <p:blipFill rotWithShape="1">
          <a:blip r:embed="rId5">
            <a:alphaModFix/>
          </a:blip>
          <a:srcRect b="0" l="0" r="0" t="0"/>
          <a:stretch/>
        </p:blipFill>
        <p:spPr>
          <a:xfrm>
            <a:off x="13378303" y="2344551"/>
            <a:ext cx="6637793" cy="4429134"/>
          </a:xfrm>
          <a:prstGeom prst="rect">
            <a:avLst/>
          </a:prstGeom>
          <a:noFill/>
          <a:ln>
            <a:noFill/>
          </a:ln>
        </p:spPr>
      </p:pic>
      <p:sp>
        <p:nvSpPr>
          <p:cNvPr id="134" name="Google Shape;134;p4"/>
          <p:cNvSpPr txBox="1"/>
          <p:nvPr/>
        </p:nvSpPr>
        <p:spPr>
          <a:xfrm>
            <a:off x="13544550" y="7043775"/>
            <a:ext cx="6360000" cy="14085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Pixabay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https://images.pexels.com/photos/2132051/pexels-photo-2132051.jpeg?auto=compress&amp;cs=tinysrgb&amp;w=1260&amp;h=750&amp;dpr=1</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6"/>
          <p:cNvSpPr txBox="1"/>
          <p:nvPr/>
        </p:nvSpPr>
        <p:spPr>
          <a:xfrm>
            <a:off x="1034414" y="655419"/>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ТЕМА 1 : Видове</a:t>
            </a:r>
            <a:endParaRPr b="1" i="0" sz="5900" u="none" cap="none" strike="noStrike">
              <a:solidFill>
                <a:srgbClr val="056839"/>
              </a:solidFill>
              <a:latin typeface="Calibri"/>
              <a:ea typeface="Calibri"/>
              <a:cs typeface="Calibri"/>
              <a:sym typeface="Calibri"/>
            </a:endParaRPr>
          </a:p>
        </p:txBody>
      </p:sp>
      <p:sp>
        <p:nvSpPr>
          <p:cNvPr id="140" name="Google Shape;140;p6"/>
          <p:cNvSpPr txBox="1"/>
          <p:nvPr/>
        </p:nvSpPr>
        <p:spPr>
          <a:xfrm>
            <a:off x="600075" y="2339650"/>
            <a:ext cx="109515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В световен мащаб има голямо разнообразие от различни </a:t>
            </a:r>
            <a:r>
              <a:rPr b="1" i="0" lang="bg-BG" sz="2900" u="none" cap="none" strike="noStrike">
                <a:solidFill>
                  <a:srgbClr val="056839"/>
                </a:solidFill>
                <a:latin typeface="Calibri"/>
                <a:ea typeface="Calibri"/>
                <a:cs typeface="Calibri"/>
                <a:sym typeface="Calibri"/>
              </a:rPr>
              <a:t>видове биомаса</a:t>
            </a:r>
            <a:r>
              <a:rPr b="0" i="0" lang="bg-BG" sz="2900" u="none" cap="none" strike="noStrike">
                <a:solidFill>
                  <a:srgbClr val="056839"/>
                </a:solidFill>
                <a:latin typeface="Calibri"/>
                <a:ea typeface="Calibri"/>
                <a:cs typeface="Calibri"/>
                <a:sym typeface="Calibri"/>
              </a:rPr>
              <a:t>, но тези, които представляват интерес са: </a:t>
            </a:r>
            <a:r>
              <a:rPr b="1" i="0" lang="bg-BG" sz="2900" u="none" cap="none" strike="noStrike">
                <a:solidFill>
                  <a:srgbClr val="056839"/>
                </a:solidFill>
                <a:latin typeface="Calibri"/>
                <a:ea typeface="Calibri"/>
                <a:cs typeface="Calibri"/>
                <a:sym typeface="Calibri"/>
              </a:rPr>
              <a:t>растения , дървесина, отатъчни продукти от селското стопанство, хранително-вкусова промишленост, както и органичните компоненти на битови и индустриални отпадъци</a:t>
            </a:r>
            <a:r>
              <a:rPr b="0" i="0" lang="bg-BG" sz="2900" u="none" cap="none" strike="noStrike">
                <a:solidFill>
                  <a:srgbClr val="056839"/>
                </a:solidFill>
                <a:latin typeface="Calibri"/>
                <a:ea typeface="Calibri"/>
                <a:cs typeface="Calibri"/>
                <a:sym typeface="Calibri"/>
              </a:rPr>
              <a:t>. Секторът на хранително-вкусовата промишленост създава значителен поток от отпадъци, главно поради неефективност, произтичаща от повреда и загуба на продукт по цялата верига на доставки.</a:t>
            </a:r>
            <a:endParaRPr b="0" i="0" sz="2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2900"/>
              <a:buFont typeface="Arial"/>
              <a:buNone/>
            </a:pPr>
            <a:r>
              <a:t/>
            </a:r>
            <a:endParaRPr b="0" i="0" sz="2900" u="none" cap="none" strike="noStrike">
              <a:solidFill>
                <a:srgbClr val="056839"/>
              </a:solidFill>
              <a:latin typeface="Calibri"/>
              <a:ea typeface="Calibri"/>
              <a:cs typeface="Calibri"/>
              <a:sym typeface="Calibri"/>
            </a:endParaRPr>
          </a:p>
        </p:txBody>
      </p:sp>
      <p:sp>
        <p:nvSpPr>
          <p:cNvPr id="141" name="Google Shape;141;p6"/>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2" name="Google Shape;142;p6"/>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43" name="Google Shape;143;p6"/>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44" name="Google Shape;144;p6"/>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45" name="Google Shape;145;p6"/>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46" name="Google Shape;146;p6"/>
          <p:cNvPicPr preferRelativeResize="0"/>
          <p:nvPr/>
        </p:nvPicPr>
        <p:blipFill rotWithShape="1">
          <a:blip r:embed="rId5">
            <a:alphaModFix/>
          </a:blip>
          <a:srcRect b="0" l="0" r="0" t="0"/>
          <a:stretch/>
        </p:blipFill>
        <p:spPr>
          <a:xfrm>
            <a:off x="11749661" y="2650802"/>
            <a:ext cx="8086724" cy="4556805"/>
          </a:xfrm>
          <a:prstGeom prst="rect">
            <a:avLst/>
          </a:prstGeom>
          <a:noFill/>
          <a:ln>
            <a:noFill/>
          </a:ln>
        </p:spPr>
      </p:pic>
      <p:sp>
        <p:nvSpPr>
          <p:cNvPr id="147" name="Google Shape;147;p6"/>
          <p:cNvSpPr txBox="1"/>
          <p:nvPr/>
        </p:nvSpPr>
        <p:spPr>
          <a:xfrm>
            <a:off x="12059214" y="7386650"/>
            <a:ext cx="7467600" cy="14085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Pexels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https://images.pexels.com/photos/163752/harvest-grain-combine-arable-farming-163752.jpeg?cs=srgb&amp;dl=pexels-pixabay-163752.jpg&amp;fm=jpg</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7"/>
          <p:cNvSpPr txBox="1"/>
          <p:nvPr/>
        </p:nvSpPr>
        <p:spPr>
          <a:xfrm>
            <a:off x="1034414" y="626844"/>
            <a:ext cx="15630000" cy="10581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5900" u="none" cap="none" strike="noStrike">
                <a:solidFill>
                  <a:srgbClr val="056839"/>
                </a:solidFill>
                <a:latin typeface="Calibri"/>
                <a:ea typeface="Calibri"/>
                <a:cs typeface="Calibri"/>
                <a:sym typeface="Calibri"/>
              </a:rPr>
              <a:t>ТЕМА 2: Проблеми</a:t>
            </a:r>
            <a:endParaRPr b="1" i="0" sz="5900" u="none" cap="none" strike="noStrike">
              <a:solidFill>
                <a:srgbClr val="056839"/>
              </a:solidFill>
              <a:latin typeface="Calibri"/>
              <a:ea typeface="Calibri"/>
              <a:cs typeface="Calibri"/>
              <a:sym typeface="Calibri"/>
            </a:endParaRPr>
          </a:p>
        </p:txBody>
      </p:sp>
      <p:sp>
        <p:nvSpPr>
          <p:cNvPr id="153" name="Google Shape;153;p7"/>
          <p:cNvSpPr txBox="1"/>
          <p:nvPr/>
        </p:nvSpPr>
        <p:spPr>
          <a:xfrm>
            <a:off x="332700" y="2107875"/>
            <a:ext cx="11390100" cy="59529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Населението в света </a:t>
            </a:r>
            <a:r>
              <a:rPr b="1" i="0" lang="bg-BG" sz="2900" u="none" cap="none" strike="noStrike">
                <a:solidFill>
                  <a:srgbClr val="056839"/>
                </a:solidFill>
                <a:latin typeface="Calibri"/>
                <a:ea typeface="Calibri"/>
                <a:cs typeface="Calibri"/>
                <a:sym typeface="Calibri"/>
              </a:rPr>
              <a:t>бързо се увеличава</a:t>
            </a:r>
            <a:r>
              <a:rPr b="0" i="0" lang="bg-BG" sz="2900" u="none" cap="none" strike="noStrike">
                <a:solidFill>
                  <a:srgbClr val="056839"/>
                </a:solidFill>
                <a:latin typeface="Calibri"/>
                <a:ea typeface="Calibri"/>
                <a:cs typeface="Calibri"/>
                <a:sym typeface="Calibri"/>
              </a:rPr>
              <a:t>, влошаването на околната среда и </a:t>
            </a:r>
            <a:r>
              <a:rPr b="1" i="0" lang="bg-BG" sz="2900" u="none" cap="none" strike="noStrike">
                <a:solidFill>
                  <a:srgbClr val="056839"/>
                </a:solidFill>
                <a:latin typeface="Calibri"/>
                <a:ea typeface="Calibri"/>
                <a:cs typeface="Calibri"/>
                <a:sym typeface="Calibri"/>
              </a:rPr>
              <a:t>изчерпването на биоресурсите </a:t>
            </a:r>
            <a:r>
              <a:rPr b="0" i="0" lang="bg-BG" sz="2900" u="none" cap="none" strike="noStrike">
                <a:solidFill>
                  <a:srgbClr val="056839"/>
                </a:solidFill>
                <a:latin typeface="Calibri"/>
                <a:ea typeface="Calibri"/>
                <a:cs typeface="Calibri"/>
                <a:sym typeface="Calibri"/>
              </a:rPr>
              <a:t>се превръщат в предизвикателства от първостепенна важност. Селскостопанското производство и веригата за доставка на храни са основни източници на отпадъчна биомаса. Остатъците от обработката на селскостопански храни също са признати за материали с висока ефективност на биорафиниране, предлагащи набор от възможности за устойчиво производство на храни, фуражи, химикали и енергия. (Dimitris P. Makris 2019)</a:t>
            </a:r>
            <a:endParaRPr b="1" i="0" sz="2900" u="none" cap="none" strike="noStrike">
              <a:solidFill>
                <a:srgbClr val="056839"/>
              </a:solidFill>
              <a:latin typeface="Calibri"/>
              <a:ea typeface="Calibri"/>
              <a:cs typeface="Calibri"/>
              <a:sym typeface="Calibri"/>
            </a:endParaRPr>
          </a:p>
        </p:txBody>
      </p:sp>
      <p:sp>
        <p:nvSpPr>
          <p:cNvPr id="154" name="Google Shape;154;p7"/>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5" name="Google Shape;155;p7"/>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56" name="Google Shape;156;p7"/>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57" name="Google Shape;157;p7"/>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58" name="Google Shape;158;p7"/>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59" name="Google Shape;159;p7"/>
          <p:cNvPicPr preferRelativeResize="0"/>
          <p:nvPr/>
        </p:nvPicPr>
        <p:blipFill rotWithShape="1">
          <a:blip r:embed="rId5">
            <a:alphaModFix/>
          </a:blip>
          <a:srcRect b="0" l="0" r="0" t="0"/>
          <a:stretch/>
        </p:blipFill>
        <p:spPr>
          <a:xfrm>
            <a:off x="12028302" y="1758440"/>
            <a:ext cx="7798474" cy="5198984"/>
          </a:xfrm>
          <a:prstGeom prst="rect">
            <a:avLst/>
          </a:prstGeom>
          <a:noFill/>
          <a:ln>
            <a:noFill/>
          </a:ln>
        </p:spPr>
      </p:pic>
      <p:sp>
        <p:nvSpPr>
          <p:cNvPr id="160" name="Google Shape;160;p7"/>
          <p:cNvSpPr txBox="1"/>
          <p:nvPr/>
        </p:nvSpPr>
        <p:spPr>
          <a:xfrm>
            <a:off x="12028300" y="7252550"/>
            <a:ext cx="8098200" cy="8541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Pixabay</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https://cdn.pixabay.com/photo/2014/07/31/11/00/dung-406217_960_720.jpg</a:t>
            </a:r>
            <a:endParaRPr b="0" i="0" sz="2300" u="none" cap="none" strike="noStrik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6">
            <a:alphaModFix/>
          </a:blip>
          <a:srcRect b="0" l="0" r="0" t="0"/>
          <a:stretch/>
        </p:blipFill>
        <p:spPr>
          <a:xfrm>
            <a:off x="8836047" y="646491"/>
            <a:ext cx="562570" cy="1299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8"/>
          <p:cNvSpPr txBox="1"/>
          <p:nvPr/>
        </p:nvSpPr>
        <p:spPr>
          <a:xfrm>
            <a:off x="1034414" y="626844"/>
            <a:ext cx="183663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3: Мениджмънт на отпадъците от биомаса</a:t>
            </a:r>
            <a:endParaRPr b="1" i="0" sz="4800" u="none" cap="none" strike="noStrike">
              <a:solidFill>
                <a:srgbClr val="056839"/>
              </a:solidFill>
              <a:latin typeface="Calibri"/>
              <a:ea typeface="Calibri"/>
              <a:cs typeface="Calibri"/>
              <a:sym typeface="Calibri"/>
            </a:endParaRPr>
          </a:p>
        </p:txBody>
      </p:sp>
      <p:sp>
        <p:nvSpPr>
          <p:cNvPr id="167" name="Google Shape;167;p8"/>
          <p:cNvSpPr txBox="1"/>
          <p:nvPr/>
        </p:nvSpPr>
        <p:spPr>
          <a:xfrm>
            <a:off x="279021" y="2014470"/>
            <a:ext cx="10763400" cy="56760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4600"/>
              <a:buFont typeface="Arial"/>
              <a:buNone/>
            </a:pPr>
            <a:r>
              <a:rPr b="1" i="0" lang="bg-BG" sz="4600" u="none" cap="none" strike="noStrike">
                <a:solidFill>
                  <a:srgbClr val="056839"/>
                </a:solidFill>
                <a:latin typeface="Calibri"/>
                <a:ea typeface="Calibri"/>
                <a:cs typeface="Calibri"/>
                <a:sym typeface="Calibri"/>
              </a:rPr>
              <a:t>3.1. Енергия от биомаса</a:t>
            </a:r>
            <a:endParaRPr sz="2300"/>
          </a:p>
          <a:p>
            <a:pPr indent="0" lvl="0" marL="0" marR="0" rtl="0" algn="just">
              <a:lnSpc>
                <a:spcPct val="10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Използването на биомаса за енергийни цели обхваща следните основни направления:</a:t>
            </a:r>
            <a:endParaRPr sz="2300"/>
          </a:p>
          <a:p>
            <a:pPr indent="0" lvl="0" marL="0" marR="0" rtl="0" algn="just">
              <a:lnSpc>
                <a:spcPct val="100000"/>
              </a:lnSpc>
              <a:spcBef>
                <a:spcPts val="0"/>
              </a:spcBef>
              <a:spcAft>
                <a:spcPts val="0"/>
              </a:spcAft>
              <a:buNone/>
            </a:pPr>
            <a:r>
              <a:rPr b="0" i="0" lang="bg-BG" sz="2900" u="none" cap="none" strike="noStrike">
                <a:solidFill>
                  <a:srgbClr val="056839"/>
                </a:solidFill>
                <a:latin typeface="Calibri"/>
                <a:ea typeface="Calibri"/>
                <a:cs typeface="Calibri"/>
                <a:sym typeface="Calibri"/>
              </a:rPr>
              <a:t>- Използване на растителни отпадъци чрез </a:t>
            </a:r>
            <a:r>
              <a:rPr b="1" i="0" lang="bg-BG" sz="2900" u="none" cap="none" strike="noStrike">
                <a:solidFill>
                  <a:srgbClr val="056839"/>
                </a:solidFill>
                <a:latin typeface="Calibri"/>
                <a:ea typeface="Calibri"/>
                <a:cs typeface="Calibri"/>
                <a:sym typeface="Calibri"/>
              </a:rPr>
              <a:t>директно изгаряне или друга преработка</a:t>
            </a:r>
            <a:r>
              <a:rPr b="0" i="0" lang="bg-BG" sz="2900" u="none" cap="none" strike="noStrike">
                <a:solidFill>
                  <a:srgbClr val="056839"/>
                </a:solidFill>
                <a:latin typeface="Calibri"/>
                <a:ea typeface="Calibri"/>
                <a:cs typeface="Calibri"/>
                <a:sym typeface="Calibri"/>
              </a:rPr>
              <a:t>;</a:t>
            </a:r>
            <a:endParaRPr sz="2300"/>
          </a:p>
          <a:p>
            <a:pPr indent="0" lvl="0" marL="0" marR="0" rtl="0" algn="just">
              <a:lnSpc>
                <a:spcPct val="100000"/>
              </a:lnSpc>
              <a:spcBef>
                <a:spcPts val="0"/>
              </a:spcBef>
              <a:spcAft>
                <a:spcPts val="0"/>
              </a:spcAft>
              <a:buNone/>
            </a:pPr>
            <a:r>
              <a:rPr b="0" i="0" lang="bg-BG" sz="2900" u="none" cap="none" strike="noStrike">
                <a:solidFill>
                  <a:srgbClr val="056839"/>
                </a:solidFill>
                <a:latin typeface="Calibri"/>
                <a:ea typeface="Calibri"/>
                <a:cs typeface="Calibri"/>
                <a:sym typeface="Calibri"/>
              </a:rPr>
              <a:t>-Използване на енергийни ферми (специални ферми, в които се </a:t>
            </a:r>
            <a:r>
              <a:rPr b="1" i="0" lang="bg-BG" sz="2900" u="none" cap="none" strike="noStrike">
                <a:solidFill>
                  <a:srgbClr val="056839"/>
                </a:solidFill>
                <a:latin typeface="Calibri"/>
                <a:ea typeface="Calibri"/>
                <a:cs typeface="Calibri"/>
                <a:sym typeface="Calibri"/>
              </a:rPr>
              <a:t>отглеждат бързорастящи видове растения</a:t>
            </a:r>
            <a:r>
              <a:rPr b="0" i="0" lang="bg-BG" sz="2900" u="none" cap="none" strike="noStrike">
                <a:solidFill>
                  <a:srgbClr val="056839"/>
                </a:solidFill>
                <a:latin typeface="Calibri"/>
                <a:ea typeface="Calibri"/>
                <a:cs typeface="Calibri"/>
                <a:sym typeface="Calibri"/>
              </a:rPr>
              <a:t> за енергийни цели);</a:t>
            </a:r>
            <a:endParaRPr sz="2300"/>
          </a:p>
          <a:p>
            <a:pPr indent="0" lvl="0" marL="0" marR="0" rtl="0" algn="just">
              <a:lnSpc>
                <a:spcPct val="100000"/>
              </a:lnSpc>
              <a:spcBef>
                <a:spcPts val="0"/>
              </a:spcBef>
              <a:spcAft>
                <a:spcPts val="0"/>
              </a:spcAft>
              <a:buNone/>
            </a:pPr>
            <a:r>
              <a:rPr b="0" i="0" lang="bg-BG" sz="2900" u="none" cap="none" strike="noStrike">
                <a:solidFill>
                  <a:srgbClr val="056839"/>
                </a:solidFill>
                <a:latin typeface="Calibri"/>
                <a:ea typeface="Calibri"/>
                <a:cs typeface="Calibri"/>
                <a:sym typeface="Calibri"/>
              </a:rPr>
              <a:t>- Използване </a:t>
            </a:r>
            <a:r>
              <a:rPr b="1" i="0" lang="bg-BG" sz="2900" u="none" cap="none" strike="noStrike">
                <a:solidFill>
                  <a:srgbClr val="056839"/>
                </a:solidFill>
                <a:latin typeface="Calibri"/>
                <a:ea typeface="Calibri"/>
                <a:cs typeface="Calibri"/>
                <a:sym typeface="Calibri"/>
              </a:rPr>
              <a:t>на растителни видове в сладки или океански води</a:t>
            </a:r>
            <a:r>
              <a:rPr b="0" i="0" lang="bg-BG" sz="2900" u="none" cap="none" strike="noStrike">
                <a:solidFill>
                  <a:srgbClr val="056839"/>
                </a:solidFill>
                <a:latin typeface="Calibri"/>
                <a:ea typeface="Calibri"/>
                <a:cs typeface="Calibri"/>
                <a:sym typeface="Calibri"/>
              </a:rPr>
              <a:t>;</a:t>
            </a:r>
            <a:endParaRPr sz="2300"/>
          </a:p>
          <a:p>
            <a:pPr indent="0" lvl="0" marL="0" marR="0" rtl="0" algn="just">
              <a:lnSpc>
                <a:spcPct val="100000"/>
              </a:lnSpc>
              <a:spcBef>
                <a:spcPts val="0"/>
              </a:spcBef>
              <a:spcAft>
                <a:spcPts val="0"/>
              </a:spcAft>
              <a:buNone/>
            </a:pPr>
            <a:r>
              <a:rPr b="0" i="0" lang="bg-BG" sz="2900" u="none" cap="none" strike="noStrike">
                <a:solidFill>
                  <a:srgbClr val="056839"/>
                </a:solidFill>
                <a:latin typeface="Calibri"/>
                <a:ea typeface="Calibri"/>
                <a:cs typeface="Calibri"/>
                <a:sym typeface="Calibri"/>
              </a:rPr>
              <a:t>- Използване на </a:t>
            </a:r>
            <a:r>
              <a:rPr b="1" i="0" lang="bg-BG" sz="2900" u="none" cap="none" strike="noStrike">
                <a:solidFill>
                  <a:srgbClr val="056839"/>
                </a:solidFill>
                <a:latin typeface="Calibri"/>
                <a:ea typeface="Calibri"/>
                <a:cs typeface="Calibri"/>
                <a:sym typeface="Calibri"/>
              </a:rPr>
              <a:t>отпадъци от животновъдството, хранително-вкусовата промишленост</a:t>
            </a:r>
            <a:r>
              <a:rPr b="0" i="0" lang="bg-BG" sz="2900" u="none" cap="none" strike="noStrike">
                <a:solidFill>
                  <a:srgbClr val="056839"/>
                </a:solidFill>
                <a:latin typeface="Calibri"/>
                <a:ea typeface="Calibri"/>
                <a:cs typeface="Calibri"/>
                <a:sym typeface="Calibri"/>
              </a:rPr>
              <a:t> и др. за производство на биогаз.</a:t>
            </a:r>
            <a:endParaRPr b="0" i="0" sz="2300" u="none" cap="none" strike="noStrike">
              <a:solidFill>
                <a:srgbClr val="000000"/>
              </a:solidFill>
              <a:latin typeface="Arial"/>
              <a:ea typeface="Arial"/>
              <a:cs typeface="Arial"/>
              <a:sym typeface="Arial"/>
            </a:endParaRPr>
          </a:p>
        </p:txBody>
      </p:sp>
      <p:sp>
        <p:nvSpPr>
          <p:cNvPr id="168" name="Google Shape;168;p8"/>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69" name="Google Shape;169;p8"/>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70" name="Google Shape;170;p8"/>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71" name="Google Shape;171;p8"/>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72" name="Google Shape;172;p8"/>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descr="Free Three Light Bulbs Hung Stock Photo" id="173" name="Google Shape;173;p8"/>
          <p:cNvPicPr preferRelativeResize="0"/>
          <p:nvPr/>
        </p:nvPicPr>
        <p:blipFill rotWithShape="1">
          <a:blip r:embed="rId5">
            <a:alphaModFix/>
          </a:blip>
          <a:srcRect b="0" l="0" r="0" t="0"/>
          <a:stretch/>
        </p:blipFill>
        <p:spPr>
          <a:xfrm>
            <a:off x="11933411" y="2865137"/>
            <a:ext cx="7505700" cy="4223446"/>
          </a:xfrm>
          <a:prstGeom prst="rect">
            <a:avLst/>
          </a:prstGeom>
          <a:noFill/>
          <a:ln>
            <a:noFill/>
          </a:ln>
        </p:spPr>
      </p:pic>
      <p:sp>
        <p:nvSpPr>
          <p:cNvPr id="174" name="Google Shape;174;p8"/>
          <p:cNvSpPr txBox="1"/>
          <p:nvPr/>
        </p:nvSpPr>
        <p:spPr>
          <a:xfrm>
            <a:off x="12257277" y="7300938"/>
            <a:ext cx="7467600" cy="1131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Pexels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https://images.pexels.com/photos/207489/pexels-photo-207489.jpeg?auto=compress&amp;cs=tinysrgb&amp;w=1260&amp;h=750&amp;dpr=1</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9"/>
          <p:cNvSpPr txBox="1"/>
          <p:nvPr/>
        </p:nvSpPr>
        <p:spPr>
          <a:xfrm>
            <a:off x="428625" y="1392025"/>
            <a:ext cx="12323100" cy="63456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4600"/>
              <a:buFont typeface="Arial"/>
              <a:buNone/>
            </a:pPr>
            <a:r>
              <a:rPr b="1" i="0" lang="bg-BG" sz="4600" u="none" cap="none" strike="noStrike">
                <a:solidFill>
                  <a:srgbClr val="056839"/>
                </a:solidFill>
                <a:latin typeface="Calibri"/>
                <a:ea typeface="Calibri"/>
                <a:cs typeface="Calibri"/>
                <a:sym typeface="Calibri"/>
              </a:rPr>
              <a:t>3.1. Енергия от биомаса</a:t>
            </a:r>
            <a:endParaRPr b="0" i="0" sz="23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2900"/>
              <a:buFont typeface="Arial"/>
              <a:buNone/>
            </a:pPr>
            <a:r>
              <a:rPr b="0" i="0" lang="bg-BG" sz="2900" u="none" cap="none" strike="noStrike">
                <a:solidFill>
                  <a:srgbClr val="056839"/>
                </a:solidFill>
                <a:latin typeface="Calibri"/>
                <a:ea typeface="Calibri"/>
                <a:cs typeface="Calibri"/>
                <a:sym typeface="Calibri"/>
              </a:rPr>
              <a:t>Има два варианта за добив на газ.</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 </a:t>
            </a:r>
            <a:r>
              <a:rPr b="1" i="0" lang="bg-BG" sz="2900" u="none" cap="none" strike="noStrike">
                <a:solidFill>
                  <a:srgbClr val="056839"/>
                </a:solidFill>
                <a:latin typeface="Calibri"/>
                <a:ea typeface="Calibri"/>
                <a:cs typeface="Calibri"/>
                <a:sym typeface="Calibri"/>
              </a:rPr>
              <a:t>Процесът на газификация </a:t>
            </a:r>
            <a:r>
              <a:rPr b="0" i="0" lang="bg-BG" sz="2900" u="none" cap="none" strike="noStrike">
                <a:solidFill>
                  <a:srgbClr val="056839"/>
                </a:solidFill>
                <a:latin typeface="Calibri"/>
                <a:ea typeface="Calibri"/>
                <a:cs typeface="Calibri"/>
                <a:sym typeface="Calibri"/>
              </a:rPr>
              <a:t>на биомаса като оризови люспи, дървесина, памучни пръчици и др. се газифицира (непълно изгаряне с въздух), за да се получи така нареченият "продуцентски газ", съдържащ въглероден оксид, водород, метан и някои други инертни газове.</a:t>
            </a:r>
            <a:endParaRPr sz="2300"/>
          </a:p>
          <a:p>
            <a:pPr indent="0" lvl="0" marL="0" marR="0" rtl="0" algn="just">
              <a:lnSpc>
                <a:spcPct val="150000"/>
              </a:lnSpc>
              <a:spcBef>
                <a:spcPts val="0"/>
              </a:spcBef>
              <a:spcAft>
                <a:spcPts val="0"/>
              </a:spcAft>
              <a:buNone/>
            </a:pPr>
            <a:r>
              <a:rPr b="0" i="0" lang="bg-BG" sz="2900" u="none" cap="none" strike="noStrike">
                <a:solidFill>
                  <a:srgbClr val="056839"/>
                </a:solidFill>
                <a:latin typeface="Calibri"/>
                <a:ea typeface="Calibri"/>
                <a:cs typeface="Calibri"/>
                <a:sym typeface="Calibri"/>
              </a:rPr>
              <a:t>- </a:t>
            </a:r>
            <a:r>
              <a:rPr b="1" i="0" lang="bg-BG" sz="2900" u="none" cap="none" strike="noStrike">
                <a:solidFill>
                  <a:srgbClr val="056839"/>
                </a:solidFill>
                <a:latin typeface="Calibri"/>
                <a:ea typeface="Calibri"/>
                <a:cs typeface="Calibri"/>
                <a:sym typeface="Calibri"/>
              </a:rPr>
              <a:t>Биометаниране. </a:t>
            </a:r>
            <a:r>
              <a:rPr b="0" i="0" lang="bg-BG" sz="2900" u="none" cap="none" strike="noStrike">
                <a:solidFill>
                  <a:srgbClr val="056839"/>
                </a:solidFill>
                <a:latin typeface="Calibri"/>
                <a:ea typeface="Calibri"/>
                <a:cs typeface="Calibri"/>
                <a:sym typeface="Calibri"/>
              </a:rPr>
              <a:t>Процес на биологично преобразуване, който превръща биомасата в отсъствието на кислород в метан и въглероден диоксид, по-известен като биогаз, и оставя остатък - отличен органичен тор.</a:t>
            </a:r>
            <a:endParaRPr b="0" i="0" sz="2300" u="none" cap="none" strike="noStrike">
              <a:solidFill>
                <a:srgbClr val="000000"/>
              </a:solidFill>
              <a:latin typeface="Arial"/>
              <a:ea typeface="Arial"/>
              <a:cs typeface="Arial"/>
              <a:sym typeface="Arial"/>
            </a:endParaRPr>
          </a:p>
        </p:txBody>
      </p:sp>
      <p:sp>
        <p:nvSpPr>
          <p:cNvPr id="181" name="Google Shape;181;p9"/>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82" name="Google Shape;182;p9"/>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83" name="Google Shape;183;p9"/>
          <p:cNvSpPr/>
          <p:nvPr/>
        </p:nvSpPr>
        <p:spPr>
          <a:xfrm>
            <a:off x="1034414" y="1377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84" name="Google Shape;184;p9"/>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85" name="Google Shape;185;p9"/>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186" name="Google Shape;186;p9"/>
          <p:cNvPicPr preferRelativeResize="0"/>
          <p:nvPr/>
        </p:nvPicPr>
        <p:blipFill rotWithShape="1">
          <a:blip r:embed="rId5">
            <a:alphaModFix/>
          </a:blip>
          <a:srcRect b="0" l="0" r="0" t="0"/>
          <a:stretch/>
        </p:blipFill>
        <p:spPr>
          <a:xfrm>
            <a:off x="13108573" y="2150609"/>
            <a:ext cx="6583472" cy="4388981"/>
          </a:xfrm>
          <a:prstGeom prst="rect">
            <a:avLst/>
          </a:prstGeom>
          <a:noFill/>
          <a:ln>
            <a:noFill/>
          </a:ln>
        </p:spPr>
      </p:pic>
      <p:sp>
        <p:nvSpPr>
          <p:cNvPr id="187" name="Google Shape;187;p9"/>
          <p:cNvSpPr txBox="1"/>
          <p:nvPr/>
        </p:nvSpPr>
        <p:spPr>
          <a:xfrm>
            <a:off x="13265950" y="6658025"/>
            <a:ext cx="7064100" cy="1131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Pexels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https://images.pexels.com/photos/207247/pexels-photo-207247.jpeg?auto=compress&amp;cs=tinysrgb&amp;w=1260&amp;h=750&amp;dpr=1</a:t>
            </a:r>
            <a:endParaRPr b="0" i="0" sz="2300" u="none" cap="none" strike="noStrike">
              <a:solidFill>
                <a:srgbClr val="000000"/>
              </a:solidFill>
              <a:latin typeface="Arial"/>
              <a:ea typeface="Arial"/>
              <a:cs typeface="Arial"/>
              <a:sym typeface="Arial"/>
            </a:endParaRPr>
          </a:p>
        </p:txBody>
      </p:sp>
      <p:sp>
        <p:nvSpPr>
          <p:cNvPr id="188" name="Google Shape;188;p9"/>
          <p:cNvSpPr txBox="1"/>
          <p:nvPr/>
        </p:nvSpPr>
        <p:spPr>
          <a:xfrm>
            <a:off x="1034414" y="626844"/>
            <a:ext cx="183663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3: Мениджмънт на отпадъците от биомаса</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0"/>
          <p:cNvSpPr txBox="1"/>
          <p:nvPr/>
        </p:nvSpPr>
        <p:spPr>
          <a:xfrm>
            <a:off x="1034414" y="2865774"/>
            <a:ext cx="10667100" cy="3667200"/>
          </a:xfrm>
          <a:prstGeom prst="rect">
            <a:avLst/>
          </a:prstGeom>
          <a:noFill/>
          <a:ln>
            <a:noFill/>
          </a:ln>
        </p:spPr>
        <p:txBody>
          <a:bodyPr anchorCtr="0" anchor="t" bIns="74275" lIns="148575" spcFirstLastPara="1" rIns="148575" wrap="square" tIns="74275">
            <a:spAutoFit/>
          </a:bodyPr>
          <a:lstStyle/>
          <a:p>
            <a:pPr indent="0" lvl="0" marL="0" marR="0" rtl="0" algn="just">
              <a:lnSpc>
                <a:spcPct val="150000"/>
              </a:lnSpc>
              <a:spcBef>
                <a:spcPts val="0"/>
              </a:spcBef>
              <a:spcAft>
                <a:spcPts val="0"/>
              </a:spcAft>
              <a:buClr>
                <a:srgbClr val="000000"/>
              </a:buClr>
              <a:buSzPts val="4600"/>
              <a:buFont typeface="Arial"/>
              <a:buNone/>
            </a:pPr>
            <a:r>
              <a:rPr b="1" i="0" lang="bg-BG" sz="4600" u="none" cap="none" strike="noStrike">
                <a:solidFill>
                  <a:srgbClr val="056839"/>
                </a:solidFill>
                <a:latin typeface="Calibri"/>
                <a:ea typeface="Calibri"/>
                <a:cs typeface="Calibri"/>
                <a:sym typeface="Calibri"/>
              </a:rPr>
              <a:t>3.2. Компостиране</a:t>
            </a:r>
            <a:endParaRPr b="1" i="0" sz="46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0" i="0" sz="29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1" i="0" lang="bg-BG" sz="2900" u="none" cap="none" strike="noStrike">
                <a:solidFill>
                  <a:srgbClr val="056839"/>
                </a:solidFill>
                <a:latin typeface="Calibri"/>
                <a:ea typeface="Calibri"/>
                <a:cs typeface="Calibri"/>
                <a:sym typeface="Calibri"/>
              </a:rPr>
              <a:t>Компостирането</a:t>
            </a:r>
            <a:r>
              <a:rPr b="0" i="0" lang="bg-BG" sz="2900" u="none" cap="none" strike="noStrike">
                <a:solidFill>
                  <a:srgbClr val="056839"/>
                </a:solidFill>
                <a:latin typeface="Calibri"/>
                <a:ea typeface="Calibri"/>
                <a:cs typeface="Calibri"/>
                <a:sym typeface="Calibri"/>
              </a:rPr>
              <a:t> превръща биоразградимите отпадъци в компост, който е безопасен за хората, животните и растенията и се използва главно като тор или подобрител на почвата.</a:t>
            </a:r>
            <a:endParaRPr b="0" i="0" sz="2300" u="none" cap="none" strike="noStrike">
              <a:solidFill>
                <a:srgbClr val="000000"/>
              </a:solidFill>
              <a:latin typeface="Arial"/>
              <a:ea typeface="Arial"/>
              <a:cs typeface="Arial"/>
              <a:sym typeface="Arial"/>
            </a:endParaRPr>
          </a:p>
        </p:txBody>
      </p:sp>
      <p:sp>
        <p:nvSpPr>
          <p:cNvPr id="195" name="Google Shape;195;p10"/>
          <p:cNvSpPr/>
          <p:nvPr/>
        </p:nvSpPr>
        <p:spPr>
          <a:xfrm>
            <a:off x="0" y="445"/>
            <a:ext cx="20330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96" name="Google Shape;196;p10"/>
          <p:cNvSpPr/>
          <p:nvPr/>
        </p:nvSpPr>
        <p:spPr>
          <a:xfrm rot="-5400000">
            <a:off x="15308685" y="5021698"/>
            <a:ext cx="10286700" cy="243900"/>
          </a:xfrm>
          <a:prstGeom prst="rect">
            <a:avLst/>
          </a:prstGeom>
          <a:solidFill>
            <a:srgbClr val="25AAE1"/>
          </a:solidFill>
          <a:ln>
            <a:noFill/>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197" name="Google Shape;197;p10"/>
          <p:cNvSpPr/>
          <p:nvPr/>
        </p:nvSpPr>
        <p:spPr>
          <a:xfrm>
            <a:off x="1034414" y="1758444"/>
            <a:ext cx="5970900" cy="939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74275" lIns="148575" spcFirstLastPara="1" rIns="148575" wrap="square" tIns="7427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pic>
        <p:nvPicPr>
          <p:cNvPr descr="Logo&#10;&#10;Description automatically generated" id="198" name="Google Shape;198;p10"/>
          <p:cNvPicPr preferRelativeResize="0"/>
          <p:nvPr/>
        </p:nvPicPr>
        <p:blipFill rotWithShape="1">
          <a:blip r:embed="rId3">
            <a:alphaModFix/>
          </a:blip>
          <a:srcRect b="0" l="0" r="0" t="0"/>
          <a:stretch/>
        </p:blipFill>
        <p:spPr>
          <a:xfrm>
            <a:off x="279021" y="9106292"/>
            <a:ext cx="2025614" cy="996885"/>
          </a:xfrm>
          <a:prstGeom prst="rect">
            <a:avLst/>
          </a:prstGeom>
          <a:noFill/>
          <a:ln>
            <a:noFill/>
          </a:ln>
        </p:spPr>
      </p:pic>
      <p:pic>
        <p:nvPicPr>
          <p:cNvPr descr="Graphical user interface, text&#10;&#10;Description automatically generated" id="199" name="Google Shape;199;p10"/>
          <p:cNvPicPr preferRelativeResize="0"/>
          <p:nvPr/>
        </p:nvPicPr>
        <p:blipFill rotWithShape="1">
          <a:blip r:embed="rId4">
            <a:alphaModFix/>
          </a:blip>
          <a:srcRect b="0" l="0" r="0" t="0"/>
          <a:stretch/>
        </p:blipFill>
        <p:spPr>
          <a:xfrm>
            <a:off x="3131911" y="9240848"/>
            <a:ext cx="3468962" cy="727772"/>
          </a:xfrm>
          <a:prstGeom prst="rect">
            <a:avLst/>
          </a:prstGeom>
          <a:noFill/>
          <a:ln>
            <a:noFill/>
          </a:ln>
        </p:spPr>
      </p:pic>
      <p:pic>
        <p:nvPicPr>
          <p:cNvPr id="200" name="Google Shape;200;p10"/>
          <p:cNvPicPr preferRelativeResize="0"/>
          <p:nvPr/>
        </p:nvPicPr>
        <p:blipFill rotWithShape="1">
          <a:blip r:embed="rId5">
            <a:alphaModFix/>
          </a:blip>
          <a:srcRect b="0" l="0" r="0" t="0"/>
          <a:stretch/>
        </p:blipFill>
        <p:spPr>
          <a:xfrm>
            <a:off x="12270923" y="1996941"/>
            <a:ext cx="4812846" cy="7219269"/>
          </a:xfrm>
          <a:prstGeom prst="rect">
            <a:avLst/>
          </a:prstGeom>
          <a:noFill/>
          <a:ln>
            <a:noFill/>
          </a:ln>
        </p:spPr>
      </p:pic>
      <p:sp>
        <p:nvSpPr>
          <p:cNvPr id="201" name="Google Shape;201;p10"/>
          <p:cNvSpPr txBox="1"/>
          <p:nvPr/>
        </p:nvSpPr>
        <p:spPr>
          <a:xfrm>
            <a:off x="9882317" y="9085200"/>
            <a:ext cx="9275400" cy="1131300"/>
          </a:xfrm>
          <a:prstGeom prst="rect">
            <a:avLst/>
          </a:prstGeom>
          <a:noFill/>
          <a:ln>
            <a:noFill/>
          </a:ln>
        </p:spPr>
        <p:txBody>
          <a:bodyPr anchorCtr="0" anchor="t" bIns="148575" lIns="148575" spcFirstLastPara="1" rIns="148575" wrap="square" tIns="148575">
            <a:spAutoFit/>
          </a:bodyPr>
          <a:lstStyle/>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Photo from Pexels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bg-BG" sz="1800" u="none" cap="none" strike="noStrike">
                <a:solidFill>
                  <a:srgbClr val="000000"/>
                </a:solidFill>
                <a:latin typeface="Arial"/>
                <a:ea typeface="Arial"/>
                <a:cs typeface="Arial"/>
                <a:sym typeface="Arial"/>
              </a:rPr>
              <a:t>https://images.pexels.com/photos/9413786/pexels-photo-9413786.jpeg?auto=compress&amp;cs=tinysrgb&amp;w=1260&amp;h=750&amp;dpr=1</a:t>
            </a:r>
            <a:endParaRPr b="0" i="0" sz="2300" u="none" cap="none" strike="noStrike">
              <a:solidFill>
                <a:srgbClr val="000000"/>
              </a:solidFill>
              <a:latin typeface="Arial"/>
              <a:ea typeface="Arial"/>
              <a:cs typeface="Arial"/>
              <a:sym typeface="Arial"/>
            </a:endParaRPr>
          </a:p>
        </p:txBody>
      </p:sp>
      <p:sp>
        <p:nvSpPr>
          <p:cNvPr id="202" name="Google Shape;202;p10"/>
          <p:cNvSpPr txBox="1"/>
          <p:nvPr/>
        </p:nvSpPr>
        <p:spPr>
          <a:xfrm>
            <a:off x="1034414" y="626844"/>
            <a:ext cx="18366300" cy="888900"/>
          </a:xfrm>
          <a:prstGeom prst="rect">
            <a:avLst/>
          </a:prstGeom>
          <a:noFill/>
          <a:ln>
            <a:noFill/>
          </a:ln>
        </p:spPr>
        <p:txBody>
          <a:bodyPr anchorCtr="0" anchor="t" bIns="74275" lIns="148575" spcFirstLastPara="1" rIns="148575" wrap="square" tIns="74275">
            <a:spAutoFit/>
          </a:bodyPr>
          <a:lstStyle/>
          <a:p>
            <a:pPr indent="0" lvl="0" marL="0" marR="0" rtl="0" algn="l">
              <a:lnSpc>
                <a:spcPct val="100000"/>
              </a:lnSpc>
              <a:spcBef>
                <a:spcPts val="0"/>
              </a:spcBef>
              <a:spcAft>
                <a:spcPts val="0"/>
              </a:spcAft>
              <a:buNone/>
            </a:pPr>
            <a:r>
              <a:rPr b="1" i="0" lang="bg-BG" sz="4800" u="none" cap="none" strike="noStrike">
                <a:solidFill>
                  <a:srgbClr val="056839"/>
                </a:solidFill>
                <a:latin typeface="Calibri"/>
                <a:ea typeface="Calibri"/>
                <a:cs typeface="Calibri"/>
                <a:sym typeface="Calibri"/>
              </a:rPr>
              <a:t>ТЕМА 3: Мениджмънт на отпадъците от биомаса</a:t>
            </a:r>
            <a:endParaRPr b="1" i="0" sz="4800" u="none" cap="none" strike="noStrike">
              <a:solidFill>
                <a:srgbClr val="05683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