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20574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jf/FUxWsGsHcSyB20nPFrCWGS6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F35B35-EAE2-4826-AB81-FC93A8412641}">
  <a:tblStyle styleId="{CBF35B35-EAE2-4826-AB81-FC93A84126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3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e35aad776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fe35aad776_0_2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e35aad776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fe35aad776_0_3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e35aad776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fe35aad776_0_4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e35aad776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fe35aad776_0_18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e35aad776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fe35aad776_0_5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e35aad776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fe35aad776_0_7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fe35aad776_0_2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fe35aad776_0_20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e35aad776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800"/>
              </a:spcAft>
              <a:buClr>
                <a:schemeClr val="dk1"/>
              </a:buClr>
              <a:buSzPts val="1100"/>
              <a:buFont typeface="Arial"/>
              <a:buNone/>
            </a:pPr>
            <a:r>
              <a:rPr lang="lt-LT" sz="1800">
                <a:solidFill>
                  <a:srgbClr val="056839"/>
                </a:solidFill>
              </a:rPr>
              <a:t>In fact, the actions and choices that each of us puts forth every day and the ideas that each of us decides to promote are the real engine of change.</a:t>
            </a:r>
            <a:endParaRPr/>
          </a:p>
        </p:txBody>
      </p:sp>
      <p:sp>
        <p:nvSpPr>
          <p:cNvPr id="302" name="Google Shape;302;gfe35aad776_0_9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e35aad776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fe35aad776_0_10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fe35aad776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fe35aad776_0_1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bba7fea88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15bba7fea88_0_7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fe35aad776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fe35aad776_0_12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e35aad776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fe35aad776_0_13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5bba7fea88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15bba7fea88_0_8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e35aad776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fe35aad776_0_14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fe35aad776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fe35aad776_0_15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bba7fea8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15bba7fea88_0_2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bba7fea88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5bba7fea88_0_3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bba7fea88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15bba7fea88_0_5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e35aad776_0_1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fe35aad776_0_19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7" name="Google Shape;17;p23"/>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2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19" name="Google Shape;19;p2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0" name="Google Shape;20;p2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74" name="Google Shape;74;p32"/>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3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6" name="Google Shape;76;p3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7" name="Google Shape;77;p3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80" name="Google Shape;80;p33"/>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3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2" name="Google Shape;82;p3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3" name="Google Shape;83;p3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3" name="Google Shape;23;p2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4" name="Google Shape;24;p2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7" name="Google Shape;27;p25"/>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2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9" name="Google Shape;29;p2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0" name="Google Shape;30;p2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3" name="Google Shape;33;p26"/>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2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5" name="Google Shape;35;p2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6" name="Google Shape;36;p2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9" name="Google Shape;39;p27"/>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27"/>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2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2" name="Google Shape;42;p2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3" name="Google Shape;43;p2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46" name="Google Shape;46;p28"/>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28"/>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28"/>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28"/>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2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1" name="Google Shape;51;p2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2" name="Google Shape;52;p2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55" name="Google Shape;55;p2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6" name="Google Shape;56;p2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7" name="Google Shape;57;p2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0" name="Google Shape;60;p30"/>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30"/>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3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3" name="Google Shape;63;p3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4" name="Google Shape;64;p3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7" name="Google Shape;67;p31"/>
          <p:cNvSpPr>
            <a:spLocks noGrp="1"/>
          </p:cNvSpPr>
          <p:nvPr>
            <p:ph type="pic" idx="2"/>
          </p:nvPr>
        </p:nvSpPr>
        <p:spPr>
          <a:xfrm>
            <a:off x="8746630" y="1481138"/>
            <a:ext cx="10415700" cy="7310400"/>
          </a:xfrm>
          <a:prstGeom prst="rect">
            <a:avLst/>
          </a:prstGeom>
          <a:noFill/>
          <a:ln>
            <a:noFill/>
          </a:ln>
        </p:spPr>
      </p:sp>
      <p:sp>
        <p:nvSpPr>
          <p:cNvPr id="68" name="Google Shape;68;p31"/>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3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0" name="Google Shape;70;p3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1" name="Google Shape;71;p3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a:endParaRPr/>
          </a:p>
        </p:txBody>
      </p:sp>
      <p:sp>
        <p:nvSpPr>
          <p:cNvPr id="11" name="Google Shape;11;p22"/>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unsplash.com/photos/BJUoZu0mpt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pexels.com/it-it/foto/foto-ravvicinata-di-bottiglie-di-plastica-2547565/"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pexels.com/it-it/foto/persona-mani-sul-lotto-di-coperchio-in-plastica-di-colori-assortiti-761297/" TargetMode="External"/><Relationship Id="rId5" Type="http://schemas.openxmlformats.org/officeDocument/2006/relationships/image" Target="../media/image10.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pexels.com/it-it/foto/persone-che-fanno-gruppo-mano-cheer-3280130/" TargetMode="External"/><Relationship Id="rId5" Type="http://schemas.openxmlformats.org/officeDocument/2006/relationships/image" Target="../media/image11.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reepik.com/free-vector/trash-bins-separate-recycle-garbage-containers-sort-plastic-glass-paper-metal-organic-waste-recycling-flat-different-colors-rubbish-cans-sorting-segregation-litter_24421517.htm#query=waste%20collection&amp;position=0&amp;from_view=search"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reepik.com/free-vector/hands-holding-plastic-bottles-throw-into-trash-container-persons-sorting-garbage-flat-vector-illustration-environment-ecology-waste-concept-banner-website-design-landing-web-page_27572550.htm#query=recycle%20plastic&amp;position=13&amp;from_view=search"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plasticseurope.org/wp-content/uploads/2021/10/20191206-Circular-Economy-Study.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pexels.com/it-it/foto/lotto-di-paglia-multicolore-65612/"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474103" y="3573450"/>
            <a:ext cx="11327372" cy="2181326"/>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6600" b="1" dirty="0" err="1">
                <a:solidFill>
                  <a:srgbClr val="056839"/>
                </a:solidFill>
                <a:latin typeface="Calibri"/>
                <a:ea typeface="Calibri"/>
                <a:cs typeface="Calibri"/>
                <a:sym typeface="Calibri"/>
              </a:rPr>
              <a:t>Пластмасите</a:t>
            </a:r>
            <a:r>
              <a:rPr lang="ru-RU" sz="6600" b="1" dirty="0">
                <a:solidFill>
                  <a:srgbClr val="056839"/>
                </a:solidFill>
                <a:latin typeface="Calibri"/>
                <a:ea typeface="Calibri"/>
                <a:cs typeface="Calibri"/>
                <a:sym typeface="Calibri"/>
              </a:rPr>
              <a:t> и </a:t>
            </a:r>
            <a:r>
              <a:rPr lang="ru-RU" sz="6600" b="1" dirty="0" err="1">
                <a:solidFill>
                  <a:srgbClr val="056839"/>
                </a:solidFill>
                <a:latin typeface="Calibri"/>
                <a:ea typeface="Calibri"/>
                <a:cs typeface="Calibri"/>
                <a:sym typeface="Calibri"/>
              </a:rPr>
              <a:t>тяхната</a:t>
            </a:r>
            <a:r>
              <a:rPr lang="ru-RU" sz="6600" b="1" dirty="0">
                <a:solidFill>
                  <a:srgbClr val="056839"/>
                </a:solidFill>
                <a:latin typeface="Calibri"/>
                <a:ea typeface="Calibri"/>
                <a:cs typeface="Calibri"/>
                <a:sym typeface="Calibri"/>
              </a:rPr>
              <a:t> роля в </a:t>
            </a:r>
            <a:r>
              <a:rPr lang="ru-RU" sz="6600" b="1" dirty="0" err="1">
                <a:solidFill>
                  <a:srgbClr val="056839"/>
                </a:solidFill>
                <a:latin typeface="Calibri"/>
                <a:ea typeface="Calibri"/>
                <a:cs typeface="Calibri"/>
                <a:sym typeface="Calibri"/>
              </a:rPr>
              <a:t>кръговата</a:t>
            </a:r>
            <a:r>
              <a:rPr lang="ru-RU" sz="6600" b="1" dirty="0">
                <a:solidFill>
                  <a:srgbClr val="056839"/>
                </a:solidFill>
                <a:latin typeface="Calibri"/>
                <a:ea typeface="Calibri"/>
                <a:cs typeface="Calibri"/>
                <a:sym typeface="Calibri"/>
              </a:rPr>
              <a:t> </a:t>
            </a:r>
            <a:r>
              <a:rPr lang="ru-RU" sz="6600" b="1" dirty="0" err="1">
                <a:solidFill>
                  <a:srgbClr val="056839"/>
                </a:solidFill>
                <a:latin typeface="Calibri"/>
                <a:ea typeface="Calibri"/>
                <a:cs typeface="Calibri"/>
                <a:sym typeface="Calibri"/>
              </a:rPr>
              <a:t>икономика</a:t>
            </a:r>
            <a:endParaRPr sz="6600" dirty="0">
              <a:solidFill>
                <a:srgbClr val="056839"/>
              </a:solidFill>
              <a:latin typeface="Calibri"/>
              <a:ea typeface="Calibri"/>
              <a:cs typeface="Calibri"/>
              <a:sym typeface="Calibri"/>
            </a:endParaRPr>
          </a:p>
        </p:txBody>
      </p:sp>
      <p:sp>
        <p:nvSpPr>
          <p:cNvPr id="95" name="Google Shape;95;p1"/>
          <p:cNvSpPr txBox="1"/>
          <p:nvPr/>
        </p:nvSpPr>
        <p:spPr>
          <a:xfrm>
            <a:off x="709719" y="7428881"/>
            <a:ext cx="19664255" cy="642443"/>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200" b="1" dirty="0" err="1">
                <a:solidFill>
                  <a:srgbClr val="056839"/>
                </a:solidFill>
                <a:latin typeface="Calibri"/>
                <a:ea typeface="Calibri"/>
                <a:cs typeface="Calibri"/>
                <a:sym typeface="Calibri"/>
              </a:rPr>
              <a:t>Ключови</a:t>
            </a:r>
            <a:r>
              <a:rPr lang="ru-RU" sz="3200" b="1" dirty="0">
                <a:solidFill>
                  <a:srgbClr val="056839"/>
                </a:solidFill>
                <a:latin typeface="Calibri"/>
                <a:ea typeface="Calibri"/>
                <a:cs typeface="Calibri"/>
                <a:sym typeface="Calibri"/>
              </a:rPr>
              <a:t> </a:t>
            </a:r>
            <a:r>
              <a:rPr lang="ru-RU" sz="3200" b="1" dirty="0" err="1">
                <a:solidFill>
                  <a:srgbClr val="056839"/>
                </a:solidFill>
                <a:latin typeface="Calibri"/>
                <a:ea typeface="Calibri"/>
                <a:cs typeface="Calibri"/>
                <a:sym typeface="Calibri"/>
              </a:rPr>
              <a:t>думи</a:t>
            </a:r>
            <a:r>
              <a:rPr lang="ru-RU" sz="3200" b="1" dirty="0">
                <a:solidFill>
                  <a:srgbClr val="056839"/>
                </a:solidFill>
                <a:latin typeface="Calibri"/>
                <a:ea typeface="Calibri"/>
                <a:cs typeface="Calibri"/>
                <a:sym typeface="Calibri"/>
              </a:rPr>
              <a:t>: </a:t>
            </a:r>
            <a:r>
              <a:rPr lang="ru-RU" sz="3200" b="1" dirty="0" err="1">
                <a:solidFill>
                  <a:srgbClr val="056839"/>
                </a:solidFill>
                <a:latin typeface="Calibri"/>
                <a:ea typeface="Calibri"/>
                <a:cs typeface="Calibri"/>
                <a:sym typeface="Calibri"/>
              </a:rPr>
              <a:t>пластмаса</a:t>
            </a:r>
            <a:r>
              <a:rPr lang="ru-RU" sz="3200" b="1" dirty="0">
                <a:solidFill>
                  <a:srgbClr val="056839"/>
                </a:solidFill>
                <a:latin typeface="Calibri"/>
                <a:ea typeface="Calibri"/>
                <a:cs typeface="Calibri"/>
                <a:sym typeface="Calibri"/>
              </a:rPr>
              <a:t>, за </a:t>
            </a:r>
            <a:r>
              <a:rPr lang="ru-RU" sz="3200" b="1" dirty="0" err="1">
                <a:solidFill>
                  <a:srgbClr val="056839"/>
                </a:solidFill>
                <a:latin typeface="Calibri"/>
                <a:ea typeface="Calibri"/>
                <a:cs typeface="Calibri"/>
                <a:sym typeface="Calibri"/>
              </a:rPr>
              <a:t>еднократна</a:t>
            </a:r>
            <a:r>
              <a:rPr lang="ru-RU" sz="3200" b="1" dirty="0">
                <a:solidFill>
                  <a:srgbClr val="056839"/>
                </a:solidFill>
                <a:latin typeface="Calibri"/>
                <a:ea typeface="Calibri"/>
                <a:cs typeface="Calibri"/>
                <a:sym typeface="Calibri"/>
              </a:rPr>
              <a:t> </a:t>
            </a:r>
            <a:r>
              <a:rPr lang="ru-RU" sz="3200" b="1" dirty="0" err="1">
                <a:solidFill>
                  <a:srgbClr val="056839"/>
                </a:solidFill>
                <a:latin typeface="Calibri"/>
                <a:ea typeface="Calibri"/>
                <a:cs typeface="Calibri"/>
                <a:sym typeface="Calibri"/>
              </a:rPr>
              <a:t>употреба</a:t>
            </a:r>
            <a:r>
              <a:rPr lang="ru-RU" sz="3200" b="1" dirty="0">
                <a:solidFill>
                  <a:srgbClr val="056839"/>
                </a:solidFill>
                <a:latin typeface="Calibri"/>
                <a:ea typeface="Calibri"/>
                <a:cs typeface="Calibri"/>
                <a:sym typeface="Calibri"/>
              </a:rPr>
              <a:t>, </a:t>
            </a:r>
            <a:r>
              <a:rPr lang="ru-RU" sz="3200" b="1" dirty="0" err="1">
                <a:solidFill>
                  <a:srgbClr val="056839"/>
                </a:solidFill>
                <a:latin typeface="Calibri"/>
                <a:ea typeface="Calibri"/>
                <a:cs typeface="Calibri"/>
                <a:sym typeface="Calibri"/>
              </a:rPr>
              <a:t>устойчивост</a:t>
            </a:r>
            <a:r>
              <a:rPr lang="ru-RU" sz="3200" b="1" dirty="0">
                <a:solidFill>
                  <a:srgbClr val="056839"/>
                </a:solidFill>
                <a:latin typeface="Calibri"/>
                <a:ea typeface="Calibri"/>
                <a:cs typeface="Calibri"/>
                <a:sym typeface="Calibri"/>
              </a:rPr>
              <a:t>, </a:t>
            </a:r>
            <a:r>
              <a:rPr lang="ru-RU" sz="3200" b="1" dirty="0" err="1">
                <a:solidFill>
                  <a:srgbClr val="056839"/>
                </a:solidFill>
                <a:latin typeface="Calibri"/>
                <a:ea typeface="Calibri"/>
                <a:cs typeface="Calibri"/>
                <a:sym typeface="Calibri"/>
              </a:rPr>
              <a:t>замърсяване</a:t>
            </a:r>
            <a:r>
              <a:rPr lang="ru-RU" sz="3200" b="1" dirty="0">
                <a:solidFill>
                  <a:srgbClr val="056839"/>
                </a:solidFill>
                <a:latin typeface="Calibri"/>
                <a:ea typeface="Calibri"/>
                <a:cs typeface="Calibri"/>
                <a:sym typeface="Calibri"/>
              </a:rPr>
              <a:t>, </a:t>
            </a:r>
            <a:r>
              <a:rPr lang="ru-RU" sz="3200" b="1" dirty="0" err="1">
                <a:solidFill>
                  <a:srgbClr val="056839"/>
                </a:solidFill>
                <a:latin typeface="Calibri"/>
                <a:ea typeface="Calibri"/>
                <a:cs typeface="Calibri"/>
                <a:sym typeface="Calibri"/>
              </a:rPr>
              <a:t>отпадъци</a:t>
            </a:r>
            <a:endParaRPr sz="3200" dirty="0">
              <a:solidFill>
                <a:schemeClr val="dk1"/>
              </a:solidFill>
              <a:latin typeface="Calibri"/>
              <a:ea typeface="Calibri"/>
              <a:cs typeface="Calibri"/>
              <a:sym typeface="Calibri"/>
            </a:endParaRPr>
          </a:p>
        </p:txBody>
      </p:sp>
      <p:sp>
        <p:nvSpPr>
          <p:cNvPr id="96" name="Google Shape;96;p1"/>
          <p:cNvSpPr txBox="1"/>
          <p:nvPr/>
        </p:nvSpPr>
        <p:spPr>
          <a:xfrm>
            <a:off x="12015561" y="6854329"/>
            <a:ext cx="70116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Photo by Unsplash: </a:t>
            </a:r>
            <a:r>
              <a:rPr lang="lt-LT" sz="1600" u="sng">
                <a:solidFill>
                  <a:schemeClr val="hlink"/>
                </a:solidFill>
                <a:latin typeface="Calibri"/>
                <a:ea typeface="Calibri"/>
                <a:cs typeface="Calibri"/>
                <a:sym typeface="Calibri"/>
                <a:hlinkClick r:id="rId5"/>
              </a:rPr>
              <a:t>https://unsplash.com/photos/BJUoZu0mpt0</a:t>
            </a:r>
            <a:r>
              <a:rPr lang="lt-LT" sz="1600">
                <a:solidFill>
                  <a:schemeClr val="dk1"/>
                </a:solidFill>
                <a:latin typeface="Calibri"/>
                <a:ea typeface="Calibri"/>
                <a:cs typeface="Calibri"/>
                <a:sym typeface="Calibri"/>
              </a:rPr>
              <a:t> </a:t>
            </a:r>
            <a:endParaRPr sz="2300"/>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5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a:blip r:embed="rId6">
            <a:alphaModFix/>
          </a:blip>
          <a:stretch>
            <a:fillRect/>
          </a:stretch>
        </p:blipFill>
        <p:spPr>
          <a:xfrm>
            <a:off x="12015539" y="919621"/>
            <a:ext cx="7675269" cy="57564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10"/>
          <p:cNvSpPr txBox="1"/>
          <p:nvPr/>
        </p:nvSpPr>
        <p:spPr>
          <a:xfrm>
            <a:off x="883847" y="845615"/>
            <a:ext cx="17089828" cy="765554"/>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000" b="1" dirty="0">
                <a:solidFill>
                  <a:srgbClr val="056839"/>
                </a:solidFill>
                <a:latin typeface="Calibri"/>
                <a:ea typeface="Calibri"/>
                <a:cs typeface="Calibri"/>
                <a:sym typeface="Calibri"/>
              </a:rPr>
              <a:t>Тема</a:t>
            </a:r>
            <a:r>
              <a:rPr lang="lt-LT" sz="4000" b="1" dirty="0">
                <a:solidFill>
                  <a:srgbClr val="056839"/>
                </a:solidFill>
                <a:latin typeface="Calibri"/>
                <a:ea typeface="Calibri"/>
                <a:cs typeface="Calibri"/>
                <a:sym typeface="Calibri"/>
              </a:rPr>
              <a:t> 1: </a:t>
            </a:r>
            <a:r>
              <a:rPr lang="ru-RU" sz="4000" b="1" dirty="0">
                <a:solidFill>
                  <a:srgbClr val="056839"/>
                </a:solidFill>
                <a:latin typeface="Calibri"/>
                <a:ea typeface="Calibri"/>
                <a:cs typeface="Calibri"/>
                <a:sym typeface="Calibri"/>
              </a:rPr>
              <a:t>ВЪЗДЕЙСТВИЕТО НА ПЛАСТМАСАТА ВЪРХУ ОКОЛНАТА СРЕДА</a:t>
            </a:r>
            <a:endParaRPr sz="4000" b="1" dirty="0">
              <a:solidFill>
                <a:srgbClr val="C55A11"/>
              </a:solidFill>
              <a:latin typeface="Calibri"/>
              <a:ea typeface="Calibri"/>
              <a:cs typeface="Calibri"/>
              <a:sym typeface="Calibri"/>
            </a:endParaRPr>
          </a:p>
        </p:txBody>
      </p:sp>
      <p:sp>
        <p:nvSpPr>
          <p:cNvPr id="199" name="Google Shape;199;p10"/>
          <p:cNvSpPr txBox="1"/>
          <p:nvPr/>
        </p:nvSpPr>
        <p:spPr>
          <a:xfrm>
            <a:off x="1034396" y="2520413"/>
            <a:ext cx="18722100" cy="2827657"/>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ru-RU" sz="2900" b="1" dirty="0">
                <a:solidFill>
                  <a:srgbClr val="056839"/>
                </a:solidFill>
                <a:latin typeface="Calibri"/>
                <a:ea typeface="Calibri"/>
                <a:cs typeface="Calibri"/>
                <a:sym typeface="Calibri"/>
              </a:rPr>
              <a:t>Данни</a:t>
            </a:r>
            <a:r>
              <a:rPr lang="ru-RU" sz="2900" dirty="0">
                <a:solidFill>
                  <a:srgbClr val="056839"/>
                </a:solidFill>
                <a:latin typeface="Calibri"/>
                <a:ea typeface="Calibri"/>
                <a:cs typeface="Calibri"/>
                <a:sym typeface="Calibri"/>
              </a:rPr>
              <a:t>:</a:t>
            </a:r>
          </a:p>
          <a:p>
            <a:pPr marL="457200" marR="0" lvl="0" indent="-457200" algn="just" rtl="0">
              <a:lnSpc>
                <a:spcPct val="150000"/>
              </a:lnSpc>
              <a:spcBef>
                <a:spcPts val="0"/>
              </a:spcBef>
              <a:spcAft>
                <a:spcPts val="0"/>
              </a:spcAft>
              <a:buFont typeface="Arial" panose="020B0604020202020204" pitchFamily="34" charset="0"/>
              <a:buChar char="•"/>
            </a:pPr>
            <a:r>
              <a:rPr lang="ru-RU" sz="2900" dirty="0">
                <a:solidFill>
                  <a:srgbClr val="056839"/>
                </a:solidFill>
                <a:latin typeface="Calibri"/>
                <a:ea typeface="Calibri"/>
                <a:cs typeface="Calibri"/>
                <a:sym typeface="Calibri"/>
              </a:rPr>
              <a:t>360 </a:t>
            </a:r>
            <a:r>
              <a:rPr lang="ru-RU" sz="2900" dirty="0" err="1">
                <a:solidFill>
                  <a:srgbClr val="056839"/>
                </a:solidFill>
                <a:latin typeface="Calibri"/>
                <a:ea typeface="Calibri"/>
                <a:cs typeface="Calibri"/>
                <a:sym typeface="Calibri"/>
              </a:rPr>
              <a:t>милиона</a:t>
            </a:r>
            <a:r>
              <a:rPr lang="ru-RU" sz="2900" dirty="0">
                <a:solidFill>
                  <a:srgbClr val="056839"/>
                </a:solidFill>
                <a:latin typeface="Calibri"/>
                <a:ea typeface="Calibri"/>
                <a:cs typeface="Calibri"/>
                <a:sym typeface="Calibri"/>
              </a:rPr>
              <a:t> тона от него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произведени</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световен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мащаб</a:t>
            </a:r>
            <a:r>
              <a:rPr lang="ru-RU" sz="2900" dirty="0">
                <a:solidFill>
                  <a:srgbClr val="056839"/>
                </a:solidFill>
                <a:latin typeface="Calibri"/>
                <a:ea typeface="Calibri"/>
                <a:cs typeface="Calibri"/>
                <a:sym typeface="Calibri"/>
              </a:rPr>
              <a:t> само </a:t>
            </a:r>
            <a:r>
              <a:rPr lang="ru-RU" sz="2900" dirty="0" err="1">
                <a:solidFill>
                  <a:srgbClr val="056839"/>
                </a:solidFill>
                <a:latin typeface="Calibri"/>
                <a:ea typeface="Calibri"/>
                <a:cs typeface="Calibri"/>
                <a:sym typeface="Calibri"/>
              </a:rPr>
              <a:t>през</a:t>
            </a:r>
            <a:r>
              <a:rPr lang="ru-RU" sz="2900" dirty="0">
                <a:solidFill>
                  <a:srgbClr val="056839"/>
                </a:solidFill>
                <a:latin typeface="Calibri"/>
                <a:ea typeface="Calibri"/>
                <a:cs typeface="Calibri"/>
                <a:sym typeface="Calibri"/>
              </a:rPr>
              <a:t> 2018 г.</a:t>
            </a:r>
          </a:p>
          <a:p>
            <a:pPr marL="457200" marR="0" lvl="0" indent="-457200" algn="just" rtl="0">
              <a:lnSpc>
                <a:spcPct val="150000"/>
              </a:lnSpc>
              <a:spcBef>
                <a:spcPts val="0"/>
              </a:spcBef>
              <a:spcAft>
                <a:spcPts val="0"/>
              </a:spcAft>
              <a:buFont typeface="Arial" panose="020B0604020202020204" pitchFamily="34" charset="0"/>
              <a:buChar char="•"/>
            </a:pPr>
            <a:r>
              <a:rPr lang="ru-RU" sz="2900" dirty="0" err="1">
                <a:solidFill>
                  <a:srgbClr val="056839"/>
                </a:solidFill>
                <a:latin typeface="Calibri"/>
                <a:ea typeface="Calibri"/>
                <a:cs typeface="Calibri"/>
                <a:sym typeface="Calibri"/>
              </a:rPr>
              <a:t>общото</a:t>
            </a:r>
            <a:r>
              <a:rPr lang="ru-RU" sz="2900" dirty="0">
                <a:solidFill>
                  <a:srgbClr val="056839"/>
                </a:solidFill>
                <a:latin typeface="Calibri"/>
                <a:ea typeface="Calibri"/>
                <a:cs typeface="Calibri"/>
                <a:sym typeface="Calibri"/>
              </a:rPr>
              <a:t> количество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 произведено </a:t>
            </a:r>
            <a:r>
              <a:rPr lang="ru-RU" sz="2900" dirty="0" err="1">
                <a:solidFill>
                  <a:srgbClr val="056839"/>
                </a:solidFill>
                <a:latin typeface="Calibri"/>
                <a:ea typeface="Calibri"/>
                <a:cs typeface="Calibri"/>
                <a:sym typeface="Calibri"/>
              </a:rPr>
              <a:t>през</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първото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десетилетие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този</a:t>
            </a:r>
            <a:r>
              <a:rPr lang="ru-RU" sz="2900" dirty="0">
                <a:solidFill>
                  <a:srgbClr val="056839"/>
                </a:solidFill>
                <a:latin typeface="Calibri"/>
                <a:ea typeface="Calibri"/>
                <a:cs typeface="Calibri"/>
                <a:sym typeface="Calibri"/>
              </a:rPr>
              <a:t> век, е </a:t>
            </a:r>
            <a:r>
              <a:rPr lang="ru-RU" sz="2900" dirty="0" err="1">
                <a:solidFill>
                  <a:srgbClr val="056839"/>
                </a:solidFill>
                <a:latin typeface="Calibri"/>
                <a:ea typeface="Calibri"/>
                <a:cs typeface="Calibri"/>
                <a:sym typeface="Calibri"/>
              </a:rPr>
              <a:t>по-голямо</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общото</a:t>
            </a:r>
            <a:r>
              <a:rPr lang="ru-RU" sz="2900" dirty="0">
                <a:solidFill>
                  <a:srgbClr val="056839"/>
                </a:solidFill>
                <a:latin typeface="Calibri"/>
                <a:ea typeface="Calibri"/>
                <a:cs typeface="Calibri"/>
                <a:sym typeface="Calibri"/>
              </a:rPr>
              <a:t> количество, произведено </a:t>
            </a:r>
            <a:r>
              <a:rPr lang="ru-RU" sz="2900" dirty="0" err="1">
                <a:solidFill>
                  <a:srgbClr val="056839"/>
                </a:solidFill>
                <a:latin typeface="Calibri"/>
                <a:ea typeface="Calibri"/>
                <a:cs typeface="Calibri"/>
                <a:sym typeface="Calibri"/>
              </a:rPr>
              <a:t>през</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целия</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минал</a:t>
            </a:r>
            <a:r>
              <a:rPr lang="ru-RU" sz="2900" dirty="0">
                <a:solidFill>
                  <a:srgbClr val="056839"/>
                </a:solidFill>
                <a:latin typeface="Calibri"/>
                <a:ea typeface="Calibri"/>
                <a:cs typeface="Calibri"/>
                <a:sym typeface="Calibri"/>
              </a:rPr>
              <a:t> век.</a:t>
            </a:r>
            <a:endParaRPr sz="2900" dirty="0">
              <a:solidFill>
                <a:srgbClr val="056839"/>
              </a:solidFill>
              <a:latin typeface="Calibri"/>
              <a:ea typeface="Calibri"/>
              <a:cs typeface="Calibri"/>
              <a:sym typeface="Calibri"/>
            </a:endParaRPr>
          </a:p>
        </p:txBody>
      </p:sp>
      <p:sp>
        <p:nvSpPr>
          <p:cNvPr id="200" name="Google Shape;200;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1" name="Google Shape;201;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2" name="Google Shape;202;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03" name="Google Shape;203;p1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04" name="Google Shape;204;p1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05" name="Google Shape;205;p10"/>
          <p:cNvSpPr txBox="1"/>
          <p:nvPr/>
        </p:nvSpPr>
        <p:spPr>
          <a:xfrm>
            <a:off x="1034395" y="5495588"/>
            <a:ext cx="19155900" cy="3647122"/>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Clr>
                <a:schemeClr val="dk1"/>
              </a:buClr>
              <a:buFont typeface="Arial"/>
              <a:buNone/>
            </a:pPr>
            <a:r>
              <a:rPr lang="ru-RU" sz="2900" dirty="0">
                <a:solidFill>
                  <a:srgbClr val="056839"/>
                </a:solidFill>
                <a:latin typeface="Calibri"/>
                <a:ea typeface="Calibri"/>
                <a:cs typeface="Calibri"/>
                <a:sym typeface="Calibri"/>
              </a:rPr>
              <a:t>Всяка година около 8 </a:t>
            </a:r>
            <a:r>
              <a:rPr lang="ru-RU" sz="2900" dirty="0" err="1">
                <a:solidFill>
                  <a:srgbClr val="056839"/>
                </a:solidFill>
                <a:latin typeface="Calibri"/>
                <a:ea typeface="Calibri"/>
                <a:cs typeface="Calibri"/>
                <a:sym typeface="Calibri"/>
              </a:rPr>
              <a:t>милиона</a:t>
            </a:r>
            <a:r>
              <a:rPr lang="ru-RU" sz="2900" dirty="0">
                <a:solidFill>
                  <a:srgbClr val="056839"/>
                </a:solidFill>
                <a:latin typeface="Calibri"/>
                <a:ea typeface="Calibri"/>
                <a:cs typeface="Calibri"/>
                <a:sym typeface="Calibri"/>
              </a:rPr>
              <a:t> тона </a:t>
            </a:r>
            <a:r>
              <a:rPr lang="ru-RU" sz="2900" dirty="0" err="1">
                <a:solidFill>
                  <a:srgbClr val="056839"/>
                </a:solidFill>
                <a:latin typeface="Calibri"/>
                <a:ea typeface="Calibri"/>
                <a:cs typeface="Calibri"/>
                <a:sym typeface="Calibri"/>
              </a:rPr>
              <a:t>пластмасови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отпадъци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пристигат</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океаните</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бреговете</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пътуват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носени</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теченията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създават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истински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острови</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 Най-</a:t>
            </a:r>
            <a:r>
              <a:rPr lang="ru-RU" sz="2900" dirty="0" err="1">
                <a:solidFill>
                  <a:srgbClr val="056839"/>
                </a:solidFill>
                <a:latin typeface="Calibri"/>
                <a:ea typeface="Calibri"/>
                <a:cs typeface="Calibri"/>
                <a:sym typeface="Calibri"/>
              </a:rPr>
              <a:t>големият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пластмасов</a:t>
            </a:r>
            <a:r>
              <a:rPr lang="ru-RU" sz="2900" dirty="0">
                <a:solidFill>
                  <a:srgbClr val="056839"/>
                </a:solidFill>
                <a:latin typeface="Calibri"/>
                <a:ea typeface="Calibri"/>
                <a:cs typeface="Calibri"/>
                <a:sym typeface="Calibri"/>
              </a:rPr>
              <a:t> остров е известен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Тихоокеански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вихър</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боклук</a:t>
            </a:r>
            <a:r>
              <a:rPr lang="ru-RU" sz="2900" dirty="0">
                <a:solidFill>
                  <a:srgbClr val="056839"/>
                </a:solidFill>
                <a:latin typeface="Calibri"/>
                <a:ea typeface="Calibri"/>
                <a:cs typeface="Calibri"/>
                <a:sym typeface="Calibri"/>
              </a:rPr>
              <a:t>" и се </a:t>
            </a:r>
            <a:r>
              <a:rPr lang="ru-RU" sz="2900" dirty="0" err="1">
                <a:solidFill>
                  <a:srgbClr val="056839"/>
                </a:solidFill>
                <a:latin typeface="Calibri"/>
                <a:ea typeface="Calibri"/>
                <a:cs typeface="Calibri"/>
                <a:sym typeface="Calibri"/>
              </a:rPr>
              <a:t>намира</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Тихия</a:t>
            </a:r>
            <a:r>
              <a:rPr lang="ru-RU" sz="2900" dirty="0">
                <a:solidFill>
                  <a:srgbClr val="056839"/>
                </a:solidFill>
                <a:latin typeface="Calibri"/>
                <a:ea typeface="Calibri"/>
                <a:cs typeface="Calibri"/>
                <a:sym typeface="Calibri"/>
              </a:rPr>
              <a:t> океан, между Калифорния и </a:t>
            </a:r>
            <a:r>
              <a:rPr lang="ru-RU" sz="2900" dirty="0" err="1">
                <a:solidFill>
                  <a:srgbClr val="056839"/>
                </a:solidFill>
                <a:latin typeface="Calibri"/>
                <a:ea typeface="Calibri"/>
                <a:cs typeface="Calibri"/>
                <a:sym typeface="Calibri"/>
              </a:rPr>
              <a:t>Хаваите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Въпреки</a:t>
            </a:r>
            <a:r>
              <a:rPr lang="ru-RU" sz="2900" dirty="0">
                <a:solidFill>
                  <a:srgbClr val="056839"/>
                </a:solidFill>
                <a:latin typeface="Calibri"/>
                <a:ea typeface="Calibri"/>
                <a:cs typeface="Calibri"/>
                <a:sym typeface="Calibri"/>
              </a:rPr>
              <a:t> че </a:t>
            </a:r>
            <a:r>
              <a:rPr lang="ru-RU" sz="2900" dirty="0" err="1">
                <a:solidFill>
                  <a:srgbClr val="056839"/>
                </a:solidFill>
                <a:latin typeface="Calibri"/>
                <a:ea typeface="Calibri"/>
                <a:cs typeface="Calibri"/>
                <a:sym typeface="Calibri"/>
              </a:rPr>
              <a:t>няма</a:t>
            </a:r>
            <a:r>
              <a:rPr lang="ru-RU" sz="2900" dirty="0">
                <a:solidFill>
                  <a:srgbClr val="056839"/>
                </a:solidFill>
                <a:latin typeface="Calibri"/>
                <a:ea typeface="Calibri"/>
                <a:cs typeface="Calibri"/>
                <a:sym typeface="Calibri"/>
              </a:rPr>
              <a:t> точна </a:t>
            </a:r>
            <a:r>
              <a:rPr lang="ru-RU" sz="2900" dirty="0" err="1">
                <a:solidFill>
                  <a:srgbClr val="056839"/>
                </a:solidFill>
                <a:latin typeface="Calibri"/>
                <a:ea typeface="Calibri"/>
                <a:cs typeface="Calibri"/>
                <a:sym typeface="Calibri"/>
              </a:rPr>
              <a:t>мярка</a:t>
            </a:r>
            <a:r>
              <a:rPr lang="ru-RU" sz="2900" dirty="0">
                <a:solidFill>
                  <a:srgbClr val="056839"/>
                </a:solidFill>
                <a:latin typeface="Calibri"/>
                <a:ea typeface="Calibri"/>
                <a:cs typeface="Calibri"/>
                <a:sym typeface="Calibri"/>
              </a:rPr>
              <a:t> за размера на </a:t>
            </a:r>
            <a:r>
              <a:rPr lang="ru-RU" sz="2900" dirty="0" err="1">
                <a:solidFill>
                  <a:srgbClr val="056839"/>
                </a:solidFill>
                <a:latin typeface="Calibri"/>
                <a:ea typeface="Calibri"/>
                <a:cs typeface="Calibri"/>
                <a:sym typeface="Calibri"/>
              </a:rPr>
              <a:t>този</a:t>
            </a:r>
            <a:r>
              <a:rPr lang="ru-RU" sz="2900" dirty="0">
                <a:solidFill>
                  <a:srgbClr val="056839"/>
                </a:solidFill>
                <a:latin typeface="Calibri"/>
                <a:ea typeface="Calibri"/>
                <a:cs typeface="Calibri"/>
                <a:sym typeface="Calibri"/>
              </a:rPr>
              <a:t> остров, се </a:t>
            </a:r>
            <a:r>
              <a:rPr lang="ru-RU" sz="2900" dirty="0" err="1">
                <a:solidFill>
                  <a:srgbClr val="056839"/>
                </a:solidFill>
                <a:latin typeface="Calibri"/>
                <a:ea typeface="Calibri"/>
                <a:cs typeface="Calibri"/>
                <a:sym typeface="Calibri"/>
              </a:rPr>
              <a:t>предполага</a:t>
            </a:r>
            <a:r>
              <a:rPr lang="ru-RU" sz="2900" dirty="0">
                <a:solidFill>
                  <a:srgbClr val="056839"/>
                </a:solidFill>
                <a:latin typeface="Calibri"/>
                <a:ea typeface="Calibri"/>
                <a:cs typeface="Calibri"/>
                <a:sym typeface="Calibri"/>
              </a:rPr>
              <a:t>, че той е широк между 700 хил. км2 и 10 млн. км2 (</a:t>
            </a:r>
            <a:r>
              <a:rPr lang="ru-RU" sz="2900" dirty="0" err="1">
                <a:solidFill>
                  <a:srgbClr val="056839"/>
                </a:solidFill>
                <a:latin typeface="Calibri"/>
                <a:ea typeface="Calibri"/>
                <a:cs typeface="Calibri"/>
                <a:sym typeface="Calibri"/>
              </a:rPr>
              <a:t>площ</a:t>
            </a:r>
            <a:r>
              <a:rPr lang="ru-RU" sz="2900" dirty="0">
                <a:solidFill>
                  <a:srgbClr val="056839"/>
                </a:solidFill>
                <a:latin typeface="Calibri"/>
                <a:ea typeface="Calibri"/>
                <a:cs typeface="Calibri"/>
                <a:sym typeface="Calibri"/>
              </a:rPr>
              <a:t>, сравнима с </a:t>
            </a:r>
            <a:r>
              <a:rPr lang="ru-RU" sz="2900" dirty="0" err="1">
                <a:solidFill>
                  <a:srgbClr val="056839"/>
                </a:solidFill>
                <a:latin typeface="Calibri"/>
                <a:ea typeface="Calibri"/>
                <a:cs typeface="Calibri"/>
                <a:sym typeface="Calibri"/>
              </a:rPr>
              <a:t>тази</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Иберийския</a:t>
            </a:r>
            <a:r>
              <a:rPr lang="ru-RU" sz="2900" dirty="0">
                <a:solidFill>
                  <a:srgbClr val="056839"/>
                </a:solidFill>
                <a:latin typeface="Calibri"/>
                <a:ea typeface="Calibri"/>
                <a:cs typeface="Calibri"/>
                <a:sym typeface="Calibri"/>
              </a:rPr>
              <a:t> полуостров).</a:t>
            </a:r>
            <a:endParaRPr sz="23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gfe35aad776_0_20"/>
          <p:cNvSpPr txBox="1"/>
          <p:nvPr/>
        </p:nvSpPr>
        <p:spPr>
          <a:xfrm>
            <a:off x="883847" y="845615"/>
            <a:ext cx="15630000" cy="703998"/>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1: ВЪЗДЕЙСТВИЕТО НА ПЛАСТМАСАТА ВЪРХУ ОКОЛНАТА СРЕДА</a:t>
            </a:r>
            <a:endParaRPr lang="ru-RU" sz="3600" b="1" dirty="0">
              <a:solidFill>
                <a:srgbClr val="C55A11"/>
              </a:solidFill>
              <a:latin typeface="Calibri"/>
              <a:ea typeface="Calibri"/>
              <a:cs typeface="Calibri"/>
              <a:sym typeface="Calibri"/>
            </a:endParaRPr>
          </a:p>
        </p:txBody>
      </p:sp>
      <p:sp>
        <p:nvSpPr>
          <p:cNvPr id="211" name="Google Shape;211;gfe35aad776_0_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2" name="Google Shape;212;gfe35aad776_0_2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3" name="Google Shape;213;gfe35aad776_0_2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14" name="Google Shape;214;gfe35aad776_0_2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15" name="Google Shape;215;gfe35aad776_0_2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16" name="Google Shape;216;gfe35aad776_0_20"/>
          <p:cNvSpPr txBox="1"/>
          <p:nvPr/>
        </p:nvSpPr>
        <p:spPr>
          <a:xfrm>
            <a:off x="1034395" y="2356613"/>
            <a:ext cx="17177100" cy="7529916"/>
          </a:xfrm>
          <a:prstGeom prst="rect">
            <a:avLst/>
          </a:prstGeom>
          <a:noFill/>
          <a:ln>
            <a:noFill/>
          </a:ln>
        </p:spPr>
        <p:txBody>
          <a:bodyPr spcFirstLastPara="1" wrap="square" lIns="148575" tIns="148575" rIns="148575" bIns="148575" anchor="t" anchorCtr="0">
            <a:spAutoFit/>
          </a:bodyPr>
          <a:lstStyle/>
          <a:p>
            <a:pPr marL="457200" lvl="0" indent="-457200" algn="just" rtl="0">
              <a:lnSpc>
                <a:spcPct val="107916"/>
              </a:lnSpc>
              <a:spcBef>
                <a:spcPts val="0"/>
              </a:spcBef>
              <a:spcAft>
                <a:spcPts val="0"/>
              </a:spcAft>
              <a:buClr>
                <a:schemeClr val="dk1"/>
              </a:buClr>
              <a:buSzPts val="1800"/>
              <a:buFont typeface="Arial" panose="020B0604020202020204" pitchFamily="34" charset="0"/>
              <a:buChar char="•"/>
            </a:pP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 вреди на </a:t>
            </a:r>
            <a:r>
              <a:rPr lang="ru-RU" sz="2900" dirty="0" err="1">
                <a:solidFill>
                  <a:srgbClr val="056839"/>
                </a:solidFill>
                <a:latin typeface="Calibri"/>
                <a:ea typeface="Calibri"/>
                <a:cs typeface="Calibri"/>
                <a:sym typeface="Calibri"/>
              </a:rPr>
              <a:t>околната</a:t>
            </a:r>
            <a:r>
              <a:rPr lang="ru-RU" sz="2900" dirty="0">
                <a:solidFill>
                  <a:srgbClr val="056839"/>
                </a:solidFill>
                <a:latin typeface="Calibri"/>
                <a:ea typeface="Calibri"/>
                <a:cs typeface="Calibri"/>
                <a:sym typeface="Calibri"/>
              </a:rPr>
              <a:t> среда и на </a:t>
            </a:r>
            <a:r>
              <a:rPr lang="ru-RU" sz="2900" dirty="0" err="1">
                <a:solidFill>
                  <a:srgbClr val="056839"/>
                </a:solidFill>
                <a:latin typeface="Calibri"/>
                <a:ea typeface="Calibri"/>
                <a:cs typeface="Calibri"/>
                <a:sym typeface="Calibri"/>
              </a:rPr>
              <a:t>човешкото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здраве</a:t>
            </a:r>
            <a:r>
              <a:rPr lang="ru-RU" sz="2900" dirty="0">
                <a:solidFill>
                  <a:srgbClr val="056839"/>
                </a:solidFill>
                <a:latin typeface="Calibri"/>
                <a:ea typeface="Calibri"/>
                <a:cs typeface="Calibri"/>
                <a:sym typeface="Calibri"/>
              </a:rPr>
              <a:t> по </a:t>
            </a:r>
            <a:r>
              <a:rPr lang="ru-RU" sz="2900" dirty="0" err="1">
                <a:solidFill>
                  <a:srgbClr val="056839"/>
                </a:solidFill>
                <a:latin typeface="Calibri"/>
                <a:ea typeface="Calibri"/>
                <a:cs typeface="Calibri"/>
                <a:sym typeface="Calibri"/>
              </a:rPr>
              <a:t>редица</a:t>
            </a:r>
            <a:r>
              <a:rPr lang="ru-RU" sz="2900" dirty="0">
                <a:solidFill>
                  <a:srgbClr val="056839"/>
                </a:solidFill>
                <a:latin typeface="Calibri"/>
                <a:ea typeface="Calibri"/>
                <a:cs typeface="Calibri"/>
                <a:sym typeface="Calibri"/>
              </a:rPr>
              <a:t> начини,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например: </a:t>
            </a:r>
          </a:p>
          <a:p>
            <a:pPr marL="0" lvl="0" indent="0" algn="just" rtl="0">
              <a:lnSpc>
                <a:spcPct val="107916"/>
              </a:lnSpc>
              <a:spcBef>
                <a:spcPts val="0"/>
              </a:spcBef>
              <a:spcAft>
                <a:spcPts val="0"/>
              </a:spcAft>
              <a:buClr>
                <a:schemeClr val="dk1"/>
              </a:buClr>
              <a:buSzPts val="1800"/>
              <a:buFont typeface="Arial"/>
              <a:buNone/>
            </a:pPr>
            <a:r>
              <a:rPr lang="ru-RU" sz="2900" dirty="0" err="1">
                <a:solidFill>
                  <a:srgbClr val="056839"/>
                </a:solidFill>
                <a:latin typeface="Calibri"/>
                <a:ea typeface="Calibri"/>
                <a:cs typeface="Calibri"/>
                <a:sym typeface="Calibri"/>
              </a:rPr>
              <a:t>химичните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елементи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добавени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към</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могат</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абсорбират</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човешкия</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организъм</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както</a:t>
            </a:r>
            <a:r>
              <a:rPr lang="ru-RU" sz="2900" dirty="0">
                <a:solidFill>
                  <a:srgbClr val="056839"/>
                </a:solidFill>
                <a:latin typeface="Calibri"/>
                <a:ea typeface="Calibri"/>
                <a:cs typeface="Calibri"/>
                <a:sym typeface="Calibri"/>
              </a:rPr>
              <a:t> и от </a:t>
            </a:r>
            <a:r>
              <a:rPr lang="ru-RU" sz="2900" dirty="0" err="1">
                <a:solidFill>
                  <a:srgbClr val="056839"/>
                </a:solidFill>
                <a:latin typeface="Calibri"/>
                <a:ea typeface="Calibri"/>
                <a:cs typeface="Calibri"/>
                <a:sym typeface="Calibri"/>
              </a:rPr>
              <a:t>животните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Всъщност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повечето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пластмасови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предмети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дори</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по-големите</a:t>
            </a:r>
            <a:r>
              <a:rPr lang="ru-RU" sz="2900" dirty="0">
                <a:solidFill>
                  <a:srgbClr val="056839"/>
                </a:solidFill>
                <a:latin typeface="Calibri"/>
                <a:ea typeface="Calibri"/>
                <a:cs typeface="Calibri"/>
                <a:sym typeface="Calibri"/>
              </a:rPr>
              <a:t>, не се </a:t>
            </a:r>
            <a:r>
              <a:rPr lang="ru-RU" sz="2900" dirty="0" err="1">
                <a:solidFill>
                  <a:srgbClr val="056839"/>
                </a:solidFill>
                <a:latin typeface="Calibri"/>
                <a:ea typeface="Calibri"/>
                <a:cs typeface="Calibri"/>
                <a:sym typeface="Calibri"/>
              </a:rPr>
              <a:t>разграждат</a:t>
            </a:r>
            <a:r>
              <a:rPr lang="ru-RU" sz="2900" dirty="0">
                <a:solidFill>
                  <a:srgbClr val="056839"/>
                </a:solidFill>
                <a:latin typeface="Calibri"/>
                <a:ea typeface="Calibri"/>
                <a:cs typeface="Calibri"/>
                <a:sym typeface="Calibri"/>
              </a:rPr>
              <a:t>. С течение на </a:t>
            </a:r>
            <a:r>
              <a:rPr lang="ru-RU" sz="2900" dirty="0" err="1">
                <a:solidFill>
                  <a:srgbClr val="056839"/>
                </a:solidFill>
                <a:latin typeface="Calibri"/>
                <a:ea typeface="Calibri"/>
                <a:cs typeface="Calibri"/>
                <a:sym typeface="Calibri"/>
              </a:rPr>
              <a:t>времето</a:t>
            </a:r>
            <a:r>
              <a:rPr lang="ru-RU" sz="2900" dirty="0">
                <a:solidFill>
                  <a:srgbClr val="056839"/>
                </a:solidFill>
                <a:latin typeface="Calibri"/>
                <a:ea typeface="Calibri"/>
                <a:cs typeface="Calibri"/>
                <a:sym typeface="Calibri"/>
              </a:rPr>
              <a:t> те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склонни</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разпадат</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по-малки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пластмасови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фрагменти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които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по-трудно</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събират</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отстраняват</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природната</a:t>
            </a:r>
            <a:r>
              <a:rPr lang="ru-RU" sz="2900" dirty="0">
                <a:solidFill>
                  <a:srgbClr val="056839"/>
                </a:solidFill>
                <a:latin typeface="Calibri"/>
                <a:ea typeface="Calibri"/>
                <a:cs typeface="Calibri"/>
                <a:sym typeface="Calibri"/>
              </a:rPr>
              <a:t> среда и </a:t>
            </a:r>
            <a:r>
              <a:rPr lang="ru-RU" sz="2900" dirty="0" err="1">
                <a:solidFill>
                  <a:srgbClr val="056839"/>
                </a:solidFill>
                <a:latin typeface="Calibri"/>
                <a:ea typeface="Calibri"/>
                <a:cs typeface="Calibri"/>
                <a:sym typeface="Calibri"/>
              </a:rPr>
              <a:t>по-лесно</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поглъщат</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животните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Въпреки</a:t>
            </a:r>
            <a:r>
              <a:rPr lang="ru-RU" sz="2900" dirty="0">
                <a:solidFill>
                  <a:srgbClr val="056839"/>
                </a:solidFill>
                <a:latin typeface="Calibri"/>
                <a:ea typeface="Calibri"/>
                <a:cs typeface="Calibri"/>
                <a:sym typeface="Calibri"/>
              </a:rPr>
              <a:t> че </a:t>
            </a:r>
            <a:r>
              <a:rPr lang="ru-RU" sz="2900" dirty="0" err="1">
                <a:solidFill>
                  <a:srgbClr val="056839"/>
                </a:solidFill>
                <a:latin typeface="Calibri"/>
                <a:ea typeface="Calibri"/>
                <a:cs typeface="Calibri"/>
                <a:sym typeface="Calibri"/>
              </a:rPr>
              <a:t>вредното</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токсикологичното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въздействие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микропластмасата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върху</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животните</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хората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дългосрочните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ефекти</a:t>
            </a:r>
            <a:r>
              <a:rPr lang="ru-RU" sz="2900" dirty="0">
                <a:solidFill>
                  <a:srgbClr val="056839"/>
                </a:solidFill>
                <a:latin typeface="Calibri"/>
                <a:ea typeface="Calibri"/>
                <a:cs typeface="Calibri"/>
                <a:sym typeface="Calibri"/>
              </a:rPr>
              <a:t> все </a:t>
            </a:r>
            <a:r>
              <a:rPr lang="ru-RU" sz="2900" dirty="0" err="1">
                <a:solidFill>
                  <a:srgbClr val="056839"/>
                </a:solidFill>
                <a:latin typeface="Calibri"/>
                <a:ea typeface="Calibri"/>
                <a:cs typeface="Calibri"/>
                <a:sym typeface="Calibri"/>
              </a:rPr>
              <a:t>още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до </a:t>
            </a:r>
            <a:r>
              <a:rPr lang="ru-RU" sz="2900" dirty="0" err="1">
                <a:solidFill>
                  <a:srgbClr val="056839"/>
                </a:solidFill>
                <a:latin typeface="Calibri"/>
                <a:ea typeface="Calibri"/>
                <a:cs typeface="Calibri"/>
                <a:sym typeface="Calibri"/>
              </a:rPr>
              <a:t>голяма</a:t>
            </a:r>
            <a:r>
              <a:rPr lang="ru-RU" sz="2900" dirty="0">
                <a:solidFill>
                  <a:srgbClr val="056839"/>
                </a:solidFill>
                <a:latin typeface="Calibri"/>
                <a:ea typeface="Calibri"/>
                <a:cs typeface="Calibri"/>
                <a:sym typeface="Calibri"/>
              </a:rPr>
              <a:t> степен </a:t>
            </a:r>
            <a:r>
              <a:rPr lang="ru-RU" sz="2900" dirty="0" err="1">
                <a:solidFill>
                  <a:srgbClr val="056839"/>
                </a:solidFill>
                <a:latin typeface="Calibri"/>
                <a:ea typeface="Calibri"/>
                <a:cs typeface="Calibri"/>
                <a:sym typeface="Calibri"/>
              </a:rPr>
              <a:t>неизвестни</a:t>
            </a:r>
            <a:r>
              <a:rPr lang="ru-RU" sz="2900" dirty="0">
                <a:solidFill>
                  <a:srgbClr val="056839"/>
                </a:solidFill>
                <a:latin typeface="Calibri"/>
                <a:ea typeface="Calibri"/>
                <a:cs typeface="Calibri"/>
                <a:sym typeface="Calibri"/>
              </a:rPr>
              <a:t>;</a:t>
            </a:r>
          </a:p>
          <a:p>
            <a:pPr marL="0" lvl="0" indent="0" algn="just" rtl="0">
              <a:lnSpc>
                <a:spcPct val="107916"/>
              </a:lnSpc>
              <a:spcBef>
                <a:spcPts val="0"/>
              </a:spcBef>
              <a:spcAft>
                <a:spcPts val="0"/>
              </a:spcAft>
              <a:buClr>
                <a:schemeClr val="dk1"/>
              </a:buClr>
              <a:buSzPts val="1800"/>
              <a:buFont typeface="Arial"/>
              <a:buNone/>
            </a:pPr>
            <a:endParaRPr lang="ru-RU" sz="2900" dirty="0">
              <a:solidFill>
                <a:srgbClr val="056839"/>
              </a:solidFill>
              <a:latin typeface="Calibri"/>
              <a:ea typeface="Calibri"/>
              <a:cs typeface="Calibri"/>
              <a:sym typeface="Calibri"/>
            </a:endParaRPr>
          </a:p>
          <a:p>
            <a:pPr marL="457200" lvl="0" indent="-457200" algn="just" rtl="0">
              <a:lnSpc>
                <a:spcPct val="107916"/>
              </a:lnSpc>
              <a:spcBef>
                <a:spcPts val="0"/>
              </a:spcBef>
              <a:spcAft>
                <a:spcPts val="0"/>
              </a:spcAft>
              <a:buClr>
                <a:schemeClr val="dk1"/>
              </a:buClr>
              <a:buSzPts val="1800"/>
              <a:buFont typeface="Arial" panose="020B0604020202020204" pitchFamily="34" charset="0"/>
              <a:buChar char="•"/>
            </a:pP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може</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задържи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във</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водата</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продължение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стотици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години</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може</a:t>
            </a:r>
            <a:r>
              <a:rPr lang="ru-RU" sz="2900" dirty="0">
                <a:solidFill>
                  <a:srgbClr val="056839"/>
                </a:solidFill>
                <a:latin typeface="Calibri"/>
                <a:ea typeface="Calibri"/>
                <a:cs typeface="Calibri"/>
                <a:sym typeface="Calibri"/>
              </a:rPr>
              <a:t> да </a:t>
            </a:r>
            <a:r>
              <a:rPr lang="ru-RU" sz="2900" dirty="0" err="1">
                <a:solidFill>
                  <a:srgbClr val="056839"/>
                </a:solidFill>
                <a:latin typeface="Calibri"/>
                <a:ea typeface="Calibri"/>
                <a:cs typeface="Calibri"/>
                <a:sym typeface="Calibri"/>
              </a:rPr>
              <a:t>бъде</a:t>
            </a:r>
            <a:r>
              <a:rPr lang="ru-RU" sz="2900" dirty="0">
                <a:solidFill>
                  <a:srgbClr val="056839"/>
                </a:solidFill>
                <a:latin typeface="Calibri"/>
                <a:ea typeface="Calibri"/>
                <a:cs typeface="Calibri"/>
                <a:sym typeface="Calibri"/>
              </a:rPr>
              <a:t> средство, чрез </a:t>
            </a:r>
            <a:r>
              <a:rPr lang="ru-RU" sz="2900" dirty="0" err="1">
                <a:solidFill>
                  <a:srgbClr val="056839"/>
                </a:solidFill>
                <a:latin typeface="Calibri"/>
                <a:ea typeface="Calibri"/>
                <a:cs typeface="Calibri"/>
                <a:sym typeface="Calibri"/>
              </a:rPr>
              <a:t>което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инвазивните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животински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видове</a:t>
            </a:r>
            <a:r>
              <a:rPr lang="ru-RU" sz="2900" dirty="0">
                <a:solidFill>
                  <a:srgbClr val="056839"/>
                </a:solidFill>
                <a:latin typeface="Calibri"/>
                <a:ea typeface="Calibri"/>
                <a:cs typeface="Calibri"/>
                <a:sym typeface="Calibri"/>
              </a:rPr>
              <a:t> и бактерии </a:t>
            </a:r>
            <a:r>
              <a:rPr lang="ru-RU" sz="2900" dirty="0" err="1">
                <a:solidFill>
                  <a:srgbClr val="056839"/>
                </a:solidFill>
                <a:latin typeface="Calibri"/>
                <a:ea typeface="Calibri"/>
                <a:cs typeface="Calibri"/>
                <a:sym typeface="Calibri"/>
              </a:rPr>
              <a:t>могат</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придвижат</a:t>
            </a:r>
            <a:r>
              <a:rPr lang="ru-RU" sz="2900" dirty="0">
                <a:solidFill>
                  <a:srgbClr val="056839"/>
                </a:solidFill>
                <a:latin typeface="Calibri"/>
                <a:ea typeface="Calibri"/>
                <a:cs typeface="Calibri"/>
                <a:sym typeface="Calibri"/>
              </a:rPr>
              <a:t> до нови местообитания, </a:t>
            </a:r>
            <a:r>
              <a:rPr lang="ru-RU" sz="2900" dirty="0" err="1">
                <a:solidFill>
                  <a:srgbClr val="056839"/>
                </a:solidFill>
                <a:latin typeface="Calibri"/>
                <a:ea typeface="Calibri"/>
                <a:cs typeface="Calibri"/>
                <a:sym typeface="Calibri"/>
              </a:rPr>
              <a:t>променяйки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ги</a:t>
            </a:r>
            <a:r>
              <a:rPr lang="ru-RU" sz="2900" dirty="0">
                <a:solidFill>
                  <a:srgbClr val="056839"/>
                </a:solidFill>
                <a:latin typeface="Calibri"/>
                <a:ea typeface="Calibri"/>
                <a:cs typeface="Calibri"/>
                <a:sym typeface="Calibri"/>
              </a:rPr>
              <a:t>;</a:t>
            </a:r>
          </a:p>
          <a:p>
            <a:pPr marL="0" lvl="0" indent="0" algn="just" rtl="0">
              <a:lnSpc>
                <a:spcPct val="107916"/>
              </a:lnSpc>
              <a:spcBef>
                <a:spcPts val="0"/>
              </a:spcBef>
              <a:spcAft>
                <a:spcPts val="0"/>
              </a:spcAft>
              <a:buClr>
                <a:schemeClr val="dk1"/>
              </a:buClr>
              <a:buSzPts val="1800"/>
              <a:buFont typeface="Arial"/>
              <a:buNone/>
            </a:pPr>
            <a:endParaRPr lang="ru-RU" sz="2900" dirty="0">
              <a:solidFill>
                <a:srgbClr val="056839"/>
              </a:solidFill>
              <a:latin typeface="Calibri"/>
              <a:ea typeface="Calibri"/>
              <a:cs typeface="Calibri"/>
              <a:sym typeface="Calibri"/>
            </a:endParaRPr>
          </a:p>
          <a:p>
            <a:pPr marL="457200" lvl="0" indent="-457200" algn="just" rtl="0">
              <a:lnSpc>
                <a:spcPct val="107916"/>
              </a:lnSpc>
              <a:spcBef>
                <a:spcPts val="0"/>
              </a:spcBef>
              <a:spcAft>
                <a:spcPts val="0"/>
              </a:spcAft>
              <a:buClr>
                <a:schemeClr val="dk1"/>
              </a:buClr>
              <a:buSzPts val="1800"/>
              <a:buFont typeface="Arial" panose="020B0604020202020204" pitchFamily="34" charset="0"/>
              <a:buChar char="•"/>
            </a:pP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земята</a:t>
            </a:r>
            <a:r>
              <a:rPr lang="ru-RU" sz="2900" dirty="0">
                <a:solidFill>
                  <a:srgbClr val="056839"/>
                </a:solidFill>
                <a:latin typeface="Calibri"/>
                <a:ea typeface="Calibri"/>
                <a:cs typeface="Calibri"/>
                <a:sym typeface="Calibri"/>
              </a:rPr>
              <a:t> или в </a:t>
            </a:r>
            <a:r>
              <a:rPr lang="ru-RU" sz="2900" dirty="0" err="1">
                <a:solidFill>
                  <a:srgbClr val="056839"/>
                </a:solidFill>
                <a:latin typeface="Calibri"/>
                <a:ea typeface="Calibri"/>
                <a:cs typeface="Calibri"/>
                <a:sym typeface="Calibri"/>
              </a:rPr>
              <a:t>депата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отпадъци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може</a:t>
            </a:r>
            <a:r>
              <a:rPr lang="ru-RU" sz="2900" dirty="0">
                <a:solidFill>
                  <a:srgbClr val="056839"/>
                </a:solidFill>
                <a:latin typeface="Calibri"/>
                <a:ea typeface="Calibri"/>
                <a:cs typeface="Calibri"/>
                <a:sym typeface="Calibri"/>
              </a:rPr>
              <a:t> да </a:t>
            </a:r>
            <a:r>
              <a:rPr lang="ru-RU" sz="2900" dirty="0" err="1">
                <a:solidFill>
                  <a:srgbClr val="056839"/>
                </a:solidFill>
                <a:latin typeface="Calibri"/>
                <a:ea typeface="Calibri"/>
                <a:cs typeface="Calibri"/>
                <a:sym typeface="Calibri"/>
              </a:rPr>
              <a:t>замърси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подпочвените</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подземните</a:t>
            </a:r>
            <a:r>
              <a:rPr lang="ru-RU" sz="2900" dirty="0">
                <a:solidFill>
                  <a:srgbClr val="056839"/>
                </a:solidFill>
                <a:latin typeface="Calibri"/>
                <a:ea typeface="Calibri"/>
                <a:cs typeface="Calibri"/>
                <a:sym typeface="Calibri"/>
              </a:rPr>
              <a:t> води чрез </a:t>
            </a:r>
            <a:r>
              <a:rPr lang="ru-RU" sz="2900" dirty="0" err="1">
                <a:solidFill>
                  <a:srgbClr val="056839"/>
                </a:solidFill>
                <a:latin typeface="Calibri"/>
                <a:ea typeface="Calibri"/>
                <a:cs typeface="Calibri"/>
                <a:sym typeface="Calibri"/>
              </a:rPr>
              <a:t>своите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химикали</a:t>
            </a:r>
            <a:r>
              <a:rPr lang="ru-RU" sz="2900" dirty="0">
                <a:solidFill>
                  <a:srgbClr val="056839"/>
                </a:solidFill>
                <a:latin typeface="Calibri"/>
                <a:ea typeface="Calibri"/>
                <a:cs typeface="Calibri"/>
                <a:sym typeface="Calibri"/>
              </a:rPr>
              <a:t>.</a:t>
            </a:r>
          </a:p>
          <a:p>
            <a:pPr marL="0" lvl="0" indent="0" algn="just" rtl="0">
              <a:lnSpc>
                <a:spcPct val="107916"/>
              </a:lnSpc>
              <a:spcBef>
                <a:spcPts val="0"/>
              </a:spcBef>
              <a:spcAft>
                <a:spcPts val="0"/>
              </a:spcAft>
              <a:buClr>
                <a:schemeClr val="dk1"/>
              </a:buClr>
              <a:buSzPts val="1800"/>
              <a:buFont typeface="Arial"/>
              <a:buNone/>
            </a:pPr>
            <a:endParaRPr lang="ru-RU" sz="2900" dirty="0">
              <a:solidFill>
                <a:srgbClr val="05683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gfe35aad776_0_32"/>
          <p:cNvSpPr txBox="1"/>
          <p:nvPr/>
        </p:nvSpPr>
        <p:spPr>
          <a:xfrm>
            <a:off x="883847" y="845615"/>
            <a:ext cx="17433182" cy="765554"/>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b="1" dirty="0">
                <a:solidFill>
                  <a:srgbClr val="056839"/>
                </a:solidFill>
                <a:latin typeface="Calibri"/>
                <a:ea typeface="Calibri"/>
                <a:cs typeface="Calibri"/>
                <a:sym typeface="Calibri"/>
              </a:rPr>
              <a:t>Тема 1: ВЪЗДЕЙСТВИЕТО НА ПЛАСТМАСАТА ВЪРХУ ОКОЛНАТА СРЕДА</a:t>
            </a:r>
            <a:endParaRPr lang="ru-RU" sz="4000" b="1" dirty="0">
              <a:solidFill>
                <a:srgbClr val="C55A11"/>
              </a:solidFill>
              <a:latin typeface="Calibri"/>
              <a:ea typeface="Calibri"/>
              <a:cs typeface="Calibri"/>
              <a:sym typeface="Calibri"/>
            </a:endParaRPr>
          </a:p>
        </p:txBody>
      </p:sp>
      <p:sp>
        <p:nvSpPr>
          <p:cNvPr id="222" name="Google Shape;222;gfe35aad776_0_3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23" name="Google Shape;223;gfe35aad776_0_3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24" name="Google Shape;224;gfe35aad776_0_3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25" name="Google Shape;225;gfe35aad776_0_3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26" name="Google Shape;226;gfe35aad776_0_3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27" name="Google Shape;227;gfe35aad776_0_32"/>
          <p:cNvSpPr txBox="1"/>
          <p:nvPr/>
        </p:nvSpPr>
        <p:spPr>
          <a:xfrm>
            <a:off x="902653" y="2091154"/>
            <a:ext cx="18787500" cy="6994192"/>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900" dirty="0" err="1">
                <a:solidFill>
                  <a:srgbClr val="056839"/>
                </a:solidFill>
                <a:latin typeface="Calibri"/>
                <a:ea typeface="Calibri"/>
                <a:cs typeface="Calibri"/>
                <a:sym typeface="Calibri"/>
              </a:rPr>
              <a:t>Освен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това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трябва</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вземе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предвид</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въздействието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производството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върху</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околната</a:t>
            </a:r>
            <a:r>
              <a:rPr lang="ru-RU" sz="2900" dirty="0">
                <a:solidFill>
                  <a:srgbClr val="056839"/>
                </a:solidFill>
                <a:latin typeface="Calibri"/>
                <a:ea typeface="Calibri"/>
                <a:cs typeface="Calibri"/>
                <a:sym typeface="Calibri"/>
              </a:rPr>
              <a:t> среда. </a:t>
            </a:r>
            <a:r>
              <a:rPr lang="ru-RU" sz="2900" dirty="0" err="1">
                <a:solidFill>
                  <a:srgbClr val="056839"/>
                </a:solidFill>
                <a:latin typeface="Calibri"/>
                <a:ea typeface="Calibri"/>
                <a:cs typeface="Calibri"/>
                <a:sym typeface="Calibri"/>
              </a:rPr>
              <a:t>Според</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Knoblauch</a:t>
            </a:r>
            <a:r>
              <a:rPr lang="ru-RU" sz="2900" dirty="0">
                <a:solidFill>
                  <a:srgbClr val="056839"/>
                </a:solidFill>
                <a:latin typeface="Calibri"/>
                <a:ea typeface="Calibri"/>
                <a:cs typeface="Calibri"/>
                <a:sym typeface="Calibri"/>
              </a:rPr>
              <a:t> (2022 г.) "около 4 % от </a:t>
            </a:r>
            <a:r>
              <a:rPr lang="ru-RU" sz="2900" dirty="0" err="1">
                <a:solidFill>
                  <a:srgbClr val="056839"/>
                </a:solidFill>
                <a:latin typeface="Calibri"/>
                <a:ea typeface="Calibri"/>
                <a:cs typeface="Calibri"/>
                <a:sym typeface="Calibri"/>
              </a:rPr>
              <a:t>световното</a:t>
            </a:r>
            <a:r>
              <a:rPr lang="ru-RU" sz="2900" dirty="0">
                <a:solidFill>
                  <a:srgbClr val="056839"/>
                </a:solidFill>
                <a:latin typeface="Calibri"/>
                <a:ea typeface="Calibri"/>
                <a:cs typeface="Calibri"/>
                <a:sym typeface="Calibri"/>
              </a:rPr>
              <a:t> производство на </a:t>
            </a:r>
            <a:r>
              <a:rPr lang="ru-RU" sz="2900" dirty="0" err="1">
                <a:solidFill>
                  <a:srgbClr val="056839"/>
                </a:solidFill>
                <a:latin typeface="Calibri"/>
                <a:ea typeface="Calibri"/>
                <a:cs typeface="Calibri"/>
                <a:sym typeface="Calibri"/>
              </a:rPr>
              <a:t>петрол</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използва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суровина</a:t>
            </a:r>
            <a:r>
              <a:rPr lang="ru-RU" sz="2900" dirty="0">
                <a:solidFill>
                  <a:srgbClr val="056839"/>
                </a:solidFill>
                <a:latin typeface="Calibri"/>
                <a:ea typeface="Calibri"/>
                <a:cs typeface="Calibri"/>
                <a:sym typeface="Calibri"/>
              </a:rPr>
              <a:t> за производство на </a:t>
            </a:r>
            <a:r>
              <a:rPr lang="ru-RU" sz="2900" dirty="0" err="1">
                <a:solidFill>
                  <a:srgbClr val="056839"/>
                </a:solidFill>
                <a:latin typeface="Calibri"/>
                <a:ea typeface="Calibri"/>
                <a:cs typeface="Calibri"/>
                <a:sym typeface="Calibri"/>
              </a:rPr>
              <a:t>пластмаси</a:t>
            </a:r>
            <a:r>
              <a:rPr lang="ru-RU" sz="2900" dirty="0">
                <a:solidFill>
                  <a:srgbClr val="056839"/>
                </a:solidFill>
                <a:latin typeface="Calibri"/>
                <a:ea typeface="Calibri"/>
                <a:cs typeface="Calibri"/>
                <a:sym typeface="Calibri"/>
              </a:rPr>
              <a:t>, а подобно количество се </a:t>
            </a:r>
            <a:r>
              <a:rPr lang="ru-RU" sz="2900" dirty="0" err="1">
                <a:solidFill>
                  <a:srgbClr val="056839"/>
                </a:solidFill>
                <a:latin typeface="Calibri"/>
                <a:ea typeface="Calibri"/>
                <a:cs typeface="Calibri"/>
                <a:sym typeface="Calibri"/>
              </a:rPr>
              <a:t>консумира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енергия</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процеса</a:t>
            </a:r>
            <a:r>
              <a:rPr lang="ru-RU" sz="2900" dirty="0">
                <a:solidFill>
                  <a:srgbClr val="056839"/>
                </a:solidFill>
                <a:latin typeface="Calibri"/>
                <a:ea typeface="Calibri"/>
                <a:cs typeface="Calibri"/>
                <a:sym typeface="Calibri"/>
              </a:rPr>
              <a:t>".</a:t>
            </a:r>
          </a:p>
          <a:p>
            <a:pPr marL="0" lvl="0" indent="0" algn="just" rtl="0">
              <a:lnSpc>
                <a:spcPct val="150000"/>
              </a:lnSpc>
              <a:spcBef>
                <a:spcPts val="0"/>
              </a:spcBef>
              <a:spcAft>
                <a:spcPts val="0"/>
              </a:spcAft>
              <a:buNone/>
            </a:pPr>
            <a:endParaRPr lang="ru-RU" sz="2900" dirty="0">
              <a:solidFill>
                <a:srgbClr val="056839"/>
              </a:solidFill>
              <a:latin typeface="Calibri"/>
              <a:ea typeface="Calibri"/>
              <a:cs typeface="Calibri"/>
              <a:sym typeface="Calibri"/>
            </a:endParaRPr>
          </a:p>
          <a:p>
            <a:pPr marL="0" lvl="0" indent="0" algn="just" rtl="0">
              <a:lnSpc>
                <a:spcPct val="150000"/>
              </a:lnSpc>
              <a:spcBef>
                <a:spcPts val="0"/>
              </a:spcBef>
              <a:spcAft>
                <a:spcPts val="0"/>
              </a:spcAft>
              <a:buNone/>
            </a:pPr>
            <a:r>
              <a:rPr lang="ru-RU" sz="2900" dirty="0">
                <a:solidFill>
                  <a:srgbClr val="056839"/>
                </a:solidFill>
                <a:latin typeface="Calibri"/>
                <a:ea typeface="Calibri"/>
                <a:cs typeface="Calibri"/>
                <a:sym typeface="Calibri"/>
              </a:rPr>
              <a:t>Но и </a:t>
            </a:r>
            <a:r>
              <a:rPr lang="ru-RU" sz="2900" dirty="0" err="1">
                <a:solidFill>
                  <a:srgbClr val="056839"/>
                </a:solidFill>
                <a:latin typeface="Calibri"/>
                <a:ea typeface="Calibri"/>
                <a:cs typeface="Calibri"/>
                <a:sym typeface="Calibri"/>
              </a:rPr>
              <a:t>почистването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околната</a:t>
            </a:r>
            <a:r>
              <a:rPr lang="ru-RU" sz="2900" dirty="0">
                <a:solidFill>
                  <a:srgbClr val="056839"/>
                </a:solidFill>
                <a:latin typeface="Calibri"/>
                <a:ea typeface="Calibri"/>
                <a:cs typeface="Calibri"/>
                <a:sym typeface="Calibri"/>
              </a:rPr>
              <a:t> среда от </a:t>
            </a: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също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има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своята</a:t>
            </a:r>
            <a:r>
              <a:rPr lang="ru-RU" sz="2900" dirty="0">
                <a:solidFill>
                  <a:srgbClr val="056839"/>
                </a:solidFill>
                <a:latin typeface="Calibri"/>
                <a:ea typeface="Calibri"/>
                <a:cs typeface="Calibri"/>
                <a:sym typeface="Calibri"/>
              </a:rPr>
              <a:t> цена. Европа например </a:t>
            </a:r>
            <a:r>
              <a:rPr lang="ru-RU" sz="2900" dirty="0" err="1">
                <a:solidFill>
                  <a:srgbClr val="056839"/>
                </a:solidFill>
                <a:latin typeface="Calibri"/>
                <a:ea typeface="Calibri"/>
                <a:cs typeface="Calibri"/>
                <a:sym typeface="Calibri"/>
              </a:rPr>
              <a:t>изразходва</a:t>
            </a:r>
            <a:r>
              <a:rPr lang="ru-RU" sz="2900" dirty="0">
                <a:solidFill>
                  <a:srgbClr val="056839"/>
                </a:solidFill>
                <a:latin typeface="Calibri"/>
                <a:ea typeface="Calibri"/>
                <a:cs typeface="Calibri"/>
                <a:sym typeface="Calibri"/>
              </a:rPr>
              <a:t> 630 млн. евро всяка година за </a:t>
            </a:r>
            <a:r>
              <a:rPr lang="ru-RU" sz="2900" dirty="0" err="1">
                <a:solidFill>
                  <a:srgbClr val="056839"/>
                </a:solidFill>
                <a:latin typeface="Calibri"/>
                <a:ea typeface="Calibri"/>
                <a:cs typeface="Calibri"/>
                <a:sym typeface="Calibri"/>
              </a:rPr>
              <a:t>почистване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своите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брегове</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плажове</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пластмасови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отпадъци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Освен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това</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цялата</a:t>
            </a:r>
            <a:r>
              <a:rPr lang="ru-RU" sz="2900" dirty="0">
                <a:solidFill>
                  <a:srgbClr val="056839"/>
                </a:solidFill>
                <a:latin typeface="Calibri"/>
                <a:ea typeface="Calibri"/>
                <a:cs typeface="Calibri"/>
                <a:sym typeface="Calibri"/>
              </a:rPr>
              <a:t> произведена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 само 10% се </a:t>
            </a:r>
            <a:r>
              <a:rPr lang="ru-RU" sz="2900" dirty="0" err="1">
                <a:solidFill>
                  <a:srgbClr val="056839"/>
                </a:solidFill>
                <a:latin typeface="Calibri"/>
                <a:ea typeface="Calibri"/>
                <a:cs typeface="Calibri"/>
                <a:sym typeface="Calibri"/>
              </a:rPr>
              <a:t>рециклират</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световен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мащаб</a:t>
            </a:r>
            <a:r>
              <a:rPr lang="ru-RU" sz="2900" dirty="0">
                <a:solidFill>
                  <a:srgbClr val="056839"/>
                </a:solidFill>
                <a:latin typeface="Calibri"/>
                <a:ea typeface="Calibri"/>
                <a:cs typeface="Calibri"/>
                <a:sym typeface="Calibri"/>
              </a:rPr>
              <a:t> и само 15% се </a:t>
            </a:r>
            <a:r>
              <a:rPr lang="ru-RU" sz="2900" dirty="0" err="1">
                <a:solidFill>
                  <a:srgbClr val="056839"/>
                </a:solidFill>
                <a:latin typeface="Calibri"/>
                <a:ea typeface="Calibri"/>
                <a:cs typeface="Calibri"/>
                <a:sym typeface="Calibri"/>
              </a:rPr>
              <a:t>изгарят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Останалата</a:t>
            </a:r>
            <a:r>
              <a:rPr lang="ru-RU" sz="2900" dirty="0">
                <a:solidFill>
                  <a:srgbClr val="056839"/>
                </a:solidFill>
                <a:latin typeface="Calibri"/>
                <a:ea typeface="Calibri"/>
                <a:cs typeface="Calibri"/>
                <a:sym typeface="Calibri"/>
              </a:rPr>
              <a:t> част се </a:t>
            </a:r>
            <a:r>
              <a:rPr lang="ru-RU" sz="2900" dirty="0" err="1">
                <a:solidFill>
                  <a:srgbClr val="056839"/>
                </a:solidFill>
                <a:latin typeface="Calibri"/>
                <a:ea typeface="Calibri"/>
                <a:cs typeface="Calibri"/>
                <a:sym typeface="Calibri"/>
              </a:rPr>
              <a:t>депонира</a:t>
            </a:r>
            <a:r>
              <a:rPr lang="ru-RU" sz="2900" dirty="0">
                <a:solidFill>
                  <a:srgbClr val="056839"/>
                </a:solidFill>
                <a:latin typeface="Calibri"/>
                <a:ea typeface="Calibri"/>
                <a:cs typeface="Calibri"/>
                <a:sym typeface="Calibri"/>
              </a:rPr>
              <a:t> или </a:t>
            </a:r>
            <a:r>
              <a:rPr lang="ru-RU" sz="2900" dirty="0" err="1">
                <a:solidFill>
                  <a:srgbClr val="056839"/>
                </a:solidFill>
                <a:latin typeface="Calibri"/>
                <a:ea typeface="Calibri"/>
                <a:cs typeface="Calibri"/>
                <a:sym typeface="Calibri"/>
              </a:rPr>
              <a:t>изхвърля</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моретата</a:t>
            </a:r>
            <a:r>
              <a:rPr lang="ru-RU" sz="2900" dirty="0">
                <a:solidFill>
                  <a:srgbClr val="056839"/>
                </a:solidFill>
                <a:latin typeface="Calibri"/>
                <a:ea typeface="Calibri"/>
                <a:cs typeface="Calibri"/>
                <a:sym typeface="Calibri"/>
              </a:rPr>
              <a:t>.</a:t>
            </a:r>
          </a:p>
          <a:p>
            <a:pPr marL="0" lvl="0" indent="0" algn="just" rtl="0">
              <a:lnSpc>
                <a:spcPct val="150000"/>
              </a:lnSpc>
              <a:spcBef>
                <a:spcPts val="0"/>
              </a:spcBef>
              <a:spcAft>
                <a:spcPts val="0"/>
              </a:spcAft>
              <a:buNone/>
            </a:pPr>
            <a:r>
              <a:rPr lang="ru-RU" sz="2900" dirty="0">
                <a:solidFill>
                  <a:srgbClr val="056839"/>
                </a:solidFill>
                <a:latin typeface="Calibri"/>
                <a:ea typeface="Calibri"/>
                <a:cs typeface="Calibri"/>
                <a:sym typeface="Calibri"/>
              </a:rPr>
              <a:t>В </a:t>
            </a:r>
            <a:r>
              <a:rPr lang="ru-RU" sz="2900" dirty="0" err="1">
                <a:solidFill>
                  <a:srgbClr val="056839"/>
                </a:solidFill>
                <a:latin typeface="Calibri"/>
                <a:ea typeface="Calibri"/>
                <a:cs typeface="Calibri"/>
                <a:sym typeface="Calibri"/>
              </a:rPr>
              <a:t>бъдеще</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очаква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употребата</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 да </a:t>
            </a:r>
            <a:r>
              <a:rPr lang="ru-RU" sz="2900" dirty="0" err="1">
                <a:solidFill>
                  <a:srgbClr val="056839"/>
                </a:solidFill>
                <a:latin typeface="Calibri"/>
                <a:ea typeface="Calibri"/>
                <a:cs typeface="Calibri"/>
                <a:sym typeface="Calibri"/>
              </a:rPr>
              <a:t>продължи</a:t>
            </a:r>
            <a:r>
              <a:rPr lang="ru-RU" sz="2900" dirty="0">
                <a:solidFill>
                  <a:srgbClr val="056839"/>
                </a:solidFill>
                <a:latin typeface="Calibri"/>
                <a:ea typeface="Calibri"/>
                <a:cs typeface="Calibri"/>
                <a:sym typeface="Calibri"/>
              </a:rPr>
              <a:t> да </a:t>
            </a:r>
            <a:r>
              <a:rPr lang="ru-RU" sz="2900" dirty="0" err="1">
                <a:solidFill>
                  <a:srgbClr val="056839"/>
                </a:solidFill>
                <a:latin typeface="Calibri"/>
                <a:ea typeface="Calibri"/>
                <a:cs typeface="Calibri"/>
                <a:sym typeface="Calibri"/>
              </a:rPr>
              <a:t>нараства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значително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очаква</a:t>
            </a:r>
            <a:r>
              <a:rPr lang="ru-RU" sz="2900" dirty="0">
                <a:solidFill>
                  <a:srgbClr val="056839"/>
                </a:solidFill>
                <a:latin typeface="Calibri"/>
                <a:ea typeface="Calibri"/>
                <a:cs typeface="Calibri"/>
                <a:sym typeface="Calibri"/>
              </a:rPr>
              <a:t> се увеличение от около 10 </a:t>
            </a:r>
            <a:r>
              <a:rPr lang="ru-RU" sz="2900" dirty="0" err="1">
                <a:solidFill>
                  <a:srgbClr val="056839"/>
                </a:solidFill>
                <a:latin typeface="Calibri"/>
                <a:ea typeface="Calibri"/>
                <a:cs typeface="Calibri"/>
                <a:sym typeface="Calibri"/>
              </a:rPr>
              <a:t>пъти</a:t>
            </a:r>
            <a:r>
              <a:rPr lang="ru-RU" sz="2900" dirty="0">
                <a:solidFill>
                  <a:srgbClr val="056839"/>
                </a:solidFill>
                <a:latin typeface="Calibri"/>
                <a:ea typeface="Calibri"/>
                <a:cs typeface="Calibri"/>
                <a:sym typeface="Calibri"/>
              </a:rPr>
              <a:t> между 2020 и 2025 г.).</a:t>
            </a:r>
            <a:endParaRPr sz="2300" dirty="0">
              <a:latin typeface="Calibri"/>
              <a:ea typeface="Calibri"/>
              <a:cs typeface="Calibri"/>
              <a:sym typeface="Calibri"/>
            </a:endParaRPr>
          </a:p>
        </p:txBody>
      </p:sp>
      <p:pic>
        <p:nvPicPr>
          <p:cNvPr id="228" name="Google Shape;228;gfe35aad776_0_32"/>
          <p:cNvPicPr preferRelativeResize="0"/>
          <p:nvPr/>
        </p:nvPicPr>
        <p:blipFill rotWithShape="1">
          <a:blip r:embed="rId5">
            <a:alphaModFix/>
          </a:blip>
          <a:srcRect/>
          <a:stretch/>
        </p:blipFill>
        <p:spPr>
          <a:xfrm>
            <a:off x="8362535" y="8971711"/>
            <a:ext cx="597838" cy="996901"/>
          </a:xfrm>
          <a:prstGeom prst="rect">
            <a:avLst/>
          </a:prstGeom>
          <a:noFill/>
          <a:ln>
            <a:noFill/>
          </a:ln>
        </p:spPr>
      </p:pic>
      <p:sp>
        <p:nvSpPr>
          <p:cNvPr id="229" name="Google Shape;229;gfe35aad776_0_32"/>
          <p:cNvSpPr txBox="1"/>
          <p:nvPr/>
        </p:nvSpPr>
        <p:spPr>
          <a:xfrm>
            <a:off x="9158400" y="8884950"/>
            <a:ext cx="14834700" cy="1149515"/>
          </a:xfrm>
          <a:prstGeom prst="rect">
            <a:avLst/>
          </a:prstGeom>
          <a:noFill/>
          <a:ln>
            <a:noFill/>
          </a:ln>
        </p:spPr>
        <p:txBody>
          <a:bodyPr spcFirstLastPara="1" wrap="square" lIns="148575" tIns="148575" rIns="148575" bIns="148575" anchor="t" anchorCtr="0">
            <a:spAutoFit/>
          </a:bodyPr>
          <a:lstStyle/>
          <a:p>
            <a:pPr marL="0" lvl="0" indent="0" algn="l" rtl="0">
              <a:lnSpc>
                <a:spcPct val="115000"/>
              </a:lnSpc>
              <a:spcBef>
                <a:spcPts val="0"/>
              </a:spcBef>
              <a:spcAft>
                <a:spcPts val="0"/>
              </a:spcAft>
              <a:buNone/>
            </a:pPr>
            <a:r>
              <a:rPr lang="bg-BG" sz="2400" b="1" dirty="0">
                <a:solidFill>
                  <a:srgbClr val="056839"/>
                </a:solidFill>
                <a:latin typeface="Calibri"/>
                <a:ea typeface="Calibri"/>
                <a:cs typeface="Calibri"/>
                <a:sym typeface="Calibri"/>
              </a:rPr>
              <a:t>Въпрос за размисъл</a:t>
            </a:r>
            <a:endParaRPr sz="2400" b="1" dirty="0">
              <a:solidFill>
                <a:srgbClr val="056839"/>
              </a:solidFill>
              <a:latin typeface="Calibri"/>
              <a:ea typeface="Calibri"/>
              <a:cs typeface="Calibri"/>
              <a:sym typeface="Calibri"/>
            </a:endParaRPr>
          </a:p>
          <a:p>
            <a:pPr marL="0" lvl="0" indent="0" algn="l" rtl="0">
              <a:lnSpc>
                <a:spcPct val="115000"/>
              </a:lnSpc>
              <a:spcBef>
                <a:spcPts val="0"/>
              </a:spcBef>
              <a:spcAft>
                <a:spcPts val="0"/>
              </a:spcAft>
              <a:buNone/>
            </a:pPr>
            <a:r>
              <a:rPr lang="bg-BG" sz="2400" dirty="0">
                <a:solidFill>
                  <a:srgbClr val="056839"/>
                </a:solidFill>
                <a:latin typeface="Calibri"/>
                <a:ea typeface="Calibri"/>
                <a:cs typeface="Calibri"/>
                <a:sym typeface="Calibri"/>
              </a:rPr>
              <a:t>Може ли да помислите за други ефекти на пластмасите върху околната среда?</a:t>
            </a:r>
            <a:endParaRPr sz="24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fe35aad776_0_43"/>
          <p:cNvSpPr txBox="1"/>
          <p:nvPr/>
        </p:nvSpPr>
        <p:spPr>
          <a:xfrm>
            <a:off x="883847" y="845615"/>
            <a:ext cx="18101256" cy="765554"/>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b="1" dirty="0">
                <a:solidFill>
                  <a:srgbClr val="056839"/>
                </a:solidFill>
                <a:latin typeface="Calibri"/>
                <a:ea typeface="Calibri"/>
                <a:cs typeface="Calibri"/>
                <a:sym typeface="Calibri"/>
              </a:rPr>
              <a:t>Тема 1: ВЪЗДЕЙСТВИЕТО НА ПЛАСТМАСАТА ВЪРХУ ОКОЛНАТА СРЕДА</a:t>
            </a:r>
            <a:endParaRPr lang="ru-RU" sz="4000" b="1" dirty="0">
              <a:solidFill>
                <a:srgbClr val="C55A11"/>
              </a:solidFill>
              <a:latin typeface="Calibri"/>
              <a:ea typeface="Calibri"/>
              <a:cs typeface="Calibri"/>
              <a:sym typeface="Calibri"/>
            </a:endParaRPr>
          </a:p>
        </p:txBody>
      </p:sp>
      <p:sp>
        <p:nvSpPr>
          <p:cNvPr id="235" name="Google Shape;235;gfe35aad776_0_4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6" name="Google Shape;236;gfe35aad776_0_4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7" name="Google Shape;237;gfe35aad776_0_43"/>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38" name="Google Shape;238;gfe35aad776_0_43"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39" name="Google Shape;239;gfe35aad776_0_43"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40" name="Google Shape;240;gfe35aad776_0_43"/>
          <p:cNvSpPr txBox="1"/>
          <p:nvPr/>
        </p:nvSpPr>
        <p:spPr>
          <a:xfrm>
            <a:off x="1034395" y="2173913"/>
            <a:ext cx="8867100" cy="6948026"/>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400" dirty="0" err="1">
                <a:solidFill>
                  <a:srgbClr val="056839"/>
                </a:solidFill>
                <a:latin typeface="Calibri"/>
                <a:ea typeface="Calibri"/>
                <a:cs typeface="Calibri"/>
                <a:sym typeface="Calibri"/>
              </a:rPr>
              <a:t>Проблемите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свързани</a:t>
            </a:r>
            <a:r>
              <a:rPr lang="ru-RU" sz="2400" dirty="0">
                <a:solidFill>
                  <a:srgbClr val="056839"/>
                </a:solidFill>
                <a:latin typeface="Calibri"/>
                <a:ea typeface="Calibri"/>
                <a:cs typeface="Calibri"/>
                <a:sym typeface="Calibri"/>
              </a:rPr>
              <a:t> с </a:t>
            </a:r>
            <a:r>
              <a:rPr lang="ru-RU" sz="2400" dirty="0" err="1">
                <a:solidFill>
                  <a:srgbClr val="056839"/>
                </a:solidFill>
                <a:latin typeface="Calibri"/>
                <a:ea typeface="Calibri"/>
                <a:cs typeface="Calibri"/>
                <a:sym typeface="Calibri"/>
              </a:rPr>
              <a:t>употребата</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пластмаси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свързани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главно</a:t>
            </a:r>
            <a:r>
              <a:rPr lang="ru-RU" sz="2400" dirty="0">
                <a:solidFill>
                  <a:srgbClr val="056839"/>
                </a:solidFill>
                <a:latin typeface="Calibri"/>
                <a:ea typeface="Calibri"/>
                <a:cs typeface="Calibri"/>
                <a:sym typeface="Calibri"/>
              </a:rPr>
              <a:t> с </a:t>
            </a:r>
            <a:r>
              <a:rPr lang="ru-RU" sz="2400" dirty="0" err="1">
                <a:solidFill>
                  <a:srgbClr val="056839"/>
                </a:solidFill>
                <a:latin typeface="Calibri"/>
                <a:ea typeface="Calibri"/>
                <a:cs typeface="Calibri"/>
                <a:sym typeface="Calibri"/>
              </a:rPr>
              <a:t>използването</a:t>
            </a:r>
            <a:r>
              <a:rPr lang="ru-RU" sz="2400" dirty="0">
                <a:solidFill>
                  <a:srgbClr val="056839"/>
                </a:solidFill>
                <a:latin typeface="Calibri"/>
                <a:ea typeface="Calibri"/>
                <a:cs typeface="Calibri"/>
                <a:sym typeface="Calibri"/>
              </a:rPr>
              <a:t> им в </a:t>
            </a:r>
            <a:r>
              <a:rPr lang="ru-RU" sz="2400" dirty="0" err="1">
                <a:solidFill>
                  <a:srgbClr val="056839"/>
                </a:solidFill>
                <a:latin typeface="Calibri"/>
                <a:ea typeface="Calibri"/>
                <a:cs typeface="Calibri"/>
                <a:sym typeface="Calibri"/>
              </a:rPr>
              <a:t>предмети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чието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време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може</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варира</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няколко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минути</a:t>
            </a:r>
            <a:r>
              <a:rPr lang="ru-RU" sz="2400" dirty="0">
                <a:solidFill>
                  <a:srgbClr val="056839"/>
                </a:solidFill>
                <a:latin typeface="Calibri"/>
                <a:ea typeface="Calibri"/>
                <a:cs typeface="Calibri"/>
                <a:sym typeface="Calibri"/>
              </a:rPr>
              <a:t> до </a:t>
            </a:r>
            <a:r>
              <a:rPr lang="ru-RU" sz="2400" dirty="0" err="1">
                <a:solidFill>
                  <a:srgbClr val="056839"/>
                </a:solidFill>
                <a:latin typeface="Calibri"/>
                <a:ea typeface="Calibri"/>
                <a:cs typeface="Calibri"/>
                <a:sym typeface="Calibri"/>
              </a:rPr>
              <a:t>няколко</a:t>
            </a:r>
            <a:r>
              <a:rPr lang="ru-RU" sz="2400" dirty="0">
                <a:solidFill>
                  <a:srgbClr val="056839"/>
                </a:solidFill>
                <a:latin typeface="Calibri"/>
                <a:ea typeface="Calibri"/>
                <a:cs typeface="Calibri"/>
                <a:sym typeface="Calibri"/>
              </a:rPr>
              <a:t> часа, </a:t>
            </a:r>
            <a:r>
              <a:rPr lang="ru-RU" sz="2400" dirty="0" err="1">
                <a:solidFill>
                  <a:srgbClr val="056839"/>
                </a:solidFill>
                <a:latin typeface="Calibri"/>
                <a:ea typeface="Calibri"/>
                <a:cs typeface="Calibri"/>
                <a:sym typeface="Calibri"/>
              </a:rPr>
              <a:t>като</a:t>
            </a:r>
            <a:r>
              <a:rPr lang="ru-RU" sz="2400" dirty="0">
                <a:solidFill>
                  <a:srgbClr val="056839"/>
                </a:solidFill>
                <a:latin typeface="Calibri"/>
                <a:ea typeface="Calibri"/>
                <a:cs typeface="Calibri"/>
                <a:sym typeface="Calibri"/>
              </a:rPr>
              <a:t> например </a:t>
            </a:r>
            <a:r>
              <a:rPr lang="ru-RU" sz="2400" dirty="0" err="1">
                <a:solidFill>
                  <a:srgbClr val="056839"/>
                </a:solidFill>
                <a:latin typeface="Calibri"/>
                <a:ea typeface="Calibri"/>
                <a:cs typeface="Calibri"/>
                <a:sym typeface="Calibri"/>
              </a:rPr>
              <a:t>найлонови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торбички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прибори</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хранене</a:t>
            </a:r>
            <a:r>
              <a:rPr lang="ru-RU" sz="2400" dirty="0">
                <a:solidFill>
                  <a:srgbClr val="056839"/>
                </a:solidFill>
                <a:latin typeface="Calibri"/>
                <a:ea typeface="Calibri"/>
                <a:cs typeface="Calibri"/>
                <a:sym typeface="Calibri"/>
              </a:rPr>
              <a:t> или чаши.</a:t>
            </a:r>
          </a:p>
          <a:p>
            <a:pPr marL="0" lvl="0" indent="0" algn="just" rtl="0">
              <a:lnSpc>
                <a:spcPct val="150000"/>
              </a:lnSpc>
              <a:spcBef>
                <a:spcPts val="0"/>
              </a:spcBef>
              <a:spcAft>
                <a:spcPts val="0"/>
              </a:spcAft>
              <a:buNone/>
            </a:pPr>
            <a:endParaRPr lang="ru-RU" sz="2400" dirty="0">
              <a:solidFill>
                <a:srgbClr val="056839"/>
              </a:solidFill>
              <a:latin typeface="Calibri"/>
              <a:ea typeface="Calibri"/>
              <a:cs typeface="Calibri"/>
              <a:sym typeface="Calibri"/>
            </a:endParaRPr>
          </a:p>
          <a:p>
            <a:pPr marL="0" lvl="0" indent="0" algn="just" rtl="0">
              <a:lnSpc>
                <a:spcPct val="150000"/>
              </a:lnSpc>
              <a:spcBef>
                <a:spcPts val="0"/>
              </a:spcBef>
              <a:spcAft>
                <a:spcPts val="0"/>
              </a:spcAft>
              <a:buNone/>
            </a:pPr>
            <a:r>
              <a:rPr lang="ru-RU" sz="2400" dirty="0" err="1">
                <a:solidFill>
                  <a:srgbClr val="056839"/>
                </a:solidFill>
                <a:latin typeface="Calibri"/>
                <a:ea typeface="Calibri"/>
                <a:cs typeface="Calibri"/>
                <a:sym typeface="Calibri"/>
              </a:rPr>
              <a:t>Следователно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предметите</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еднократна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са</a:t>
            </a:r>
            <a:r>
              <a:rPr lang="ru-RU" sz="2400" dirty="0">
                <a:solidFill>
                  <a:srgbClr val="056839"/>
                </a:solidFill>
                <a:latin typeface="Calibri"/>
                <a:ea typeface="Calibri"/>
                <a:cs typeface="Calibri"/>
                <a:sym typeface="Calibri"/>
              </a:rPr>
              <a:t> сред най-</a:t>
            </a:r>
            <a:r>
              <a:rPr lang="ru-RU" sz="2400" dirty="0" err="1">
                <a:solidFill>
                  <a:srgbClr val="056839"/>
                </a:solidFill>
                <a:latin typeface="Calibri"/>
                <a:ea typeface="Calibri"/>
                <a:cs typeface="Calibri"/>
                <a:sym typeface="Calibri"/>
              </a:rPr>
              <a:t>замърсяващите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като</a:t>
            </a:r>
            <a:r>
              <a:rPr lang="ru-RU" sz="2400" dirty="0">
                <a:solidFill>
                  <a:srgbClr val="056839"/>
                </a:solidFill>
                <a:latin typeface="Calibri"/>
                <a:ea typeface="Calibri"/>
                <a:cs typeface="Calibri"/>
                <a:sym typeface="Calibri"/>
              </a:rPr>
              <a:t> се </a:t>
            </a:r>
            <a:r>
              <a:rPr lang="ru-RU" sz="2400" dirty="0" err="1">
                <a:solidFill>
                  <a:srgbClr val="056839"/>
                </a:solidFill>
                <a:latin typeface="Calibri"/>
                <a:ea typeface="Calibri"/>
                <a:cs typeface="Calibri"/>
                <a:sym typeface="Calibri"/>
              </a:rPr>
              <a:t>има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предвид</a:t>
            </a:r>
            <a:r>
              <a:rPr lang="ru-RU" sz="2400" dirty="0">
                <a:solidFill>
                  <a:srgbClr val="056839"/>
                </a:solidFill>
                <a:latin typeface="Calibri"/>
                <a:ea typeface="Calibri"/>
                <a:cs typeface="Calibri"/>
                <a:sym typeface="Calibri"/>
              </a:rPr>
              <a:t>, че </a:t>
            </a:r>
            <a:r>
              <a:rPr lang="ru-RU" sz="2400" dirty="0" err="1">
                <a:solidFill>
                  <a:srgbClr val="056839"/>
                </a:solidFill>
                <a:latin typeface="Calibri"/>
                <a:ea typeface="Calibri"/>
                <a:cs typeface="Calibri"/>
                <a:sym typeface="Calibri"/>
              </a:rPr>
              <a:t>енергията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производството</a:t>
            </a:r>
            <a:r>
              <a:rPr lang="ru-RU" sz="2400" dirty="0">
                <a:solidFill>
                  <a:srgbClr val="056839"/>
                </a:solidFill>
                <a:latin typeface="Calibri"/>
                <a:ea typeface="Calibri"/>
                <a:cs typeface="Calibri"/>
                <a:sym typeface="Calibri"/>
              </a:rPr>
              <a:t> им и </a:t>
            </a:r>
            <a:r>
              <a:rPr lang="ru-RU" sz="2400" dirty="0" err="1">
                <a:solidFill>
                  <a:srgbClr val="056839"/>
                </a:solidFill>
                <a:latin typeface="Calibri"/>
                <a:ea typeface="Calibri"/>
                <a:cs typeface="Calibri"/>
                <a:sym typeface="Calibri"/>
              </a:rPr>
              <a:t>енергията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изхвърлянето</a:t>
            </a:r>
            <a:r>
              <a:rPr lang="ru-RU" sz="2400" dirty="0">
                <a:solidFill>
                  <a:srgbClr val="056839"/>
                </a:solidFill>
                <a:latin typeface="Calibri"/>
                <a:ea typeface="Calibri"/>
                <a:cs typeface="Calibri"/>
                <a:sym typeface="Calibri"/>
              </a:rPr>
              <a:t> им </a:t>
            </a:r>
            <a:r>
              <a:rPr lang="ru-RU" sz="2400" dirty="0" err="1">
                <a:solidFill>
                  <a:srgbClr val="056839"/>
                </a:solidFill>
                <a:latin typeface="Calibri"/>
                <a:ea typeface="Calibri"/>
                <a:cs typeface="Calibri"/>
                <a:sym typeface="Calibri"/>
              </a:rPr>
              <a:t>оказват</a:t>
            </a:r>
            <a:r>
              <a:rPr lang="ru-RU" sz="2400" dirty="0">
                <a:solidFill>
                  <a:srgbClr val="056839"/>
                </a:solidFill>
                <a:latin typeface="Calibri"/>
                <a:ea typeface="Calibri"/>
                <a:cs typeface="Calibri"/>
                <a:sym typeface="Calibri"/>
              </a:rPr>
              <a:t> огромно </a:t>
            </a:r>
            <a:r>
              <a:rPr lang="ru-RU" sz="2400" dirty="0" err="1">
                <a:solidFill>
                  <a:srgbClr val="056839"/>
                </a:solidFill>
                <a:latin typeface="Calibri"/>
                <a:ea typeface="Calibri"/>
                <a:cs typeface="Calibri"/>
                <a:sym typeface="Calibri"/>
              </a:rPr>
              <a:t>въздействие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върху</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околната</a:t>
            </a:r>
            <a:r>
              <a:rPr lang="ru-RU" sz="2400" dirty="0">
                <a:solidFill>
                  <a:srgbClr val="056839"/>
                </a:solidFill>
                <a:latin typeface="Calibri"/>
                <a:ea typeface="Calibri"/>
                <a:cs typeface="Calibri"/>
                <a:sym typeface="Calibri"/>
              </a:rPr>
              <a:t> среда в сравнение с </a:t>
            </a:r>
            <a:r>
              <a:rPr lang="ru-RU" sz="2400" dirty="0" err="1">
                <a:solidFill>
                  <a:srgbClr val="056839"/>
                </a:solidFill>
                <a:latin typeface="Calibri"/>
                <a:ea typeface="Calibri"/>
                <a:cs typeface="Calibri"/>
                <a:sym typeface="Calibri"/>
              </a:rPr>
              <a:t>действителната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тези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предмети</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ползата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която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извличаме</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тях</a:t>
            </a:r>
            <a:r>
              <a:rPr lang="ru-RU" sz="2400" dirty="0">
                <a:solidFill>
                  <a:srgbClr val="056839"/>
                </a:solidFill>
                <a:latin typeface="Calibri"/>
                <a:ea typeface="Calibri"/>
                <a:cs typeface="Calibri"/>
                <a:sym typeface="Calibri"/>
              </a:rPr>
              <a:t>.</a:t>
            </a:r>
          </a:p>
          <a:p>
            <a:pPr marL="0" lvl="0" indent="0" algn="just" rtl="0">
              <a:lnSpc>
                <a:spcPct val="150000"/>
              </a:lnSpc>
              <a:spcBef>
                <a:spcPts val="0"/>
              </a:spcBef>
              <a:spcAft>
                <a:spcPts val="0"/>
              </a:spcAft>
              <a:buNone/>
            </a:pPr>
            <a:endParaRPr lang="ru-RU" sz="2400" dirty="0">
              <a:solidFill>
                <a:srgbClr val="056839"/>
              </a:solidFill>
              <a:latin typeface="Calibri"/>
              <a:ea typeface="Calibri"/>
              <a:cs typeface="Calibri"/>
              <a:sym typeface="Calibri"/>
            </a:endParaRPr>
          </a:p>
        </p:txBody>
      </p:sp>
      <p:sp>
        <p:nvSpPr>
          <p:cNvPr id="241" name="Google Shape;241;gfe35aad776_0_43"/>
          <p:cNvSpPr txBox="1"/>
          <p:nvPr/>
        </p:nvSpPr>
        <p:spPr>
          <a:xfrm>
            <a:off x="10158539" y="8204063"/>
            <a:ext cx="86604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solidFill>
                  <a:srgbClr val="056839"/>
                </a:solidFill>
                <a:latin typeface="Calibri"/>
                <a:ea typeface="Calibri"/>
                <a:cs typeface="Calibri"/>
                <a:sym typeface="Calibri"/>
              </a:rPr>
              <a:t>Photo by Pexels: </a:t>
            </a:r>
            <a:r>
              <a:rPr lang="lt-LT" sz="16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https://www.pexels.com/it-it/foto/foto-ravvicinata-di-bottiglie-di-plastica-2547565/</a:t>
            </a:r>
            <a:r>
              <a:rPr lang="lt-LT" sz="1600">
                <a:latin typeface="Calibri"/>
                <a:ea typeface="Calibri"/>
                <a:cs typeface="Calibri"/>
                <a:sym typeface="Calibri"/>
              </a:rPr>
              <a:t> </a:t>
            </a:r>
            <a:endParaRPr sz="1600">
              <a:latin typeface="Calibri"/>
              <a:ea typeface="Calibri"/>
              <a:cs typeface="Calibri"/>
              <a:sym typeface="Calibri"/>
            </a:endParaRPr>
          </a:p>
        </p:txBody>
      </p:sp>
      <p:pic>
        <p:nvPicPr>
          <p:cNvPr id="242" name="Google Shape;242;gfe35aad776_0_43"/>
          <p:cNvPicPr preferRelativeResize="0"/>
          <p:nvPr/>
        </p:nvPicPr>
        <p:blipFill>
          <a:blip r:embed="rId6">
            <a:alphaModFix/>
          </a:blip>
          <a:stretch>
            <a:fillRect/>
          </a:stretch>
        </p:blipFill>
        <p:spPr>
          <a:xfrm>
            <a:off x="10140820" y="2266981"/>
            <a:ext cx="8844283" cy="58947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fe35aad776_0_183"/>
          <p:cNvSpPr txBox="1"/>
          <p:nvPr/>
        </p:nvSpPr>
        <p:spPr>
          <a:xfrm>
            <a:off x="883847" y="845615"/>
            <a:ext cx="17953448" cy="82710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400" b="1" dirty="0">
                <a:solidFill>
                  <a:srgbClr val="056839"/>
                </a:solidFill>
                <a:latin typeface="Calibri"/>
                <a:ea typeface="Calibri"/>
                <a:cs typeface="Calibri"/>
                <a:sym typeface="Calibri"/>
              </a:rPr>
              <a:t>Тема 1: ВЪЗДЕЙСТВИЕТО НА ПЛАСТМАСАТА ВЪРХУ ОКОЛНАТА СРЕДА</a:t>
            </a:r>
            <a:endParaRPr lang="ru-RU" sz="4400" b="1" dirty="0">
              <a:solidFill>
                <a:srgbClr val="C55A11"/>
              </a:solidFill>
              <a:latin typeface="Calibri"/>
              <a:ea typeface="Calibri"/>
              <a:cs typeface="Calibri"/>
              <a:sym typeface="Calibri"/>
            </a:endParaRPr>
          </a:p>
        </p:txBody>
      </p:sp>
      <p:sp>
        <p:nvSpPr>
          <p:cNvPr id="248" name="Google Shape;248;gfe35aad776_0_18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49" name="Google Shape;249;gfe35aad776_0_18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50" name="Google Shape;250;gfe35aad776_0_183"/>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51" name="Google Shape;251;gfe35aad776_0_183"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52" name="Google Shape;252;gfe35aad776_0_183"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53" name="Google Shape;253;gfe35aad776_0_183"/>
          <p:cNvSpPr txBox="1"/>
          <p:nvPr/>
        </p:nvSpPr>
        <p:spPr>
          <a:xfrm>
            <a:off x="1034395" y="2695913"/>
            <a:ext cx="17802900" cy="3647122"/>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900" dirty="0" err="1">
                <a:solidFill>
                  <a:srgbClr val="056839"/>
                </a:solidFill>
                <a:latin typeface="Calibri"/>
                <a:ea typeface="Calibri"/>
                <a:cs typeface="Calibri"/>
                <a:sym typeface="Calibri"/>
              </a:rPr>
              <a:t>Какво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представлява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Тихоокеанският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вихър</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боклука</a:t>
            </a:r>
            <a:r>
              <a:rPr lang="ru-RU" sz="2900" dirty="0">
                <a:solidFill>
                  <a:srgbClr val="056839"/>
                </a:solidFill>
                <a:latin typeface="Calibri"/>
                <a:ea typeface="Calibri"/>
                <a:cs typeface="Calibri"/>
                <a:sym typeface="Calibri"/>
              </a:rPr>
              <a:t>"?</a:t>
            </a:r>
          </a:p>
          <a:p>
            <a:pPr marL="514350" lvl="0" indent="-514350" algn="just" rtl="0">
              <a:lnSpc>
                <a:spcPct val="150000"/>
              </a:lnSpc>
              <a:spcBef>
                <a:spcPts val="0"/>
              </a:spcBef>
              <a:spcAft>
                <a:spcPts val="0"/>
              </a:spcAft>
              <a:buClr>
                <a:srgbClr val="106E26"/>
              </a:buClr>
              <a:buFont typeface="+mj-lt"/>
              <a:buAutoNum type="alphaUcPeriod"/>
            </a:pPr>
            <a:r>
              <a:rPr lang="ru-RU" sz="2900" dirty="0" err="1">
                <a:solidFill>
                  <a:srgbClr val="056839"/>
                </a:solidFill>
                <a:latin typeface="Calibri"/>
                <a:ea typeface="Calibri"/>
                <a:cs typeface="Calibri"/>
                <a:sym typeface="Calibri"/>
              </a:rPr>
              <a:t>Представлява</a:t>
            </a:r>
            <a:r>
              <a:rPr lang="ru-RU" sz="2900" dirty="0">
                <a:solidFill>
                  <a:srgbClr val="056839"/>
                </a:solidFill>
                <a:latin typeface="Calibri"/>
                <a:ea typeface="Calibri"/>
                <a:cs typeface="Calibri"/>
                <a:sym typeface="Calibri"/>
              </a:rPr>
              <a:t> вид </a:t>
            </a:r>
            <a:r>
              <a:rPr lang="ru-RU" sz="2900" dirty="0" err="1">
                <a:solidFill>
                  <a:srgbClr val="056839"/>
                </a:solidFill>
                <a:latin typeface="Calibri"/>
                <a:ea typeface="Calibri"/>
                <a:cs typeface="Calibri"/>
                <a:sym typeface="Calibri"/>
              </a:rPr>
              <a:t>пластмасов</a:t>
            </a:r>
            <a:r>
              <a:rPr lang="ru-RU" sz="2900" dirty="0">
                <a:solidFill>
                  <a:srgbClr val="056839"/>
                </a:solidFill>
                <a:latin typeface="Calibri"/>
                <a:ea typeface="Calibri"/>
                <a:cs typeface="Calibri"/>
                <a:sym typeface="Calibri"/>
              </a:rPr>
              <a:t> полимер, </a:t>
            </a:r>
            <a:r>
              <a:rPr lang="ru-RU" sz="2900" dirty="0" err="1">
                <a:solidFill>
                  <a:srgbClr val="056839"/>
                </a:solidFill>
                <a:latin typeface="Calibri"/>
                <a:ea typeface="Calibri"/>
                <a:cs typeface="Calibri"/>
                <a:sym typeface="Calibri"/>
              </a:rPr>
              <a:t>който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лесно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може</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използва</a:t>
            </a:r>
            <a:r>
              <a:rPr lang="ru-RU" sz="2900" dirty="0">
                <a:solidFill>
                  <a:srgbClr val="056839"/>
                </a:solidFill>
                <a:latin typeface="Calibri"/>
                <a:ea typeface="Calibri"/>
                <a:cs typeface="Calibri"/>
                <a:sym typeface="Calibri"/>
              </a:rPr>
              <a:t> повторно и да се </a:t>
            </a:r>
            <a:r>
              <a:rPr lang="ru-RU" sz="2900" dirty="0" err="1">
                <a:solidFill>
                  <a:srgbClr val="056839"/>
                </a:solidFill>
                <a:latin typeface="Calibri"/>
                <a:ea typeface="Calibri"/>
                <a:cs typeface="Calibri"/>
                <a:sym typeface="Calibri"/>
              </a:rPr>
              <a:t>рециклира</a:t>
            </a:r>
            <a:r>
              <a:rPr lang="ru-RU" sz="2900" dirty="0">
                <a:solidFill>
                  <a:srgbClr val="056839"/>
                </a:solidFill>
                <a:latin typeface="Calibri"/>
                <a:ea typeface="Calibri"/>
                <a:cs typeface="Calibri"/>
                <a:sym typeface="Calibri"/>
              </a:rPr>
              <a:t>.</a:t>
            </a:r>
          </a:p>
          <a:p>
            <a:pPr marL="514350" lvl="0" indent="-514350" algn="just" rtl="0">
              <a:lnSpc>
                <a:spcPct val="150000"/>
              </a:lnSpc>
              <a:spcBef>
                <a:spcPts val="0"/>
              </a:spcBef>
              <a:spcAft>
                <a:spcPts val="0"/>
              </a:spcAft>
              <a:buClr>
                <a:srgbClr val="056839"/>
              </a:buClr>
              <a:buFont typeface="+mj-lt"/>
              <a:buAutoNum type="alphaUcPeriod"/>
            </a:pPr>
            <a:r>
              <a:rPr lang="ru-RU" sz="2900" dirty="0" err="1">
                <a:solidFill>
                  <a:srgbClr val="056839"/>
                </a:solidFill>
                <a:latin typeface="Calibri"/>
                <a:ea typeface="Calibri"/>
                <a:cs typeface="Calibri"/>
                <a:sym typeface="Calibri"/>
              </a:rPr>
              <a:t>Представлява</a:t>
            </a:r>
            <a:r>
              <a:rPr lang="ru-RU" sz="2900" dirty="0">
                <a:solidFill>
                  <a:srgbClr val="056839"/>
                </a:solidFill>
                <a:latin typeface="Calibri"/>
                <a:ea typeface="Calibri"/>
                <a:cs typeface="Calibri"/>
                <a:sym typeface="Calibri"/>
              </a:rPr>
              <a:t> остров на </a:t>
            </a:r>
            <a:r>
              <a:rPr lang="ru-RU" sz="2900" dirty="0" err="1">
                <a:solidFill>
                  <a:srgbClr val="056839"/>
                </a:solidFill>
                <a:latin typeface="Calibri"/>
                <a:ea typeface="Calibri"/>
                <a:cs typeface="Calibri"/>
                <a:sym typeface="Calibri"/>
              </a:rPr>
              <a:t>боклука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създаден</a:t>
            </a:r>
            <a:r>
              <a:rPr lang="ru-RU" sz="2900" dirty="0">
                <a:solidFill>
                  <a:srgbClr val="056839"/>
                </a:solidFill>
                <a:latin typeface="Calibri"/>
                <a:ea typeface="Calibri"/>
                <a:cs typeface="Calibri"/>
                <a:sym typeface="Calibri"/>
              </a:rPr>
              <a:t> край </a:t>
            </a:r>
            <a:r>
              <a:rPr lang="ru-RU" sz="2900" dirty="0" err="1">
                <a:solidFill>
                  <a:srgbClr val="056839"/>
                </a:solidFill>
                <a:latin typeface="Calibri"/>
                <a:ea typeface="Calibri"/>
                <a:cs typeface="Calibri"/>
                <a:sym typeface="Calibri"/>
              </a:rPr>
              <a:t>бреговете</a:t>
            </a:r>
            <a:r>
              <a:rPr lang="ru-RU" sz="2900" dirty="0">
                <a:solidFill>
                  <a:srgbClr val="056839"/>
                </a:solidFill>
                <a:latin typeface="Calibri"/>
                <a:ea typeface="Calibri"/>
                <a:cs typeface="Calibri"/>
                <a:sym typeface="Calibri"/>
              </a:rPr>
              <a:t> на Калифорния.</a:t>
            </a:r>
          </a:p>
          <a:p>
            <a:pPr marL="514350" lvl="0" indent="-514350" algn="just" rtl="0">
              <a:lnSpc>
                <a:spcPct val="150000"/>
              </a:lnSpc>
              <a:spcBef>
                <a:spcPts val="0"/>
              </a:spcBef>
              <a:spcAft>
                <a:spcPts val="0"/>
              </a:spcAft>
              <a:buClr>
                <a:srgbClr val="056839"/>
              </a:buClr>
              <a:buFont typeface="+mj-lt"/>
              <a:buAutoNum type="alphaUcPeriod"/>
            </a:pPr>
            <a:r>
              <a:rPr lang="ru-RU" sz="2900" dirty="0" err="1">
                <a:solidFill>
                  <a:srgbClr val="056839"/>
                </a:solidFill>
                <a:latin typeface="Calibri"/>
                <a:ea typeface="Calibri"/>
                <a:cs typeface="Calibri"/>
                <a:sym typeface="Calibri"/>
              </a:rPr>
              <a:t>Представлява</a:t>
            </a:r>
            <a:r>
              <a:rPr lang="ru-RU" sz="2900" dirty="0">
                <a:solidFill>
                  <a:srgbClr val="056839"/>
                </a:solidFill>
                <a:latin typeface="Calibri"/>
                <a:ea typeface="Calibri"/>
                <a:cs typeface="Calibri"/>
                <a:sym typeface="Calibri"/>
              </a:rPr>
              <a:t> метод, </a:t>
            </a:r>
            <a:r>
              <a:rPr lang="ru-RU" sz="2900" dirty="0" err="1">
                <a:solidFill>
                  <a:srgbClr val="056839"/>
                </a:solidFill>
                <a:latin typeface="Calibri"/>
                <a:ea typeface="Calibri"/>
                <a:cs typeface="Calibri"/>
                <a:sym typeface="Calibri"/>
              </a:rPr>
              <a:t>който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може</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използва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рециклиране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по </a:t>
            </a:r>
            <a:r>
              <a:rPr lang="ru-RU" sz="2900" dirty="0" err="1">
                <a:solidFill>
                  <a:srgbClr val="056839"/>
                </a:solidFill>
                <a:latin typeface="Calibri"/>
                <a:ea typeface="Calibri"/>
                <a:cs typeface="Calibri"/>
                <a:sym typeface="Calibri"/>
              </a:rPr>
              <a:t>този</a:t>
            </a:r>
            <a:r>
              <a:rPr lang="ru-RU" sz="2900" dirty="0">
                <a:solidFill>
                  <a:srgbClr val="056839"/>
                </a:solidFill>
                <a:latin typeface="Calibri"/>
                <a:ea typeface="Calibri"/>
                <a:cs typeface="Calibri"/>
                <a:sym typeface="Calibri"/>
              </a:rPr>
              <a:t> начин се </a:t>
            </a:r>
            <a:r>
              <a:rPr lang="ru-RU" sz="2900" dirty="0" err="1">
                <a:solidFill>
                  <a:srgbClr val="056839"/>
                </a:solidFill>
                <a:latin typeface="Calibri"/>
                <a:ea typeface="Calibri"/>
                <a:cs typeface="Calibri"/>
                <a:sym typeface="Calibri"/>
              </a:rPr>
              <a:t>намалява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количеството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този</a:t>
            </a:r>
            <a:r>
              <a:rPr lang="ru-RU" sz="2900" dirty="0">
                <a:solidFill>
                  <a:srgbClr val="056839"/>
                </a:solidFill>
                <a:latin typeface="Calibri"/>
                <a:ea typeface="Calibri"/>
                <a:cs typeface="Calibri"/>
                <a:sym typeface="Calibri"/>
              </a:rPr>
              <a:t> материал, </a:t>
            </a:r>
            <a:r>
              <a:rPr lang="ru-RU" sz="2900" dirty="0" err="1">
                <a:solidFill>
                  <a:srgbClr val="056839"/>
                </a:solidFill>
                <a:latin typeface="Calibri"/>
                <a:ea typeface="Calibri"/>
                <a:cs typeface="Calibri"/>
                <a:sym typeface="Calibri"/>
              </a:rPr>
              <a:t>който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попада</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депата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отпадъци</a:t>
            </a:r>
            <a:r>
              <a:rPr lang="ru-RU" sz="2900" dirty="0">
                <a:solidFill>
                  <a:srgbClr val="056839"/>
                </a:solidFill>
                <a:latin typeface="Calibri"/>
                <a:ea typeface="Calibri"/>
                <a:cs typeface="Calibri"/>
                <a:sym typeface="Calibri"/>
              </a:rPr>
              <a:t>.</a:t>
            </a:r>
            <a:endParaRPr sz="2900" dirty="0">
              <a:solidFill>
                <a:srgbClr val="05683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14"/>
          <p:cNvSpPr txBox="1"/>
          <p:nvPr/>
        </p:nvSpPr>
        <p:spPr>
          <a:xfrm>
            <a:off x="853904" y="935136"/>
            <a:ext cx="163989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900" b="1" dirty="0">
                <a:solidFill>
                  <a:srgbClr val="056839"/>
                </a:solidFill>
                <a:latin typeface="Calibri"/>
                <a:ea typeface="Calibri"/>
                <a:cs typeface="Calibri"/>
                <a:sym typeface="Calibri"/>
              </a:rPr>
              <a:t>Тема</a:t>
            </a:r>
            <a:r>
              <a:rPr lang="lt-LT" sz="4900" b="1" dirty="0">
                <a:solidFill>
                  <a:srgbClr val="056839"/>
                </a:solidFill>
                <a:latin typeface="Calibri"/>
                <a:ea typeface="Calibri"/>
                <a:cs typeface="Calibri"/>
                <a:sym typeface="Calibri"/>
              </a:rPr>
              <a:t> 1: </a:t>
            </a:r>
            <a:r>
              <a:rPr lang="bg-BG" sz="4900" b="1" dirty="0">
                <a:solidFill>
                  <a:srgbClr val="056839"/>
                </a:solidFill>
                <a:latin typeface="Calibri"/>
                <a:ea typeface="Calibri"/>
                <a:cs typeface="Calibri"/>
                <a:sym typeface="Calibri"/>
              </a:rPr>
              <a:t>полезни връзки</a:t>
            </a:r>
            <a:endParaRPr sz="4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259" name="Google Shape;259;p14"/>
          <p:cNvSpPr txBox="1"/>
          <p:nvPr/>
        </p:nvSpPr>
        <p:spPr>
          <a:xfrm>
            <a:off x="1027689" y="2190452"/>
            <a:ext cx="16933500" cy="4166485"/>
          </a:xfrm>
          <a:prstGeom prst="rect">
            <a:avLst/>
          </a:prstGeom>
          <a:noFill/>
          <a:ln>
            <a:noFill/>
          </a:ln>
        </p:spPr>
        <p:txBody>
          <a:bodyPr spcFirstLastPara="1" wrap="square" lIns="148575" tIns="74275" rIns="148575" bIns="74275" anchor="t" anchorCtr="0">
            <a:spAutoFit/>
          </a:bodyPr>
          <a:lstStyle/>
          <a:p>
            <a:pPr marL="184150" marR="0" lvl="0" algn="l" rtl="0">
              <a:lnSpc>
                <a:spcPct val="150000"/>
              </a:lnSpc>
              <a:spcBef>
                <a:spcPts val="0"/>
              </a:spcBef>
              <a:spcAft>
                <a:spcPts val="0"/>
              </a:spcAft>
              <a:buClr>
                <a:srgbClr val="056839"/>
              </a:buClr>
              <a:buSzPts val="2900"/>
            </a:pPr>
            <a:r>
              <a:rPr lang="bg-BG" sz="2900" dirty="0">
                <a:solidFill>
                  <a:srgbClr val="056839"/>
                </a:solidFill>
                <a:latin typeface="Calibri"/>
                <a:ea typeface="Calibri"/>
                <a:cs typeface="Calibri"/>
                <a:sym typeface="Calibri"/>
              </a:rPr>
              <a:t>За повече информация относно въздействието на пластмасите върху околната среда:</a:t>
            </a:r>
          </a:p>
          <a:p>
            <a:pPr marL="749300" marR="0" lvl="0" indent="-565150" algn="l" rtl="0">
              <a:lnSpc>
                <a:spcPct val="150000"/>
              </a:lnSpc>
              <a:spcBef>
                <a:spcPts val="0"/>
              </a:spcBef>
              <a:spcAft>
                <a:spcPts val="0"/>
              </a:spcAft>
              <a:buClr>
                <a:srgbClr val="056839"/>
              </a:buClr>
              <a:buSzPts val="2900"/>
              <a:buFont typeface="Calibri"/>
              <a:buChar char="●"/>
            </a:pPr>
            <a:r>
              <a:rPr lang="bg-BG" sz="2900" dirty="0">
                <a:solidFill>
                  <a:srgbClr val="056839"/>
                </a:solidFill>
                <a:latin typeface="Calibri"/>
                <a:ea typeface="Calibri"/>
                <a:cs typeface="Calibri"/>
                <a:sym typeface="Calibri"/>
              </a:rPr>
              <a:t>(2019 г.). Обяснение на световната криза със замърсяването с пластмаси. </a:t>
            </a:r>
            <a:r>
              <a:rPr lang="lt-LT" sz="2900" dirty="0">
                <a:solidFill>
                  <a:srgbClr val="056839"/>
                </a:solidFill>
                <a:latin typeface="Calibri"/>
                <a:ea typeface="Calibri"/>
                <a:cs typeface="Calibri"/>
                <a:sym typeface="Calibri"/>
              </a:rPr>
              <a:t>National Geographics. </a:t>
            </a:r>
            <a:r>
              <a:rPr lang="bg-BG" sz="2900" dirty="0">
                <a:solidFill>
                  <a:srgbClr val="056839"/>
                </a:solidFill>
                <a:latin typeface="Calibri"/>
                <a:ea typeface="Calibri"/>
                <a:cs typeface="Calibri"/>
                <a:sym typeface="Calibri"/>
              </a:rPr>
              <a:t>Околна среда - </a:t>
            </a:r>
            <a:r>
              <a:rPr lang="lt-LT" sz="2900" dirty="0">
                <a:solidFill>
                  <a:srgbClr val="056839"/>
                </a:solidFill>
                <a:latin typeface="Calibri"/>
                <a:ea typeface="Calibri"/>
                <a:cs typeface="Calibri"/>
                <a:sym typeface="Calibri"/>
              </a:rPr>
              <a:t>explainer. https://www.nationalgeographic.com/environment/article/plastic-pollution </a:t>
            </a:r>
          </a:p>
          <a:p>
            <a:pPr marL="749300" marR="0" lvl="0" indent="-565150" algn="l" rtl="0">
              <a:lnSpc>
                <a:spcPct val="150000"/>
              </a:lnSpc>
              <a:spcBef>
                <a:spcPts val="0"/>
              </a:spcBef>
              <a:spcAft>
                <a:spcPts val="0"/>
              </a:spcAft>
              <a:buClr>
                <a:srgbClr val="056839"/>
              </a:buClr>
              <a:buSzPts val="2900"/>
              <a:buFont typeface="Calibri"/>
              <a:buChar char="●"/>
            </a:pPr>
            <a:endParaRPr lang="lt-LT" sz="2900" dirty="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dirty="0">
                <a:solidFill>
                  <a:srgbClr val="056839"/>
                </a:solidFill>
                <a:latin typeface="Calibri"/>
                <a:ea typeface="Calibri"/>
                <a:cs typeface="Calibri"/>
                <a:sym typeface="Calibri"/>
              </a:rPr>
              <a:t>Knoblauch J.A. (2022 </a:t>
            </a:r>
            <a:r>
              <a:rPr lang="bg-BG" sz="2900" dirty="0">
                <a:solidFill>
                  <a:srgbClr val="056839"/>
                </a:solidFill>
                <a:latin typeface="Calibri"/>
                <a:ea typeface="Calibri"/>
                <a:cs typeface="Calibri"/>
                <a:sym typeface="Calibri"/>
              </a:rPr>
              <a:t>г.). Екологичната такса на пластмасите. </a:t>
            </a:r>
            <a:r>
              <a:rPr lang="lt-LT" sz="2900" dirty="0">
                <a:solidFill>
                  <a:srgbClr val="056839"/>
                </a:solidFill>
                <a:latin typeface="Calibri"/>
                <a:ea typeface="Calibri"/>
                <a:cs typeface="Calibri"/>
                <a:sym typeface="Calibri"/>
              </a:rPr>
              <a:t>Environmental Health News. https://www.ehn.org/plastic-environmental-impact-2501923191/particle-7 </a:t>
            </a:r>
            <a:endParaRPr sz="2900" dirty="0">
              <a:solidFill>
                <a:srgbClr val="056839"/>
              </a:solidFill>
              <a:latin typeface="Calibri"/>
              <a:ea typeface="Calibri"/>
              <a:cs typeface="Calibri"/>
              <a:sym typeface="Calibri"/>
            </a:endParaRPr>
          </a:p>
        </p:txBody>
      </p:sp>
      <p:sp>
        <p:nvSpPr>
          <p:cNvPr id="260" name="Google Shape;260;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61" name="Google Shape;261;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62" name="Google Shape;262;p14"/>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63" name="Google Shape;263;p1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64" name="Google Shape;264;p1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fe35aad776_0_58"/>
          <p:cNvSpPr txBox="1"/>
          <p:nvPr/>
        </p:nvSpPr>
        <p:spPr>
          <a:xfrm>
            <a:off x="883847" y="845615"/>
            <a:ext cx="15630000" cy="703998"/>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2: СТРАТЕГИИ ЗА ПРЕОДОЛЯВАНЕ НА ЗАМЪРСЯВАНЕТО С ПЛАСТМАСИ</a:t>
            </a:r>
            <a:endParaRPr lang="en-US" sz="3600" b="1" dirty="0">
              <a:solidFill>
                <a:srgbClr val="C55A11"/>
              </a:solidFill>
              <a:latin typeface="Calibri"/>
              <a:ea typeface="Calibri"/>
              <a:cs typeface="Calibri"/>
              <a:sym typeface="Calibri"/>
            </a:endParaRPr>
          </a:p>
        </p:txBody>
      </p:sp>
      <p:sp>
        <p:nvSpPr>
          <p:cNvPr id="270" name="Google Shape;270;gfe35aad776_0_5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1" name="Google Shape;271;gfe35aad776_0_58"/>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2" name="Google Shape;272;gfe35aad776_0_58"/>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73" name="Google Shape;273;gfe35aad776_0_5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74" name="Google Shape;274;gfe35aad776_0_5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75" name="Google Shape;275;gfe35aad776_0_58"/>
          <p:cNvSpPr txBox="1"/>
          <p:nvPr/>
        </p:nvSpPr>
        <p:spPr>
          <a:xfrm>
            <a:off x="1034395" y="2112525"/>
            <a:ext cx="17895000" cy="6168581"/>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900" dirty="0" err="1">
                <a:solidFill>
                  <a:srgbClr val="056839"/>
                </a:solidFill>
                <a:latin typeface="Calibri"/>
                <a:ea typeface="Calibri"/>
                <a:cs typeface="Calibri"/>
                <a:sym typeface="Calibri"/>
              </a:rPr>
              <a:t>През</a:t>
            </a:r>
            <a:r>
              <a:rPr lang="ru-RU" sz="2900" dirty="0">
                <a:solidFill>
                  <a:srgbClr val="056839"/>
                </a:solidFill>
                <a:latin typeface="Calibri"/>
                <a:ea typeface="Calibri"/>
                <a:cs typeface="Calibri"/>
                <a:sym typeface="Calibri"/>
              </a:rPr>
              <a:t> 2018 г. </a:t>
            </a:r>
            <a:r>
              <a:rPr lang="ru-RU" sz="2900" dirty="0" err="1">
                <a:solidFill>
                  <a:srgbClr val="056839"/>
                </a:solidFill>
                <a:latin typeface="Calibri"/>
                <a:ea typeface="Calibri"/>
                <a:cs typeface="Calibri"/>
                <a:sym typeface="Calibri"/>
              </a:rPr>
              <a:t>Европейската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комисия</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прие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Стратегията</a:t>
            </a:r>
            <a:r>
              <a:rPr lang="ru-RU" sz="2900" dirty="0">
                <a:solidFill>
                  <a:srgbClr val="056839"/>
                </a:solidFill>
                <a:latin typeface="Calibri"/>
                <a:ea typeface="Calibri"/>
                <a:cs typeface="Calibri"/>
                <a:sym typeface="Calibri"/>
              </a:rPr>
              <a:t> на ЕС за </a:t>
            </a:r>
            <a:r>
              <a:rPr lang="ru-RU" sz="2900" dirty="0" err="1">
                <a:solidFill>
                  <a:srgbClr val="056839"/>
                </a:solidFill>
                <a:latin typeface="Calibri"/>
                <a:ea typeface="Calibri"/>
                <a:cs typeface="Calibri"/>
                <a:sym typeface="Calibri"/>
              </a:rPr>
              <a:t>пластмасите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която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сега</a:t>
            </a:r>
            <a:r>
              <a:rPr lang="ru-RU" sz="2900" dirty="0">
                <a:solidFill>
                  <a:srgbClr val="056839"/>
                </a:solidFill>
                <a:latin typeface="Calibri"/>
                <a:ea typeface="Calibri"/>
                <a:cs typeface="Calibri"/>
                <a:sym typeface="Calibri"/>
              </a:rPr>
              <a:t> е част от Плана за действие за нова </a:t>
            </a:r>
            <a:r>
              <a:rPr lang="ru-RU" sz="2900" dirty="0" err="1">
                <a:solidFill>
                  <a:srgbClr val="056839"/>
                </a:solidFill>
                <a:latin typeface="Calibri"/>
                <a:ea typeface="Calibri"/>
                <a:cs typeface="Calibri"/>
                <a:sym typeface="Calibri"/>
              </a:rPr>
              <a:t>кръгова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икономика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Тази</a:t>
            </a:r>
            <a:r>
              <a:rPr lang="ru-RU" sz="2900" dirty="0">
                <a:solidFill>
                  <a:srgbClr val="056839"/>
                </a:solidFill>
                <a:latin typeface="Calibri"/>
                <a:ea typeface="Calibri"/>
                <a:cs typeface="Calibri"/>
                <a:sym typeface="Calibri"/>
              </a:rPr>
              <a:t> стратегия </a:t>
            </a:r>
            <a:r>
              <a:rPr lang="ru-RU" sz="2900" dirty="0" err="1">
                <a:solidFill>
                  <a:srgbClr val="056839"/>
                </a:solidFill>
                <a:latin typeface="Calibri"/>
                <a:ea typeface="Calibri"/>
                <a:cs typeface="Calibri"/>
                <a:sym typeface="Calibri"/>
              </a:rPr>
              <a:t>има</a:t>
            </a:r>
            <a:r>
              <a:rPr lang="ru-RU" sz="2900" dirty="0">
                <a:solidFill>
                  <a:srgbClr val="056839"/>
                </a:solidFill>
                <a:latin typeface="Calibri"/>
                <a:ea typeface="Calibri"/>
                <a:cs typeface="Calibri"/>
                <a:sym typeface="Calibri"/>
              </a:rPr>
              <a:t> за цел да </a:t>
            </a:r>
            <a:r>
              <a:rPr lang="ru-RU" sz="2900" dirty="0" err="1">
                <a:solidFill>
                  <a:srgbClr val="056839"/>
                </a:solidFill>
                <a:latin typeface="Calibri"/>
                <a:ea typeface="Calibri"/>
                <a:cs typeface="Calibri"/>
                <a:sym typeface="Calibri"/>
              </a:rPr>
              <a:t>промени</a:t>
            </a:r>
            <a:r>
              <a:rPr lang="ru-RU" sz="2900" dirty="0">
                <a:solidFill>
                  <a:srgbClr val="056839"/>
                </a:solidFill>
                <a:latin typeface="Calibri"/>
                <a:ea typeface="Calibri"/>
                <a:cs typeface="Calibri"/>
                <a:sym typeface="Calibri"/>
              </a:rPr>
              <a:t> начина, по </a:t>
            </a:r>
            <a:r>
              <a:rPr lang="ru-RU" sz="2900" dirty="0" err="1">
                <a:solidFill>
                  <a:srgbClr val="056839"/>
                </a:solidFill>
                <a:latin typeface="Calibri"/>
                <a:ea typeface="Calibri"/>
                <a:cs typeface="Calibri"/>
                <a:sym typeface="Calibri"/>
              </a:rPr>
              <a:t>който</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проектират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произвеждат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използват</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рециклират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пластмасови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предмети</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държавите</a:t>
            </a:r>
            <a:r>
              <a:rPr lang="ru-RU" sz="2900" dirty="0">
                <a:solidFill>
                  <a:srgbClr val="056839"/>
                </a:solidFill>
                <a:latin typeface="Calibri"/>
                <a:ea typeface="Calibri"/>
                <a:cs typeface="Calibri"/>
                <a:sym typeface="Calibri"/>
              </a:rPr>
              <a:t> от ЕС, за да се:</a:t>
            </a:r>
          </a:p>
          <a:p>
            <a:pPr marL="457200" lvl="0" indent="-457200" algn="just" rtl="0">
              <a:lnSpc>
                <a:spcPct val="150000"/>
              </a:lnSpc>
              <a:spcBef>
                <a:spcPts val="0"/>
              </a:spcBef>
              <a:spcAft>
                <a:spcPts val="0"/>
              </a:spcAft>
              <a:buClr>
                <a:srgbClr val="056839"/>
              </a:buClr>
              <a:buFont typeface="Arial" panose="020B0604020202020204" pitchFamily="34" charset="0"/>
              <a:buChar char="•"/>
            </a:pPr>
            <a:r>
              <a:rPr lang="ru-RU" sz="2900" dirty="0" err="1">
                <a:solidFill>
                  <a:srgbClr val="056839"/>
                </a:solidFill>
                <a:latin typeface="Calibri"/>
                <a:ea typeface="Calibri"/>
                <a:cs typeface="Calibri"/>
                <a:sym typeface="Calibri"/>
              </a:rPr>
              <a:t>намали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въглеродния</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отпечатък</a:t>
            </a:r>
            <a:r>
              <a:rPr lang="ru-RU" sz="2900" dirty="0">
                <a:solidFill>
                  <a:srgbClr val="056839"/>
                </a:solidFill>
                <a:latin typeface="Calibri"/>
                <a:ea typeface="Calibri"/>
                <a:cs typeface="Calibri"/>
                <a:sym typeface="Calibri"/>
              </a:rPr>
              <a:t>, причинен от </a:t>
            </a:r>
            <a:r>
              <a:rPr lang="ru-RU" sz="2900" dirty="0" err="1">
                <a:solidFill>
                  <a:srgbClr val="056839"/>
                </a:solidFill>
                <a:latin typeface="Calibri"/>
                <a:ea typeface="Calibri"/>
                <a:cs typeface="Calibri"/>
                <a:sym typeface="Calibri"/>
              </a:rPr>
              <a:t>производството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a:t>
            </a:r>
          </a:p>
          <a:p>
            <a:pPr marL="457200" lvl="0" indent="-457200" algn="just" rtl="0">
              <a:lnSpc>
                <a:spcPct val="150000"/>
              </a:lnSpc>
              <a:spcBef>
                <a:spcPts val="0"/>
              </a:spcBef>
              <a:spcAft>
                <a:spcPts val="0"/>
              </a:spcAft>
              <a:buClr>
                <a:srgbClr val="056839"/>
              </a:buClr>
              <a:buFont typeface="Arial" panose="020B0604020202020204" pitchFamily="34" charset="0"/>
              <a:buChar char="•"/>
            </a:pPr>
            <a:r>
              <a:rPr lang="ru-RU" sz="2900" dirty="0" err="1">
                <a:solidFill>
                  <a:srgbClr val="056839"/>
                </a:solidFill>
                <a:latin typeface="Calibri"/>
                <a:ea typeface="Calibri"/>
                <a:cs typeface="Calibri"/>
                <a:sym typeface="Calibri"/>
              </a:rPr>
              <a:t>направи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по-лесно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рециклируема</a:t>
            </a:r>
            <a:r>
              <a:rPr lang="ru-RU" sz="2900" dirty="0">
                <a:solidFill>
                  <a:srgbClr val="056839"/>
                </a:solidFill>
                <a:latin typeface="Calibri"/>
                <a:ea typeface="Calibri"/>
                <a:cs typeface="Calibri"/>
                <a:sym typeface="Calibri"/>
              </a:rPr>
              <a:t> и да се </a:t>
            </a:r>
            <a:r>
              <a:rPr lang="ru-RU" sz="2900" dirty="0" err="1">
                <a:solidFill>
                  <a:srgbClr val="056839"/>
                </a:solidFill>
                <a:latin typeface="Calibri"/>
                <a:ea typeface="Calibri"/>
                <a:cs typeface="Calibri"/>
                <a:sym typeface="Calibri"/>
              </a:rPr>
              <a:t>увеличи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търсенето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рециклирана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 от страна на </a:t>
            </a:r>
            <a:r>
              <a:rPr lang="ru-RU" sz="2900" dirty="0" err="1">
                <a:solidFill>
                  <a:srgbClr val="056839"/>
                </a:solidFill>
                <a:latin typeface="Calibri"/>
                <a:ea typeface="Calibri"/>
                <a:cs typeface="Calibri"/>
                <a:sym typeface="Calibri"/>
              </a:rPr>
              <a:t>потребителите</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производителите</a:t>
            </a:r>
            <a:r>
              <a:rPr lang="ru-RU" sz="2900" dirty="0">
                <a:solidFill>
                  <a:srgbClr val="056839"/>
                </a:solidFill>
                <a:latin typeface="Calibri"/>
                <a:ea typeface="Calibri"/>
                <a:cs typeface="Calibri"/>
                <a:sym typeface="Calibri"/>
              </a:rPr>
              <a:t>;</a:t>
            </a:r>
          </a:p>
          <a:p>
            <a:pPr marL="457200" lvl="0" indent="-457200" algn="just" rtl="0">
              <a:lnSpc>
                <a:spcPct val="150000"/>
              </a:lnSpc>
              <a:spcBef>
                <a:spcPts val="0"/>
              </a:spcBef>
              <a:spcAft>
                <a:spcPts val="0"/>
              </a:spcAft>
              <a:buClr>
                <a:srgbClr val="056839"/>
              </a:buClr>
              <a:buFont typeface="Arial" panose="020B0604020202020204" pitchFamily="34" charset="0"/>
              <a:buChar char="•"/>
            </a:pPr>
            <a:r>
              <a:rPr lang="ru-RU" sz="2900" dirty="0" err="1">
                <a:solidFill>
                  <a:srgbClr val="056839"/>
                </a:solidFill>
                <a:latin typeface="Calibri"/>
                <a:ea typeface="Calibri"/>
                <a:cs typeface="Calibri"/>
                <a:sym typeface="Calibri"/>
              </a:rPr>
              <a:t>възпрепятства</a:t>
            </a:r>
            <a:r>
              <a:rPr lang="ru-RU" sz="2900" dirty="0">
                <a:solidFill>
                  <a:srgbClr val="056839"/>
                </a:solidFill>
                <a:latin typeface="Calibri"/>
                <a:ea typeface="Calibri"/>
                <a:cs typeface="Calibri"/>
                <a:sym typeface="Calibri"/>
              </a:rPr>
              <a:t>/забрани </a:t>
            </a:r>
            <a:r>
              <a:rPr lang="ru-RU" sz="2900" dirty="0" err="1">
                <a:solidFill>
                  <a:srgbClr val="056839"/>
                </a:solidFill>
                <a:latin typeface="Calibri"/>
                <a:ea typeface="Calibri"/>
                <a:cs typeface="Calibri"/>
                <a:sym typeface="Calibri"/>
              </a:rPr>
              <a:t>използването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пластмаси</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еднократна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употреба</a:t>
            </a:r>
            <a:r>
              <a:rPr lang="ru-RU" sz="2900" dirty="0">
                <a:solidFill>
                  <a:srgbClr val="056839"/>
                </a:solidFill>
                <a:latin typeface="Calibri"/>
                <a:ea typeface="Calibri"/>
                <a:cs typeface="Calibri"/>
                <a:sym typeface="Calibri"/>
              </a:rPr>
              <a:t>;</a:t>
            </a:r>
          </a:p>
          <a:p>
            <a:pPr marL="457200" lvl="0" indent="-457200" algn="just" rtl="0">
              <a:lnSpc>
                <a:spcPct val="150000"/>
              </a:lnSpc>
              <a:spcBef>
                <a:spcPts val="0"/>
              </a:spcBef>
              <a:spcAft>
                <a:spcPts val="0"/>
              </a:spcAft>
              <a:buClr>
                <a:srgbClr val="056839"/>
              </a:buClr>
              <a:buFont typeface="Arial" panose="020B0604020202020204" pitchFamily="34" charset="0"/>
              <a:buChar char="•"/>
            </a:pPr>
            <a:r>
              <a:rPr lang="ru-RU" sz="2900" dirty="0" err="1">
                <a:solidFill>
                  <a:srgbClr val="056839"/>
                </a:solidFill>
                <a:latin typeface="Calibri"/>
                <a:ea typeface="Calibri"/>
                <a:cs typeface="Calibri"/>
                <a:sym typeface="Calibri"/>
              </a:rPr>
              <a:t>инвестира</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пластмаси</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биологична</a:t>
            </a:r>
            <a:r>
              <a:rPr lang="ru-RU" sz="2900" dirty="0">
                <a:solidFill>
                  <a:srgbClr val="056839"/>
                </a:solidFill>
                <a:latin typeface="Calibri"/>
                <a:ea typeface="Calibri"/>
                <a:cs typeface="Calibri"/>
                <a:sym typeface="Calibri"/>
              </a:rPr>
              <a:t> основа, </a:t>
            </a:r>
            <a:r>
              <a:rPr lang="ru-RU" sz="2900" dirty="0" err="1">
                <a:solidFill>
                  <a:srgbClr val="056839"/>
                </a:solidFill>
                <a:latin typeface="Calibri"/>
                <a:ea typeface="Calibri"/>
                <a:cs typeface="Calibri"/>
                <a:sym typeface="Calibri"/>
              </a:rPr>
              <a:t>биоразградими</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компостируеми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пластмаси</a:t>
            </a:r>
            <a:r>
              <a:rPr lang="ru-RU" sz="2900" dirty="0">
                <a:solidFill>
                  <a:srgbClr val="056839"/>
                </a:solidFill>
                <a:latin typeface="Calibri"/>
                <a:ea typeface="Calibri"/>
                <a:cs typeface="Calibri"/>
                <a:sym typeface="Calibri"/>
              </a:rPr>
              <a:t>.</a:t>
            </a:r>
          </a:p>
          <a:p>
            <a:pPr marL="749300" lvl="0" indent="-565150" algn="just" rtl="0">
              <a:lnSpc>
                <a:spcPct val="115000"/>
              </a:lnSpc>
              <a:spcBef>
                <a:spcPts val="0"/>
              </a:spcBef>
              <a:spcAft>
                <a:spcPts val="0"/>
              </a:spcAft>
              <a:buClr>
                <a:srgbClr val="056839"/>
              </a:buClr>
              <a:buSzPts val="2900"/>
              <a:buFont typeface="Calibri"/>
              <a:buChar char="●"/>
            </a:pPr>
            <a:endParaRPr sz="2900" dirty="0">
              <a:solidFill>
                <a:srgbClr val="05683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fe35aad776_0_70"/>
          <p:cNvSpPr txBox="1"/>
          <p:nvPr/>
        </p:nvSpPr>
        <p:spPr>
          <a:xfrm>
            <a:off x="883847" y="845615"/>
            <a:ext cx="15630000" cy="703998"/>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2: СТРАТЕГИИ ЗА ПРЕОДОЛЯВАНЕ НА ЗАМЪРСЯВАНЕТО С ПЛАСТМАСИ</a:t>
            </a:r>
            <a:endParaRPr lang="en-US" sz="3600" b="1" dirty="0">
              <a:solidFill>
                <a:srgbClr val="C55A11"/>
              </a:solidFill>
              <a:latin typeface="Calibri"/>
              <a:ea typeface="Calibri"/>
              <a:cs typeface="Calibri"/>
              <a:sym typeface="Calibri"/>
            </a:endParaRPr>
          </a:p>
        </p:txBody>
      </p:sp>
      <p:sp>
        <p:nvSpPr>
          <p:cNvPr id="281" name="Google Shape;281;gfe35aad776_0_7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82" name="Google Shape;282;gfe35aad776_0_7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83" name="Google Shape;283;gfe35aad776_0_7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84" name="Google Shape;284;gfe35aad776_0_7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85" name="Google Shape;285;gfe35aad776_0_7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86" name="Google Shape;286;gfe35aad776_0_70"/>
          <p:cNvSpPr txBox="1"/>
          <p:nvPr/>
        </p:nvSpPr>
        <p:spPr>
          <a:xfrm>
            <a:off x="1034395" y="2434631"/>
            <a:ext cx="17177100" cy="5655364"/>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900" dirty="0">
                <a:solidFill>
                  <a:srgbClr val="056839"/>
                </a:solidFill>
                <a:latin typeface="Calibri"/>
                <a:ea typeface="Calibri"/>
                <a:cs typeface="Calibri"/>
                <a:sym typeface="Calibri"/>
              </a:rPr>
              <a:t>На 3 юли 2021 г. </a:t>
            </a:r>
            <a:r>
              <a:rPr lang="ru-RU" sz="2900" dirty="0" err="1">
                <a:solidFill>
                  <a:srgbClr val="056839"/>
                </a:solidFill>
                <a:latin typeface="Calibri"/>
                <a:ea typeface="Calibri"/>
                <a:cs typeface="Calibri"/>
                <a:sym typeface="Calibri"/>
              </a:rPr>
              <a:t>влезе</a:t>
            </a:r>
            <a:r>
              <a:rPr lang="ru-RU" sz="2900" dirty="0">
                <a:solidFill>
                  <a:srgbClr val="056839"/>
                </a:solidFill>
                <a:latin typeface="Calibri"/>
                <a:ea typeface="Calibri"/>
                <a:cs typeface="Calibri"/>
                <a:sym typeface="Calibri"/>
              </a:rPr>
              <a:t> в сила забрана за </a:t>
            </a:r>
            <a:r>
              <a:rPr lang="ru-RU" sz="2900" dirty="0" err="1">
                <a:solidFill>
                  <a:srgbClr val="056839"/>
                </a:solidFill>
                <a:latin typeface="Calibri"/>
                <a:ea typeface="Calibri"/>
                <a:cs typeface="Calibri"/>
                <a:sym typeface="Calibri"/>
              </a:rPr>
              <a:t>използване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пластмасови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чинии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прибори</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хранене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сламки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пръчици</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балони</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памучни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пръчици</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еднократна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употреба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Съгласно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тази</a:t>
            </a:r>
            <a:r>
              <a:rPr lang="ru-RU" sz="2900" dirty="0">
                <a:solidFill>
                  <a:srgbClr val="056839"/>
                </a:solidFill>
                <a:latin typeface="Calibri"/>
                <a:ea typeface="Calibri"/>
                <a:cs typeface="Calibri"/>
                <a:sym typeface="Calibri"/>
              </a:rPr>
              <a:t> забрана </a:t>
            </a:r>
            <a:r>
              <a:rPr lang="ru-RU" sz="2900" dirty="0" err="1">
                <a:solidFill>
                  <a:srgbClr val="056839"/>
                </a:solidFill>
                <a:latin typeface="Calibri"/>
                <a:ea typeface="Calibri"/>
                <a:cs typeface="Calibri"/>
                <a:sym typeface="Calibri"/>
              </a:rPr>
              <a:t>тези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предмети</a:t>
            </a:r>
            <a:r>
              <a:rPr lang="ru-RU" sz="2900" dirty="0">
                <a:solidFill>
                  <a:srgbClr val="056839"/>
                </a:solidFill>
                <a:latin typeface="Calibri"/>
                <a:ea typeface="Calibri"/>
                <a:cs typeface="Calibri"/>
                <a:sym typeface="Calibri"/>
              </a:rPr>
              <a:t> вече </a:t>
            </a:r>
            <a:r>
              <a:rPr lang="ru-RU" sz="2900" dirty="0" err="1">
                <a:solidFill>
                  <a:srgbClr val="056839"/>
                </a:solidFill>
                <a:latin typeface="Calibri"/>
                <a:ea typeface="Calibri"/>
                <a:cs typeface="Calibri"/>
                <a:sym typeface="Calibri"/>
              </a:rPr>
              <a:t>няма</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пускат</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пазарите</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държавите</a:t>
            </a:r>
            <a:r>
              <a:rPr lang="ru-RU" sz="2900" dirty="0">
                <a:solidFill>
                  <a:srgbClr val="056839"/>
                </a:solidFill>
                <a:latin typeface="Calibri"/>
                <a:ea typeface="Calibri"/>
                <a:cs typeface="Calibri"/>
                <a:sym typeface="Calibri"/>
              </a:rPr>
              <a:t> - членки на ЕС. </a:t>
            </a:r>
            <a:r>
              <a:rPr lang="ru-RU" sz="2900" dirty="0" err="1">
                <a:solidFill>
                  <a:srgbClr val="056839"/>
                </a:solidFill>
                <a:latin typeface="Calibri"/>
                <a:ea typeface="Calibri"/>
                <a:cs typeface="Calibri"/>
                <a:sym typeface="Calibri"/>
              </a:rPr>
              <a:t>Същото</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отнася</a:t>
            </a:r>
            <a:r>
              <a:rPr lang="ru-RU" sz="2900" dirty="0">
                <a:solidFill>
                  <a:srgbClr val="056839"/>
                </a:solidFill>
                <a:latin typeface="Calibri"/>
                <a:ea typeface="Calibri"/>
                <a:cs typeface="Calibri"/>
                <a:sym typeface="Calibri"/>
              </a:rPr>
              <a:t> и за </a:t>
            </a:r>
            <a:r>
              <a:rPr lang="ru-RU" sz="2900" dirty="0" err="1">
                <a:solidFill>
                  <a:srgbClr val="056839"/>
                </a:solidFill>
                <a:latin typeface="Calibri"/>
                <a:ea typeface="Calibri"/>
                <a:cs typeface="Calibri"/>
                <a:sym typeface="Calibri"/>
              </a:rPr>
              <a:t>чашите</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опаковките</a:t>
            </a:r>
            <a:r>
              <a:rPr lang="ru-RU" sz="2900" dirty="0">
                <a:solidFill>
                  <a:srgbClr val="056839"/>
                </a:solidFill>
                <a:latin typeface="Calibri"/>
                <a:ea typeface="Calibri"/>
                <a:cs typeface="Calibri"/>
                <a:sym typeface="Calibri"/>
              </a:rPr>
              <a:t> за храни и напитки, </a:t>
            </a:r>
            <a:r>
              <a:rPr lang="ru-RU" sz="2900" dirty="0" err="1">
                <a:solidFill>
                  <a:srgbClr val="056839"/>
                </a:solidFill>
                <a:latin typeface="Calibri"/>
                <a:ea typeface="Calibri"/>
                <a:cs typeface="Calibri"/>
                <a:sym typeface="Calibri"/>
              </a:rPr>
              <a:t>изработени</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експандиран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полистирен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Тази</a:t>
            </a:r>
            <a:r>
              <a:rPr lang="ru-RU" sz="2900" dirty="0">
                <a:solidFill>
                  <a:srgbClr val="056839"/>
                </a:solidFill>
                <a:latin typeface="Calibri"/>
                <a:ea typeface="Calibri"/>
                <a:cs typeface="Calibri"/>
                <a:sym typeface="Calibri"/>
              </a:rPr>
              <a:t> забрана </a:t>
            </a:r>
            <a:r>
              <a:rPr lang="ru-RU" sz="2900" dirty="0" err="1">
                <a:solidFill>
                  <a:srgbClr val="056839"/>
                </a:solidFill>
                <a:latin typeface="Calibri"/>
                <a:ea typeface="Calibri"/>
                <a:cs typeface="Calibri"/>
                <a:sym typeface="Calibri"/>
              </a:rPr>
              <a:t>представлява</a:t>
            </a:r>
            <a:r>
              <a:rPr lang="ru-RU" sz="2900" dirty="0">
                <a:solidFill>
                  <a:srgbClr val="056839"/>
                </a:solidFill>
                <a:latin typeface="Calibri"/>
                <a:ea typeface="Calibri"/>
                <a:cs typeface="Calibri"/>
                <a:sym typeface="Calibri"/>
              </a:rPr>
              <a:t> ясна и важна позиция на ЕС </a:t>
            </a:r>
            <a:r>
              <a:rPr lang="ru-RU" sz="2900" dirty="0" err="1">
                <a:solidFill>
                  <a:srgbClr val="056839"/>
                </a:solidFill>
                <a:latin typeface="Calibri"/>
                <a:ea typeface="Calibri"/>
                <a:cs typeface="Calibri"/>
                <a:sym typeface="Calibri"/>
              </a:rPr>
              <a:t>срещу</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пластмасовите</a:t>
            </a:r>
            <a:r>
              <a:rPr lang="ru-RU" sz="2900" dirty="0">
                <a:solidFill>
                  <a:srgbClr val="056839"/>
                </a:solidFill>
                <a:latin typeface="Calibri"/>
                <a:ea typeface="Calibri"/>
                <a:cs typeface="Calibri"/>
                <a:sym typeface="Calibri"/>
              </a:rPr>
              <a:t> изделия за </a:t>
            </a:r>
            <a:r>
              <a:rPr lang="ru-RU" sz="2900" dirty="0" err="1">
                <a:solidFill>
                  <a:srgbClr val="056839"/>
                </a:solidFill>
                <a:latin typeface="Calibri"/>
                <a:ea typeface="Calibri"/>
                <a:cs typeface="Calibri"/>
                <a:sym typeface="Calibri"/>
              </a:rPr>
              <a:t>еднократна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употреба</a:t>
            </a:r>
            <a:r>
              <a:rPr lang="ru-RU" sz="2900" dirty="0">
                <a:solidFill>
                  <a:srgbClr val="056839"/>
                </a:solidFill>
                <a:latin typeface="Calibri"/>
                <a:ea typeface="Calibri"/>
                <a:cs typeface="Calibri"/>
                <a:sym typeface="Calibri"/>
              </a:rPr>
              <a:t>.</a:t>
            </a:r>
          </a:p>
          <a:p>
            <a:pPr marL="0" lvl="0" indent="0" algn="just" rtl="0">
              <a:lnSpc>
                <a:spcPct val="150000"/>
              </a:lnSpc>
              <a:spcBef>
                <a:spcPts val="0"/>
              </a:spcBef>
              <a:spcAft>
                <a:spcPts val="0"/>
              </a:spcAft>
              <a:buNone/>
            </a:pPr>
            <a:endParaRPr lang="ru-RU" sz="2900" dirty="0">
              <a:solidFill>
                <a:srgbClr val="056839"/>
              </a:solidFill>
              <a:latin typeface="Calibri"/>
              <a:ea typeface="Calibri"/>
              <a:cs typeface="Calibri"/>
              <a:sym typeface="Calibri"/>
            </a:endParaRPr>
          </a:p>
          <a:p>
            <a:pPr marL="0" lvl="0" indent="0" algn="just" rtl="0">
              <a:lnSpc>
                <a:spcPct val="150000"/>
              </a:lnSpc>
              <a:spcBef>
                <a:spcPts val="0"/>
              </a:spcBef>
              <a:spcAft>
                <a:spcPts val="0"/>
              </a:spcAft>
              <a:buNone/>
            </a:pPr>
            <a:r>
              <a:rPr lang="ru-RU" sz="2900" dirty="0" err="1">
                <a:solidFill>
                  <a:srgbClr val="056839"/>
                </a:solidFill>
                <a:latin typeface="Calibri"/>
                <a:ea typeface="Calibri"/>
                <a:cs typeface="Calibri"/>
                <a:sym typeface="Calibri"/>
              </a:rPr>
              <a:t>Някои</a:t>
            </a:r>
            <a:r>
              <a:rPr lang="ru-RU" sz="2900" dirty="0">
                <a:solidFill>
                  <a:srgbClr val="056839"/>
                </a:solidFill>
                <a:latin typeface="Calibri"/>
                <a:ea typeface="Calibri"/>
                <a:cs typeface="Calibri"/>
                <a:sym typeface="Calibri"/>
              </a:rPr>
              <a:t> европейски </a:t>
            </a:r>
            <a:r>
              <a:rPr lang="ru-RU" sz="2900" dirty="0" err="1">
                <a:solidFill>
                  <a:srgbClr val="056839"/>
                </a:solidFill>
                <a:latin typeface="Calibri"/>
                <a:ea typeface="Calibri"/>
                <a:cs typeface="Calibri"/>
                <a:sym typeface="Calibri"/>
              </a:rPr>
              <a:t>държави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също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забраниха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пластмасовите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торбички</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супермаркетите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ги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замениха</a:t>
            </a:r>
            <a:r>
              <a:rPr lang="ru-RU" sz="2900" dirty="0">
                <a:solidFill>
                  <a:srgbClr val="056839"/>
                </a:solidFill>
                <a:latin typeface="Calibri"/>
                <a:ea typeface="Calibri"/>
                <a:cs typeface="Calibri"/>
                <a:sym typeface="Calibri"/>
              </a:rPr>
              <a:t> с </a:t>
            </a:r>
            <a:r>
              <a:rPr lang="ru-RU" sz="2900" dirty="0" err="1">
                <a:solidFill>
                  <a:srgbClr val="056839"/>
                </a:solidFill>
                <a:latin typeface="Calibri"/>
                <a:ea typeface="Calibri"/>
                <a:cs typeface="Calibri"/>
                <a:sym typeface="Calibri"/>
              </a:rPr>
              <a:t>биоразградими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торбички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които</a:t>
            </a:r>
            <a:r>
              <a:rPr lang="ru-RU" sz="2900" dirty="0">
                <a:solidFill>
                  <a:srgbClr val="056839"/>
                </a:solidFill>
                <a:latin typeface="Calibri"/>
                <a:ea typeface="Calibri"/>
                <a:cs typeface="Calibri"/>
                <a:sym typeface="Calibri"/>
              </a:rPr>
              <a:t> определено </a:t>
            </a:r>
            <a:r>
              <a:rPr lang="ru-RU" sz="2900" dirty="0" err="1">
                <a:solidFill>
                  <a:srgbClr val="056839"/>
                </a:solidFill>
                <a:latin typeface="Calibri"/>
                <a:ea typeface="Calibri"/>
                <a:cs typeface="Calibri"/>
                <a:sym typeface="Calibri"/>
              </a:rPr>
              <a:t>имат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по-малко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въздействие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върху</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околната</a:t>
            </a:r>
            <a:r>
              <a:rPr lang="ru-RU" sz="2900" dirty="0">
                <a:solidFill>
                  <a:srgbClr val="056839"/>
                </a:solidFill>
                <a:latin typeface="Calibri"/>
                <a:ea typeface="Calibri"/>
                <a:cs typeface="Calibri"/>
                <a:sym typeface="Calibri"/>
              </a:rPr>
              <a:t> среда.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gfe35aad776_0_209"/>
          <p:cNvSpPr txBox="1"/>
          <p:nvPr/>
        </p:nvSpPr>
        <p:spPr>
          <a:xfrm>
            <a:off x="883847" y="540290"/>
            <a:ext cx="18532866" cy="765554"/>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b="1" dirty="0">
                <a:solidFill>
                  <a:srgbClr val="056839"/>
                </a:solidFill>
                <a:latin typeface="Calibri"/>
                <a:ea typeface="Calibri"/>
                <a:cs typeface="Calibri"/>
                <a:sym typeface="Calibri"/>
              </a:rPr>
              <a:t>ТЕМА 2: СТРАТЕГИИ ЗА ПРЕОДОЛЯВАНЕ НА ЗАМЪРСЯВАНЕТО С ПЛАСТМАСИ</a:t>
            </a:r>
            <a:endParaRPr lang="en-US" sz="4000" b="1" dirty="0">
              <a:solidFill>
                <a:srgbClr val="C55A11"/>
              </a:solidFill>
              <a:latin typeface="Calibri"/>
              <a:ea typeface="Calibri"/>
              <a:cs typeface="Calibri"/>
              <a:sym typeface="Calibri"/>
            </a:endParaRPr>
          </a:p>
        </p:txBody>
      </p:sp>
      <p:sp>
        <p:nvSpPr>
          <p:cNvPr id="292" name="Google Shape;292;gfe35aad776_0_20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3" name="Google Shape;293;gfe35aad776_0_209"/>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4" name="Google Shape;294;gfe35aad776_0_209"/>
          <p:cNvSpPr/>
          <p:nvPr/>
        </p:nvSpPr>
        <p:spPr>
          <a:xfrm>
            <a:off x="1034389" y="14444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95" name="Google Shape;295;gfe35aad776_0_20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96" name="Google Shape;296;gfe35aad776_0_20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97" name="Google Shape;297;gfe35aad776_0_209"/>
          <p:cNvSpPr txBox="1"/>
          <p:nvPr/>
        </p:nvSpPr>
        <p:spPr>
          <a:xfrm>
            <a:off x="673851" y="1805750"/>
            <a:ext cx="8951373" cy="6394028"/>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400" dirty="0" err="1">
                <a:solidFill>
                  <a:srgbClr val="056839"/>
                </a:solidFill>
                <a:latin typeface="Calibri"/>
                <a:ea typeface="Calibri"/>
                <a:cs typeface="Calibri"/>
                <a:sym typeface="Calibri"/>
              </a:rPr>
              <a:t>Освен</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това</a:t>
            </a:r>
            <a:r>
              <a:rPr lang="ru-RU" sz="2400" dirty="0">
                <a:solidFill>
                  <a:srgbClr val="056839"/>
                </a:solidFill>
                <a:latin typeface="Calibri"/>
                <a:ea typeface="Calibri"/>
                <a:cs typeface="Calibri"/>
                <a:sym typeface="Calibri"/>
              </a:rPr>
              <a:t> от 2024 г. </a:t>
            </a:r>
            <a:r>
              <a:rPr lang="ru-RU" sz="2400" dirty="0" err="1">
                <a:solidFill>
                  <a:srgbClr val="056839"/>
                </a:solidFill>
                <a:latin typeface="Calibri"/>
                <a:ea typeface="Calibri"/>
                <a:cs typeface="Calibri"/>
                <a:sym typeface="Calibri"/>
              </a:rPr>
              <a:t>всички</a:t>
            </a:r>
            <a:r>
              <a:rPr lang="ru-RU" sz="2400" dirty="0">
                <a:solidFill>
                  <a:srgbClr val="056839"/>
                </a:solidFill>
                <a:latin typeface="Calibri"/>
                <a:ea typeface="Calibri"/>
                <a:cs typeface="Calibri"/>
                <a:sym typeface="Calibri"/>
              </a:rPr>
              <a:t> производители на напитки в Европа </a:t>
            </a:r>
            <a:r>
              <a:rPr lang="ru-RU" sz="2400" dirty="0" err="1">
                <a:solidFill>
                  <a:srgbClr val="056839"/>
                </a:solidFill>
                <a:latin typeface="Calibri"/>
                <a:ea typeface="Calibri"/>
                <a:cs typeface="Calibri"/>
                <a:sym typeface="Calibri"/>
              </a:rPr>
              <a:t>ще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бъдат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задължени</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използват</a:t>
            </a:r>
            <a:r>
              <a:rPr lang="ru-RU" sz="2400" dirty="0">
                <a:solidFill>
                  <a:srgbClr val="056839"/>
                </a:solidFill>
                <a:latin typeface="Calibri"/>
                <a:ea typeface="Calibri"/>
                <a:cs typeface="Calibri"/>
                <a:sym typeface="Calibri"/>
              </a:rPr>
              <a:t> нов тип </a:t>
            </a:r>
            <a:r>
              <a:rPr lang="ru-RU" sz="2400" dirty="0" err="1">
                <a:solidFill>
                  <a:srgbClr val="056839"/>
                </a:solidFill>
                <a:latin typeface="Calibri"/>
                <a:ea typeface="Calibri"/>
                <a:cs typeface="Calibri"/>
                <a:sym typeface="Calibri"/>
              </a:rPr>
              <a:t>капачки</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пластмасови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бутилки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наречени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привързани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Някои</a:t>
            </a:r>
            <a:r>
              <a:rPr lang="ru-RU" sz="2400" dirty="0">
                <a:solidFill>
                  <a:srgbClr val="056839"/>
                </a:solidFill>
                <a:latin typeface="Calibri"/>
                <a:ea typeface="Calibri"/>
                <a:cs typeface="Calibri"/>
                <a:sym typeface="Calibri"/>
              </a:rPr>
              <a:t> компании, </a:t>
            </a:r>
            <a:r>
              <a:rPr lang="ru-RU" sz="2400" dirty="0" err="1">
                <a:solidFill>
                  <a:srgbClr val="056839"/>
                </a:solidFill>
                <a:latin typeface="Calibri"/>
                <a:ea typeface="Calibri"/>
                <a:cs typeface="Calibri"/>
                <a:sym typeface="Calibri"/>
              </a:rPr>
              <a:t>очаквайки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влизането</a:t>
            </a:r>
            <a:r>
              <a:rPr lang="ru-RU" sz="2400" dirty="0">
                <a:solidFill>
                  <a:srgbClr val="056839"/>
                </a:solidFill>
                <a:latin typeface="Calibri"/>
                <a:ea typeface="Calibri"/>
                <a:cs typeface="Calibri"/>
                <a:sym typeface="Calibri"/>
              </a:rPr>
              <a:t> в сила на </a:t>
            </a:r>
            <a:r>
              <a:rPr lang="ru-RU" sz="2400" dirty="0" err="1">
                <a:solidFill>
                  <a:srgbClr val="056839"/>
                </a:solidFill>
                <a:latin typeface="Calibri"/>
                <a:ea typeface="Calibri"/>
                <a:cs typeface="Calibri"/>
                <a:sym typeface="Calibri"/>
              </a:rPr>
              <a:t>това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задължение</a:t>
            </a:r>
            <a:r>
              <a:rPr lang="ru-RU" sz="2400" dirty="0">
                <a:solidFill>
                  <a:srgbClr val="056839"/>
                </a:solidFill>
                <a:latin typeface="Calibri"/>
                <a:ea typeface="Calibri"/>
                <a:cs typeface="Calibri"/>
                <a:sym typeface="Calibri"/>
              </a:rPr>
              <a:t>, вече </a:t>
            </a:r>
            <a:r>
              <a:rPr lang="ru-RU" sz="2400" dirty="0" err="1">
                <a:solidFill>
                  <a:srgbClr val="056839"/>
                </a:solidFill>
                <a:latin typeface="Calibri"/>
                <a:ea typeface="Calibri"/>
                <a:cs typeface="Calibri"/>
                <a:sym typeface="Calibri"/>
              </a:rPr>
              <a:t>са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предприели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стъпки</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промяна</a:t>
            </a:r>
            <a:r>
              <a:rPr lang="ru-RU" sz="2400" dirty="0">
                <a:solidFill>
                  <a:srgbClr val="056839"/>
                </a:solidFill>
                <a:latin typeface="Calibri"/>
                <a:ea typeface="Calibri"/>
                <a:cs typeface="Calibri"/>
                <a:sym typeface="Calibri"/>
              </a:rPr>
              <a:t> на дизайна на </a:t>
            </a:r>
            <a:r>
              <a:rPr lang="ru-RU" sz="2400" dirty="0" err="1">
                <a:solidFill>
                  <a:srgbClr val="056839"/>
                </a:solidFill>
                <a:latin typeface="Calibri"/>
                <a:ea typeface="Calibri"/>
                <a:cs typeface="Calibri"/>
                <a:sym typeface="Calibri"/>
              </a:rPr>
              <a:t>своите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капачки</a:t>
            </a:r>
            <a:r>
              <a:rPr lang="ru-RU" sz="2400" dirty="0">
                <a:solidFill>
                  <a:srgbClr val="056839"/>
                </a:solidFill>
                <a:latin typeface="Calibri"/>
                <a:ea typeface="Calibri"/>
                <a:cs typeface="Calibri"/>
                <a:sym typeface="Calibri"/>
              </a:rPr>
              <a:t>.</a:t>
            </a:r>
          </a:p>
          <a:p>
            <a:pPr marL="0" lvl="0" indent="0" algn="just" rtl="0">
              <a:lnSpc>
                <a:spcPct val="150000"/>
              </a:lnSpc>
              <a:spcBef>
                <a:spcPts val="0"/>
              </a:spcBef>
              <a:spcAft>
                <a:spcPts val="0"/>
              </a:spcAft>
              <a:buNone/>
            </a:pPr>
            <a:r>
              <a:rPr lang="ru-RU" sz="2400" dirty="0" err="1">
                <a:solidFill>
                  <a:srgbClr val="056839"/>
                </a:solidFill>
                <a:latin typeface="Calibri"/>
                <a:ea typeface="Calibri"/>
                <a:cs typeface="Calibri"/>
                <a:sym typeface="Calibri"/>
              </a:rPr>
              <a:t>Идеята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този</a:t>
            </a:r>
            <a:r>
              <a:rPr lang="ru-RU" sz="2400" dirty="0">
                <a:solidFill>
                  <a:srgbClr val="056839"/>
                </a:solidFill>
                <a:latin typeface="Calibri"/>
                <a:ea typeface="Calibri"/>
                <a:cs typeface="Calibri"/>
                <a:sym typeface="Calibri"/>
              </a:rPr>
              <a:t> нов закон </a:t>
            </a:r>
            <a:r>
              <a:rPr lang="ru-RU" sz="2400" dirty="0" err="1">
                <a:solidFill>
                  <a:srgbClr val="056839"/>
                </a:solidFill>
                <a:latin typeface="Calibri"/>
                <a:ea typeface="Calibri"/>
                <a:cs typeface="Calibri"/>
                <a:sym typeface="Calibri"/>
              </a:rPr>
              <a:t>произтича</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проучване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направено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върху</a:t>
            </a:r>
            <a:r>
              <a:rPr lang="ru-RU" sz="2400" dirty="0">
                <a:solidFill>
                  <a:srgbClr val="056839"/>
                </a:solidFill>
                <a:latin typeface="Calibri"/>
                <a:ea typeface="Calibri"/>
                <a:cs typeface="Calibri"/>
                <a:sym typeface="Calibri"/>
              </a:rPr>
              <a:t> дизайна на </a:t>
            </a:r>
            <a:r>
              <a:rPr lang="ru-RU" sz="2400" dirty="0" err="1">
                <a:solidFill>
                  <a:srgbClr val="056839"/>
                </a:solidFill>
                <a:latin typeface="Calibri"/>
                <a:ea typeface="Calibri"/>
                <a:cs typeface="Calibri"/>
                <a:sym typeface="Calibri"/>
              </a:rPr>
              <a:t>пластмасовите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капачки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са</a:t>
            </a:r>
            <a:r>
              <a:rPr lang="ru-RU" sz="2400" dirty="0">
                <a:solidFill>
                  <a:srgbClr val="056839"/>
                </a:solidFill>
                <a:latin typeface="Calibri"/>
                <a:ea typeface="Calibri"/>
                <a:cs typeface="Calibri"/>
                <a:sym typeface="Calibri"/>
              </a:rPr>
              <a:t> сред най-</a:t>
            </a:r>
            <a:r>
              <a:rPr lang="ru-RU" sz="2400" dirty="0" err="1">
                <a:solidFill>
                  <a:srgbClr val="056839"/>
                </a:solidFill>
                <a:latin typeface="Calibri"/>
                <a:ea typeface="Calibri"/>
                <a:cs typeface="Calibri"/>
                <a:sym typeface="Calibri"/>
              </a:rPr>
              <a:t>често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срещаните</a:t>
            </a:r>
            <a:r>
              <a:rPr lang="ru-RU" sz="2400" dirty="0">
                <a:solidFill>
                  <a:srgbClr val="056839"/>
                </a:solidFill>
                <a:latin typeface="Calibri"/>
                <a:ea typeface="Calibri"/>
                <a:cs typeface="Calibri"/>
                <a:sym typeface="Calibri"/>
              </a:rPr>
              <a:t> в </a:t>
            </a:r>
            <a:r>
              <a:rPr lang="ru-RU" sz="2400" dirty="0" err="1">
                <a:solidFill>
                  <a:srgbClr val="056839"/>
                </a:solidFill>
                <a:latin typeface="Calibri"/>
                <a:ea typeface="Calibri"/>
                <a:cs typeface="Calibri"/>
                <a:sym typeface="Calibri"/>
              </a:rPr>
              <a:t>моретата</a:t>
            </a:r>
            <a:r>
              <a:rPr lang="ru-RU" sz="2400" dirty="0">
                <a:solidFill>
                  <a:srgbClr val="056839"/>
                </a:solidFill>
                <a:latin typeface="Calibri"/>
                <a:ea typeface="Calibri"/>
                <a:cs typeface="Calibri"/>
                <a:sym typeface="Calibri"/>
              </a:rPr>
              <a:t> и на </a:t>
            </a:r>
            <a:r>
              <a:rPr lang="ru-RU" sz="2400" dirty="0" err="1">
                <a:solidFill>
                  <a:srgbClr val="056839"/>
                </a:solidFill>
                <a:latin typeface="Calibri"/>
                <a:ea typeface="Calibri"/>
                <a:cs typeface="Calibri"/>
                <a:sym typeface="Calibri"/>
              </a:rPr>
              <a:t>сушата</a:t>
            </a:r>
            <a:r>
              <a:rPr lang="ru-RU" sz="2400" dirty="0">
                <a:solidFill>
                  <a:srgbClr val="056839"/>
                </a:solidFill>
                <a:latin typeface="Calibri"/>
                <a:ea typeface="Calibri"/>
                <a:cs typeface="Calibri"/>
                <a:sym typeface="Calibri"/>
              </a:rPr>
              <a:t>. Вместо </a:t>
            </a:r>
            <a:r>
              <a:rPr lang="ru-RU" sz="2400" dirty="0" err="1">
                <a:solidFill>
                  <a:srgbClr val="056839"/>
                </a:solidFill>
                <a:latin typeface="Calibri"/>
                <a:ea typeface="Calibri"/>
                <a:cs typeface="Calibri"/>
                <a:sym typeface="Calibri"/>
              </a:rPr>
              <a:t>това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новата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капачка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ще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остава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прикрепена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към</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бутилката</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ще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бъде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по-трудно</a:t>
            </a:r>
            <a:r>
              <a:rPr lang="ru-RU" sz="2400" dirty="0">
                <a:solidFill>
                  <a:srgbClr val="056839"/>
                </a:solidFill>
                <a:latin typeface="Calibri"/>
                <a:ea typeface="Calibri"/>
                <a:cs typeface="Calibri"/>
                <a:sym typeface="Calibri"/>
              </a:rPr>
              <a:t> да се изгуби.</a:t>
            </a:r>
          </a:p>
          <a:p>
            <a:pPr marL="0" lvl="0" indent="0" algn="just" rtl="0">
              <a:lnSpc>
                <a:spcPct val="150000"/>
              </a:lnSpc>
              <a:spcBef>
                <a:spcPts val="0"/>
              </a:spcBef>
              <a:spcAft>
                <a:spcPts val="0"/>
              </a:spcAft>
              <a:buNone/>
            </a:pPr>
            <a:endParaRPr lang="ru-RU" sz="2400" dirty="0">
              <a:solidFill>
                <a:srgbClr val="056839"/>
              </a:solidFill>
              <a:latin typeface="Calibri"/>
              <a:ea typeface="Calibri"/>
              <a:cs typeface="Calibri"/>
              <a:sym typeface="Calibri"/>
            </a:endParaRPr>
          </a:p>
        </p:txBody>
      </p:sp>
      <p:pic>
        <p:nvPicPr>
          <p:cNvPr id="298" name="Google Shape;298;gfe35aad776_0_209"/>
          <p:cNvPicPr preferRelativeResize="0"/>
          <p:nvPr/>
        </p:nvPicPr>
        <p:blipFill>
          <a:blip r:embed="rId5">
            <a:alphaModFix/>
          </a:blip>
          <a:stretch>
            <a:fillRect/>
          </a:stretch>
        </p:blipFill>
        <p:spPr>
          <a:xfrm>
            <a:off x="10002614" y="2043965"/>
            <a:ext cx="8951373" cy="6040428"/>
          </a:xfrm>
          <a:prstGeom prst="rect">
            <a:avLst/>
          </a:prstGeom>
          <a:noFill/>
          <a:ln>
            <a:noFill/>
          </a:ln>
        </p:spPr>
      </p:pic>
      <p:sp>
        <p:nvSpPr>
          <p:cNvPr id="299" name="Google Shape;299;gfe35aad776_0_209"/>
          <p:cNvSpPr txBox="1"/>
          <p:nvPr/>
        </p:nvSpPr>
        <p:spPr>
          <a:xfrm>
            <a:off x="10002614" y="8084388"/>
            <a:ext cx="86604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solidFill>
                  <a:srgbClr val="056839"/>
                </a:solidFill>
                <a:latin typeface="Calibri"/>
                <a:ea typeface="Calibri"/>
                <a:cs typeface="Calibri"/>
                <a:sym typeface="Calibri"/>
              </a:rPr>
              <a:t>Photo by Pexels: </a:t>
            </a:r>
            <a:r>
              <a:rPr lang="lt-LT" sz="16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https://www.pexels.com/it-it/foto/persona-mani-sul-lotto-di-coperchio-in-plastica-di-colori-assortiti-761297/</a:t>
            </a:r>
            <a:r>
              <a:rPr lang="lt-LT"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gfe35aad776_0_91"/>
          <p:cNvSpPr txBox="1"/>
          <p:nvPr/>
        </p:nvSpPr>
        <p:spPr>
          <a:xfrm>
            <a:off x="883847" y="507515"/>
            <a:ext cx="15630000" cy="703998"/>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2: СТРАТЕГИИ ЗА ПРЕОДОЛЯВАНЕ НА ЗАМЪРСЯВАНЕТО С ПЛАСТМАСИ</a:t>
            </a:r>
            <a:endParaRPr lang="en-US" sz="3600" b="1" dirty="0">
              <a:solidFill>
                <a:srgbClr val="C55A11"/>
              </a:solidFill>
              <a:latin typeface="Calibri"/>
              <a:ea typeface="Calibri"/>
              <a:cs typeface="Calibri"/>
              <a:sym typeface="Calibri"/>
            </a:endParaRPr>
          </a:p>
        </p:txBody>
      </p:sp>
      <p:sp>
        <p:nvSpPr>
          <p:cNvPr id="305" name="Google Shape;305;gfe35aad776_0_9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06" name="Google Shape;306;gfe35aad776_0_9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07" name="Google Shape;307;gfe35aad776_0_91"/>
          <p:cNvSpPr/>
          <p:nvPr/>
        </p:nvSpPr>
        <p:spPr>
          <a:xfrm>
            <a:off x="1063819" y="147726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08" name="Google Shape;308;gfe35aad776_0_9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09" name="Google Shape;309;gfe35aad776_0_9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310" name="Google Shape;310;gfe35aad776_0_91"/>
          <p:cNvSpPr txBox="1"/>
          <p:nvPr/>
        </p:nvSpPr>
        <p:spPr>
          <a:xfrm>
            <a:off x="589886" y="1949400"/>
            <a:ext cx="9924600" cy="499108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1300"/>
              </a:spcAft>
              <a:buNone/>
            </a:pPr>
            <a:r>
              <a:rPr lang="ru-RU" sz="2800" dirty="0">
                <a:solidFill>
                  <a:srgbClr val="056839"/>
                </a:solidFill>
                <a:latin typeface="Calibri"/>
                <a:ea typeface="Calibri"/>
                <a:cs typeface="Calibri"/>
                <a:sym typeface="Calibri"/>
              </a:rPr>
              <a:t>Държавите и </a:t>
            </a:r>
            <a:r>
              <a:rPr lang="ru-RU" sz="2800" dirty="0" err="1">
                <a:solidFill>
                  <a:srgbClr val="056839"/>
                </a:solidFill>
                <a:latin typeface="Calibri"/>
                <a:ea typeface="Calibri"/>
                <a:cs typeface="Calibri"/>
                <a:sym typeface="Calibri"/>
              </a:rPr>
              <a:t>международните</a:t>
            </a:r>
            <a:r>
              <a:rPr lang="ru-RU" sz="2800" dirty="0">
                <a:solidFill>
                  <a:srgbClr val="056839"/>
                </a:solidFill>
                <a:latin typeface="Calibri"/>
                <a:ea typeface="Calibri"/>
                <a:cs typeface="Calibri"/>
                <a:sym typeface="Calibri"/>
              </a:rPr>
              <a:t> организации </a:t>
            </a:r>
            <a:r>
              <a:rPr lang="ru-RU" sz="2800" dirty="0" err="1">
                <a:solidFill>
                  <a:srgbClr val="056839"/>
                </a:solidFill>
                <a:latin typeface="Calibri"/>
                <a:ea typeface="Calibri"/>
                <a:cs typeface="Calibri"/>
                <a:sym typeface="Calibri"/>
              </a:rPr>
              <a:t>могат</a:t>
            </a:r>
            <a:r>
              <a:rPr lang="ru-RU" sz="2800" dirty="0">
                <a:solidFill>
                  <a:srgbClr val="056839"/>
                </a:solidFill>
                <a:latin typeface="Calibri"/>
                <a:ea typeface="Calibri"/>
                <a:cs typeface="Calibri"/>
                <a:sym typeface="Calibri"/>
              </a:rPr>
              <a:t> да направят много по </a:t>
            </a:r>
            <a:r>
              <a:rPr lang="ru-RU" sz="2800" dirty="0" err="1">
                <a:solidFill>
                  <a:srgbClr val="056839"/>
                </a:solidFill>
                <a:latin typeface="Calibri"/>
                <a:ea typeface="Calibri"/>
                <a:cs typeface="Calibri"/>
                <a:sym typeface="Calibri"/>
              </a:rPr>
              <a:t>въпроса</a:t>
            </a:r>
            <a:r>
              <a:rPr lang="ru-RU" sz="2800" dirty="0">
                <a:solidFill>
                  <a:srgbClr val="056839"/>
                </a:solidFill>
                <a:latin typeface="Calibri"/>
                <a:ea typeface="Calibri"/>
                <a:cs typeface="Calibri"/>
                <a:sym typeface="Calibri"/>
              </a:rPr>
              <a:t> за </a:t>
            </a:r>
            <a:r>
              <a:rPr lang="ru-RU" sz="2800" dirty="0" err="1">
                <a:solidFill>
                  <a:srgbClr val="056839"/>
                </a:solidFill>
                <a:latin typeface="Calibri"/>
                <a:ea typeface="Calibri"/>
                <a:cs typeface="Calibri"/>
                <a:sym typeface="Calibri"/>
              </a:rPr>
              <a:t>пластмасите</a:t>
            </a:r>
            <a:r>
              <a:rPr lang="ru-RU" sz="2800" dirty="0">
                <a:solidFill>
                  <a:srgbClr val="056839"/>
                </a:solidFill>
                <a:latin typeface="Calibri"/>
                <a:ea typeface="Calibri"/>
                <a:cs typeface="Calibri"/>
                <a:sym typeface="Calibri"/>
              </a:rPr>
              <a:t> и </a:t>
            </a:r>
            <a:r>
              <a:rPr lang="ru-RU" sz="2800" dirty="0" err="1">
                <a:solidFill>
                  <a:srgbClr val="056839"/>
                </a:solidFill>
                <a:latin typeface="Calibri"/>
                <a:ea typeface="Calibri"/>
                <a:cs typeface="Calibri"/>
                <a:sym typeface="Calibri"/>
              </a:rPr>
              <a:t>отпадъците</a:t>
            </a:r>
            <a:r>
              <a:rPr lang="ru-RU" sz="2800" dirty="0">
                <a:solidFill>
                  <a:srgbClr val="056839"/>
                </a:solidFill>
                <a:latin typeface="Calibri"/>
                <a:ea typeface="Calibri"/>
                <a:cs typeface="Calibri"/>
                <a:sym typeface="Calibri"/>
              </a:rPr>
              <a:t>, но </a:t>
            </a:r>
            <a:r>
              <a:rPr lang="ru-RU" sz="2800" dirty="0" err="1">
                <a:solidFill>
                  <a:srgbClr val="056839"/>
                </a:solidFill>
                <a:latin typeface="Calibri"/>
                <a:ea typeface="Calibri"/>
                <a:cs typeface="Calibri"/>
                <a:sym typeface="Calibri"/>
              </a:rPr>
              <a:t>отделните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граждани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също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играят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ключова</a:t>
            </a:r>
            <a:r>
              <a:rPr lang="ru-RU" sz="2800" dirty="0">
                <a:solidFill>
                  <a:srgbClr val="056839"/>
                </a:solidFill>
                <a:latin typeface="Calibri"/>
                <a:ea typeface="Calibri"/>
                <a:cs typeface="Calibri"/>
                <a:sym typeface="Calibri"/>
              </a:rPr>
              <a:t> роля. </a:t>
            </a:r>
            <a:r>
              <a:rPr lang="ru-RU" sz="2800" dirty="0" err="1">
                <a:solidFill>
                  <a:srgbClr val="056839"/>
                </a:solidFill>
                <a:latin typeface="Calibri"/>
                <a:ea typeface="Calibri"/>
                <a:cs typeface="Calibri"/>
                <a:sym typeface="Calibri"/>
              </a:rPr>
              <a:t>Частните</a:t>
            </a:r>
            <a:r>
              <a:rPr lang="ru-RU" sz="2800" dirty="0">
                <a:solidFill>
                  <a:srgbClr val="056839"/>
                </a:solidFill>
                <a:latin typeface="Calibri"/>
                <a:ea typeface="Calibri"/>
                <a:cs typeface="Calibri"/>
                <a:sym typeface="Calibri"/>
              </a:rPr>
              <a:t> лица </a:t>
            </a:r>
            <a:r>
              <a:rPr lang="ru-RU" sz="2800" dirty="0" err="1">
                <a:solidFill>
                  <a:srgbClr val="056839"/>
                </a:solidFill>
                <a:latin typeface="Calibri"/>
                <a:ea typeface="Calibri"/>
                <a:cs typeface="Calibri"/>
                <a:sym typeface="Calibri"/>
              </a:rPr>
              <a:t>са</a:t>
            </a:r>
            <a:r>
              <a:rPr lang="ru-RU" sz="2800" dirty="0">
                <a:solidFill>
                  <a:srgbClr val="056839"/>
                </a:solidFill>
                <a:latin typeface="Calibri"/>
                <a:ea typeface="Calibri"/>
                <a:cs typeface="Calibri"/>
                <a:sym typeface="Calibri"/>
              </a:rPr>
              <a:t> не само </a:t>
            </a:r>
            <a:r>
              <a:rPr lang="ru-RU" sz="2800" dirty="0" err="1">
                <a:solidFill>
                  <a:srgbClr val="056839"/>
                </a:solidFill>
                <a:latin typeface="Calibri"/>
                <a:ea typeface="Calibri"/>
                <a:cs typeface="Calibri"/>
                <a:sym typeface="Calibri"/>
              </a:rPr>
              <a:t>изпълнители</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промяната</a:t>
            </a:r>
            <a:r>
              <a:rPr lang="ru-RU" sz="2800" dirty="0">
                <a:solidFill>
                  <a:srgbClr val="056839"/>
                </a:solidFill>
                <a:latin typeface="Calibri"/>
                <a:ea typeface="Calibri"/>
                <a:cs typeface="Calibri"/>
                <a:sym typeface="Calibri"/>
              </a:rPr>
              <a:t>, но и </a:t>
            </a:r>
            <a:r>
              <a:rPr lang="ru-RU" sz="2800" dirty="0" err="1">
                <a:solidFill>
                  <a:srgbClr val="056839"/>
                </a:solidFill>
                <a:latin typeface="Calibri"/>
                <a:ea typeface="Calibri"/>
                <a:cs typeface="Calibri"/>
                <a:sym typeface="Calibri"/>
              </a:rPr>
              <a:t>инициатори</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по-нататъшни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промени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когато</a:t>
            </a:r>
            <a:r>
              <a:rPr lang="ru-RU" sz="2800" dirty="0">
                <a:solidFill>
                  <a:srgbClr val="056839"/>
                </a:solidFill>
                <a:latin typeface="Calibri"/>
                <a:ea typeface="Calibri"/>
                <a:cs typeface="Calibri"/>
                <a:sym typeface="Calibri"/>
              </a:rPr>
              <a:t> се </a:t>
            </a:r>
            <a:r>
              <a:rPr lang="ru-RU" sz="2800" dirty="0" err="1">
                <a:solidFill>
                  <a:srgbClr val="056839"/>
                </a:solidFill>
                <a:latin typeface="Calibri"/>
                <a:ea typeface="Calibri"/>
                <a:cs typeface="Calibri"/>
                <a:sym typeface="Calibri"/>
              </a:rPr>
              <a:t>информират</a:t>
            </a:r>
            <a:r>
              <a:rPr lang="ru-RU" sz="2800" dirty="0">
                <a:solidFill>
                  <a:srgbClr val="056839"/>
                </a:solidFill>
                <a:latin typeface="Calibri"/>
                <a:ea typeface="Calibri"/>
                <a:cs typeface="Calibri"/>
                <a:sym typeface="Calibri"/>
              </a:rPr>
              <a:t> и представят на </a:t>
            </a:r>
            <a:r>
              <a:rPr lang="ru-RU" sz="2800" dirty="0" err="1">
                <a:solidFill>
                  <a:srgbClr val="056839"/>
                </a:solidFill>
                <a:latin typeface="Calibri"/>
                <a:ea typeface="Calibri"/>
                <a:cs typeface="Calibri"/>
                <a:sym typeface="Calibri"/>
              </a:rPr>
              <a:t>дружествата</a:t>
            </a:r>
            <a:r>
              <a:rPr lang="ru-RU" sz="2800" dirty="0">
                <a:solidFill>
                  <a:srgbClr val="056839"/>
                </a:solidFill>
                <a:latin typeface="Calibri"/>
                <a:ea typeface="Calibri"/>
                <a:cs typeface="Calibri"/>
                <a:sym typeface="Calibri"/>
              </a:rPr>
              <a:t> и </a:t>
            </a:r>
            <a:r>
              <a:rPr lang="ru-RU" sz="2800" dirty="0" err="1">
                <a:solidFill>
                  <a:srgbClr val="056839"/>
                </a:solidFill>
                <a:latin typeface="Calibri"/>
                <a:ea typeface="Calibri"/>
                <a:cs typeface="Calibri"/>
                <a:sym typeface="Calibri"/>
              </a:rPr>
              <a:t>публичните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агенции</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местно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регионално</a:t>
            </a:r>
            <a:r>
              <a:rPr lang="ru-RU" sz="2800" dirty="0">
                <a:solidFill>
                  <a:srgbClr val="056839"/>
                </a:solidFill>
                <a:latin typeface="Calibri"/>
                <a:ea typeface="Calibri"/>
                <a:cs typeface="Calibri"/>
                <a:sym typeface="Calibri"/>
              </a:rPr>
              <a:t> или </a:t>
            </a:r>
            <a:r>
              <a:rPr lang="ru-RU" sz="2800" dirty="0" err="1">
                <a:solidFill>
                  <a:srgbClr val="056839"/>
                </a:solidFill>
                <a:latin typeface="Calibri"/>
                <a:ea typeface="Calibri"/>
                <a:cs typeface="Calibri"/>
                <a:sym typeface="Calibri"/>
              </a:rPr>
              <a:t>национално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равнище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своите</a:t>
            </a:r>
            <a:r>
              <a:rPr lang="ru-RU" sz="2800" dirty="0">
                <a:solidFill>
                  <a:srgbClr val="056839"/>
                </a:solidFill>
                <a:latin typeface="Calibri"/>
                <a:ea typeface="Calibri"/>
                <a:cs typeface="Calibri"/>
                <a:sym typeface="Calibri"/>
              </a:rPr>
              <a:t> искания. </a:t>
            </a:r>
          </a:p>
        </p:txBody>
      </p:sp>
      <p:sp>
        <p:nvSpPr>
          <p:cNvPr id="311" name="Google Shape;311;gfe35aad776_0_91"/>
          <p:cNvSpPr txBox="1"/>
          <p:nvPr/>
        </p:nvSpPr>
        <p:spPr>
          <a:xfrm>
            <a:off x="625395" y="6946551"/>
            <a:ext cx="19569600" cy="2475006"/>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1300"/>
              </a:spcAft>
              <a:buClr>
                <a:schemeClr val="dk1"/>
              </a:buClr>
              <a:buSzPts val="1800"/>
              <a:buFont typeface="Arial"/>
              <a:buNone/>
            </a:pPr>
            <a:r>
              <a:rPr lang="ru-RU" sz="2900" dirty="0">
                <a:solidFill>
                  <a:srgbClr val="056839"/>
                </a:solidFill>
                <a:latin typeface="Calibri"/>
                <a:ea typeface="Calibri"/>
                <a:cs typeface="Calibri"/>
                <a:sym typeface="Calibri"/>
              </a:rPr>
              <a:t>Един от примерите за </a:t>
            </a:r>
            <a:r>
              <a:rPr lang="ru-RU" sz="2900" dirty="0" err="1">
                <a:solidFill>
                  <a:srgbClr val="056839"/>
                </a:solidFill>
                <a:latin typeface="Calibri"/>
                <a:ea typeface="Calibri"/>
                <a:cs typeface="Calibri"/>
                <a:sym typeface="Calibri"/>
              </a:rPr>
              <a:t>това</a:t>
            </a:r>
            <a:r>
              <a:rPr lang="ru-RU" sz="2900" dirty="0">
                <a:solidFill>
                  <a:srgbClr val="056839"/>
                </a:solidFill>
                <a:latin typeface="Calibri"/>
                <a:ea typeface="Calibri"/>
                <a:cs typeface="Calibri"/>
                <a:sym typeface="Calibri"/>
              </a:rPr>
              <a:t> как се </a:t>
            </a:r>
            <a:r>
              <a:rPr lang="ru-RU" sz="2900" dirty="0" err="1">
                <a:solidFill>
                  <a:srgbClr val="056839"/>
                </a:solidFill>
                <a:latin typeface="Calibri"/>
                <a:ea typeface="Calibri"/>
                <a:cs typeface="Calibri"/>
                <a:sym typeface="Calibri"/>
              </a:rPr>
              <a:t>отговаря</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изискванията</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потребителите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компаниите</a:t>
            </a:r>
            <a:r>
              <a:rPr lang="ru-RU" sz="2900" dirty="0">
                <a:solidFill>
                  <a:srgbClr val="056839"/>
                </a:solidFill>
                <a:latin typeface="Calibri"/>
                <a:ea typeface="Calibri"/>
                <a:cs typeface="Calibri"/>
                <a:sym typeface="Calibri"/>
              </a:rPr>
              <a:t> за храни, </a:t>
            </a:r>
            <a:r>
              <a:rPr lang="ru-RU" sz="2900" dirty="0" err="1">
                <a:solidFill>
                  <a:srgbClr val="056839"/>
                </a:solidFill>
                <a:latin typeface="Calibri"/>
                <a:ea typeface="Calibri"/>
                <a:cs typeface="Calibri"/>
                <a:sym typeface="Calibri"/>
              </a:rPr>
              <a:t>натурална</a:t>
            </a:r>
            <a:r>
              <a:rPr lang="ru-RU" sz="2900" dirty="0">
                <a:solidFill>
                  <a:srgbClr val="056839"/>
                </a:solidFill>
                <a:latin typeface="Calibri"/>
                <a:ea typeface="Calibri"/>
                <a:cs typeface="Calibri"/>
                <a:sym typeface="Calibri"/>
              </a:rPr>
              <a:t> фармация и </a:t>
            </a:r>
            <a:r>
              <a:rPr lang="ru-RU" sz="2900" dirty="0" err="1">
                <a:solidFill>
                  <a:srgbClr val="056839"/>
                </a:solidFill>
                <a:latin typeface="Calibri"/>
                <a:ea typeface="Calibri"/>
                <a:cs typeface="Calibri"/>
                <a:sym typeface="Calibri"/>
              </a:rPr>
              <a:t>козметика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които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през</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последните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години</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ангажираха</a:t>
            </a:r>
            <a:r>
              <a:rPr lang="ru-RU" sz="2900" dirty="0">
                <a:solidFill>
                  <a:srgbClr val="056839"/>
                </a:solidFill>
                <a:latin typeface="Calibri"/>
                <a:ea typeface="Calibri"/>
                <a:cs typeface="Calibri"/>
                <a:sym typeface="Calibri"/>
              </a:rPr>
              <a:t> с </a:t>
            </a:r>
            <a:r>
              <a:rPr lang="ru-RU" sz="2900" dirty="0" err="1">
                <a:solidFill>
                  <a:srgbClr val="056839"/>
                </a:solidFill>
                <a:latin typeface="Calibri"/>
                <a:ea typeface="Calibri"/>
                <a:cs typeface="Calibri"/>
                <a:sym typeface="Calibri"/>
              </a:rPr>
              <a:t>по-устойчиви</a:t>
            </a:r>
            <a:r>
              <a:rPr lang="ru-RU" sz="2900" dirty="0">
                <a:solidFill>
                  <a:srgbClr val="056839"/>
                </a:solidFill>
                <a:latin typeface="Calibri"/>
                <a:ea typeface="Calibri"/>
                <a:cs typeface="Calibri"/>
                <a:sym typeface="Calibri"/>
              </a:rPr>
              <a:t> практики, а от 2016 г. до 2020 г. бе </a:t>
            </a:r>
            <a:r>
              <a:rPr lang="ru-RU" sz="2900" dirty="0" err="1">
                <a:solidFill>
                  <a:srgbClr val="056839"/>
                </a:solidFill>
                <a:latin typeface="Calibri"/>
                <a:ea typeface="Calibri"/>
                <a:cs typeface="Calibri"/>
                <a:sym typeface="Calibri"/>
              </a:rPr>
              <a:t>отчетено</a:t>
            </a:r>
            <a:r>
              <a:rPr lang="ru-RU" sz="2900" dirty="0">
                <a:solidFill>
                  <a:srgbClr val="056839"/>
                </a:solidFill>
                <a:latin typeface="Calibri"/>
                <a:ea typeface="Calibri"/>
                <a:cs typeface="Calibri"/>
                <a:sym typeface="Calibri"/>
              </a:rPr>
              <a:t> увеличение на </a:t>
            </a:r>
            <a:r>
              <a:rPr lang="ru-RU" sz="2900" dirty="0" err="1">
                <a:solidFill>
                  <a:srgbClr val="056839"/>
                </a:solidFill>
                <a:latin typeface="Calibri"/>
                <a:ea typeface="Calibri"/>
                <a:cs typeface="Calibri"/>
                <a:sym typeface="Calibri"/>
              </a:rPr>
              <a:t>броя</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членовете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Съюза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етична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биотърговия</a:t>
            </a:r>
            <a:r>
              <a:rPr lang="ru-RU" sz="2900" dirty="0">
                <a:solidFill>
                  <a:srgbClr val="056839"/>
                </a:solidFill>
                <a:latin typeface="Calibri"/>
                <a:ea typeface="Calibri"/>
                <a:cs typeface="Calibri"/>
                <a:sym typeface="Calibri"/>
              </a:rPr>
              <a:t>.</a:t>
            </a:r>
            <a:endParaRPr sz="2300" dirty="0">
              <a:latin typeface="Calibri"/>
              <a:ea typeface="Calibri"/>
              <a:cs typeface="Calibri"/>
              <a:sym typeface="Calibri"/>
            </a:endParaRPr>
          </a:p>
        </p:txBody>
      </p:sp>
      <p:pic>
        <p:nvPicPr>
          <p:cNvPr id="312" name="Google Shape;312;gfe35aad776_0_91"/>
          <p:cNvPicPr preferRelativeResize="0"/>
          <p:nvPr/>
        </p:nvPicPr>
        <p:blipFill>
          <a:blip r:embed="rId5">
            <a:alphaModFix/>
          </a:blip>
          <a:stretch>
            <a:fillRect/>
          </a:stretch>
        </p:blipFill>
        <p:spPr>
          <a:xfrm>
            <a:off x="11534603" y="1370171"/>
            <a:ext cx="7872722" cy="5247200"/>
          </a:xfrm>
          <a:prstGeom prst="rect">
            <a:avLst/>
          </a:prstGeom>
          <a:noFill/>
          <a:ln>
            <a:noFill/>
          </a:ln>
        </p:spPr>
      </p:pic>
      <p:sp>
        <p:nvSpPr>
          <p:cNvPr id="313" name="Google Shape;313;gfe35aad776_0_91"/>
          <p:cNvSpPr txBox="1"/>
          <p:nvPr/>
        </p:nvSpPr>
        <p:spPr>
          <a:xfrm>
            <a:off x="11534595" y="6713388"/>
            <a:ext cx="8660400" cy="423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800">
                <a:solidFill>
                  <a:srgbClr val="056839"/>
                </a:solidFill>
                <a:latin typeface="Calibri"/>
                <a:ea typeface="Calibri"/>
                <a:cs typeface="Calibri"/>
                <a:sym typeface="Calibri"/>
              </a:rPr>
              <a:t>Photo by Pexels: </a:t>
            </a:r>
            <a:r>
              <a:rPr lang="lt-LT" sz="8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https://www.pexels.com/it-it/foto/persone-che-fanno-gruppo-mano-cheer-3280130/</a:t>
            </a:r>
            <a:r>
              <a:rPr lang="lt-LT" sz="800">
                <a:solidFill>
                  <a:srgbClr val="056839"/>
                </a:solidFill>
                <a:latin typeface="Calibri"/>
                <a:ea typeface="Calibri"/>
                <a:cs typeface="Calibri"/>
                <a:sym typeface="Calibri"/>
              </a:rPr>
              <a:t> </a:t>
            </a:r>
            <a:endParaRPr sz="800">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a:stretch/>
        </p:blipFill>
        <p:spPr>
          <a:xfrm>
            <a:off x="159219" y="9117953"/>
            <a:ext cx="5165965"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9" name="Google Shape;109;p3"/>
          <p:cNvSpPr txBox="1"/>
          <p:nvPr/>
        </p:nvSpPr>
        <p:spPr>
          <a:xfrm>
            <a:off x="1442581" y="1231432"/>
            <a:ext cx="15233100" cy="1427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400" b="1" dirty="0">
                <a:solidFill>
                  <a:srgbClr val="056839"/>
                </a:solidFill>
                <a:latin typeface="Calibri"/>
                <a:ea typeface="Calibri"/>
                <a:cs typeface="Calibri"/>
                <a:sym typeface="Calibri"/>
              </a:rPr>
              <a:t>Учебни цели</a:t>
            </a:r>
            <a:endParaRPr sz="5400" b="1" dirty="0">
              <a:solidFill>
                <a:srgbClr val="C55A1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110" name="Google Shape;110;p3"/>
          <p:cNvSpPr txBox="1"/>
          <p:nvPr/>
        </p:nvSpPr>
        <p:spPr>
          <a:xfrm>
            <a:off x="647789" y="2869950"/>
            <a:ext cx="19585200" cy="5074426"/>
          </a:xfrm>
          <a:prstGeom prst="rect">
            <a:avLst/>
          </a:prstGeom>
          <a:noFill/>
          <a:ln>
            <a:noFill/>
          </a:ln>
        </p:spPr>
        <p:txBody>
          <a:bodyPr spcFirstLastPara="1" wrap="square" lIns="148575" tIns="74275" rIns="148575" bIns="74275" anchor="t" anchorCtr="0">
            <a:spAutoFit/>
          </a:bodyPr>
          <a:lstStyle/>
          <a:p>
            <a:pPr marL="749300" marR="0" lvl="0" indent="-635000" algn="l" rtl="0">
              <a:lnSpc>
                <a:spcPct val="100000"/>
              </a:lnSpc>
              <a:spcBef>
                <a:spcPts val="0"/>
              </a:spcBef>
              <a:spcAft>
                <a:spcPts val="0"/>
              </a:spcAft>
              <a:buClr>
                <a:srgbClr val="056839"/>
              </a:buClr>
              <a:buSzPts val="4000"/>
              <a:buFont typeface="Calibri"/>
              <a:buChar char="●"/>
            </a:pPr>
            <a:r>
              <a:rPr lang="ru-RU" sz="4000" dirty="0">
                <a:solidFill>
                  <a:srgbClr val="056839"/>
                </a:solidFill>
                <a:latin typeface="Calibri"/>
                <a:ea typeface="Calibri"/>
                <a:cs typeface="Calibri"/>
                <a:sym typeface="Calibri"/>
              </a:rPr>
              <a:t>Да разберем </a:t>
            </a:r>
            <a:r>
              <a:rPr lang="ru-RU" sz="4000" dirty="0" err="1">
                <a:solidFill>
                  <a:srgbClr val="056839"/>
                </a:solidFill>
                <a:latin typeface="Calibri"/>
                <a:ea typeface="Calibri"/>
                <a:cs typeface="Calibri"/>
                <a:sym typeface="Calibri"/>
              </a:rPr>
              <a:t>въздействието</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което</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пластмасовите</a:t>
            </a:r>
            <a:r>
              <a:rPr lang="ru-RU" sz="4000" dirty="0">
                <a:solidFill>
                  <a:srgbClr val="056839"/>
                </a:solidFill>
                <a:latin typeface="Calibri"/>
                <a:ea typeface="Calibri"/>
                <a:cs typeface="Calibri"/>
                <a:sym typeface="Calibri"/>
              </a:rPr>
              <a:t> изделия, </a:t>
            </a:r>
            <a:r>
              <a:rPr lang="ru-RU" sz="4000" dirty="0" err="1">
                <a:solidFill>
                  <a:srgbClr val="056839"/>
                </a:solidFill>
                <a:latin typeface="Calibri"/>
                <a:ea typeface="Calibri"/>
                <a:cs typeface="Calibri"/>
                <a:sym typeface="Calibri"/>
              </a:rPr>
              <a:t>особено</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тези</a:t>
            </a:r>
            <a:r>
              <a:rPr lang="ru-RU" sz="4000" dirty="0">
                <a:solidFill>
                  <a:srgbClr val="056839"/>
                </a:solidFill>
                <a:latin typeface="Calibri"/>
                <a:ea typeface="Calibri"/>
                <a:cs typeface="Calibri"/>
                <a:sym typeface="Calibri"/>
              </a:rPr>
              <a:t> за </a:t>
            </a:r>
            <a:r>
              <a:rPr lang="ru-RU" sz="4000" dirty="0" err="1">
                <a:solidFill>
                  <a:srgbClr val="056839"/>
                </a:solidFill>
                <a:latin typeface="Calibri"/>
                <a:ea typeface="Calibri"/>
                <a:cs typeface="Calibri"/>
                <a:sym typeface="Calibri"/>
              </a:rPr>
              <a:t>еднократна</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употреба</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оказват</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върху</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нашето</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здраве</a:t>
            </a:r>
            <a:r>
              <a:rPr lang="ru-RU" sz="4000" dirty="0">
                <a:solidFill>
                  <a:srgbClr val="056839"/>
                </a:solidFill>
                <a:latin typeface="Calibri"/>
                <a:ea typeface="Calibri"/>
                <a:cs typeface="Calibri"/>
                <a:sym typeface="Calibri"/>
              </a:rPr>
              <a:t> и </a:t>
            </a:r>
            <a:r>
              <a:rPr lang="ru-RU" sz="4000" dirty="0" err="1">
                <a:solidFill>
                  <a:srgbClr val="056839"/>
                </a:solidFill>
                <a:latin typeface="Calibri"/>
                <a:ea typeface="Calibri"/>
                <a:cs typeface="Calibri"/>
                <a:sym typeface="Calibri"/>
              </a:rPr>
              <a:t>върху</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околната</a:t>
            </a:r>
            <a:r>
              <a:rPr lang="ru-RU" sz="4000" dirty="0">
                <a:solidFill>
                  <a:srgbClr val="056839"/>
                </a:solidFill>
                <a:latin typeface="Calibri"/>
                <a:ea typeface="Calibri"/>
                <a:cs typeface="Calibri"/>
                <a:sym typeface="Calibri"/>
              </a:rPr>
              <a:t> среда;</a:t>
            </a:r>
          </a:p>
          <a:p>
            <a:pPr marL="749300" marR="0" lvl="0" indent="-635000" algn="l" rtl="0">
              <a:lnSpc>
                <a:spcPct val="100000"/>
              </a:lnSpc>
              <a:spcBef>
                <a:spcPts val="0"/>
              </a:spcBef>
              <a:spcAft>
                <a:spcPts val="0"/>
              </a:spcAft>
              <a:buClr>
                <a:srgbClr val="056839"/>
              </a:buClr>
              <a:buSzPts val="4000"/>
              <a:buFont typeface="Calibri"/>
              <a:buChar char="●"/>
            </a:pPr>
            <a:r>
              <a:rPr lang="ru-RU" sz="4000" dirty="0">
                <a:solidFill>
                  <a:srgbClr val="056839"/>
                </a:solidFill>
                <a:latin typeface="Calibri"/>
                <a:ea typeface="Calibri"/>
                <a:cs typeface="Calibri"/>
                <a:sym typeface="Calibri"/>
              </a:rPr>
              <a:t>Да се </a:t>
            </a:r>
            <a:r>
              <a:rPr lang="ru-RU" sz="4000" dirty="0" err="1">
                <a:solidFill>
                  <a:srgbClr val="056839"/>
                </a:solidFill>
                <a:latin typeface="Calibri"/>
                <a:ea typeface="Calibri"/>
                <a:cs typeface="Calibri"/>
                <a:sym typeface="Calibri"/>
              </a:rPr>
              <a:t>запознаем</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със</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стратегиите</a:t>
            </a:r>
            <a:r>
              <a:rPr lang="ru-RU" sz="4000" dirty="0">
                <a:solidFill>
                  <a:srgbClr val="056839"/>
                </a:solidFill>
                <a:latin typeface="Calibri"/>
                <a:ea typeface="Calibri"/>
                <a:cs typeface="Calibri"/>
                <a:sym typeface="Calibri"/>
              </a:rPr>
              <a:t> на ЕС за </a:t>
            </a:r>
            <a:r>
              <a:rPr lang="ru-RU" sz="4000" dirty="0" err="1">
                <a:solidFill>
                  <a:srgbClr val="056839"/>
                </a:solidFill>
                <a:latin typeface="Calibri"/>
                <a:ea typeface="Calibri"/>
                <a:cs typeface="Calibri"/>
                <a:sym typeface="Calibri"/>
              </a:rPr>
              <a:t>справяне</a:t>
            </a:r>
            <a:r>
              <a:rPr lang="ru-RU" sz="4000" dirty="0">
                <a:solidFill>
                  <a:srgbClr val="056839"/>
                </a:solidFill>
                <a:latin typeface="Calibri"/>
                <a:ea typeface="Calibri"/>
                <a:cs typeface="Calibri"/>
                <a:sym typeface="Calibri"/>
              </a:rPr>
              <a:t> с </a:t>
            </a:r>
            <a:r>
              <a:rPr lang="ru-RU" sz="4000" dirty="0" err="1">
                <a:solidFill>
                  <a:srgbClr val="056839"/>
                </a:solidFill>
                <a:latin typeface="Calibri"/>
                <a:ea typeface="Calibri"/>
                <a:cs typeface="Calibri"/>
                <a:sym typeface="Calibri"/>
              </a:rPr>
              <a:t>пластмасовите</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отпадъци</a:t>
            </a:r>
            <a:r>
              <a:rPr lang="ru-RU" sz="4000" dirty="0">
                <a:solidFill>
                  <a:srgbClr val="056839"/>
                </a:solidFill>
                <a:latin typeface="Calibri"/>
                <a:ea typeface="Calibri"/>
                <a:cs typeface="Calibri"/>
                <a:sym typeface="Calibri"/>
              </a:rPr>
              <a:t> и </a:t>
            </a:r>
            <a:r>
              <a:rPr lang="ru-RU" sz="4000" dirty="0" err="1">
                <a:solidFill>
                  <a:srgbClr val="056839"/>
                </a:solidFill>
                <a:latin typeface="Calibri"/>
                <a:ea typeface="Calibri"/>
                <a:cs typeface="Calibri"/>
                <a:sym typeface="Calibri"/>
              </a:rPr>
              <a:t>замърсяването</a:t>
            </a:r>
            <a:r>
              <a:rPr lang="ru-RU" sz="4000" dirty="0">
                <a:solidFill>
                  <a:srgbClr val="056839"/>
                </a:solidFill>
                <a:latin typeface="Calibri"/>
                <a:ea typeface="Calibri"/>
                <a:cs typeface="Calibri"/>
                <a:sym typeface="Calibri"/>
              </a:rPr>
              <a:t>;</a:t>
            </a:r>
          </a:p>
          <a:p>
            <a:pPr marL="749300" marR="0" lvl="0" indent="-635000" algn="l" rtl="0">
              <a:lnSpc>
                <a:spcPct val="100000"/>
              </a:lnSpc>
              <a:spcBef>
                <a:spcPts val="0"/>
              </a:spcBef>
              <a:spcAft>
                <a:spcPts val="0"/>
              </a:spcAft>
              <a:buClr>
                <a:srgbClr val="056839"/>
              </a:buClr>
              <a:buSzPts val="4000"/>
              <a:buFont typeface="Calibri"/>
              <a:buChar char="●"/>
            </a:pPr>
            <a:r>
              <a:rPr lang="ru-RU" sz="4000" dirty="0">
                <a:solidFill>
                  <a:srgbClr val="056839"/>
                </a:solidFill>
                <a:latin typeface="Calibri"/>
                <a:ea typeface="Calibri"/>
                <a:cs typeface="Calibri"/>
                <a:sym typeface="Calibri"/>
              </a:rPr>
              <a:t>Да разберем </a:t>
            </a:r>
            <a:r>
              <a:rPr lang="ru-RU" sz="4000" dirty="0" err="1">
                <a:solidFill>
                  <a:srgbClr val="056839"/>
                </a:solidFill>
                <a:latin typeface="Calibri"/>
                <a:ea typeface="Calibri"/>
                <a:cs typeface="Calibri"/>
                <a:sym typeface="Calibri"/>
              </a:rPr>
              <a:t>какво</a:t>
            </a:r>
            <a:r>
              <a:rPr lang="ru-RU" sz="4000" dirty="0">
                <a:solidFill>
                  <a:srgbClr val="056839"/>
                </a:solidFill>
                <a:latin typeface="Calibri"/>
                <a:ea typeface="Calibri"/>
                <a:cs typeface="Calibri"/>
                <a:sym typeface="Calibri"/>
              </a:rPr>
              <a:t> е и </a:t>
            </a:r>
            <a:r>
              <a:rPr lang="ru-RU" sz="4000" dirty="0" err="1">
                <a:solidFill>
                  <a:srgbClr val="056839"/>
                </a:solidFill>
                <a:latin typeface="Calibri"/>
                <a:ea typeface="Calibri"/>
                <a:cs typeface="Calibri"/>
                <a:sym typeface="Calibri"/>
              </a:rPr>
              <a:t>защо</a:t>
            </a:r>
            <a:r>
              <a:rPr lang="ru-RU" sz="4000" dirty="0">
                <a:solidFill>
                  <a:srgbClr val="056839"/>
                </a:solidFill>
                <a:latin typeface="Calibri"/>
                <a:ea typeface="Calibri"/>
                <a:cs typeface="Calibri"/>
                <a:sym typeface="Calibri"/>
              </a:rPr>
              <a:t> е необходимо да се </a:t>
            </a:r>
            <a:r>
              <a:rPr lang="ru-RU" sz="4000" dirty="0" err="1">
                <a:solidFill>
                  <a:srgbClr val="056839"/>
                </a:solidFill>
                <a:latin typeface="Calibri"/>
                <a:ea typeface="Calibri"/>
                <a:cs typeface="Calibri"/>
                <a:sym typeface="Calibri"/>
              </a:rPr>
              <a:t>създаде</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кръгова</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икономика</a:t>
            </a:r>
            <a:r>
              <a:rPr lang="ru-RU" sz="4000" dirty="0">
                <a:solidFill>
                  <a:srgbClr val="056839"/>
                </a:solidFill>
                <a:latin typeface="Calibri"/>
                <a:ea typeface="Calibri"/>
                <a:cs typeface="Calibri"/>
                <a:sym typeface="Calibri"/>
              </a:rPr>
              <a:t> за </a:t>
            </a:r>
            <a:r>
              <a:rPr lang="ru-RU" sz="4000" dirty="0" err="1">
                <a:solidFill>
                  <a:srgbClr val="056839"/>
                </a:solidFill>
                <a:latin typeface="Calibri"/>
                <a:ea typeface="Calibri"/>
                <a:cs typeface="Calibri"/>
                <a:sym typeface="Calibri"/>
              </a:rPr>
              <a:t>пластмасата</a:t>
            </a:r>
            <a:r>
              <a:rPr lang="ru-RU" sz="4000" dirty="0">
                <a:solidFill>
                  <a:srgbClr val="056839"/>
                </a:solidFill>
                <a:latin typeface="Calibri"/>
                <a:ea typeface="Calibri"/>
                <a:cs typeface="Calibri"/>
                <a:sym typeface="Calibri"/>
              </a:rPr>
              <a:t>; </a:t>
            </a:r>
          </a:p>
          <a:p>
            <a:pPr marL="749300" marR="0" lvl="0" indent="-635000" algn="l" rtl="0">
              <a:lnSpc>
                <a:spcPct val="100000"/>
              </a:lnSpc>
              <a:spcBef>
                <a:spcPts val="0"/>
              </a:spcBef>
              <a:spcAft>
                <a:spcPts val="0"/>
              </a:spcAft>
              <a:buClr>
                <a:srgbClr val="056839"/>
              </a:buClr>
              <a:buSzPts val="4000"/>
              <a:buFont typeface="Calibri"/>
              <a:buChar char="●"/>
            </a:pPr>
            <a:r>
              <a:rPr lang="ru-RU" sz="4000" dirty="0">
                <a:solidFill>
                  <a:srgbClr val="056839"/>
                </a:solidFill>
                <a:latin typeface="Calibri"/>
                <a:ea typeface="Calibri"/>
                <a:cs typeface="Calibri"/>
                <a:sym typeface="Calibri"/>
              </a:rPr>
              <a:t>Да се </a:t>
            </a:r>
            <a:r>
              <a:rPr lang="ru-RU" sz="4000" dirty="0" err="1">
                <a:solidFill>
                  <a:srgbClr val="056839"/>
                </a:solidFill>
                <a:latin typeface="Calibri"/>
                <a:ea typeface="Calibri"/>
                <a:cs typeface="Calibri"/>
                <a:sym typeface="Calibri"/>
              </a:rPr>
              <a:t>разбере</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какъв</a:t>
            </a:r>
            <a:r>
              <a:rPr lang="ru-RU" sz="4000" dirty="0">
                <a:solidFill>
                  <a:srgbClr val="056839"/>
                </a:solidFill>
                <a:latin typeface="Calibri"/>
                <a:ea typeface="Calibri"/>
                <a:cs typeface="Calibri"/>
                <a:sym typeface="Calibri"/>
              </a:rPr>
              <a:t> е </a:t>
            </a:r>
            <a:r>
              <a:rPr lang="ru-RU" sz="4000" dirty="0" err="1">
                <a:solidFill>
                  <a:srgbClr val="056839"/>
                </a:solidFill>
                <a:latin typeface="Calibri"/>
                <a:ea typeface="Calibri"/>
                <a:cs typeface="Calibri"/>
                <a:sym typeface="Calibri"/>
              </a:rPr>
              <a:t>отпечатъкът</a:t>
            </a:r>
            <a:r>
              <a:rPr lang="ru-RU" sz="4000" dirty="0">
                <a:solidFill>
                  <a:srgbClr val="056839"/>
                </a:solidFill>
                <a:latin typeface="Calibri"/>
                <a:ea typeface="Calibri"/>
                <a:cs typeface="Calibri"/>
                <a:sym typeface="Calibri"/>
              </a:rPr>
              <a:t> на </a:t>
            </a:r>
            <a:r>
              <a:rPr lang="ru-RU" sz="4000" dirty="0" err="1">
                <a:solidFill>
                  <a:srgbClr val="056839"/>
                </a:solidFill>
                <a:latin typeface="Calibri"/>
                <a:ea typeface="Calibri"/>
                <a:cs typeface="Calibri"/>
                <a:sym typeface="Calibri"/>
              </a:rPr>
              <a:t>учениците</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върху</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използването</a:t>
            </a:r>
            <a:r>
              <a:rPr lang="ru-RU" sz="4000" dirty="0">
                <a:solidFill>
                  <a:srgbClr val="056839"/>
                </a:solidFill>
                <a:latin typeface="Calibri"/>
                <a:ea typeface="Calibri"/>
                <a:cs typeface="Calibri"/>
                <a:sym typeface="Calibri"/>
              </a:rPr>
              <a:t> на </a:t>
            </a:r>
            <a:r>
              <a:rPr lang="ru-RU" sz="4000" dirty="0" err="1">
                <a:solidFill>
                  <a:srgbClr val="056839"/>
                </a:solidFill>
                <a:latin typeface="Calibri"/>
                <a:ea typeface="Calibri"/>
                <a:cs typeface="Calibri"/>
                <a:sym typeface="Calibri"/>
              </a:rPr>
              <a:t>пластмаси</a:t>
            </a:r>
            <a:r>
              <a:rPr lang="ru-RU" sz="4000" dirty="0">
                <a:solidFill>
                  <a:srgbClr val="056839"/>
                </a:solidFill>
                <a:latin typeface="Calibri"/>
                <a:ea typeface="Calibri"/>
                <a:cs typeface="Calibri"/>
                <a:sym typeface="Calibri"/>
              </a:rPr>
              <a:t>;</a:t>
            </a:r>
          </a:p>
          <a:p>
            <a:pPr marL="749300" marR="0" lvl="0" indent="-635000" algn="l" rtl="0">
              <a:lnSpc>
                <a:spcPct val="100000"/>
              </a:lnSpc>
              <a:spcBef>
                <a:spcPts val="0"/>
              </a:spcBef>
              <a:spcAft>
                <a:spcPts val="0"/>
              </a:spcAft>
              <a:buClr>
                <a:srgbClr val="056839"/>
              </a:buClr>
              <a:buSzPts val="4000"/>
              <a:buFont typeface="Calibri"/>
              <a:buChar char="●"/>
            </a:pPr>
            <a:r>
              <a:rPr lang="ru-RU" sz="4000" dirty="0">
                <a:solidFill>
                  <a:srgbClr val="056839"/>
                </a:solidFill>
                <a:latin typeface="Calibri"/>
                <a:ea typeface="Calibri"/>
                <a:cs typeface="Calibri"/>
                <a:sym typeface="Calibri"/>
              </a:rPr>
              <a:t>Да се </a:t>
            </a:r>
            <a:r>
              <a:rPr lang="ru-RU" sz="4000" dirty="0" err="1">
                <a:solidFill>
                  <a:srgbClr val="056839"/>
                </a:solidFill>
                <a:latin typeface="Calibri"/>
                <a:ea typeface="Calibri"/>
                <a:cs typeface="Calibri"/>
                <a:sym typeface="Calibri"/>
              </a:rPr>
              <a:t>запознаем</a:t>
            </a:r>
            <a:r>
              <a:rPr lang="ru-RU" sz="4000" dirty="0">
                <a:solidFill>
                  <a:srgbClr val="056839"/>
                </a:solidFill>
                <a:latin typeface="Calibri"/>
                <a:ea typeface="Calibri"/>
                <a:cs typeface="Calibri"/>
                <a:sym typeface="Calibri"/>
              </a:rPr>
              <a:t> с </a:t>
            </a:r>
            <a:r>
              <a:rPr lang="ru-RU" sz="4000" dirty="0" err="1">
                <a:solidFill>
                  <a:srgbClr val="056839"/>
                </a:solidFill>
                <a:latin typeface="Calibri"/>
                <a:ea typeface="Calibri"/>
                <a:cs typeface="Calibri"/>
                <a:sym typeface="Calibri"/>
              </a:rPr>
              <a:t>алтернативи</a:t>
            </a:r>
            <a:r>
              <a:rPr lang="ru-RU" sz="4000" dirty="0">
                <a:solidFill>
                  <a:srgbClr val="056839"/>
                </a:solidFill>
                <a:latin typeface="Calibri"/>
                <a:ea typeface="Calibri"/>
                <a:cs typeface="Calibri"/>
                <a:sym typeface="Calibri"/>
              </a:rPr>
              <a:t> на </a:t>
            </a:r>
            <a:r>
              <a:rPr lang="ru-RU" sz="4000" dirty="0" err="1">
                <a:solidFill>
                  <a:srgbClr val="056839"/>
                </a:solidFill>
                <a:latin typeface="Calibri"/>
                <a:ea typeface="Calibri"/>
                <a:cs typeface="Calibri"/>
                <a:sym typeface="Calibri"/>
              </a:rPr>
              <a:t>пластмасата</a:t>
            </a:r>
            <a:r>
              <a:rPr lang="ru-RU" sz="4000" dirty="0">
                <a:solidFill>
                  <a:srgbClr val="056839"/>
                </a:solidFill>
                <a:latin typeface="Calibri"/>
                <a:ea typeface="Calibri"/>
                <a:cs typeface="Calibri"/>
                <a:sym typeface="Calibri"/>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pic>
        <p:nvPicPr>
          <p:cNvPr id="318" name="Google Shape;318;gfe35aad776_0_102"/>
          <p:cNvPicPr preferRelativeResize="0"/>
          <p:nvPr/>
        </p:nvPicPr>
        <p:blipFill rotWithShape="1">
          <a:blip r:embed="rId3">
            <a:alphaModFix/>
          </a:blip>
          <a:srcRect b="4278"/>
          <a:stretch/>
        </p:blipFill>
        <p:spPr>
          <a:xfrm>
            <a:off x="5044697" y="6279450"/>
            <a:ext cx="10240594" cy="2705926"/>
          </a:xfrm>
          <a:prstGeom prst="rect">
            <a:avLst/>
          </a:prstGeom>
          <a:noFill/>
          <a:ln>
            <a:noFill/>
          </a:ln>
        </p:spPr>
      </p:pic>
      <p:sp>
        <p:nvSpPr>
          <p:cNvPr id="319" name="Google Shape;319;gfe35aad776_0_102"/>
          <p:cNvSpPr txBox="1"/>
          <p:nvPr/>
        </p:nvSpPr>
        <p:spPr>
          <a:xfrm>
            <a:off x="883847" y="845615"/>
            <a:ext cx="18719458" cy="765554"/>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b="1" dirty="0">
                <a:solidFill>
                  <a:srgbClr val="056839"/>
                </a:solidFill>
                <a:latin typeface="Calibri"/>
                <a:ea typeface="Calibri"/>
                <a:cs typeface="Calibri"/>
                <a:sym typeface="Calibri"/>
              </a:rPr>
              <a:t>ТЕМА 2: СТРАТЕГИИ ЗА ПРЕОДОЛЯВАНЕ НА ЗАМЪРСЯВАНЕТО С ПЛАСТМАСИ</a:t>
            </a:r>
            <a:endParaRPr lang="en-US" sz="4000" b="1" dirty="0">
              <a:solidFill>
                <a:srgbClr val="C55A11"/>
              </a:solidFill>
              <a:latin typeface="Calibri"/>
              <a:ea typeface="Calibri"/>
              <a:cs typeface="Calibri"/>
              <a:sym typeface="Calibri"/>
            </a:endParaRPr>
          </a:p>
        </p:txBody>
      </p:sp>
      <p:sp>
        <p:nvSpPr>
          <p:cNvPr id="320" name="Google Shape;320;gfe35aad776_0_10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1" name="Google Shape;321;gfe35aad776_0_10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2" name="Google Shape;322;gfe35aad776_0_10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23" name="Google Shape;323;gfe35aad776_0_102"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324" name="Google Shape;324;gfe35aad776_0_102"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
        <p:nvSpPr>
          <p:cNvPr id="325" name="Google Shape;325;gfe35aad776_0_102"/>
          <p:cNvSpPr txBox="1"/>
          <p:nvPr/>
        </p:nvSpPr>
        <p:spPr>
          <a:xfrm>
            <a:off x="1034395" y="2153100"/>
            <a:ext cx="17177100" cy="4178037"/>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400" dirty="0" err="1">
                <a:solidFill>
                  <a:srgbClr val="056839"/>
                </a:solidFill>
                <a:latin typeface="Calibri"/>
                <a:ea typeface="Calibri"/>
                <a:cs typeface="Calibri"/>
                <a:sym typeface="Calibri"/>
              </a:rPr>
              <a:t>Важната</a:t>
            </a:r>
            <a:r>
              <a:rPr lang="ru-RU" sz="2400" dirty="0">
                <a:solidFill>
                  <a:srgbClr val="056839"/>
                </a:solidFill>
                <a:latin typeface="Calibri"/>
                <a:ea typeface="Calibri"/>
                <a:cs typeface="Calibri"/>
                <a:sym typeface="Calibri"/>
              </a:rPr>
              <a:t> роля на </a:t>
            </a:r>
            <a:r>
              <a:rPr lang="ru-RU" sz="2400" dirty="0" err="1">
                <a:solidFill>
                  <a:srgbClr val="056839"/>
                </a:solidFill>
                <a:latin typeface="Calibri"/>
                <a:ea typeface="Calibri"/>
                <a:cs typeface="Calibri"/>
                <a:sym typeface="Calibri"/>
              </a:rPr>
              <a:t>потребителите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беше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подчертана</a:t>
            </a:r>
            <a:r>
              <a:rPr lang="ru-RU" sz="2400" dirty="0">
                <a:solidFill>
                  <a:srgbClr val="056839"/>
                </a:solidFill>
                <a:latin typeface="Calibri"/>
                <a:ea typeface="Calibri"/>
                <a:cs typeface="Calibri"/>
                <a:sym typeface="Calibri"/>
              </a:rPr>
              <a:t> и в доклад за </a:t>
            </a:r>
            <a:r>
              <a:rPr lang="ru-RU" sz="2400" dirty="0" err="1">
                <a:solidFill>
                  <a:srgbClr val="056839"/>
                </a:solidFill>
                <a:latin typeface="Calibri"/>
                <a:ea typeface="Calibri"/>
                <a:cs typeface="Calibri"/>
                <a:sym typeface="Calibri"/>
              </a:rPr>
              <a:t>кръговата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икономика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пластмасите</a:t>
            </a:r>
            <a:r>
              <a:rPr lang="ru-RU" sz="2400" dirty="0">
                <a:solidFill>
                  <a:srgbClr val="056839"/>
                </a:solidFill>
                <a:latin typeface="Calibri"/>
                <a:ea typeface="Calibri"/>
                <a:cs typeface="Calibri"/>
                <a:sym typeface="Calibri"/>
              </a:rPr>
              <a:t>, в </a:t>
            </a:r>
            <a:r>
              <a:rPr lang="ru-RU" sz="2400" dirty="0" err="1">
                <a:solidFill>
                  <a:srgbClr val="056839"/>
                </a:solidFill>
                <a:latin typeface="Calibri"/>
                <a:ea typeface="Calibri"/>
                <a:cs typeface="Calibri"/>
                <a:sym typeface="Calibri"/>
              </a:rPr>
              <a:t>който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беше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направено</a:t>
            </a:r>
            <a:r>
              <a:rPr lang="ru-RU" sz="2400" dirty="0">
                <a:solidFill>
                  <a:srgbClr val="056839"/>
                </a:solidFill>
                <a:latin typeface="Calibri"/>
                <a:ea typeface="Calibri"/>
                <a:cs typeface="Calibri"/>
                <a:sym typeface="Calibri"/>
              </a:rPr>
              <a:t> сравнение между </a:t>
            </a:r>
            <a:r>
              <a:rPr lang="ru-RU" sz="2400" dirty="0" err="1">
                <a:solidFill>
                  <a:srgbClr val="056839"/>
                </a:solidFill>
                <a:latin typeface="Calibri"/>
                <a:ea typeface="Calibri"/>
                <a:cs typeface="Calibri"/>
                <a:sym typeface="Calibri"/>
              </a:rPr>
              <a:t>смесеното</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разделното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събиране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отпадъци</a:t>
            </a:r>
            <a:r>
              <a:rPr lang="ru-RU" sz="2400" dirty="0">
                <a:solidFill>
                  <a:srgbClr val="056839"/>
                </a:solidFill>
                <a:latin typeface="Calibri"/>
                <a:ea typeface="Calibri"/>
                <a:cs typeface="Calibri"/>
                <a:sym typeface="Calibri"/>
              </a:rPr>
              <a:t>.</a:t>
            </a:r>
          </a:p>
          <a:p>
            <a:pPr marL="0" lvl="0" indent="0" algn="just" rtl="0">
              <a:lnSpc>
                <a:spcPct val="150000"/>
              </a:lnSpc>
              <a:spcBef>
                <a:spcPts val="0"/>
              </a:spcBef>
              <a:spcAft>
                <a:spcPts val="0"/>
              </a:spcAft>
              <a:buNone/>
            </a:pPr>
            <a:r>
              <a:rPr lang="ru-RU" sz="2400" dirty="0" err="1">
                <a:solidFill>
                  <a:srgbClr val="056839"/>
                </a:solidFill>
                <a:latin typeface="Calibri"/>
                <a:ea typeface="Calibri"/>
                <a:cs typeface="Calibri"/>
                <a:sym typeface="Calibri"/>
              </a:rPr>
              <a:t>Смесеното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събиране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отпадъци</a:t>
            </a:r>
            <a:r>
              <a:rPr lang="ru-RU" sz="2400" dirty="0">
                <a:solidFill>
                  <a:srgbClr val="056839"/>
                </a:solidFill>
                <a:latin typeface="Calibri"/>
                <a:ea typeface="Calibri"/>
                <a:cs typeface="Calibri"/>
                <a:sym typeface="Calibri"/>
              </a:rPr>
              <a:t> е, </a:t>
            </a:r>
            <a:r>
              <a:rPr lang="ru-RU" sz="2400" dirty="0" err="1">
                <a:solidFill>
                  <a:srgbClr val="056839"/>
                </a:solidFill>
                <a:latin typeface="Calibri"/>
                <a:ea typeface="Calibri"/>
                <a:cs typeface="Calibri"/>
                <a:sym typeface="Calibri"/>
              </a:rPr>
              <a:t>когато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потребителите</a:t>
            </a:r>
            <a:r>
              <a:rPr lang="ru-RU" sz="2400" dirty="0">
                <a:solidFill>
                  <a:srgbClr val="056839"/>
                </a:solidFill>
                <a:latin typeface="Calibri"/>
                <a:ea typeface="Calibri"/>
                <a:cs typeface="Calibri"/>
                <a:sym typeface="Calibri"/>
              </a:rPr>
              <a:t> не </a:t>
            </a:r>
            <a:r>
              <a:rPr lang="ru-RU" sz="2400" dirty="0" err="1">
                <a:solidFill>
                  <a:srgbClr val="056839"/>
                </a:solidFill>
                <a:latin typeface="Calibri"/>
                <a:ea typeface="Calibri"/>
                <a:cs typeface="Calibri"/>
                <a:sym typeface="Calibri"/>
              </a:rPr>
              <a:t>трябва</a:t>
            </a:r>
            <a:r>
              <a:rPr lang="ru-RU" sz="2400" dirty="0">
                <a:solidFill>
                  <a:srgbClr val="056839"/>
                </a:solidFill>
                <a:latin typeface="Calibri"/>
                <a:ea typeface="Calibri"/>
                <a:cs typeface="Calibri"/>
                <a:sym typeface="Calibri"/>
              </a:rPr>
              <a:t> да правят </a:t>
            </a:r>
            <a:r>
              <a:rPr lang="ru-RU" sz="2400" dirty="0" err="1">
                <a:solidFill>
                  <a:srgbClr val="056839"/>
                </a:solidFill>
                <a:latin typeface="Calibri"/>
                <a:ea typeface="Calibri"/>
                <a:cs typeface="Calibri"/>
                <a:sym typeface="Calibri"/>
              </a:rPr>
              <a:t>разлика</a:t>
            </a:r>
            <a:r>
              <a:rPr lang="ru-RU" sz="2400" dirty="0">
                <a:solidFill>
                  <a:srgbClr val="056839"/>
                </a:solidFill>
                <a:latin typeface="Calibri"/>
                <a:ea typeface="Calibri"/>
                <a:cs typeface="Calibri"/>
                <a:sym typeface="Calibri"/>
              </a:rPr>
              <a:t> между </a:t>
            </a:r>
            <a:r>
              <a:rPr lang="ru-RU" sz="2400" dirty="0" err="1">
                <a:solidFill>
                  <a:srgbClr val="056839"/>
                </a:solidFill>
                <a:latin typeface="Calibri"/>
                <a:ea typeface="Calibri"/>
                <a:cs typeface="Calibri"/>
                <a:sym typeface="Calibri"/>
              </a:rPr>
              <a:t>продуктите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изхвърлят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докато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разделното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събиране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отпадъци</a:t>
            </a:r>
            <a:r>
              <a:rPr lang="ru-RU" sz="2400" dirty="0">
                <a:solidFill>
                  <a:srgbClr val="056839"/>
                </a:solidFill>
                <a:latin typeface="Calibri"/>
                <a:ea typeface="Calibri"/>
                <a:cs typeface="Calibri"/>
                <a:sym typeface="Calibri"/>
              </a:rPr>
              <a:t> е, </a:t>
            </a:r>
            <a:r>
              <a:rPr lang="ru-RU" sz="2400" dirty="0" err="1">
                <a:solidFill>
                  <a:srgbClr val="056839"/>
                </a:solidFill>
                <a:latin typeface="Calibri"/>
                <a:ea typeface="Calibri"/>
                <a:cs typeface="Calibri"/>
                <a:sym typeface="Calibri"/>
              </a:rPr>
              <a:t>когато</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потребителите</a:t>
            </a:r>
            <a:r>
              <a:rPr lang="ru-RU" sz="2400" dirty="0">
                <a:solidFill>
                  <a:srgbClr val="056839"/>
                </a:solidFill>
                <a:latin typeface="Calibri"/>
                <a:ea typeface="Calibri"/>
                <a:cs typeface="Calibri"/>
                <a:sym typeface="Calibri"/>
              </a:rPr>
              <a:t> се </a:t>
            </a:r>
            <a:r>
              <a:rPr lang="ru-RU" sz="2400" dirty="0" err="1">
                <a:solidFill>
                  <a:srgbClr val="056839"/>
                </a:solidFill>
                <a:latin typeface="Calibri"/>
                <a:ea typeface="Calibri"/>
                <a:cs typeface="Calibri"/>
                <a:sym typeface="Calibri"/>
              </a:rPr>
              <a:t>изисква</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сортират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отпадъците</a:t>
            </a:r>
            <a:r>
              <a:rPr lang="ru-RU" sz="2400" dirty="0">
                <a:solidFill>
                  <a:srgbClr val="056839"/>
                </a:solidFill>
                <a:latin typeface="Calibri"/>
                <a:ea typeface="Calibri"/>
                <a:cs typeface="Calibri"/>
                <a:sym typeface="Calibri"/>
              </a:rPr>
              <a:t> си.</a:t>
            </a:r>
          </a:p>
          <a:p>
            <a:pPr marL="0" lvl="0" indent="0" algn="just" rtl="0">
              <a:lnSpc>
                <a:spcPct val="150000"/>
              </a:lnSpc>
              <a:spcBef>
                <a:spcPts val="0"/>
              </a:spcBef>
              <a:spcAft>
                <a:spcPts val="0"/>
              </a:spcAft>
              <a:buNone/>
            </a:pPr>
            <a:r>
              <a:rPr lang="ru-RU" sz="2400" dirty="0" err="1">
                <a:solidFill>
                  <a:srgbClr val="056839"/>
                </a:solidFill>
                <a:latin typeface="Calibri"/>
                <a:ea typeface="Calibri"/>
                <a:cs typeface="Calibri"/>
                <a:sym typeface="Calibri"/>
              </a:rPr>
              <a:t>Вторият</a:t>
            </a:r>
            <a:r>
              <a:rPr lang="ru-RU" sz="2400" dirty="0">
                <a:solidFill>
                  <a:srgbClr val="056839"/>
                </a:solidFill>
                <a:latin typeface="Calibri"/>
                <a:ea typeface="Calibri"/>
                <a:cs typeface="Calibri"/>
                <a:sym typeface="Calibri"/>
              </a:rPr>
              <a:t> вариант е </a:t>
            </a:r>
            <a:r>
              <a:rPr lang="ru-RU" sz="2400" dirty="0" err="1">
                <a:solidFill>
                  <a:srgbClr val="056839"/>
                </a:solidFill>
                <a:latin typeface="Calibri"/>
                <a:ea typeface="Calibri"/>
                <a:cs typeface="Calibri"/>
                <a:sym typeface="Calibri"/>
              </a:rPr>
              <a:t>този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който</a:t>
            </a:r>
            <a:r>
              <a:rPr lang="ru-RU" sz="2400" dirty="0">
                <a:solidFill>
                  <a:srgbClr val="056839"/>
                </a:solidFill>
                <a:latin typeface="Calibri"/>
                <a:ea typeface="Calibri"/>
                <a:cs typeface="Calibri"/>
                <a:sym typeface="Calibri"/>
              </a:rPr>
              <a:t> носи най-</a:t>
            </a:r>
            <a:r>
              <a:rPr lang="ru-RU" sz="2400" dirty="0" err="1">
                <a:solidFill>
                  <a:srgbClr val="056839"/>
                </a:solidFill>
                <a:latin typeface="Calibri"/>
                <a:ea typeface="Calibri"/>
                <a:cs typeface="Calibri"/>
                <a:sym typeface="Calibri"/>
              </a:rPr>
              <a:t>големи</a:t>
            </a:r>
            <a:r>
              <a:rPr lang="ru-RU" sz="2400" dirty="0">
                <a:solidFill>
                  <a:srgbClr val="056839"/>
                </a:solidFill>
                <a:latin typeface="Calibri"/>
                <a:ea typeface="Calibri"/>
                <a:cs typeface="Calibri"/>
                <a:sym typeface="Calibri"/>
              </a:rPr>
              <a:t> ползи за </a:t>
            </a:r>
            <a:r>
              <a:rPr lang="ru-RU" sz="2400" dirty="0" err="1">
                <a:solidFill>
                  <a:srgbClr val="056839"/>
                </a:solidFill>
                <a:latin typeface="Calibri"/>
                <a:ea typeface="Calibri"/>
                <a:cs typeface="Calibri"/>
                <a:sym typeface="Calibri"/>
              </a:rPr>
              <a:t>околната</a:t>
            </a:r>
            <a:r>
              <a:rPr lang="ru-RU" sz="2400" dirty="0">
                <a:solidFill>
                  <a:srgbClr val="056839"/>
                </a:solidFill>
                <a:latin typeface="Calibri"/>
                <a:ea typeface="Calibri"/>
                <a:cs typeface="Calibri"/>
                <a:sym typeface="Calibri"/>
              </a:rPr>
              <a:t> среда, </a:t>
            </a:r>
            <a:r>
              <a:rPr lang="ru-RU" sz="2400" dirty="0" err="1">
                <a:solidFill>
                  <a:srgbClr val="056839"/>
                </a:solidFill>
                <a:latin typeface="Calibri"/>
                <a:ea typeface="Calibri"/>
                <a:cs typeface="Calibri"/>
                <a:sym typeface="Calibri"/>
              </a:rPr>
              <a:t>тъй</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позволява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рециклирането</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по-голям</a:t>
            </a:r>
            <a:r>
              <a:rPr lang="ru-RU" sz="2400" dirty="0">
                <a:solidFill>
                  <a:srgbClr val="056839"/>
                </a:solidFill>
                <a:latin typeface="Calibri"/>
                <a:ea typeface="Calibri"/>
                <a:cs typeface="Calibri"/>
                <a:sym typeface="Calibri"/>
              </a:rPr>
              <a:t> процент </a:t>
            </a:r>
            <a:r>
              <a:rPr lang="ru-RU" sz="2400" dirty="0" err="1">
                <a:solidFill>
                  <a:srgbClr val="056839"/>
                </a:solidFill>
                <a:latin typeface="Calibri"/>
                <a:ea typeface="Calibri"/>
                <a:cs typeface="Calibri"/>
                <a:sym typeface="Calibri"/>
              </a:rPr>
              <a:t>пластмаса</a:t>
            </a:r>
            <a:r>
              <a:rPr lang="ru-RU" sz="2400" dirty="0">
                <a:solidFill>
                  <a:srgbClr val="056839"/>
                </a:solidFill>
                <a:latin typeface="Calibri"/>
                <a:ea typeface="Calibri"/>
                <a:cs typeface="Calibri"/>
                <a:sym typeface="Calibri"/>
              </a:rPr>
              <a:t> (62 % </a:t>
            </a:r>
            <a:r>
              <a:rPr lang="ru-RU" sz="2400" dirty="0" err="1">
                <a:solidFill>
                  <a:srgbClr val="056839"/>
                </a:solidFill>
                <a:latin typeface="Calibri"/>
                <a:ea typeface="Calibri"/>
                <a:cs typeface="Calibri"/>
                <a:sym typeface="Calibri"/>
              </a:rPr>
              <a:t>спрямо</a:t>
            </a:r>
            <a:r>
              <a:rPr lang="ru-RU" sz="2400" dirty="0">
                <a:solidFill>
                  <a:srgbClr val="056839"/>
                </a:solidFill>
                <a:latin typeface="Calibri"/>
                <a:ea typeface="Calibri"/>
                <a:cs typeface="Calibri"/>
                <a:sym typeface="Calibri"/>
              </a:rPr>
              <a:t> 6 % при </a:t>
            </a:r>
            <a:r>
              <a:rPr lang="ru-RU" sz="2400" dirty="0" err="1">
                <a:solidFill>
                  <a:srgbClr val="056839"/>
                </a:solidFill>
                <a:latin typeface="Calibri"/>
                <a:ea typeface="Calibri"/>
                <a:cs typeface="Calibri"/>
                <a:sym typeface="Calibri"/>
              </a:rPr>
              <a:t>смесеното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събиране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отпадъци</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по-малко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пластмаса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отива</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сметището</a:t>
            </a:r>
            <a:r>
              <a:rPr lang="ru-RU" sz="2400" dirty="0">
                <a:solidFill>
                  <a:srgbClr val="056839"/>
                </a:solidFill>
                <a:latin typeface="Calibri"/>
                <a:ea typeface="Calibri"/>
                <a:cs typeface="Calibri"/>
                <a:sym typeface="Calibri"/>
              </a:rPr>
              <a:t> (11 % вместо 37 % при </a:t>
            </a:r>
            <a:r>
              <a:rPr lang="ru-RU" sz="2400" dirty="0" err="1">
                <a:solidFill>
                  <a:srgbClr val="056839"/>
                </a:solidFill>
                <a:latin typeface="Calibri"/>
                <a:ea typeface="Calibri"/>
                <a:cs typeface="Calibri"/>
                <a:sym typeface="Calibri"/>
              </a:rPr>
              <a:t>смесеното</a:t>
            </a:r>
            <a:r>
              <a:rPr lang="ru-RU" sz="2400" dirty="0">
                <a:solidFill>
                  <a:srgbClr val="056839"/>
                </a:solidFill>
                <a:latin typeface="Calibri"/>
                <a:ea typeface="Calibri"/>
                <a:cs typeface="Calibri"/>
                <a:sym typeface="Calibri"/>
              </a:rPr>
              <a:t>).</a:t>
            </a:r>
            <a:endParaRPr sz="2400" dirty="0">
              <a:solidFill>
                <a:srgbClr val="056839"/>
              </a:solidFill>
              <a:latin typeface="Calibri"/>
              <a:ea typeface="Calibri"/>
              <a:cs typeface="Calibri"/>
              <a:sym typeface="Calibri"/>
            </a:endParaRPr>
          </a:p>
        </p:txBody>
      </p:sp>
      <p:sp>
        <p:nvSpPr>
          <p:cNvPr id="326" name="Google Shape;326;gfe35aad776_0_102"/>
          <p:cNvSpPr txBox="1"/>
          <p:nvPr/>
        </p:nvSpPr>
        <p:spPr>
          <a:xfrm>
            <a:off x="7317105" y="8985375"/>
            <a:ext cx="12286200" cy="900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300">
                <a:solidFill>
                  <a:srgbClr val="056839"/>
                </a:solidFill>
                <a:latin typeface="Calibri"/>
                <a:ea typeface="Calibri"/>
                <a:cs typeface="Calibri"/>
                <a:sym typeface="Calibri"/>
              </a:rPr>
              <a:t>Photo by Freepick: </a:t>
            </a:r>
            <a:r>
              <a:rPr lang="lt-LT" sz="13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https://www.freepik.com/free-vector/trash-bins-separate-recycle-garbage-containers-sort-plastic-glass-paper-metal-organic-waste-recycling-flat-different-colors-rubbish-cans-sorting-segregation-litter_24421517.htm#query=waste%20collection&amp;position=0&amp;from_view=search</a:t>
            </a:r>
            <a:r>
              <a:rPr lang="lt-LT" sz="1300">
                <a:solidFill>
                  <a:srgbClr val="056839"/>
                </a:solidFill>
                <a:latin typeface="Calibri"/>
                <a:ea typeface="Calibri"/>
                <a:cs typeface="Calibri"/>
                <a:sym typeface="Calibri"/>
              </a:rPr>
              <a:t> </a:t>
            </a:r>
            <a:endParaRPr sz="1300">
              <a:solidFill>
                <a:srgbClr val="056839"/>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gfe35aad776_0_113"/>
          <p:cNvSpPr txBox="1"/>
          <p:nvPr/>
        </p:nvSpPr>
        <p:spPr>
          <a:xfrm>
            <a:off x="883846" y="845615"/>
            <a:ext cx="19232953" cy="1273385"/>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b="1" dirty="0">
                <a:solidFill>
                  <a:srgbClr val="056839"/>
                </a:solidFill>
                <a:latin typeface="Calibri"/>
                <a:ea typeface="Calibri"/>
                <a:cs typeface="Calibri"/>
                <a:sym typeface="Calibri"/>
              </a:rPr>
              <a:t>ТЕМА 2: СТРАТЕГИИ ЗА ПРЕОДОЛЯВАНЕ НА ЗАМЪРСЯВАНЕТО С ПЛАСТМАСИ</a:t>
            </a:r>
            <a:endParaRPr lang="en-US" sz="4000" b="1" dirty="0">
              <a:solidFill>
                <a:srgbClr val="C55A11"/>
              </a:solidFill>
              <a:latin typeface="Calibri"/>
              <a:ea typeface="Calibri"/>
              <a:cs typeface="Calibri"/>
              <a:sym typeface="Calibri"/>
            </a:endParaRPr>
          </a:p>
          <a:p>
            <a:pPr marL="0" marR="0" lvl="0" indent="0" algn="l" rtl="0">
              <a:spcBef>
                <a:spcPts val="0"/>
              </a:spcBef>
              <a:spcAft>
                <a:spcPts val="0"/>
              </a:spcAft>
              <a:buNone/>
            </a:pPr>
            <a:endParaRPr sz="3300" b="1" dirty="0">
              <a:solidFill>
                <a:srgbClr val="C55A11"/>
              </a:solidFill>
              <a:latin typeface="Calibri"/>
              <a:ea typeface="Calibri"/>
              <a:cs typeface="Calibri"/>
              <a:sym typeface="Calibri"/>
            </a:endParaRPr>
          </a:p>
        </p:txBody>
      </p:sp>
      <p:sp>
        <p:nvSpPr>
          <p:cNvPr id="332" name="Google Shape;332;gfe35aad776_0_1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33" name="Google Shape;333;gfe35aad776_0_11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34" name="Google Shape;334;gfe35aad776_0_113"/>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35" name="Google Shape;335;gfe35aad776_0_113"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36" name="Google Shape;336;gfe35aad776_0_113"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337" name="Google Shape;337;gfe35aad776_0_113"/>
          <p:cNvSpPr txBox="1"/>
          <p:nvPr/>
        </p:nvSpPr>
        <p:spPr>
          <a:xfrm>
            <a:off x="1055784" y="2119388"/>
            <a:ext cx="18218400" cy="6394028"/>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400" dirty="0">
                <a:solidFill>
                  <a:srgbClr val="056839"/>
                </a:solidFill>
                <a:latin typeface="Calibri"/>
                <a:ea typeface="Calibri"/>
                <a:cs typeface="Calibri"/>
                <a:sym typeface="Calibri"/>
              </a:rPr>
              <a:t>И </a:t>
            </a:r>
            <a:r>
              <a:rPr lang="ru-RU" sz="2400" dirty="0" err="1">
                <a:solidFill>
                  <a:srgbClr val="056839"/>
                </a:solidFill>
                <a:latin typeface="Calibri"/>
                <a:ea typeface="Calibri"/>
                <a:cs typeface="Calibri"/>
                <a:sym typeface="Calibri"/>
              </a:rPr>
              <a:t>така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какво</a:t>
            </a:r>
            <a:r>
              <a:rPr lang="ru-RU" sz="2400" dirty="0">
                <a:solidFill>
                  <a:srgbClr val="056839"/>
                </a:solidFill>
                <a:latin typeface="Calibri"/>
                <a:ea typeface="Calibri"/>
                <a:cs typeface="Calibri"/>
                <a:sym typeface="Calibri"/>
              </a:rPr>
              <a:t> можем да направим </a:t>
            </a:r>
            <a:r>
              <a:rPr lang="ru-RU" sz="2400" dirty="0" err="1">
                <a:solidFill>
                  <a:srgbClr val="056839"/>
                </a:solidFill>
                <a:latin typeface="Calibri"/>
                <a:ea typeface="Calibri"/>
                <a:cs typeface="Calibri"/>
                <a:sym typeface="Calibri"/>
              </a:rPr>
              <a:t>ние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като</a:t>
            </a:r>
            <a:r>
              <a:rPr lang="ru-RU" sz="2400" dirty="0">
                <a:solidFill>
                  <a:srgbClr val="056839"/>
                </a:solidFill>
                <a:latin typeface="Calibri"/>
                <a:ea typeface="Calibri"/>
                <a:cs typeface="Calibri"/>
                <a:sym typeface="Calibri"/>
              </a:rPr>
              <a:t> потребители, за да </a:t>
            </a:r>
            <a:r>
              <a:rPr lang="ru-RU" sz="2400" dirty="0" err="1">
                <a:solidFill>
                  <a:srgbClr val="056839"/>
                </a:solidFill>
                <a:latin typeface="Calibri"/>
                <a:ea typeface="Calibri"/>
                <a:cs typeface="Calibri"/>
                <a:sym typeface="Calibri"/>
              </a:rPr>
              <a:t>намалим</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потреблението</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пластмаса</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пластмасовите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отпадъци</a:t>
            </a:r>
            <a:r>
              <a:rPr lang="ru-RU" sz="2400" dirty="0">
                <a:solidFill>
                  <a:srgbClr val="056839"/>
                </a:solidFill>
                <a:latin typeface="Calibri"/>
                <a:ea typeface="Calibri"/>
                <a:cs typeface="Calibri"/>
                <a:sym typeface="Calibri"/>
              </a:rPr>
              <a:t>?</a:t>
            </a:r>
          </a:p>
          <a:p>
            <a:pPr marL="342900" lvl="0" indent="-342900" algn="just" rtl="0">
              <a:lnSpc>
                <a:spcPct val="150000"/>
              </a:lnSpc>
              <a:spcBef>
                <a:spcPts val="0"/>
              </a:spcBef>
              <a:spcAft>
                <a:spcPts val="0"/>
              </a:spcAft>
              <a:buClr>
                <a:srgbClr val="056839"/>
              </a:buClr>
              <a:buFont typeface="Arial" panose="020B0604020202020204" pitchFamily="34" charset="0"/>
              <a:buChar char="•"/>
            </a:pPr>
            <a:r>
              <a:rPr lang="ru-RU" sz="2400" dirty="0" err="1">
                <a:solidFill>
                  <a:srgbClr val="056839"/>
                </a:solidFill>
                <a:latin typeface="Calibri"/>
                <a:ea typeface="Calibri"/>
                <a:cs typeface="Calibri"/>
                <a:sym typeface="Calibri"/>
              </a:rPr>
              <a:t>Винаги</a:t>
            </a:r>
            <a:r>
              <a:rPr lang="ru-RU" sz="2400" dirty="0">
                <a:solidFill>
                  <a:srgbClr val="056839"/>
                </a:solidFill>
                <a:latin typeface="Calibri"/>
                <a:ea typeface="Calibri"/>
                <a:cs typeface="Calibri"/>
                <a:sym typeface="Calibri"/>
              </a:rPr>
              <a:t> предпочитайте </a:t>
            </a:r>
            <a:r>
              <a:rPr lang="ru-RU" sz="2400" dirty="0" err="1">
                <a:solidFill>
                  <a:srgbClr val="056839"/>
                </a:solidFill>
                <a:latin typeface="Calibri"/>
                <a:ea typeface="Calibri"/>
                <a:cs typeface="Calibri"/>
                <a:sym typeface="Calibri"/>
              </a:rPr>
              <a:t>алтернативите</a:t>
            </a:r>
            <a:r>
              <a:rPr lang="ru-RU" sz="2400" dirty="0">
                <a:solidFill>
                  <a:srgbClr val="056839"/>
                </a:solidFill>
                <a:latin typeface="Calibri"/>
                <a:ea typeface="Calibri"/>
                <a:cs typeface="Calibri"/>
                <a:sym typeface="Calibri"/>
              </a:rPr>
              <a:t> за многократна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пред </a:t>
            </a:r>
            <a:r>
              <a:rPr lang="ru-RU" sz="2400" dirty="0" err="1">
                <a:solidFill>
                  <a:srgbClr val="056839"/>
                </a:solidFill>
                <a:latin typeface="Calibri"/>
                <a:ea typeface="Calibri"/>
                <a:cs typeface="Calibri"/>
                <a:sym typeface="Calibri"/>
              </a:rPr>
              <a:t>тези</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еднократна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особено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ако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изработени</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пластмаса</a:t>
            </a:r>
            <a:r>
              <a:rPr lang="ru-RU" sz="2400" dirty="0">
                <a:solidFill>
                  <a:srgbClr val="056839"/>
                </a:solidFill>
                <a:latin typeface="Calibri"/>
                <a:ea typeface="Calibri"/>
                <a:cs typeface="Calibri"/>
                <a:sym typeface="Calibri"/>
              </a:rPr>
              <a:t>. Например: </a:t>
            </a:r>
            <a:r>
              <a:rPr lang="ru-RU" sz="2400" dirty="0" err="1">
                <a:solidFill>
                  <a:srgbClr val="056839"/>
                </a:solidFill>
                <a:latin typeface="Calibri"/>
                <a:ea typeface="Calibri"/>
                <a:cs typeface="Calibri"/>
                <a:sym typeface="Calibri"/>
              </a:rPr>
              <a:t>чанти</a:t>
            </a:r>
            <a:r>
              <a:rPr lang="ru-RU" sz="2400" dirty="0">
                <a:solidFill>
                  <a:srgbClr val="056839"/>
                </a:solidFill>
                <a:latin typeface="Calibri"/>
                <a:ea typeface="Calibri"/>
                <a:cs typeface="Calibri"/>
                <a:sym typeface="Calibri"/>
              </a:rPr>
              <a:t> от платно, </a:t>
            </a:r>
            <a:r>
              <a:rPr lang="ru-RU" sz="2400" dirty="0" err="1">
                <a:solidFill>
                  <a:srgbClr val="056839"/>
                </a:solidFill>
                <a:latin typeface="Calibri"/>
                <a:ea typeface="Calibri"/>
                <a:cs typeface="Calibri"/>
                <a:sym typeface="Calibri"/>
              </a:rPr>
              <a:t>бутилки</a:t>
            </a:r>
            <a:r>
              <a:rPr lang="ru-RU" sz="2400" dirty="0">
                <a:solidFill>
                  <a:srgbClr val="056839"/>
                </a:solidFill>
                <a:latin typeface="Calibri"/>
                <a:ea typeface="Calibri"/>
                <a:cs typeface="Calibri"/>
                <a:sym typeface="Calibri"/>
              </a:rPr>
              <a:t> за вода, </a:t>
            </a:r>
            <a:r>
              <a:rPr lang="ru-RU" sz="2400" dirty="0" err="1">
                <a:solidFill>
                  <a:srgbClr val="056839"/>
                </a:solidFill>
                <a:latin typeface="Calibri"/>
                <a:ea typeface="Calibri"/>
                <a:cs typeface="Calibri"/>
                <a:sym typeface="Calibri"/>
              </a:rPr>
              <a:t>стипца</a:t>
            </a:r>
            <a:r>
              <a:rPr lang="ru-RU" sz="2400" dirty="0">
                <a:solidFill>
                  <a:srgbClr val="056839"/>
                </a:solidFill>
                <a:latin typeface="Calibri"/>
                <a:ea typeface="Calibri"/>
                <a:cs typeface="Calibri"/>
                <a:sym typeface="Calibri"/>
              </a:rPr>
              <a:t> за многократна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бамбукови</a:t>
            </a:r>
            <a:r>
              <a:rPr lang="ru-RU" sz="2400" dirty="0">
                <a:solidFill>
                  <a:srgbClr val="056839"/>
                </a:solidFill>
                <a:latin typeface="Calibri"/>
                <a:ea typeface="Calibri"/>
                <a:cs typeface="Calibri"/>
                <a:sym typeface="Calibri"/>
              </a:rPr>
              <a:t> четки за </a:t>
            </a:r>
            <a:r>
              <a:rPr lang="ru-RU" sz="2400" dirty="0" err="1">
                <a:solidFill>
                  <a:srgbClr val="056839"/>
                </a:solidFill>
                <a:latin typeface="Calibri"/>
                <a:ea typeface="Calibri"/>
                <a:cs typeface="Calibri"/>
                <a:sym typeface="Calibri"/>
              </a:rPr>
              <a:t>зъби</a:t>
            </a:r>
            <a:r>
              <a:rPr lang="ru-RU" sz="2400" dirty="0">
                <a:solidFill>
                  <a:srgbClr val="056839"/>
                </a:solidFill>
                <a:latin typeface="Calibri"/>
                <a:ea typeface="Calibri"/>
                <a:cs typeface="Calibri"/>
                <a:sym typeface="Calibri"/>
              </a:rPr>
              <a:t>;</a:t>
            </a:r>
          </a:p>
          <a:p>
            <a:pPr marL="342900" lvl="0" indent="-342900" algn="just" rtl="0">
              <a:lnSpc>
                <a:spcPct val="150000"/>
              </a:lnSpc>
              <a:spcBef>
                <a:spcPts val="0"/>
              </a:spcBef>
              <a:spcAft>
                <a:spcPts val="0"/>
              </a:spcAft>
              <a:buClr>
                <a:srgbClr val="056839"/>
              </a:buClr>
              <a:buFont typeface="Arial" panose="020B0604020202020204" pitchFamily="34" charset="0"/>
              <a:buChar char="•"/>
            </a:pPr>
            <a:r>
              <a:rPr lang="ru-RU" sz="2400" dirty="0">
                <a:solidFill>
                  <a:srgbClr val="056839"/>
                </a:solidFill>
                <a:latin typeface="Calibri"/>
                <a:ea typeface="Calibri"/>
                <a:cs typeface="Calibri"/>
                <a:sym typeface="Calibri"/>
              </a:rPr>
              <a:t>Предпочитайте </a:t>
            </a:r>
            <a:r>
              <a:rPr lang="ru-RU" sz="2400" dirty="0" err="1">
                <a:solidFill>
                  <a:srgbClr val="056839"/>
                </a:solidFill>
                <a:latin typeface="Calibri"/>
                <a:ea typeface="Calibri"/>
                <a:cs typeface="Calibri"/>
                <a:sym typeface="Calibri"/>
              </a:rPr>
              <a:t>големи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опаковки</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продуктите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използваме</a:t>
            </a:r>
            <a:r>
              <a:rPr lang="ru-RU" sz="2400" dirty="0">
                <a:solidFill>
                  <a:srgbClr val="056839"/>
                </a:solidFill>
                <a:latin typeface="Calibri"/>
                <a:ea typeface="Calibri"/>
                <a:cs typeface="Calibri"/>
                <a:sym typeface="Calibri"/>
              </a:rPr>
              <a:t> най-</a:t>
            </a:r>
            <a:r>
              <a:rPr lang="ru-RU" sz="2400" dirty="0" err="1">
                <a:solidFill>
                  <a:srgbClr val="056839"/>
                </a:solidFill>
                <a:latin typeface="Calibri"/>
                <a:ea typeface="Calibri"/>
                <a:cs typeface="Calibri"/>
                <a:sym typeface="Calibri"/>
              </a:rPr>
              <a:t>често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Всъщност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ако</a:t>
            </a:r>
            <a:r>
              <a:rPr lang="ru-RU" sz="2400" dirty="0">
                <a:solidFill>
                  <a:srgbClr val="056839"/>
                </a:solidFill>
                <a:latin typeface="Calibri"/>
                <a:ea typeface="Calibri"/>
                <a:cs typeface="Calibri"/>
                <a:sym typeface="Calibri"/>
              </a:rPr>
              <a:t> знаете, че </a:t>
            </a:r>
            <a:r>
              <a:rPr lang="ru-RU" sz="2400" dirty="0" err="1">
                <a:solidFill>
                  <a:srgbClr val="056839"/>
                </a:solidFill>
                <a:latin typeface="Calibri"/>
                <a:ea typeface="Calibri"/>
                <a:cs typeface="Calibri"/>
                <a:sym typeface="Calibri"/>
              </a:rPr>
              <a:t>ще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използвате</a:t>
            </a:r>
            <a:r>
              <a:rPr lang="ru-RU" sz="2400" dirty="0">
                <a:solidFill>
                  <a:srgbClr val="056839"/>
                </a:solidFill>
                <a:latin typeface="Calibri"/>
                <a:ea typeface="Calibri"/>
                <a:cs typeface="Calibri"/>
                <a:sym typeface="Calibri"/>
              </a:rPr>
              <a:t> даден продукт, </a:t>
            </a:r>
            <a:r>
              <a:rPr lang="ru-RU" sz="2400" dirty="0" err="1">
                <a:solidFill>
                  <a:srgbClr val="056839"/>
                </a:solidFill>
                <a:latin typeface="Calibri"/>
                <a:ea typeface="Calibri"/>
                <a:cs typeface="Calibri"/>
                <a:sym typeface="Calibri"/>
              </a:rPr>
              <a:t>купуването</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една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опаковка</a:t>
            </a:r>
            <a:r>
              <a:rPr lang="ru-RU" sz="2400" dirty="0">
                <a:solidFill>
                  <a:srgbClr val="056839"/>
                </a:solidFill>
                <a:latin typeface="Calibri"/>
                <a:ea typeface="Calibri"/>
                <a:cs typeface="Calibri"/>
                <a:sym typeface="Calibri"/>
              </a:rPr>
              <a:t> вместо на много </a:t>
            </a:r>
            <a:r>
              <a:rPr lang="ru-RU" sz="2400" dirty="0" err="1">
                <a:solidFill>
                  <a:srgbClr val="056839"/>
                </a:solidFill>
                <a:latin typeface="Calibri"/>
                <a:ea typeface="Calibri"/>
                <a:cs typeface="Calibri"/>
                <a:sym typeface="Calibri"/>
              </a:rPr>
              <a:t>по-малки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може</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намали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въздействието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върху</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околната</a:t>
            </a:r>
            <a:r>
              <a:rPr lang="ru-RU" sz="2400" dirty="0">
                <a:solidFill>
                  <a:srgbClr val="056839"/>
                </a:solidFill>
                <a:latin typeface="Calibri"/>
                <a:ea typeface="Calibri"/>
                <a:cs typeface="Calibri"/>
                <a:sym typeface="Calibri"/>
              </a:rPr>
              <a:t> среда, </a:t>
            </a:r>
            <a:r>
              <a:rPr lang="ru-RU" sz="2400" dirty="0" err="1">
                <a:solidFill>
                  <a:srgbClr val="056839"/>
                </a:solidFill>
                <a:latin typeface="Calibri"/>
                <a:ea typeface="Calibri"/>
                <a:cs typeface="Calibri"/>
                <a:sym typeface="Calibri"/>
              </a:rPr>
              <a:t>тъй</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като</a:t>
            </a:r>
            <a:r>
              <a:rPr lang="ru-RU" sz="2400" dirty="0">
                <a:solidFill>
                  <a:srgbClr val="056839"/>
                </a:solidFill>
                <a:latin typeface="Calibri"/>
                <a:ea typeface="Calibri"/>
                <a:cs typeface="Calibri"/>
                <a:sym typeface="Calibri"/>
              </a:rPr>
              <a:t> се </a:t>
            </a:r>
            <a:r>
              <a:rPr lang="ru-RU" sz="2400" dirty="0" err="1">
                <a:solidFill>
                  <a:srgbClr val="056839"/>
                </a:solidFill>
                <a:latin typeface="Calibri"/>
                <a:ea typeface="Calibri"/>
                <a:cs typeface="Calibri"/>
                <a:sym typeface="Calibri"/>
              </a:rPr>
              <a:t>произвежда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по-малко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боклук</a:t>
            </a:r>
            <a:r>
              <a:rPr lang="ru-RU" sz="2400" dirty="0">
                <a:solidFill>
                  <a:srgbClr val="056839"/>
                </a:solidFill>
                <a:latin typeface="Calibri"/>
                <a:ea typeface="Calibri"/>
                <a:cs typeface="Calibri"/>
                <a:sym typeface="Calibri"/>
              </a:rPr>
              <a:t>;</a:t>
            </a:r>
          </a:p>
          <a:p>
            <a:pPr marL="342900" lvl="0" indent="-342900" algn="just" rtl="0">
              <a:lnSpc>
                <a:spcPct val="150000"/>
              </a:lnSpc>
              <a:spcBef>
                <a:spcPts val="0"/>
              </a:spcBef>
              <a:spcAft>
                <a:spcPts val="0"/>
              </a:spcAft>
              <a:buClr>
                <a:srgbClr val="056839"/>
              </a:buClr>
              <a:buFont typeface="Arial" panose="020B0604020202020204" pitchFamily="34" charset="0"/>
              <a:buChar char="•"/>
            </a:pPr>
            <a:r>
              <a:rPr lang="ru-RU" sz="2400" dirty="0" err="1">
                <a:solidFill>
                  <a:srgbClr val="056839"/>
                </a:solidFill>
                <a:latin typeface="Calibri"/>
                <a:ea typeface="Calibri"/>
                <a:cs typeface="Calibri"/>
                <a:sym typeface="Calibri"/>
              </a:rPr>
              <a:t>Купуването</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твърди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шампоани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пяна</a:t>
            </a:r>
            <a:r>
              <a:rPr lang="ru-RU" sz="2400" dirty="0">
                <a:solidFill>
                  <a:srgbClr val="056839"/>
                </a:solidFill>
                <a:latin typeface="Calibri"/>
                <a:ea typeface="Calibri"/>
                <a:cs typeface="Calibri"/>
                <a:sym typeface="Calibri"/>
              </a:rPr>
              <a:t> за вана, </a:t>
            </a:r>
            <a:r>
              <a:rPr lang="ru-RU" sz="2400" dirty="0" err="1">
                <a:solidFill>
                  <a:srgbClr val="056839"/>
                </a:solidFill>
                <a:latin typeface="Calibri"/>
                <a:ea typeface="Calibri"/>
                <a:cs typeface="Calibri"/>
                <a:sym typeface="Calibri"/>
              </a:rPr>
              <a:t>дезодоранти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балсами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позволява</a:t>
            </a:r>
            <a:r>
              <a:rPr lang="ru-RU" sz="2400" dirty="0">
                <a:solidFill>
                  <a:srgbClr val="056839"/>
                </a:solidFill>
                <a:latin typeface="Calibri"/>
                <a:ea typeface="Calibri"/>
                <a:cs typeface="Calibri"/>
                <a:sym typeface="Calibri"/>
              </a:rPr>
              <a:t> да избегнете </a:t>
            </a:r>
            <a:r>
              <a:rPr lang="ru-RU" sz="2400" dirty="0" err="1">
                <a:solidFill>
                  <a:srgbClr val="056839"/>
                </a:solidFill>
                <a:latin typeface="Calibri"/>
                <a:ea typeface="Calibri"/>
                <a:cs typeface="Calibri"/>
                <a:sym typeface="Calibri"/>
              </a:rPr>
              <a:t>купуването</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тези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продукти</a:t>
            </a:r>
            <a:r>
              <a:rPr lang="ru-RU" sz="2400" dirty="0">
                <a:solidFill>
                  <a:srgbClr val="056839"/>
                </a:solidFill>
                <a:latin typeface="Calibri"/>
                <a:ea typeface="Calibri"/>
                <a:cs typeface="Calibri"/>
                <a:sym typeface="Calibri"/>
              </a:rPr>
              <a:t> в </a:t>
            </a:r>
            <a:r>
              <a:rPr lang="ru-RU" sz="2400" dirty="0" err="1">
                <a:solidFill>
                  <a:srgbClr val="056839"/>
                </a:solidFill>
                <a:latin typeface="Calibri"/>
                <a:ea typeface="Calibri"/>
                <a:cs typeface="Calibri"/>
                <a:sym typeface="Calibri"/>
              </a:rPr>
              <a:t>пластмасови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опаковки</a:t>
            </a:r>
            <a:r>
              <a:rPr lang="ru-RU" sz="2400" dirty="0">
                <a:solidFill>
                  <a:srgbClr val="056839"/>
                </a:solidFill>
                <a:latin typeface="Calibri"/>
                <a:ea typeface="Calibri"/>
                <a:cs typeface="Calibri"/>
                <a:sym typeface="Calibri"/>
              </a:rPr>
              <a:t>;</a:t>
            </a:r>
          </a:p>
          <a:p>
            <a:pPr marL="342900" lvl="0" indent="-342900" algn="just" rtl="0">
              <a:lnSpc>
                <a:spcPct val="150000"/>
              </a:lnSpc>
              <a:spcBef>
                <a:spcPts val="0"/>
              </a:spcBef>
              <a:spcAft>
                <a:spcPts val="0"/>
              </a:spcAft>
              <a:buClr>
                <a:srgbClr val="056839"/>
              </a:buClr>
              <a:buFont typeface="Arial" panose="020B0604020202020204" pitchFamily="34" charset="0"/>
              <a:buChar char="•"/>
            </a:pPr>
            <a:r>
              <a:rPr lang="ru-RU" sz="2400" dirty="0" err="1">
                <a:solidFill>
                  <a:srgbClr val="056839"/>
                </a:solidFill>
                <a:latin typeface="Calibri"/>
                <a:ea typeface="Calibri"/>
                <a:cs typeface="Calibri"/>
                <a:sym typeface="Calibri"/>
              </a:rPr>
              <a:t>Спрете</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купувате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бутилирана</a:t>
            </a:r>
            <a:r>
              <a:rPr lang="ru-RU" sz="2400" dirty="0">
                <a:solidFill>
                  <a:srgbClr val="056839"/>
                </a:solidFill>
                <a:latin typeface="Calibri"/>
                <a:ea typeface="Calibri"/>
                <a:cs typeface="Calibri"/>
                <a:sym typeface="Calibri"/>
              </a:rPr>
              <a:t> вода. </a:t>
            </a:r>
            <a:r>
              <a:rPr lang="ru-RU" sz="2400" dirty="0" err="1">
                <a:solidFill>
                  <a:srgbClr val="056839"/>
                </a:solidFill>
                <a:latin typeface="Calibri"/>
                <a:ea typeface="Calibri"/>
                <a:cs typeface="Calibri"/>
                <a:sym typeface="Calibri"/>
              </a:rPr>
              <a:t>Опитайте</a:t>
            </a:r>
            <a:r>
              <a:rPr lang="ru-RU" sz="2400" dirty="0">
                <a:solidFill>
                  <a:srgbClr val="056839"/>
                </a:solidFill>
                <a:latin typeface="Calibri"/>
                <a:ea typeface="Calibri"/>
                <a:cs typeface="Calibri"/>
                <a:sym typeface="Calibri"/>
              </a:rPr>
              <a:t> се да </a:t>
            </a:r>
            <a:r>
              <a:rPr lang="ru-RU" sz="2400" dirty="0" err="1">
                <a:solidFill>
                  <a:srgbClr val="056839"/>
                </a:solidFill>
                <a:latin typeface="Calibri"/>
                <a:ea typeface="Calibri"/>
                <a:cs typeface="Calibri"/>
                <a:sym typeface="Calibri"/>
              </a:rPr>
              <a:t>свикнете</a:t>
            </a:r>
            <a:r>
              <a:rPr lang="ru-RU" sz="2400" dirty="0">
                <a:solidFill>
                  <a:srgbClr val="056839"/>
                </a:solidFill>
                <a:latin typeface="Calibri"/>
                <a:ea typeface="Calibri"/>
                <a:cs typeface="Calibri"/>
                <a:sym typeface="Calibri"/>
              </a:rPr>
              <a:t> да носите </a:t>
            </a:r>
            <a:r>
              <a:rPr lang="ru-RU" sz="2400" dirty="0" err="1">
                <a:solidFill>
                  <a:srgbClr val="056839"/>
                </a:solidFill>
                <a:latin typeface="Calibri"/>
                <a:ea typeface="Calibri"/>
                <a:cs typeface="Calibri"/>
                <a:sym typeface="Calibri"/>
              </a:rPr>
              <a:t>винаги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със</a:t>
            </a:r>
            <a:r>
              <a:rPr lang="ru-RU" sz="2400" dirty="0">
                <a:solidFill>
                  <a:srgbClr val="056839"/>
                </a:solidFill>
                <a:latin typeface="Calibri"/>
                <a:ea typeface="Calibri"/>
                <a:cs typeface="Calibri"/>
                <a:sym typeface="Calibri"/>
              </a:rPr>
              <a:t> себе си </a:t>
            </a:r>
            <a:r>
              <a:rPr lang="ru-RU" sz="2400" dirty="0" err="1">
                <a:solidFill>
                  <a:srgbClr val="056839"/>
                </a:solidFill>
                <a:latin typeface="Calibri"/>
                <a:ea typeface="Calibri"/>
                <a:cs typeface="Calibri"/>
                <a:sym typeface="Calibri"/>
              </a:rPr>
              <a:t>бутилка</a:t>
            </a:r>
            <a:r>
              <a:rPr lang="ru-RU" sz="2400" dirty="0">
                <a:solidFill>
                  <a:srgbClr val="056839"/>
                </a:solidFill>
                <a:latin typeface="Calibri"/>
                <a:ea typeface="Calibri"/>
                <a:cs typeface="Calibri"/>
                <a:sym typeface="Calibri"/>
              </a:rPr>
              <a:t> с вода, </a:t>
            </a:r>
            <a:r>
              <a:rPr lang="ru-RU" sz="2400" dirty="0" err="1">
                <a:solidFill>
                  <a:srgbClr val="056839"/>
                </a:solidFill>
                <a:latin typeface="Calibri"/>
                <a:ea typeface="Calibri"/>
                <a:cs typeface="Calibri"/>
                <a:sym typeface="Calibri"/>
              </a:rPr>
              <a:t>която</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пълните</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чешмичките</a:t>
            </a:r>
            <a:r>
              <a:rPr lang="ru-RU" sz="2400" dirty="0">
                <a:solidFill>
                  <a:srgbClr val="056839"/>
                </a:solidFill>
                <a:latin typeface="Calibri"/>
                <a:ea typeface="Calibri"/>
                <a:cs typeface="Calibri"/>
                <a:sym typeface="Calibri"/>
              </a:rPr>
              <a:t> или </a:t>
            </a:r>
            <a:r>
              <a:rPr lang="ru-RU" sz="2400" dirty="0" err="1">
                <a:solidFill>
                  <a:srgbClr val="056839"/>
                </a:solidFill>
                <a:latin typeface="Calibri"/>
                <a:ea typeface="Calibri"/>
                <a:cs typeface="Calibri"/>
                <a:sym typeface="Calibri"/>
              </a:rPr>
              <a:t>крановете</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пиене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Освен</a:t>
            </a:r>
            <a:r>
              <a:rPr lang="ru-RU" sz="2400" dirty="0">
                <a:solidFill>
                  <a:srgbClr val="056839"/>
                </a:solidFill>
                <a:latin typeface="Calibri"/>
                <a:ea typeface="Calibri"/>
                <a:cs typeface="Calibri"/>
                <a:sym typeface="Calibri"/>
              </a:rPr>
              <a:t> че </a:t>
            </a:r>
            <a:r>
              <a:rPr lang="ru-RU" sz="2400" dirty="0" err="1">
                <a:solidFill>
                  <a:srgbClr val="056839"/>
                </a:solidFill>
                <a:latin typeface="Calibri"/>
                <a:ea typeface="Calibri"/>
                <a:cs typeface="Calibri"/>
                <a:sym typeface="Calibri"/>
              </a:rPr>
              <a:t>ще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спестите</a:t>
            </a:r>
            <a:r>
              <a:rPr lang="ru-RU" sz="2400" dirty="0">
                <a:solidFill>
                  <a:srgbClr val="056839"/>
                </a:solidFill>
                <a:latin typeface="Calibri"/>
                <a:ea typeface="Calibri"/>
                <a:cs typeface="Calibri"/>
                <a:sym typeface="Calibri"/>
              </a:rPr>
              <a:t> пари, </a:t>
            </a:r>
            <a:r>
              <a:rPr lang="ru-RU" sz="2400" dirty="0" err="1">
                <a:solidFill>
                  <a:srgbClr val="056839"/>
                </a:solidFill>
                <a:latin typeface="Calibri"/>
                <a:ea typeface="Calibri"/>
                <a:cs typeface="Calibri"/>
                <a:sym typeface="Calibri"/>
              </a:rPr>
              <a:t>това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ще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позволи</a:t>
            </a:r>
            <a:r>
              <a:rPr lang="ru-RU" sz="2400" dirty="0">
                <a:solidFill>
                  <a:srgbClr val="056839"/>
                </a:solidFill>
                <a:latin typeface="Calibri"/>
                <a:ea typeface="Calibri"/>
                <a:cs typeface="Calibri"/>
                <a:sym typeface="Calibri"/>
              </a:rPr>
              <a:t> и да </a:t>
            </a:r>
            <a:r>
              <a:rPr lang="ru-RU" sz="2400" dirty="0" err="1">
                <a:solidFill>
                  <a:srgbClr val="056839"/>
                </a:solidFill>
                <a:latin typeface="Calibri"/>
                <a:ea typeface="Calibri"/>
                <a:cs typeface="Calibri"/>
                <a:sym typeface="Calibri"/>
              </a:rPr>
              <a:t>намалите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въздействието</a:t>
            </a:r>
            <a:r>
              <a:rPr lang="ru-RU" sz="2400" dirty="0">
                <a:solidFill>
                  <a:srgbClr val="056839"/>
                </a:solidFill>
                <a:latin typeface="Calibri"/>
                <a:ea typeface="Calibri"/>
                <a:cs typeface="Calibri"/>
                <a:sym typeface="Calibri"/>
              </a:rPr>
              <a:t> си </a:t>
            </a:r>
            <a:r>
              <a:rPr lang="ru-RU" sz="2400" dirty="0" err="1">
                <a:solidFill>
                  <a:srgbClr val="056839"/>
                </a:solidFill>
                <a:latin typeface="Calibri"/>
                <a:ea typeface="Calibri"/>
                <a:cs typeface="Calibri"/>
                <a:sym typeface="Calibri"/>
              </a:rPr>
              <a:t>върху</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околната</a:t>
            </a:r>
            <a:r>
              <a:rPr lang="ru-RU" sz="2400" dirty="0">
                <a:solidFill>
                  <a:srgbClr val="056839"/>
                </a:solidFill>
                <a:latin typeface="Calibri"/>
                <a:ea typeface="Calibri"/>
                <a:cs typeface="Calibri"/>
                <a:sym typeface="Calibri"/>
              </a:rPr>
              <a:t> среда.</a:t>
            </a:r>
            <a:endParaRPr sz="2400" dirty="0">
              <a:solidFill>
                <a:srgbClr val="056839"/>
              </a:solidFill>
              <a:latin typeface="Calibri"/>
              <a:ea typeface="Calibri"/>
              <a:cs typeface="Calibri"/>
              <a:sym typeface="Calibri"/>
            </a:endParaRPr>
          </a:p>
        </p:txBody>
      </p:sp>
      <p:sp>
        <p:nvSpPr>
          <p:cNvPr id="338" name="Google Shape;338;gfe35aad776_0_113"/>
          <p:cNvSpPr txBox="1"/>
          <p:nvPr/>
        </p:nvSpPr>
        <p:spPr>
          <a:xfrm>
            <a:off x="9163800" y="8439563"/>
            <a:ext cx="10646400" cy="1839704"/>
          </a:xfrm>
          <a:prstGeom prst="rect">
            <a:avLst/>
          </a:prstGeom>
          <a:noFill/>
          <a:ln>
            <a:noFill/>
          </a:ln>
        </p:spPr>
        <p:txBody>
          <a:bodyPr spcFirstLastPara="1" wrap="square" lIns="148575" tIns="148575" rIns="148575" bIns="148575" anchor="t" anchorCtr="0">
            <a:spAutoFit/>
          </a:bodyPr>
          <a:lstStyle/>
          <a:p>
            <a:pPr marL="0" lvl="0" indent="0" algn="l" rtl="0">
              <a:lnSpc>
                <a:spcPct val="115000"/>
              </a:lnSpc>
              <a:spcBef>
                <a:spcPts val="0"/>
              </a:spcBef>
              <a:spcAft>
                <a:spcPts val="0"/>
              </a:spcAft>
              <a:buClr>
                <a:schemeClr val="dk1"/>
              </a:buClr>
              <a:buSzPts val="1800"/>
              <a:buFont typeface="Arial"/>
              <a:buNone/>
            </a:pPr>
            <a:r>
              <a:rPr lang="bg-BG" sz="2900" b="1" dirty="0">
                <a:solidFill>
                  <a:srgbClr val="056839"/>
                </a:solidFill>
                <a:latin typeface="Calibri"/>
                <a:ea typeface="Calibri"/>
                <a:cs typeface="Calibri"/>
                <a:sym typeface="Calibri"/>
              </a:rPr>
              <a:t>Въпрос за размисъл</a:t>
            </a:r>
            <a:endParaRPr sz="2900" b="1" dirty="0">
              <a:solidFill>
                <a:srgbClr val="05683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800"/>
              <a:buFont typeface="Arial"/>
              <a:buNone/>
            </a:pPr>
            <a:r>
              <a:rPr lang="ru-RU" sz="2900" dirty="0" err="1">
                <a:solidFill>
                  <a:srgbClr val="056839"/>
                </a:solidFill>
                <a:latin typeface="Calibri"/>
                <a:ea typeface="Calibri"/>
                <a:cs typeface="Calibri"/>
                <a:sym typeface="Calibri"/>
              </a:rPr>
              <a:t>Какво</a:t>
            </a:r>
            <a:r>
              <a:rPr lang="ru-RU" sz="2900" dirty="0">
                <a:solidFill>
                  <a:srgbClr val="056839"/>
                </a:solidFill>
                <a:latin typeface="Calibri"/>
                <a:ea typeface="Calibri"/>
                <a:cs typeface="Calibri"/>
                <a:sym typeface="Calibri"/>
              </a:rPr>
              <a:t> правите в </a:t>
            </a:r>
            <a:r>
              <a:rPr lang="ru-RU" sz="2900" dirty="0" err="1">
                <a:solidFill>
                  <a:srgbClr val="056839"/>
                </a:solidFill>
                <a:latin typeface="Calibri"/>
                <a:ea typeface="Calibri"/>
                <a:cs typeface="Calibri"/>
                <a:sym typeface="Calibri"/>
              </a:rPr>
              <a:t>ежедневието</a:t>
            </a:r>
            <a:r>
              <a:rPr lang="ru-RU" sz="2900" dirty="0">
                <a:solidFill>
                  <a:srgbClr val="056839"/>
                </a:solidFill>
                <a:latin typeface="Calibri"/>
                <a:ea typeface="Calibri"/>
                <a:cs typeface="Calibri"/>
                <a:sym typeface="Calibri"/>
              </a:rPr>
              <a:t> си, за да </a:t>
            </a:r>
            <a:r>
              <a:rPr lang="ru-RU" sz="2900" dirty="0" err="1">
                <a:solidFill>
                  <a:srgbClr val="056839"/>
                </a:solidFill>
                <a:latin typeface="Calibri"/>
                <a:ea typeface="Calibri"/>
                <a:cs typeface="Calibri"/>
                <a:sym typeface="Calibri"/>
              </a:rPr>
              <a:t>намалите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потреблението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еднократна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употреба</a:t>
            </a:r>
            <a:r>
              <a:rPr lang="ru-RU" sz="2900" dirty="0">
                <a:solidFill>
                  <a:srgbClr val="056839"/>
                </a:solidFill>
                <a:latin typeface="Calibri"/>
                <a:ea typeface="Calibri"/>
                <a:cs typeface="Calibri"/>
                <a:sym typeface="Calibri"/>
              </a:rPr>
              <a:t>?</a:t>
            </a:r>
            <a:endParaRPr sz="2300" dirty="0">
              <a:latin typeface="Calibri"/>
              <a:ea typeface="Calibri"/>
              <a:cs typeface="Calibri"/>
              <a:sym typeface="Calibri"/>
            </a:endParaRPr>
          </a:p>
        </p:txBody>
      </p:sp>
      <p:pic>
        <p:nvPicPr>
          <p:cNvPr id="339" name="Google Shape;339;gfe35aad776_0_113"/>
          <p:cNvPicPr preferRelativeResize="0"/>
          <p:nvPr/>
        </p:nvPicPr>
        <p:blipFill rotWithShape="1">
          <a:blip r:embed="rId5">
            <a:alphaModFix/>
          </a:blip>
          <a:srcRect/>
          <a:stretch/>
        </p:blipFill>
        <p:spPr>
          <a:xfrm>
            <a:off x="8362535" y="8971711"/>
            <a:ext cx="597838" cy="996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15bba7fea88_0_71"/>
          <p:cNvSpPr txBox="1"/>
          <p:nvPr/>
        </p:nvSpPr>
        <p:spPr>
          <a:xfrm>
            <a:off x="883846" y="845615"/>
            <a:ext cx="18390337" cy="1381107"/>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b="1" dirty="0">
                <a:solidFill>
                  <a:srgbClr val="056839"/>
                </a:solidFill>
                <a:latin typeface="Calibri"/>
                <a:ea typeface="Calibri"/>
                <a:cs typeface="Calibri"/>
                <a:sym typeface="Calibri"/>
              </a:rPr>
              <a:t>ТЕМА 2: СТРАТЕГИИ ЗА ПРЕОДОЛЯВАНЕ НА ЗАМЪРСЯВАНЕТО С ПЛАСТМАСИ</a:t>
            </a:r>
            <a:endParaRPr lang="en-US" sz="4000" b="1" dirty="0">
              <a:solidFill>
                <a:srgbClr val="C55A11"/>
              </a:solidFill>
              <a:latin typeface="Calibri"/>
              <a:ea typeface="Calibri"/>
              <a:cs typeface="Calibri"/>
              <a:sym typeface="Calibri"/>
            </a:endParaRPr>
          </a:p>
          <a:p>
            <a:pPr marL="0" marR="0" lvl="0" indent="0" algn="l" rtl="0">
              <a:spcBef>
                <a:spcPts val="0"/>
              </a:spcBef>
              <a:spcAft>
                <a:spcPts val="0"/>
              </a:spcAft>
              <a:buNone/>
            </a:pPr>
            <a:endParaRPr sz="4000" b="1" dirty="0">
              <a:solidFill>
                <a:srgbClr val="C55A11"/>
              </a:solidFill>
              <a:latin typeface="Calibri"/>
              <a:ea typeface="Calibri"/>
              <a:cs typeface="Calibri"/>
              <a:sym typeface="Calibri"/>
            </a:endParaRPr>
          </a:p>
        </p:txBody>
      </p:sp>
      <p:sp>
        <p:nvSpPr>
          <p:cNvPr id="345" name="Google Shape;345;g15bba7fea88_0_7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46" name="Google Shape;346;g15bba7fea88_0_7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47" name="Google Shape;347;g15bba7fea88_0_7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48" name="Google Shape;348;g15bba7fea88_0_7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49" name="Google Shape;349;g15bba7fea88_0_7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350" name="Google Shape;350;g15bba7fea88_0_71"/>
          <p:cNvSpPr txBox="1"/>
          <p:nvPr/>
        </p:nvSpPr>
        <p:spPr>
          <a:xfrm>
            <a:off x="1055784" y="2119388"/>
            <a:ext cx="18218400" cy="4870534"/>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Clr>
                <a:schemeClr val="dk1"/>
              </a:buClr>
              <a:buSzPts val="1800"/>
              <a:buFont typeface="Arial"/>
              <a:buNone/>
            </a:pPr>
            <a:r>
              <a:rPr lang="ru-RU" sz="3300" dirty="0">
                <a:solidFill>
                  <a:srgbClr val="056839"/>
                </a:solidFill>
                <a:latin typeface="Calibri"/>
                <a:ea typeface="Calibri"/>
                <a:cs typeface="Calibri"/>
                <a:sym typeface="Calibri"/>
              </a:rPr>
              <a:t>От 2024 г. </a:t>
            </a:r>
            <a:r>
              <a:rPr lang="ru-RU" sz="3300" dirty="0" err="1">
                <a:solidFill>
                  <a:srgbClr val="056839"/>
                </a:solidFill>
                <a:latin typeface="Calibri"/>
                <a:ea typeface="Calibri"/>
                <a:cs typeface="Calibri"/>
                <a:sym typeface="Calibri"/>
              </a:rPr>
              <a:t>нататък</a:t>
            </a:r>
            <a:r>
              <a:rPr lang="ru-RU" sz="3300" dirty="0">
                <a:solidFill>
                  <a:srgbClr val="056839"/>
                </a:solidFill>
                <a:latin typeface="Calibri"/>
                <a:ea typeface="Calibri"/>
                <a:cs typeface="Calibri"/>
                <a:sym typeface="Calibri"/>
              </a:rPr>
              <a:t>...</a:t>
            </a:r>
          </a:p>
          <a:p>
            <a:pPr marL="514350" lvl="0" indent="-514350" algn="l" rtl="0">
              <a:lnSpc>
                <a:spcPct val="150000"/>
              </a:lnSpc>
              <a:spcBef>
                <a:spcPts val="0"/>
              </a:spcBef>
              <a:spcAft>
                <a:spcPts val="0"/>
              </a:spcAft>
              <a:buClr>
                <a:srgbClr val="056839"/>
              </a:buClr>
              <a:buSzPct val="70000"/>
              <a:buFont typeface="+mj-lt"/>
              <a:buAutoNum type="arabicParenR"/>
            </a:pPr>
            <a:r>
              <a:rPr lang="ru-RU" sz="3300" dirty="0">
                <a:solidFill>
                  <a:srgbClr val="056839"/>
                </a:solidFill>
                <a:latin typeface="Calibri"/>
                <a:ea typeface="Calibri"/>
                <a:cs typeface="Calibri"/>
                <a:sym typeface="Calibri"/>
              </a:rPr>
              <a:t>ЕС </a:t>
            </a:r>
            <a:r>
              <a:rPr lang="ru-RU" sz="3300" dirty="0" err="1">
                <a:solidFill>
                  <a:srgbClr val="056839"/>
                </a:solidFill>
                <a:latin typeface="Calibri"/>
                <a:ea typeface="Calibri"/>
                <a:cs typeface="Calibri"/>
                <a:sym typeface="Calibri"/>
              </a:rPr>
              <a:t>ще</a:t>
            </a:r>
            <a:r>
              <a:rPr lang="ru-RU" sz="3300" dirty="0">
                <a:solidFill>
                  <a:srgbClr val="056839"/>
                </a:solidFill>
                <a:latin typeface="Calibri"/>
                <a:ea typeface="Calibri"/>
                <a:cs typeface="Calibri"/>
                <a:sym typeface="Calibri"/>
              </a:rPr>
              <a:t> забрани </a:t>
            </a:r>
            <a:r>
              <a:rPr lang="ru-RU" sz="3300" dirty="0" err="1">
                <a:solidFill>
                  <a:srgbClr val="056839"/>
                </a:solidFill>
                <a:latin typeface="Calibri"/>
                <a:ea typeface="Calibri"/>
                <a:cs typeface="Calibri"/>
                <a:sym typeface="Calibri"/>
              </a:rPr>
              <a:t>използването</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пластмасови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чинии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прибори</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хранене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сламки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пръчици</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балони</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памучни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пръчици</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еднократна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употреба</a:t>
            </a:r>
            <a:r>
              <a:rPr lang="ru-RU" sz="3300" dirty="0">
                <a:solidFill>
                  <a:srgbClr val="056839"/>
                </a:solidFill>
                <a:latin typeface="Calibri"/>
                <a:ea typeface="Calibri"/>
                <a:cs typeface="Calibri"/>
                <a:sym typeface="Calibri"/>
              </a:rPr>
              <a:t>.</a:t>
            </a:r>
          </a:p>
          <a:p>
            <a:pPr marL="514350" lvl="0" indent="-514350" algn="l" rtl="0">
              <a:lnSpc>
                <a:spcPct val="150000"/>
              </a:lnSpc>
              <a:spcBef>
                <a:spcPts val="0"/>
              </a:spcBef>
              <a:spcAft>
                <a:spcPts val="0"/>
              </a:spcAft>
              <a:buClr>
                <a:srgbClr val="056839"/>
              </a:buClr>
              <a:buSzPct val="70000"/>
              <a:buFont typeface="+mj-lt"/>
              <a:buAutoNum type="arabicParenR"/>
            </a:pPr>
            <a:r>
              <a:rPr lang="ru-RU" sz="3300" dirty="0">
                <a:solidFill>
                  <a:srgbClr val="056839"/>
                </a:solidFill>
                <a:latin typeface="Calibri"/>
                <a:ea typeface="Calibri"/>
                <a:cs typeface="Calibri"/>
                <a:sym typeface="Calibri"/>
              </a:rPr>
              <a:t>ЕС </a:t>
            </a:r>
            <a:r>
              <a:rPr lang="ru-RU" sz="3300" dirty="0" err="1">
                <a:solidFill>
                  <a:srgbClr val="056839"/>
                </a:solidFill>
                <a:latin typeface="Calibri"/>
                <a:ea typeface="Calibri"/>
                <a:cs typeface="Calibri"/>
                <a:sym typeface="Calibri"/>
              </a:rPr>
              <a:t>ще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въведе</a:t>
            </a:r>
            <a:r>
              <a:rPr lang="ru-RU" sz="3300" dirty="0">
                <a:solidFill>
                  <a:srgbClr val="056839"/>
                </a:solidFill>
                <a:latin typeface="Calibri"/>
                <a:ea typeface="Calibri"/>
                <a:cs typeface="Calibri"/>
                <a:sym typeface="Calibri"/>
              </a:rPr>
              <a:t> комбинация от </a:t>
            </a:r>
            <a:r>
              <a:rPr lang="ru-RU" sz="3300" dirty="0" err="1">
                <a:solidFill>
                  <a:srgbClr val="056839"/>
                </a:solidFill>
                <a:latin typeface="Calibri"/>
                <a:ea typeface="Calibri"/>
                <a:cs typeface="Calibri"/>
                <a:sym typeface="Calibri"/>
              </a:rPr>
              <a:t>смесено</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разделно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събиране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пластмасови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отпадъци</a:t>
            </a:r>
            <a:r>
              <a:rPr lang="ru-RU" sz="3300" dirty="0">
                <a:solidFill>
                  <a:srgbClr val="056839"/>
                </a:solidFill>
                <a:latin typeface="Calibri"/>
                <a:ea typeface="Calibri"/>
                <a:cs typeface="Calibri"/>
                <a:sym typeface="Calibri"/>
              </a:rPr>
              <a:t>.</a:t>
            </a:r>
          </a:p>
          <a:p>
            <a:pPr marL="514350" lvl="0" indent="-514350" algn="l" rtl="0">
              <a:lnSpc>
                <a:spcPct val="150000"/>
              </a:lnSpc>
              <a:spcBef>
                <a:spcPts val="0"/>
              </a:spcBef>
              <a:spcAft>
                <a:spcPts val="0"/>
              </a:spcAft>
              <a:buClr>
                <a:srgbClr val="056839"/>
              </a:buClr>
              <a:buSzPct val="70000"/>
              <a:buFont typeface="+mj-lt"/>
              <a:buAutoNum type="arabicParenR"/>
            </a:pPr>
            <a:r>
              <a:rPr lang="ru-RU" sz="3300" dirty="0" err="1">
                <a:solidFill>
                  <a:srgbClr val="056839"/>
                </a:solidFill>
                <a:latin typeface="Calibri"/>
                <a:ea typeface="Calibri"/>
                <a:cs typeface="Calibri"/>
                <a:sym typeface="Calibri"/>
              </a:rPr>
              <a:t>Всички</a:t>
            </a:r>
            <a:r>
              <a:rPr lang="ru-RU" sz="3300" dirty="0">
                <a:solidFill>
                  <a:srgbClr val="056839"/>
                </a:solidFill>
                <a:latin typeface="Calibri"/>
                <a:ea typeface="Calibri"/>
                <a:cs typeface="Calibri"/>
                <a:sym typeface="Calibri"/>
              </a:rPr>
              <a:t> производители на напитки в ЕС </a:t>
            </a:r>
            <a:r>
              <a:rPr lang="ru-RU" sz="3300" dirty="0" err="1">
                <a:solidFill>
                  <a:srgbClr val="056839"/>
                </a:solidFill>
                <a:latin typeface="Calibri"/>
                <a:ea typeface="Calibri"/>
                <a:cs typeface="Calibri"/>
                <a:sym typeface="Calibri"/>
              </a:rPr>
              <a:t>ще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трябва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задължително</a:t>
            </a:r>
            <a:r>
              <a:rPr lang="ru-RU" sz="3300" dirty="0">
                <a:solidFill>
                  <a:srgbClr val="056839"/>
                </a:solidFill>
                <a:latin typeface="Calibri"/>
                <a:ea typeface="Calibri"/>
                <a:cs typeface="Calibri"/>
                <a:sym typeface="Calibri"/>
              </a:rPr>
              <a:t> да </a:t>
            </a:r>
            <a:r>
              <a:rPr lang="ru-RU" sz="3300" dirty="0" err="1">
                <a:solidFill>
                  <a:srgbClr val="056839"/>
                </a:solidFill>
                <a:latin typeface="Calibri"/>
                <a:ea typeface="Calibri"/>
                <a:cs typeface="Calibri"/>
                <a:sym typeface="Calibri"/>
              </a:rPr>
              <a:t>използват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привързана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капачка</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пластмасови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бутилки</a:t>
            </a:r>
            <a:r>
              <a:rPr lang="ru-RU" sz="3300" dirty="0">
                <a:solidFill>
                  <a:srgbClr val="056839"/>
                </a:solidFill>
                <a:latin typeface="Calibri"/>
                <a:ea typeface="Calibri"/>
                <a:cs typeface="Calibri"/>
                <a:sym typeface="Calibri"/>
              </a:rPr>
              <a:t>.</a:t>
            </a:r>
            <a:endParaRPr sz="3300" dirty="0">
              <a:solidFill>
                <a:srgbClr val="05683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gfe35aad776_0_124"/>
          <p:cNvSpPr txBox="1"/>
          <p:nvPr/>
        </p:nvSpPr>
        <p:spPr>
          <a:xfrm>
            <a:off x="853904" y="8301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Тема</a:t>
            </a:r>
            <a:r>
              <a:rPr lang="lt-LT" sz="5900" b="1" dirty="0">
                <a:solidFill>
                  <a:srgbClr val="056839"/>
                </a:solidFill>
                <a:latin typeface="Calibri"/>
                <a:ea typeface="Calibri"/>
                <a:cs typeface="Calibri"/>
                <a:sym typeface="Calibri"/>
              </a:rPr>
              <a:t> 2: </a:t>
            </a:r>
            <a:r>
              <a:rPr lang="bg-BG" sz="5900" b="1" dirty="0">
                <a:solidFill>
                  <a:srgbClr val="056839"/>
                </a:solidFill>
                <a:latin typeface="Calibri"/>
                <a:ea typeface="Calibri"/>
                <a:cs typeface="Calibri"/>
                <a:sym typeface="Calibri"/>
              </a:rPr>
              <a:t>полезни връзки</a:t>
            </a: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356" name="Google Shape;356;gfe35aad776_0_124"/>
          <p:cNvSpPr txBox="1"/>
          <p:nvPr/>
        </p:nvSpPr>
        <p:spPr>
          <a:xfrm>
            <a:off x="1027689" y="2190452"/>
            <a:ext cx="16933500" cy="5505313"/>
          </a:xfrm>
          <a:prstGeom prst="rect">
            <a:avLst/>
          </a:prstGeom>
          <a:noFill/>
          <a:ln>
            <a:noFill/>
          </a:ln>
        </p:spPr>
        <p:txBody>
          <a:bodyPr spcFirstLastPara="1" wrap="square" lIns="148575" tIns="74275" rIns="148575" bIns="74275" anchor="t" anchorCtr="0">
            <a:spAutoFit/>
          </a:bodyPr>
          <a:lstStyle/>
          <a:p>
            <a:pPr marL="184150" marR="0" lvl="0" algn="l" rtl="0">
              <a:lnSpc>
                <a:spcPct val="150000"/>
              </a:lnSpc>
              <a:spcBef>
                <a:spcPts val="0"/>
              </a:spcBef>
              <a:spcAft>
                <a:spcPts val="0"/>
              </a:spcAft>
              <a:buClr>
                <a:srgbClr val="056839"/>
              </a:buClr>
              <a:buSzPts val="2900"/>
            </a:pPr>
            <a:r>
              <a:rPr lang="ru-RU" sz="2900" dirty="0">
                <a:solidFill>
                  <a:srgbClr val="056839"/>
                </a:solidFill>
                <a:latin typeface="Calibri"/>
                <a:ea typeface="Calibri"/>
                <a:cs typeface="Calibri"/>
                <a:sym typeface="Calibri"/>
              </a:rPr>
              <a:t>За да научите </a:t>
            </a:r>
            <a:r>
              <a:rPr lang="ru-RU" sz="2900" dirty="0" err="1">
                <a:solidFill>
                  <a:srgbClr val="056839"/>
                </a:solidFill>
                <a:latin typeface="Calibri"/>
                <a:ea typeface="Calibri"/>
                <a:cs typeface="Calibri"/>
                <a:sym typeface="Calibri"/>
              </a:rPr>
              <a:t>повече</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стратегията</a:t>
            </a:r>
            <a:r>
              <a:rPr lang="ru-RU" sz="2900" dirty="0">
                <a:solidFill>
                  <a:srgbClr val="056839"/>
                </a:solidFill>
                <a:latin typeface="Calibri"/>
                <a:ea typeface="Calibri"/>
                <a:cs typeface="Calibri"/>
                <a:sym typeface="Calibri"/>
              </a:rPr>
              <a:t> на ЕС за </a:t>
            </a:r>
            <a:r>
              <a:rPr lang="ru-RU" sz="2900" dirty="0" err="1">
                <a:solidFill>
                  <a:srgbClr val="056839"/>
                </a:solidFill>
                <a:latin typeface="Calibri"/>
                <a:ea typeface="Calibri"/>
                <a:cs typeface="Calibri"/>
                <a:sym typeface="Calibri"/>
              </a:rPr>
              <a:t>пластмасите</a:t>
            </a:r>
            <a:r>
              <a:rPr lang="ru-RU" sz="2900" dirty="0">
                <a:solidFill>
                  <a:srgbClr val="056839"/>
                </a:solidFill>
                <a:latin typeface="Calibri"/>
                <a:ea typeface="Calibri"/>
                <a:cs typeface="Calibri"/>
                <a:sym typeface="Calibri"/>
              </a:rPr>
              <a:t>:</a:t>
            </a:r>
          </a:p>
          <a:p>
            <a:pPr marL="749300" marR="0" lvl="0" indent="-565150" algn="l" rtl="0">
              <a:lnSpc>
                <a:spcPct val="150000"/>
              </a:lnSpc>
              <a:spcBef>
                <a:spcPts val="0"/>
              </a:spcBef>
              <a:spcAft>
                <a:spcPts val="0"/>
              </a:spcAft>
              <a:buClr>
                <a:srgbClr val="056839"/>
              </a:buClr>
              <a:buSzPts val="2900"/>
              <a:buFont typeface="Calibri"/>
              <a:buChar char="●"/>
            </a:pPr>
            <a:r>
              <a:rPr lang="ru-RU" sz="2900" dirty="0" err="1">
                <a:solidFill>
                  <a:srgbClr val="056839"/>
                </a:solidFill>
                <a:latin typeface="Calibri"/>
                <a:ea typeface="Calibri"/>
                <a:cs typeface="Calibri"/>
                <a:sym typeface="Calibri"/>
              </a:rPr>
              <a:t>Европейска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комисия</a:t>
            </a:r>
            <a:r>
              <a:rPr lang="ru-RU" sz="2900" dirty="0">
                <a:solidFill>
                  <a:srgbClr val="056839"/>
                </a:solidFill>
                <a:latin typeface="Calibri"/>
                <a:ea typeface="Calibri"/>
                <a:cs typeface="Calibri"/>
                <a:sym typeface="Calibri"/>
              </a:rPr>
              <a:t> (2018 г.) </a:t>
            </a:r>
            <a:r>
              <a:rPr lang="ru-RU" sz="2900" dirty="0" err="1">
                <a:solidFill>
                  <a:srgbClr val="056839"/>
                </a:solidFill>
                <a:latin typeface="Calibri"/>
                <a:ea typeface="Calibri"/>
                <a:cs typeface="Calibri"/>
                <a:sym typeface="Calibri"/>
              </a:rPr>
              <a:t>Стратегията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 https://environment.ec.europa.eu/strategy/plastics-strategy_en#:~:text=Стратегията на%20ЕС%20за%20пластмасата%20цели,%20околна%20среда%20и%20човешко%20здраве </a:t>
            </a:r>
          </a:p>
          <a:p>
            <a:pPr marL="184150" marR="0" lvl="0" algn="l" rtl="0">
              <a:lnSpc>
                <a:spcPct val="150000"/>
              </a:lnSpc>
              <a:spcBef>
                <a:spcPts val="0"/>
              </a:spcBef>
              <a:spcAft>
                <a:spcPts val="0"/>
              </a:spcAft>
              <a:buClr>
                <a:srgbClr val="056839"/>
              </a:buClr>
              <a:buSzPts val="2900"/>
            </a:pPr>
            <a:r>
              <a:rPr lang="ru-RU" sz="2900" dirty="0">
                <a:solidFill>
                  <a:srgbClr val="056839"/>
                </a:solidFill>
                <a:latin typeface="Calibri"/>
                <a:ea typeface="Calibri"/>
                <a:cs typeface="Calibri"/>
                <a:sym typeface="Calibri"/>
              </a:rPr>
              <a:t>За да научите </a:t>
            </a:r>
            <a:r>
              <a:rPr lang="ru-RU" sz="2900" dirty="0" err="1">
                <a:solidFill>
                  <a:srgbClr val="056839"/>
                </a:solidFill>
                <a:latin typeface="Calibri"/>
                <a:ea typeface="Calibri"/>
                <a:cs typeface="Calibri"/>
                <a:sym typeface="Calibri"/>
              </a:rPr>
              <a:t>повече</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ролята</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потребителите</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насърчаването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устойчивостта</a:t>
            </a:r>
            <a:r>
              <a:rPr lang="ru-RU" sz="2900" dirty="0">
                <a:solidFill>
                  <a:srgbClr val="056839"/>
                </a:solidFill>
                <a:latin typeface="Calibri"/>
                <a:ea typeface="Calibri"/>
                <a:cs typeface="Calibri"/>
                <a:sym typeface="Calibri"/>
              </a:rPr>
              <a:t>: </a:t>
            </a:r>
          </a:p>
          <a:p>
            <a:pPr marL="749300" marR="0" lvl="0" indent="-565150" algn="l" rtl="0">
              <a:lnSpc>
                <a:spcPct val="150000"/>
              </a:lnSpc>
              <a:spcBef>
                <a:spcPts val="0"/>
              </a:spcBef>
              <a:spcAft>
                <a:spcPts val="0"/>
              </a:spcAft>
              <a:buClr>
                <a:srgbClr val="056839"/>
              </a:buClr>
              <a:buSzPts val="2900"/>
              <a:buFont typeface="Calibri"/>
              <a:buChar char="●"/>
            </a:pPr>
            <a:r>
              <a:rPr lang="ru-RU" sz="2900" dirty="0" err="1">
                <a:solidFill>
                  <a:srgbClr val="056839"/>
                </a:solidFill>
                <a:latin typeface="Calibri"/>
                <a:ea typeface="Calibri"/>
                <a:cs typeface="Calibri"/>
                <a:sym typeface="Calibri"/>
              </a:rPr>
              <a:t>Close</a:t>
            </a:r>
            <a:r>
              <a:rPr lang="ru-RU" sz="2900" dirty="0">
                <a:solidFill>
                  <a:srgbClr val="056839"/>
                </a:solidFill>
                <a:latin typeface="Calibri"/>
                <a:ea typeface="Calibri"/>
                <a:cs typeface="Calibri"/>
                <a:sym typeface="Calibri"/>
              </a:rPr>
              <a:t> C. (2021). </a:t>
            </a:r>
            <a:r>
              <a:rPr lang="ru-RU" sz="2900" dirty="0" err="1">
                <a:solidFill>
                  <a:srgbClr val="056839"/>
                </a:solidFill>
                <a:latin typeface="Calibri"/>
                <a:ea typeface="Calibri"/>
                <a:cs typeface="Calibri"/>
                <a:sym typeface="Calibri"/>
              </a:rPr>
              <a:t>Глобалното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екологично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пробуждане</a:t>
            </a:r>
            <a:r>
              <a:rPr lang="ru-RU" sz="2900" dirty="0">
                <a:solidFill>
                  <a:srgbClr val="056839"/>
                </a:solidFill>
                <a:latin typeface="Calibri"/>
                <a:ea typeface="Calibri"/>
                <a:cs typeface="Calibri"/>
                <a:sym typeface="Calibri"/>
              </a:rPr>
              <a:t>: как </a:t>
            </a:r>
            <a:r>
              <a:rPr lang="ru-RU" sz="2900" dirty="0" err="1">
                <a:solidFill>
                  <a:srgbClr val="056839"/>
                </a:solidFill>
                <a:latin typeface="Calibri"/>
                <a:ea typeface="Calibri"/>
                <a:cs typeface="Calibri"/>
                <a:sym typeface="Calibri"/>
              </a:rPr>
              <a:t>потребителите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стимулират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устойчивостта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Световен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икономически</a:t>
            </a:r>
            <a:r>
              <a:rPr lang="ru-RU" sz="2900" dirty="0">
                <a:solidFill>
                  <a:srgbClr val="056839"/>
                </a:solidFill>
                <a:latin typeface="Calibri"/>
                <a:ea typeface="Calibri"/>
                <a:cs typeface="Calibri"/>
                <a:sym typeface="Calibri"/>
              </a:rPr>
              <a:t> форум. https://www.weforum.org/agenda/2021/05/eco-wakening-consumers-driving-sustainability/ </a:t>
            </a:r>
            <a:endParaRPr sz="2900" dirty="0">
              <a:solidFill>
                <a:srgbClr val="056839"/>
              </a:solidFill>
              <a:latin typeface="Calibri"/>
              <a:ea typeface="Calibri"/>
              <a:cs typeface="Calibri"/>
              <a:sym typeface="Calibri"/>
            </a:endParaRPr>
          </a:p>
        </p:txBody>
      </p:sp>
      <p:sp>
        <p:nvSpPr>
          <p:cNvPr id="357" name="Google Shape;357;gfe35aad776_0_12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8" name="Google Shape;358;gfe35aad776_0_12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9" name="Google Shape;359;gfe35aad776_0_124"/>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60" name="Google Shape;360;gfe35aad776_0_12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61" name="Google Shape;361;gfe35aad776_0_12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pic>
        <p:nvPicPr>
          <p:cNvPr id="366" name="Google Shape;366;gfe35aad776_0_135"/>
          <p:cNvPicPr preferRelativeResize="0"/>
          <p:nvPr/>
        </p:nvPicPr>
        <p:blipFill>
          <a:blip r:embed="rId3">
            <a:alphaModFix/>
          </a:blip>
          <a:stretch>
            <a:fillRect/>
          </a:stretch>
        </p:blipFill>
        <p:spPr>
          <a:xfrm>
            <a:off x="10082436" y="1758451"/>
            <a:ext cx="8922409" cy="5946827"/>
          </a:xfrm>
          <a:prstGeom prst="rect">
            <a:avLst/>
          </a:prstGeom>
          <a:noFill/>
          <a:ln>
            <a:noFill/>
          </a:ln>
        </p:spPr>
      </p:pic>
      <p:sp>
        <p:nvSpPr>
          <p:cNvPr id="367" name="Google Shape;367;gfe35aad776_0_135"/>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900" b="1" dirty="0">
                <a:solidFill>
                  <a:srgbClr val="056839"/>
                </a:solidFill>
                <a:latin typeface="Calibri"/>
                <a:ea typeface="Calibri"/>
                <a:cs typeface="Calibri"/>
                <a:sym typeface="Calibri"/>
              </a:rPr>
              <a:t>ТЕМА 3: КРЪГОВА ИКОНОМИКА ЗА ПЛАСТМАСАТА</a:t>
            </a:r>
            <a:endParaRPr lang="en-US" sz="4900" b="1" dirty="0">
              <a:solidFill>
                <a:srgbClr val="C55A11"/>
              </a:solidFill>
              <a:latin typeface="Calibri"/>
              <a:ea typeface="Calibri"/>
              <a:cs typeface="Calibri"/>
              <a:sym typeface="Calibri"/>
            </a:endParaRPr>
          </a:p>
        </p:txBody>
      </p:sp>
      <p:sp>
        <p:nvSpPr>
          <p:cNvPr id="368" name="Google Shape;368;gfe35aad776_0_13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69" name="Google Shape;369;gfe35aad776_0_13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70" name="Google Shape;370;gfe35aad776_0_135"/>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71" name="Google Shape;371;gfe35aad776_0_135"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372" name="Google Shape;372;gfe35aad776_0_135"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
        <p:nvSpPr>
          <p:cNvPr id="373" name="Google Shape;373;gfe35aad776_0_135"/>
          <p:cNvSpPr txBox="1"/>
          <p:nvPr/>
        </p:nvSpPr>
        <p:spPr>
          <a:xfrm>
            <a:off x="883828" y="2224650"/>
            <a:ext cx="10038000" cy="4972100"/>
          </a:xfrm>
          <a:prstGeom prst="rect">
            <a:avLst/>
          </a:prstGeom>
          <a:noFill/>
          <a:ln>
            <a:noFill/>
          </a:ln>
        </p:spPr>
        <p:txBody>
          <a:bodyPr spcFirstLastPara="1" wrap="square" lIns="148575" tIns="148575" rIns="148575" bIns="148575" anchor="t" anchorCtr="0">
            <a:spAutoFit/>
          </a:bodyPr>
          <a:lstStyle/>
          <a:p>
            <a:pPr marL="0" lvl="0" indent="0" algn="just" rtl="0">
              <a:lnSpc>
                <a:spcPct val="115000"/>
              </a:lnSpc>
              <a:spcBef>
                <a:spcPts val="0"/>
              </a:spcBef>
              <a:spcAft>
                <a:spcPts val="0"/>
              </a:spcAft>
              <a:buNone/>
            </a:pPr>
            <a:r>
              <a:rPr lang="ru-RU" sz="2400" dirty="0" err="1">
                <a:solidFill>
                  <a:srgbClr val="056839"/>
                </a:solidFill>
                <a:latin typeface="Calibri"/>
                <a:ea typeface="Calibri"/>
                <a:cs typeface="Calibri"/>
                <a:sym typeface="Calibri"/>
              </a:rPr>
              <a:t>Концепцията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кръгова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икономика</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нейните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основни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последици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бяха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описани</a:t>
            </a:r>
            <a:r>
              <a:rPr lang="ru-RU" sz="2400" dirty="0">
                <a:solidFill>
                  <a:srgbClr val="056839"/>
                </a:solidFill>
                <a:latin typeface="Calibri"/>
                <a:ea typeface="Calibri"/>
                <a:cs typeface="Calibri"/>
                <a:sym typeface="Calibri"/>
              </a:rPr>
              <a:t> в </a:t>
            </a:r>
            <a:r>
              <a:rPr lang="ru-RU" sz="2400" dirty="0" err="1">
                <a:solidFill>
                  <a:srgbClr val="056839"/>
                </a:solidFill>
                <a:latin typeface="Calibri"/>
                <a:ea typeface="Calibri"/>
                <a:cs typeface="Calibri"/>
                <a:sym typeface="Calibri"/>
              </a:rPr>
              <a:t>специален</a:t>
            </a:r>
            <a:r>
              <a:rPr lang="ru-RU" sz="2400" dirty="0">
                <a:solidFill>
                  <a:srgbClr val="056839"/>
                </a:solidFill>
                <a:latin typeface="Calibri"/>
                <a:ea typeface="Calibri"/>
                <a:cs typeface="Calibri"/>
                <a:sym typeface="Calibri"/>
              </a:rPr>
              <a:t> урок в част 1 на </a:t>
            </a:r>
            <a:r>
              <a:rPr lang="ru-RU" sz="2400" dirty="0" err="1">
                <a:solidFill>
                  <a:srgbClr val="056839"/>
                </a:solidFill>
                <a:latin typeface="Calibri"/>
                <a:ea typeface="Calibri"/>
                <a:cs typeface="Calibri"/>
                <a:sym typeface="Calibri"/>
              </a:rPr>
              <a:t>този</a:t>
            </a:r>
            <a:r>
              <a:rPr lang="ru-RU" sz="2400" dirty="0">
                <a:solidFill>
                  <a:srgbClr val="056839"/>
                </a:solidFill>
                <a:latin typeface="Calibri"/>
                <a:ea typeface="Calibri"/>
                <a:cs typeface="Calibri"/>
                <a:sym typeface="Calibri"/>
              </a:rPr>
              <a:t> курс на обучение.</a:t>
            </a:r>
          </a:p>
          <a:p>
            <a:pPr marL="0" lvl="0" indent="0" algn="just" rtl="0">
              <a:lnSpc>
                <a:spcPct val="115000"/>
              </a:lnSpc>
              <a:spcBef>
                <a:spcPts val="0"/>
              </a:spcBef>
              <a:spcAft>
                <a:spcPts val="0"/>
              </a:spcAft>
              <a:buNone/>
            </a:pPr>
            <a:r>
              <a:rPr lang="ru-RU" sz="2400" dirty="0">
                <a:solidFill>
                  <a:srgbClr val="056839"/>
                </a:solidFill>
                <a:latin typeface="Calibri"/>
                <a:ea typeface="Calibri"/>
                <a:cs typeface="Calibri"/>
                <a:sym typeface="Calibri"/>
              </a:rPr>
              <a:t>Вече </a:t>
            </a:r>
            <a:r>
              <a:rPr lang="ru-RU" sz="2400" dirty="0" err="1">
                <a:solidFill>
                  <a:srgbClr val="056839"/>
                </a:solidFill>
                <a:latin typeface="Calibri"/>
                <a:ea typeface="Calibri"/>
                <a:cs typeface="Calibri"/>
                <a:sym typeface="Calibri"/>
              </a:rPr>
              <a:t>беше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посочено</a:t>
            </a:r>
            <a:r>
              <a:rPr lang="ru-RU" sz="2400" dirty="0">
                <a:solidFill>
                  <a:srgbClr val="056839"/>
                </a:solidFill>
                <a:latin typeface="Calibri"/>
                <a:ea typeface="Calibri"/>
                <a:cs typeface="Calibri"/>
                <a:sym typeface="Calibri"/>
              </a:rPr>
              <a:t>, че </a:t>
            </a:r>
            <a:r>
              <a:rPr lang="ru-RU" sz="2400" dirty="0" err="1">
                <a:solidFill>
                  <a:srgbClr val="056839"/>
                </a:solidFill>
                <a:latin typeface="Calibri"/>
                <a:ea typeface="Calibri"/>
                <a:cs typeface="Calibri"/>
                <a:sym typeface="Calibri"/>
              </a:rPr>
              <a:t>по-голямата</a:t>
            </a:r>
            <a:r>
              <a:rPr lang="ru-RU" sz="2400" dirty="0">
                <a:solidFill>
                  <a:srgbClr val="056839"/>
                </a:solidFill>
                <a:latin typeface="Calibri"/>
                <a:ea typeface="Calibri"/>
                <a:cs typeface="Calibri"/>
                <a:sym typeface="Calibri"/>
              </a:rPr>
              <a:t> част от </a:t>
            </a:r>
            <a:r>
              <a:rPr lang="ru-RU" sz="2400" dirty="0" err="1">
                <a:solidFill>
                  <a:srgbClr val="056839"/>
                </a:solidFill>
                <a:latin typeface="Calibri"/>
                <a:ea typeface="Calibri"/>
                <a:cs typeface="Calibri"/>
                <a:sym typeface="Calibri"/>
              </a:rPr>
              <a:t>пластмасата</a:t>
            </a:r>
            <a:r>
              <a:rPr lang="ru-RU" sz="2400" dirty="0">
                <a:solidFill>
                  <a:srgbClr val="056839"/>
                </a:solidFill>
                <a:latin typeface="Calibri"/>
                <a:ea typeface="Calibri"/>
                <a:cs typeface="Calibri"/>
                <a:sym typeface="Calibri"/>
              </a:rPr>
              <a:t>, произведена в света, не се </a:t>
            </a:r>
            <a:r>
              <a:rPr lang="ru-RU" sz="2400" dirty="0" err="1">
                <a:solidFill>
                  <a:srgbClr val="056839"/>
                </a:solidFill>
                <a:latin typeface="Calibri"/>
                <a:ea typeface="Calibri"/>
                <a:cs typeface="Calibri"/>
                <a:sym typeface="Calibri"/>
              </a:rPr>
              <a:t>рециклира</a:t>
            </a:r>
            <a:r>
              <a:rPr lang="ru-RU" sz="2400" dirty="0">
                <a:solidFill>
                  <a:srgbClr val="056839"/>
                </a:solidFill>
                <a:latin typeface="Calibri"/>
                <a:ea typeface="Calibri"/>
                <a:cs typeface="Calibri"/>
                <a:sym typeface="Calibri"/>
              </a:rPr>
              <a:t>, а се </a:t>
            </a:r>
            <a:r>
              <a:rPr lang="ru-RU" sz="2400" dirty="0" err="1">
                <a:solidFill>
                  <a:srgbClr val="056839"/>
                </a:solidFill>
                <a:latin typeface="Calibri"/>
                <a:ea typeface="Calibri"/>
                <a:cs typeface="Calibri"/>
                <a:sym typeface="Calibri"/>
              </a:rPr>
              <a:t>озовава</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сметищата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изгаря</a:t>
            </a:r>
            <a:r>
              <a:rPr lang="ru-RU" sz="2400" dirty="0">
                <a:solidFill>
                  <a:srgbClr val="056839"/>
                </a:solidFill>
                <a:latin typeface="Calibri"/>
                <a:ea typeface="Calibri"/>
                <a:cs typeface="Calibri"/>
                <a:sym typeface="Calibri"/>
              </a:rPr>
              <a:t> се или се </a:t>
            </a:r>
            <a:r>
              <a:rPr lang="ru-RU" sz="2400" dirty="0" err="1">
                <a:solidFill>
                  <a:srgbClr val="056839"/>
                </a:solidFill>
                <a:latin typeface="Calibri"/>
                <a:ea typeface="Calibri"/>
                <a:cs typeface="Calibri"/>
                <a:sym typeface="Calibri"/>
              </a:rPr>
              <a:t>разпръсква</a:t>
            </a:r>
            <a:r>
              <a:rPr lang="ru-RU" sz="2400" dirty="0">
                <a:solidFill>
                  <a:srgbClr val="056839"/>
                </a:solidFill>
                <a:latin typeface="Calibri"/>
                <a:ea typeface="Calibri"/>
                <a:cs typeface="Calibri"/>
                <a:sym typeface="Calibri"/>
              </a:rPr>
              <a:t> в </a:t>
            </a:r>
            <a:r>
              <a:rPr lang="ru-RU" sz="2400" dirty="0" err="1">
                <a:solidFill>
                  <a:srgbClr val="056839"/>
                </a:solidFill>
                <a:latin typeface="Calibri"/>
                <a:ea typeface="Calibri"/>
                <a:cs typeface="Calibri"/>
                <a:sym typeface="Calibri"/>
              </a:rPr>
              <a:t>околната</a:t>
            </a:r>
            <a:r>
              <a:rPr lang="ru-RU" sz="2400" dirty="0">
                <a:solidFill>
                  <a:srgbClr val="056839"/>
                </a:solidFill>
                <a:latin typeface="Calibri"/>
                <a:ea typeface="Calibri"/>
                <a:cs typeface="Calibri"/>
                <a:sym typeface="Calibri"/>
              </a:rPr>
              <a:t> среда. </a:t>
            </a:r>
            <a:r>
              <a:rPr lang="ru-RU" sz="2400" dirty="0" err="1">
                <a:solidFill>
                  <a:srgbClr val="056839"/>
                </a:solidFill>
                <a:latin typeface="Calibri"/>
                <a:ea typeface="Calibri"/>
                <a:cs typeface="Calibri"/>
                <a:sym typeface="Calibri"/>
              </a:rPr>
              <a:t>Ето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защо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беше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обмислено</a:t>
            </a:r>
            <a:r>
              <a:rPr lang="ru-RU" sz="2400" dirty="0">
                <a:solidFill>
                  <a:srgbClr val="056839"/>
                </a:solidFill>
                <a:latin typeface="Calibri"/>
                <a:ea typeface="Calibri"/>
                <a:cs typeface="Calibri"/>
                <a:sym typeface="Calibri"/>
              </a:rPr>
              <a:t> да се </a:t>
            </a:r>
            <a:r>
              <a:rPr lang="ru-RU" sz="2400" dirty="0" err="1">
                <a:solidFill>
                  <a:srgbClr val="056839"/>
                </a:solidFill>
                <a:latin typeface="Calibri"/>
                <a:ea typeface="Calibri"/>
                <a:cs typeface="Calibri"/>
                <a:sym typeface="Calibri"/>
              </a:rPr>
              <a:t>създаде</a:t>
            </a:r>
            <a:r>
              <a:rPr lang="ru-RU" sz="2400" dirty="0">
                <a:solidFill>
                  <a:srgbClr val="056839"/>
                </a:solidFill>
                <a:latin typeface="Calibri"/>
                <a:ea typeface="Calibri"/>
                <a:cs typeface="Calibri"/>
                <a:sym typeface="Calibri"/>
              </a:rPr>
              <a:t> начин </a:t>
            </a:r>
            <a:r>
              <a:rPr lang="ru-RU" sz="2400" dirty="0" err="1">
                <a:solidFill>
                  <a:srgbClr val="056839"/>
                </a:solidFill>
                <a:latin typeface="Calibri"/>
                <a:ea typeface="Calibri"/>
                <a:cs typeface="Calibri"/>
                <a:sym typeface="Calibri"/>
              </a:rPr>
              <a:t>пластмасата</a:t>
            </a:r>
            <a:r>
              <a:rPr lang="ru-RU" sz="2400" dirty="0">
                <a:solidFill>
                  <a:srgbClr val="056839"/>
                </a:solidFill>
                <a:latin typeface="Calibri"/>
                <a:ea typeface="Calibri"/>
                <a:cs typeface="Calibri"/>
                <a:sym typeface="Calibri"/>
              </a:rPr>
              <a:t> да се </a:t>
            </a:r>
            <a:r>
              <a:rPr lang="ru-RU" sz="2400" dirty="0" err="1">
                <a:solidFill>
                  <a:srgbClr val="056839"/>
                </a:solidFill>
                <a:latin typeface="Calibri"/>
                <a:ea typeface="Calibri"/>
                <a:cs typeface="Calibri"/>
                <a:sym typeface="Calibri"/>
              </a:rPr>
              <a:t>превърне</a:t>
            </a:r>
            <a:r>
              <a:rPr lang="ru-RU" sz="2400" dirty="0">
                <a:solidFill>
                  <a:srgbClr val="056839"/>
                </a:solidFill>
                <a:latin typeface="Calibri"/>
                <a:ea typeface="Calibri"/>
                <a:cs typeface="Calibri"/>
                <a:sym typeface="Calibri"/>
              </a:rPr>
              <a:t> в </a:t>
            </a:r>
            <a:r>
              <a:rPr lang="ru-RU" sz="2400" dirty="0" err="1">
                <a:solidFill>
                  <a:srgbClr val="056839"/>
                </a:solidFill>
                <a:latin typeface="Calibri"/>
                <a:ea typeface="Calibri"/>
                <a:cs typeface="Calibri"/>
                <a:sym typeface="Calibri"/>
              </a:rPr>
              <a:t>по-устойчив</a:t>
            </a:r>
            <a:r>
              <a:rPr lang="ru-RU" sz="2400" dirty="0">
                <a:solidFill>
                  <a:srgbClr val="056839"/>
                </a:solidFill>
                <a:latin typeface="Calibri"/>
                <a:ea typeface="Calibri"/>
                <a:cs typeface="Calibri"/>
                <a:sym typeface="Calibri"/>
              </a:rPr>
              <a:t> материал на </a:t>
            </a:r>
            <a:r>
              <a:rPr lang="ru-RU" sz="2400" dirty="0" err="1">
                <a:solidFill>
                  <a:srgbClr val="056839"/>
                </a:solidFill>
                <a:latin typeface="Calibri"/>
                <a:ea typeface="Calibri"/>
                <a:cs typeface="Calibri"/>
                <a:sym typeface="Calibri"/>
              </a:rPr>
              <a:t>всеки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етап</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нейния</a:t>
            </a:r>
            <a:r>
              <a:rPr lang="ru-RU" sz="2400" dirty="0">
                <a:solidFill>
                  <a:srgbClr val="056839"/>
                </a:solidFill>
                <a:latin typeface="Calibri"/>
                <a:ea typeface="Calibri"/>
                <a:cs typeface="Calibri"/>
                <a:sym typeface="Calibri"/>
              </a:rPr>
              <a:t> живот.</a:t>
            </a:r>
          </a:p>
          <a:p>
            <a:pPr marL="0" lvl="0" indent="0" algn="just" rtl="0">
              <a:lnSpc>
                <a:spcPct val="115000"/>
              </a:lnSpc>
              <a:spcBef>
                <a:spcPts val="0"/>
              </a:spcBef>
              <a:spcAft>
                <a:spcPts val="0"/>
              </a:spcAft>
              <a:buNone/>
            </a:pPr>
            <a:r>
              <a:rPr lang="ru-RU" sz="2400" dirty="0" err="1">
                <a:solidFill>
                  <a:srgbClr val="056839"/>
                </a:solidFill>
                <a:latin typeface="Calibri"/>
                <a:ea typeface="Calibri"/>
                <a:cs typeface="Calibri"/>
                <a:sym typeface="Calibri"/>
              </a:rPr>
              <a:t>Ето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защо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цялата</a:t>
            </a:r>
            <a:r>
              <a:rPr lang="ru-RU" sz="2400" dirty="0">
                <a:solidFill>
                  <a:srgbClr val="056839"/>
                </a:solidFill>
                <a:latin typeface="Calibri"/>
                <a:ea typeface="Calibri"/>
                <a:cs typeface="Calibri"/>
                <a:sym typeface="Calibri"/>
              </a:rPr>
              <a:t> верига на </a:t>
            </a:r>
            <a:r>
              <a:rPr lang="ru-RU" sz="2400" dirty="0" err="1">
                <a:solidFill>
                  <a:srgbClr val="056839"/>
                </a:solidFill>
                <a:latin typeface="Calibri"/>
                <a:ea typeface="Calibri"/>
                <a:cs typeface="Calibri"/>
                <a:sym typeface="Calibri"/>
              </a:rPr>
              <a:t>стойността</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пластмасата</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замисъла</a:t>
            </a:r>
            <a:r>
              <a:rPr lang="ru-RU" sz="2400" dirty="0">
                <a:solidFill>
                  <a:srgbClr val="056839"/>
                </a:solidFill>
                <a:latin typeface="Calibri"/>
                <a:ea typeface="Calibri"/>
                <a:cs typeface="Calibri"/>
                <a:sym typeface="Calibri"/>
              </a:rPr>
              <a:t> до </a:t>
            </a:r>
            <a:r>
              <a:rPr lang="ru-RU" sz="2400" dirty="0" err="1">
                <a:solidFill>
                  <a:srgbClr val="056839"/>
                </a:solidFill>
                <a:latin typeface="Calibri"/>
                <a:ea typeface="Calibri"/>
                <a:cs typeface="Calibri"/>
                <a:sym typeface="Calibri"/>
              </a:rPr>
              <a:t>рециклирането</a:t>
            </a:r>
            <a:r>
              <a:rPr lang="ru-RU" sz="2400" dirty="0">
                <a:solidFill>
                  <a:srgbClr val="056839"/>
                </a:solidFill>
                <a:latin typeface="Calibri"/>
                <a:ea typeface="Calibri"/>
                <a:cs typeface="Calibri"/>
                <a:sym typeface="Calibri"/>
              </a:rPr>
              <a:t>, се </a:t>
            </a:r>
            <a:r>
              <a:rPr lang="ru-RU" sz="2400" dirty="0" err="1">
                <a:solidFill>
                  <a:srgbClr val="056839"/>
                </a:solidFill>
                <a:latin typeface="Calibri"/>
                <a:ea typeface="Calibri"/>
                <a:cs typeface="Calibri"/>
                <a:sym typeface="Calibri"/>
              </a:rPr>
              <a:t>преосмисля</a:t>
            </a:r>
            <a:r>
              <a:rPr lang="ru-RU" sz="2400" dirty="0">
                <a:solidFill>
                  <a:srgbClr val="056839"/>
                </a:solidFill>
                <a:latin typeface="Calibri"/>
                <a:ea typeface="Calibri"/>
                <a:cs typeface="Calibri"/>
                <a:sym typeface="Calibri"/>
              </a:rPr>
              <a:t> с цел </a:t>
            </a:r>
            <a:r>
              <a:rPr lang="ru-RU" sz="2400" dirty="0" err="1">
                <a:solidFill>
                  <a:srgbClr val="056839"/>
                </a:solidFill>
                <a:latin typeface="Calibri"/>
                <a:ea typeface="Calibri"/>
                <a:cs typeface="Calibri"/>
                <a:sym typeface="Calibri"/>
              </a:rPr>
              <a:t>намаляване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емисиите</a:t>
            </a:r>
            <a:r>
              <a:rPr lang="ru-RU" sz="2400" dirty="0">
                <a:solidFill>
                  <a:srgbClr val="056839"/>
                </a:solidFill>
                <a:latin typeface="Calibri"/>
                <a:ea typeface="Calibri"/>
                <a:cs typeface="Calibri"/>
                <a:sym typeface="Calibri"/>
              </a:rPr>
              <a:t> на CO2 и </a:t>
            </a:r>
            <a:r>
              <a:rPr lang="ru-RU" sz="2400" dirty="0" err="1">
                <a:solidFill>
                  <a:srgbClr val="056839"/>
                </a:solidFill>
                <a:latin typeface="Calibri"/>
                <a:ea typeface="Calibri"/>
                <a:cs typeface="Calibri"/>
                <a:sym typeface="Calibri"/>
              </a:rPr>
              <a:t>парникови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газове</a:t>
            </a:r>
            <a:r>
              <a:rPr lang="ru-RU" sz="2400" dirty="0">
                <a:solidFill>
                  <a:srgbClr val="056839"/>
                </a:solidFill>
                <a:latin typeface="Calibri"/>
                <a:ea typeface="Calibri"/>
                <a:cs typeface="Calibri"/>
                <a:sym typeface="Calibri"/>
              </a:rPr>
              <a:t>, производство на </a:t>
            </a:r>
            <a:r>
              <a:rPr lang="ru-RU" sz="2400" dirty="0" err="1">
                <a:solidFill>
                  <a:srgbClr val="056839"/>
                </a:solidFill>
                <a:latin typeface="Calibri"/>
                <a:ea typeface="Calibri"/>
                <a:cs typeface="Calibri"/>
                <a:sym typeface="Calibri"/>
              </a:rPr>
              <a:t>по-малко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отпадъци</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използване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рециклирани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материали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във</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възможно</a:t>
            </a:r>
            <a:r>
              <a:rPr lang="ru-RU" sz="2400" dirty="0">
                <a:solidFill>
                  <a:srgbClr val="056839"/>
                </a:solidFill>
                <a:latin typeface="Calibri"/>
                <a:ea typeface="Calibri"/>
                <a:cs typeface="Calibri"/>
                <a:sym typeface="Calibri"/>
              </a:rPr>
              <a:t> най-</a:t>
            </a:r>
            <a:r>
              <a:rPr lang="ru-RU" sz="2400" dirty="0" err="1">
                <a:solidFill>
                  <a:srgbClr val="056839"/>
                </a:solidFill>
                <a:latin typeface="Calibri"/>
                <a:ea typeface="Calibri"/>
                <a:cs typeface="Calibri"/>
                <a:sym typeface="Calibri"/>
              </a:rPr>
              <a:t>голяма</a:t>
            </a:r>
            <a:r>
              <a:rPr lang="ru-RU" sz="2400" dirty="0">
                <a:solidFill>
                  <a:srgbClr val="056839"/>
                </a:solidFill>
                <a:latin typeface="Calibri"/>
                <a:ea typeface="Calibri"/>
                <a:cs typeface="Calibri"/>
                <a:sym typeface="Calibri"/>
              </a:rPr>
              <a:t> степен.</a:t>
            </a:r>
            <a:endParaRPr sz="2400" dirty="0">
              <a:solidFill>
                <a:srgbClr val="056839"/>
              </a:solidFill>
              <a:latin typeface="Calibri"/>
              <a:ea typeface="Calibri"/>
              <a:cs typeface="Calibri"/>
              <a:sym typeface="Calibri"/>
            </a:endParaRPr>
          </a:p>
        </p:txBody>
      </p:sp>
      <p:sp>
        <p:nvSpPr>
          <p:cNvPr id="374" name="Google Shape;374;gfe35aad776_0_135"/>
          <p:cNvSpPr txBox="1"/>
          <p:nvPr/>
        </p:nvSpPr>
        <p:spPr>
          <a:xfrm>
            <a:off x="11054411" y="7573613"/>
            <a:ext cx="8770800" cy="11004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300">
                <a:solidFill>
                  <a:srgbClr val="056839"/>
                </a:solidFill>
                <a:latin typeface="Calibri"/>
                <a:ea typeface="Calibri"/>
                <a:cs typeface="Calibri"/>
                <a:sym typeface="Calibri"/>
              </a:rPr>
              <a:t>Photo by Freepick: </a:t>
            </a:r>
            <a:r>
              <a:rPr lang="lt-LT" sz="13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freepik.com/free-vector/hands-holding-plastic-bottles-throw-into-trash-container-persons-sorting-garbage-flat-vector-illustration-environment-ecology-waste-concept-banner-website-design-landing-web-page_27572550.htm#query=recycle%20plastic&amp;position=13&amp;from_view=search</a:t>
            </a:r>
            <a:r>
              <a:rPr lang="lt-LT" sz="1300">
                <a:solidFill>
                  <a:srgbClr val="056839"/>
                </a:solidFill>
                <a:latin typeface="Calibri"/>
                <a:ea typeface="Calibri"/>
                <a:cs typeface="Calibri"/>
                <a:sym typeface="Calibri"/>
              </a:rPr>
              <a:t> </a:t>
            </a:r>
            <a:endParaRPr sz="1300">
              <a:solidFill>
                <a:srgbClr val="05683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pic>
        <p:nvPicPr>
          <p:cNvPr id="379" name="Google Shape;379;g15bba7fea88_0_86"/>
          <p:cNvPicPr preferRelativeResize="0"/>
          <p:nvPr/>
        </p:nvPicPr>
        <p:blipFill rotWithShape="1">
          <a:blip r:embed="rId3">
            <a:alphaModFix/>
          </a:blip>
          <a:srcRect t="4168"/>
          <a:stretch/>
        </p:blipFill>
        <p:spPr>
          <a:xfrm>
            <a:off x="4935895" y="1852500"/>
            <a:ext cx="15263943" cy="8434500"/>
          </a:xfrm>
          <a:prstGeom prst="rect">
            <a:avLst/>
          </a:prstGeom>
          <a:noFill/>
          <a:ln>
            <a:noFill/>
          </a:ln>
        </p:spPr>
      </p:pic>
      <p:sp>
        <p:nvSpPr>
          <p:cNvPr id="380" name="Google Shape;380;g15bba7fea88_0_86"/>
          <p:cNvSpPr txBox="1"/>
          <p:nvPr/>
        </p:nvSpPr>
        <p:spPr>
          <a:xfrm>
            <a:off x="883847" y="845615"/>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900" b="1" dirty="0">
                <a:solidFill>
                  <a:srgbClr val="056839"/>
                </a:solidFill>
                <a:latin typeface="Calibri"/>
                <a:ea typeface="Calibri"/>
                <a:cs typeface="Calibri"/>
                <a:sym typeface="Calibri"/>
              </a:rPr>
              <a:t>ТЕМА 3: КРЪГОВА ИКОНОМИКА ЗА ПЛАСТМАСАТА</a:t>
            </a:r>
            <a:endParaRPr sz="4900" b="1" dirty="0">
              <a:solidFill>
                <a:srgbClr val="C55A11"/>
              </a:solidFill>
              <a:latin typeface="Calibri"/>
              <a:ea typeface="Calibri"/>
              <a:cs typeface="Calibri"/>
              <a:sym typeface="Calibri"/>
            </a:endParaRPr>
          </a:p>
        </p:txBody>
      </p:sp>
      <p:sp>
        <p:nvSpPr>
          <p:cNvPr id="381" name="Google Shape;381;g15bba7fea88_0_8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82" name="Google Shape;382;g15bba7fea88_0_86"/>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83" name="Google Shape;383;g15bba7fea88_0_86"/>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84" name="Google Shape;384;g15bba7fea88_0_86"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385" name="Google Shape;385;g15bba7fea88_0_86"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
        <p:nvSpPr>
          <p:cNvPr id="386" name="Google Shape;386;g15bba7fea88_0_86"/>
          <p:cNvSpPr txBox="1"/>
          <p:nvPr/>
        </p:nvSpPr>
        <p:spPr>
          <a:xfrm>
            <a:off x="883828" y="4041000"/>
            <a:ext cx="4920300" cy="28860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Clr>
                <a:schemeClr val="dk1"/>
              </a:buClr>
              <a:buSzPts val="1800"/>
              <a:buFont typeface="Arial"/>
              <a:buNone/>
            </a:pPr>
            <a:r>
              <a:rPr lang="lt-LT" sz="2100">
                <a:solidFill>
                  <a:srgbClr val="056839"/>
                </a:solidFill>
                <a:latin typeface="Calibri"/>
                <a:ea typeface="Calibri"/>
                <a:cs typeface="Calibri"/>
                <a:sym typeface="Calibri"/>
              </a:rPr>
              <a:t>Image from:</a:t>
            </a:r>
            <a:br>
              <a:rPr lang="lt-LT" sz="2100">
                <a:solidFill>
                  <a:srgbClr val="056839"/>
                </a:solidFill>
                <a:latin typeface="Calibri"/>
                <a:ea typeface="Calibri"/>
                <a:cs typeface="Calibri"/>
                <a:sym typeface="Calibri"/>
              </a:rPr>
            </a:br>
            <a:r>
              <a:rPr lang="lt-LT" sz="2100">
                <a:solidFill>
                  <a:srgbClr val="056839"/>
                </a:solidFill>
                <a:latin typeface="Calibri"/>
                <a:ea typeface="Calibri"/>
                <a:cs typeface="Calibri"/>
                <a:sym typeface="Calibri"/>
              </a:rPr>
              <a:t>Plastics Europe - Association of plastic manufacturers (2021). THE CIRCULAR ECONOMY FOR PLASTICS. pag. 9 Brussel, Belgium.</a:t>
            </a:r>
            <a:r>
              <a:rPr lang="lt-LT" sz="2100">
                <a:solidFill>
                  <a:schemeClr val="dk1"/>
                </a:solidFill>
                <a:latin typeface="Calibri"/>
                <a:ea typeface="Calibri"/>
                <a:cs typeface="Calibri"/>
                <a:sym typeface="Calibri"/>
              </a:rPr>
              <a:t> </a:t>
            </a:r>
            <a:r>
              <a:rPr lang="lt-LT" sz="21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https://plasticseurope.org/wp-content/uploads/2021/10/20191206-Circular-Economy-Study.pdf</a:t>
            </a:r>
            <a:r>
              <a:rPr lang="lt-LT" sz="2100">
                <a:solidFill>
                  <a:srgbClr val="056839"/>
                </a:solidFill>
                <a:latin typeface="Calibri"/>
                <a:ea typeface="Calibri"/>
                <a:cs typeface="Calibri"/>
                <a:sym typeface="Calibri"/>
              </a:rPr>
              <a:t> </a:t>
            </a:r>
            <a:endParaRPr sz="2300">
              <a:solidFill>
                <a:srgbClr val="05683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gfe35aad776_0_147"/>
          <p:cNvSpPr txBox="1"/>
          <p:nvPr/>
        </p:nvSpPr>
        <p:spPr>
          <a:xfrm>
            <a:off x="862872" y="540290"/>
            <a:ext cx="156300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900" b="1" dirty="0">
                <a:solidFill>
                  <a:srgbClr val="056839"/>
                </a:solidFill>
                <a:latin typeface="Calibri"/>
                <a:ea typeface="Calibri"/>
                <a:cs typeface="Calibri"/>
                <a:sym typeface="Calibri"/>
              </a:rPr>
              <a:t>ТЕМА 3: КРЪГОВА ИКОНОМИКА ЗА ПЛАСТМАСАТА</a:t>
            </a:r>
            <a:endParaRPr lang="ru-RU" sz="4900" b="1" dirty="0">
              <a:solidFill>
                <a:srgbClr val="C55A11"/>
              </a:solidFill>
              <a:latin typeface="Calibri"/>
              <a:ea typeface="Calibri"/>
              <a:cs typeface="Calibri"/>
              <a:sym typeface="Calibri"/>
            </a:endParaRPr>
          </a:p>
        </p:txBody>
      </p:sp>
      <p:sp>
        <p:nvSpPr>
          <p:cNvPr id="392" name="Google Shape;392;gfe35aad776_0_14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93" name="Google Shape;393;gfe35aad776_0_14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94" name="Google Shape;394;gfe35aad776_0_147"/>
          <p:cNvSpPr/>
          <p:nvPr/>
        </p:nvSpPr>
        <p:spPr>
          <a:xfrm>
            <a:off x="1034389" y="14444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95" name="Google Shape;395;gfe35aad776_0_14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96" name="Google Shape;396;gfe35aad776_0_14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397" name="Google Shape;397;gfe35aad776_0_147"/>
          <p:cNvSpPr txBox="1"/>
          <p:nvPr/>
        </p:nvSpPr>
        <p:spPr>
          <a:xfrm>
            <a:off x="1034395" y="1808325"/>
            <a:ext cx="19128300" cy="1805592"/>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1300"/>
              </a:spcAft>
              <a:buNone/>
            </a:pPr>
            <a:r>
              <a:rPr lang="ru-RU" sz="2900" dirty="0" err="1">
                <a:solidFill>
                  <a:srgbClr val="056839"/>
                </a:solidFill>
                <a:latin typeface="Calibri"/>
                <a:ea typeface="Calibri"/>
                <a:cs typeface="Calibri"/>
                <a:sym typeface="Calibri"/>
              </a:rPr>
              <a:t>Създаването</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кръгова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икономика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пластмасите</a:t>
            </a:r>
            <a:r>
              <a:rPr lang="ru-RU" sz="2900" dirty="0">
                <a:solidFill>
                  <a:srgbClr val="056839"/>
                </a:solidFill>
                <a:latin typeface="Calibri"/>
                <a:ea typeface="Calibri"/>
                <a:cs typeface="Calibri"/>
                <a:sym typeface="Calibri"/>
              </a:rPr>
              <a:t> е от </a:t>
            </a:r>
            <a:r>
              <a:rPr lang="ru-RU" sz="2900" dirty="0" err="1">
                <a:solidFill>
                  <a:srgbClr val="056839"/>
                </a:solidFill>
                <a:latin typeface="Calibri"/>
                <a:ea typeface="Calibri"/>
                <a:cs typeface="Calibri"/>
                <a:sym typeface="Calibri"/>
              </a:rPr>
              <a:t>решаващо</a:t>
            </a:r>
            <a:r>
              <a:rPr lang="ru-RU" sz="2900" dirty="0">
                <a:solidFill>
                  <a:srgbClr val="056839"/>
                </a:solidFill>
                <a:latin typeface="Calibri"/>
                <a:ea typeface="Calibri"/>
                <a:cs typeface="Calibri"/>
                <a:sym typeface="Calibri"/>
              </a:rPr>
              <a:t> значение за </a:t>
            </a:r>
            <a:r>
              <a:rPr lang="ru-RU" sz="2900" dirty="0" err="1">
                <a:solidFill>
                  <a:srgbClr val="056839"/>
                </a:solidFill>
                <a:latin typeface="Calibri"/>
                <a:ea typeface="Calibri"/>
                <a:cs typeface="Calibri"/>
                <a:sym typeface="Calibri"/>
              </a:rPr>
              <a:t>опазването</a:t>
            </a:r>
            <a:r>
              <a:rPr lang="ru-RU" sz="2900" dirty="0">
                <a:solidFill>
                  <a:srgbClr val="056839"/>
                </a:solidFill>
                <a:latin typeface="Calibri"/>
                <a:ea typeface="Calibri"/>
                <a:cs typeface="Calibri"/>
                <a:sym typeface="Calibri"/>
              </a:rPr>
              <a:t> на живота на </a:t>
            </a:r>
            <a:r>
              <a:rPr lang="ru-RU" sz="2900" dirty="0" err="1">
                <a:solidFill>
                  <a:srgbClr val="056839"/>
                </a:solidFill>
                <a:latin typeface="Calibri"/>
                <a:ea typeface="Calibri"/>
                <a:cs typeface="Calibri"/>
                <a:sym typeface="Calibri"/>
              </a:rPr>
              <a:t>животните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хората</a:t>
            </a:r>
            <a:r>
              <a:rPr lang="ru-RU" sz="2900" dirty="0">
                <a:solidFill>
                  <a:srgbClr val="056839"/>
                </a:solidFill>
                <a:latin typeface="Calibri"/>
                <a:ea typeface="Calibri"/>
                <a:cs typeface="Calibri"/>
                <a:sym typeface="Calibri"/>
              </a:rPr>
              <a:t> и целите </a:t>
            </a:r>
            <a:r>
              <a:rPr lang="ru-RU" sz="2900" dirty="0" err="1">
                <a:solidFill>
                  <a:srgbClr val="056839"/>
                </a:solidFill>
                <a:latin typeface="Calibri"/>
                <a:ea typeface="Calibri"/>
                <a:cs typeface="Calibri"/>
                <a:sym typeface="Calibri"/>
              </a:rPr>
              <a:t>екосистеми</a:t>
            </a:r>
            <a:r>
              <a:rPr lang="ru-RU" sz="2900" dirty="0">
                <a:solidFill>
                  <a:srgbClr val="056839"/>
                </a:solidFill>
                <a:latin typeface="Calibri"/>
                <a:ea typeface="Calibri"/>
                <a:cs typeface="Calibri"/>
                <a:sym typeface="Calibri"/>
              </a:rPr>
              <a:t>. За да се </a:t>
            </a:r>
            <a:r>
              <a:rPr lang="ru-RU" sz="2900" dirty="0" err="1">
                <a:solidFill>
                  <a:srgbClr val="056839"/>
                </a:solidFill>
                <a:latin typeface="Calibri"/>
                <a:ea typeface="Calibri"/>
                <a:cs typeface="Calibri"/>
                <a:sym typeface="Calibri"/>
              </a:rPr>
              <a:t>постигне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това</a:t>
            </a:r>
            <a:r>
              <a:rPr lang="ru-RU" sz="2900" dirty="0">
                <a:solidFill>
                  <a:srgbClr val="056839"/>
                </a:solidFill>
                <a:latin typeface="Calibri"/>
                <a:ea typeface="Calibri"/>
                <a:cs typeface="Calibri"/>
                <a:sym typeface="Calibri"/>
              </a:rPr>
              <a:t> обаче, </a:t>
            </a:r>
            <a:r>
              <a:rPr lang="ru-RU" sz="2900" dirty="0" err="1">
                <a:solidFill>
                  <a:srgbClr val="056839"/>
                </a:solidFill>
                <a:latin typeface="Calibri"/>
                <a:ea typeface="Calibri"/>
                <a:cs typeface="Calibri"/>
                <a:sym typeface="Calibri"/>
              </a:rPr>
              <a:t>трябва</a:t>
            </a:r>
            <a:r>
              <a:rPr lang="ru-RU" sz="2900" dirty="0">
                <a:solidFill>
                  <a:srgbClr val="056839"/>
                </a:solidFill>
                <a:latin typeface="Calibri"/>
                <a:ea typeface="Calibri"/>
                <a:cs typeface="Calibri"/>
                <a:sym typeface="Calibri"/>
              </a:rPr>
              <a:t> да се </a:t>
            </a:r>
            <a:r>
              <a:rPr lang="ru-RU" sz="2900" dirty="0" err="1">
                <a:solidFill>
                  <a:srgbClr val="056839"/>
                </a:solidFill>
                <a:latin typeface="Calibri"/>
                <a:ea typeface="Calibri"/>
                <a:cs typeface="Calibri"/>
                <a:sym typeface="Calibri"/>
              </a:rPr>
              <a:t>предприемат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определени</a:t>
            </a:r>
            <a:r>
              <a:rPr lang="ru-RU" sz="2900" dirty="0">
                <a:solidFill>
                  <a:srgbClr val="056839"/>
                </a:solidFill>
                <a:latin typeface="Calibri"/>
                <a:ea typeface="Calibri"/>
                <a:cs typeface="Calibri"/>
                <a:sym typeface="Calibri"/>
              </a:rPr>
              <a:t> действия:</a:t>
            </a:r>
            <a:endParaRPr sz="2900" dirty="0">
              <a:solidFill>
                <a:srgbClr val="056839"/>
              </a:solidFill>
              <a:latin typeface="Calibri"/>
              <a:ea typeface="Calibri"/>
              <a:cs typeface="Calibri"/>
              <a:sym typeface="Calibri"/>
            </a:endParaRPr>
          </a:p>
        </p:txBody>
      </p:sp>
      <p:sp>
        <p:nvSpPr>
          <p:cNvPr id="398" name="Google Shape;398;gfe35aad776_0_147"/>
          <p:cNvSpPr txBox="1"/>
          <p:nvPr/>
        </p:nvSpPr>
        <p:spPr>
          <a:xfrm>
            <a:off x="10875053" y="3137650"/>
            <a:ext cx="8801100" cy="5286032"/>
          </a:xfrm>
          <a:prstGeom prst="rect">
            <a:avLst/>
          </a:prstGeom>
          <a:noFill/>
          <a:ln>
            <a:noFill/>
          </a:ln>
        </p:spPr>
        <p:txBody>
          <a:bodyPr spcFirstLastPara="1" wrap="square" lIns="148575" tIns="148575" rIns="148575" bIns="148575" anchor="t" anchorCtr="0">
            <a:spAutoFit/>
          </a:bodyPr>
          <a:lstStyle/>
          <a:p>
            <a:pPr marL="749300" lvl="0" indent="-565150" algn="just" rtl="0">
              <a:lnSpc>
                <a:spcPct val="150000"/>
              </a:lnSpc>
              <a:spcBef>
                <a:spcPts val="0"/>
              </a:spcBef>
              <a:spcAft>
                <a:spcPts val="0"/>
              </a:spcAft>
              <a:buClr>
                <a:srgbClr val="056839"/>
              </a:buClr>
              <a:buSzPts val="2900"/>
              <a:buFont typeface="Calibri"/>
              <a:buChar char="●"/>
            </a:pPr>
            <a:r>
              <a:rPr lang="ru-RU" sz="2400" dirty="0" err="1">
                <a:solidFill>
                  <a:srgbClr val="056839"/>
                </a:solidFill>
                <a:latin typeface="Calibri"/>
                <a:ea typeface="Calibri"/>
                <a:cs typeface="Calibri"/>
                <a:sym typeface="Calibri"/>
              </a:rPr>
              <a:t>производителите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трябва</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премахнат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ненужната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пластмаса</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предметите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произвеждат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особено</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опаковките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Потребителите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също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могат</a:t>
            </a:r>
            <a:r>
              <a:rPr lang="ru-RU" sz="2400" dirty="0">
                <a:solidFill>
                  <a:srgbClr val="056839"/>
                </a:solidFill>
                <a:latin typeface="Calibri"/>
                <a:ea typeface="Calibri"/>
                <a:cs typeface="Calibri"/>
                <a:sym typeface="Calibri"/>
              </a:rPr>
              <a:t> в известен </a:t>
            </a:r>
            <a:r>
              <a:rPr lang="ru-RU" sz="2400" dirty="0" err="1">
                <a:solidFill>
                  <a:srgbClr val="056839"/>
                </a:solidFill>
                <a:latin typeface="Calibri"/>
                <a:ea typeface="Calibri"/>
                <a:cs typeface="Calibri"/>
                <a:sym typeface="Calibri"/>
              </a:rPr>
              <a:t>смисъл</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премахнат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ненужната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пластмаса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като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купуват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алтернативи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изработени</a:t>
            </a:r>
            <a:r>
              <a:rPr lang="ru-RU" sz="2400" dirty="0">
                <a:solidFill>
                  <a:srgbClr val="056839"/>
                </a:solidFill>
                <a:latin typeface="Calibri"/>
                <a:ea typeface="Calibri"/>
                <a:cs typeface="Calibri"/>
                <a:sym typeface="Calibri"/>
              </a:rPr>
              <a:t> от </a:t>
            </a:r>
            <a:r>
              <a:rPr lang="ru-RU" sz="2400" dirty="0" err="1">
                <a:solidFill>
                  <a:srgbClr val="056839"/>
                </a:solidFill>
                <a:latin typeface="Calibri"/>
                <a:ea typeface="Calibri"/>
                <a:cs typeface="Calibri"/>
                <a:sym typeface="Calibri"/>
              </a:rPr>
              <a:t>други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материали</a:t>
            </a:r>
            <a:r>
              <a:rPr lang="ru-RU" sz="2400" dirty="0">
                <a:solidFill>
                  <a:srgbClr val="056839"/>
                </a:solidFill>
                <a:latin typeface="Calibri"/>
                <a:ea typeface="Calibri"/>
                <a:cs typeface="Calibri"/>
                <a:sym typeface="Calibri"/>
              </a:rPr>
              <a:t>.</a:t>
            </a:r>
          </a:p>
          <a:p>
            <a:pPr marL="749300" lvl="0" indent="-565150" algn="just" rtl="0">
              <a:lnSpc>
                <a:spcPct val="150000"/>
              </a:lnSpc>
              <a:spcBef>
                <a:spcPts val="0"/>
              </a:spcBef>
              <a:spcAft>
                <a:spcPts val="0"/>
              </a:spcAft>
              <a:buClr>
                <a:srgbClr val="056839"/>
              </a:buClr>
              <a:buSzPts val="2900"/>
              <a:buFont typeface="Calibri"/>
              <a:buChar char="●"/>
            </a:pPr>
            <a:r>
              <a:rPr lang="ru-RU" sz="2400" dirty="0" err="1">
                <a:solidFill>
                  <a:srgbClr val="056839"/>
                </a:solidFill>
                <a:latin typeface="Calibri"/>
                <a:ea typeface="Calibri"/>
                <a:cs typeface="Calibri"/>
                <a:sym typeface="Calibri"/>
              </a:rPr>
              <a:t>правителствата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трябва</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улеснят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прехода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към</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кръгова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икономика</a:t>
            </a:r>
            <a:r>
              <a:rPr lang="ru-RU" sz="2400" dirty="0">
                <a:solidFill>
                  <a:srgbClr val="056839"/>
                </a:solidFill>
                <a:latin typeface="Calibri"/>
                <a:ea typeface="Calibri"/>
                <a:cs typeface="Calibri"/>
                <a:sym typeface="Calibri"/>
              </a:rPr>
              <a:t> в сектора на </a:t>
            </a:r>
            <a:r>
              <a:rPr lang="ru-RU" sz="2400" dirty="0" err="1">
                <a:solidFill>
                  <a:srgbClr val="056839"/>
                </a:solidFill>
                <a:latin typeface="Calibri"/>
                <a:ea typeface="Calibri"/>
                <a:cs typeface="Calibri"/>
                <a:sym typeface="Calibri"/>
              </a:rPr>
              <a:t>пластмасите</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законодателно</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стандартизират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правилата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изхвърляне</a:t>
            </a:r>
            <a:r>
              <a:rPr lang="ru-RU" sz="2400" dirty="0">
                <a:solidFill>
                  <a:srgbClr val="056839"/>
                </a:solidFill>
                <a:latin typeface="Calibri"/>
                <a:ea typeface="Calibri"/>
                <a:cs typeface="Calibri"/>
                <a:sym typeface="Calibri"/>
              </a:rPr>
              <a:t> или </a:t>
            </a:r>
            <a:r>
              <a:rPr lang="ru-RU" sz="2400" dirty="0" err="1">
                <a:solidFill>
                  <a:srgbClr val="056839"/>
                </a:solidFill>
                <a:latin typeface="Calibri"/>
                <a:ea typeface="Calibri"/>
                <a:cs typeface="Calibri"/>
                <a:sym typeface="Calibri"/>
              </a:rPr>
              <a:t>рециклиране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пластмаси</a:t>
            </a:r>
            <a:r>
              <a:rPr lang="ru-RU" sz="2400" dirty="0">
                <a:solidFill>
                  <a:srgbClr val="056839"/>
                </a:solidFill>
                <a:latin typeface="Calibri"/>
                <a:ea typeface="Calibri"/>
                <a:cs typeface="Calibri"/>
                <a:sym typeface="Calibri"/>
              </a:rPr>
              <a:t>.</a:t>
            </a:r>
            <a:endParaRPr sz="2400" dirty="0">
              <a:latin typeface="Calibri"/>
              <a:ea typeface="Calibri"/>
              <a:cs typeface="Calibri"/>
              <a:sym typeface="Calibri"/>
            </a:endParaRPr>
          </a:p>
        </p:txBody>
      </p:sp>
      <p:sp>
        <p:nvSpPr>
          <p:cNvPr id="399" name="Google Shape;399;gfe35aad776_0_147"/>
          <p:cNvSpPr txBox="1"/>
          <p:nvPr/>
        </p:nvSpPr>
        <p:spPr>
          <a:xfrm>
            <a:off x="463516" y="3137650"/>
            <a:ext cx="10134000" cy="5286032"/>
          </a:xfrm>
          <a:prstGeom prst="rect">
            <a:avLst/>
          </a:prstGeom>
          <a:noFill/>
          <a:ln>
            <a:noFill/>
          </a:ln>
        </p:spPr>
        <p:txBody>
          <a:bodyPr spcFirstLastPara="1" wrap="square" lIns="148575" tIns="148575" rIns="148575" bIns="148575" anchor="t" anchorCtr="0">
            <a:spAutoFit/>
          </a:bodyPr>
          <a:lstStyle/>
          <a:p>
            <a:pPr marL="749300" lvl="0" indent="-565150" algn="just" rtl="0">
              <a:lnSpc>
                <a:spcPct val="150000"/>
              </a:lnSpc>
              <a:spcBef>
                <a:spcPts val="0"/>
              </a:spcBef>
              <a:spcAft>
                <a:spcPts val="0"/>
              </a:spcAft>
              <a:buClr>
                <a:srgbClr val="056839"/>
              </a:buClr>
              <a:buSzPts val="2900"/>
              <a:buFont typeface="Calibri"/>
              <a:buChar char="●"/>
            </a:pPr>
            <a:r>
              <a:rPr lang="ru-RU" sz="2400" dirty="0" err="1">
                <a:solidFill>
                  <a:srgbClr val="056839"/>
                </a:solidFill>
                <a:latin typeface="Calibri"/>
                <a:ea typeface="Calibri"/>
                <a:cs typeface="Calibri"/>
                <a:sym typeface="Calibri"/>
              </a:rPr>
              <a:t>първо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трябва</a:t>
            </a:r>
            <a:r>
              <a:rPr lang="ru-RU" sz="2400" dirty="0">
                <a:solidFill>
                  <a:srgbClr val="056839"/>
                </a:solidFill>
                <a:latin typeface="Calibri"/>
                <a:ea typeface="Calibri"/>
                <a:cs typeface="Calibri"/>
                <a:sym typeface="Calibri"/>
              </a:rPr>
              <a:t> да се </a:t>
            </a:r>
            <a:r>
              <a:rPr lang="ru-RU" sz="2400" dirty="0" err="1">
                <a:solidFill>
                  <a:srgbClr val="056839"/>
                </a:solidFill>
                <a:latin typeface="Calibri"/>
                <a:ea typeface="Calibri"/>
                <a:cs typeface="Calibri"/>
                <a:sym typeface="Calibri"/>
              </a:rPr>
              <a:t>работи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върху</a:t>
            </a:r>
            <a:r>
              <a:rPr lang="ru-RU" sz="2400" dirty="0">
                <a:solidFill>
                  <a:srgbClr val="056839"/>
                </a:solidFill>
                <a:latin typeface="Calibri"/>
                <a:ea typeface="Calibri"/>
                <a:cs typeface="Calibri"/>
                <a:sym typeface="Calibri"/>
              </a:rPr>
              <a:t> дизайна на </a:t>
            </a:r>
            <a:r>
              <a:rPr lang="ru-RU" sz="2400" dirty="0" err="1">
                <a:solidFill>
                  <a:srgbClr val="056839"/>
                </a:solidFill>
                <a:latin typeface="Calibri"/>
                <a:ea typeface="Calibri"/>
                <a:cs typeface="Calibri"/>
                <a:sym typeface="Calibri"/>
              </a:rPr>
              <a:t>пластмасовите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продукти</a:t>
            </a:r>
            <a:r>
              <a:rPr lang="ru-RU" sz="2400" dirty="0">
                <a:solidFill>
                  <a:srgbClr val="056839"/>
                </a:solidFill>
                <a:latin typeface="Calibri"/>
                <a:ea typeface="Calibri"/>
                <a:cs typeface="Calibri"/>
                <a:sym typeface="Calibri"/>
              </a:rPr>
              <a:t>. Много от </a:t>
            </a:r>
            <a:r>
              <a:rPr lang="ru-RU" sz="2400" dirty="0" err="1">
                <a:solidFill>
                  <a:srgbClr val="056839"/>
                </a:solidFill>
                <a:latin typeface="Calibri"/>
                <a:ea typeface="Calibri"/>
                <a:cs typeface="Calibri"/>
                <a:sym typeface="Calibri"/>
              </a:rPr>
              <a:t>тях</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съдържат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оцветители</a:t>
            </a:r>
            <a:r>
              <a:rPr lang="ru-RU" sz="2400" dirty="0">
                <a:solidFill>
                  <a:srgbClr val="056839"/>
                </a:solidFill>
                <a:latin typeface="Calibri"/>
                <a:ea typeface="Calibri"/>
                <a:cs typeface="Calibri"/>
                <a:sym typeface="Calibri"/>
              </a:rPr>
              <a:t> или </a:t>
            </a:r>
            <a:r>
              <a:rPr lang="ru-RU" sz="2400" dirty="0" err="1">
                <a:solidFill>
                  <a:srgbClr val="056839"/>
                </a:solidFill>
                <a:latin typeface="Calibri"/>
                <a:ea typeface="Calibri"/>
                <a:cs typeface="Calibri"/>
                <a:sym typeface="Calibri"/>
              </a:rPr>
              <a:t>допълнителни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продукти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не </a:t>
            </a:r>
            <a:r>
              <a:rPr lang="ru-RU" sz="2400" dirty="0" err="1">
                <a:solidFill>
                  <a:srgbClr val="056839"/>
                </a:solidFill>
                <a:latin typeface="Calibri"/>
                <a:ea typeface="Calibri"/>
                <a:cs typeface="Calibri"/>
                <a:sym typeface="Calibri"/>
              </a:rPr>
              <a:t>позволяват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рециклирането</a:t>
            </a:r>
            <a:r>
              <a:rPr lang="ru-RU" sz="2400" dirty="0">
                <a:solidFill>
                  <a:srgbClr val="056839"/>
                </a:solidFill>
                <a:latin typeface="Calibri"/>
                <a:ea typeface="Calibri"/>
                <a:cs typeface="Calibri"/>
                <a:sym typeface="Calibri"/>
              </a:rPr>
              <a:t> им. </a:t>
            </a:r>
            <a:r>
              <a:rPr lang="ru-RU" sz="2400" dirty="0" err="1">
                <a:solidFill>
                  <a:srgbClr val="056839"/>
                </a:solidFill>
                <a:latin typeface="Calibri"/>
                <a:ea typeface="Calibri"/>
                <a:cs typeface="Calibri"/>
                <a:sym typeface="Calibri"/>
              </a:rPr>
              <a:t>Ето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защо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компаниите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произвеждат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пластмасови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продукти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трябва</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стандартизират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видовете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използвани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пластмаси</a:t>
            </a:r>
            <a:r>
              <a:rPr lang="ru-RU" sz="2400" dirty="0">
                <a:solidFill>
                  <a:srgbClr val="056839"/>
                </a:solidFill>
                <a:latin typeface="Calibri"/>
                <a:ea typeface="Calibri"/>
                <a:cs typeface="Calibri"/>
                <a:sym typeface="Calibri"/>
              </a:rPr>
              <a:t>, за да увеличат </a:t>
            </a:r>
            <a:r>
              <a:rPr lang="ru-RU" sz="2400" dirty="0" err="1">
                <a:solidFill>
                  <a:srgbClr val="056839"/>
                </a:solidFill>
                <a:latin typeface="Calibri"/>
                <a:ea typeface="Calibri"/>
                <a:cs typeface="Calibri"/>
                <a:sym typeface="Calibri"/>
              </a:rPr>
              <a:t>максимално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възможността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тяхното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рециклиране</a:t>
            </a:r>
            <a:r>
              <a:rPr lang="ru-RU" sz="2400" dirty="0">
                <a:solidFill>
                  <a:srgbClr val="056839"/>
                </a:solidFill>
                <a:latin typeface="Calibri"/>
                <a:ea typeface="Calibri"/>
                <a:cs typeface="Calibri"/>
                <a:sym typeface="Calibri"/>
              </a:rPr>
              <a:t>.</a:t>
            </a:r>
          </a:p>
          <a:p>
            <a:pPr marL="749300" lvl="0" indent="-565150" algn="just" rtl="0">
              <a:lnSpc>
                <a:spcPct val="150000"/>
              </a:lnSpc>
              <a:spcBef>
                <a:spcPts val="0"/>
              </a:spcBef>
              <a:spcAft>
                <a:spcPts val="0"/>
              </a:spcAft>
              <a:buClr>
                <a:srgbClr val="056839"/>
              </a:buClr>
              <a:buSzPts val="2900"/>
              <a:buFont typeface="Calibri"/>
              <a:buChar char="●"/>
            </a:pPr>
            <a:r>
              <a:rPr lang="ru-RU" sz="2400" dirty="0" err="1">
                <a:solidFill>
                  <a:srgbClr val="056839"/>
                </a:solidFill>
                <a:latin typeface="Calibri"/>
                <a:ea typeface="Calibri"/>
                <a:cs typeface="Calibri"/>
                <a:sym typeface="Calibri"/>
              </a:rPr>
              <a:t>потребителите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следва</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участват</a:t>
            </a:r>
            <a:r>
              <a:rPr lang="ru-RU" sz="2400" dirty="0">
                <a:solidFill>
                  <a:srgbClr val="056839"/>
                </a:solidFill>
                <a:latin typeface="Calibri"/>
                <a:ea typeface="Calibri"/>
                <a:cs typeface="Calibri"/>
                <a:sym typeface="Calibri"/>
              </a:rPr>
              <a:t> активно в </a:t>
            </a:r>
            <a:r>
              <a:rPr lang="ru-RU" sz="2400" dirty="0" err="1">
                <a:solidFill>
                  <a:srgbClr val="056839"/>
                </a:solidFill>
                <a:latin typeface="Calibri"/>
                <a:ea typeface="Calibri"/>
                <a:cs typeface="Calibri"/>
                <a:sym typeface="Calibri"/>
              </a:rPr>
              <a:t>прехода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към</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кръгова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икономика</a:t>
            </a:r>
            <a:r>
              <a:rPr lang="ru-RU" sz="2400" dirty="0">
                <a:solidFill>
                  <a:srgbClr val="056839"/>
                </a:solidFill>
                <a:latin typeface="Calibri"/>
                <a:ea typeface="Calibri"/>
                <a:cs typeface="Calibri"/>
                <a:sym typeface="Calibri"/>
              </a:rPr>
              <a:t>, например </a:t>
            </a:r>
            <a:r>
              <a:rPr lang="ru-RU" sz="2400" dirty="0" err="1">
                <a:solidFill>
                  <a:srgbClr val="056839"/>
                </a:solidFill>
                <a:latin typeface="Calibri"/>
                <a:ea typeface="Calibri"/>
                <a:cs typeface="Calibri"/>
                <a:sym typeface="Calibri"/>
              </a:rPr>
              <a:t>като</a:t>
            </a:r>
            <a:r>
              <a:rPr lang="ru-RU" sz="2400" dirty="0">
                <a:solidFill>
                  <a:srgbClr val="056839"/>
                </a:solidFill>
                <a:latin typeface="Calibri"/>
                <a:ea typeface="Calibri"/>
                <a:cs typeface="Calibri"/>
                <a:sym typeface="Calibri"/>
              </a:rPr>
              <a:t> подкрепят най-"</a:t>
            </a:r>
            <a:r>
              <a:rPr lang="ru-RU" sz="2400" dirty="0" err="1">
                <a:solidFill>
                  <a:srgbClr val="056839"/>
                </a:solidFill>
                <a:latin typeface="Calibri"/>
                <a:ea typeface="Calibri"/>
                <a:cs typeface="Calibri"/>
                <a:sym typeface="Calibri"/>
              </a:rPr>
              <a:t>устойчивите</a:t>
            </a:r>
            <a:r>
              <a:rPr lang="ru-RU" sz="2400" dirty="0">
                <a:solidFill>
                  <a:srgbClr val="056839"/>
                </a:solidFill>
                <a:latin typeface="Calibri"/>
                <a:ea typeface="Calibri"/>
                <a:cs typeface="Calibri"/>
                <a:sym typeface="Calibri"/>
              </a:rPr>
              <a:t>" и "зелени" марки, </a:t>
            </a:r>
            <a:r>
              <a:rPr lang="ru-RU" sz="2400" dirty="0" err="1">
                <a:solidFill>
                  <a:srgbClr val="056839"/>
                </a:solidFill>
                <a:latin typeface="Calibri"/>
                <a:ea typeface="Calibri"/>
                <a:cs typeface="Calibri"/>
                <a:sym typeface="Calibri"/>
              </a:rPr>
              <a:t>информират</a:t>
            </a:r>
            <a:r>
              <a:rPr lang="ru-RU" sz="2400" dirty="0">
                <a:solidFill>
                  <a:srgbClr val="056839"/>
                </a:solidFill>
                <a:latin typeface="Calibri"/>
                <a:ea typeface="Calibri"/>
                <a:cs typeface="Calibri"/>
                <a:sym typeface="Calibri"/>
              </a:rPr>
              <a:t> се и </a:t>
            </a:r>
            <a:r>
              <a:rPr lang="ru-RU" sz="2400" dirty="0" err="1">
                <a:solidFill>
                  <a:srgbClr val="056839"/>
                </a:solidFill>
                <a:latin typeface="Calibri"/>
                <a:ea typeface="Calibri"/>
                <a:cs typeface="Calibri"/>
                <a:sym typeface="Calibri"/>
              </a:rPr>
              <a:t>рециклират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правилно</a:t>
            </a:r>
            <a:r>
              <a:rPr lang="ru-RU" sz="2400" dirty="0">
                <a:solidFill>
                  <a:srgbClr val="056839"/>
                </a:solidFill>
                <a:latin typeface="Calibri"/>
                <a:ea typeface="Calibri"/>
                <a:cs typeface="Calibri"/>
                <a:sym typeface="Calibri"/>
              </a:rPr>
              <a:t>.</a:t>
            </a:r>
          </a:p>
        </p:txBody>
      </p:sp>
      <p:sp>
        <p:nvSpPr>
          <p:cNvPr id="400" name="Google Shape;400;gfe35aad776_0_147"/>
          <p:cNvSpPr/>
          <p:nvPr/>
        </p:nvSpPr>
        <p:spPr>
          <a:xfrm rot="-5400000">
            <a:off x="8168565" y="5837157"/>
            <a:ext cx="5307300" cy="105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gfe35aad776_0_159"/>
          <p:cNvSpPr txBox="1"/>
          <p:nvPr/>
        </p:nvSpPr>
        <p:spPr>
          <a:xfrm>
            <a:off x="874904" y="620236"/>
            <a:ext cx="163989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900" b="1" dirty="0">
                <a:solidFill>
                  <a:srgbClr val="056839"/>
                </a:solidFill>
                <a:latin typeface="Calibri"/>
                <a:ea typeface="Calibri"/>
                <a:cs typeface="Calibri"/>
                <a:sym typeface="Calibri"/>
              </a:rPr>
              <a:t>Тема</a:t>
            </a:r>
            <a:r>
              <a:rPr lang="lt-LT" sz="4900" b="1" dirty="0">
                <a:solidFill>
                  <a:srgbClr val="056839"/>
                </a:solidFill>
                <a:latin typeface="Calibri"/>
                <a:ea typeface="Calibri"/>
                <a:cs typeface="Calibri"/>
                <a:sym typeface="Calibri"/>
              </a:rPr>
              <a:t> 3: </a:t>
            </a:r>
            <a:r>
              <a:rPr lang="bg-BG" sz="4900" b="1" dirty="0">
                <a:solidFill>
                  <a:srgbClr val="056839"/>
                </a:solidFill>
                <a:latin typeface="Calibri"/>
                <a:ea typeface="Calibri"/>
                <a:cs typeface="Calibri"/>
                <a:sym typeface="Calibri"/>
              </a:rPr>
              <a:t>полезни връзки</a:t>
            </a:r>
            <a:endParaRPr sz="4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406" name="Google Shape;406;gfe35aad776_0_159"/>
          <p:cNvSpPr txBox="1"/>
          <p:nvPr/>
        </p:nvSpPr>
        <p:spPr>
          <a:xfrm>
            <a:off x="391962" y="1814206"/>
            <a:ext cx="19546200" cy="6844141"/>
          </a:xfrm>
          <a:prstGeom prst="rect">
            <a:avLst/>
          </a:prstGeom>
          <a:noFill/>
          <a:ln>
            <a:noFill/>
          </a:ln>
        </p:spPr>
        <p:txBody>
          <a:bodyPr spcFirstLastPara="1" wrap="square" lIns="148575" tIns="74275" rIns="148575" bIns="74275" anchor="t" anchorCtr="0">
            <a:spAutoFit/>
          </a:bodyPr>
          <a:lstStyle/>
          <a:p>
            <a:pPr marL="184150" marR="0" lvl="0" algn="l" rtl="0">
              <a:lnSpc>
                <a:spcPct val="150000"/>
              </a:lnSpc>
              <a:spcBef>
                <a:spcPts val="0"/>
              </a:spcBef>
              <a:spcAft>
                <a:spcPts val="0"/>
              </a:spcAft>
              <a:buClr>
                <a:srgbClr val="056839"/>
              </a:buClr>
              <a:buSzPts val="2900"/>
            </a:pPr>
            <a:r>
              <a:rPr lang="bg-BG" sz="2900" dirty="0">
                <a:solidFill>
                  <a:srgbClr val="056839"/>
                </a:solidFill>
                <a:latin typeface="Calibri"/>
                <a:ea typeface="Calibri"/>
                <a:cs typeface="Calibri"/>
                <a:sym typeface="Calibri"/>
              </a:rPr>
              <a:t>За да научите повече за кръговата икономика</a:t>
            </a:r>
            <a:r>
              <a:rPr lang="lt-LT" sz="2900" dirty="0">
                <a:solidFill>
                  <a:srgbClr val="056839"/>
                </a:solidFill>
                <a:latin typeface="Calibri"/>
                <a:ea typeface="Calibri"/>
                <a:cs typeface="Calibri"/>
                <a:sym typeface="Calibri"/>
              </a:rPr>
              <a:t> </a:t>
            </a:r>
            <a:r>
              <a:rPr lang="bg-BG" sz="2900" dirty="0">
                <a:solidFill>
                  <a:srgbClr val="056839"/>
                </a:solidFill>
                <a:latin typeface="Calibri"/>
                <a:ea typeface="Calibri"/>
                <a:cs typeface="Calibri"/>
                <a:sym typeface="Calibri"/>
              </a:rPr>
              <a:t>за пластмаси:</a:t>
            </a:r>
          </a:p>
          <a:p>
            <a:pPr marL="749300" marR="0" lvl="0" indent="-565150" algn="l" rtl="0">
              <a:lnSpc>
                <a:spcPct val="150000"/>
              </a:lnSpc>
              <a:spcBef>
                <a:spcPts val="0"/>
              </a:spcBef>
              <a:spcAft>
                <a:spcPts val="0"/>
              </a:spcAft>
              <a:buClr>
                <a:srgbClr val="056839"/>
              </a:buClr>
              <a:buSzPts val="2900"/>
              <a:buFont typeface="Calibri"/>
              <a:buChar char="●"/>
            </a:pPr>
            <a:r>
              <a:rPr lang="lt-LT" sz="2900" dirty="0">
                <a:solidFill>
                  <a:srgbClr val="056839"/>
                </a:solidFill>
                <a:latin typeface="Calibri"/>
                <a:ea typeface="Calibri"/>
                <a:cs typeface="Calibri"/>
                <a:sym typeface="Calibri"/>
              </a:rPr>
              <a:t>Plastics Europe - </a:t>
            </a:r>
            <a:r>
              <a:rPr lang="bg-BG" sz="2900" dirty="0">
                <a:solidFill>
                  <a:srgbClr val="056839"/>
                </a:solidFill>
                <a:latin typeface="Calibri"/>
                <a:ea typeface="Calibri"/>
                <a:cs typeface="Calibri"/>
                <a:sym typeface="Calibri"/>
              </a:rPr>
              <a:t>Асоциация на производителите на пластмаси (2021 г.). КРЪГОВАТА ИКОНОМИКА ЗА ПЛАСТМАСИТЕ. Брюксел, Белгия. </a:t>
            </a:r>
            <a:r>
              <a:rPr lang="lt-LT" sz="2900" dirty="0">
                <a:solidFill>
                  <a:srgbClr val="056839"/>
                </a:solidFill>
                <a:latin typeface="Calibri"/>
                <a:ea typeface="Calibri"/>
                <a:cs typeface="Calibri"/>
                <a:sym typeface="Calibri"/>
              </a:rPr>
              <a:t>https://plasticseurope.org/wp-content/uploads/2021/10/20191206-Circular-Economy-Study.pdf </a:t>
            </a:r>
          </a:p>
          <a:p>
            <a:pPr marL="749300" marR="0" lvl="0" indent="-565150" algn="l" rtl="0">
              <a:lnSpc>
                <a:spcPct val="150000"/>
              </a:lnSpc>
              <a:spcBef>
                <a:spcPts val="0"/>
              </a:spcBef>
              <a:spcAft>
                <a:spcPts val="0"/>
              </a:spcAft>
              <a:buClr>
                <a:srgbClr val="056839"/>
              </a:buClr>
              <a:buSzPts val="2900"/>
              <a:buFont typeface="Calibri"/>
              <a:buChar char="●"/>
            </a:pPr>
            <a:r>
              <a:rPr lang="lt-LT" sz="2900" dirty="0">
                <a:solidFill>
                  <a:srgbClr val="056839"/>
                </a:solidFill>
                <a:latin typeface="Calibri"/>
                <a:ea typeface="Calibri"/>
                <a:cs typeface="Calibri"/>
                <a:sym typeface="Calibri"/>
              </a:rPr>
              <a:t>PACE - </a:t>
            </a:r>
            <a:r>
              <a:rPr lang="bg-BG" sz="2900" dirty="0">
                <a:solidFill>
                  <a:srgbClr val="056839"/>
                </a:solidFill>
                <a:latin typeface="Calibri"/>
                <a:ea typeface="Calibri"/>
                <a:cs typeface="Calibri"/>
                <a:sym typeface="Calibri"/>
              </a:rPr>
              <a:t>Платформа за ускоряване на кръговата икономика (</a:t>
            </a:r>
            <a:r>
              <a:rPr lang="lt-LT" sz="2900" dirty="0">
                <a:solidFill>
                  <a:srgbClr val="056839"/>
                </a:solidFill>
                <a:latin typeface="Calibri"/>
                <a:ea typeface="Calibri"/>
                <a:cs typeface="Calibri"/>
                <a:sym typeface="Calibri"/>
              </a:rPr>
              <a:t>n.d.). </a:t>
            </a:r>
            <a:r>
              <a:rPr lang="bg-BG" sz="2900" dirty="0">
                <a:solidFill>
                  <a:srgbClr val="056839"/>
                </a:solidFill>
                <a:latin typeface="Calibri"/>
                <a:ea typeface="Calibri"/>
                <a:cs typeface="Calibri"/>
                <a:sym typeface="Calibri"/>
              </a:rPr>
              <a:t>Програма за пластмасите. </a:t>
            </a:r>
            <a:r>
              <a:rPr lang="lt-LT" sz="2900" dirty="0">
                <a:solidFill>
                  <a:srgbClr val="056839"/>
                </a:solidFill>
                <a:latin typeface="Calibri"/>
                <a:ea typeface="Calibri"/>
                <a:cs typeface="Calibri"/>
                <a:sym typeface="Calibri"/>
              </a:rPr>
              <a:t>https://pacecircular.org/action-agenda/plastics  </a:t>
            </a:r>
          </a:p>
          <a:p>
            <a:pPr marL="749300" marR="0" lvl="0" indent="-565150" algn="l" rtl="0">
              <a:lnSpc>
                <a:spcPct val="150000"/>
              </a:lnSpc>
              <a:spcBef>
                <a:spcPts val="0"/>
              </a:spcBef>
              <a:spcAft>
                <a:spcPts val="0"/>
              </a:spcAft>
              <a:buClr>
                <a:srgbClr val="056839"/>
              </a:buClr>
              <a:buSzPts val="2900"/>
              <a:buFont typeface="Calibri"/>
              <a:buChar char="●"/>
            </a:pPr>
            <a:r>
              <a:rPr lang="bg-BG" sz="2900" dirty="0">
                <a:solidFill>
                  <a:srgbClr val="056839"/>
                </a:solidFill>
                <a:latin typeface="Calibri"/>
                <a:ea typeface="Calibri"/>
                <a:cs typeface="Calibri"/>
                <a:sym typeface="Calibri"/>
              </a:rPr>
              <a:t>Фондация "Елън Макартър" (</a:t>
            </a:r>
            <a:r>
              <a:rPr lang="lt-LT" sz="2900" dirty="0">
                <a:solidFill>
                  <a:srgbClr val="056839"/>
                </a:solidFill>
                <a:latin typeface="Calibri"/>
                <a:ea typeface="Calibri"/>
                <a:cs typeface="Calibri"/>
                <a:sym typeface="Calibri"/>
              </a:rPr>
              <a:t>n.d.). </a:t>
            </a:r>
            <a:r>
              <a:rPr lang="bg-BG" sz="2900" dirty="0">
                <a:solidFill>
                  <a:srgbClr val="056839"/>
                </a:solidFill>
                <a:latin typeface="Calibri"/>
                <a:ea typeface="Calibri"/>
                <a:cs typeface="Calibri"/>
                <a:sym typeface="Calibri"/>
              </a:rPr>
              <a:t>Решението на кръговата икономика за замърсяването с пластмаса. </a:t>
            </a:r>
            <a:r>
              <a:rPr lang="lt-LT" sz="2900" dirty="0">
                <a:solidFill>
                  <a:srgbClr val="056839"/>
                </a:solidFill>
                <a:latin typeface="Calibri"/>
                <a:ea typeface="Calibri"/>
                <a:cs typeface="Calibri"/>
                <a:sym typeface="Calibri"/>
              </a:rPr>
              <a:t>Perspective on 'Breaking the Plastic Wave' study (</a:t>
            </a:r>
            <a:r>
              <a:rPr lang="bg-BG" sz="2900" dirty="0">
                <a:solidFill>
                  <a:srgbClr val="056839"/>
                </a:solidFill>
                <a:latin typeface="Calibri"/>
                <a:ea typeface="Calibri"/>
                <a:cs typeface="Calibri"/>
                <a:sym typeface="Calibri"/>
              </a:rPr>
              <a:t>Перспективи на проучването "Преодоляване на пластмасовата вълна") - уебсайт на фондация </a:t>
            </a:r>
            <a:r>
              <a:rPr lang="lt-LT" sz="2900" dirty="0">
                <a:solidFill>
                  <a:srgbClr val="056839"/>
                </a:solidFill>
                <a:latin typeface="Calibri"/>
                <a:ea typeface="Calibri"/>
                <a:cs typeface="Calibri"/>
                <a:sym typeface="Calibri"/>
              </a:rPr>
              <a:t>Ellen MacArthur. https://plastics.ellenmacarthurfoundation.org/breaking-the-plastic-wave-perspective?gclid=CjwKCAjwmJeYBhAwEiwAXlg0AX3AKzFiuooiSYJ7PTaMqJH5-MCLokaRTyJtFojfVZKe8IlzJKOwnBoC1ZcQAvD_BwE </a:t>
            </a:r>
          </a:p>
        </p:txBody>
      </p:sp>
      <p:sp>
        <p:nvSpPr>
          <p:cNvPr id="407" name="Google Shape;407;gfe35aad776_0_15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8" name="Google Shape;408;gfe35aad776_0_159"/>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9" name="Google Shape;409;gfe35aad776_0_159"/>
          <p:cNvSpPr/>
          <p:nvPr/>
        </p:nvSpPr>
        <p:spPr>
          <a:xfrm>
            <a:off x="1034414" y="1506519"/>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10" name="Google Shape;410;gfe35aad776_0_15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411" name="Google Shape;411;gfe35aad776_0_15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pic>
        <p:nvPicPr>
          <p:cNvPr id="417" name="Google Shape;417;p21" descr="Graphical user interface, text&#10;&#10;Description automatically generated"/>
          <p:cNvPicPr preferRelativeResize="0"/>
          <p:nvPr/>
        </p:nvPicPr>
        <p:blipFill rotWithShape="1">
          <a:blip r:embed="rId3">
            <a:alphaModFix/>
          </a:blip>
          <a:srcRect/>
          <a:stretch/>
        </p:blipFill>
        <p:spPr>
          <a:xfrm>
            <a:off x="159219" y="9117932"/>
            <a:ext cx="5165965" cy="1083795"/>
          </a:xfrm>
          <a:prstGeom prst="rect">
            <a:avLst/>
          </a:prstGeom>
          <a:noFill/>
          <a:ln>
            <a:noFill/>
          </a:ln>
        </p:spPr>
      </p:pic>
      <p:pic>
        <p:nvPicPr>
          <p:cNvPr id="418" name="Google Shape;418;p21"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419" name="Google Shape;419;p2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0" name="Google Shape;420;p2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1" name="Google Shape;421;p2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2" name="Google Shape;422;p21"/>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3" name="Google Shape;423;p21"/>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Заключение</a:t>
            </a:r>
            <a:endParaRPr sz="5900" b="1" dirty="0">
              <a:solidFill>
                <a:srgbClr val="056839"/>
              </a:solidFill>
              <a:latin typeface="Calibri"/>
              <a:ea typeface="Calibri"/>
              <a:cs typeface="Calibri"/>
              <a:sym typeface="Calibri"/>
            </a:endParaRPr>
          </a:p>
          <a:p>
            <a:pPr marL="0" marR="0" lvl="0" indent="0" algn="l" rtl="0">
              <a:spcBef>
                <a:spcPts val="0"/>
              </a:spcBef>
              <a:spcAft>
                <a:spcPts val="0"/>
              </a:spcAft>
              <a:buNone/>
            </a:pPr>
            <a:r>
              <a:rPr lang="lt-LT" sz="5900" b="1" dirty="0">
                <a:solidFill>
                  <a:srgbClr val="056839"/>
                </a:solidFill>
                <a:latin typeface="Calibri"/>
                <a:ea typeface="Calibri"/>
                <a:cs typeface="Calibri"/>
                <a:sym typeface="Calibri"/>
              </a:rPr>
              <a:t> </a:t>
            </a:r>
            <a:endParaRPr sz="2300" dirty="0"/>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424" name="Google Shape;424;p21"/>
          <p:cNvSpPr txBox="1"/>
          <p:nvPr/>
        </p:nvSpPr>
        <p:spPr>
          <a:xfrm>
            <a:off x="861385" y="2000194"/>
            <a:ext cx="18461400" cy="5689979"/>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ru-RU" sz="2400" dirty="0" err="1">
                <a:solidFill>
                  <a:srgbClr val="056839"/>
                </a:solidFill>
                <a:latin typeface="Calibri"/>
                <a:ea typeface="Calibri"/>
                <a:cs typeface="Calibri"/>
                <a:sym typeface="Calibri"/>
              </a:rPr>
              <a:t>Съществуват</a:t>
            </a:r>
            <a:r>
              <a:rPr lang="ru-RU" sz="2400" dirty="0">
                <a:solidFill>
                  <a:srgbClr val="056839"/>
                </a:solidFill>
                <a:latin typeface="Calibri"/>
                <a:ea typeface="Calibri"/>
                <a:cs typeface="Calibri"/>
                <a:sym typeface="Calibri"/>
              </a:rPr>
              <a:t> много </a:t>
            </a:r>
            <a:r>
              <a:rPr lang="ru-RU" sz="2400" dirty="0" err="1">
                <a:solidFill>
                  <a:srgbClr val="056839"/>
                </a:solidFill>
                <a:latin typeface="Calibri"/>
                <a:ea typeface="Calibri"/>
                <a:cs typeface="Calibri"/>
                <a:sym typeface="Calibri"/>
              </a:rPr>
              <a:t>различни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видове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пластмаси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се </a:t>
            </a:r>
            <a:r>
              <a:rPr lang="ru-RU" sz="2400" dirty="0" err="1">
                <a:solidFill>
                  <a:srgbClr val="056839"/>
                </a:solidFill>
                <a:latin typeface="Calibri"/>
                <a:ea typeface="Calibri"/>
                <a:cs typeface="Calibri"/>
                <a:sym typeface="Calibri"/>
              </a:rPr>
              <a:t>използват</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направата</a:t>
            </a:r>
            <a:r>
              <a:rPr lang="ru-RU" sz="2400" dirty="0">
                <a:solidFill>
                  <a:srgbClr val="056839"/>
                </a:solidFill>
                <a:latin typeface="Calibri"/>
                <a:ea typeface="Calibri"/>
                <a:cs typeface="Calibri"/>
                <a:sym typeface="Calibri"/>
              </a:rPr>
              <a:t> на много от </a:t>
            </a:r>
            <a:r>
              <a:rPr lang="ru-RU" sz="2400" dirty="0" err="1">
                <a:solidFill>
                  <a:srgbClr val="056839"/>
                </a:solidFill>
                <a:latin typeface="Calibri"/>
                <a:ea typeface="Calibri"/>
                <a:cs typeface="Calibri"/>
                <a:sym typeface="Calibri"/>
              </a:rPr>
              <a:t>предметите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които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използваме</a:t>
            </a:r>
            <a:r>
              <a:rPr lang="ru-RU" sz="2400" dirty="0">
                <a:solidFill>
                  <a:srgbClr val="056839"/>
                </a:solidFill>
                <a:latin typeface="Calibri"/>
                <a:ea typeface="Calibri"/>
                <a:cs typeface="Calibri"/>
                <a:sym typeface="Calibri"/>
              </a:rPr>
              <a:t> ежедневно. В </a:t>
            </a:r>
            <a:r>
              <a:rPr lang="ru-RU" sz="2400" dirty="0" err="1">
                <a:solidFill>
                  <a:srgbClr val="056839"/>
                </a:solidFill>
                <a:latin typeface="Calibri"/>
                <a:ea typeface="Calibri"/>
                <a:cs typeface="Calibri"/>
                <a:sym typeface="Calibri"/>
              </a:rPr>
              <a:t>зависимост</a:t>
            </a:r>
            <a:r>
              <a:rPr lang="ru-RU" sz="2400" dirty="0">
                <a:solidFill>
                  <a:srgbClr val="056839"/>
                </a:solidFill>
                <a:latin typeface="Calibri"/>
                <a:ea typeface="Calibri"/>
                <a:cs typeface="Calibri"/>
                <a:sym typeface="Calibri"/>
              </a:rPr>
              <a:t> от вида на полимера </a:t>
            </a:r>
            <a:r>
              <a:rPr lang="ru-RU" sz="2400" dirty="0" err="1">
                <a:solidFill>
                  <a:srgbClr val="056839"/>
                </a:solidFill>
                <a:latin typeface="Calibri"/>
                <a:ea typeface="Calibri"/>
                <a:cs typeface="Calibri"/>
                <a:sym typeface="Calibri"/>
              </a:rPr>
              <a:t>пластмасите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могат</a:t>
            </a:r>
            <a:r>
              <a:rPr lang="ru-RU" sz="2400" dirty="0">
                <a:solidFill>
                  <a:srgbClr val="056839"/>
                </a:solidFill>
                <a:latin typeface="Calibri"/>
                <a:ea typeface="Calibri"/>
                <a:cs typeface="Calibri"/>
                <a:sym typeface="Calibri"/>
              </a:rPr>
              <a:t> да </a:t>
            </a:r>
            <a:r>
              <a:rPr lang="ru-RU" sz="2400" dirty="0" err="1">
                <a:solidFill>
                  <a:srgbClr val="056839"/>
                </a:solidFill>
                <a:latin typeface="Calibri"/>
                <a:ea typeface="Calibri"/>
                <a:cs typeface="Calibri"/>
                <a:sym typeface="Calibri"/>
              </a:rPr>
              <a:t>имат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различни</a:t>
            </a:r>
            <a:r>
              <a:rPr lang="ru-RU" sz="2400" dirty="0">
                <a:solidFill>
                  <a:srgbClr val="056839"/>
                </a:solidFill>
                <a:latin typeface="Calibri"/>
                <a:ea typeface="Calibri"/>
                <a:cs typeface="Calibri"/>
                <a:sym typeface="Calibri"/>
              </a:rPr>
              <a:t> характеристики и да подлежат или да не подлежат на </a:t>
            </a:r>
            <a:r>
              <a:rPr lang="ru-RU" sz="2400" dirty="0" err="1">
                <a:solidFill>
                  <a:srgbClr val="056839"/>
                </a:solidFill>
                <a:latin typeface="Calibri"/>
                <a:ea typeface="Calibri"/>
                <a:cs typeface="Calibri"/>
                <a:sym typeface="Calibri"/>
              </a:rPr>
              <a:t>рециклиране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Проблемът</a:t>
            </a:r>
            <a:r>
              <a:rPr lang="ru-RU" sz="2400" dirty="0">
                <a:solidFill>
                  <a:srgbClr val="056839"/>
                </a:solidFill>
                <a:latin typeface="Calibri"/>
                <a:ea typeface="Calibri"/>
                <a:cs typeface="Calibri"/>
                <a:sym typeface="Calibri"/>
              </a:rPr>
              <a:t> с </a:t>
            </a:r>
            <a:r>
              <a:rPr lang="ru-RU" sz="2400" dirty="0" err="1">
                <a:solidFill>
                  <a:srgbClr val="056839"/>
                </a:solidFill>
                <a:latin typeface="Calibri"/>
                <a:ea typeface="Calibri"/>
                <a:cs typeface="Calibri"/>
                <a:sym typeface="Calibri"/>
              </a:rPr>
              <a:t>пластмасите</a:t>
            </a:r>
            <a:r>
              <a:rPr lang="ru-RU" sz="2400" dirty="0">
                <a:solidFill>
                  <a:srgbClr val="056839"/>
                </a:solidFill>
                <a:latin typeface="Calibri"/>
                <a:ea typeface="Calibri"/>
                <a:cs typeface="Calibri"/>
                <a:sym typeface="Calibri"/>
              </a:rPr>
              <a:t>, и </a:t>
            </a:r>
            <a:r>
              <a:rPr lang="ru-RU" sz="2400" dirty="0" err="1">
                <a:solidFill>
                  <a:srgbClr val="056839"/>
                </a:solidFill>
                <a:latin typeface="Calibri"/>
                <a:ea typeface="Calibri"/>
                <a:cs typeface="Calibri"/>
                <a:sym typeface="Calibri"/>
              </a:rPr>
              <a:t>особено</a:t>
            </a:r>
            <a:r>
              <a:rPr lang="ru-RU" sz="2400" dirty="0">
                <a:solidFill>
                  <a:srgbClr val="056839"/>
                </a:solidFill>
                <a:latin typeface="Calibri"/>
                <a:ea typeface="Calibri"/>
                <a:cs typeface="Calibri"/>
                <a:sym typeface="Calibri"/>
              </a:rPr>
              <a:t> с </a:t>
            </a:r>
            <a:r>
              <a:rPr lang="ru-RU" sz="2400" dirty="0" err="1">
                <a:solidFill>
                  <a:srgbClr val="056839"/>
                </a:solidFill>
                <a:latin typeface="Calibri"/>
                <a:ea typeface="Calibri"/>
                <a:cs typeface="Calibri"/>
                <a:sym typeface="Calibri"/>
              </a:rPr>
              <a:t>пластмасите</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еднократна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е, че те се </a:t>
            </a:r>
            <a:r>
              <a:rPr lang="ru-RU" sz="2400" dirty="0" err="1">
                <a:solidFill>
                  <a:srgbClr val="056839"/>
                </a:solidFill>
                <a:latin typeface="Calibri"/>
                <a:ea typeface="Calibri"/>
                <a:cs typeface="Calibri"/>
                <a:sym typeface="Calibri"/>
              </a:rPr>
              <a:t>рециклират</a:t>
            </a:r>
            <a:r>
              <a:rPr lang="ru-RU" sz="2400" dirty="0">
                <a:solidFill>
                  <a:srgbClr val="056839"/>
                </a:solidFill>
                <a:latin typeface="Calibri"/>
                <a:ea typeface="Calibri"/>
                <a:cs typeface="Calibri"/>
                <a:sym typeface="Calibri"/>
              </a:rPr>
              <a:t> само частично, а </a:t>
            </a:r>
            <a:r>
              <a:rPr lang="ru-RU" sz="2400" dirty="0" err="1">
                <a:solidFill>
                  <a:srgbClr val="056839"/>
                </a:solidFill>
                <a:latin typeface="Calibri"/>
                <a:ea typeface="Calibri"/>
                <a:cs typeface="Calibri"/>
                <a:sym typeface="Calibri"/>
              </a:rPr>
              <a:t>по-голямата</a:t>
            </a:r>
            <a:r>
              <a:rPr lang="ru-RU" sz="2400" dirty="0">
                <a:solidFill>
                  <a:srgbClr val="056839"/>
                </a:solidFill>
                <a:latin typeface="Calibri"/>
                <a:ea typeface="Calibri"/>
                <a:cs typeface="Calibri"/>
                <a:sym typeface="Calibri"/>
              </a:rPr>
              <a:t> част от </a:t>
            </a:r>
            <a:r>
              <a:rPr lang="ru-RU" sz="2400" dirty="0" err="1">
                <a:solidFill>
                  <a:srgbClr val="056839"/>
                </a:solidFill>
                <a:latin typeface="Calibri"/>
                <a:ea typeface="Calibri"/>
                <a:cs typeface="Calibri"/>
                <a:sym typeface="Calibri"/>
              </a:rPr>
              <a:t>тях</a:t>
            </a:r>
            <a:r>
              <a:rPr lang="ru-RU" sz="2400" dirty="0">
                <a:solidFill>
                  <a:srgbClr val="056839"/>
                </a:solidFill>
                <a:latin typeface="Calibri"/>
                <a:ea typeface="Calibri"/>
                <a:cs typeface="Calibri"/>
                <a:sym typeface="Calibri"/>
              </a:rPr>
              <a:t> се </a:t>
            </a:r>
            <a:r>
              <a:rPr lang="ru-RU" sz="2400" dirty="0" err="1">
                <a:solidFill>
                  <a:srgbClr val="056839"/>
                </a:solidFill>
                <a:latin typeface="Calibri"/>
                <a:ea typeface="Calibri"/>
                <a:cs typeface="Calibri"/>
                <a:sym typeface="Calibri"/>
              </a:rPr>
              <a:t>озовават</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сметищата</a:t>
            </a:r>
            <a:r>
              <a:rPr lang="ru-RU" sz="2400" dirty="0">
                <a:solidFill>
                  <a:srgbClr val="056839"/>
                </a:solidFill>
                <a:latin typeface="Calibri"/>
                <a:ea typeface="Calibri"/>
                <a:cs typeface="Calibri"/>
                <a:sym typeface="Calibri"/>
              </a:rPr>
              <a:t>, в </a:t>
            </a:r>
            <a:r>
              <a:rPr lang="ru-RU" sz="2400" dirty="0" err="1">
                <a:solidFill>
                  <a:srgbClr val="056839"/>
                </a:solidFill>
                <a:latin typeface="Calibri"/>
                <a:ea typeface="Calibri"/>
                <a:cs typeface="Calibri"/>
                <a:sym typeface="Calibri"/>
              </a:rPr>
              <a:t>инсинераторите</a:t>
            </a:r>
            <a:r>
              <a:rPr lang="ru-RU" sz="2400" dirty="0">
                <a:solidFill>
                  <a:srgbClr val="056839"/>
                </a:solidFill>
                <a:latin typeface="Calibri"/>
                <a:ea typeface="Calibri"/>
                <a:cs typeface="Calibri"/>
                <a:sym typeface="Calibri"/>
              </a:rPr>
              <a:t> или в </a:t>
            </a:r>
            <a:r>
              <a:rPr lang="ru-RU" sz="2400" dirty="0" err="1">
                <a:solidFill>
                  <a:srgbClr val="056839"/>
                </a:solidFill>
                <a:latin typeface="Calibri"/>
                <a:ea typeface="Calibri"/>
                <a:cs typeface="Calibri"/>
                <a:sym typeface="Calibri"/>
              </a:rPr>
              <a:t>околната</a:t>
            </a:r>
            <a:r>
              <a:rPr lang="ru-RU" sz="2400" dirty="0">
                <a:solidFill>
                  <a:srgbClr val="056839"/>
                </a:solidFill>
                <a:latin typeface="Calibri"/>
                <a:ea typeface="Calibri"/>
                <a:cs typeface="Calibri"/>
                <a:sym typeface="Calibri"/>
              </a:rPr>
              <a:t> среда. </a:t>
            </a:r>
            <a:r>
              <a:rPr lang="ru-RU" sz="2400" dirty="0" err="1">
                <a:solidFill>
                  <a:srgbClr val="056839"/>
                </a:solidFill>
                <a:latin typeface="Calibri"/>
                <a:ea typeface="Calibri"/>
                <a:cs typeface="Calibri"/>
                <a:sym typeface="Calibri"/>
              </a:rPr>
              <a:t>Ето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защо</a:t>
            </a:r>
            <a:r>
              <a:rPr lang="ru-RU" sz="2400" dirty="0">
                <a:solidFill>
                  <a:srgbClr val="056839"/>
                </a:solidFill>
                <a:latin typeface="Calibri"/>
                <a:ea typeface="Calibri"/>
                <a:cs typeface="Calibri"/>
                <a:sym typeface="Calibri"/>
              </a:rPr>
              <a:t> ЕС, </a:t>
            </a:r>
            <a:r>
              <a:rPr lang="ru-RU" sz="2400" dirty="0" err="1">
                <a:solidFill>
                  <a:srgbClr val="056839"/>
                </a:solidFill>
                <a:latin typeface="Calibri"/>
                <a:ea typeface="Calibri"/>
                <a:cs typeface="Calibri"/>
                <a:sym typeface="Calibri"/>
              </a:rPr>
              <a:t>държавите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някои</a:t>
            </a:r>
            <a:r>
              <a:rPr lang="ru-RU" sz="2400" dirty="0">
                <a:solidFill>
                  <a:srgbClr val="056839"/>
                </a:solidFill>
                <a:latin typeface="Calibri"/>
                <a:ea typeface="Calibri"/>
                <a:cs typeface="Calibri"/>
                <a:sym typeface="Calibri"/>
              </a:rPr>
              <a:t> компании и </a:t>
            </a:r>
            <a:r>
              <a:rPr lang="ru-RU" sz="2400" dirty="0" err="1">
                <a:solidFill>
                  <a:srgbClr val="056839"/>
                </a:solidFill>
                <a:latin typeface="Calibri"/>
                <a:ea typeface="Calibri"/>
                <a:cs typeface="Calibri"/>
                <a:sym typeface="Calibri"/>
              </a:rPr>
              <a:t>потребителите</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предприемат</a:t>
            </a:r>
            <a:r>
              <a:rPr lang="ru-RU" sz="2400" dirty="0">
                <a:solidFill>
                  <a:srgbClr val="056839"/>
                </a:solidFill>
                <a:latin typeface="Calibri"/>
                <a:ea typeface="Calibri"/>
                <a:cs typeface="Calibri"/>
                <a:sym typeface="Calibri"/>
              </a:rPr>
              <a:t> мерки за </a:t>
            </a:r>
            <a:r>
              <a:rPr lang="ru-RU" sz="2400" dirty="0" err="1">
                <a:solidFill>
                  <a:srgbClr val="056839"/>
                </a:solidFill>
                <a:latin typeface="Calibri"/>
                <a:ea typeface="Calibri"/>
                <a:cs typeface="Calibri"/>
                <a:sym typeface="Calibri"/>
              </a:rPr>
              <a:t>борба</a:t>
            </a:r>
            <a:r>
              <a:rPr lang="ru-RU" sz="2400" dirty="0">
                <a:solidFill>
                  <a:srgbClr val="056839"/>
                </a:solidFill>
                <a:latin typeface="Calibri"/>
                <a:ea typeface="Calibri"/>
                <a:cs typeface="Calibri"/>
                <a:sym typeface="Calibri"/>
              </a:rPr>
              <a:t> с </a:t>
            </a:r>
            <a:r>
              <a:rPr lang="ru-RU" sz="2400" dirty="0" err="1">
                <a:solidFill>
                  <a:srgbClr val="056839"/>
                </a:solidFill>
                <a:latin typeface="Calibri"/>
                <a:ea typeface="Calibri"/>
                <a:cs typeface="Calibri"/>
                <a:sym typeface="Calibri"/>
              </a:rPr>
              <a:t>използването</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пластмаси</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еднократна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употреба</a:t>
            </a:r>
            <a:r>
              <a:rPr lang="ru-RU" sz="2400" dirty="0">
                <a:solidFill>
                  <a:srgbClr val="056839"/>
                </a:solidFill>
                <a:latin typeface="Calibri"/>
                <a:ea typeface="Calibri"/>
                <a:cs typeface="Calibri"/>
                <a:sym typeface="Calibri"/>
              </a:rPr>
              <a:t> и за </a:t>
            </a:r>
            <a:r>
              <a:rPr lang="ru-RU" sz="2400" dirty="0" err="1">
                <a:solidFill>
                  <a:srgbClr val="056839"/>
                </a:solidFill>
                <a:latin typeface="Calibri"/>
                <a:ea typeface="Calibri"/>
                <a:cs typeface="Calibri"/>
                <a:sym typeface="Calibri"/>
              </a:rPr>
              <a:t>максимално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увеличаване</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тяхното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рециклиране</a:t>
            </a:r>
            <a:r>
              <a:rPr lang="ru-RU" sz="2400" dirty="0">
                <a:solidFill>
                  <a:srgbClr val="056839"/>
                </a:solidFill>
                <a:latin typeface="Calibri"/>
                <a:ea typeface="Calibri"/>
                <a:cs typeface="Calibri"/>
                <a:sym typeface="Calibri"/>
              </a:rPr>
              <a:t>.</a:t>
            </a:r>
          </a:p>
          <a:p>
            <a:pPr marL="0" marR="0" lvl="0" indent="0" algn="just" rtl="0">
              <a:lnSpc>
                <a:spcPct val="150000"/>
              </a:lnSpc>
              <a:spcBef>
                <a:spcPts val="0"/>
              </a:spcBef>
              <a:spcAft>
                <a:spcPts val="0"/>
              </a:spcAft>
              <a:buSzPts val="1800"/>
              <a:buNone/>
            </a:pPr>
            <a:endParaRPr lang="ru-RU" sz="2400"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ru-RU" sz="2400" dirty="0" err="1">
                <a:solidFill>
                  <a:srgbClr val="056839"/>
                </a:solidFill>
                <a:latin typeface="Calibri"/>
                <a:ea typeface="Calibri"/>
                <a:cs typeface="Calibri"/>
                <a:sym typeface="Calibri"/>
              </a:rPr>
              <a:t>Следвайки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тази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посока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някои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експерти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започнаха</a:t>
            </a:r>
            <a:r>
              <a:rPr lang="ru-RU" sz="2400" dirty="0">
                <a:solidFill>
                  <a:srgbClr val="056839"/>
                </a:solidFill>
                <a:latin typeface="Calibri"/>
                <a:ea typeface="Calibri"/>
                <a:cs typeface="Calibri"/>
                <a:sym typeface="Calibri"/>
              </a:rPr>
              <a:t> да говорят за </a:t>
            </a:r>
            <a:r>
              <a:rPr lang="ru-RU" sz="2400" dirty="0" err="1">
                <a:solidFill>
                  <a:srgbClr val="056839"/>
                </a:solidFill>
                <a:latin typeface="Calibri"/>
                <a:ea typeface="Calibri"/>
                <a:cs typeface="Calibri"/>
                <a:sym typeface="Calibri"/>
              </a:rPr>
              <a:t>кръгова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икономика</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пластмасите</a:t>
            </a:r>
            <a:r>
              <a:rPr lang="ru-RU" sz="2400" dirty="0">
                <a:solidFill>
                  <a:srgbClr val="056839"/>
                </a:solidFill>
                <a:latin typeface="Calibri"/>
                <a:ea typeface="Calibri"/>
                <a:cs typeface="Calibri"/>
                <a:sym typeface="Calibri"/>
              </a:rPr>
              <a:t>, т.е. за повелите на </a:t>
            </a:r>
            <a:r>
              <a:rPr lang="ru-RU" sz="2400" dirty="0" err="1">
                <a:solidFill>
                  <a:srgbClr val="056839"/>
                </a:solidFill>
                <a:latin typeface="Calibri"/>
                <a:ea typeface="Calibri"/>
                <a:cs typeface="Calibri"/>
                <a:sym typeface="Calibri"/>
              </a:rPr>
              <a:t>кръговата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икономика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приети</a:t>
            </a:r>
            <a:r>
              <a:rPr lang="ru-RU" sz="2400" dirty="0">
                <a:solidFill>
                  <a:srgbClr val="056839"/>
                </a:solidFill>
                <a:latin typeface="Calibri"/>
                <a:ea typeface="Calibri"/>
                <a:cs typeface="Calibri"/>
                <a:sym typeface="Calibri"/>
              </a:rPr>
              <a:t> за </a:t>
            </a:r>
            <a:r>
              <a:rPr lang="ru-RU" sz="2400" dirty="0" err="1">
                <a:solidFill>
                  <a:srgbClr val="056839"/>
                </a:solidFill>
                <a:latin typeface="Calibri"/>
                <a:ea typeface="Calibri"/>
                <a:cs typeface="Calibri"/>
                <a:sym typeface="Calibri"/>
              </a:rPr>
              <a:t>този</a:t>
            </a:r>
            <a:r>
              <a:rPr lang="ru-RU" sz="2400" dirty="0">
                <a:solidFill>
                  <a:srgbClr val="056839"/>
                </a:solidFill>
                <a:latin typeface="Calibri"/>
                <a:ea typeface="Calibri"/>
                <a:cs typeface="Calibri"/>
                <a:sym typeface="Calibri"/>
              </a:rPr>
              <a:t> сектор. </a:t>
            </a:r>
            <a:r>
              <a:rPr lang="ru-RU" sz="2400" dirty="0" err="1">
                <a:solidFill>
                  <a:srgbClr val="056839"/>
                </a:solidFill>
                <a:latin typeface="Calibri"/>
                <a:ea typeface="Calibri"/>
                <a:cs typeface="Calibri"/>
                <a:sym typeface="Calibri"/>
              </a:rPr>
              <a:t>Целта</a:t>
            </a:r>
            <a:r>
              <a:rPr lang="ru-RU" sz="2400" dirty="0">
                <a:solidFill>
                  <a:srgbClr val="056839"/>
                </a:solidFill>
                <a:latin typeface="Calibri"/>
                <a:ea typeface="Calibri"/>
                <a:cs typeface="Calibri"/>
                <a:sym typeface="Calibri"/>
              </a:rPr>
              <a:t> е да се </a:t>
            </a:r>
            <a:r>
              <a:rPr lang="ru-RU" sz="2400" dirty="0" err="1">
                <a:solidFill>
                  <a:srgbClr val="056839"/>
                </a:solidFill>
                <a:latin typeface="Calibri"/>
                <a:ea typeface="Calibri"/>
                <a:cs typeface="Calibri"/>
                <a:sym typeface="Calibri"/>
              </a:rPr>
              <a:t>произвеждат</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по-малко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отпадъци</a:t>
            </a:r>
            <a:r>
              <a:rPr lang="ru-RU" sz="2400" dirty="0">
                <a:solidFill>
                  <a:srgbClr val="056839"/>
                </a:solidFill>
                <a:latin typeface="Calibri"/>
                <a:ea typeface="Calibri"/>
                <a:cs typeface="Calibri"/>
                <a:sym typeface="Calibri"/>
              </a:rPr>
              <a:t>, да се </a:t>
            </a:r>
            <a:r>
              <a:rPr lang="ru-RU" sz="2400" dirty="0" err="1">
                <a:solidFill>
                  <a:srgbClr val="056839"/>
                </a:solidFill>
                <a:latin typeface="Calibri"/>
                <a:ea typeface="Calibri"/>
                <a:cs typeface="Calibri"/>
                <a:sym typeface="Calibri"/>
              </a:rPr>
              <a:t>намали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въздействието</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върху</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околната</a:t>
            </a:r>
            <a:r>
              <a:rPr lang="ru-RU" sz="2400" dirty="0">
                <a:solidFill>
                  <a:srgbClr val="056839"/>
                </a:solidFill>
                <a:latin typeface="Calibri"/>
                <a:ea typeface="Calibri"/>
                <a:cs typeface="Calibri"/>
                <a:sym typeface="Calibri"/>
              </a:rPr>
              <a:t> среда, да се </a:t>
            </a:r>
            <a:r>
              <a:rPr lang="ru-RU" sz="2400" dirty="0" err="1">
                <a:solidFill>
                  <a:srgbClr val="056839"/>
                </a:solidFill>
                <a:latin typeface="Calibri"/>
                <a:ea typeface="Calibri"/>
                <a:cs typeface="Calibri"/>
                <a:sym typeface="Calibri"/>
              </a:rPr>
              <a:t>рециклира</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повече</a:t>
            </a:r>
            <a:r>
              <a:rPr lang="ru-RU" sz="2400" dirty="0">
                <a:solidFill>
                  <a:srgbClr val="056839"/>
                </a:solidFill>
                <a:latin typeface="Calibri"/>
                <a:ea typeface="Calibri"/>
                <a:cs typeface="Calibri"/>
                <a:sym typeface="Calibri"/>
              </a:rPr>
              <a:t> и да се </a:t>
            </a:r>
            <a:r>
              <a:rPr lang="ru-RU" sz="2400" dirty="0" err="1">
                <a:solidFill>
                  <a:srgbClr val="056839"/>
                </a:solidFill>
                <a:latin typeface="Calibri"/>
                <a:ea typeface="Calibri"/>
                <a:cs typeface="Calibri"/>
                <a:sym typeface="Calibri"/>
              </a:rPr>
              <a:t>увеличи</a:t>
            </a:r>
            <a:r>
              <a:rPr lang="ru-RU" sz="2400" dirty="0">
                <a:solidFill>
                  <a:srgbClr val="056839"/>
                </a:solidFill>
                <a:latin typeface="Calibri"/>
                <a:ea typeface="Calibri"/>
                <a:cs typeface="Calibri"/>
                <a:sym typeface="Calibri"/>
              </a:rPr>
              <a:t> </a:t>
            </a:r>
            <a:r>
              <a:rPr lang="ru-RU" sz="2400" dirty="0" err="1">
                <a:solidFill>
                  <a:srgbClr val="056839"/>
                </a:solidFill>
                <a:latin typeface="Calibri"/>
                <a:ea typeface="Calibri"/>
                <a:cs typeface="Calibri"/>
                <a:sym typeface="Calibri"/>
              </a:rPr>
              <a:t>веригата</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стойността</a:t>
            </a:r>
            <a:r>
              <a:rPr lang="ru-RU" sz="2400" dirty="0">
                <a:solidFill>
                  <a:srgbClr val="056839"/>
                </a:solidFill>
                <a:latin typeface="Calibri"/>
                <a:ea typeface="Calibri"/>
                <a:cs typeface="Calibri"/>
                <a:sym typeface="Calibri"/>
              </a:rPr>
              <a:t> на </a:t>
            </a:r>
            <a:r>
              <a:rPr lang="ru-RU" sz="2400" dirty="0" err="1">
                <a:solidFill>
                  <a:srgbClr val="056839"/>
                </a:solidFill>
                <a:latin typeface="Calibri"/>
                <a:ea typeface="Calibri"/>
                <a:cs typeface="Calibri"/>
                <a:sym typeface="Calibri"/>
              </a:rPr>
              <a:t>този</a:t>
            </a:r>
            <a:r>
              <a:rPr lang="ru-RU" sz="2400" dirty="0">
                <a:solidFill>
                  <a:srgbClr val="056839"/>
                </a:solidFill>
                <a:latin typeface="Calibri"/>
                <a:ea typeface="Calibri"/>
                <a:cs typeface="Calibri"/>
                <a:sym typeface="Calibri"/>
              </a:rPr>
              <a:t> материал.</a:t>
            </a:r>
            <a:endParaRPr sz="2400" dirty="0">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p:nvPr/>
        </p:nvSpPr>
        <p:spPr>
          <a:xfrm>
            <a:off x="17145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16" name="Google Shape;116;p4"/>
          <p:cNvSpPr txBox="1"/>
          <p:nvPr/>
        </p:nvSpPr>
        <p:spPr>
          <a:xfrm>
            <a:off x="895634" y="641955"/>
            <a:ext cx="13848900" cy="2104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900" b="1" dirty="0">
                <a:solidFill>
                  <a:srgbClr val="056839"/>
                </a:solidFill>
                <a:latin typeface="Calibri"/>
                <a:ea typeface="Calibri"/>
                <a:cs typeface="Calibri"/>
                <a:sym typeface="Calibri"/>
              </a:rPr>
              <a:t>Зелени умения</a:t>
            </a:r>
            <a:endParaRPr sz="4900" b="1" dirty="0">
              <a:solidFill>
                <a:srgbClr val="056839"/>
              </a:solidFill>
              <a:latin typeface="Calibri"/>
              <a:ea typeface="Calibri"/>
              <a:cs typeface="Calibri"/>
              <a:sym typeface="Calibri"/>
            </a:endParaRPr>
          </a:p>
          <a:p>
            <a:pPr marL="0" marR="0" lvl="0" indent="0" algn="l" rtl="0">
              <a:spcBef>
                <a:spcPts val="0"/>
              </a:spcBef>
              <a:spcAft>
                <a:spcPts val="0"/>
              </a:spcAft>
              <a:buNone/>
            </a:pPr>
            <a:endParaRPr sz="4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117" name="Google Shape;117;p4"/>
          <p:cNvSpPr txBox="1"/>
          <p:nvPr/>
        </p:nvSpPr>
        <p:spPr>
          <a:xfrm>
            <a:off x="5294070" y="2345049"/>
            <a:ext cx="10479329" cy="5551479"/>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ru-RU" sz="3900" dirty="0" err="1">
                <a:solidFill>
                  <a:srgbClr val="056839"/>
                </a:solidFill>
                <a:latin typeface="Calibri"/>
                <a:ea typeface="Calibri"/>
                <a:cs typeface="Calibri"/>
                <a:sym typeface="Calibri"/>
              </a:rPr>
              <a:t>Прогресивно</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мислене</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ru-RU" sz="3900" dirty="0" err="1">
                <a:solidFill>
                  <a:srgbClr val="056839"/>
                </a:solidFill>
                <a:latin typeface="Calibri"/>
                <a:ea typeface="Calibri"/>
                <a:cs typeface="Calibri"/>
                <a:sym typeface="Calibri"/>
              </a:rPr>
              <a:t>Предотвратяване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замърсяването</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ru-RU" sz="3900" dirty="0" err="1">
                <a:solidFill>
                  <a:srgbClr val="056839"/>
                </a:solidFill>
                <a:latin typeface="Calibri"/>
                <a:ea typeface="Calibri"/>
                <a:cs typeface="Calibri"/>
                <a:sym typeface="Calibri"/>
              </a:rPr>
              <a:t>Екодизайн</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ru-RU" sz="3900" dirty="0">
                <a:solidFill>
                  <a:srgbClr val="056839"/>
                </a:solidFill>
                <a:latin typeface="Calibri"/>
                <a:ea typeface="Calibri"/>
                <a:cs typeface="Calibri"/>
                <a:sym typeface="Calibri"/>
              </a:rPr>
              <a:t>Управление на </a:t>
            </a:r>
            <a:r>
              <a:rPr lang="ru-RU" sz="3900" dirty="0" err="1">
                <a:solidFill>
                  <a:srgbClr val="056839"/>
                </a:solidFill>
                <a:latin typeface="Calibri"/>
                <a:ea typeface="Calibri"/>
                <a:cs typeface="Calibri"/>
                <a:sym typeface="Calibri"/>
              </a:rPr>
              <a:t>отпадъците</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ru-RU" sz="3900" dirty="0" err="1">
                <a:solidFill>
                  <a:srgbClr val="056839"/>
                </a:solidFill>
                <a:latin typeface="Calibri"/>
                <a:ea typeface="Calibri"/>
                <a:cs typeface="Calibri"/>
                <a:sym typeface="Calibri"/>
              </a:rPr>
              <a:t>Екологичен</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одит</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ru-RU" sz="3900" dirty="0" err="1">
                <a:solidFill>
                  <a:srgbClr val="056839"/>
                </a:solidFill>
                <a:latin typeface="Calibri"/>
                <a:ea typeface="Calibri"/>
                <a:cs typeface="Calibri"/>
                <a:sym typeface="Calibri"/>
              </a:rPr>
              <a:t>Количествена</a:t>
            </a:r>
            <a:r>
              <a:rPr lang="ru-RU" sz="3900" dirty="0">
                <a:solidFill>
                  <a:srgbClr val="056839"/>
                </a:solidFill>
                <a:latin typeface="Calibri"/>
                <a:ea typeface="Calibri"/>
                <a:cs typeface="Calibri"/>
                <a:sym typeface="Calibri"/>
              </a:rPr>
              <a:t> оценка на </a:t>
            </a:r>
            <a:r>
              <a:rPr lang="ru-RU" sz="3900" dirty="0" err="1">
                <a:solidFill>
                  <a:srgbClr val="056839"/>
                </a:solidFill>
                <a:latin typeface="Calibri"/>
                <a:ea typeface="Calibri"/>
                <a:cs typeface="Calibri"/>
                <a:sym typeface="Calibri"/>
              </a:rPr>
              <a:t>въздействието</a:t>
            </a:r>
            <a:endParaRPr sz="3900" dirty="0">
              <a:solidFill>
                <a:srgbClr val="056839"/>
              </a:solidFill>
              <a:latin typeface="Calibri"/>
              <a:ea typeface="Calibri"/>
              <a:cs typeface="Calibri"/>
              <a:sym typeface="Calibri"/>
            </a:endParaRPr>
          </a:p>
        </p:txBody>
      </p:sp>
      <p:pic>
        <p:nvPicPr>
          <p:cNvPr id="118" name="Google Shape;118;p4"/>
          <p:cNvPicPr preferRelativeResize="0"/>
          <p:nvPr/>
        </p:nvPicPr>
        <p:blipFill rotWithShape="1">
          <a:blip r:embed="rId3">
            <a:alphaModFix/>
          </a:blip>
          <a:srcRect/>
          <a:stretch/>
        </p:blipFill>
        <p:spPr>
          <a:xfrm>
            <a:off x="2118639" y="3740577"/>
            <a:ext cx="1801371" cy="3003811"/>
          </a:xfrm>
          <a:prstGeom prst="rect">
            <a:avLst/>
          </a:prstGeom>
          <a:noFill/>
          <a:ln>
            <a:noFill/>
          </a:ln>
        </p:spPr>
      </p:pic>
      <p:pic>
        <p:nvPicPr>
          <p:cNvPr id="119" name="Google Shape;119;p4"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20" name="Google Shape;120;p4"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5"/>
          <p:cNvSpPr txBox="1"/>
          <p:nvPr/>
        </p:nvSpPr>
        <p:spPr>
          <a:xfrm>
            <a:off x="891245" y="863161"/>
            <a:ext cx="7914600" cy="1797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900" b="1" dirty="0">
                <a:solidFill>
                  <a:srgbClr val="056839"/>
                </a:solidFill>
                <a:latin typeface="Calibri"/>
                <a:ea typeface="Calibri"/>
                <a:cs typeface="Calibri"/>
                <a:sym typeface="Calibri"/>
              </a:rPr>
              <a:t>Въведение</a:t>
            </a:r>
            <a:r>
              <a:rPr lang="lt-LT" sz="4900" b="1" dirty="0">
                <a:solidFill>
                  <a:srgbClr val="056839"/>
                </a:solidFill>
                <a:latin typeface="Calibri"/>
                <a:ea typeface="Calibri"/>
                <a:cs typeface="Calibri"/>
                <a:sym typeface="Calibri"/>
              </a:rPr>
              <a:t> </a:t>
            </a:r>
            <a:endParaRPr sz="1300" dirty="0"/>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126" name="Google Shape;126;p5"/>
          <p:cNvSpPr txBox="1"/>
          <p:nvPr/>
        </p:nvSpPr>
        <p:spPr>
          <a:xfrm>
            <a:off x="1034403" y="1957425"/>
            <a:ext cx="10081272" cy="5505313"/>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ru-RU" sz="2900" dirty="0">
                <a:solidFill>
                  <a:srgbClr val="056839"/>
                </a:solidFill>
                <a:latin typeface="Calibri"/>
                <a:ea typeface="Calibri"/>
                <a:cs typeface="Calibri"/>
                <a:sym typeface="Calibri"/>
              </a:rPr>
              <a:t>След </a:t>
            </a:r>
            <a:r>
              <a:rPr lang="ru-RU" sz="2900" dirty="0" err="1">
                <a:solidFill>
                  <a:srgbClr val="056839"/>
                </a:solidFill>
                <a:latin typeface="Calibri"/>
                <a:ea typeface="Calibri"/>
                <a:cs typeface="Calibri"/>
                <a:sym typeface="Calibri"/>
              </a:rPr>
              <a:t>Втората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световна</a:t>
            </a:r>
            <a:r>
              <a:rPr lang="ru-RU" sz="2900" dirty="0">
                <a:solidFill>
                  <a:srgbClr val="056839"/>
                </a:solidFill>
                <a:latin typeface="Calibri"/>
                <a:ea typeface="Calibri"/>
                <a:cs typeface="Calibri"/>
                <a:sym typeface="Calibri"/>
              </a:rPr>
              <a:t> война </a:t>
            </a:r>
            <a:r>
              <a:rPr lang="ru-RU" sz="2900" dirty="0" err="1">
                <a:solidFill>
                  <a:srgbClr val="056839"/>
                </a:solidFill>
                <a:latin typeface="Calibri"/>
                <a:ea typeface="Calibri"/>
                <a:cs typeface="Calibri"/>
                <a:sym typeface="Calibri"/>
              </a:rPr>
              <a:t>пластмасовите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предмети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стават</a:t>
            </a:r>
            <a:r>
              <a:rPr lang="ru-RU" sz="2900" dirty="0">
                <a:solidFill>
                  <a:srgbClr val="056839"/>
                </a:solidFill>
                <a:latin typeface="Calibri"/>
                <a:ea typeface="Calibri"/>
                <a:cs typeface="Calibri"/>
                <a:sym typeface="Calibri"/>
              </a:rPr>
              <a:t> все </a:t>
            </a:r>
            <a:r>
              <a:rPr lang="ru-RU" sz="2900" dirty="0" err="1">
                <a:solidFill>
                  <a:srgbClr val="056839"/>
                </a:solidFill>
                <a:latin typeface="Calibri"/>
                <a:ea typeface="Calibri"/>
                <a:cs typeface="Calibri"/>
                <a:sym typeface="Calibri"/>
              </a:rPr>
              <a:t>по-разпространени</a:t>
            </a:r>
            <a:r>
              <a:rPr lang="ru-RU" sz="2900" dirty="0">
                <a:solidFill>
                  <a:srgbClr val="056839"/>
                </a:solidFill>
                <a:latin typeface="Calibri"/>
                <a:ea typeface="Calibri"/>
                <a:cs typeface="Calibri"/>
                <a:sym typeface="Calibri"/>
              </a:rPr>
              <a:t>, до степен да се </a:t>
            </a:r>
            <a:r>
              <a:rPr lang="ru-RU" sz="2900" dirty="0" err="1">
                <a:solidFill>
                  <a:srgbClr val="056839"/>
                </a:solidFill>
                <a:latin typeface="Calibri"/>
                <a:ea typeface="Calibri"/>
                <a:cs typeface="Calibri"/>
                <a:sym typeface="Calibri"/>
              </a:rPr>
              <a:t>превърнат</a:t>
            </a:r>
            <a:r>
              <a:rPr lang="ru-RU" sz="2900" dirty="0">
                <a:solidFill>
                  <a:srgbClr val="056839"/>
                </a:solidFill>
                <a:latin typeface="Calibri"/>
                <a:ea typeface="Calibri"/>
                <a:cs typeface="Calibri"/>
                <a:sym typeface="Calibri"/>
              </a:rPr>
              <a:t> в </a:t>
            </a:r>
            <a:r>
              <a:rPr lang="ru-RU" sz="2900" dirty="0" err="1">
                <a:solidFill>
                  <a:srgbClr val="056839"/>
                </a:solidFill>
                <a:latin typeface="Calibri"/>
                <a:ea typeface="Calibri"/>
                <a:cs typeface="Calibri"/>
                <a:sym typeface="Calibri"/>
              </a:rPr>
              <a:t>незаменими</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мнозина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Бяха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изобретени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различни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видове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пластмаси</a:t>
            </a:r>
            <a:r>
              <a:rPr lang="ru-RU" sz="2900" dirty="0">
                <a:solidFill>
                  <a:srgbClr val="056839"/>
                </a:solidFill>
                <a:latin typeface="Calibri"/>
                <a:ea typeface="Calibri"/>
                <a:cs typeface="Calibri"/>
                <a:sym typeface="Calibri"/>
              </a:rPr>
              <a:t>, за да се </a:t>
            </a:r>
            <a:r>
              <a:rPr lang="ru-RU" sz="2900" dirty="0" err="1">
                <a:solidFill>
                  <a:srgbClr val="056839"/>
                </a:solidFill>
                <a:latin typeface="Calibri"/>
                <a:ea typeface="Calibri"/>
                <a:cs typeface="Calibri"/>
                <a:sym typeface="Calibri"/>
              </a:rPr>
              <a:t>създават</a:t>
            </a:r>
            <a:r>
              <a:rPr lang="ru-RU" sz="2900" dirty="0">
                <a:solidFill>
                  <a:srgbClr val="056839"/>
                </a:solidFill>
                <a:latin typeface="Calibri"/>
                <a:ea typeface="Calibri"/>
                <a:cs typeface="Calibri"/>
                <a:sym typeface="Calibri"/>
              </a:rPr>
              <a:t> все </a:t>
            </a:r>
            <a:r>
              <a:rPr lang="ru-RU" sz="2900" dirty="0" err="1">
                <a:solidFill>
                  <a:srgbClr val="056839"/>
                </a:solidFill>
                <a:latin typeface="Calibri"/>
                <a:ea typeface="Calibri"/>
                <a:cs typeface="Calibri"/>
                <a:sym typeface="Calibri"/>
              </a:rPr>
              <a:t>повече</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повече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предмети</a:t>
            </a:r>
            <a:r>
              <a:rPr lang="ru-RU" sz="2900" dirty="0">
                <a:solidFill>
                  <a:srgbClr val="056839"/>
                </a:solidFill>
                <a:latin typeface="Calibri"/>
                <a:ea typeface="Calibri"/>
                <a:cs typeface="Calibri"/>
                <a:sym typeface="Calibri"/>
              </a:rPr>
              <a:t> от </a:t>
            </a:r>
            <a:r>
              <a:rPr lang="ru-RU" sz="2900" dirty="0" err="1">
                <a:solidFill>
                  <a:srgbClr val="056839"/>
                </a:solidFill>
                <a:latin typeface="Calibri"/>
                <a:ea typeface="Calibri"/>
                <a:cs typeface="Calibri"/>
                <a:sym typeface="Calibri"/>
              </a:rPr>
              <a:t>този</a:t>
            </a:r>
            <a:r>
              <a:rPr lang="ru-RU" sz="2900" dirty="0">
                <a:solidFill>
                  <a:srgbClr val="056839"/>
                </a:solidFill>
                <a:latin typeface="Calibri"/>
                <a:ea typeface="Calibri"/>
                <a:cs typeface="Calibri"/>
                <a:sym typeface="Calibri"/>
              </a:rPr>
              <a:t> материал, </a:t>
            </a:r>
            <a:r>
              <a:rPr lang="ru-RU" sz="2900" dirty="0" err="1">
                <a:solidFill>
                  <a:srgbClr val="056839"/>
                </a:solidFill>
                <a:latin typeface="Calibri"/>
                <a:ea typeface="Calibri"/>
                <a:cs typeface="Calibri"/>
                <a:sym typeface="Calibri"/>
              </a:rPr>
              <a:t>който</a:t>
            </a:r>
            <a:r>
              <a:rPr lang="ru-RU" sz="2900" dirty="0">
                <a:solidFill>
                  <a:srgbClr val="056839"/>
                </a:solidFill>
                <a:latin typeface="Calibri"/>
                <a:ea typeface="Calibri"/>
                <a:cs typeface="Calibri"/>
                <a:sym typeface="Calibri"/>
              </a:rPr>
              <a:t> е толкова пластичен, </a:t>
            </a:r>
            <a:r>
              <a:rPr lang="ru-RU" sz="2900" dirty="0" err="1">
                <a:solidFill>
                  <a:srgbClr val="056839"/>
                </a:solidFill>
                <a:latin typeface="Calibri"/>
                <a:ea typeface="Calibri"/>
                <a:cs typeface="Calibri"/>
                <a:sym typeface="Calibri"/>
              </a:rPr>
              <a:t>евтин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издръжлив</a:t>
            </a:r>
            <a:r>
              <a:rPr lang="ru-RU" sz="2900" dirty="0">
                <a:solidFill>
                  <a:srgbClr val="056839"/>
                </a:solidFill>
                <a:latin typeface="Calibri"/>
                <a:ea typeface="Calibri"/>
                <a:cs typeface="Calibri"/>
                <a:sym typeface="Calibri"/>
              </a:rPr>
              <a:t> и </a:t>
            </a:r>
            <a:r>
              <a:rPr lang="ru-RU" sz="2900" dirty="0" err="1">
                <a:solidFill>
                  <a:srgbClr val="056839"/>
                </a:solidFill>
                <a:latin typeface="Calibri"/>
                <a:ea typeface="Calibri"/>
                <a:cs typeface="Calibri"/>
                <a:sym typeface="Calibri"/>
              </a:rPr>
              <a:t>лесно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достъпен</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Така</a:t>
            </a:r>
            <a:r>
              <a:rPr lang="ru-RU" sz="2900" dirty="0">
                <a:solidFill>
                  <a:srgbClr val="056839"/>
                </a:solidFill>
                <a:latin typeface="Calibri"/>
                <a:ea typeface="Calibri"/>
                <a:cs typeface="Calibri"/>
                <a:sym typeface="Calibri"/>
              </a:rPr>
              <a:t> че не </a:t>
            </a:r>
            <a:r>
              <a:rPr lang="ru-RU" sz="2900" dirty="0" err="1">
                <a:solidFill>
                  <a:srgbClr val="056839"/>
                </a:solidFill>
                <a:latin typeface="Calibri"/>
                <a:ea typeface="Calibri"/>
                <a:cs typeface="Calibri"/>
                <a:sym typeface="Calibri"/>
              </a:rPr>
              <a:t>бива</a:t>
            </a:r>
            <a:r>
              <a:rPr lang="ru-RU" sz="2900" dirty="0">
                <a:solidFill>
                  <a:srgbClr val="056839"/>
                </a:solidFill>
                <a:latin typeface="Calibri"/>
                <a:ea typeface="Calibri"/>
                <a:cs typeface="Calibri"/>
                <a:sym typeface="Calibri"/>
              </a:rPr>
              <a:t> да ни </a:t>
            </a:r>
            <a:r>
              <a:rPr lang="ru-RU" sz="2900" dirty="0" err="1">
                <a:solidFill>
                  <a:srgbClr val="056839"/>
                </a:solidFill>
                <a:latin typeface="Calibri"/>
                <a:ea typeface="Calibri"/>
                <a:cs typeface="Calibri"/>
                <a:sym typeface="Calibri"/>
              </a:rPr>
              <a:t>учудва</a:t>
            </a:r>
            <a:r>
              <a:rPr lang="ru-RU" sz="2900" dirty="0">
                <a:solidFill>
                  <a:srgbClr val="056839"/>
                </a:solidFill>
                <a:latin typeface="Calibri"/>
                <a:ea typeface="Calibri"/>
                <a:cs typeface="Calibri"/>
                <a:sym typeface="Calibri"/>
              </a:rPr>
              <a:t>, че след </a:t>
            </a:r>
            <a:r>
              <a:rPr lang="ru-RU" sz="2900" dirty="0" err="1">
                <a:solidFill>
                  <a:srgbClr val="056839"/>
                </a:solidFill>
                <a:latin typeface="Calibri"/>
                <a:ea typeface="Calibri"/>
                <a:cs typeface="Calibri"/>
                <a:sym typeface="Calibri"/>
              </a:rPr>
              <a:t>епохата</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камъка</a:t>
            </a:r>
            <a:r>
              <a:rPr lang="ru-RU" sz="2900" dirty="0">
                <a:solidFill>
                  <a:srgbClr val="056839"/>
                </a:solidFill>
                <a:latin typeface="Calibri"/>
                <a:ea typeface="Calibri"/>
                <a:cs typeface="Calibri"/>
                <a:sym typeface="Calibri"/>
              </a:rPr>
              <a:t>, метала, </a:t>
            </a:r>
            <a:r>
              <a:rPr lang="ru-RU" sz="2900" dirty="0" err="1">
                <a:solidFill>
                  <a:srgbClr val="056839"/>
                </a:solidFill>
                <a:latin typeface="Calibri"/>
                <a:ea typeface="Calibri"/>
                <a:cs typeface="Calibri"/>
                <a:sym typeface="Calibri"/>
              </a:rPr>
              <a:t>някои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експерти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започнали</a:t>
            </a:r>
            <a:r>
              <a:rPr lang="ru-RU" sz="2900" dirty="0">
                <a:solidFill>
                  <a:srgbClr val="056839"/>
                </a:solidFill>
                <a:latin typeface="Calibri"/>
                <a:ea typeface="Calibri"/>
                <a:cs typeface="Calibri"/>
                <a:sym typeface="Calibri"/>
              </a:rPr>
              <a:t> да </a:t>
            </a:r>
            <a:r>
              <a:rPr lang="ru-RU" sz="2900" dirty="0" err="1">
                <a:solidFill>
                  <a:srgbClr val="056839"/>
                </a:solidFill>
                <a:latin typeface="Calibri"/>
                <a:ea typeface="Calibri"/>
                <a:cs typeface="Calibri"/>
                <a:sym typeface="Calibri"/>
              </a:rPr>
              <a:t>наричат</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нашата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епоха</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пластмасата</a:t>
            </a:r>
            <a:r>
              <a:rPr lang="ru-RU" sz="2900" dirty="0">
                <a:solidFill>
                  <a:srgbClr val="056839"/>
                </a:solidFill>
                <a:latin typeface="Calibri"/>
                <a:ea typeface="Calibri"/>
                <a:cs typeface="Calibri"/>
                <a:sym typeface="Calibri"/>
              </a:rPr>
              <a:t>".</a:t>
            </a:r>
            <a:endParaRPr sz="2900" dirty="0">
              <a:solidFill>
                <a:srgbClr val="056839"/>
              </a:solidFill>
              <a:latin typeface="Calibri"/>
              <a:ea typeface="Calibri"/>
              <a:cs typeface="Calibri"/>
              <a:sym typeface="Calibri"/>
            </a:endParaRPr>
          </a:p>
        </p:txBody>
      </p:sp>
      <p:sp>
        <p:nvSpPr>
          <p:cNvPr id="127" name="Google Shape;127;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28" name="Google Shape;128;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29" name="Google Shape;129;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30" name="Google Shape;130;p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31" name="Google Shape;131;p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32" name="Google Shape;132;p5"/>
          <p:cNvSpPr txBox="1"/>
          <p:nvPr/>
        </p:nvSpPr>
        <p:spPr>
          <a:xfrm>
            <a:off x="1034395" y="7166775"/>
            <a:ext cx="18026100" cy="163888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None/>
            </a:pPr>
            <a:r>
              <a:rPr lang="ru-RU" sz="2900" dirty="0">
                <a:solidFill>
                  <a:srgbClr val="056839"/>
                </a:solidFill>
                <a:latin typeface="Calibri"/>
                <a:ea typeface="Calibri"/>
                <a:cs typeface="Calibri"/>
                <a:sym typeface="Calibri"/>
              </a:rPr>
              <a:t>В </a:t>
            </a:r>
            <a:r>
              <a:rPr lang="ru-RU" sz="2900" dirty="0" err="1">
                <a:solidFill>
                  <a:srgbClr val="056839"/>
                </a:solidFill>
                <a:latin typeface="Calibri"/>
                <a:ea typeface="Calibri"/>
                <a:cs typeface="Calibri"/>
                <a:sym typeface="Calibri"/>
              </a:rPr>
              <a:t>по-ново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време</a:t>
            </a:r>
            <a:r>
              <a:rPr lang="ru-RU" sz="2900" dirty="0">
                <a:solidFill>
                  <a:srgbClr val="056839"/>
                </a:solidFill>
                <a:latin typeface="Calibri"/>
                <a:ea typeface="Calibri"/>
                <a:cs typeface="Calibri"/>
                <a:sym typeface="Calibri"/>
              </a:rPr>
              <a:t> обаче </a:t>
            </a:r>
            <a:r>
              <a:rPr lang="ru-RU" sz="2900" dirty="0" err="1">
                <a:solidFill>
                  <a:srgbClr val="056839"/>
                </a:solidFill>
                <a:latin typeface="Calibri"/>
                <a:ea typeface="Calibri"/>
                <a:cs typeface="Calibri"/>
                <a:sym typeface="Calibri"/>
              </a:rPr>
              <a:t>пластмасите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подложени</a:t>
            </a:r>
            <a:r>
              <a:rPr lang="ru-RU" sz="2900" dirty="0">
                <a:solidFill>
                  <a:srgbClr val="056839"/>
                </a:solidFill>
                <a:latin typeface="Calibri"/>
                <a:ea typeface="Calibri"/>
                <a:cs typeface="Calibri"/>
                <a:sym typeface="Calibri"/>
              </a:rPr>
              <a:t> на критики </a:t>
            </a:r>
            <a:r>
              <a:rPr lang="ru-RU" sz="2900" dirty="0" err="1">
                <a:solidFill>
                  <a:srgbClr val="056839"/>
                </a:solidFill>
                <a:latin typeface="Calibri"/>
                <a:ea typeface="Calibri"/>
                <a:cs typeface="Calibri"/>
                <a:sym typeface="Calibri"/>
              </a:rPr>
              <a:t>заради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това</a:t>
            </a:r>
            <a:r>
              <a:rPr lang="ru-RU" sz="2900" dirty="0">
                <a:solidFill>
                  <a:srgbClr val="056839"/>
                </a:solidFill>
                <a:latin typeface="Calibri"/>
                <a:ea typeface="Calibri"/>
                <a:cs typeface="Calibri"/>
                <a:sym typeface="Calibri"/>
              </a:rPr>
              <a:t>, че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един от най-</a:t>
            </a:r>
            <a:r>
              <a:rPr lang="ru-RU" sz="2900" dirty="0" err="1">
                <a:solidFill>
                  <a:srgbClr val="056839"/>
                </a:solidFill>
                <a:latin typeface="Calibri"/>
                <a:ea typeface="Calibri"/>
                <a:cs typeface="Calibri"/>
                <a:sym typeface="Calibri"/>
              </a:rPr>
              <a:t>замърсяващите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материали</a:t>
            </a:r>
            <a:r>
              <a:rPr lang="ru-RU" sz="2900" dirty="0">
                <a:solidFill>
                  <a:srgbClr val="056839"/>
                </a:solidFill>
                <a:latin typeface="Calibri"/>
                <a:ea typeface="Calibri"/>
                <a:cs typeface="Calibri"/>
                <a:sym typeface="Calibri"/>
              </a:rPr>
              <a:t>. </a:t>
            </a:r>
            <a:endParaRPr lang="en-US" sz="2300" dirty="0">
              <a:latin typeface="Calibri"/>
              <a:ea typeface="Calibri"/>
              <a:cs typeface="Calibri"/>
              <a:sym typeface="Calibri"/>
            </a:endParaRPr>
          </a:p>
        </p:txBody>
      </p:sp>
      <p:sp>
        <p:nvSpPr>
          <p:cNvPr id="133" name="Google Shape;133;p5"/>
          <p:cNvSpPr txBox="1"/>
          <p:nvPr/>
        </p:nvSpPr>
        <p:spPr>
          <a:xfrm>
            <a:off x="12089883" y="5821838"/>
            <a:ext cx="69705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solidFill>
                  <a:srgbClr val="056839"/>
                </a:solidFill>
                <a:latin typeface="Calibri"/>
                <a:ea typeface="Calibri"/>
                <a:cs typeface="Calibri"/>
                <a:sym typeface="Calibri"/>
              </a:rPr>
              <a:t>Photo by Pexels: </a:t>
            </a:r>
            <a:r>
              <a:rPr lang="lt-LT" sz="16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https://www.pexels.com/it-it/foto/lotto-di-paglia-multicolore-65612/</a:t>
            </a:r>
            <a:r>
              <a:rPr lang="lt-LT"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p:txBody>
      </p:sp>
      <p:pic>
        <p:nvPicPr>
          <p:cNvPr id="134" name="Google Shape;134;p5"/>
          <p:cNvPicPr preferRelativeResize="0"/>
          <p:nvPr/>
        </p:nvPicPr>
        <p:blipFill>
          <a:blip r:embed="rId6">
            <a:alphaModFix/>
          </a:blip>
          <a:stretch>
            <a:fillRect/>
          </a:stretch>
        </p:blipFill>
        <p:spPr>
          <a:xfrm>
            <a:off x="11352833" y="683444"/>
            <a:ext cx="6851195" cy="51383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g15bba7fea88_0_26" descr="Graphical user interface, text&#10;&#10;Description automatically generated"/>
          <p:cNvPicPr preferRelativeResize="0"/>
          <p:nvPr/>
        </p:nvPicPr>
        <p:blipFill rotWithShape="1">
          <a:blip r:embed="rId3">
            <a:alphaModFix/>
          </a:blip>
          <a:srcRect/>
          <a:stretch/>
        </p:blipFill>
        <p:spPr>
          <a:xfrm>
            <a:off x="159219" y="9064877"/>
            <a:ext cx="5165965" cy="1083795"/>
          </a:xfrm>
          <a:prstGeom prst="rect">
            <a:avLst/>
          </a:prstGeom>
          <a:noFill/>
          <a:ln>
            <a:noFill/>
          </a:ln>
        </p:spPr>
      </p:pic>
      <p:pic>
        <p:nvPicPr>
          <p:cNvPr id="140" name="Google Shape;140;g15bba7fea88_0_26"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41" name="Google Shape;141;g15bba7fea88_0_26"/>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2" name="Google Shape;142;g15bba7fea88_0_26"/>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3" name="Google Shape;143;g15bba7fea88_0_26"/>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4" name="Google Shape;144;g15bba7fea88_0_26"/>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5" name="Google Shape;145;g15bba7fea88_0_26"/>
          <p:cNvSpPr txBox="1"/>
          <p:nvPr/>
        </p:nvSpPr>
        <p:spPr>
          <a:xfrm>
            <a:off x="1104081" y="949332"/>
            <a:ext cx="70899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900" b="1" dirty="0">
                <a:solidFill>
                  <a:srgbClr val="056839"/>
                </a:solidFill>
                <a:latin typeface="Calibri"/>
                <a:ea typeface="Calibri"/>
                <a:cs typeface="Calibri"/>
                <a:sym typeface="Calibri"/>
              </a:rPr>
              <a:t>Дефиниции</a:t>
            </a:r>
            <a:r>
              <a:rPr lang="lt-LT" sz="4900" b="1" dirty="0">
                <a:solidFill>
                  <a:srgbClr val="056839"/>
                </a:solidFill>
                <a:latin typeface="Calibri"/>
                <a:ea typeface="Calibri"/>
                <a:cs typeface="Calibri"/>
                <a:sym typeface="Calibri"/>
              </a:rPr>
              <a:t> </a:t>
            </a:r>
            <a:r>
              <a:rPr lang="bg-BG" sz="4900" b="1" dirty="0">
                <a:solidFill>
                  <a:srgbClr val="056839"/>
                </a:solidFill>
                <a:latin typeface="Calibri"/>
                <a:ea typeface="Calibri"/>
                <a:cs typeface="Calibri"/>
                <a:sym typeface="Calibri"/>
              </a:rPr>
              <a:t>Част</a:t>
            </a:r>
            <a:r>
              <a:rPr lang="lt-LT" sz="4900" b="1" dirty="0">
                <a:solidFill>
                  <a:srgbClr val="056839"/>
                </a:solidFill>
                <a:latin typeface="Calibri"/>
                <a:ea typeface="Calibri"/>
                <a:cs typeface="Calibri"/>
                <a:sym typeface="Calibri"/>
              </a:rPr>
              <a:t> 1</a:t>
            </a:r>
            <a:endParaRPr sz="2000" dirty="0">
              <a:solidFill>
                <a:schemeClr val="dk1"/>
              </a:solidFill>
              <a:latin typeface="Calibri"/>
              <a:ea typeface="Calibri"/>
              <a:cs typeface="Calibri"/>
              <a:sym typeface="Calibri"/>
            </a:endParaRPr>
          </a:p>
        </p:txBody>
      </p:sp>
      <p:sp>
        <p:nvSpPr>
          <p:cNvPr id="146" name="Google Shape;146;g15bba7fea88_0_26"/>
          <p:cNvSpPr txBox="1"/>
          <p:nvPr/>
        </p:nvSpPr>
        <p:spPr>
          <a:xfrm>
            <a:off x="893278" y="1919100"/>
            <a:ext cx="18787500" cy="6174727"/>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ru-RU" sz="2900" dirty="0" err="1">
                <a:solidFill>
                  <a:srgbClr val="056839"/>
                </a:solidFill>
                <a:latin typeface="Calibri"/>
                <a:ea typeface="Calibri"/>
                <a:cs typeface="Calibri"/>
                <a:sym typeface="Calibri"/>
              </a:rPr>
              <a:t>Какво</a:t>
            </a:r>
            <a:r>
              <a:rPr lang="ru-RU" sz="2900" dirty="0">
                <a:solidFill>
                  <a:srgbClr val="056839"/>
                </a:solidFill>
                <a:latin typeface="Calibri"/>
                <a:ea typeface="Calibri"/>
                <a:cs typeface="Calibri"/>
                <a:sym typeface="Calibri"/>
              </a:rPr>
              <a:t> се </a:t>
            </a:r>
            <a:r>
              <a:rPr lang="ru-RU" sz="2900" dirty="0" err="1">
                <a:solidFill>
                  <a:srgbClr val="056839"/>
                </a:solidFill>
                <a:latin typeface="Calibri"/>
                <a:ea typeface="Calibri"/>
                <a:cs typeface="Calibri"/>
                <a:sym typeface="Calibri"/>
              </a:rPr>
              <a:t>разбира</a:t>
            </a:r>
            <a:r>
              <a:rPr lang="ru-RU" sz="2900" dirty="0">
                <a:solidFill>
                  <a:srgbClr val="056839"/>
                </a:solidFill>
                <a:latin typeface="Calibri"/>
                <a:ea typeface="Calibri"/>
                <a:cs typeface="Calibri"/>
                <a:sym typeface="Calibri"/>
              </a:rPr>
              <a:t> под термина "</a:t>
            </a:r>
            <a:r>
              <a:rPr lang="ru-RU" sz="2900" dirty="0" err="1">
                <a:solidFill>
                  <a:srgbClr val="056839"/>
                </a:solidFill>
                <a:latin typeface="Calibri"/>
                <a:ea typeface="Calibri"/>
                <a:cs typeface="Calibri"/>
                <a:sym typeface="Calibri"/>
              </a:rPr>
              <a:t>пластмаса</a:t>
            </a:r>
            <a:r>
              <a:rPr lang="ru-RU" sz="2900" dirty="0">
                <a:solidFill>
                  <a:srgbClr val="056839"/>
                </a:solidFill>
                <a:latin typeface="Calibri"/>
                <a:ea typeface="Calibri"/>
                <a:cs typeface="Calibri"/>
                <a:sym typeface="Calibri"/>
              </a:rPr>
              <a:t>"?</a:t>
            </a:r>
          </a:p>
          <a:p>
            <a:pPr marL="0" marR="0" lvl="0" indent="0" algn="l" rtl="0">
              <a:lnSpc>
                <a:spcPct val="150000"/>
              </a:lnSpc>
              <a:spcBef>
                <a:spcPts val="0"/>
              </a:spcBef>
              <a:spcAft>
                <a:spcPts val="0"/>
              </a:spcAft>
              <a:buNone/>
            </a:pPr>
            <a:r>
              <a:rPr lang="ru-RU" sz="2900" dirty="0" err="1">
                <a:solidFill>
                  <a:srgbClr val="056839"/>
                </a:solidFill>
                <a:latin typeface="Calibri"/>
                <a:ea typeface="Calibri"/>
                <a:cs typeface="Calibri"/>
                <a:sym typeface="Calibri"/>
              </a:rPr>
              <a:t>Този</a:t>
            </a:r>
            <a:r>
              <a:rPr lang="ru-RU" sz="2900" dirty="0">
                <a:solidFill>
                  <a:srgbClr val="056839"/>
                </a:solidFill>
                <a:latin typeface="Calibri"/>
                <a:ea typeface="Calibri"/>
                <a:cs typeface="Calibri"/>
                <a:sym typeface="Calibri"/>
              </a:rPr>
              <a:t> термин се </a:t>
            </a:r>
            <a:r>
              <a:rPr lang="ru-RU" sz="2900" dirty="0" err="1">
                <a:solidFill>
                  <a:srgbClr val="056839"/>
                </a:solidFill>
                <a:latin typeface="Calibri"/>
                <a:ea typeface="Calibri"/>
                <a:cs typeface="Calibri"/>
                <a:sym typeface="Calibri"/>
              </a:rPr>
              <a:t>използва</a:t>
            </a:r>
            <a:r>
              <a:rPr lang="ru-RU" sz="2900" dirty="0">
                <a:solidFill>
                  <a:srgbClr val="056839"/>
                </a:solidFill>
                <a:latin typeface="Calibri"/>
                <a:ea typeface="Calibri"/>
                <a:cs typeface="Calibri"/>
                <a:sym typeface="Calibri"/>
              </a:rPr>
              <a:t> за </a:t>
            </a:r>
            <a:r>
              <a:rPr lang="ru-RU" sz="2900" dirty="0" err="1">
                <a:solidFill>
                  <a:srgbClr val="056839"/>
                </a:solidFill>
                <a:latin typeface="Calibri"/>
                <a:ea typeface="Calibri"/>
                <a:cs typeface="Calibri"/>
                <a:sym typeface="Calibri"/>
              </a:rPr>
              <a:t>обозначаване</a:t>
            </a:r>
            <a:r>
              <a:rPr lang="ru-RU" sz="2900" dirty="0">
                <a:solidFill>
                  <a:srgbClr val="056839"/>
                </a:solidFill>
                <a:latin typeface="Calibri"/>
                <a:ea typeface="Calibri"/>
                <a:cs typeface="Calibri"/>
                <a:sym typeface="Calibri"/>
              </a:rPr>
              <a:t> на </a:t>
            </a:r>
            <a:r>
              <a:rPr lang="ru-RU" sz="2900" dirty="0" err="1">
                <a:solidFill>
                  <a:srgbClr val="056839"/>
                </a:solidFill>
                <a:latin typeface="Calibri"/>
                <a:ea typeface="Calibri"/>
                <a:cs typeface="Calibri"/>
                <a:sym typeface="Calibri"/>
              </a:rPr>
              <a:t>материали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които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също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така</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много </a:t>
            </a:r>
            <a:r>
              <a:rPr lang="ru-RU" sz="2900" dirty="0" err="1">
                <a:solidFill>
                  <a:srgbClr val="056839"/>
                </a:solidFill>
                <a:latin typeface="Calibri"/>
                <a:ea typeface="Calibri"/>
                <a:cs typeface="Calibri"/>
                <a:sym typeface="Calibri"/>
              </a:rPr>
              <a:t>различни</a:t>
            </a:r>
            <a:r>
              <a:rPr lang="ru-RU" sz="2900" dirty="0">
                <a:solidFill>
                  <a:srgbClr val="056839"/>
                </a:solidFill>
                <a:latin typeface="Calibri"/>
                <a:ea typeface="Calibri"/>
                <a:cs typeface="Calibri"/>
                <a:sym typeface="Calibri"/>
              </a:rPr>
              <a:t> един от друг, </a:t>
            </a:r>
            <a:r>
              <a:rPr lang="ru-RU" sz="2900" dirty="0" err="1">
                <a:solidFill>
                  <a:srgbClr val="056839"/>
                </a:solidFill>
                <a:latin typeface="Calibri"/>
                <a:ea typeface="Calibri"/>
                <a:cs typeface="Calibri"/>
                <a:sym typeface="Calibri"/>
              </a:rPr>
              <a:t>дотолкова</a:t>
            </a:r>
            <a:r>
              <a:rPr lang="ru-RU" sz="2900" dirty="0">
                <a:solidFill>
                  <a:srgbClr val="056839"/>
                </a:solidFill>
                <a:latin typeface="Calibri"/>
                <a:ea typeface="Calibri"/>
                <a:cs typeface="Calibri"/>
                <a:sym typeface="Calibri"/>
              </a:rPr>
              <a:t>, че би било </a:t>
            </a:r>
            <a:r>
              <a:rPr lang="ru-RU" sz="2900" dirty="0" err="1">
                <a:solidFill>
                  <a:srgbClr val="056839"/>
                </a:solidFill>
                <a:latin typeface="Calibri"/>
                <a:ea typeface="Calibri"/>
                <a:cs typeface="Calibri"/>
                <a:sym typeface="Calibri"/>
              </a:rPr>
              <a:t>по-правилно</a:t>
            </a:r>
            <a:r>
              <a:rPr lang="ru-RU" sz="2900" dirty="0">
                <a:solidFill>
                  <a:srgbClr val="056839"/>
                </a:solidFill>
                <a:latin typeface="Calibri"/>
                <a:ea typeface="Calibri"/>
                <a:cs typeface="Calibri"/>
                <a:sym typeface="Calibri"/>
              </a:rPr>
              <a:t> да се говори в </a:t>
            </a:r>
            <a:r>
              <a:rPr lang="ru-RU" sz="2900" dirty="0" err="1">
                <a:solidFill>
                  <a:srgbClr val="056839"/>
                </a:solidFill>
                <a:latin typeface="Calibri"/>
                <a:ea typeface="Calibri"/>
                <a:cs typeface="Calibri"/>
                <a:sym typeface="Calibri"/>
              </a:rPr>
              <a:t>множествено</a:t>
            </a:r>
            <a:r>
              <a:rPr lang="ru-RU" sz="2900" dirty="0">
                <a:solidFill>
                  <a:srgbClr val="056839"/>
                </a:solidFill>
                <a:latin typeface="Calibri"/>
                <a:ea typeface="Calibri"/>
                <a:cs typeface="Calibri"/>
                <a:sym typeface="Calibri"/>
              </a:rPr>
              <a:t> число за "</a:t>
            </a:r>
            <a:r>
              <a:rPr lang="ru-RU" sz="2900" dirty="0" err="1">
                <a:solidFill>
                  <a:srgbClr val="056839"/>
                </a:solidFill>
                <a:latin typeface="Calibri"/>
                <a:ea typeface="Calibri"/>
                <a:cs typeface="Calibri"/>
                <a:sym typeface="Calibri"/>
              </a:rPr>
              <a:t>пластмаси</a:t>
            </a:r>
            <a:r>
              <a:rPr lang="ru-RU" sz="2900" dirty="0">
                <a:solidFill>
                  <a:srgbClr val="056839"/>
                </a:solidFill>
                <a:latin typeface="Calibri"/>
                <a:ea typeface="Calibri"/>
                <a:cs typeface="Calibri"/>
                <a:sym typeface="Calibri"/>
              </a:rPr>
              <a:t>".</a:t>
            </a:r>
          </a:p>
          <a:p>
            <a:pPr marL="0" marR="0" lvl="0" indent="0" algn="l" rtl="0">
              <a:lnSpc>
                <a:spcPct val="150000"/>
              </a:lnSpc>
              <a:spcBef>
                <a:spcPts val="0"/>
              </a:spcBef>
              <a:spcAft>
                <a:spcPts val="0"/>
              </a:spcAft>
              <a:buNone/>
            </a:pPr>
            <a:r>
              <a:rPr lang="ru-RU" sz="2900" dirty="0" err="1">
                <a:solidFill>
                  <a:srgbClr val="056839"/>
                </a:solidFill>
                <a:latin typeface="Calibri"/>
                <a:ea typeface="Calibri"/>
                <a:cs typeface="Calibri"/>
                <a:sym typeface="Calibri"/>
              </a:rPr>
              <a:t>Основните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термопластични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полимери</a:t>
            </a:r>
            <a:r>
              <a:rPr lang="ru-RU" sz="2900" dirty="0">
                <a:solidFill>
                  <a:srgbClr val="056839"/>
                </a:solidFill>
                <a:latin typeface="Calibri"/>
                <a:ea typeface="Calibri"/>
                <a:cs typeface="Calibri"/>
                <a:sym typeface="Calibri"/>
              </a:rPr>
              <a:t> смоли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7:</a:t>
            </a:r>
          </a:p>
          <a:p>
            <a:pPr marL="0" marR="0" lvl="0" indent="0" algn="l" rtl="0">
              <a:lnSpc>
                <a:spcPct val="150000"/>
              </a:lnSpc>
              <a:spcBef>
                <a:spcPts val="0"/>
              </a:spcBef>
              <a:spcAft>
                <a:spcPts val="0"/>
              </a:spcAft>
              <a:buNone/>
            </a:pPr>
            <a:endParaRPr sz="2900" dirty="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dirty="0">
                <a:solidFill>
                  <a:srgbClr val="056839"/>
                </a:solidFill>
                <a:latin typeface="Calibri"/>
                <a:ea typeface="Calibri"/>
                <a:cs typeface="Calibri"/>
                <a:sym typeface="Calibri"/>
              </a:rPr>
              <a:t>1. PER </a:t>
            </a:r>
            <a:r>
              <a:rPr lang="bg-BG" sz="2900" dirty="0">
                <a:solidFill>
                  <a:srgbClr val="056839"/>
                </a:solidFill>
                <a:latin typeface="Calibri"/>
                <a:ea typeface="Calibri"/>
                <a:cs typeface="Calibri"/>
                <a:sym typeface="Calibri"/>
              </a:rPr>
              <a:t>или</a:t>
            </a:r>
            <a:r>
              <a:rPr lang="lt-LT" sz="2900" dirty="0">
                <a:solidFill>
                  <a:srgbClr val="056839"/>
                </a:solidFill>
                <a:latin typeface="Calibri"/>
                <a:ea typeface="Calibri"/>
                <a:cs typeface="Calibri"/>
                <a:sym typeface="Calibri"/>
              </a:rPr>
              <a:t> PETE</a:t>
            </a:r>
            <a:endParaRPr sz="2900" dirty="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dirty="0">
                <a:solidFill>
                  <a:srgbClr val="056839"/>
                </a:solidFill>
                <a:latin typeface="Calibri"/>
                <a:ea typeface="Calibri"/>
                <a:cs typeface="Calibri"/>
                <a:sym typeface="Calibri"/>
              </a:rPr>
              <a:t>2. HDPE</a:t>
            </a:r>
            <a:endParaRPr sz="2900" dirty="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dirty="0">
                <a:solidFill>
                  <a:srgbClr val="056839"/>
                </a:solidFill>
                <a:latin typeface="Calibri"/>
                <a:ea typeface="Calibri"/>
                <a:cs typeface="Calibri"/>
                <a:sym typeface="Calibri"/>
              </a:rPr>
              <a:t>3. PS</a:t>
            </a:r>
            <a:endParaRPr sz="2900" dirty="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dirty="0">
                <a:solidFill>
                  <a:srgbClr val="056839"/>
                </a:solidFill>
                <a:latin typeface="Calibri"/>
                <a:ea typeface="Calibri"/>
                <a:cs typeface="Calibri"/>
                <a:sym typeface="Calibri"/>
              </a:rPr>
              <a:t>4. LDPE</a:t>
            </a:r>
            <a:endParaRPr sz="2900" dirty="0">
              <a:solidFill>
                <a:srgbClr val="056839"/>
              </a:solidFill>
              <a:latin typeface="Calibri"/>
              <a:ea typeface="Calibri"/>
              <a:cs typeface="Calibri"/>
              <a:sym typeface="Calibri"/>
            </a:endParaRPr>
          </a:p>
        </p:txBody>
      </p:sp>
      <p:sp>
        <p:nvSpPr>
          <p:cNvPr id="147" name="Google Shape;147;g15bba7fea88_0_26"/>
          <p:cNvSpPr txBox="1"/>
          <p:nvPr/>
        </p:nvSpPr>
        <p:spPr>
          <a:xfrm>
            <a:off x="4574212" y="5820788"/>
            <a:ext cx="8513137" cy="2308294"/>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None/>
            </a:pPr>
            <a:r>
              <a:rPr lang="lt-LT" sz="2900" dirty="0">
                <a:solidFill>
                  <a:srgbClr val="056839"/>
                </a:solidFill>
                <a:latin typeface="Calibri"/>
                <a:ea typeface="Calibri"/>
                <a:cs typeface="Calibri"/>
                <a:sym typeface="Calibri"/>
              </a:rPr>
              <a:t>5. PP</a:t>
            </a:r>
            <a:endParaRPr sz="2900" dirty="0">
              <a:solidFill>
                <a:srgbClr val="056839"/>
              </a:solidFill>
              <a:latin typeface="Calibri"/>
              <a:ea typeface="Calibri"/>
              <a:cs typeface="Calibri"/>
              <a:sym typeface="Calibri"/>
            </a:endParaRPr>
          </a:p>
          <a:p>
            <a:pPr marL="0" lvl="0" indent="0" algn="l" rtl="0">
              <a:lnSpc>
                <a:spcPct val="150000"/>
              </a:lnSpc>
              <a:spcBef>
                <a:spcPts val="0"/>
              </a:spcBef>
              <a:spcAft>
                <a:spcPts val="0"/>
              </a:spcAft>
              <a:buNone/>
            </a:pPr>
            <a:r>
              <a:rPr lang="lt-LT" sz="2900" dirty="0">
                <a:solidFill>
                  <a:srgbClr val="056839"/>
                </a:solidFill>
                <a:latin typeface="Calibri"/>
                <a:ea typeface="Calibri"/>
                <a:cs typeface="Calibri"/>
                <a:sym typeface="Calibri"/>
              </a:rPr>
              <a:t>6. PVC</a:t>
            </a:r>
            <a:endParaRPr sz="2900" dirty="0">
              <a:solidFill>
                <a:srgbClr val="056839"/>
              </a:solidFill>
              <a:latin typeface="Calibri"/>
              <a:ea typeface="Calibri"/>
              <a:cs typeface="Calibri"/>
              <a:sym typeface="Calibri"/>
            </a:endParaRPr>
          </a:p>
          <a:p>
            <a:pPr marL="0" lvl="0" indent="0" algn="l" rtl="0">
              <a:lnSpc>
                <a:spcPct val="150000"/>
              </a:lnSpc>
              <a:spcBef>
                <a:spcPts val="0"/>
              </a:spcBef>
              <a:spcAft>
                <a:spcPts val="0"/>
              </a:spcAft>
              <a:buNone/>
            </a:pPr>
            <a:r>
              <a:rPr lang="lt-LT" sz="2900" dirty="0">
                <a:solidFill>
                  <a:srgbClr val="056839"/>
                </a:solidFill>
                <a:latin typeface="Calibri"/>
                <a:ea typeface="Calibri"/>
                <a:cs typeface="Calibri"/>
                <a:sym typeface="Calibri"/>
              </a:rPr>
              <a:t>7. Polycarbonate, BPA </a:t>
            </a:r>
            <a:r>
              <a:rPr lang="bg-BG" sz="2900" dirty="0">
                <a:solidFill>
                  <a:srgbClr val="056839"/>
                </a:solidFill>
                <a:latin typeface="Calibri"/>
                <a:ea typeface="Calibri"/>
                <a:cs typeface="Calibri"/>
                <a:sym typeface="Calibri"/>
              </a:rPr>
              <a:t>или други пластмаси</a:t>
            </a:r>
            <a:endParaRPr sz="2300"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g15bba7fea88_0_38" descr="Graphical user interface, text&#10;&#10;Description automatically generated"/>
          <p:cNvPicPr preferRelativeResize="0"/>
          <p:nvPr/>
        </p:nvPicPr>
        <p:blipFill rotWithShape="1">
          <a:blip r:embed="rId3">
            <a:alphaModFix/>
          </a:blip>
          <a:srcRect/>
          <a:stretch/>
        </p:blipFill>
        <p:spPr>
          <a:xfrm>
            <a:off x="159219" y="9064877"/>
            <a:ext cx="5165965" cy="1083795"/>
          </a:xfrm>
          <a:prstGeom prst="rect">
            <a:avLst/>
          </a:prstGeom>
          <a:noFill/>
          <a:ln>
            <a:noFill/>
          </a:ln>
        </p:spPr>
      </p:pic>
      <p:pic>
        <p:nvPicPr>
          <p:cNvPr id="153" name="Google Shape;153;g15bba7fea88_0_38"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54" name="Google Shape;154;g15bba7fea88_0_38"/>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5" name="Google Shape;155;g15bba7fea88_0_38"/>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6" name="Google Shape;156;g15bba7fea88_0_38"/>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7" name="Google Shape;157;g15bba7fea88_0_38"/>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8" name="Google Shape;158;g15bba7fea88_0_38"/>
          <p:cNvSpPr txBox="1"/>
          <p:nvPr/>
        </p:nvSpPr>
        <p:spPr>
          <a:xfrm>
            <a:off x="1019453" y="664351"/>
            <a:ext cx="70899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Definitions Part 2</a:t>
            </a:r>
            <a:endParaRPr sz="2000">
              <a:solidFill>
                <a:schemeClr val="dk1"/>
              </a:solidFill>
              <a:latin typeface="Calibri"/>
              <a:ea typeface="Calibri"/>
              <a:cs typeface="Calibri"/>
              <a:sym typeface="Calibri"/>
            </a:endParaRPr>
          </a:p>
        </p:txBody>
      </p:sp>
      <p:graphicFrame>
        <p:nvGraphicFramePr>
          <p:cNvPr id="159" name="Google Shape;159;g15bba7fea88_0_38"/>
          <p:cNvGraphicFramePr/>
          <p:nvPr>
            <p:extLst>
              <p:ext uri="{D42A27DB-BD31-4B8C-83A1-F6EECF244321}">
                <p14:modId xmlns:p14="http://schemas.microsoft.com/office/powerpoint/2010/main" val="3722645724"/>
              </p:ext>
            </p:extLst>
          </p:nvPr>
        </p:nvGraphicFramePr>
        <p:xfrm>
          <a:off x="629155" y="1530771"/>
          <a:ext cx="19315600" cy="7225458"/>
        </p:xfrm>
        <a:graphic>
          <a:graphicData uri="http://schemas.openxmlformats.org/drawingml/2006/table">
            <a:tbl>
              <a:tblPr>
                <a:noFill/>
                <a:tableStyleId>{CBF35B35-EAE2-4826-AB81-FC93A8412641}</a:tableStyleId>
              </a:tblPr>
              <a:tblGrid>
                <a:gridCol w="6579650">
                  <a:extLst>
                    <a:ext uri="{9D8B030D-6E8A-4147-A177-3AD203B41FA5}">
                      <a16:colId xmlns:a16="http://schemas.microsoft.com/office/drawing/2014/main" val="20000"/>
                    </a:ext>
                  </a:extLst>
                </a:gridCol>
                <a:gridCol w="12735950">
                  <a:extLst>
                    <a:ext uri="{9D8B030D-6E8A-4147-A177-3AD203B41FA5}">
                      <a16:colId xmlns:a16="http://schemas.microsoft.com/office/drawing/2014/main" val="20001"/>
                    </a:ext>
                  </a:extLst>
                </a:gridCol>
              </a:tblGrid>
              <a:tr h="1135275">
                <a:tc>
                  <a:txBody>
                    <a:bodyPr/>
                    <a:lstStyle/>
                    <a:p>
                      <a:pPr marL="0" lvl="0" indent="0" algn="l" rtl="0">
                        <a:spcBef>
                          <a:spcPts val="0"/>
                        </a:spcBef>
                        <a:spcAft>
                          <a:spcPts val="0"/>
                        </a:spcAft>
                        <a:buNone/>
                      </a:pPr>
                      <a:r>
                        <a:rPr lang="lt-LT" sz="2700" b="1" dirty="0">
                          <a:solidFill>
                            <a:srgbClr val="056839"/>
                          </a:solidFill>
                          <a:latin typeface="Calibri"/>
                          <a:ea typeface="Calibri"/>
                          <a:cs typeface="Calibri"/>
                          <a:sym typeface="Calibri"/>
                        </a:rPr>
                        <a:t>PET or PETE (Polyethylene terephthalate)</a:t>
                      </a:r>
                      <a:endParaRPr sz="2700" b="1" dirty="0">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най-</a:t>
                      </a:r>
                      <a:r>
                        <a:rPr lang="ru-RU" sz="2700" dirty="0" err="1">
                          <a:solidFill>
                            <a:srgbClr val="056839"/>
                          </a:solidFill>
                          <a:latin typeface="Calibri"/>
                          <a:ea typeface="Calibri"/>
                          <a:cs typeface="Calibri"/>
                          <a:sym typeface="Calibri"/>
                        </a:rPr>
                        <a:t>често</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рециклирани</a:t>
                      </a:r>
                      <a:endParaRPr lang="ru-RU" sz="2700" dirty="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напр. </a:t>
                      </a:r>
                      <a:r>
                        <a:rPr lang="ru-RU" sz="2700" dirty="0" err="1">
                          <a:solidFill>
                            <a:srgbClr val="056839"/>
                          </a:solidFill>
                          <a:latin typeface="Calibri"/>
                          <a:ea typeface="Calibri"/>
                          <a:cs typeface="Calibri"/>
                          <a:sym typeface="Calibri"/>
                        </a:rPr>
                        <a:t>влакна</a:t>
                      </a:r>
                      <a:r>
                        <a:rPr lang="ru-RU" sz="2700" dirty="0">
                          <a:solidFill>
                            <a:srgbClr val="056839"/>
                          </a:solidFill>
                          <a:latin typeface="Calibri"/>
                          <a:ea typeface="Calibri"/>
                          <a:cs typeface="Calibri"/>
                          <a:sym typeface="Calibri"/>
                        </a:rPr>
                        <a:t> за производство на </a:t>
                      </a:r>
                      <a:r>
                        <a:rPr lang="ru-RU" sz="2700" dirty="0" err="1">
                          <a:solidFill>
                            <a:srgbClr val="056839"/>
                          </a:solidFill>
                          <a:latin typeface="Calibri"/>
                          <a:ea typeface="Calibri"/>
                          <a:cs typeface="Calibri"/>
                          <a:sym typeface="Calibri"/>
                        </a:rPr>
                        <a:t>дрехи</a:t>
                      </a:r>
                      <a:r>
                        <a:rPr lang="ru-RU" sz="2700" dirty="0">
                          <a:solidFill>
                            <a:srgbClr val="056839"/>
                          </a:solidFill>
                          <a:latin typeface="Calibri"/>
                          <a:ea typeface="Calibri"/>
                          <a:cs typeface="Calibri"/>
                          <a:sym typeface="Calibri"/>
                        </a:rPr>
                        <a:t> или в </a:t>
                      </a:r>
                      <a:r>
                        <a:rPr lang="ru-RU" sz="2700" dirty="0" err="1">
                          <a:solidFill>
                            <a:srgbClr val="056839"/>
                          </a:solidFill>
                          <a:latin typeface="Calibri"/>
                          <a:ea typeface="Calibri"/>
                          <a:cs typeface="Calibri"/>
                          <a:sym typeface="Calibri"/>
                        </a:rPr>
                        <a:t>опаковки</a:t>
                      </a:r>
                      <a:r>
                        <a:rPr lang="ru-RU" sz="2700" dirty="0">
                          <a:solidFill>
                            <a:srgbClr val="056839"/>
                          </a:solidFill>
                          <a:latin typeface="Calibri"/>
                          <a:ea typeface="Calibri"/>
                          <a:cs typeface="Calibri"/>
                          <a:sym typeface="Calibri"/>
                        </a:rPr>
                        <a:t> за храни и напитки.</a:t>
                      </a:r>
                    </a:p>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да не се </a:t>
                      </a:r>
                      <a:r>
                        <a:rPr lang="ru-RU" sz="2700" dirty="0" err="1">
                          <a:solidFill>
                            <a:srgbClr val="056839"/>
                          </a:solidFill>
                          <a:latin typeface="Calibri"/>
                          <a:ea typeface="Calibri"/>
                          <a:cs typeface="Calibri"/>
                          <a:sym typeface="Calibri"/>
                        </a:rPr>
                        <a:t>използва</a:t>
                      </a:r>
                      <a:r>
                        <a:rPr lang="ru-RU" sz="2700" dirty="0">
                          <a:solidFill>
                            <a:srgbClr val="056839"/>
                          </a:solidFill>
                          <a:latin typeface="Calibri"/>
                          <a:ea typeface="Calibri"/>
                          <a:cs typeface="Calibri"/>
                          <a:sym typeface="Calibri"/>
                        </a:rPr>
                        <a:t> повторно (или да се </a:t>
                      </a:r>
                      <a:r>
                        <a:rPr lang="ru-RU" sz="2700" dirty="0" err="1">
                          <a:solidFill>
                            <a:srgbClr val="056839"/>
                          </a:solidFill>
                          <a:latin typeface="Calibri"/>
                          <a:ea typeface="Calibri"/>
                          <a:cs typeface="Calibri"/>
                          <a:sym typeface="Calibri"/>
                        </a:rPr>
                        <a:t>ограничи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повторната</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употреба</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този</a:t>
                      </a:r>
                      <a:r>
                        <a:rPr lang="ru-RU" sz="2700" dirty="0">
                          <a:solidFill>
                            <a:srgbClr val="056839"/>
                          </a:solidFill>
                          <a:latin typeface="Calibri"/>
                          <a:ea typeface="Calibri"/>
                          <a:cs typeface="Calibri"/>
                          <a:sym typeface="Calibri"/>
                        </a:rPr>
                        <a:t> вид </a:t>
                      </a:r>
                      <a:r>
                        <a:rPr lang="ru-RU" sz="2700" dirty="0" err="1">
                          <a:solidFill>
                            <a:srgbClr val="056839"/>
                          </a:solidFill>
                          <a:latin typeface="Calibri"/>
                          <a:ea typeface="Calibri"/>
                          <a:cs typeface="Calibri"/>
                          <a:sym typeface="Calibri"/>
                        </a:rPr>
                        <a:t>пластмаса</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тъй</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като</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тя</a:t>
                      </a:r>
                      <a:r>
                        <a:rPr lang="ru-RU" sz="2700" dirty="0">
                          <a:solidFill>
                            <a:srgbClr val="056839"/>
                          </a:solidFill>
                          <a:latin typeface="Calibri"/>
                          <a:ea typeface="Calibri"/>
                          <a:cs typeface="Calibri"/>
                          <a:sym typeface="Calibri"/>
                        </a:rPr>
                        <a:t> е предназначена за </a:t>
                      </a:r>
                      <a:r>
                        <a:rPr lang="ru-RU" sz="2700" dirty="0" err="1">
                          <a:solidFill>
                            <a:srgbClr val="056839"/>
                          </a:solidFill>
                          <a:latin typeface="Calibri"/>
                          <a:ea typeface="Calibri"/>
                          <a:cs typeface="Calibri"/>
                          <a:sym typeface="Calibri"/>
                        </a:rPr>
                        <a:t>еднократна</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употреба</a:t>
                      </a:r>
                      <a:r>
                        <a:rPr lang="ru-RU" sz="2700" dirty="0">
                          <a:solidFill>
                            <a:srgbClr val="056839"/>
                          </a:solidFill>
                          <a:latin typeface="Calibri"/>
                          <a:ea typeface="Calibri"/>
                          <a:cs typeface="Calibri"/>
                          <a:sym typeface="Calibri"/>
                        </a:rPr>
                        <a:t>.</a:t>
                      </a:r>
                      <a:endParaRPr sz="2700" dirty="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extLst>
                  <a:ext uri="{0D108BD9-81ED-4DB2-BD59-A6C34878D82A}">
                    <a16:rowId xmlns:a16="http://schemas.microsoft.com/office/drawing/2014/main" val="10000"/>
                  </a:ext>
                </a:extLst>
              </a:tr>
              <a:tr h="67542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HDPE (High-Density Polyethylene)</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ru-RU" sz="2700" dirty="0" err="1">
                          <a:solidFill>
                            <a:srgbClr val="056839"/>
                          </a:solidFill>
                          <a:latin typeface="Calibri"/>
                          <a:ea typeface="Calibri"/>
                          <a:cs typeface="Calibri"/>
                          <a:sym typeface="Calibri"/>
                        </a:rPr>
                        <a:t>втори</a:t>
                      </a:r>
                      <a:r>
                        <a:rPr lang="ru-RU" sz="2700" dirty="0">
                          <a:solidFill>
                            <a:srgbClr val="056839"/>
                          </a:solidFill>
                          <a:latin typeface="Calibri"/>
                          <a:ea typeface="Calibri"/>
                          <a:cs typeface="Calibri"/>
                          <a:sym typeface="Calibri"/>
                        </a:rPr>
                        <a:t> по </a:t>
                      </a:r>
                      <a:r>
                        <a:rPr lang="ru-RU" sz="2700" dirty="0" err="1">
                          <a:solidFill>
                            <a:srgbClr val="056839"/>
                          </a:solidFill>
                          <a:latin typeface="Calibri"/>
                          <a:ea typeface="Calibri"/>
                          <a:cs typeface="Calibri"/>
                          <a:sym typeface="Calibri"/>
                        </a:rPr>
                        <a:t>честота</a:t>
                      </a:r>
                      <a:r>
                        <a:rPr lang="ru-RU" sz="2700" dirty="0">
                          <a:solidFill>
                            <a:srgbClr val="056839"/>
                          </a:solidFill>
                          <a:latin typeface="Calibri"/>
                          <a:ea typeface="Calibri"/>
                          <a:cs typeface="Calibri"/>
                          <a:sym typeface="Calibri"/>
                        </a:rPr>
                        <a:t> на </a:t>
                      </a:r>
                      <a:r>
                        <a:rPr lang="ru-RU" sz="2700" dirty="0" err="1">
                          <a:solidFill>
                            <a:srgbClr val="056839"/>
                          </a:solidFill>
                          <a:latin typeface="Calibri"/>
                          <a:ea typeface="Calibri"/>
                          <a:cs typeface="Calibri"/>
                          <a:sym typeface="Calibri"/>
                        </a:rPr>
                        <a:t>рециклиране</a:t>
                      </a:r>
                      <a:endParaRPr lang="ru-RU" sz="2700" dirty="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напр. </a:t>
                      </a:r>
                      <a:r>
                        <a:rPr lang="ru-RU" sz="2700" dirty="0" err="1">
                          <a:solidFill>
                            <a:srgbClr val="056839"/>
                          </a:solidFill>
                          <a:latin typeface="Calibri"/>
                          <a:ea typeface="Calibri"/>
                          <a:cs typeface="Calibri"/>
                          <a:sym typeface="Calibri"/>
                        </a:rPr>
                        <a:t>опаковки</a:t>
                      </a:r>
                      <a:r>
                        <a:rPr lang="ru-RU" sz="2700" dirty="0">
                          <a:solidFill>
                            <a:srgbClr val="056839"/>
                          </a:solidFill>
                          <a:latin typeface="Calibri"/>
                          <a:ea typeface="Calibri"/>
                          <a:cs typeface="Calibri"/>
                          <a:sym typeface="Calibri"/>
                        </a:rPr>
                        <a:t> от </a:t>
                      </a:r>
                      <a:r>
                        <a:rPr lang="ru-RU" sz="2700" dirty="0" err="1">
                          <a:solidFill>
                            <a:srgbClr val="056839"/>
                          </a:solidFill>
                          <a:latin typeface="Calibri"/>
                          <a:ea typeface="Calibri"/>
                          <a:cs typeface="Calibri"/>
                          <a:sym typeface="Calibri"/>
                        </a:rPr>
                        <a:t>перилни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препарати</a:t>
                      </a:r>
                      <a:r>
                        <a:rPr lang="ru-RU" sz="2700" dirty="0">
                          <a:solidFill>
                            <a:srgbClr val="056839"/>
                          </a:solidFill>
                          <a:latin typeface="Calibri"/>
                          <a:ea typeface="Calibri"/>
                          <a:cs typeface="Calibri"/>
                          <a:sym typeface="Calibri"/>
                        </a:rPr>
                        <a:t> или </a:t>
                      </a:r>
                      <a:r>
                        <a:rPr lang="ru-RU" sz="2700" dirty="0" err="1">
                          <a:solidFill>
                            <a:srgbClr val="056839"/>
                          </a:solidFill>
                          <a:latin typeface="Calibri"/>
                          <a:ea typeface="Calibri"/>
                          <a:cs typeface="Calibri"/>
                          <a:sym typeface="Calibri"/>
                        </a:rPr>
                        <a:t>бутилки</a:t>
                      </a:r>
                      <a:r>
                        <a:rPr lang="ru-RU" sz="2700" dirty="0">
                          <a:solidFill>
                            <a:srgbClr val="056839"/>
                          </a:solidFill>
                          <a:latin typeface="Calibri"/>
                          <a:ea typeface="Calibri"/>
                          <a:cs typeface="Calibri"/>
                          <a:sym typeface="Calibri"/>
                        </a:rPr>
                        <a:t> от масла. </a:t>
                      </a:r>
                      <a:endParaRPr sz="2700" dirty="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extLst>
                  <a:ext uri="{0D108BD9-81ED-4DB2-BD59-A6C34878D82A}">
                    <a16:rowId xmlns:a16="http://schemas.microsoft.com/office/drawing/2014/main" val="10001"/>
                  </a:ext>
                </a:extLst>
              </a:tr>
              <a:tr h="113527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PS (Polystyrene)</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един от най-</a:t>
                      </a:r>
                      <a:r>
                        <a:rPr lang="ru-RU" sz="2700" dirty="0" err="1">
                          <a:solidFill>
                            <a:srgbClr val="056839"/>
                          </a:solidFill>
                          <a:latin typeface="Calibri"/>
                          <a:ea typeface="Calibri"/>
                          <a:cs typeface="Calibri"/>
                          <a:sym typeface="Calibri"/>
                        </a:rPr>
                        <a:t>често</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срещаните</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термопластични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полимери</a:t>
                      </a:r>
                      <a:r>
                        <a:rPr lang="ru-RU" sz="2700" dirty="0">
                          <a:solidFill>
                            <a:srgbClr val="056839"/>
                          </a:solidFill>
                          <a:latin typeface="Calibri"/>
                          <a:ea typeface="Calibri"/>
                          <a:cs typeface="Calibri"/>
                          <a:sym typeface="Calibri"/>
                        </a:rPr>
                        <a:t> в </a:t>
                      </a:r>
                      <a:r>
                        <a:rPr lang="ru-RU" sz="2700" dirty="0" err="1">
                          <a:solidFill>
                            <a:srgbClr val="056839"/>
                          </a:solidFill>
                          <a:latin typeface="Calibri"/>
                          <a:ea typeface="Calibri"/>
                          <a:cs typeface="Calibri"/>
                          <a:sym typeface="Calibri"/>
                        </a:rPr>
                        <a:t>депата</a:t>
                      </a:r>
                      <a:r>
                        <a:rPr lang="ru-RU" sz="2700" dirty="0">
                          <a:solidFill>
                            <a:srgbClr val="056839"/>
                          </a:solidFill>
                          <a:latin typeface="Calibri"/>
                          <a:ea typeface="Calibri"/>
                          <a:cs typeface="Calibri"/>
                          <a:sym typeface="Calibri"/>
                        </a:rPr>
                        <a:t> за </a:t>
                      </a:r>
                      <a:r>
                        <a:rPr lang="ru-RU" sz="2700" dirty="0" err="1">
                          <a:solidFill>
                            <a:srgbClr val="056839"/>
                          </a:solidFill>
                          <a:latin typeface="Calibri"/>
                          <a:ea typeface="Calibri"/>
                          <a:cs typeface="Calibri"/>
                          <a:sym typeface="Calibri"/>
                        </a:rPr>
                        <a:t>отпадъци</a:t>
                      </a:r>
                      <a:r>
                        <a:rPr lang="ru-RU" sz="2700" dirty="0">
                          <a:solidFill>
                            <a:srgbClr val="056839"/>
                          </a:solidFill>
                          <a:latin typeface="Calibri"/>
                          <a:ea typeface="Calibri"/>
                          <a:cs typeface="Calibri"/>
                          <a:sym typeface="Calibri"/>
                        </a:rPr>
                        <a:t>.</a:t>
                      </a:r>
                    </a:p>
                    <a:p>
                      <a:pPr marL="685800" lvl="0" indent="-514350" algn="just" rtl="0">
                        <a:lnSpc>
                          <a:spcPct val="107916"/>
                        </a:lnSpc>
                        <a:spcBef>
                          <a:spcPts val="0"/>
                        </a:spcBef>
                        <a:spcAft>
                          <a:spcPts val="0"/>
                        </a:spcAft>
                        <a:buClr>
                          <a:srgbClr val="056839"/>
                        </a:buClr>
                        <a:buSzPts val="2700"/>
                        <a:buFont typeface="Calibri"/>
                        <a:buChar char="-"/>
                      </a:pPr>
                      <a:r>
                        <a:rPr lang="ru-RU" sz="2700" dirty="0" err="1">
                          <a:solidFill>
                            <a:srgbClr val="056839"/>
                          </a:solidFill>
                          <a:latin typeface="Calibri"/>
                          <a:ea typeface="Calibri"/>
                          <a:cs typeface="Calibri"/>
                          <a:sym typeface="Calibri"/>
                        </a:rPr>
                        <a:t>използва</a:t>
                      </a:r>
                      <a:r>
                        <a:rPr lang="ru-RU" sz="2700" dirty="0">
                          <a:solidFill>
                            <a:srgbClr val="056839"/>
                          </a:solidFill>
                          <a:latin typeface="Calibri"/>
                          <a:ea typeface="Calibri"/>
                          <a:cs typeface="Calibri"/>
                          <a:sym typeface="Calibri"/>
                        </a:rPr>
                        <a:t> се например за </a:t>
                      </a:r>
                      <a:r>
                        <a:rPr lang="ru-RU" sz="2700" dirty="0" err="1">
                          <a:solidFill>
                            <a:srgbClr val="056839"/>
                          </a:solidFill>
                          <a:latin typeface="Calibri"/>
                          <a:ea typeface="Calibri"/>
                          <a:cs typeface="Calibri"/>
                          <a:sym typeface="Calibri"/>
                        </a:rPr>
                        <a:t>контейнери</a:t>
                      </a:r>
                      <a:r>
                        <a:rPr lang="ru-RU" sz="2700" dirty="0">
                          <a:solidFill>
                            <a:srgbClr val="056839"/>
                          </a:solidFill>
                          <a:latin typeface="Calibri"/>
                          <a:ea typeface="Calibri"/>
                          <a:cs typeface="Calibri"/>
                          <a:sym typeface="Calibri"/>
                        </a:rPr>
                        <a:t> за </a:t>
                      </a:r>
                      <a:r>
                        <a:rPr lang="ru-RU" sz="2700" dirty="0" err="1">
                          <a:solidFill>
                            <a:srgbClr val="056839"/>
                          </a:solidFill>
                          <a:latin typeface="Calibri"/>
                          <a:ea typeface="Calibri"/>
                          <a:cs typeface="Calibri"/>
                          <a:sym typeface="Calibri"/>
                        </a:rPr>
                        <a:t>храна</a:t>
                      </a:r>
                      <a:r>
                        <a:rPr lang="ru-RU" sz="2700" dirty="0">
                          <a:solidFill>
                            <a:srgbClr val="056839"/>
                          </a:solidFill>
                          <a:latin typeface="Calibri"/>
                          <a:ea typeface="Calibri"/>
                          <a:cs typeface="Calibri"/>
                          <a:sym typeface="Calibri"/>
                        </a:rPr>
                        <a:t> и </a:t>
                      </a:r>
                      <a:r>
                        <a:rPr lang="ru-RU" sz="2700" dirty="0" err="1">
                          <a:solidFill>
                            <a:srgbClr val="056839"/>
                          </a:solidFill>
                          <a:latin typeface="Calibri"/>
                          <a:ea typeface="Calibri"/>
                          <a:cs typeface="Calibri"/>
                          <a:sym typeface="Calibri"/>
                        </a:rPr>
                        <a:t>пластмасови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прибори</a:t>
                      </a:r>
                      <a:r>
                        <a:rPr lang="ru-RU" sz="2700" dirty="0">
                          <a:solidFill>
                            <a:srgbClr val="056839"/>
                          </a:solidFill>
                          <a:latin typeface="Calibri"/>
                          <a:ea typeface="Calibri"/>
                          <a:cs typeface="Calibri"/>
                          <a:sym typeface="Calibri"/>
                        </a:rPr>
                        <a:t> за </a:t>
                      </a:r>
                      <a:r>
                        <a:rPr lang="ru-RU" sz="2700" dirty="0" err="1">
                          <a:solidFill>
                            <a:srgbClr val="056839"/>
                          </a:solidFill>
                          <a:latin typeface="Calibri"/>
                          <a:ea typeface="Calibri"/>
                          <a:cs typeface="Calibri"/>
                          <a:sym typeface="Calibri"/>
                        </a:rPr>
                        <a:t>хранене</a:t>
                      </a:r>
                      <a:r>
                        <a:rPr lang="ru-RU" sz="2700" dirty="0">
                          <a:solidFill>
                            <a:srgbClr val="056839"/>
                          </a:solidFill>
                          <a:latin typeface="Calibri"/>
                          <a:ea typeface="Calibri"/>
                          <a:cs typeface="Calibri"/>
                          <a:sym typeface="Calibri"/>
                        </a:rPr>
                        <a:t>.</a:t>
                      </a:r>
                    </a:p>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не </a:t>
                      </a:r>
                      <a:r>
                        <a:rPr lang="ru-RU" sz="2700" dirty="0" err="1">
                          <a:solidFill>
                            <a:srgbClr val="056839"/>
                          </a:solidFill>
                          <a:latin typeface="Calibri"/>
                          <a:ea typeface="Calibri"/>
                          <a:cs typeface="Calibri"/>
                          <a:sym typeface="Calibri"/>
                        </a:rPr>
                        <a:t>може</a:t>
                      </a:r>
                      <a:r>
                        <a:rPr lang="ru-RU" sz="2700" dirty="0">
                          <a:solidFill>
                            <a:srgbClr val="056839"/>
                          </a:solidFill>
                          <a:latin typeface="Calibri"/>
                          <a:ea typeface="Calibri"/>
                          <a:cs typeface="Calibri"/>
                          <a:sym typeface="Calibri"/>
                        </a:rPr>
                        <a:t> да се </a:t>
                      </a:r>
                      <a:r>
                        <a:rPr lang="ru-RU" sz="2700" dirty="0" err="1">
                          <a:solidFill>
                            <a:srgbClr val="056839"/>
                          </a:solidFill>
                          <a:latin typeface="Calibri"/>
                          <a:ea typeface="Calibri"/>
                          <a:cs typeface="Calibri"/>
                          <a:sym typeface="Calibri"/>
                        </a:rPr>
                        <a:t>рециклира</a:t>
                      </a:r>
                      <a:r>
                        <a:rPr lang="ru-RU" sz="2700" dirty="0">
                          <a:solidFill>
                            <a:srgbClr val="056839"/>
                          </a:solidFill>
                          <a:latin typeface="Calibri"/>
                          <a:ea typeface="Calibri"/>
                          <a:cs typeface="Calibri"/>
                          <a:sym typeface="Calibri"/>
                        </a:rPr>
                        <a:t> и не е </a:t>
                      </a:r>
                      <a:r>
                        <a:rPr lang="ru-RU" sz="2700" dirty="0" err="1">
                          <a:solidFill>
                            <a:srgbClr val="056839"/>
                          </a:solidFill>
                          <a:latin typeface="Calibri"/>
                          <a:ea typeface="Calibri"/>
                          <a:cs typeface="Calibri"/>
                          <a:sym typeface="Calibri"/>
                        </a:rPr>
                        <a:t>препоръчително</a:t>
                      </a:r>
                      <a:r>
                        <a:rPr lang="ru-RU" sz="2700" dirty="0">
                          <a:solidFill>
                            <a:srgbClr val="056839"/>
                          </a:solidFill>
                          <a:latin typeface="Calibri"/>
                          <a:ea typeface="Calibri"/>
                          <a:cs typeface="Calibri"/>
                          <a:sym typeface="Calibri"/>
                        </a:rPr>
                        <a:t> да се </a:t>
                      </a:r>
                      <a:r>
                        <a:rPr lang="ru-RU" sz="2700" dirty="0" err="1">
                          <a:solidFill>
                            <a:srgbClr val="056839"/>
                          </a:solidFill>
                          <a:latin typeface="Calibri"/>
                          <a:ea typeface="Calibri"/>
                          <a:cs typeface="Calibri"/>
                          <a:sym typeface="Calibri"/>
                        </a:rPr>
                        <a:t>използва</a:t>
                      </a:r>
                      <a:r>
                        <a:rPr lang="ru-RU" sz="2700" dirty="0">
                          <a:solidFill>
                            <a:srgbClr val="056839"/>
                          </a:solidFill>
                          <a:latin typeface="Calibri"/>
                          <a:ea typeface="Calibri"/>
                          <a:cs typeface="Calibri"/>
                          <a:sym typeface="Calibri"/>
                        </a:rPr>
                        <a:t> повторно </a:t>
                      </a:r>
                      <a:r>
                        <a:rPr lang="ru-RU" sz="2700" dirty="0" err="1">
                          <a:solidFill>
                            <a:srgbClr val="056839"/>
                          </a:solidFill>
                          <a:latin typeface="Calibri"/>
                          <a:ea typeface="Calibri"/>
                          <a:cs typeface="Calibri"/>
                          <a:sym typeface="Calibri"/>
                        </a:rPr>
                        <a:t>поради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някои</a:t>
                      </a:r>
                      <a:r>
                        <a:rPr lang="ru-RU" sz="2700" dirty="0">
                          <a:solidFill>
                            <a:srgbClr val="056839"/>
                          </a:solidFill>
                          <a:latin typeface="Calibri"/>
                          <a:ea typeface="Calibri"/>
                          <a:cs typeface="Calibri"/>
                          <a:sym typeface="Calibri"/>
                        </a:rPr>
                        <a:t> химически </a:t>
                      </a:r>
                      <a:r>
                        <a:rPr lang="ru-RU" sz="2700" dirty="0" err="1">
                          <a:solidFill>
                            <a:srgbClr val="056839"/>
                          </a:solidFill>
                          <a:latin typeface="Calibri"/>
                          <a:ea typeface="Calibri"/>
                          <a:cs typeface="Calibri"/>
                          <a:sym typeface="Calibri"/>
                        </a:rPr>
                        <a:t>компоненти</a:t>
                      </a:r>
                      <a:r>
                        <a:rPr lang="ru-RU" sz="2700" dirty="0">
                          <a:solidFill>
                            <a:srgbClr val="056839"/>
                          </a:solidFill>
                          <a:latin typeface="Calibri"/>
                          <a:ea typeface="Calibri"/>
                          <a:cs typeface="Calibri"/>
                          <a:sym typeface="Calibri"/>
                        </a:rPr>
                        <a:t>. </a:t>
                      </a:r>
                      <a:endParaRPr sz="2700" dirty="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extLst>
                  <a:ext uri="{0D108BD9-81ED-4DB2-BD59-A6C34878D82A}">
                    <a16:rowId xmlns:a16="http://schemas.microsoft.com/office/drawing/2014/main" val="10002"/>
                  </a:ext>
                </a:extLst>
              </a:tr>
              <a:tr h="67542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LDPE (Low-Density Polyethylene)</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напр. </a:t>
                      </a:r>
                      <a:r>
                        <a:rPr lang="ru-RU" sz="2700" dirty="0" err="1">
                          <a:solidFill>
                            <a:srgbClr val="056839"/>
                          </a:solidFill>
                          <a:latin typeface="Calibri"/>
                          <a:ea typeface="Calibri"/>
                          <a:cs typeface="Calibri"/>
                          <a:sym typeface="Calibri"/>
                        </a:rPr>
                        <a:t>пластмасови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торбички</a:t>
                      </a:r>
                      <a:endParaRPr lang="ru-RU" sz="2700" dirty="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ru-RU" sz="2700" dirty="0" err="1">
                          <a:solidFill>
                            <a:srgbClr val="056839"/>
                          </a:solidFill>
                          <a:latin typeface="Calibri"/>
                          <a:ea typeface="Calibri"/>
                          <a:cs typeface="Calibri"/>
                          <a:sym typeface="Calibri"/>
                        </a:rPr>
                        <a:t>могат</a:t>
                      </a:r>
                      <a:r>
                        <a:rPr lang="ru-RU" sz="2700" dirty="0">
                          <a:solidFill>
                            <a:srgbClr val="056839"/>
                          </a:solidFill>
                          <a:latin typeface="Calibri"/>
                          <a:ea typeface="Calibri"/>
                          <a:cs typeface="Calibri"/>
                          <a:sym typeface="Calibri"/>
                        </a:rPr>
                        <a:t> да </a:t>
                      </a:r>
                      <a:r>
                        <a:rPr lang="ru-RU" sz="2700" dirty="0" err="1">
                          <a:solidFill>
                            <a:srgbClr val="056839"/>
                          </a:solidFill>
                          <a:latin typeface="Calibri"/>
                          <a:ea typeface="Calibri"/>
                          <a:cs typeface="Calibri"/>
                          <a:sym typeface="Calibri"/>
                        </a:rPr>
                        <a:t>бъдат</a:t>
                      </a:r>
                      <a:r>
                        <a:rPr lang="ru-RU" sz="2700" dirty="0">
                          <a:solidFill>
                            <a:srgbClr val="056839"/>
                          </a:solidFill>
                          <a:latin typeface="Calibri"/>
                          <a:ea typeface="Calibri"/>
                          <a:cs typeface="Calibri"/>
                          <a:sym typeface="Calibri"/>
                        </a:rPr>
                        <a:t> безопасно </a:t>
                      </a:r>
                      <a:r>
                        <a:rPr lang="ru-RU" sz="2700" dirty="0" err="1">
                          <a:solidFill>
                            <a:srgbClr val="056839"/>
                          </a:solidFill>
                          <a:latin typeface="Calibri"/>
                          <a:ea typeface="Calibri"/>
                          <a:cs typeface="Calibri"/>
                          <a:sym typeface="Calibri"/>
                        </a:rPr>
                        <a:t>използвани</a:t>
                      </a:r>
                      <a:r>
                        <a:rPr lang="ru-RU" sz="2700" dirty="0">
                          <a:solidFill>
                            <a:srgbClr val="056839"/>
                          </a:solidFill>
                          <a:latin typeface="Calibri"/>
                          <a:ea typeface="Calibri"/>
                          <a:cs typeface="Calibri"/>
                          <a:sym typeface="Calibri"/>
                        </a:rPr>
                        <a:t> повторно или да се </a:t>
                      </a:r>
                      <a:r>
                        <a:rPr lang="ru-RU" sz="2700" dirty="0" err="1">
                          <a:solidFill>
                            <a:srgbClr val="056839"/>
                          </a:solidFill>
                          <a:latin typeface="Calibri"/>
                          <a:ea typeface="Calibri"/>
                          <a:cs typeface="Calibri"/>
                          <a:sym typeface="Calibri"/>
                        </a:rPr>
                        <a:t>използват</a:t>
                      </a:r>
                      <a:r>
                        <a:rPr lang="ru-RU" sz="2700" dirty="0">
                          <a:solidFill>
                            <a:srgbClr val="056839"/>
                          </a:solidFill>
                          <a:latin typeface="Calibri"/>
                          <a:ea typeface="Calibri"/>
                          <a:cs typeface="Calibri"/>
                          <a:sym typeface="Calibri"/>
                        </a:rPr>
                        <a:t> по друг начин, но </a:t>
                      </a:r>
                      <a:r>
                        <a:rPr lang="ru-RU" sz="2700" dirty="0" err="1">
                          <a:solidFill>
                            <a:srgbClr val="056839"/>
                          </a:solidFill>
                          <a:latin typeface="Calibri"/>
                          <a:ea typeface="Calibri"/>
                          <a:cs typeface="Calibri"/>
                          <a:sym typeface="Calibri"/>
                        </a:rPr>
                        <a:t>рядко</a:t>
                      </a:r>
                      <a:r>
                        <a:rPr lang="ru-RU" sz="2700" dirty="0">
                          <a:solidFill>
                            <a:srgbClr val="056839"/>
                          </a:solidFill>
                          <a:latin typeface="Calibri"/>
                          <a:ea typeface="Calibri"/>
                          <a:cs typeface="Calibri"/>
                          <a:sym typeface="Calibri"/>
                        </a:rPr>
                        <a:t> се </a:t>
                      </a:r>
                      <a:r>
                        <a:rPr lang="ru-RU" sz="2700" dirty="0" err="1">
                          <a:solidFill>
                            <a:srgbClr val="056839"/>
                          </a:solidFill>
                          <a:latin typeface="Calibri"/>
                          <a:ea typeface="Calibri"/>
                          <a:cs typeface="Calibri"/>
                          <a:sym typeface="Calibri"/>
                        </a:rPr>
                        <a:t>рециклират</a:t>
                      </a:r>
                      <a:endParaRPr sz="2700" dirty="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g15bba7fea88_0_51" descr="Graphical user interface, text&#10;&#10;Description automatically generated"/>
          <p:cNvPicPr preferRelativeResize="0"/>
          <p:nvPr/>
        </p:nvPicPr>
        <p:blipFill rotWithShape="1">
          <a:blip r:embed="rId3">
            <a:alphaModFix/>
          </a:blip>
          <a:srcRect/>
          <a:stretch/>
        </p:blipFill>
        <p:spPr>
          <a:xfrm>
            <a:off x="159219" y="9064877"/>
            <a:ext cx="5165965" cy="1083795"/>
          </a:xfrm>
          <a:prstGeom prst="rect">
            <a:avLst/>
          </a:prstGeom>
          <a:noFill/>
          <a:ln>
            <a:noFill/>
          </a:ln>
        </p:spPr>
      </p:pic>
      <p:pic>
        <p:nvPicPr>
          <p:cNvPr id="165" name="Google Shape;165;g15bba7fea88_0_51"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66" name="Google Shape;166;g15bba7fea88_0_51"/>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7" name="Google Shape;167;g15bba7fea88_0_51"/>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8" name="Google Shape;168;g15bba7fea88_0_51"/>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9" name="Google Shape;169;g15bba7fea88_0_51"/>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0" name="Google Shape;170;g15bba7fea88_0_51"/>
          <p:cNvSpPr txBox="1"/>
          <p:nvPr/>
        </p:nvSpPr>
        <p:spPr>
          <a:xfrm>
            <a:off x="1104081" y="806851"/>
            <a:ext cx="70899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Definitions Part 3</a:t>
            </a:r>
            <a:endParaRPr sz="2000">
              <a:solidFill>
                <a:schemeClr val="dk1"/>
              </a:solidFill>
              <a:latin typeface="Calibri"/>
              <a:ea typeface="Calibri"/>
              <a:cs typeface="Calibri"/>
              <a:sym typeface="Calibri"/>
            </a:endParaRPr>
          </a:p>
        </p:txBody>
      </p:sp>
      <p:graphicFrame>
        <p:nvGraphicFramePr>
          <p:cNvPr id="171" name="Google Shape;171;g15bba7fea88_0_51"/>
          <p:cNvGraphicFramePr/>
          <p:nvPr>
            <p:extLst>
              <p:ext uri="{D42A27DB-BD31-4B8C-83A1-F6EECF244321}">
                <p14:modId xmlns:p14="http://schemas.microsoft.com/office/powerpoint/2010/main" val="2002647277"/>
              </p:ext>
            </p:extLst>
          </p:nvPr>
        </p:nvGraphicFramePr>
        <p:xfrm>
          <a:off x="969005" y="2268698"/>
          <a:ext cx="19315600" cy="4755201"/>
        </p:xfrm>
        <a:graphic>
          <a:graphicData uri="http://schemas.openxmlformats.org/drawingml/2006/table">
            <a:tbl>
              <a:tblPr>
                <a:noFill/>
                <a:tableStyleId>{CBF35B35-EAE2-4826-AB81-FC93A8412641}</a:tableStyleId>
              </a:tblPr>
              <a:tblGrid>
                <a:gridCol w="6579650">
                  <a:extLst>
                    <a:ext uri="{9D8B030D-6E8A-4147-A177-3AD203B41FA5}">
                      <a16:colId xmlns:a16="http://schemas.microsoft.com/office/drawing/2014/main" val="20000"/>
                    </a:ext>
                  </a:extLst>
                </a:gridCol>
                <a:gridCol w="12735950">
                  <a:extLst>
                    <a:ext uri="{9D8B030D-6E8A-4147-A177-3AD203B41FA5}">
                      <a16:colId xmlns:a16="http://schemas.microsoft.com/office/drawing/2014/main" val="20001"/>
                    </a:ext>
                  </a:extLst>
                </a:gridCol>
              </a:tblGrid>
              <a:tr h="90537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PP (Polypropylene)</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е устойчив на </a:t>
                      </a:r>
                      <a:r>
                        <a:rPr lang="ru-RU" sz="2700" dirty="0" err="1">
                          <a:solidFill>
                            <a:srgbClr val="056839"/>
                          </a:solidFill>
                          <a:latin typeface="Calibri"/>
                          <a:ea typeface="Calibri"/>
                          <a:cs typeface="Calibri"/>
                          <a:sym typeface="Calibri"/>
                        </a:rPr>
                        <a:t>корозия</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добавъчен</a:t>
                      </a:r>
                      <a:r>
                        <a:rPr lang="ru-RU" sz="2700" dirty="0">
                          <a:solidFill>
                            <a:srgbClr val="056839"/>
                          </a:solidFill>
                          <a:latin typeface="Calibri"/>
                          <a:ea typeface="Calibri"/>
                          <a:cs typeface="Calibri"/>
                          <a:sym typeface="Calibri"/>
                        </a:rPr>
                        <a:t> полимер</a:t>
                      </a:r>
                    </a:p>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напр. </a:t>
                      </a:r>
                      <a:r>
                        <a:rPr lang="ru-RU" sz="2700" dirty="0" err="1">
                          <a:solidFill>
                            <a:srgbClr val="056839"/>
                          </a:solidFill>
                          <a:latin typeface="Calibri"/>
                          <a:ea typeface="Calibri"/>
                          <a:cs typeface="Calibri"/>
                          <a:sym typeface="Calibri"/>
                        </a:rPr>
                        <a:t>торбички</a:t>
                      </a:r>
                      <a:r>
                        <a:rPr lang="ru-RU" sz="2700" dirty="0">
                          <a:solidFill>
                            <a:srgbClr val="056839"/>
                          </a:solidFill>
                          <a:latin typeface="Calibri"/>
                          <a:ea typeface="Calibri"/>
                          <a:cs typeface="Calibri"/>
                          <a:sym typeface="Calibri"/>
                        </a:rPr>
                        <a:t> за </a:t>
                      </a:r>
                      <a:r>
                        <a:rPr lang="ru-RU" sz="2700" dirty="0" err="1">
                          <a:solidFill>
                            <a:srgbClr val="056839"/>
                          </a:solidFill>
                          <a:latin typeface="Calibri"/>
                          <a:ea typeface="Calibri"/>
                          <a:cs typeface="Calibri"/>
                          <a:sym typeface="Calibri"/>
                        </a:rPr>
                        <a:t>чипс</a:t>
                      </a:r>
                      <a:r>
                        <a:rPr lang="ru-RU" sz="2700" dirty="0">
                          <a:solidFill>
                            <a:srgbClr val="056839"/>
                          </a:solidFill>
                          <a:latin typeface="Calibri"/>
                          <a:ea typeface="Calibri"/>
                          <a:cs typeface="Calibri"/>
                          <a:sym typeface="Calibri"/>
                        </a:rPr>
                        <a:t> и </a:t>
                      </a:r>
                      <a:r>
                        <a:rPr lang="ru-RU" sz="2700" dirty="0" err="1">
                          <a:solidFill>
                            <a:srgbClr val="056839"/>
                          </a:solidFill>
                          <a:latin typeface="Calibri"/>
                          <a:ea typeface="Calibri"/>
                          <a:cs typeface="Calibri"/>
                          <a:sym typeface="Calibri"/>
                        </a:rPr>
                        <a:t>опаковки</a:t>
                      </a:r>
                      <a:r>
                        <a:rPr lang="ru-RU" sz="2700" dirty="0">
                          <a:solidFill>
                            <a:srgbClr val="056839"/>
                          </a:solidFill>
                          <a:latin typeface="Calibri"/>
                          <a:ea typeface="Calibri"/>
                          <a:cs typeface="Calibri"/>
                          <a:sym typeface="Calibri"/>
                        </a:rPr>
                        <a:t> за </a:t>
                      </a:r>
                      <a:r>
                        <a:rPr lang="ru-RU" sz="2700" dirty="0" err="1">
                          <a:solidFill>
                            <a:srgbClr val="056839"/>
                          </a:solidFill>
                          <a:latin typeface="Calibri"/>
                          <a:ea typeface="Calibri"/>
                          <a:cs typeface="Calibri"/>
                          <a:sym typeface="Calibri"/>
                        </a:rPr>
                        <a:t>кисело</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мляко</a:t>
                      </a:r>
                      <a:endParaRPr lang="ru-RU" sz="2700" dirty="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ru-RU" sz="2700" dirty="0" err="1">
                          <a:solidFill>
                            <a:srgbClr val="056839"/>
                          </a:solidFill>
                          <a:latin typeface="Calibri"/>
                          <a:ea typeface="Calibri"/>
                          <a:cs typeface="Calibri"/>
                          <a:sym typeface="Calibri"/>
                        </a:rPr>
                        <a:t>може</a:t>
                      </a:r>
                      <a:r>
                        <a:rPr lang="ru-RU" sz="2700" dirty="0">
                          <a:solidFill>
                            <a:srgbClr val="056839"/>
                          </a:solidFill>
                          <a:latin typeface="Calibri"/>
                          <a:ea typeface="Calibri"/>
                          <a:cs typeface="Calibri"/>
                          <a:sym typeface="Calibri"/>
                        </a:rPr>
                        <a:t> да се </a:t>
                      </a:r>
                      <a:r>
                        <a:rPr lang="ru-RU" sz="2700" dirty="0" err="1">
                          <a:solidFill>
                            <a:srgbClr val="056839"/>
                          </a:solidFill>
                          <a:latin typeface="Calibri"/>
                          <a:ea typeface="Calibri"/>
                          <a:cs typeface="Calibri"/>
                          <a:sym typeface="Calibri"/>
                        </a:rPr>
                        <a:t>рециклира</a:t>
                      </a:r>
                      <a:r>
                        <a:rPr lang="ru-RU" sz="2700" dirty="0">
                          <a:solidFill>
                            <a:srgbClr val="056839"/>
                          </a:solidFill>
                          <a:latin typeface="Calibri"/>
                          <a:ea typeface="Calibri"/>
                          <a:cs typeface="Calibri"/>
                          <a:sym typeface="Calibri"/>
                        </a:rPr>
                        <a:t> и да се </a:t>
                      </a:r>
                      <a:r>
                        <a:rPr lang="ru-RU" sz="2700" dirty="0" err="1">
                          <a:solidFill>
                            <a:srgbClr val="056839"/>
                          </a:solidFill>
                          <a:latin typeface="Calibri"/>
                          <a:ea typeface="Calibri"/>
                          <a:cs typeface="Calibri"/>
                          <a:sym typeface="Calibri"/>
                        </a:rPr>
                        <a:t>използва</a:t>
                      </a:r>
                      <a:r>
                        <a:rPr lang="ru-RU" sz="2700" dirty="0">
                          <a:solidFill>
                            <a:srgbClr val="056839"/>
                          </a:solidFill>
                          <a:latin typeface="Calibri"/>
                          <a:ea typeface="Calibri"/>
                          <a:cs typeface="Calibri"/>
                          <a:sym typeface="Calibri"/>
                        </a:rPr>
                        <a:t> многократно.</a:t>
                      </a: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extLst>
                  <a:ext uri="{0D108BD9-81ED-4DB2-BD59-A6C34878D82A}">
                    <a16:rowId xmlns:a16="http://schemas.microsoft.com/office/drawing/2014/main" val="10000"/>
                  </a:ext>
                </a:extLst>
              </a:tr>
              <a:tr h="905375">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PVC (Polyvinyl Chloride)</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той е </a:t>
                      </a:r>
                      <a:r>
                        <a:rPr lang="ru-RU" sz="2700" dirty="0" err="1">
                          <a:solidFill>
                            <a:srgbClr val="056839"/>
                          </a:solidFill>
                          <a:latin typeface="Calibri"/>
                          <a:ea typeface="Calibri"/>
                          <a:cs typeface="Calibri"/>
                          <a:sym typeface="Calibri"/>
                        </a:rPr>
                        <a:t>третият</a:t>
                      </a:r>
                      <a:r>
                        <a:rPr lang="ru-RU" sz="2700" dirty="0">
                          <a:solidFill>
                            <a:srgbClr val="056839"/>
                          </a:solidFill>
                          <a:latin typeface="Calibri"/>
                          <a:ea typeface="Calibri"/>
                          <a:cs typeface="Calibri"/>
                          <a:sym typeface="Calibri"/>
                        </a:rPr>
                        <a:t> най-</a:t>
                      </a:r>
                      <a:r>
                        <a:rPr lang="ru-RU" sz="2700" dirty="0" err="1">
                          <a:solidFill>
                            <a:srgbClr val="056839"/>
                          </a:solidFill>
                          <a:latin typeface="Calibri"/>
                          <a:ea typeface="Calibri"/>
                          <a:cs typeface="Calibri"/>
                          <a:sym typeface="Calibri"/>
                        </a:rPr>
                        <a:t>произвеждан</a:t>
                      </a:r>
                      <a:r>
                        <a:rPr lang="ru-RU" sz="2700" dirty="0">
                          <a:solidFill>
                            <a:srgbClr val="056839"/>
                          </a:solidFill>
                          <a:latin typeface="Calibri"/>
                          <a:ea typeface="Calibri"/>
                          <a:cs typeface="Calibri"/>
                          <a:sym typeface="Calibri"/>
                        </a:rPr>
                        <a:t> след PET и PP</a:t>
                      </a:r>
                    </a:p>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е </a:t>
                      </a:r>
                      <a:r>
                        <a:rPr lang="ru-RU" sz="2700" dirty="0" err="1">
                          <a:solidFill>
                            <a:srgbClr val="056839"/>
                          </a:solidFill>
                          <a:latin typeface="Calibri"/>
                          <a:ea typeface="Calibri"/>
                          <a:cs typeface="Calibri"/>
                          <a:sym typeface="Calibri"/>
                        </a:rPr>
                        <a:t>мек</a:t>
                      </a:r>
                      <a:r>
                        <a:rPr lang="ru-RU" sz="2700" dirty="0">
                          <a:solidFill>
                            <a:srgbClr val="056839"/>
                          </a:solidFill>
                          <a:latin typeface="Calibri"/>
                          <a:ea typeface="Calibri"/>
                          <a:cs typeface="Calibri"/>
                          <a:sym typeface="Calibri"/>
                        </a:rPr>
                        <a:t> и </a:t>
                      </a:r>
                      <a:r>
                        <a:rPr lang="ru-RU" sz="2700" dirty="0" err="1">
                          <a:solidFill>
                            <a:srgbClr val="056839"/>
                          </a:solidFill>
                          <a:latin typeface="Calibri"/>
                          <a:ea typeface="Calibri"/>
                          <a:cs typeface="Calibri"/>
                          <a:sym typeface="Calibri"/>
                        </a:rPr>
                        <a:t>гъвкав</a:t>
                      </a:r>
                      <a:endParaRPr lang="ru-RU" sz="2700" dirty="0">
                        <a:solidFill>
                          <a:srgbClr val="056839"/>
                        </a:solidFill>
                        <a:latin typeface="Calibri"/>
                        <a:ea typeface="Calibri"/>
                        <a:cs typeface="Calibri"/>
                        <a:sym typeface="Calibri"/>
                      </a:endParaRPr>
                    </a:p>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напр. за </a:t>
                      </a:r>
                      <a:r>
                        <a:rPr lang="ru-RU" sz="2700" dirty="0" err="1">
                          <a:solidFill>
                            <a:srgbClr val="056839"/>
                          </a:solidFill>
                          <a:latin typeface="Calibri"/>
                          <a:ea typeface="Calibri"/>
                          <a:cs typeface="Calibri"/>
                          <a:sym typeface="Calibri"/>
                        </a:rPr>
                        <a:t>опаковане</a:t>
                      </a:r>
                      <a:r>
                        <a:rPr lang="ru-RU" sz="2700" dirty="0">
                          <a:solidFill>
                            <a:srgbClr val="056839"/>
                          </a:solidFill>
                          <a:latin typeface="Calibri"/>
                          <a:ea typeface="Calibri"/>
                          <a:cs typeface="Calibri"/>
                          <a:sym typeface="Calibri"/>
                        </a:rPr>
                        <a:t> на храни </a:t>
                      </a:r>
                      <a:endParaRPr sz="2700" dirty="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extLst>
                  <a:ext uri="{0D108BD9-81ED-4DB2-BD59-A6C34878D82A}">
                    <a16:rowId xmlns:a16="http://schemas.microsoft.com/office/drawing/2014/main" val="10001"/>
                  </a:ext>
                </a:extLst>
              </a:tr>
              <a:tr h="693800">
                <a:tc>
                  <a:txBody>
                    <a:bodyPr/>
                    <a:lstStyle/>
                    <a:p>
                      <a:pPr marL="0" lvl="0" indent="0" algn="just" rtl="0">
                        <a:lnSpc>
                          <a:spcPct val="107916"/>
                        </a:lnSpc>
                        <a:spcBef>
                          <a:spcPts val="0"/>
                        </a:spcBef>
                        <a:spcAft>
                          <a:spcPts val="1200"/>
                        </a:spcAft>
                        <a:buNone/>
                      </a:pPr>
                      <a:r>
                        <a:rPr lang="lt-LT" sz="2700" b="1">
                          <a:solidFill>
                            <a:srgbClr val="056839"/>
                          </a:solidFill>
                          <a:latin typeface="Calibri"/>
                          <a:ea typeface="Calibri"/>
                          <a:cs typeface="Calibri"/>
                          <a:sym typeface="Calibri"/>
                        </a:rPr>
                        <a:t>Polycarbonate, BPA, and Other Plastics</a:t>
                      </a:r>
                      <a:endParaRPr sz="2700" b="1">
                        <a:solidFill>
                          <a:srgbClr val="056839"/>
                        </a:solidFill>
                        <a:latin typeface="Calibri"/>
                        <a:ea typeface="Calibri"/>
                        <a:cs typeface="Calibri"/>
                        <a:sym typeface="Calibri"/>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tc>
                  <a:txBody>
                    <a:bodyPr/>
                    <a:lstStyle/>
                    <a:p>
                      <a:pPr marL="685800" lvl="0" indent="-514350" algn="just" rtl="0">
                        <a:lnSpc>
                          <a:spcPct val="107916"/>
                        </a:lnSpc>
                        <a:spcBef>
                          <a:spcPts val="0"/>
                        </a:spcBef>
                        <a:spcAft>
                          <a:spcPts val="0"/>
                        </a:spcAft>
                        <a:buClr>
                          <a:srgbClr val="056839"/>
                        </a:buClr>
                        <a:buSzPts val="2700"/>
                        <a:buFont typeface="Calibri"/>
                        <a:buChar char="-"/>
                      </a:pPr>
                      <a:r>
                        <a:rPr lang="ru-RU" sz="2700" dirty="0">
                          <a:solidFill>
                            <a:srgbClr val="056839"/>
                          </a:solidFill>
                          <a:latin typeface="Calibri"/>
                          <a:ea typeface="Calibri"/>
                          <a:cs typeface="Calibri"/>
                          <a:sym typeface="Calibri"/>
                        </a:rPr>
                        <a:t>по принцип </a:t>
                      </a:r>
                      <a:r>
                        <a:rPr lang="ru-RU" sz="2700" dirty="0" err="1">
                          <a:solidFill>
                            <a:srgbClr val="056839"/>
                          </a:solidFill>
                          <a:latin typeface="Calibri"/>
                          <a:ea typeface="Calibri"/>
                          <a:cs typeface="Calibri"/>
                          <a:sym typeface="Calibri"/>
                        </a:rPr>
                        <a:t>всичко</a:t>
                      </a:r>
                      <a:r>
                        <a:rPr lang="ru-RU" sz="2700" dirty="0">
                          <a:solidFill>
                            <a:srgbClr val="056839"/>
                          </a:solidFill>
                          <a:latin typeface="Calibri"/>
                          <a:ea typeface="Calibri"/>
                          <a:cs typeface="Calibri"/>
                          <a:sym typeface="Calibri"/>
                        </a:rPr>
                        <a:t> от </a:t>
                      </a:r>
                      <a:r>
                        <a:rPr lang="ru-RU" sz="2700" dirty="0" err="1">
                          <a:solidFill>
                            <a:srgbClr val="056839"/>
                          </a:solidFill>
                          <a:latin typeface="Calibri"/>
                          <a:ea typeface="Calibri"/>
                          <a:cs typeface="Calibri"/>
                          <a:sym typeface="Calibri"/>
                        </a:rPr>
                        <a:t>тези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термопластмаси</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може</a:t>
                      </a:r>
                      <a:r>
                        <a:rPr lang="ru-RU" sz="2700" dirty="0">
                          <a:solidFill>
                            <a:srgbClr val="056839"/>
                          </a:solidFill>
                          <a:latin typeface="Calibri"/>
                          <a:ea typeface="Calibri"/>
                          <a:cs typeface="Calibri"/>
                          <a:sym typeface="Calibri"/>
                        </a:rPr>
                        <a:t> да се </a:t>
                      </a:r>
                      <a:r>
                        <a:rPr lang="ru-RU" sz="2700" dirty="0" err="1">
                          <a:solidFill>
                            <a:srgbClr val="056839"/>
                          </a:solidFill>
                          <a:latin typeface="Calibri"/>
                          <a:ea typeface="Calibri"/>
                          <a:cs typeface="Calibri"/>
                          <a:sym typeface="Calibri"/>
                        </a:rPr>
                        <a:t>рециклира</a:t>
                      </a:r>
                      <a:r>
                        <a:rPr lang="ru-RU" sz="2700" dirty="0">
                          <a:solidFill>
                            <a:srgbClr val="056839"/>
                          </a:solidFill>
                          <a:latin typeface="Calibri"/>
                          <a:ea typeface="Calibri"/>
                          <a:cs typeface="Calibri"/>
                          <a:sym typeface="Calibri"/>
                        </a:rPr>
                        <a:t> или да се </a:t>
                      </a:r>
                      <a:r>
                        <a:rPr lang="ru-RU" sz="2700" dirty="0" err="1">
                          <a:solidFill>
                            <a:srgbClr val="056839"/>
                          </a:solidFill>
                          <a:latin typeface="Calibri"/>
                          <a:ea typeface="Calibri"/>
                          <a:cs typeface="Calibri"/>
                          <a:sym typeface="Calibri"/>
                        </a:rPr>
                        <a:t>използва</a:t>
                      </a:r>
                      <a:r>
                        <a:rPr lang="ru-RU" sz="2700" dirty="0">
                          <a:solidFill>
                            <a:srgbClr val="056839"/>
                          </a:solidFill>
                          <a:latin typeface="Calibri"/>
                          <a:ea typeface="Calibri"/>
                          <a:cs typeface="Calibri"/>
                          <a:sym typeface="Calibri"/>
                        </a:rPr>
                        <a:t> повторно, </a:t>
                      </a:r>
                      <a:r>
                        <a:rPr lang="ru-RU" sz="2700" dirty="0" err="1">
                          <a:solidFill>
                            <a:srgbClr val="056839"/>
                          </a:solidFill>
                          <a:latin typeface="Calibri"/>
                          <a:ea typeface="Calibri"/>
                          <a:cs typeface="Calibri"/>
                          <a:sym typeface="Calibri"/>
                        </a:rPr>
                        <a:t>тъй</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като</a:t>
                      </a:r>
                      <a:r>
                        <a:rPr lang="ru-RU" sz="2700" dirty="0">
                          <a:solidFill>
                            <a:srgbClr val="056839"/>
                          </a:solidFill>
                          <a:latin typeface="Calibri"/>
                          <a:ea typeface="Calibri"/>
                          <a:cs typeface="Calibri"/>
                          <a:sym typeface="Calibri"/>
                        </a:rPr>
                        <a:t> те </a:t>
                      </a:r>
                      <a:r>
                        <a:rPr lang="ru-RU" sz="2700" dirty="0" err="1">
                          <a:solidFill>
                            <a:srgbClr val="056839"/>
                          </a:solidFill>
                          <a:latin typeface="Calibri"/>
                          <a:ea typeface="Calibri"/>
                          <a:cs typeface="Calibri"/>
                          <a:sym typeface="Calibri"/>
                        </a:rPr>
                        <a:t>също</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имат</a:t>
                      </a:r>
                      <a:r>
                        <a:rPr lang="ru-RU" sz="2700" dirty="0">
                          <a:solidFill>
                            <a:srgbClr val="056839"/>
                          </a:solidFill>
                          <a:latin typeface="Calibri"/>
                          <a:ea typeface="Calibri"/>
                          <a:cs typeface="Calibri"/>
                          <a:sym typeface="Calibri"/>
                        </a:rPr>
                        <a:t> отрицателен </a:t>
                      </a:r>
                      <a:r>
                        <a:rPr lang="ru-RU" sz="2700" dirty="0" err="1">
                          <a:solidFill>
                            <a:srgbClr val="056839"/>
                          </a:solidFill>
                          <a:latin typeface="Calibri"/>
                          <a:ea typeface="Calibri"/>
                          <a:cs typeface="Calibri"/>
                          <a:sym typeface="Calibri"/>
                        </a:rPr>
                        <a:t>ефект</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върху</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човешките</a:t>
                      </a:r>
                      <a:r>
                        <a:rPr lang="ru-RU" sz="2700" dirty="0">
                          <a:solidFill>
                            <a:srgbClr val="056839"/>
                          </a:solidFill>
                          <a:latin typeface="Calibri"/>
                          <a:ea typeface="Calibri"/>
                          <a:cs typeface="Calibri"/>
                          <a:sym typeface="Calibri"/>
                        </a:rPr>
                        <a:t> </a:t>
                      </a:r>
                      <a:r>
                        <a:rPr lang="ru-RU" sz="2700" dirty="0" err="1">
                          <a:solidFill>
                            <a:srgbClr val="056839"/>
                          </a:solidFill>
                          <a:latin typeface="Calibri"/>
                          <a:ea typeface="Calibri"/>
                          <a:cs typeface="Calibri"/>
                          <a:sym typeface="Calibri"/>
                        </a:rPr>
                        <a:t>хормони</a:t>
                      </a:r>
                      <a:r>
                        <a:rPr lang="ru-RU" sz="2700" dirty="0">
                          <a:solidFill>
                            <a:srgbClr val="056839"/>
                          </a:solidFill>
                          <a:latin typeface="Calibri"/>
                          <a:ea typeface="Calibri"/>
                          <a:cs typeface="Calibri"/>
                          <a:sym typeface="Calibri"/>
                        </a:rPr>
                        <a:t>. </a:t>
                      </a:r>
                      <a:endParaRPr sz="2700" dirty="0">
                        <a:solidFill>
                          <a:srgbClr val="056839"/>
                        </a:solidFill>
                      </a:endParaRPr>
                    </a:p>
                  </a:txBody>
                  <a:tcPr marL="154275" marR="154275" marT="137150" marB="137150">
                    <a:lnL w="9525" cap="flat" cmpd="sng">
                      <a:solidFill>
                        <a:srgbClr val="056839"/>
                      </a:solidFill>
                      <a:prstDash val="solid"/>
                      <a:round/>
                      <a:headEnd type="none" w="sm" len="sm"/>
                      <a:tailEnd type="none" w="sm" len="sm"/>
                    </a:lnL>
                    <a:lnR w="9525" cap="flat" cmpd="sng">
                      <a:solidFill>
                        <a:srgbClr val="056839"/>
                      </a:solidFill>
                      <a:prstDash val="solid"/>
                      <a:round/>
                      <a:headEnd type="none" w="sm" len="sm"/>
                      <a:tailEnd type="none" w="sm" len="sm"/>
                    </a:lnR>
                    <a:lnT w="9525" cap="flat" cmpd="sng">
                      <a:solidFill>
                        <a:srgbClr val="056839"/>
                      </a:solidFill>
                      <a:prstDash val="solid"/>
                      <a:round/>
                      <a:headEnd type="none" w="sm" len="sm"/>
                      <a:tailEnd type="none" w="sm" len="sm"/>
                    </a:lnT>
                    <a:lnB w="9525" cap="flat" cmpd="sng">
                      <a:solidFill>
                        <a:srgbClr val="05683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gfe35aad776_0_198"/>
          <p:cNvSpPr txBox="1"/>
          <p:nvPr/>
        </p:nvSpPr>
        <p:spPr>
          <a:xfrm>
            <a:off x="883846" y="845615"/>
            <a:ext cx="17975653" cy="765554"/>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b="1" dirty="0">
                <a:solidFill>
                  <a:srgbClr val="056839"/>
                </a:solidFill>
                <a:latin typeface="Calibri"/>
                <a:ea typeface="Calibri"/>
                <a:cs typeface="Calibri"/>
                <a:sym typeface="Calibri"/>
              </a:rPr>
              <a:t>ТЕМА 1: ВЪЗДЕЙСТВИЕТО НА ПЛАСТМАСАТА ВЪРХУ ОКОЛНАТА СРЕДА</a:t>
            </a:r>
            <a:endParaRPr lang="en-US" sz="4000" b="1" dirty="0">
              <a:solidFill>
                <a:srgbClr val="056839"/>
              </a:solidFill>
              <a:latin typeface="Calibri"/>
              <a:ea typeface="Calibri"/>
              <a:cs typeface="Calibri"/>
              <a:sym typeface="Calibri"/>
            </a:endParaRPr>
          </a:p>
        </p:txBody>
      </p:sp>
      <p:sp>
        <p:nvSpPr>
          <p:cNvPr id="177" name="Google Shape;177;gfe35aad776_0_19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8" name="Google Shape;178;gfe35aad776_0_198"/>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9" name="Google Shape;179;gfe35aad776_0_198"/>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80" name="Google Shape;180;gfe35aad776_0_19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81" name="Google Shape;181;gfe35aad776_0_19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82" name="Google Shape;182;gfe35aad776_0_198"/>
          <p:cNvSpPr txBox="1"/>
          <p:nvPr/>
        </p:nvSpPr>
        <p:spPr>
          <a:xfrm>
            <a:off x="1385545" y="2827538"/>
            <a:ext cx="17802900" cy="2710007"/>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0"/>
              </a:spcAft>
              <a:buNone/>
            </a:pPr>
            <a:r>
              <a:rPr lang="ru-RU" sz="2900" dirty="0">
                <a:solidFill>
                  <a:srgbClr val="056839"/>
                </a:solidFill>
                <a:latin typeface="Calibri"/>
                <a:ea typeface="Calibri"/>
                <a:cs typeface="Calibri"/>
                <a:sym typeface="Calibri"/>
              </a:rPr>
              <a:t>Кои </a:t>
            </a:r>
            <a:r>
              <a:rPr lang="ru-RU" sz="2900" dirty="0" err="1">
                <a:solidFill>
                  <a:srgbClr val="056839"/>
                </a:solidFill>
                <a:latin typeface="Calibri"/>
                <a:ea typeface="Calibri"/>
                <a:cs typeface="Calibri"/>
                <a:sym typeface="Calibri"/>
              </a:rPr>
              <a:t>са</a:t>
            </a:r>
            <a:r>
              <a:rPr lang="ru-RU" sz="2900" dirty="0">
                <a:solidFill>
                  <a:srgbClr val="056839"/>
                </a:solidFill>
                <a:latin typeface="Calibri"/>
                <a:ea typeface="Calibri"/>
                <a:cs typeface="Calibri"/>
                <a:sym typeface="Calibri"/>
              </a:rPr>
              <a:t> най-</a:t>
            </a:r>
            <a:r>
              <a:rPr lang="ru-RU" sz="2900" dirty="0" err="1">
                <a:solidFill>
                  <a:srgbClr val="056839"/>
                </a:solidFill>
                <a:latin typeface="Calibri"/>
                <a:ea typeface="Calibri"/>
                <a:cs typeface="Calibri"/>
                <a:sym typeface="Calibri"/>
              </a:rPr>
              <a:t>често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рециклираните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термопластични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полимери</a:t>
            </a:r>
            <a:r>
              <a:rPr lang="ru-RU" sz="2900" dirty="0">
                <a:solidFill>
                  <a:srgbClr val="056839"/>
                </a:solidFill>
                <a:latin typeface="Calibri"/>
                <a:ea typeface="Calibri"/>
                <a:cs typeface="Calibri"/>
                <a:sym typeface="Calibri"/>
              </a:rPr>
              <a:t>?</a:t>
            </a:r>
          </a:p>
          <a:p>
            <a:pPr marL="0" lvl="0" indent="0" algn="just" rtl="0">
              <a:lnSpc>
                <a:spcPct val="107916"/>
              </a:lnSpc>
              <a:spcBef>
                <a:spcPts val="0"/>
              </a:spcBef>
              <a:spcAft>
                <a:spcPts val="0"/>
              </a:spcAft>
              <a:buNone/>
            </a:pPr>
            <a:endParaRPr lang="ru-RU" sz="2900" dirty="0">
              <a:solidFill>
                <a:srgbClr val="056839"/>
              </a:solidFill>
              <a:latin typeface="Calibri"/>
              <a:ea typeface="Calibri"/>
              <a:cs typeface="Calibri"/>
              <a:sym typeface="Calibri"/>
            </a:endParaRPr>
          </a:p>
          <a:p>
            <a:pPr marL="749300" indent="-565150" algn="just">
              <a:lnSpc>
                <a:spcPct val="107916"/>
              </a:lnSpc>
              <a:buClr>
                <a:srgbClr val="056839"/>
              </a:buClr>
              <a:buSzPts val="2900"/>
              <a:buFont typeface="Calibri"/>
              <a:buAutoNum type="alphaUcPeriod"/>
            </a:pPr>
            <a:r>
              <a:rPr lang="en-US" sz="2900" dirty="0">
                <a:solidFill>
                  <a:srgbClr val="056839"/>
                </a:solidFill>
                <a:latin typeface="Calibri"/>
                <a:ea typeface="Calibri"/>
                <a:cs typeface="Calibri"/>
                <a:sym typeface="Calibri"/>
              </a:rPr>
              <a:t>PET &amp; PP</a:t>
            </a:r>
          </a:p>
          <a:p>
            <a:pPr marL="749300" lvl="0" indent="-565150" algn="just" rtl="0">
              <a:lnSpc>
                <a:spcPct val="107916"/>
              </a:lnSpc>
              <a:spcBef>
                <a:spcPts val="0"/>
              </a:spcBef>
              <a:spcAft>
                <a:spcPts val="0"/>
              </a:spcAft>
              <a:buClr>
                <a:srgbClr val="056839"/>
              </a:buClr>
              <a:buSzPts val="2900"/>
              <a:buFont typeface="Calibri"/>
              <a:buAutoNum type="alphaUcPeriod"/>
            </a:pPr>
            <a:r>
              <a:rPr lang="lt-LT" sz="2900" dirty="0">
                <a:solidFill>
                  <a:srgbClr val="056839"/>
                </a:solidFill>
                <a:latin typeface="Calibri"/>
                <a:ea typeface="Calibri"/>
                <a:cs typeface="Calibri"/>
                <a:sym typeface="Calibri"/>
              </a:rPr>
              <a:t>PET &amp; HDPE</a:t>
            </a:r>
            <a:endParaRPr sz="2900" dirty="0">
              <a:solidFill>
                <a:srgbClr val="056839"/>
              </a:solidFill>
              <a:latin typeface="Calibri"/>
              <a:ea typeface="Calibri"/>
              <a:cs typeface="Calibri"/>
              <a:sym typeface="Calibri"/>
            </a:endParaRPr>
          </a:p>
          <a:p>
            <a:pPr marL="749300" lvl="0" indent="-565150" algn="just" rtl="0">
              <a:lnSpc>
                <a:spcPct val="107916"/>
              </a:lnSpc>
              <a:spcBef>
                <a:spcPts val="0"/>
              </a:spcBef>
              <a:spcAft>
                <a:spcPts val="0"/>
              </a:spcAft>
              <a:buClr>
                <a:srgbClr val="056839"/>
              </a:buClr>
              <a:buSzPts val="2900"/>
              <a:buFont typeface="Calibri"/>
              <a:buAutoNum type="alphaUcPeriod"/>
            </a:pPr>
            <a:r>
              <a:rPr lang="lt-LT" sz="2900" dirty="0">
                <a:solidFill>
                  <a:srgbClr val="056839"/>
                </a:solidFill>
                <a:latin typeface="Calibri"/>
                <a:ea typeface="Calibri"/>
                <a:cs typeface="Calibri"/>
                <a:sym typeface="Calibri"/>
              </a:rPr>
              <a:t>PVC &amp; PP</a:t>
            </a:r>
            <a:endParaRPr sz="2900" dirty="0">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9"/>
          <p:cNvSpPr txBox="1"/>
          <p:nvPr/>
        </p:nvSpPr>
        <p:spPr>
          <a:xfrm>
            <a:off x="914723" y="905157"/>
            <a:ext cx="13848900" cy="1797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900" b="1" dirty="0">
                <a:solidFill>
                  <a:srgbClr val="056839"/>
                </a:solidFill>
                <a:latin typeface="Calibri"/>
                <a:ea typeface="Calibri"/>
                <a:cs typeface="Calibri"/>
                <a:sym typeface="Calibri"/>
              </a:rPr>
              <a:t>Въведение</a:t>
            </a:r>
            <a:r>
              <a:rPr lang="lt-LT" sz="4900" b="1" dirty="0">
                <a:solidFill>
                  <a:srgbClr val="056839"/>
                </a:solidFill>
                <a:latin typeface="Calibri"/>
                <a:ea typeface="Calibri"/>
                <a:cs typeface="Calibri"/>
                <a:sym typeface="Calibri"/>
              </a:rPr>
              <a:t>: </a:t>
            </a:r>
            <a:r>
              <a:rPr lang="bg-BG" sz="4900" b="1" dirty="0">
                <a:solidFill>
                  <a:srgbClr val="056839"/>
                </a:solidFill>
                <a:latin typeface="Calibri"/>
                <a:ea typeface="Calibri"/>
                <a:cs typeface="Calibri"/>
                <a:sym typeface="Calibri"/>
              </a:rPr>
              <a:t>полезни връзки</a:t>
            </a:r>
            <a:endParaRPr sz="1300" dirty="0"/>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188" name="Google Shape;188;p9"/>
          <p:cNvSpPr txBox="1"/>
          <p:nvPr/>
        </p:nvSpPr>
        <p:spPr>
          <a:xfrm>
            <a:off x="931247" y="2036213"/>
            <a:ext cx="18711600" cy="6844141"/>
          </a:xfrm>
          <a:prstGeom prst="rect">
            <a:avLst/>
          </a:prstGeom>
          <a:noFill/>
          <a:ln>
            <a:noFill/>
          </a:ln>
        </p:spPr>
        <p:txBody>
          <a:bodyPr spcFirstLastPara="1" wrap="square" lIns="148575" tIns="74275" rIns="148575" bIns="74275" anchor="t" anchorCtr="0">
            <a:spAutoFit/>
          </a:bodyPr>
          <a:lstStyle/>
          <a:p>
            <a:pPr marL="749300" marR="0" lvl="0" indent="-565150" algn="just" rtl="0">
              <a:lnSpc>
                <a:spcPct val="100000"/>
              </a:lnSpc>
              <a:spcBef>
                <a:spcPts val="0"/>
              </a:spcBef>
              <a:spcAft>
                <a:spcPts val="0"/>
              </a:spcAft>
              <a:buClr>
                <a:srgbClr val="056839"/>
              </a:buClr>
              <a:buSzPts val="2900"/>
              <a:buFont typeface="Calibri"/>
              <a:buChar char="●"/>
            </a:pPr>
            <a:r>
              <a:rPr lang="bg-BG" sz="2900" dirty="0">
                <a:solidFill>
                  <a:srgbClr val="056839"/>
                </a:solidFill>
                <a:latin typeface="Calibri"/>
                <a:ea typeface="Calibri"/>
                <a:cs typeface="Calibri"/>
                <a:sym typeface="Calibri"/>
              </a:rPr>
              <a:t>За повече информация относно "ерата на пластмасата":</a:t>
            </a:r>
            <a:r>
              <a:rPr lang="lt-LT" sz="2900" dirty="0">
                <a:solidFill>
                  <a:srgbClr val="056839"/>
                </a:solidFill>
                <a:latin typeface="Calibri"/>
                <a:ea typeface="Calibri"/>
                <a:cs typeface="Calibri"/>
                <a:sym typeface="Calibri"/>
              </a:rPr>
              <a:t>Baztan J., Bergmann M., Booth A., Broglio E., Carrasco A., Chouinard O., Clüsener-Godt M., Cordier M., Cozar A., Devrieses L., Enevoldsen H., Ernsteins R., Ferreira-da-Costa M., Fossi M-C., Gago J., Galgani F., Garrabou J., Gerdts G., Gomez M., Gómez-Parra A., Gutow L., Herrera A., </a:t>
            </a:r>
            <a:r>
              <a:rPr lang="bg-BG" sz="2900" dirty="0" err="1">
                <a:solidFill>
                  <a:srgbClr val="056839"/>
                </a:solidFill>
                <a:latin typeface="Calibri"/>
                <a:ea typeface="Calibri"/>
                <a:cs typeface="Calibri"/>
                <a:sym typeface="Calibri"/>
              </a:rPr>
              <a:t>Херинг</a:t>
            </a:r>
            <a:r>
              <a:rPr lang="bg-BG" sz="2900" dirty="0">
                <a:solidFill>
                  <a:srgbClr val="056839"/>
                </a:solidFill>
                <a:latin typeface="Calibri"/>
                <a:ea typeface="Calibri"/>
                <a:cs typeface="Calibri"/>
                <a:sym typeface="Calibri"/>
              </a:rPr>
              <a:t> К., Хак Т., </a:t>
            </a:r>
            <a:r>
              <a:rPr lang="bg-BG" sz="2900" dirty="0" err="1">
                <a:solidFill>
                  <a:srgbClr val="056839"/>
                </a:solidFill>
                <a:latin typeface="Calibri"/>
                <a:ea typeface="Calibri"/>
                <a:cs typeface="Calibri"/>
                <a:sym typeface="Calibri"/>
              </a:rPr>
              <a:t>Хувет</a:t>
            </a:r>
            <a:r>
              <a:rPr lang="bg-BG" sz="2900" dirty="0">
                <a:solidFill>
                  <a:srgbClr val="056839"/>
                </a:solidFill>
                <a:latin typeface="Calibri"/>
                <a:ea typeface="Calibri"/>
                <a:cs typeface="Calibri"/>
                <a:sym typeface="Calibri"/>
              </a:rPr>
              <a:t> А., Ивар до Сул Ж-А., Йоргенсен Б., </a:t>
            </a:r>
            <a:r>
              <a:rPr lang="bg-BG" sz="2900" dirty="0" err="1">
                <a:solidFill>
                  <a:srgbClr val="056839"/>
                </a:solidFill>
                <a:latin typeface="Calibri"/>
                <a:ea typeface="Calibri"/>
                <a:cs typeface="Calibri"/>
                <a:sym typeface="Calibri"/>
              </a:rPr>
              <a:t>Крзан</a:t>
            </a:r>
            <a:r>
              <a:rPr lang="bg-BG" sz="2900" dirty="0">
                <a:solidFill>
                  <a:srgbClr val="056839"/>
                </a:solidFill>
                <a:latin typeface="Calibri"/>
                <a:ea typeface="Calibri"/>
                <a:cs typeface="Calibri"/>
                <a:sym typeface="Calibri"/>
              </a:rPr>
              <a:t> А., Лагард Ф., </a:t>
            </a:r>
            <a:r>
              <a:rPr lang="bg-BG" sz="2900" dirty="0" err="1">
                <a:solidFill>
                  <a:srgbClr val="056839"/>
                </a:solidFill>
                <a:latin typeface="Calibri"/>
                <a:ea typeface="Calibri"/>
                <a:cs typeface="Calibri"/>
                <a:sym typeface="Calibri"/>
              </a:rPr>
              <a:t>Лирия</a:t>
            </a:r>
            <a:r>
              <a:rPr lang="bg-BG" sz="2900" dirty="0">
                <a:solidFill>
                  <a:srgbClr val="056839"/>
                </a:solidFill>
                <a:latin typeface="Calibri"/>
                <a:ea typeface="Calibri"/>
                <a:cs typeface="Calibri"/>
                <a:sym typeface="Calibri"/>
              </a:rPr>
              <a:t> А., </a:t>
            </a:r>
            <a:r>
              <a:rPr lang="bg-BG" sz="2900" dirty="0" err="1">
                <a:solidFill>
                  <a:srgbClr val="056839"/>
                </a:solidFill>
                <a:latin typeface="Calibri"/>
                <a:ea typeface="Calibri"/>
                <a:cs typeface="Calibri"/>
                <a:sym typeface="Calibri"/>
              </a:rPr>
              <a:t>Лушер</a:t>
            </a:r>
            <a:r>
              <a:rPr lang="bg-BG" sz="2900" dirty="0">
                <a:solidFill>
                  <a:srgbClr val="056839"/>
                </a:solidFill>
                <a:latin typeface="Calibri"/>
                <a:ea typeface="Calibri"/>
                <a:cs typeface="Calibri"/>
                <a:sym typeface="Calibri"/>
              </a:rPr>
              <a:t> А., </a:t>
            </a:r>
            <a:r>
              <a:rPr lang="bg-BG" sz="2900" dirty="0" err="1">
                <a:solidFill>
                  <a:srgbClr val="056839"/>
                </a:solidFill>
                <a:latin typeface="Calibri"/>
                <a:ea typeface="Calibri"/>
                <a:cs typeface="Calibri"/>
                <a:sym typeface="Calibri"/>
              </a:rPr>
              <a:t>Мигелес</a:t>
            </a:r>
            <a:r>
              <a:rPr lang="bg-BG" sz="2900" dirty="0">
                <a:solidFill>
                  <a:srgbClr val="056839"/>
                </a:solidFill>
                <a:latin typeface="Calibri"/>
                <a:ea typeface="Calibri"/>
                <a:cs typeface="Calibri"/>
                <a:sym typeface="Calibri"/>
              </a:rPr>
              <a:t> А., Пакард Т., Пал С., Пол-Понт И., </a:t>
            </a:r>
            <a:r>
              <a:rPr lang="lt-LT" sz="2900" dirty="0">
                <a:solidFill>
                  <a:srgbClr val="056839"/>
                </a:solidFill>
                <a:latin typeface="Calibri"/>
                <a:ea typeface="Calibri"/>
                <a:cs typeface="Calibri"/>
                <a:sym typeface="Calibri"/>
              </a:rPr>
              <a:t>Peeters D., Robbens J., Ruiz-Fernández A-C., Runge J., Sánchez-Arcilla A., Soudant P., Surette C., Thompson R.C., Veldés L., Vanderlinden J-P., Wallace N. (2017). </a:t>
            </a:r>
            <a:r>
              <a:rPr lang="bg-BG" sz="2900" dirty="0">
                <a:solidFill>
                  <a:srgbClr val="056839"/>
                </a:solidFill>
                <a:latin typeface="Calibri"/>
                <a:ea typeface="Calibri"/>
                <a:cs typeface="Calibri"/>
                <a:sym typeface="Calibri"/>
              </a:rPr>
              <a:t>Разчупване на пластмасовата ера. 10.1016/</a:t>
            </a:r>
            <a:r>
              <a:rPr lang="lt-LT" sz="2900" dirty="0">
                <a:solidFill>
                  <a:srgbClr val="056839"/>
                </a:solidFill>
                <a:latin typeface="Calibri"/>
                <a:ea typeface="Calibri"/>
                <a:cs typeface="Calibri"/>
                <a:sym typeface="Calibri"/>
              </a:rPr>
              <a:t>B978-0-12-812271-6.00170-8. https://www.researchgate.net/publication/312009814_Breaking_Down_the_Plastic_Age </a:t>
            </a:r>
            <a:endParaRPr lang="bg-BG" sz="2900" dirty="0">
              <a:solidFill>
                <a:srgbClr val="056839"/>
              </a:solidFill>
              <a:latin typeface="Calibri"/>
              <a:ea typeface="Calibri"/>
              <a:cs typeface="Calibri"/>
              <a:sym typeface="Calibri"/>
            </a:endParaRPr>
          </a:p>
          <a:p>
            <a:pPr marL="749300" marR="0" lvl="0" indent="-565150" algn="just" rtl="0">
              <a:lnSpc>
                <a:spcPct val="100000"/>
              </a:lnSpc>
              <a:spcBef>
                <a:spcPts val="0"/>
              </a:spcBef>
              <a:spcAft>
                <a:spcPts val="0"/>
              </a:spcAft>
              <a:buClr>
                <a:srgbClr val="056839"/>
              </a:buClr>
              <a:buSzPts val="2900"/>
              <a:buFont typeface="Calibri"/>
              <a:buChar char="●"/>
            </a:pPr>
            <a:endParaRPr lang="lt-LT" sz="2900" dirty="0">
              <a:solidFill>
                <a:srgbClr val="056839"/>
              </a:solidFill>
              <a:latin typeface="Calibri"/>
              <a:ea typeface="Calibri"/>
              <a:cs typeface="Calibri"/>
              <a:sym typeface="Calibri"/>
            </a:endParaRPr>
          </a:p>
          <a:p>
            <a:pPr marL="749300" marR="0" lvl="0" indent="-565150" algn="just" rtl="0">
              <a:lnSpc>
                <a:spcPct val="100000"/>
              </a:lnSpc>
              <a:spcBef>
                <a:spcPts val="0"/>
              </a:spcBef>
              <a:spcAft>
                <a:spcPts val="0"/>
              </a:spcAft>
              <a:buClr>
                <a:srgbClr val="056839"/>
              </a:buClr>
              <a:buSzPts val="2900"/>
              <a:buFont typeface="Calibri"/>
              <a:buChar char="●"/>
            </a:pPr>
            <a:r>
              <a:rPr lang="bg-BG" sz="2900" dirty="0">
                <a:solidFill>
                  <a:srgbClr val="056839"/>
                </a:solidFill>
                <a:latin typeface="Calibri"/>
                <a:ea typeface="Calibri"/>
                <a:cs typeface="Calibri"/>
                <a:sym typeface="Calibri"/>
              </a:rPr>
              <a:t>За повече информация относно видовете пластмаси и тяхната </a:t>
            </a:r>
            <a:r>
              <a:rPr lang="bg-BG" sz="2900" dirty="0" err="1">
                <a:solidFill>
                  <a:srgbClr val="056839"/>
                </a:solidFill>
                <a:latin typeface="Calibri"/>
                <a:ea typeface="Calibri"/>
                <a:cs typeface="Calibri"/>
                <a:sym typeface="Calibri"/>
              </a:rPr>
              <a:t>рециклируемост</a:t>
            </a:r>
            <a:r>
              <a:rPr lang="bg-BG" sz="2900" dirty="0">
                <a:solidFill>
                  <a:srgbClr val="056839"/>
                </a:solidFill>
                <a:latin typeface="Calibri"/>
                <a:ea typeface="Calibri"/>
                <a:cs typeface="Calibri"/>
                <a:sym typeface="Calibri"/>
              </a:rPr>
              <a:t>:</a:t>
            </a:r>
          </a:p>
          <a:p>
            <a:pPr marL="184150" marR="0" lvl="0" algn="just" rtl="0">
              <a:lnSpc>
                <a:spcPct val="100000"/>
              </a:lnSpc>
              <a:spcBef>
                <a:spcPts val="0"/>
              </a:spcBef>
              <a:spcAft>
                <a:spcPts val="0"/>
              </a:spcAft>
              <a:buClr>
                <a:srgbClr val="056839"/>
              </a:buClr>
              <a:buSzPts val="2900"/>
            </a:pPr>
            <a:r>
              <a:rPr lang="lt-LT" sz="2900" dirty="0">
                <a:solidFill>
                  <a:srgbClr val="056839"/>
                </a:solidFill>
                <a:latin typeface="Calibri"/>
                <a:ea typeface="Calibri"/>
                <a:cs typeface="Calibri"/>
                <a:sym typeface="Calibri"/>
              </a:rPr>
              <a:t>Almanac (2022). </a:t>
            </a:r>
            <a:r>
              <a:rPr lang="bg-BG" sz="2900" dirty="0">
                <a:solidFill>
                  <a:srgbClr val="056839"/>
                </a:solidFill>
                <a:latin typeface="Calibri"/>
                <a:ea typeface="Calibri"/>
                <a:cs typeface="Calibri"/>
                <a:sym typeface="Calibri"/>
              </a:rPr>
              <a:t>Кои пластмаси са </a:t>
            </a:r>
            <a:r>
              <a:rPr lang="bg-BG" sz="2900" dirty="0" err="1">
                <a:solidFill>
                  <a:srgbClr val="056839"/>
                </a:solidFill>
                <a:latin typeface="Calibri"/>
                <a:ea typeface="Calibri"/>
                <a:cs typeface="Calibri"/>
                <a:sym typeface="Calibri"/>
              </a:rPr>
              <a:t>рециклируеми</a:t>
            </a:r>
            <a:r>
              <a:rPr lang="bg-BG" sz="2900" dirty="0">
                <a:solidFill>
                  <a:srgbClr val="056839"/>
                </a:solidFill>
                <a:latin typeface="Calibri"/>
                <a:ea typeface="Calibri"/>
                <a:cs typeface="Calibri"/>
                <a:sym typeface="Calibri"/>
              </a:rPr>
              <a:t> по брой? Домакинства - обратно към основния живот. </a:t>
            </a:r>
            <a:r>
              <a:rPr lang="lt-LT" sz="2900" dirty="0">
                <a:solidFill>
                  <a:srgbClr val="056839"/>
                </a:solidFill>
                <a:latin typeface="Calibri"/>
                <a:ea typeface="Calibri"/>
                <a:cs typeface="Calibri"/>
                <a:sym typeface="Calibri"/>
              </a:rPr>
              <a:t>https://www.almanac.com/which-plastics-are-recyclable-number </a:t>
            </a:r>
          </a:p>
          <a:p>
            <a:pPr marL="749300" marR="0" lvl="0" indent="-565150" algn="just" rtl="0">
              <a:lnSpc>
                <a:spcPct val="100000"/>
              </a:lnSpc>
              <a:spcBef>
                <a:spcPts val="0"/>
              </a:spcBef>
              <a:spcAft>
                <a:spcPts val="0"/>
              </a:spcAft>
              <a:buClr>
                <a:srgbClr val="056839"/>
              </a:buClr>
              <a:buSzPts val="2900"/>
              <a:buFont typeface="Calibri"/>
              <a:buChar char="●"/>
            </a:pPr>
            <a:endParaRPr lang="lt-LT" sz="2900" dirty="0">
              <a:solidFill>
                <a:srgbClr val="056839"/>
              </a:solidFill>
              <a:latin typeface="Calibri"/>
              <a:ea typeface="Calibri"/>
              <a:cs typeface="Calibri"/>
              <a:sym typeface="Calibri"/>
            </a:endParaRPr>
          </a:p>
          <a:p>
            <a:pPr marL="749300" marR="0" lvl="0" indent="-565150" algn="just" rtl="0">
              <a:lnSpc>
                <a:spcPct val="100000"/>
              </a:lnSpc>
              <a:spcBef>
                <a:spcPts val="0"/>
              </a:spcBef>
              <a:spcAft>
                <a:spcPts val="0"/>
              </a:spcAft>
              <a:buClr>
                <a:srgbClr val="056839"/>
              </a:buClr>
              <a:buSzPts val="2900"/>
              <a:buFont typeface="Calibri"/>
              <a:buChar char="●"/>
            </a:pPr>
            <a:r>
              <a:rPr lang="lt-LT" sz="2900" dirty="0">
                <a:solidFill>
                  <a:srgbClr val="056839"/>
                </a:solidFill>
                <a:latin typeface="Calibri"/>
                <a:ea typeface="Calibri"/>
                <a:cs typeface="Calibri"/>
                <a:sym typeface="Calibri"/>
              </a:rPr>
              <a:t>Dassault Systemes (n.d.) Introduction to Plastic (</a:t>
            </a:r>
            <a:r>
              <a:rPr lang="bg-BG" sz="2900" dirty="0">
                <a:solidFill>
                  <a:srgbClr val="056839"/>
                </a:solidFill>
                <a:latin typeface="Calibri"/>
                <a:ea typeface="Calibri"/>
                <a:cs typeface="Calibri"/>
                <a:sym typeface="Calibri"/>
              </a:rPr>
              <a:t>Въведение в пластмасата). Създаване на 3</a:t>
            </a:r>
            <a:r>
              <a:rPr lang="lt-LT" sz="2900" dirty="0">
                <a:solidFill>
                  <a:srgbClr val="056839"/>
                </a:solidFill>
                <a:latin typeface="Calibri"/>
                <a:ea typeface="Calibri"/>
                <a:cs typeface="Calibri"/>
                <a:sym typeface="Calibri"/>
              </a:rPr>
              <a:t>D</a:t>
            </a:r>
            <a:r>
              <a:rPr lang="bg-BG" sz="2900" dirty="0">
                <a:solidFill>
                  <a:srgbClr val="056839"/>
                </a:solidFill>
                <a:latin typeface="Calibri"/>
                <a:ea typeface="Calibri"/>
                <a:cs typeface="Calibri"/>
                <a:sym typeface="Calibri"/>
              </a:rPr>
              <a:t> </a:t>
            </a:r>
            <a:r>
              <a:rPr lang="lt-LT" sz="2900" dirty="0">
                <a:solidFill>
                  <a:srgbClr val="056839"/>
                </a:solidFill>
                <a:latin typeface="Calibri"/>
                <a:ea typeface="Calibri"/>
                <a:cs typeface="Calibri"/>
                <a:sym typeface="Calibri"/>
              </a:rPr>
              <a:t>EXPERIENCE. </a:t>
            </a:r>
            <a:r>
              <a:rPr lang="bg-BG" sz="2900" dirty="0">
                <a:solidFill>
                  <a:srgbClr val="056839"/>
                </a:solidFill>
                <a:latin typeface="Calibri"/>
                <a:ea typeface="Calibri"/>
                <a:cs typeface="Calibri"/>
                <a:sym typeface="Calibri"/>
              </a:rPr>
              <a:t>Консултирано на 23 август 2022 г. </a:t>
            </a:r>
            <a:r>
              <a:rPr lang="lt-LT" sz="2900" dirty="0">
                <a:solidFill>
                  <a:srgbClr val="056839"/>
                </a:solidFill>
                <a:latin typeface="Calibri"/>
                <a:ea typeface="Calibri"/>
                <a:cs typeface="Calibri"/>
                <a:sym typeface="Calibri"/>
              </a:rPr>
              <a:t>https://www.3ds.com/make/guide/material/plastic </a:t>
            </a:r>
          </a:p>
          <a:p>
            <a:pPr marL="749300" marR="0" lvl="0" indent="-565150" algn="just" rtl="0">
              <a:lnSpc>
                <a:spcPct val="100000"/>
              </a:lnSpc>
              <a:spcBef>
                <a:spcPts val="0"/>
              </a:spcBef>
              <a:spcAft>
                <a:spcPts val="0"/>
              </a:spcAft>
              <a:buClr>
                <a:srgbClr val="056839"/>
              </a:buClr>
              <a:buSzPts val="2900"/>
              <a:buFont typeface="Calibri"/>
              <a:buChar char="●"/>
            </a:pPr>
            <a:endParaRPr lang="lt-LT" sz="2900" dirty="0">
              <a:solidFill>
                <a:srgbClr val="056839"/>
              </a:solidFill>
              <a:latin typeface="Calibri"/>
              <a:ea typeface="Calibri"/>
              <a:cs typeface="Calibri"/>
              <a:sym typeface="Calibri"/>
            </a:endParaRPr>
          </a:p>
        </p:txBody>
      </p:sp>
      <p:sp>
        <p:nvSpPr>
          <p:cNvPr id="189" name="Google Shape;189;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0" name="Google Shape;190;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1" name="Google Shape;191;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92" name="Google Shape;192;p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93" name="Google Shape;193;p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3427</Words>
  <Application>Microsoft Office PowerPoint</Application>
  <PresentationFormat>Custom</PresentationFormat>
  <Paragraphs>172</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lastModifiedBy>Miglena Molhova</cp:lastModifiedBy>
  <cp:revision>9</cp:revision>
  <dcterms:created xsi:type="dcterms:W3CDTF">2022-01-31T11:18:27Z</dcterms:created>
  <dcterms:modified xsi:type="dcterms:W3CDTF">2022-11-30T12:49:54Z</dcterms:modified>
</cp:coreProperties>
</file>