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20574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oXTR2dTcYUE5+58Q7mCpcO9yR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2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8" name="Google Shape;2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62" name="Google Shape;26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76" name="Google Shape;27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90" name="Google Shape;29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c299ed3a9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8c299ed3a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a:p>
        </p:txBody>
      </p:sp>
      <p:sp>
        <p:nvSpPr>
          <p:cNvPr id="139" name="Google Shape;139;g18c299ed3a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a:p>
        </p:txBody>
      </p:sp>
      <p:sp>
        <p:nvSpPr>
          <p:cNvPr id="152" name="Google Shape;15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a:p>
        </p:txBody>
      </p:sp>
      <p:sp>
        <p:nvSpPr>
          <p:cNvPr id="167" name="Google Shape;16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8d5a7a604d_1_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8d5a7a604d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8d5a7a604d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7" name="Google Shape;17;p35"/>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3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9" name="Google Shape;19;p3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0" name="Google Shape;20;p3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4" name="Google Shape;74;p44"/>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4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6" name="Google Shape;76;p4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7" name="Google Shape;77;p4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80" name="Google Shape;80;p45"/>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4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82" name="Google Shape;82;p4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83" name="Google Shape;83;p4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3" name="Google Shape;23;p3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4" name="Google Shape;24;p3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7" name="Google Shape;27;p37"/>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3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9" name="Google Shape;29;p3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0" name="Google Shape;30;p3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3" name="Google Shape;33;p38"/>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3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5" name="Google Shape;35;p3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6" name="Google Shape;36;p3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9" name="Google Shape;39;p39"/>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39"/>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3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42" name="Google Shape;42;p3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43" name="Google Shape;43;p3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46" name="Google Shape;46;p40"/>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40"/>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40"/>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40"/>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4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1" name="Google Shape;51;p4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2" name="Google Shape;52;p4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5" name="Google Shape;55;p4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6" name="Google Shape;56;p4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7" name="Google Shape;57;p4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0" name="Google Shape;60;p42"/>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42"/>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4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3" name="Google Shape;63;p4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4" name="Google Shape;64;p4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7" name="Google Shape;67;p43"/>
          <p:cNvSpPr>
            <a:spLocks noGrp="1"/>
          </p:cNvSpPr>
          <p:nvPr>
            <p:ph type="pic" idx="2"/>
          </p:nvPr>
        </p:nvSpPr>
        <p:spPr>
          <a:xfrm>
            <a:off x="8746630" y="1481138"/>
            <a:ext cx="10415700" cy="7310400"/>
          </a:xfrm>
          <a:prstGeom prst="rect">
            <a:avLst/>
          </a:prstGeom>
          <a:noFill/>
          <a:ln>
            <a:noFill/>
          </a:ln>
        </p:spPr>
      </p:sp>
      <p:sp>
        <p:nvSpPr>
          <p:cNvPr id="68" name="Google Shape;68;p43"/>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4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0" name="Google Shape;70;p4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1" name="Google Shape;71;p4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images.pexels.com/photos/6003060/pexels-photo-6003060.jpeg?auto=compress&amp;cs=tinysrgb&amp;w=1260&amp;h=750&amp;dpr=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mages.pexels.com/photos/2977515/pexels-photo-2977515.jpeg?auto=compress&amp;cs=tinysrgb&amp;w=1260&amp;h=750&amp;dpr=1" TargetMode="External"/><Relationship Id="rId5" Type="http://schemas.openxmlformats.org/officeDocument/2006/relationships/image" Target="../media/image13.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mages.pexels.com/photos/1395967/pexels-photo-1395967.jpeg?auto=compress&amp;cs=tinysrgb&amp;w=1260&amp;h=750&amp;dpr=1" TargetMode="External"/><Relationship Id="rId5" Type="http://schemas.openxmlformats.org/officeDocument/2006/relationships/image" Target="../media/image14.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mages.pexels.com/photos/264636/pexels-photo-264636.jpeg?auto=compress&amp;cs=tinysrgb&amp;w=1260&amp;h=750&amp;dpr=1" TargetMode="External"/><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images.pexels.com/photos/3028500/pexels-photo-3028500.jpeg?auto=compress&amp;cs=tinysrgb&amp;w=1260&amp;h=750&amp;dpr=1" TargetMode="External"/><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mages.pexels.com/photos/6940071/pexels-photo-6940071.jpeg?auto=compress&amp;cs=tinysrgb&amp;w=1260&amp;h=750&amp;dpr=1" TargetMode="External"/><Relationship Id="rId5" Type="http://schemas.openxmlformats.org/officeDocument/2006/relationships/image" Target="../media/image1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mages.pexels.com/photos/769289/pexels-photo-769289.jpeg?auto=compress&amp;cs=tinysrgb&amp;w=1260&amp;h=750&amp;dpr=1" TargetMode="External"/><Relationship Id="rId5" Type="http://schemas.openxmlformats.org/officeDocument/2006/relationships/image" Target="../media/image18.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images.pexels.com/photos/6994743/pexels-photo-6994743.jpeg?auto=compress&amp;cs=tinysrgb&amp;w=1260&amp;h=750&amp;dpr=1" TargetMode="External"/><Relationship Id="rId5" Type="http://schemas.openxmlformats.org/officeDocument/2006/relationships/image" Target="../media/image19.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unsdsn.org/sdsn-and-eesc-host-eu-policy-workshop-farm-to-fork-how-to-make-it-work" TargetMode="External"/><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pdfs.semanticscholar.org/70d3/2ae680ce8ee9dec6c9996ad4caf41898769a.pdf?_ga=2.11669364.1121586168.1666546089-1633415854.1666546089" TargetMode="External"/><Relationship Id="rId4" Type="http://schemas.openxmlformats.org/officeDocument/2006/relationships/hyperlink" Target="https://food.ec.europa.eu/horizontal-topics/farm-fork-strategy_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youtube.com/watch?v=ishA6kry8nc" TargetMode="External"/><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fRovHP4eXyM&amp;ab_channel=CBCNews%3ATheNational" TargetMode="External"/><Relationship Id="rId4" Type="http://schemas.openxmlformats.org/officeDocument/2006/relationships/hyperlink" Target="https://www.youtube.com/watch?v=cWC_zDdF74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youtube.com/watch?v=HuocF3EhYjU" TargetMode="External"/><Relationship Id="rId5" Type="http://schemas.openxmlformats.org/officeDocument/2006/relationships/hyperlink" Target="https://audiovisual.ec.europa.eu/en/video/I-196217?lg=INT"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images.pexels.com/photos/1687093/pexels-photo-1687093.jpeg?auto=compress&amp;cs=tinysrgb&amp;w=1260&amp;h=750&amp;dpr=1"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mages.pexels.com/photos/255501/pexels-photo-255501.jpeg?auto=compress&amp;cs=tinysrgb&amp;w=1260&amp;h=750&amp;dpr=1"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mages.pexels.com/photos/262978/pexels-photo-262978.jpeg?auto=compress&amp;cs=tinysrgb&amp;w=1260&amp;h=750&amp;dpr=1" TargetMode="Externa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4"/>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474117" y="3736970"/>
            <a:ext cx="11613000" cy="2628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6500" b="1" i="0" u="none" strike="noStrike" cap="none" dirty="0" err="1">
                <a:solidFill>
                  <a:srgbClr val="056839"/>
                </a:solidFill>
                <a:latin typeface="Calibri"/>
                <a:ea typeface="Calibri"/>
                <a:cs typeface="Calibri"/>
                <a:sym typeface="Calibri"/>
              </a:rPr>
              <a:t>Põllumajandus</a:t>
            </a:r>
            <a:r>
              <a:rPr lang="en-US" sz="6500" b="1" i="0" u="none" strike="noStrike" cap="none" dirty="0">
                <a:solidFill>
                  <a:srgbClr val="056839"/>
                </a:solidFill>
                <a:latin typeface="Calibri"/>
                <a:ea typeface="Calibri"/>
                <a:cs typeface="Calibri"/>
                <a:sym typeface="Calibri"/>
              </a:rPr>
              <a:t>- ja </a:t>
            </a:r>
            <a:r>
              <a:rPr lang="en-US" sz="6500" b="1" i="0" u="none" strike="noStrike" cap="none" dirty="0" err="1">
                <a:solidFill>
                  <a:srgbClr val="056839"/>
                </a:solidFill>
                <a:latin typeface="Calibri"/>
                <a:ea typeface="Calibri"/>
                <a:cs typeface="Calibri"/>
                <a:sym typeface="Calibri"/>
              </a:rPr>
              <a:t>toiduainetööstuse</a:t>
            </a:r>
            <a:r>
              <a:rPr lang="en-US" sz="6500" b="1" i="0" u="none" strike="noStrike" cap="none" dirty="0">
                <a:solidFill>
                  <a:srgbClr val="056839"/>
                </a:solidFill>
                <a:latin typeface="Calibri"/>
                <a:ea typeface="Calibri"/>
                <a:cs typeface="Calibri"/>
                <a:sym typeface="Calibri"/>
              </a:rPr>
              <a:t> </a:t>
            </a:r>
            <a:r>
              <a:rPr lang="en-US" sz="6500" b="1" i="0" u="none" strike="noStrike" cap="none" dirty="0" err="1">
                <a:solidFill>
                  <a:srgbClr val="056839"/>
                </a:solidFill>
                <a:latin typeface="Calibri"/>
                <a:ea typeface="Calibri"/>
                <a:cs typeface="Calibri"/>
                <a:sym typeface="Calibri"/>
              </a:rPr>
              <a:t>mõju</a:t>
            </a:r>
            <a:r>
              <a:rPr lang="en-US" sz="6500" b="1" i="0" u="none" strike="noStrike" cap="none" dirty="0">
                <a:solidFill>
                  <a:srgbClr val="056839"/>
                </a:solidFill>
                <a:latin typeface="Calibri"/>
                <a:ea typeface="Calibri"/>
                <a:cs typeface="Calibri"/>
                <a:sym typeface="Calibri"/>
              </a:rPr>
              <a:t> </a:t>
            </a:r>
            <a:r>
              <a:rPr lang="en-US" sz="6500" b="1" i="0" u="none" strike="noStrike" cap="none" dirty="0" err="1">
                <a:solidFill>
                  <a:srgbClr val="056839"/>
                </a:solidFill>
                <a:latin typeface="Calibri"/>
                <a:ea typeface="Calibri"/>
                <a:cs typeface="Calibri"/>
                <a:sym typeface="Calibri"/>
              </a:rPr>
              <a:t>keskkonnale</a:t>
            </a:r>
            <a:endParaRPr sz="2300" dirty="0"/>
          </a:p>
          <a:p>
            <a:pPr marL="0" marR="0" lvl="0" indent="0" algn="l" rtl="0">
              <a:lnSpc>
                <a:spcPct val="100000"/>
              </a:lnSpc>
              <a:spcBef>
                <a:spcPts val="0"/>
              </a:spcBef>
              <a:spcAft>
                <a:spcPts val="0"/>
              </a:spcAft>
              <a:buNone/>
            </a:pPr>
            <a:r>
              <a:rPr lang="en-US" sz="3100" b="1" i="0" u="none" strike="noStrike" cap="none" dirty="0">
                <a:solidFill>
                  <a:srgbClr val="056839"/>
                </a:solidFill>
                <a:latin typeface="Calibri"/>
                <a:ea typeface="Calibri"/>
                <a:cs typeface="Calibri"/>
                <a:sym typeface="Calibri"/>
              </a:rPr>
              <a:t>(Farm-to-fork </a:t>
            </a:r>
            <a:r>
              <a:rPr lang="en-US" sz="3100" b="1" i="0" u="none" strike="noStrike" cap="none" dirty="0" err="1">
                <a:solidFill>
                  <a:srgbClr val="056839"/>
                </a:solidFill>
                <a:latin typeface="Calibri"/>
                <a:ea typeface="Calibri"/>
                <a:cs typeface="Calibri"/>
                <a:sym typeface="Calibri"/>
              </a:rPr>
              <a:t>strateegia</a:t>
            </a:r>
            <a:r>
              <a:rPr lang="en-US" sz="3100" b="1" i="0" u="none" strike="noStrike" cap="none" dirty="0">
                <a:solidFill>
                  <a:srgbClr val="056839"/>
                </a:solidFill>
                <a:latin typeface="Calibri"/>
                <a:ea typeface="Calibri"/>
                <a:cs typeface="Calibri"/>
                <a:sym typeface="Calibri"/>
              </a:rPr>
              <a:t>, </a:t>
            </a:r>
            <a:r>
              <a:rPr lang="en-US" sz="3100" b="1" i="0" u="none" strike="noStrike" cap="none" dirty="0" err="1">
                <a:solidFill>
                  <a:srgbClr val="056839"/>
                </a:solidFill>
                <a:latin typeface="Calibri"/>
                <a:ea typeface="Calibri"/>
                <a:cs typeface="Calibri"/>
                <a:sym typeface="Calibri"/>
              </a:rPr>
              <a:t>toidujäätmete</a:t>
            </a:r>
            <a:r>
              <a:rPr lang="en-US" sz="3100" b="1" i="0" u="none" strike="noStrike" cap="none" dirty="0">
                <a:solidFill>
                  <a:srgbClr val="056839"/>
                </a:solidFill>
                <a:latin typeface="Calibri"/>
                <a:ea typeface="Calibri"/>
                <a:cs typeface="Calibri"/>
                <a:sym typeface="Calibri"/>
              </a:rPr>
              <a:t> </a:t>
            </a:r>
            <a:r>
              <a:rPr lang="en-US" sz="3100" b="1" i="0" u="none" strike="noStrike" cap="none" dirty="0" err="1">
                <a:solidFill>
                  <a:srgbClr val="056839"/>
                </a:solidFill>
                <a:latin typeface="Calibri"/>
                <a:ea typeface="Calibri"/>
                <a:cs typeface="Calibri"/>
                <a:sym typeface="Calibri"/>
              </a:rPr>
              <a:t>käitlemine</a:t>
            </a:r>
            <a:r>
              <a:rPr lang="en-US" sz="3100" b="1" i="0" u="none" strike="noStrike" cap="none" dirty="0">
                <a:solidFill>
                  <a:srgbClr val="056839"/>
                </a:solidFill>
                <a:latin typeface="Calibri"/>
                <a:ea typeface="Calibri"/>
                <a:cs typeface="Calibri"/>
                <a:sym typeface="Calibri"/>
              </a:rPr>
              <a:t> </a:t>
            </a:r>
            <a:r>
              <a:rPr lang="en-US" sz="3100" b="1" i="0" u="none" strike="noStrike" cap="none" dirty="0" err="1">
                <a:solidFill>
                  <a:srgbClr val="056839"/>
                </a:solidFill>
                <a:latin typeface="Calibri"/>
                <a:ea typeface="Calibri"/>
                <a:cs typeface="Calibri"/>
                <a:sym typeface="Calibri"/>
              </a:rPr>
              <a:t>ettevõtetes</a:t>
            </a:r>
            <a:r>
              <a:rPr lang="en-US" sz="3100" b="1" i="0" u="none" strike="noStrike" cap="none" dirty="0">
                <a:solidFill>
                  <a:srgbClr val="056839"/>
                </a:solidFill>
                <a:latin typeface="Calibri"/>
                <a:ea typeface="Calibri"/>
                <a:cs typeface="Calibri"/>
                <a:sym typeface="Calibri"/>
              </a:rPr>
              <a:t>) </a:t>
            </a:r>
            <a:endParaRPr sz="3100" b="1" i="0" u="none" strike="noStrike" cap="none" dirty="0">
              <a:solidFill>
                <a:srgbClr val="056839"/>
              </a:solidFill>
              <a:latin typeface="Calibri"/>
              <a:ea typeface="Calibri"/>
              <a:cs typeface="Calibri"/>
              <a:sym typeface="Calibri"/>
            </a:endParaRPr>
          </a:p>
        </p:txBody>
      </p:sp>
      <p:sp>
        <p:nvSpPr>
          <p:cNvPr id="95" name="Google Shape;95;p1"/>
          <p:cNvSpPr txBox="1"/>
          <p:nvPr/>
        </p:nvSpPr>
        <p:spPr>
          <a:xfrm>
            <a:off x="474118" y="7408601"/>
            <a:ext cx="17640900" cy="627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3100" b="1" i="0" u="none" strike="noStrike" cap="none">
                <a:solidFill>
                  <a:srgbClr val="056839"/>
                </a:solidFill>
                <a:latin typeface="Calibri"/>
                <a:ea typeface="Calibri"/>
                <a:cs typeface="Calibri"/>
                <a:sym typeface="Calibri"/>
              </a:rPr>
              <a:t>Märksõnad: "Koolitus": Toidujäätmed, kompostimine, säilivusaeg  </a:t>
            </a:r>
            <a:endParaRPr sz="3100" b="1" i="0" u="none" strike="noStrike" cap="none">
              <a:solidFill>
                <a:srgbClr val="056839"/>
              </a:solidFill>
              <a:latin typeface="Calibri"/>
              <a:ea typeface="Calibri"/>
              <a:cs typeface="Calibri"/>
              <a:sym typeface="Calibri"/>
            </a:endParaRPr>
          </a:p>
        </p:txBody>
      </p:sp>
      <p:sp>
        <p:nvSpPr>
          <p:cNvPr id="96" name="Google Shape;96;p1"/>
          <p:cNvSpPr txBox="1"/>
          <p:nvPr/>
        </p:nvSpPr>
        <p:spPr>
          <a:xfrm>
            <a:off x="13157785" y="7272234"/>
            <a:ext cx="6291000" cy="6426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600" b="0" i="0" u="sng" strike="noStrike" cap="none">
                <a:solidFill>
                  <a:schemeClr val="hlink"/>
                </a:solidFill>
                <a:latin typeface="Calibri"/>
                <a:ea typeface="Calibri"/>
                <a:cs typeface="Calibri"/>
                <a:sym typeface="Calibri"/>
                <a:hlinkClick r:id="rId5"/>
              </a:rPr>
              <a:t>https://images.pexels.com/photos/6003060/pexels-photo-6003060.jpeg?auto=compress&amp;cs=tinysrgb&amp;w=1260&amp;h=750&amp;dpr=1 </a:t>
            </a:r>
            <a:endParaRPr sz="1600" b="0" i="0" u="none" strike="noStrike" cap="none">
              <a:solidFill>
                <a:srgbClr val="000000"/>
              </a:solidFill>
              <a:latin typeface="Calibri"/>
              <a:ea typeface="Calibri"/>
              <a:cs typeface="Calibri"/>
              <a:sym typeface="Calibri"/>
            </a:endParaRPr>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b="0" i="0" u="none" strike="noStrike" cap="none">
              <a:solidFill>
                <a:schemeClr val="dk1"/>
              </a:solidFill>
              <a:latin typeface="Calibri"/>
              <a:ea typeface="Calibri"/>
              <a:cs typeface="Calibri"/>
              <a:sym typeface="Calibri"/>
            </a:endParaRPr>
          </a:p>
        </p:txBody>
      </p:sp>
      <p:pic>
        <p:nvPicPr>
          <p:cNvPr id="98" name="Google Shape;98;p1" descr="Free Person Holding Stainless Steel Fork and Bread Knife Stock Photo"/>
          <p:cNvPicPr preferRelativeResize="0"/>
          <p:nvPr/>
        </p:nvPicPr>
        <p:blipFill rotWithShape="1">
          <a:blip r:embed="rId6">
            <a:alphaModFix/>
          </a:blip>
          <a:srcRect/>
          <a:stretch/>
        </p:blipFill>
        <p:spPr>
          <a:xfrm>
            <a:off x="13961457" y="1455872"/>
            <a:ext cx="3877566" cy="5816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p:nvPr/>
        </p:nvSpPr>
        <p:spPr>
          <a:xfrm>
            <a:off x="279125" y="2029325"/>
            <a:ext cx="14400000" cy="675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b="0" i="0" u="none" strike="noStrike" cap="none">
                <a:solidFill>
                  <a:srgbClr val="056839"/>
                </a:solidFill>
                <a:latin typeface="Calibri"/>
                <a:ea typeface="Calibri"/>
                <a:cs typeface="Calibri"/>
                <a:sym typeface="Calibri"/>
              </a:rPr>
              <a:t>Majutussektori </a:t>
            </a:r>
            <a:r>
              <a:rPr lang="en-US" sz="3300" b="1" i="0" u="none" strike="noStrike" cap="none">
                <a:solidFill>
                  <a:srgbClr val="056839"/>
                </a:solidFill>
                <a:latin typeface="Calibri"/>
                <a:ea typeface="Calibri"/>
                <a:cs typeface="Calibri"/>
                <a:sym typeface="Calibri"/>
              </a:rPr>
              <a:t>toitlustusettevõtete </a:t>
            </a:r>
            <a:r>
              <a:rPr lang="en-US" sz="3300" b="0" i="0" u="none" strike="noStrike" cap="none">
                <a:solidFill>
                  <a:srgbClr val="056839"/>
                </a:solidFill>
                <a:latin typeface="Calibri"/>
                <a:ea typeface="Calibri"/>
                <a:cs typeface="Calibri"/>
                <a:sym typeface="Calibri"/>
              </a:rPr>
              <a:t>hulka kuuluvad hotellid, restoranid, kohvikud, baarid, võileivapoed ja muud sarnased ettevõtted, mis pakuvad söögikohta ja/või kohapealset toitlustamist</a:t>
            </a:r>
            <a:r>
              <a:rPr lang="en-US" sz="3300" b="1" i="0" u="none" strike="noStrike" cap="none">
                <a:solidFill>
                  <a:srgbClr val="056839"/>
                </a:solidFill>
                <a:latin typeface="Calibri"/>
                <a:ea typeface="Calibri"/>
                <a:cs typeface="Calibri"/>
                <a:sym typeface="Calibri"/>
              </a:rPr>
              <a:t>. Majutussektoris tekkivad toidujäätmed </a:t>
            </a:r>
            <a:r>
              <a:rPr lang="en-US" sz="3300" b="0" i="0" u="none" strike="noStrike" cap="none">
                <a:solidFill>
                  <a:srgbClr val="056839"/>
                </a:solidFill>
                <a:latin typeface="Calibri"/>
                <a:ea typeface="Calibri"/>
                <a:cs typeface="Calibri"/>
                <a:sym typeface="Calibri"/>
              </a:rPr>
              <a:t>võib jagada kahte kategooriasse:</a:t>
            </a:r>
            <a:endParaRPr sz="2300"/>
          </a:p>
          <a:p>
            <a:pPr marL="558800" marR="0" lvl="0" indent="-565150" algn="just" rtl="0">
              <a:lnSpc>
                <a:spcPct val="150000"/>
              </a:lnSpc>
              <a:spcBef>
                <a:spcPts val="0"/>
              </a:spcBef>
              <a:spcAft>
                <a:spcPts val="0"/>
              </a:spcAft>
              <a:buClr>
                <a:srgbClr val="056839"/>
              </a:buClr>
              <a:buSzPts val="3300"/>
              <a:buFont typeface="Arial"/>
              <a:buChar char="•"/>
            </a:pPr>
            <a:r>
              <a:rPr lang="en-US" sz="3300" b="1" i="0" u="none" strike="noStrike" cap="none">
                <a:solidFill>
                  <a:srgbClr val="056839"/>
                </a:solidFill>
                <a:latin typeface="Calibri"/>
                <a:ea typeface="Calibri"/>
                <a:cs typeface="Calibri"/>
                <a:sym typeface="Calibri"/>
              </a:rPr>
              <a:t>Tarbijale eelnenud toidujäätmed </a:t>
            </a:r>
            <a:r>
              <a:rPr lang="en-US" sz="3300" b="0" i="0" u="none" strike="noStrike" cap="none">
                <a:solidFill>
                  <a:srgbClr val="056839"/>
                </a:solidFill>
                <a:latin typeface="Calibri"/>
                <a:ea typeface="Calibri"/>
                <a:cs typeface="Calibri"/>
                <a:sym typeface="Calibri"/>
              </a:rPr>
              <a:t>tekivad ostetud tooraine hankimise ja ladustamise ajal, seejärel toidu valmistamise ja toiduga varustamise ajal. </a:t>
            </a:r>
            <a:endParaRPr sz="3300" b="0" i="0" u="none" strike="noStrike" cap="none">
              <a:solidFill>
                <a:srgbClr val="056839"/>
              </a:solidFill>
              <a:latin typeface="Calibri"/>
              <a:ea typeface="Calibri"/>
              <a:cs typeface="Calibri"/>
              <a:sym typeface="Calibri"/>
            </a:endParaRPr>
          </a:p>
          <a:p>
            <a:pPr marL="558800" marR="0" lvl="0" indent="-565150" algn="just" rtl="0">
              <a:lnSpc>
                <a:spcPct val="150000"/>
              </a:lnSpc>
              <a:spcBef>
                <a:spcPts val="0"/>
              </a:spcBef>
              <a:spcAft>
                <a:spcPts val="0"/>
              </a:spcAft>
              <a:buClr>
                <a:srgbClr val="056839"/>
              </a:buClr>
              <a:buSzPts val="3300"/>
              <a:buFont typeface="Arial"/>
              <a:buChar char="•"/>
            </a:pPr>
            <a:r>
              <a:rPr lang="en-US" sz="3300" b="1" i="0" u="none" strike="noStrike" cap="none">
                <a:solidFill>
                  <a:srgbClr val="056839"/>
                </a:solidFill>
                <a:latin typeface="Calibri"/>
                <a:ea typeface="Calibri"/>
                <a:cs typeface="Calibri"/>
                <a:sym typeface="Calibri"/>
              </a:rPr>
              <a:t>Tarbimisjärgsed jäätmed </a:t>
            </a:r>
            <a:r>
              <a:rPr lang="en-US" sz="3300" b="0" i="0" u="none" strike="noStrike" cap="none">
                <a:solidFill>
                  <a:srgbClr val="056839"/>
                </a:solidFill>
                <a:latin typeface="Calibri"/>
                <a:ea typeface="Calibri"/>
                <a:cs typeface="Calibri"/>
                <a:sym typeface="Calibri"/>
              </a:rPr>
              <a:t>viitavad taldrikule jäänud toidule ja on määratletud kui tarbija poolt ostetud ja seejärel tarbimata jäänud toit.</a:t>
            </a:r>
            <a:endParaRPr sz="2300"/>
          </a:p>
          <a:p>
            <a:pPr marL="0" marR="0" lvl="0" indent="0" algn="just" rtl="0">
              <a:lnSpc>
                <a:spcPct val="150000"/>
              </a:lnSpc>
              <a:spcBef>
                <a:spcPts val="0"/>
              </a:spcBef>
              <a:spcAft>
                <a:spcPts val="0"/>
              </a:spcAft>
              <a:buNone/>
            </a:pPr>
            <a:r>
              <a:rPr lang="en-US" sz="3300" b="0" i="0" u="none" strike="noStrike" cap="none">
                <a:solidFill>
                  <a:srgbClr val="056839"/>
                </a:solidFill>
                <a:latin typeface="Calibri"/>
                <a:ea typeface="Calibri"/>
                <a:cs typeface="Calibri"/>
                <a:sym typeface="Calibri"/>
              </a:rPr>
              <a:t>Kõige rohkem üleliigset toitu tuleb buffetis söömisest.</a:t>
            </a:r>
            <a:endParaRPr sz="3300" b="0" i="0" u="none" strike="noStrike" cap="none">
              <a:solidFill>
                <a:srgbClr val="056839"/>
              </a:solidFill>
              <a:latin typeface="Calibri"/>
              <a:ea typeface="Calibri"/>
              <a:cs typeface="Calibri"/>
              <a:sym typeface="Calibri"/>
            </a:endParaRPr>
          </a:p>
        </p:txBody>
      </p:sp>
      <p:sp>
        <p:nvSpPr>
          <p:cNvPr id="210" name="Google Shape;210;p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11" name="Google Shape;211;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12" name="Google Shape;212;p12"/>
          <p:cNvSpPr/>
          <p:nvPr/>
        </p:nvSpPr>
        <p:spPr>
          <a:xfrm>
            <a:off x="1034414" y="14771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13" name="Google Shape;213;p12"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14" name="Google Shape;214;p12"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215" name="Google Shape;215;p12" descr="Free Round White Ceramic Plates Stock Photo"/>
          <p:cNvPicPr preferRelativeResize="0"/>
          <p:nvPr/>
        </p:nvPicPr>
        <p:blipFill rotWithShape="1">
          <a:blip r:embed="rId5">
            <a:alphaModFix/>
          </a:blip>
          <a:srcRect/>
          <a:stretch/>
        </p:blipFill>
        <p:spPr>
          <a:xfrm>
            <a:off x="14955626" y="2665631"/>
            <a:ext cx="5097943" cy="3398629"/>
          </a:xfrm>
          <a:prstGeom prst="rect">
            <a:avLst/>
          </a:prstGeom>
          <a:noFill/>
          <a:ln>
            <a:noFill/>
          </a:ln>
        </p:spPr>
      </p:pic>
      <p:sp>
        <p:nvSpPr>
          <p:cNvPr id="216" name="Google Shape;216;p12"/>
          <p:cNvSpPr/>
          <p:nvPr/>
        </p:nvSpPr>
        <p:spPr>
          <a:xfrm>
            <a:off x="15079848" y="6296350"/>
            <a:ext cx="4849500" cy="831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000" b="0" i="0" u="sng" strike="noStrike" cap="none">
                <a:solidFill>
                  <a:schemeClr val="hlink"/>
                </a:solidFill>
                <a:latin typeface="Arial"/>
                <a:ea typeface="Arial"/>
                <a:cs typeface="Arial"/>
                <a:sym typeface="Arial"/>
                <a:hlinkClick r:id="rId6"/>
              </a:rPr>
              <a:t>https://images.pexels.com/photos/2977515/pexels-photo-2977515.jpeg?auto=compress&amp;cs=tinysrgb&amp;w=1260&amp;h=750&amp;dpr=1 </a:t>
            </a:r>
            <a:endParaRPr sz="1000" b="0" i="0" u="none" strike="noStrike" cap="none">
              <a:solidFill>
                <a:srgbClr val="000000"/>
              </a:solidFill>
              <a:latin typeface="Arial"/>
              <a:ea typeface="Arial"/>
              <a:cs typeface="Arial"/>
              <a:sym typeface="Arial"/>
            </a:endParaRPr>
          </a:p>
        </p:txBody>
      </p:sp>
      <p:sp>
        <p:nvSpPr>
          <p:cNvPr id="217" name="Google Shape;217;p12"/>
          <p:cNvSpPr txBox="1"/>
          <p:nvPr/>
        </p:nvSpPr>
        <p:spPr>
          <a:xfrm>
            <a:off x="883847" y="5027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Teema 2: Toidujäätmed toitlustuses</a:t>
            </a:r>
            <a:endParaRPr sz="3300" b="1" i="0" u="none" strike="noStrike" cap="none">
              <a:solidFill>
                <a:srgbClr val="C55A1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p:nvPr/>
        </p:nvSpPr>
        <p:spPr>
          <a:xfrm>
            <a:off x="920445" y="1847618"/>
            <a:ext cx="11238064" cy="6797974"/>
          </a:xfrm>
          <a:prstGeom prst="rect">
            <a:avLst/>
          </a:prstGeom>
          <a:noFill/>
          <a:ln>
            <a:noFill/>
          </a:ln>
        </p:spPr>
        <p:txBody>
          <a:bodyPr spcFirstLastPara="1" wrap="square" lIns="148575" tIns="74275" rIns="148575" bIns="74275" anchor="t" anchorCtr="0">
            <a:spAutoFit/>
          </a:bodyPr>
          <a:lstStyle/>
          <a:p>
            <a:pPr marL="0" marR="0" lvl="0" indent="0" rtl="0">
              <a:lnSpc>
                <a:spcPct val="150000"/>
              </a:lnSpc>
              <a:spcBef>
                <a:spcPts val="0"/>
              </a:spcBef>
              <a:spcAft>
                <a:spcPts val="0"/>
              </a:spcAft>
              <a:buNone/>
            </a:pPr>
            <a:r>
              <a:rPr lang="en-US" sz="2400" b="1" i="0" u="none" strike="noStrike" cap="none" dirty="0" err="1">
                <a:solidFill>
                  <a:srgbClr val="056839"/>
                </a:solidFill>
                <a:latin typeface="Calibri"/>
                <a:ea typeface="Calibri"/>
                <a:cs typeface="Calibri"/>
                <a:sym typeface="Calibri"/>
              </a:rPr>
              <a:t>Vastutustundlikuks</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käitumiseks</a:t>
            </a:r>
            <a:r>
              <a:rPr lang="en-US" sz="2400" b="1" i="0" u="none" strike="noStrike" cap="none" dirty="0">
                <a:solidFill>
                  <a:srgbClr val="056839"/>
                </a:solidFill>
                <a:latin typeface="Calibri"/>
                <a:ea typeface="Calibri"/>
                <a:cs typeface="Calibri"/>
                <a:sym typeface="Calibri"/>
              </a:rPr>
              <a:t> ja </a:t>
            </a:r>
            <a:r>
              <a:rPr lang="en-US" sz="2400" b="1" i="0" u="none" strike="noStrike" cap="none" dirty="0" err="1">
                <a:solidFill>
                  <a:srgbClr val="056839"/>
                </a:solidFill>
                <a:latin typeface="Calibri"/>
                <a:ea typeface="Calibri"/>
                <a:cs typeface="Calibri"/>
                <a:sym typeface="Calibri"/>
              </a:rPr>
              <a:t>toidujäätmete</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vähendamiseks</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hotellinduses</a:t>
            </a:r>
            <a:r>
              <a:rPr lang="en-US" sz="2400" b="1"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tuleks</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optimeerida</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järgmisi</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tegevusi</a:t>
            </a:r>
            <a:r>
              <a:rPr lang="en-US" sz="2400" b="0" i="0" u="none" strike="noStrike" cap="none" dirty="0">
                <a:solidFill>
                  <a:srgbClr val="056839"/>
                </a:solidFill>
                <a:latin typeface="Calibri"/>
                <a:ea typeface="Calibri"/>
                <a:cs typeface="Calibri"/>
                <a:sym typeface="Calibri"/>
              </a:rPr>
              <a:t>:</a:t>
            </a:r>
            <a:endParaRPr sz="2400" dirty="0"/>
          </a:p>
          <a:p>
            <a:pPr marL="0" marR="0" lvl="0" indent="0" rtl="0">
              <a:lnSpc>
                <a:spcPct val="150000"/>
              </a:lnSpc>
              <a:spcBef>
                <a:spcPts val="0"/>
              </a:spcBef>
              <a:spcAft>
                <a:spcPts val="0"/>
              </a:spcAft>
              <a:buNone/>
            </a:pPr>
            <a:r>
              <a:rPr lang="en-US" sz="2400" b="0"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toidu</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kohaletoimetamine</a:t>
            </a:r>
            <a:r>
              <a:rPr lang="en-US" sz="2400" b="1" i="0" u="none" strike="noStrike" cap="none" dirty="0">
                <a:solidFill>
                  <a:srgbClr val="056839"/>
                </a:solidFill>
                <a:latin typeface="Calibri"/>
                <a:ea typeface="Calibri"/>
                <a:cs typeface="Calibri"/>
                <a:sym typeface="Calibri"/>
              </a:rPr>
              <a:t>;</a:t>
            </a:r>
            <a:endParaRPr sz="2400" dirty="0"/>
          </a:p>
          <a:p>
            <a:pPr marL="0" marR="0" lvl="0" indent="0" rtl="0">
              <a:lnSpc>
                <a:spcPct val="150000"/>
              </a:lnSpc>
              <a:spcBef>
                <a:spcPts val="0"/>
              </a:spcBef>
              <a:spcAft>
                <a:spcPts val="0"/>
              </a:spcAft>
              <a:buNone/>
            </a:pP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varude</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haldamine</a:t>
            </a:r>
            <a:r>
              <a:rPr lang="en-US" sz="2400" b="1" i="0" u="none" strike="noStrike" cap="none" dirty="0">
                <a:solidFill>
                  <a:srgbClr val="056839"/>
                </a:solidFill>
                <a:latin typeface="Calibri"/>
                <a:ea typeface="Calibri"/>
                <a:cs typeface="Calibri"/>
                <a:sym typeface="Calibri"/>
              </a:rPr>
              <a:t>;</a:t>
            </a:r>
            <a:endParaRPr sz="2400" dirty="0"/>
          </a:p>
          <a:p>
            <a:pPr marL="0" marR="0" lvl="0" indent="0" rtl="0">
              <a:lnSpc>
                <a:spcPct val="150000"/>
              </a:lnSpc>
              <a:spcBef>
                <a:spcPts val="0"/>
              </a:spcBef>
              <a:spcAft>
                <a:spcPts val="0"/>
              </a:spcAft>
              <a:buNone/>
            </a:pP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portsjoni</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kontroll</a:t>
            </a:r>
            <a:endParaRPr sz="2400" dirty="0"/>
          </a:p>
          <a:p>
            <a:pPr marL="0" marR="0" lvl="0" indent="0" rtl="0">
              <a:lnSpc>
                <a:spcPct val="150000"/>
              </a:lnSpc>
              <a:spcBef>
                <a:spcPts val="0"/>
              </a:spcBef>
              <a:spcAft>
                <a:spcPts val="0"/>
              </a:spcAft>
              <a:buNone/>
            </a:pP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külalistele</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söögi</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serveerimine</a:t>
            </a:r>
            <a:endParaRPr sz="2400" dirty="0"/>
          </a:p>
          <a:p>
            <a:pPr marL="0" marR="0" lvl="0" indent="0" rtl="0">
              <a:lnSpc>
                <a:spcPct val="150000"/>
              </a:lnSpc>
              <a:spcBef>
                <a:spcPts val="0"/>
              </a:spcBef>
              <a:spcAft>
                <a:spcPts val="0"/>
              </a:spcAft>
              <a:buNone/>
            </a:pPr>
            <a:r>
              <a:rPr lang="en-US" sz="2400" b="0"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tarbijate</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teadlikkuse</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suurendamine</a:t>
            </a:r>
            <a:r>
              <a:rPr lang="en-US" sz="2400" b="1"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toidujäätmete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negatiivsetest</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mõjudest</a:t>
            </a:r>
            <a:endParaRPr sz="2400" dirty="0"/>
          </a:p>
          <a:p>
            <a:pPr marL="0" marR="0" lvl="0" indent="0" rtl="0">
              <a:lnSpc>
                <a:spcPct val="150000"/>
              </a:lnSpc>
              <a:spcBef>
                <a:spcPts val="0"/>
              </a:spcBef>
              <a:spcAft>
                <a:spcPts val="0"/>
              </a:spcAft>
              <a:buNone/>
            </a:pPr>
            <a:r>
              <a:rPr lang="en-US" sz="2400" b="0"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toidujääkide</a:t>
            </a:r>
            <a:r>
              <a:rPr lang="en-US" sz="2400" b="1"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haldamine</a:t>
            </a:r>
            <a:r>
              <a:rPr lang="en-US" sz="2400" b="1" i="0" u="none" strike="noStrike" cap="none" dirty="0">
                <a:solidFill>
                  <a:srgbClr val="056839"/>
                </a:solidFill>
                <a:latin typeface="Calibri"/>
                <a:ea typeface="Calibri"/>
                <a:cs typeface="Calibri"/>
                <a:sym typeface="Calibri"/>
              </a:rPr>
              <a:t> </a:t>
            </a:r>
            <a:r>
              <a:rPr lang="en-US" sz="2400" b="0" i="0" u="none" strike="noStrike" cap="none" dirty="0">
                <a:solidFill>
                  <a:srgbClr val="056839"/>
                </a:solidFill>
                <a:latin typeface="Calibri"/>
                <a:ea typeface="Calibri"/>
                <a:cs typeface="Calibri"/>
                <a:sym typeface="Calibri"/>
              </a:rPr>
              <a:t>(</a:t>
            </a:r>
            <a:r>
              <a:rPr lang="en-US" sz="2400" b="0" i="0" u="none" strike="noStrike" cap="none" dirty="0" err="1">
                <a:solidFill>
                  <a:srgbClr val="056839"/>
                </a:solidFill>
                <a:latin typeface="Calibri"/>
                <a:ea typeface="Calibri"/>
                <a:cs typeface="Calibri"/>
                <a:sym typeface="Calibri"/>
              </a:rPr>
              <a:t>toidujääkide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andmine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loomadele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toidujääkide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valmistamine</a:t>
            </a:r>
            <a:r>
              <a:rPr lang="en-US" sz="2400" b="0" i="0" u="none" strike="noStrike" cap="none" dirty="0">
                <a:solidFill>
                  <a:srgbClr val="056839"/>
                </a:solidFill>
                <a:latin typeface="Calibri"/>
                <a:ea typeface="Calibri"/>
                <a:cs typeface="Calibri"/>
                <a:sym typeface="Calibri"/>
              </a:rPr>
              <a:t> ja </a:t>
            </a:r>
            <a:r>
              <a:rPr lang="en-US" sz="2400" b="0" i="0" u="none" strike="noStrike" cap="none" dirty="0" err="1">
                <a:solidFill>
                  <a:srgbClr val="056839"/>
                </a:solidFill>
                <a:latin typeface="Calibri"/>
                <a:ea typeface="Calibri"/>
                <a:cs typeface="Calibri"/>
                <a:sym typeface="Calibri"/>
              </a:rPr>
              <a:t>sorteerimine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töötajatele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toidu</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annetamine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avalike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köökide</a:t>
            </a:r>
            <a:r>
              <a:rPr lang="en-US" sz="2400" b="0" i="0" u="none" strike="noStrike" cap="none" dirty="0">
                <a:solidFill>
                  <a:srgbClr val="056839"/>
                </a:solidFill>
                <a:latin typeface="Calibri"/>
                <a:ea typeface="Calibri"/>
                <a:cs typeface="Calibri"/>
                <a:sym typeface="Calibri"/>
              </a:rPr>
              <a:t> ja </a:t>
            </a:r>
            <a:r>
              <a:rPr lang="en-US" sz="2400" b="0" i="0" u="none" strike="noStrike" cap="none" dirty="0" err="1">
                <a:solidFill>
                  <a:srgbClr val="056839"/>
                </a:solidFill>
                <a:latin typeface="Calibri"/>
                <a:ea typeface="Calibri"/>
                <a:cs typeface="Calibri"/>
                <a:sym typeface="Calibri"/>
              </a:rPr>
              <a:t>sarnaste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asutuste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jaoks</a:t>
            </a:r>
            <a:r>
              <a:rPr lang="en-US" sz="2400" b="0" i="0" u="none" strike="noStrike" cap="none" dirty="0">
                <a:solidFill>
                  <a:srgbClr val="056839"/>
                </a:solidFill>
                <a:latin typeface="Calibri"/>
                <a:ea typeface="Calibri"/>
                <a:cs typeface="Calibri"/>
                <a:sym typeface="Calibri"/>
              </a:rPr>
              <a:t>);</a:t>
            </a:r>
            <a:endParaRPr sz="2400" dirty="0"/>
          </a:p>
          <a:p>
            <a:pPr marL="0" marR="0" lvl="0" indent="0" rtl="0">
              <a:lnSpc>
                <a:spcPct val="150000"/>
              </a:lnSpc>
              <a:spcBef>
                <a:spcPts val="0"/>
              </a:spcBef>
              <a:spcAft>
                <a:spcPts val="0"/>
              </a:spcAft>
              <a:buNone/>
            </a:pPr>
            <a:r>
              <a:rPr lang="en-US" sz="2400" b="0" i="0" u="none" strike="noStrike" cap="none" dirty="0">
                <a:solidFill>
                  <a:srgbClr val="056839"/>
                </a:solidFill>
                <a:latin typeface="Calibri"/>
                <a:ea typeface="Calibri"/>
                <a:cs typeface="Calibri"/>
                <a:sym typeface="Calibri"/>
              </a:rPr>
              <a:t>▪ </a:t>
            </a:r>
            <a:r>
              <a:rPr lang="en-US" sz="2400" b="1" i="0" u="none" strike="noStrike" cap="none" dirty="0" err="1">
                <a:solidFill>
                  <a:srgbClr val="056839"/>
                </a:solidFill>
                <a:latin typeface="Calibri"/>
                <a:ea typeface="Calibri"/>
                <a:cs typeface="Calibri"/>
                <a:sym typeface="Calibri"/>
              </a:rPr>
              <a:t>kõrvaldamine</a:t>
            </a:r>
            <a:r>
              <a:rPr lang="en-US" sz="2400" b="1" i="0" u="none" strike="noStrike" cap="none" dirty="0">
                <a:solidFill>
                  <a:srgbClr val="056839"/>
                </a:solidFill>
                <a:latin typeface="Calibri"/>
                <a:ea typeface="Calibri"/>
                <a:cs typeface="Calibri"/>
                <a:sym typeface="Calibri"/>
              </a:rPr>
              <a:t> </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tagada</a:t>
            </a:r>
            <a:r>
              <a:rPr lang="en-US" sz="2400" b="0" i="0" u="none" strike="noStrike" cap="none" dirty="0">
                <a:solidFill>
                  <a:srgbClr val="056839"/>
                </a:solidFill>
                <a:latin typeface="Calibri"/>
                <a:ea typeface="Calibri"/>
                <a:cs typeface="Calibri"/>
                <a:sym typeface="Calibri"/>
              </a:rPr>
              <a:t>, et </a:t>
            </a:r>
            <a:r>
              <a:rPr lang="en-US" sz="2400" b="0" i="0" u="none" strike="noStrike" cap="none" dirty="0" err="1">
                <a:solidFill>
                  <a:srgbClr val="056839"/>
                </a:solidFill>
                <a:latin typeface="Calibri"/>
                <a:ea typeface="Calibri"/>
                <a:cs typeface="Calibri"/>
                <a:sym typeface="Calibri"/>
              </a:rPr>
              <a:t>kõik</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lõplikud</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toidujäätmed</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kasutatakse</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aeroobses</a:t>
            </a:r>
            <a:r>
              <a:rPr lang="en-US" sz="2400" b="0" i="0" u="none" strike="noStrike" cap="none" dirty="0">
                <a:solidFill>
                  <a:srgbClr val="056839"/>
                </a:solidFill>
                <a:latin typeface="Calibri"/>
                <a:ea typeface="Calibri"/>
                <a:cs typeface="Calibri"/>
                <a:sym typeface="Calibri"/>
              </a:rPr>
              <a:t> </a:t>
            </a:r>
            <a:r>
              <a:rPr lang="en-US" sz="2400" b="0" i="0" u="none" strike="noStrike" cap="none" dirty="0" err="1">
                <a:solidFill>
                  <a:srgbClr val="056839"/>
                </a:solidFill>
                <a:latin typeface="Calibri"/>
                <a:ea typeface="Calibri"/>
                <a:cs typeface="Calibri"/>
                <a:sym typeface="Calibri"/>
              </a:rPr>
              <a:t>kompostimises</a:t>
            </a:r>
            <a:r>
              <a:rPr lang="en-US" sz="2400" b="0" i="0" u="none" strike="noStrike" cap="none" dirty="0">
                <a:solidFill>
                  <a:srgbClr val="056839"/>
                </a:solidFill>
                <a:latin typeface="Calibri"/>
                <a:ea typeface="Calibri"/>
                <a:cs typeface="Calibri"/>
                <a:sym typeface="Calibri"/>
              </a:rPr>
              <a:t>.</a:t>
            </a:r>
            <a:endParaRPr sz="2400" dirty="0"/>
          </a:p>
        </p:txBody>
      </p:sp>
      <p:sp>
        <p:nvSpPr>
          <p:cNvPr id="223" name="Google Shape;223;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24" name="Google Shape;224;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25" name="Google Shape;225;p13"/>
          <p:cNvSpPr/>
          <p:nvPr/>
        </p:nvSpPr>
        <p:spPr>
          <a:xfrm>
            <a:off x="1034414" y="1589760"/>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26" name="Google Shape;226;p1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27" name="Google Shape;227;p1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228" name="Google Shape;228;p13" descr="Free Close-up Photo of Dinnerware Set on Top of Table With Glass Cups Stock Photo"/>
          <p:cNvPicPr preferRelativeResize="0"/>
          <p:nvPr/>
        </p:nvPicPr>
        <p:blipFill rotWithShape="1">
          <a:blip r:embed="rId5">
            <a:alphaModFix/>
          </a:blip>
          <a:srcRect/>
          <a:stretch/>
        </p:blipFill>
        <p:spPr>
          <a:xfrm>
            <a:off x="14023969" y="845614"/>
            <a:ext cx="4694056" cy="7041086"/>
          </a:xfrm>
          <a:prstGeom prst="rect">
            <a:avLst/>
          </a:prstGeom>
          <a:noFill/>
          <a:ln>
            <a:noFill/>
          </a:ln>
        </p:spPr>
      </p:pic>
      <p:sp>
        <p:nvSpPr>
          <p:cNvPr id="229" name="Google Shape;229;p13"/>
          <p:cNvSpPr/>
          <p:nvPr/>
        </p:nvSpPr>
        <p:spPr>
          <a:xfrm>
            <a:off x="13770569" y="8275295"/>
            <a:ext cx="5787600" cy="831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600" b="0" i="0" u="sng" strike="noStrike" cap="none">
                <a:solidFill>
                  <a:schemeClr val="hlink"/>
                </a:solidFill>
                <a:latin typeface="Arial"/>
                <a:ea typeface="Arial"/>
                <a:cs typeface="Arial"/>
                <a:sym typeface="Arial"/>
                <a:hlinkClick r:id="rId6"/>
              </a:rPr>
              <a:t>https://images.pexels.com/photos/1395967/pexels-photo-1395967.jpeg?auto=compress&amp;cs=tinysrgb&amp;w=1260&amp;h=750&amp;dpr=1 </a:t>
            </a:r>
            <a:endParaRPr sz="1600" b="0" i="0" u="none" strike="noStrike" cap="none">
              <a:solidFill>
                <a:srgbClr val="000000"/>
              </a:solidFill>
              <a:latin typeface="Arial"/>
              <a:ea typeface="Arial"/>
              <a:cs typeface="Arial"/>
              <a:sym typeface="Arial"/>
            </a:endParaRPr>
          </a:p>
        </p:txBody>
      </p:sp>
      <p:sp>
        <p:nvSpPr>
          <p:cNvPr id="230" name="Google Shape;230;p13"/>
          <p:cNvSpPr txBox="1"/>
          <p:nvPr/>
        </p:nvSpPr>
        <p:spPr>
          <a:xfrm>
            <a:off x="757872" y="64382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Teema 2: Toidujäätmed toitlustuses</a:t>
            </a:r>
            <a:endParaRPr sz="3300" b="1" i="0" u="none" strike="noStrike" cap="none">
              <a:solidFill>
                <a:srgbClr val="C55A1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4"/>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37" name="Google Shape;237;p14"/>
          <p:cNvSpPr txBox="1"/>
          <p:nvPr/>
        </p:nvSpPr>
        <p:spPr>
          <a:xfrm>
            <a:off x="926350" y="489179"/>
            <a:ext cx="16398900" cy="1504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chemeClr val="dk1"/>
              </a:buClr>
              <a:buSzPts val="5900"/>
              <a:buFont typeface="Arial"/>
              <a:buNone/>
            </a:pPr>
            <a:r>
              <a:rPr lang="en-US" sz="5900" b="1" i="0" u="none" strike="noStrike" cap="none">
                <a:solidFill>
                  <a:srgbClr val="056839"/>
                </a:solidFill>
                <a:latin typeface="Calibri"/>
                <a:ea typeface="Calibri"/>
                <a:cs typeface="Calibri"/>
                <a:sym typeface="Calibri"/>
              </a:rPr>
              <a:t>Teema 3: Toidujäätmed kaubandusvõrgus</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38" name="Google Shape;238;p14"/>
          <p:cNvSpPr txBox="1"/>
          <p:nvPr/>
        </p:nvSpPr>
        <p:spPr>
          <a:xfrm>
            <a:off x="873418" y="2001499"/>
            <a:ext cx="7952100" cy="4027985"/>
          </a:xfrm>
          <a:prstGeom prst="rect">
            <a:avLst/>
          </a:prstGeom>
          <a:noFill/>
          <a:ln>
            <a:noFill/>
          </a:ln>
        </p:spPr>
        <p:txBody>
          <a:bodyPr spcFirstLastPara="1" wrap="square" lIns="148575" tIns="74275" rIns="148575" bIns="74275" anchor="t" anchorCtr="0">
            <a:spAutoFit/>
          </a:bodyPr>
          <a:lstStyle/>
          <a:p>
            <a:pPr marL="0" marR="0" lvl="0" indent="0" rtl="0">
              <a:lnSpc>
                <a:spcPct val="150000"/>
              </a:lnSpc>
              <a:spcBef>
                <a:spcPts val="0"/>
              </a:spcBef>
              <a:spcAft>
                <a:spcPts val="0"/>
              </a:spcAft>
              <a:buNone/>
            </a:pPr>
            <a:r>
              <a:rPr lang="en-US" sz="2800" b="1" i="0" u="none" strike="noStrike" cap="none" dirty="0" err="1">
                <a:solidFill>
                  <a:srgbClr val="056839"/>
                </a:solidFill>
                <a:latin typeface="Calibri"/>
                <a:ea typeface="Calibri"/>
                <a:cs typeface="Calibri"/>
                <a:sym typeface="Calibri"/>
              </a:rPr>
              <a:t>Supermarketid</a:t>
            </a:r>
            <a:r>
              <a:rPr lang="en-US" sz="2800" b="1" i="0" u="none" strike="noStrike" cap="none" dirty="0">
                <a:solidFill>
                  <a:srgbClr val="056839"/>
                </a:solidFill>
                <a:latin typeface="Calibri"/>
                <a:ea typeface="Calibri"/>
                <a:cs typeface="Calibri"/>
                <a:sym typeface="Calibri"/>
              </a:rPr>
              <a:t> </a:t>
            </a:r>
            <a:r>
              <a:rPr lang="en-US" sz="2800" b="0" i="0" u="none" strike="noStrike" cap="none" dirty="0">
                <a:solidFill>
                  <a:srgbClr val="056839"/>
                </a:solidFill>
                <a:latin typeface="Calibri"/>
                <a:ea typeface="Calibri"/>
                <a:cs typeface="Calibri"/>
                <a:sym typeface="Calibri"/>
              </a:rPr>
              <a:t>on </a:t>
            </a:r>
            <a:r>
              <a:rPr lang="en-US" sz="2800" b="0" i="0" u="none" strike="noStrike" cap="none" dirty="0" err="1">
                <a:solidFill>
                  <a:srgbClr val="056839"/>
                </a:solidFill>
                <a:latin typeface="Calibri"/>
                <a:ea typeface="Calibri"/>
                <a:cs typeface="Calibri"/>
                <a:sym typeface="Calibri"/>
              </a:rPr>
              <a:t>osaliselt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süüdi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ülemaailmses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toidujäätmete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katastroofis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Segadus</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toiduohutuskuupäevade</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tähenduse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osas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toob</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kaasa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selle</a:t>
            </a:r>
            <a:r>
              <a:rPr lang="en-US" sz="2800" b="0" i="0" u="none" strike="noStrike" cap="none" dirty="0">
                <a:solidFill>
                  <a:srgbClr val="056839"/>
                </a:solidFill>
                <a:latin typeface="Calibri"/>
                <a:ea typeface="Calibri"/>
                <a:cs typeface="Calibri"/>
                <a:sym typeface="Calibri"/>
              </a:rPr>
              <a:t>, et </a:t>
            </a:r>
            <a:r>
              <a:rPr lang="en-US" sz="2800" b="0" i="0" u="none" strike="noStrike" cap="none" dirty="0" err="1">
                <a:solidFill>
                  <a:srgbClr val="056839"/>
                </a:solidFill>
                <a:latin typeface="Calibri"/>
                <a:ea typeface="Calibri"/>
                <a:cs typeface="Calibri"/>
                <a:sym typeface="Calibri"/>
              </a:rPr>
              <a:t>suur</a:t>
            </a:r>
            <a:r>
              <a:rPr lang="en-US" sz="2800" b="0" i="0" u="none" strike="noStrike" cap="none" dirty="0">
                <a:solidFill>
                  <a:srgbClr val="056839"/>
                </a:solidFill>
                <a:latin typeface="Calibri"/>
                <a:ea typeface="Calibri"/>
                <a:cs typeface="Calibri"/>
                <a:sym typeface="Calibri"/>
              </a:rPr>
              <a:t> hulk </a:t>
            </a:r>
            <a:r>
              <a:rPr lang="en-US" sz="2800" b="0" i="0" u="none" strike="noStrike" cap="none" dirty="0" err="1">
                <a:solidFill>
                  <a:srgbClr val="056839"/>
                </a:solidFill>
                <a:latin typeface="Calibri"/>
                <a:ea typeface="Calibri"/>
                <a:cs typeface="Calibri"/>
                <a:sym typeface="Calibri"/>
              </a:rPr>
              <a:t>söödavat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toitu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visatakse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ära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Vähesed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meist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mõistavad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täielikult</a:t>
            </a:r>
            <a:r>
              <a:rPr lang="en-US" sz="2800" b="0" i="0" u="none" strike="noStrike" cap="none" dirty="0">
                <a:solidFill>
                  <a:srgbClr val="056839"/>
                </a:solidFill>
                <a:latin typeface="Calibri"/>
                <a:ea typeface="Calibri"/>
                <a:cs typeface="Calibri"/>
                <a:sym typeface="Calibri"/>
              </a:rPr>
              <a:t>, mis </a:t>
            </a:r>
            <a:r>
              <a:rPr lang="en-US" sz="2800" b="0" i="0" u="none" strike="noStrike" cap="none" dirty="0" err="1">
                <a:solidFill>
                  <a:srgbClr val="056839"/>
                </a:solidFill>
                <a:latin typeface="Calibri"/>
                <a:ea typeface="Calibri"/>
                <a:cs typeface="Calibri"/>
                <a:sym typeface="Calibri"/>
              </a:rPr>
              <a:t>vahe</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säilivusaegade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kõlblikkusaja</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säilimisaegade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vahel</a:t>
            </a:r>
            <a:r>
              <a:rPr lang="en-US" sz="2800" b="0" i="0" u="none" strike="noStrike" cap="none" dirty="0">
                <a:solidFill>
                  <a:srgbClr val="056839"/>
                </a:solidFill>
                <a:latin typeface="Calibri"/>
                <a:ea typeface="Calibri"/>
                <a:cs typeface="Calibri"/>
                <a:sym typeface="Calibri"/>
              </a:rPr>
              <a:t>.</a:t>
            </a:r>
            <a:endParaRPr sz="2800" dirty="0"/>
          </a:p>
        </p:txBody>
      </p:sp>
      <p:pic>
        <p:nvPicPr>
          <p:cNvPr id="239" name="Google Shape;239;p14"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40" name="Google Shape;240;p14"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41" name="Google Shape;241;p1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42" name="Google Shape;242;p14"/>
          <p:cNvPicPr preferRelativeResize="0"/>
          <p:nvPr/>
        </p:nvPicPr>
        <p:blipFill rotWithShape="1">
          <a:blip r:embed="rId5">
            <a:alphaModFix/>
          </a:blip>
          <a:srcRect/>
          <a:stretch/>
        </p:blipFill>
        <p:spPr>
          <a:xfrm>
            <a:off x="9840260" y="2079674"/>
            <a:ext cx="8872537" cy="5915025"/>
          </a:xfrm>
          <a:prstGeom prst="rect">
            <a:avLst/>
          </a:prstGeom>
          <a:noFill/>
          <a:ln>
            <a:noFill/>
          </a:ln>
        </p:spPr>
      </p:pic>
      <p:sp>
        <p:nvSpPr>
          <p:cNvPr id="243" name="Google Shape;243;p14"/>
          <p:cNvSpPr/>
          <p:nvPr/>
        </p:nvSpPr>
        <p:spPr>
          <a:xfrm>
            <a:off x="9726111" y="8012766"/>
            <a:ext cx="9306600" cy="334667"/>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200" b="0" i="0" u="sng" strike="noStrike" cap="none" dirty="0">
                <a:solidFill>
                  <a:schemeClr val="hlink"/>
                </a:solidFill>
                <a:latin typeface="Arial"/>
                <a:ea typeface="Arial"/>
                <a:cs typeface="Arial"/>
                <a:sym typeface="Arial"/>
                <a:hlinkClick r:id="rId6"/>
              </a:rPr>
              <a:t>https://images.pexels.com/photos/264636/pexels-photo-264636.jpeg?auto=compress&amp;cs=tinysrgb&amp;w=1260&amp;h=750&amp;dpr=1 </a:t>
            </a:r>
            <a:endParaRPr sz="1200" dirty="0"/>
          </a:p>
        </p:txBody>
      </p:sp>
      <p:sp>
        <p:nvSpPr>
          <p:cNvPr id="244" name="Google Shape;244;p14"/>
          <p:cNvSpPr/>
          <p:nvPr/>
        </p:nvSpPr>
        <p:spPr>
          <a:xfrm>
            <a:off x="1034414" y="15298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51" name="Google Shape;251;p15"/>
          <p:cNvSpPr txBox="1"/>
          <p:nvPr/>
        </p:nvSpPr>
        <p:spPr>
          <a:xfrm>
            <a:off x="1072134" y="1791521"/>
            <a:ext cx="8918706" cy="5966978"/>
          </a:xfrm>
          <a:prstGeom prst="rect">
            <a:avLst/>
          </a:prstGeom>
          <a:noFill/>
          <a:ln>
            <a:noFill/>
          </a:ln>
        </p:spPr>
        <p:txBody>
          <a:bodyPr spcFirstLastPara="1" wrap="square" lIns="148575" tIns="74275" rIns="148575" bIns="74275" anchor="t" anchorCtr="0">
            <a:spAutoFit/>
          </a:bodyPr>
          <a:lstStyle/>
          <a:p>
            <a:pPr marL="0" marR="0" lvl="0" indent="0" rtl="0">
              <a:lnSpc>
                <a:spcPct val="150000"/>
              </a:lnSpc>
              <a:spcBef>
                <a:spcPts val="0"/>
              </a:spcBef>
              <a:spcAft>
                <a:spcPts val="0"/>
              </a:spcAft>
              <a:buNone/>
            </a:pPr>
            <a:r>
              <a:rPr lang="en-US" sz="2800" b="1" i="0" u="none" strike="noStrike" cap="none" dirty="0" err="1">
                <a:solidFill>
                  <a:srgbClr val="056839"/>
                </a:solidFill>
                <a:latin typeface="Calibri"/>
                <a:ea typeface="Calibri"/>
                <a:cs typeface="Calibri"/>
                <a:sym typeface="Calibri"/>
              </a:rPr>
              <a:t>Müügikuupäevad</a:t>
            </a:r>
            <a:r>
              <a:rPr lang="en-US" sz="2800" b="1" i="0" u="none" strike="noStrike" cap="none" dirty="0">
                <a:solidFill>
                  <a:srgbClr val="056839"/>
                </a:solidFill>
                <a:latin typeface="Calibri"/>
                <a:ea typeface="Calibri"/>
                <a:cs typeface="Calibri"/>
                <a:sym typeface="Calibri"/>
              </a:rPr>
              <a:t> </a:t>
            </a:r>
            <a:r>
              <a:rPr lang="en-US" sz="2800" b="0" i="0" u="none" strike="noStrike" cap="none" dirty="0">
                <a:solidFill>
                  <a:srgbClr val="056839"/>
                </a:solidFill>
                <a:latin typeface="Calibri"/>
                <a:ea typeface="Calibri"/>
                <a:cs typeface="Calibri"/>
                <a:sym typeface="Calibri"/>
              </a:rPr>
              <a:t>on </a:t>
            </a:r>
            <a:r>
              <a:rPr lang="en-US" sz="2800" b="0" i="0" u="none" strike="noStrike" cap="none" dirty="0" err="1">
                <a:solidFill>
                  <a:srgbClr val="056839"/>
                </a:solidFill>
                <a:latin typeface="Calibri"/>
                <a:ea typeface="Calibri"/>
                <a:cs typeface="Calibri"/>
                <a:sym typeface="Calibri"/>
              </a:rPr>
              <a:t>mõeldud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ainult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supermarketitele</a:t>
            </a:r>
            <a:r>
              <a:rPr lang="en-US" sz="2800" b="0" i="0" u="none" strike="noStrike" cap="none" dirty="0">
                <a:solidFill>
                  <a:srgbClr val="056839"/>
                </a:solidFill>
                <a:latin typeface="Calibri"/>
                <a:ea typeface="Calibri"/>
                <a:cs typeface="Calibri"/>
                <a:sym typeface="Calibri"/>
              </a:rPr>
              <a:t>. See </a:t>
            </a:r>
            <a:r>
              <a:rPr lang="en-US" sz="2800" b="0" i="0" u="none" strike="noStrike" cap="none" dirty="0" err="1">
                <a:solidFill>
                  <a:srgbClr val="056839"/>
                </a:solidFill>
                <a:latin typeface="Calibri"/>
                <a:ea typeface="Calibri"/>
                <a:cs typeface="Calibri"/>
                <a:sym typeface="Calibri"/>
              </a:rPr>
              <a:t>näitab</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neile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millal</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tuleks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müügilt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kõrvaldada</a:t>
            </a:r>
            <a:r>
              <a:rPr lang="en-US" sz="2800" b="0" i="0" u="none" strike="noStrike" cap="none" dirty="0">
                <a:solidFill>
                  <a:srgbClr val="056839"/>
                </a:solidFill>
                <a:latin typeface="Calibri"/>
                <a:ea typeface="Calibri"/>
                <a:cs typeface="Calibri"/>
                <a:sym typeface="Calibri"/>
              </a:rPr>
              <a:t>.</a:t>
            </a:r>
            <a:endParaRPr sz="2800" dirty="0"/>
          </a:p>
          <a:p>
            <a:pPr marL="0" marR="0" lvl="0" indent="0" rtl="0">
              <a:lnSpc>
                <a:spcPct val="150000"/>
              </a:lnSpc>
              <a:spcBef>
                <a:spcPts val="0"/>
              </a:spcBef>
              <a:spcAft>
                <a:spcPts val="0"/>
              </a:spcAft>
              <a:buNone/>
            </a:pPr>
            <a:r>
              <a:rPr lang="en-US" sz="2800" b="1" i="0" u="none" strike="noStrike" cap="none" dirty="0" err="1">
                <a:solidFill>
                  <a:srgbClr val="056839"/>
                </a:solidFill>
                <a:latin typeface="Calibri"/>
                <a:ea typeface="Calibri"/>
                <a:cs typeface="Calibri"/>
                <a:sym typeface="Calibri"/>
              </a:rPr>
              <a:t>Säilivusaeg</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lisatakse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tavaliselt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kergesti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riknevatele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toiduainetele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näiteks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lihale</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kalale</a:t>
            </a:r>
            <a:r>
              <a:rPr lang="en-US" sz="2800" b="0" i="0" u="none" strike="noStrike" cap="none" dirty="0">
                <a:solidFill>
                  <a:srgbClr val="056839"/>
                </a:solidFill>
                <a:latin typeface="Calibri"/>
                <a:ea typeface="Calibri"/>
                <a:cs typeface="Calibri"/>
                <a:sym typeface="Calibri"/>
              </a:rPr>
              <a:t>. See </a:t>
            </a:r>
            <a:r>
              <a:rPr lang="en-US" sz="2800" b="0" i="0" u="none" strike="noStrike" cap="none" dirty="0" err="1">
                <a:solidFill>
                  <a:srgbClr val="056839"/>
                </a:solidFill>
                <a:latin typeface="Calibri"/>
                <a:ea typeface="Calibri"/>
                <a:cs typeface="Calibri"/>
                <a:sym typeface="Calibri"/>
              </a:rPr>
              <a:t>tähendab</a:t>
            </a:r>
            <a:r>
              <a:rPr lang="en-US" sz="2800" b="0" i="0" u="none" strike="noStrike" cap="none" dirty="0">
                <a:solidFill>
                  <a:srgbClr val="056839"/>
                </a:solidFill>
                <a:latin typeface="Calibri"/>
                <a:ea typeface="Calibri"/>
                <a:cs typeface="Calibri"/>
                <a:sym typeface="Calibri"/>
              </a:rPr>
              <a:t>, et </a:t>
            </a:r>
            <a:r>
              <a:rPr lang="en-US" sz="2800" b="0" i="0" u="none" strike="noStrike" cap="none" dirty="0" err="1">
                <a:solidFill>
                  <a:srgbClr val="056839"/>
                </a:solidFill>
                <a:latin typeface="Calibri"/>
                <a:ea typeface="Calibri"/>
                <a:cs typeface="Calibri"/>
                <a:sym typeface="Calibri"/>
              </a:rPr>
              <a:t>toit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tuleb</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süüa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selle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kuupäevani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sest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pärast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võib</a:t>
            </a:r>
            <a:r>
              <a:rPr lang="en-US" sz="2800" b="0" i="0" u="none" strike="noStrike" cap="none" dirty="0">
                <a:solidFill>
                  <a:srgbClr val="056839"/>
                </a:solidFill>
                <a:latin typeface="Calibri"/>
                <a:ea typeface="Calibri"/>
                <a:cs typeface="Calibri"/>
                <a:sym typeface="Calibri"/>
              </a:rPr>
              <a:t> see </a:t>
            </a:r>
            <a:r>
              <a:rPr lang="en-US" sz="2800" b="0" i="0" u="none" strike="noStrike" cap="none" dirty="0" err="1">
                <a:solidFill>
                  <a:srgbClr val="056839"/>
                </a:solidFill>
                <a:latin typeface="Calibri"/>
                <a:ea typeface="Calibri"/>
                <a:cs typeface="Calibri"/>
                <a:sym typeface="Calibri"/>
              </a:rPr>
              <a:t>osutuda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tervisele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kahjulikuks</a:t>
            </a:r>
            <a:r>
              <a:rPr lang="en-US" sz="2800" b="0" i="0" u="none" strike="noStrike" cap="none" dirty="0">
                <a:solidFill>
                  <a:srgbClr val="056839"/>
                </a:solidFill>
                <a:latin typeface="Calibri"/>
                <a:ea typeface="Calibri"/>
                <a:cs typeface="Calibri"/>
                <a:sym typeface="Calibri"/>
              </a:rPr>
              <a:t>.</a:t>
            </a:r>
            <a:endParaRPr sz="2800" dirty="0"/>
          </a:p>
          <a:p>
            <a:pPr marL="0" marR="0" lvl="0" indent="0" rtl="0">
              <a:lnSpc>
                <a:spcPct val="150000"/>
              </a:lnSpc>
              <a:spcBef>
                <a:spcPts val="0"/>
              </a:spcBef>
              <a:spcAft>
                <a:spcPts val="0"/>
              </a:spcAft>
              <a:buNone/>
            </a:pPr>
            <a:r>
              <a:rPr lang="en-US" sz="2800" b="1" i="0" u="none" strike="noStrike" cap="none" dirty="0">
                <a:solidFill>
                  <a:srgbClr val="056839"/>
                </a:solidFill>
                <a:latin typeface="Calibri"/>
                <a:ea typeface="Calibri"/>
                <a:cs typeface="Calibri"/>
                <a:sym typeface="Calibri"/>
              </a:rPr>
              <a:t>BEST BEFORE </a:t>
            </a:r>
            <a:r>
              <a:rPr lang="en-US" sz="2800" b="0" i="0" u="none" strike="noStrike" cap="none" dirty="0">
                <a:solidFill>
                  <a:srgbClr val="056839"/>
                </a:solidFill>
                <a:latin typeface="Calibri"/>
                <a:ea typeface="Calibri"/>
                <a:cs typeface="Calibri"/>
                <a:sym typeface="Calibri"/>
              </a:rPr>
              <a:t>-</a:t>
            </a:r>
            <a:r>
              <a:rPr lang="en-US" sz="2800" b="0" i="0" u="none" strike="noStrike" cap="none" dirty="0" err="1">
                <a:solidFill>
                  <a:srgbClr val="056839"/>
                </a:solidFill>
                <a:latin typeface="Calibri"/>
                <a:ea typeface="Calibri"/>
                <a:cs typeface="Calibri"/>
                <a:sym typeface="Calibri"/>
              </a:rPr>
              <a:t>Puuviljadel</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köögiviljadel</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tavaliselt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aegumiskuupäev</a:t>
            </a:r>
            <a:r>
              <a:rPr lang="en-US" sz="2800" b="0" i="0" u="none" strike="noStrike" cap="none" dirty="0">
                <a:solidFill>
                  <a:srgbClr val="056839"/>
                </a:solidFill>
                <a:latin typeface="Calibri"/>
                <a:ea typeface="Calibri"/>
                <a:cs typeface="Calibri"/>
                <a:sym typeface="Calibri"/>
              </a:rPr>
              <a:t>. See </a:t>
            </a:r>
            <a:r>
              <a:rPr lang="en-US" sz="2800" b="0" i="0" u="none" strike="noStrike" cap="none" dirty="0" err="1">
                <a:solidFill>
                  <a:srgbClr val="056839"/>
                </a:solidFill>
                <a:latin typeface="Calibri"/>
                <a:ea typeface="Calibri"/>
                <a:cs typeface="Calibri"/>
                <a:sym typeface="Calibri"/>
              </a:rPr>
              <a:t>kuupäev</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kuupäev</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enne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mida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toitu</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parim</a:t>
            </a:r>
            <a:r>
              <a:rPr lang="en-US" sz="2800" b="0" i="0" u="none" strike="noStrike" cap="none" dirty="0">
                <a:solidFill>
                  <a:srgbClr val="056839"/>
                </a:solidFill>
                <a:latin typeface="Calibri"/>
                <a:ea typeface="Calibri"/>
                <a:cs typeface="Calibri"/>
                <a:sym typeface="Calibri"/>
              </a:rPr>
              <a:t>. </a:t>
            </a:r>
            <a:endParaRPr sz="2800" dirty="0"/>
          </a:p>
        </p:txBody>
      </p:sp>
      <p:pic>
        <p:nvPicPr>
          <p:cNvPr id="252" name="Google Shape;252;p15"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53" name="Google Shape;253;p15"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54" name="Google Shape;254;p15"/>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55" name="Google Shape;255;p15"/>
          <p:cNvPicPr preferRelativeResize="0"/>
          <p:nvPr/>
        </p:nvPicPr>
        <p:blipFill rotWithShape="1">
          <a:blip r:embed="rId5">
            <a:alphaModFix/>
          </a:blip>
          <a:srcRect/>
          <a:stretch/>
        </p:blipFill>
        <p:spPr>
          <a:xfrm>
            <a:off x="11062985" y="2054805"/>
            <a:ext cx="7685221" cy="5123479"/>
          </a:xfrm>
          <a:prstGeom prst="rect">
            <a:avLst/>
          </a:prstGeom>
          <a:noFill/>
          <a:ln>
            <a:noFill/>
          </a:ln>
        </p:spPr>
      </p:pic>
      <p:sp>
        <p:nvSpPr>
          <p:cNvPr id="256" name="Google Shape;256;p15"/>
          <p:cNvSpPr/>
          <p:nvPr/>
        </p:nvSpPr>
        <p:spPr>
          <a:xfrm>
            <a:off x="10941973" y="7239410"/>
            <a:ext cx="9282980" cy="334667"/>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200" b="0" i="0" u="sng" strike="noStrike" cap="none" dirty="0">
                <a:solidFill>
                  <a:schemeClr val="hlink"/>
                </a:solidFill>
                <a:latin typeface="Arial"/>
                <a:ea typeface="Arial"/>
                <a:cs typeface="Arial"/>
                <a:sym typeface="Arial"/>
                <a:hlinkClick r:id="rId6"/>
              </a:rPr>
              <a:t>https://images.pexels.com/photos/3028500/pexels-photo-3028500.jpeg?auto=compress&amp;cs=tinysrgb&amp;w=1260&amp;h=750&amp;dpr=1 </a:t>
            </a:r>
            <a:endParaRPr sz="1200" dirty="0"/>
          </a:p>
        </p:txBody>
      </p:sp>
      <p:sp>
        <p:nvSpPr>
          <p:cNvPr id="257" name="Google Shape;257;p15"/>
          <p:cNvSpPr txBox="1"/>
          <p:nvPr/>
        </p:nvSpPr>
        <p:spPr>
          <a:xfrm>
            <a:off x="926350" y="489179"/>
            <a:ext cx="16398900" cy="1504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chemeClr val="dk1"/>
              </a:buClr>
              <a:buSzPts val="5900"/>
              <a:buFont typeface="Arial"/>
              <a:buNone/>
            </a:pPr>
            <a:r>
              <a:rPr lang="en-US" sz="5900" b="1" i="0" u="none" strike="noStrike" cap="none">
                <a:solidFill>
                  <a:srgbClr val="056839"/>
                </a:solidFill>
                <a:latin typeface="Calibri"/>
                <a:ea typeface="Calibri"/>
                <a:cs typeface="Calibri"/>
                <a:sym typeface="Calibri"/>
              </a:rPr>
              <a:t>Teema 3: Toidujäätmed kaubandusvõrgus</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58" name="Google Shape;258;p15"/>
          <p:cNvSpPr/>
          <p:nvPr/>
        </p:nvSpPr>
        <p:spPr>
          <a:xfrm>
            <a:off x="1034414" y="14155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65" name="Google Shape;265;p48"/>
          <p:cNvSpPr txBox="1"/>
          <p:nvPr/>
        </p:nvSpPr>
        <p:spPr>
          <a:xfrm>
            <a:off x="635889" y="360366"/>
            <a:ext cx="1639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Teema 4: Toidujäätmete käitlemine</a:t>
            </a:r>
            <a:endParaRPr sz="2900" b="1" i="0" u="none" strike="noStrike" cap="none">
              <a:solidFill>
                <a:schemeClr val="dk1"/>
              </a:solidFill>
              <a:latin typeface="Calibri"/>
              <a:ea typeface="Calibri"/>
              <a:cs typeface="Calibri"/>
              <a:sym typeface="Calibri"/>
            </a:endParaRPr>
          </a:p>
        </p:txBody>
      </p:sp>
      <p:sp>
        <p:nvSpPr>
          <p:cNvPr id="266" name="Google Shape;266;p48"/>
          <p:cNvSpPr txBox="1"/>
          <p:nvPr/>
        </p:nvSpPr>
        <p:spPr>
          <a:xfrm>
            <a:off x="756630" y="1569657"/>
            <a:ext cx="8219521" cy="5966978"/>
          </a:xfrm>
          <a:prstGeom prst="rect">
            <a:avLst/>
          </a:prstGeom>
          <a:noFill/>
          <a:ln>
            <a:noFill/>
          </a:ln>
        </p:spPr>
        <p:txBody>
          <a:bodyPr spcFirstLastPara="1" wrap="square" lIns="148575" tIns="74275" rIns="148575" bIns="74275" anchor="t" anchorCtr="0">
            <a:spAutoFit/>
          </a:bodyPr>
          <a:lstStyle/>
          <a:p>
            <a:pPr marL="0" marR="0" lvl="0" indent="0" rtl="0">
              <a:lnSpc>
                <a:spcPct val="150000"/>
              </a:lnSpc>
              <a:spcBef>
                <a:spcPts val="0"/>
              </a:spcBef>
              <a:spcAft>
                <a:spcPts val="0"/>
              </a:spcAft>
              <a:buNone/>
            </a:pPr>
            <a:r>
              <a:rPr lang="en-US" sz="2800" b="0" i="0" u="none" strike="noStrike" cap="none" dirty="0" err="1">
                <a:solidFill>
                  <a:srgbClr val="056839"/>
                </a:solidFill>
                <a:latin typeface="Calibri"/>
                <a:ea typeface="Calibri"/>
                <a:cs typeface="Calibri"/>
                <a:sym typeface="Calibri"/>
              </a:rPr>
              <a:t>Kui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toidust</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vältimatu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ülejääk</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siis</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parim</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võimalus</a:t>
            </a:r>
            <a:r>
              <a:rPr lang="en-US" sz="2800" b="0" i="0" u="none" strike="noStrike" cap="none" dirty="0">
                <a:solidFill>
                  <a:srgbClr val="056839"/>
                </a:solidFill>
                <a:latin typeface="Calibri"/>
                <a:ea typeface="Calibri"/>
                <a:cs typeface="Calibri"/>
                <a:sym typeface="Calibri"/>
              </a:rPr>
              <a:t> see </a:t>
            </a:r>
            <a:r>
              <a:rPr lang="en-US" sz="2800" b="1" i="0" u="none" strike="noStrike" cap="none" dirty="0" err="1">
                <a:solidFill>
                  <a:srgbClr val="056839"/>
                </a:solidFill>
                <a:latin typeface="Calibri"/>
                <a:ea typeface="Calibri"/>
                <a:cs typeface="Calibri"/>
                <a:sym typeface="Calibri"/>
              </a:rPr>
              <a:t>ümber</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jagada</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abivajajatele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Supermarketid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saavad</a:t>
            </a:r>
            <a:r>
              <a:rPr lang="en-US" sz="2800" b="0" i="0" u="none" strike="noStrike" cap="none" dirty="0">
                <a:solidFill>
                  <a:srgbClr val="056839"/>
                </a:solidFill>
                <a:latin typeface="Calibri"/>
                <a:ea typeface="Calibri"/>
                <a:cs typeface="Calibri"/>
                <a:sym typeface="Calibri"/>
              </a:rPr>
              <a:t> ja </a:t>
            </a:r>
            <a:r>
              <a:rPr lang="en-US" sz="2800" b="1" i="0" u="none" strike="noStrike" cap="none" dirty="0" err="1">
                <a:solidFill>
                  <a:srgbClr val="056839"/>
                </a:solidFill>
                <a:latin typeface="Calibri"/>
                <a:ea typeface="Calibri"/>
                <a:cs typeface="Calibri"/>
                <a:sym typeface="Calibri"/>
              </a:rPr>
              <a:t>annetavadki</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toidupankadele</a:t>
            </a:r>
            <a:r>
              <a:rPr lang="en-US" sz="2800" b="0" i="0" u="none" strike="noStrike" cap="none" dirty="0">
                <a:solidFill>
                  <a:srgbClr val="056839"/>
                </a:solidFill>
                <a:latin typeface="Calibri"/>
                <a:ea typeface="Calibri"/>
                <a:cs typeface="Calibri"/>
                <a:sym typeface="Calibri"/>
              </a:rPr>
              <a:t>. Teine </a:t>
            </a:r>
            <a:r>
              <a:rPr lang="en-US" sz="2800" b="0" i="0" u="none" strike="noStrike" cap="none" dirty="0" err="1">
                <a:solidFill>
                  <a:srgbClr val="056839"/>
                </a:solidFill>
                <a:latin typeface="Calibri"/>
                <a:ea typeface="Calibri"/>
                <a:cs typeface="Calibri"/>
                <a:sym typeface="Calibri"/>
              </a:rPr>
              <a:t>võimalus</a:t>
            </a:r>
            <a:r>
              <a:rPr lang="en-US" sz="2800" b="0" i="0" u="none" strike="noStrike" cap="none" dirty="0">
                <a:solidFill>
                  <a:srgbClr val="056839"/>
                </a:solidFill>
                <a:latin typeface="Calibri"/>
                <a:ea typeface="Calibri"/>
                <a:cs typeface="Calibri"/>
                <a:sym typeface="Calibri"/>
              </a:rPr>
              <a:t> on </a:t>
            </a:r>
            <a:r>
              <a:rPr lang="en-US" sz="2800" b="1" i="0" u="none" strike="noStrike" cap="none" dirty="0" err="1">
                <a:solidFill>
                  <a:srgbClr val="056839"/>
                </a:solidFill>
                <a:latin typeface="Calibri"/>
                <a:ea typeface="Calibri"/>
                <a:cs typeface="Calibri"/>
                <a:sym typeface="Calibri"/>
              </a:rPr>
              <a:t>jaotada</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supermarketite</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ülejäägid</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ümber</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heategevusorganisatsioonidele</a:t>
            </a:r>
            <a:r>
              <a:rPr lang="en-US" sz="2800" b="1" i="0" u="none" strike="noStrike" cap="none" dirty="0">
                <a:solidFill>
                  <a:srgbClr val="056839"/>
                </a:solidFill>
                <a:latin typeface="Calibri"/>
                <a:ea typeface="Calibri"/>
                <a:cs typeface="Calibri"/>
                <a:sym typeface="Calibri"/>
              </a:rPr>
              <a:t> ja </a:t>
            </a:r>
            <a:r>
              <a:rPr lang="en-US" sz="2800" b="1" i="0" u="none" strike="noStrike" cap="none" dirty="0" err="1">
                <a:solidFill>
                  <a:srgbClr val="056839"/>
                </a:solidFill>
                <a:latin typeface="Calibri"/>
                <a:ea typeface="Calibri"/>
                <a:cs typeface="Calibri"/>
                <a:sym typeface="Calibri"/>
              </a:rPr>
              <a:t>kogukonnarühmadele</a:t>
            </a:r>
            <a:r>
              <a:rPr lang="en-US" sz="2800" b="1" i="0" u="none" strike="noStrike" cap="none" dirty="0">
                <a:solidFill>
                  <a:srgbClr val="056839"/>
                </a:solidFill>
                <a:latin typeface="Calibri"/>
                <a:ea typeface="Calibri"/>
                <a:cs typeface="Calibri"/>
                <a:sym typeface="Calibri"/>
              </a:rPr>
              <a:t>.</a:t>
            </a:r>
            <a:endParaRPr sz="2800" dirty="0"/>
          </a:p>
          <a:p>
            <a:pPr marL="0" marR="0" lvl="0" indent="0" rtl="0">
              <a:lnSpc>
                <a:spcPct val="150000"/>
              </a:lnSpc>
              <a:spcBef>
                <a:spcPts val="0"/>
              </a:spcBef>
              <a:spcAft>
                <a:spcPts val="0"/>
              </a:spcAft>
              <a:buNone/>
            </a:pPr>
            <a:r>
              <a:rPr lang="en-US" sz="2800" b="0" i="0" u="none" strike="noStrike" cap="none" dirty="0" err="1">
                <a:solidFill>
                  <a:srgbClr val="056839"/>
                </a:solidFill>
                <a:latin typeface="Calibri"/>
                <a:ea typeface="Calibri"/>
                <a:cs typeface="Calibri"/>
                <a:sym typeface="Calibri"/>
              </a:rPr>
              <a:t>Võimalus</a:t>
            </a:r>
            <a:r>
              <a:rPr lang="en-US" sz="2800" b="0" i="0" u="none" strike="noStrike" cap="none" dirty="0">
                <a:solidFill>
                  <a:srgbClr val="056839"/>
                </a:solidFill>
                <a:latin typeface="Calibri"/>
                <a:ea typeface="Calibri"/>
                <a:cs typeface="Calibri"/>
                <a:sym typeface="Calibri"/>
              </a:rPr>
              <a:t> on ka </a:t>
            </a:r>
            <a:r>
              <a:rPr lang="en-US" sz="2800" b="0" i="0" u="none" strike="noStrike" cap="none" dirty="0" err="1">
                <a:solidFill>
                  <a:srgbClr val="056839"/>
                </a:solidFill>
                <a:latin typeface="Calibri"/>
                <a:ea typeface="Calibri"/>
                <a:cs typeface="Calibri"/>
                <a:sym typeface="Calibri"/>
              </a:rPr>
              <a:t>aegumiskuupäevaga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toodete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või</a:t>
            </a:r>
            <a:r>
              <a:rPr lang="en-US" sz="2800" b="0" i="0" u="none" strike="noStrike" cap="none" dirty="0">
                <a:solidFill>
                  <a:srgbClr val="056839"/>
                </a:solidFill>
                <a:latin typeface="Calibri"/>
                <a:ea typeface="Calibri"/>
                <a:cs typeface="Calibri"/>
                <a:sym typeface="Calibri"/>
              </a:rPr>
              <a:t> halva </a:t>
            </a:r>
            <a:r>
              <a:rPr lang="en-US" sz="2800" b="0" i="0" u="none" strike="noStrike" cap="none" dirty="0" err="1">
                <a:solidFill>
                  <a:srgbClr val="056839"/>
                </a:solidFill>
                <a:latin typeface="Calibri"/>
                <a:ea typeface="Calibri"/>
                <a:cs typeface="Calibri"/>
                <a:sym typeface="Calibri"/>
              </a:rPr>
              <a:t>väljanägemisega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puu</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köögiviljade</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hinna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vähendamine</a:t>
            </a:r>
            <a:r>
              <a:rPr lang="en-US" sz="2800" b="1" i="0" u="none" strike="noStrike" cap="none" dirty="0">
                <a:solidFill>
                  <a:srgbClr val="056839"/>
                </a:solidFill>
                <a:latin typeface="Calibri"/>
                <a:ea typeface="Calibri"/>
                <a:cs typeface="Calibri"/>
                <a:sym typeface="Calibri"/>
              </a:rPr>
              <a:t>.</a:t>
            </a:r>
            <a:endParaRPr sz="2800" dirty="0"/>
          </a:p>
        </p:txBody>
      </p:sp>
      <p:pic>
        <p:nvPicPr>
          <p:cNvPr id="267" name="Google Shape;267;p48"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68" name="Google Shape;268;p48"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69" name="Google Shape;269;p48"/>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70" name="Google Shape;270;p48"/>
          <p:cNvPicPr preferRelativeResize="0"/>
          <p:nvPr/>
        </p:nvPicPr>
        <p:blipFill rotWithShape="1">
          <a:blip r:embed="rId5">
            <a:alphaModFix/>
          </a:blip>
          <a:srcRect/>
          <a:stretch/>
        </p:blipFill>
        <p:spPr>
          <a:xfrm>
            <a:off x="9852283" y="2064479"/>
            <a:ext cx="8490036" cy="5665059"/>
          </a:xfrm>
          <a:prstGeom prst="rect">
            <a:avLst/>
          </a:prstGeom>
          <a:noFill/>
          <a:ln>
            <a:noFill/>
          </a:ln>
        </p:spPr>
      </p:pic>
      <p:sp>
        <p:nvSpPr>
          <p:cNvPr id="271" name="Google Shape;271;p48"/>
          <p:cNvSpPr/>
          <p:nvPr/>
        </p:nvSpPr>
        <p:spPr>
          <a:xfrm>
            <a:off x="9852299" y="7843913"/>
            <a:ext cx="9551400" cy="600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b="0" i="0" u="sng" strike="noStrike" cap="none" dirty="0">
                <a:solidFill>
                  <a:schemeClr val="hlink"/>
                </a:solidFill>
                <a:latin typeface="Arial"/>
                <a:ea typeface="Arial"/>
                <a:cs typeface="Arial"/>
                <a:sym typeface="Arial"/>
                <a:hlinkClick r:id="rId6"/>
              </a:rPr>
              <a:t>https://images.pexels.com/photos/6940071/pexels-photo-6940071.jpeg?auto=compress&amp;cs=tinysrgb&amp;w=1260&amp;h=750&amp;dpr=1 </a:t>
            </a:r>
            <a:endParaRPr dirty="0"/>
          </a:p>
        </p:txBody>
      </p:sp>
      <p:sp>
        <p:nvSpPr>
          <p:cNvPr id="272" name="Google Shape;272;p48"/>
          <p:cNvSpPr/>
          <p:nvPr/>
        </p:nvSpPr>
        <p:spPr>
          <a:xfrm>
            <a:off x="905826" y="13012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79" name="Google Shape;279;p49"/>
          <p:cNvSpPr txBox="1"/>
          <p:nvPr/>
        </p:nvSpPr>
        <p:spPr>
          <a:xfrm>
            <a:off x="726103" y="1821426"/>
            <a:ext cx="10345697" cy="5966978"/>
          </a:xfrm>
          <a:prstGeom prst="rect">
            <a:avLst/>
          </a:prstGeom>
          <a:noFill/>
          <a:ln>
            <a:noFill/>
          </a:ln>
        </p:spPr>
        <p:txBody>
          <a:bodyPr spcFirstLastPara="1" wrap="square" lIns="148575" tIns="74275" rIns="148575" bIns="74275" anchor="t" anchorCtr="0">
            <a:spAutoFit/>
          </a:bodyPr>
          <a:lstStyle/>
          <a:p>
            <a:pPr marL="0" marR="0" lvl="0" indent="0" rtl="0">
              <a:lnSpc>
                <a:spcPct val="150000"/>
              </a:lnSpc>
              <a:spcBef>
                <a:spcPts val="0"/>
              </a:spcBef>
              <a:spcAft>
                <a:spcPts val="0"/>
              </a:spcAft>
              <a:buNone/>
            </a:pPr>
            <a:r>
              <a:rPr lang="en-US" sz="2800" b="0" i="0" u="none" strike="noStrike" cap="none" dirty="0" err="1">
                <a:solidFill>
                  <a:srgbClr val="056839"/>
                </a:solidFill>
                <a:latin typeface="Calibri"/>
                <a:ea typeface="Calibri"/>
                <a:cs typeface="Calibri"/>
                <a:sym typeface="Calibri"/>
              </a:rPr>
              <a:t>Kui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jäätmed</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tekkinud</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kui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neid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ümber</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jagada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siis</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järgmine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parim</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võimalus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nende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muutmine</a:t>
            </a:r>
            <a:r>
              <a:rPr lang="en-US" sz="2800" b="0" i="0" u="none" strike="noStrike" cap="none" dirty="0">
                <a:solidFill>
                  <a:srgbClr val="056839"/>
                </a:solidFill>
                <a:latin typeface="Calibri"/>
                <a:ea typeface="Calibri"/>
                <a:cs typeface="Calibri"/>
                <a:sym typeface="Calibri"/>
              </a:rPr>
              <a:t>, et </a:t>
            </a:r>
            <a:r>
              <a:rPr lang="en-US" sz="2800" b="0" i="0" u="none" strike="noStrike" cap="none" dirty="0" err="1">
                <a:solidFill>
                  <a:srgbClr val="056839"/>
                </a:solidFill>
                <a:latin typeface="Calibri"/>
                <a:ea typeface="Calibri"/>
                <a:cs typeface="Calibri"/>
                <a:sym typeface="Calibri"/>
              </a:rPr>
              <a:t>saada</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teine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rakendus</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Üks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võimalus</a:t>
            </a:r>
            <a:r>
              <a:rPr lang="en-US" sz="2800" b="0" i="0" u="none" strike="noStrike" cap="none" dirty="0">
                <a:solidFill>
                  <a:srgbClr val="056839"/>
                </a:solidFill>
                <a:latin typeface="Calibri"/>
                <a:ea typeface="Calibri"/>
                <a:cs typeface="Calibri"/>
                <a:sym typeface="Calibri"/>
              </a:rPr>
              <a:t> on </a:t>
            </a:r>
            <a:r>
              <a:rPr lang="en-US" sz="2800" b="1" i="0" u="none" strike="noStrike" cap="none" dirty="0" err="1">
                <a:solidFill>
                  <a:srgbClr val="056839"/>
                </a:solidFill>
                <a:latin typeface="Calibri"/>
                <a:ea typeface="Calibri"/>
                <a:cs typeface="Calibri"/>
                <a:sym typeface="Calibri"/>
              </a:rPr>
              <a:t>mõne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ühendi</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ekstraheerimine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liha</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rasvajääkidest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saab</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eraldada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rasvu</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valke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loomsete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jäätmete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töötlemisettevõttes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ning</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kasutada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neid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seejärel</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loomasöödana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Rasva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puhul</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saab</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kasutada</a:t>
            </a:r>
            <a:r>
              <a:rPr lang="en-US" sz="2800" b="0" i="0" u="none" strike="noStrike" cap="none" dirty="0">
                <a:solidFill>
                  <a:srgbClr val="056839"/>
                </a:solidFill>
                <a:latin typeface="Calibri"/>
                <a:ea typeface="Calibri"/>
                <a:cs typeface="Calibri"/>
                <a:sym typeface="Calibri"/>
              </a:rPr>
              <a:t> ka </a:t>
            </a:r>
            <a:r>
              <a:rPr lang="en-US" sz="2800" b="0" i="0" u="none" strike="noStrike" cap="none" dirty="0" err="1">
                <a:solidFill>
                  <a:srgbClr val="056839"/>
                </a:solidFill>
                <a:latin typeface="Calibri"/>
                <a:ea typeface="Calibri"/>
                <a:cs typeface="Calibri"/>
                <a:sym typeface="Calibri"/>
              </a:rPr>
              <a:t>kütuse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seebi</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muude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toodete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valmistamiseks</a:t>
            </a:r>
            <a:r>
              <a:rPr lang="en-US" sz="2800" b="0" i="0" u="none" strike="noStrike" cap="none" dirty="0">
                <a:solidFill>
                  <a:srgbClr val="056839"/>
                </a:solidFill>
                <a:latin typeface="Calibri"/>
                <a:ea typeface="Calibri"/>
                <a:cs typeface="Calibri"/>
                <a:sym typeface="Calibri"/>
              </a:rPr>
              <a:t>.</a:t>
            </a:r>
            <a:endParaRPr sz="2800" dirty="0"/>
          </a:p>
          <a:p>
            <a:pPr marL="0" marR="0" lvl="0" indent="0" rtl="0">
              <a:lnSpc>
                <a:spcPct val="150000"/>
              </a:lnSpc>
              <a:spcBef>
                <a:spcPts val="0"/>
              </a:spcBef>
              <a:spcAft>
                <a:spcPts val="0"/>
              </a:spcAft>
              <a:buNone/>
            </a:pPr>
            <a:r>
              <a:rPr lang="en-US" sz="2800" b="1" i="0" u="none" strike="noStrike" cap="none" dirty="0" err="1">
                <a:solidFill>
                  <a:srgbClr val="056839"/>
                </a:solidFill>
                <a:latin typeface="Calibri"/>
                <a:ea typeface="Calibri"/>
                <a:cs typeface="Calibri"/>
                <a:sym typeface="Calibri"/>
              </a:rPr>
              <a:t>Eeterlikke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õlisid</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lõhna</a:t>
            </a:r>
            <a:r>
              <a:rPr lang="en-US" sz="2800" b="1" i="0" u="none" strike="noStrike" cap="none" dirty="0">
                <a:solidFill>
                  <a:srgbClr val="056839"/>
                </a:solidFill>
                <a:latin typeface="Calibri"/>
                <a:ea typeface="Calibri"/>
                <a:cs typeface="Calibri"/>
                <a:sym typeface="Calibri"/>
              </a:rPr>
              <a:t>- ja </a:t>
            </a:r>
            <a:r>
              <a:rPr lang="en-US" sz="2800" b="1" i="0" u="none" strike="noStrike" cap="none" dirty="0" err="1">
                <a:solidFill>
                  <a:srgbClr val="056839"/>
                </a:solidFill>
                <a:latin typeface="Calibri"/>
                <a:ea typeface="Calibri"/>
                <a:cs typeface="Calibri"/>
                <a:sym typeface="Calibri"/>
              </a:rPr>
              <a:t>värvaineid</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saab</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ekstraheerida</a:t>
            </a:r>
            <a:r>
              <a:rPr lang="en-US" sz="2800" b="1" i="0" u="none" strike="noStrike" cap="none" dirty="0">
                <a:solidFill>
                  <a:srgbClr val="056839"/>
                </a:solidFill>
                <a:latin typeface="Calibri"/>
                <a:ea typeface="Calibri"/>
                <a:cs typeface="Calibri"/>
                <a:sym typeface="Calibri"/>
              </a:rPr>
              <a:t> </a:t>
            </a:r>
            <a:r>
              <a:rPr lang="en-US" sz="2800" b="0" i="0" u="none" strike="noStrike" cap="none" dirty="0">
                <a:solidFill>
                  <a:srgbClr val="056839"/>
                </a:solidFill>
                <a:latin typeface="Calibri"/>
                <a:ea typeface="Calibri"/>
                <a:cs typeface="Calibri"/>
                <a:sym typeface="Calibri"/>
              </a:rPr>
              <a:t>ka </a:t>
            </a:r>
            <a:r>
              <a:rPr lang="en-US" sz="2800" b="0" i="0" u="none" strike="noStrike" cap="none" dirty="0" err="1">
                <a:solidFill>
                  <a:srgbClr val="056839"/>
                </a:solidFill>
                <a:latin typeface="Calibri"/>
                <a:ea typeface="Calibri"/>
                <a:cs typeface="Calibri"/>
                <a:sym typeface="Calibri"/>
              </a:rPr>
              <a:t>köögiviljadest</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puuviljadest</a:t>
            </a:r>
            <a:r>
              <a:rPr lang="en-US" sz="2800" b="0" i="0" u="none" strike="noStrike" cap="none" dirty="0">
                <a:solidFill>
                  <a:srgbClr val="056839"/>
                </a:solidFill>
                <a:latin typeface="Calibri"/>
                <a:ea typeface="Calibri"/>
                <a:cs typeface="Calibri"/>
                <a:sym typeface="Calibri"/>
              </a:rPr>
              <a:t>.</a:t>
            </a:r>
            <a:endParaRPr sz="2800" dirty="0"/>
          </a:p>
        </p:txBody>
      </p:sp>
      <p:pic>
        <p:nvPicPr>
          <p:cNvPr id="280" name="Google Shape;280;p49"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81" name="Google Shape;281;p49"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82" name="Google Shape;282;p49"/>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83" name="Google Shape;283;p49" descr="Free Steak Food Stock Photo"/>
          <p:cNvPicPr preferRelativeResize="0"/>
          <p:nvPr/>
        </p:nvPicPr>
        <p:blipFill rotWithShape="1">
          <a:blip r:embed="rId5">
            <a:alphaModFix/>
          </a:blip>
          <a:srcRect/>
          <a:stretch/>
        </p:blipFill>
        <p:spPr>
          <a:xfrm>
            <a:off x="11797903" y="2388252"/>
            <a:ext cx="6843713" cy="4562475"/>
          </a:xfrm>
          <a:prstGeom prst="rect">
            <a:avLst/>
          </a:prstGeom>
          <a:noFill/>
          <a:ln>
            <a:noFill/>
          </a:ln>
        </p:spPr>
      </p:pic>
      <p:sp>
        <p:nvSpPr>
          <p:cNvPr id="284" name="Google Shape;284;p49"/>
          <p:cNvSpPr/>
          <p:nvPr/>
        </p:nvSpPr>
        <p:spPr>
          <a:xfrm>
            <a:off x="11797903" y="7140938"/>
            <a:ext cx="7602900" cy="600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600" b="0" i="0" u="sng" strike="noStrike" cap="none">
                <a:solidFill>
                  <a:schemeClr val="hlink"/>
                </a:solidFill>
                <a:latin typeface="Arial"/>
                <a:ea typeface="Arial"/>
                <a:cs typeface="Arial"/>
                <a:sym typeface="Arial"/>
                <a:hlinkClick r:id="rId6"/>
              </a:rPr>
              <a:t>https://images.pexels.com/photos/769289/pexels-photo-769289.jpeg?auto=compress&amp;cs=tinysrgb&amp;w=1260&amp;h=750&amp;dpr=1 </a:t>
            </a:r>
            <a:endParaRPr sz="2300"/>
          </a:p>
        </p:txBody>
      </p:sp>
      <p:sp>
        <p:nvSpPr>
          <p:cNvPr id="285" name="Google Shape;285;p49"/>
          <p:cNvSpPr txBox="1"/>
          <p:nvPr/>
        </p:nvSpPr>
        <p:spPr>
          <a:xfrm>
            <a:off x="635889" y="360366"/>
            <a:ext cx="1639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Teema 4: Toidujäätmete käitlemine</a:t>
            </a:r>
            <a:endParaRPr sz="2900" b="1" i="0" u="none" strike="noStrike" cap="none">
              <a:solidFill>
                <a:schemeClr val="dk1"/>
              </a:solidFill>
              <a:latin typeface="Calibri"/>
              <a:ea typeface="Calibri"/>
              <a:cs typeface="Calibri"/>
              <a:sym typeface="Calibri"/>
            </a:endParaRPr>
          </a:p>
        </p:txBody>
      </p:sp>
      <p:sp>
        <p:nvSpPr>
          <p:cNvPr id="286" name="Google Shape;286;p49"/>
          <p:cNvSpPr/>
          <p:nvPr/>
        </p:nvSpPr>
        <p:spPr>
          <a:xfrm>
            <a:off x="905826" y="14155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0"/>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93" name="Google Shape;293;p50"/>
          <p:cNvSpPr txBox="1"/>
          <p:nvPr/>
        </p:nvSpPr>
        <p:spPr>
          <a:xfrm>
            <a:off x="907112" y="2181485"/>
            <a:ext cx="12221100" cy="675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b="0" i="0" u="none" strike="noStrike" cap="none">
                <a:solidFill>
                  <a:srgbClr val="056839"/>
                </a:solidFill>
                <a:latin typeface="Calibri"/>
                <a:ea typeface="Calibri"/>
                <a:cs typeface="Calibri"/>
                <a:sym typeface="Calibri"/>
              </a:rPr>
              <a:t>Teine võimalus on </a:t>
            </a:r>
            <a:r>
              <a:rPr lang="en-US" sz="3300" b="1" i="0" u="none" strike="noStrike" cap="none">
                <a:solidFill>
                  <a:srgbClr val="056839"/>
                </a:solidFill>
                <a:latin typeface="Calibri"/>
                <a:ea typeface="Calibri"/>
                <a:cs typeface="Calibri"/>
                <a:sym typeface="Calibri"/>
              </a:rPr>
              <a:t>anaeroobne lagundamine</a:t>
            </a:r>
            <a:r>
              <a:rPr lang="en-US" sz="3300" b="0" i="0" u="none" strike="noStrike" cap="none">
                <a:solidFill>
                  <a:srgbClr val="056839"/>
                </a:solidFill>
                <a:latin typeface="Calibri"/>
                <a:ea typeface="Calibri"/>
                <a:cs typeface="Calibri"/>
                <a:sym typeface="Calibri"/>
              </a:rPr>
              <a:t>, mis on bioloogiline protsess, mille käigus orgaanilised jäätmed lagundatakse hapniku puudumisel looduslikult esinevate bakterite poolt, et toota biogaasi. </a:t>
            </a:r>
            <a:endParaRPr sz="3300" b="0" i="0" u="none" strike="noStrike" cap="none">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b="0" i="0" u="none" strike="noStrike" cap="none">
                <a:solidFill>
                  <a:srgbClr val="056839"/>
                </a:solidFill>
                <a:latin typeface="Calibri"/>
                <a:ea typeface="Calibri"/>
                <a:cs typeface="Calibri"/>
                <a:sym typeface="Calibri"/>
              </a:rPr>
              <a:t>Biogaasiks muundamata </a:t>
            </a:r>
            <a:r>
              <a:rPr lang="en-US" sz="3300" b="1" i="0" u="none" strike="noStrike" cap="none">
                <a:solidFill>
                  <a:srgbClr val="056839"/>
                </a:solidFill>
                <a:latin typeface="Calibri"/>
                <a:ea typeface="Calibri"/>
                <a:cs typeface="Calibri"/>
                <a:sym typeface="Calibri"/>
              </a:rPr>
              <a:t>tahkeid jäätmeid</a:t>
            </a:r>
            <a:r>
              <a:rPr lang="en-US" sz="3300" b="0" i="0" u="none" strike="noStrike" cap="none">
                <a:solidFill>
                  <a:srgbClr val="056839"/>
                </a:solidFill>
                <a:latin typeface="Calibri"/>
                <a:ea typeface="Calibri"/>
                <a:cs typeface="Calibri"/>
                <a:sym typeface="Calibri"/>
              </a:rPr>
              <a:t>, mida </a:t>
            </a:r>
            <a:r>
              <a:rPr lang="en-US" sz="3300" b="1" i="0" u="none" strike="noStrike" cap="none">
                <a:solidFill>
                  <a:srgbClr val="056839"/>
                </a:solidFill>
                <a:latin typeface="Calibri"/>
                <a:ea typeface="Calibri"/>
                <a:cs typeface="Calibri"/>
                <a:sym typeface="Calibri"/>
              </a:rPr>
              <a:t>nimetatakse biomassiks, </a:t>
            </a:r>
            <a:r>
              <a:rPr lang="en-US" sz="3300" b="0" i="0" u="none" strike="noStrike" cap="none">
                <a:solidFill>
                  <a:srgbClr val="056839"/>
                </a:solidFill>
                <a:latin typeface="Calibri"/>
                <a:ea typeface="Calibri"/>
                <a:cs typeface="Calibri"/>
                <a:sym typeface="Calibri"/>
              </a:rPr>
              <a:t>saab kasutada väetisena. Erinevalt anaeroobsest lagundamisest on </a:t>
            </a:r>
            <a:r>
              <a:rPr lang="en-US" sz="3300" b="1" i="0" u="none" strike="noStrike" cap="none">
                <a:solidFill>
                  <a:srgbClr val="056839"/>
                </a:solidFill>
                <a:latin typeface="Calibri"/>
                <a:ea typeface="Calibri"/>
                <a:cs typeface="Calibri"/>
                <a:sym typeface="Calibri"/>
              </a:rPr>
              <a:t>kompostimine </a:t>
            </a:r>
            <a:r>
              <a:rPr lang="en-US" sz="3300" b="0" i="0" u="none" strike="noStrike" cap="none">
                <a:solidFill>
                  <a:srgbClr val="056839"/>
                </a:solidFill>
                <a:latin typeface="Calibri"/>
                <a:ea typeface="Calibri"/>
                <a:cs typeface="Calibri"/>
                <a:sym typeface="Calibri"/>
              </a:rPr>
              <a:t>protsess, mille käigus mikroorganismid lagundavad orgaanilisi jäätmeid hapniku abil. Tulemuseks on toitaineterikas mullaparandusaine, mida nimetatakse kompostiks. </a:t>
            </a:r>
            <a:r>
              <a:rPr lang="en-US" sz="3300" b="1" i="0" u="none" strike="noStrike" cap="none">
                <a:solidFill>
                  <a:srgbClr val="056839"/>
                </a:solidFill>
                <a:latin typeface="Calibri"/>
                <a:ea typeface="Calibri"/>
                <a:cs typeface="Calibri"/>
                <a:sym typeface="Calibri"/>
              </a:rPr>
              <a:t>Kompostimist </a:t>
            </a:r>
            <a:r>
              <a:rPr lang="en-US" sz="3300" b="0" i="0" u="none" strike="noStrike" cap="none">
                <a:solidFill>
                  <a:srgbClr val="056839"/>
                </a:solidFill>
                <a:latin typeface="Calibri"/>
                <a:ea typeface="Calibri"/>
                <a:cs typeface="Calibri"/>
                <a:sym typeface="Calibri"/>
              </a:rPr>
              <a:t>saab teha nii tööstuslikul tasandil kui ka kodumajapidamistes.</a:t>
            </a:r>
            <a:endParaRPr sz="2300"/>
          </a:p>
        </p:txBody>
      </p:sp>
      <p:pic>
        <p:nvPicPr>
          <p:cNvPr id="294" name="Google Shape;294;p5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95" name="Google Shape;295;p50"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96" name="Google Shape;296;p50"/>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97" name="Google Shape;297;p50" descr="Free Woman Holding Plastic and Organic Trash in Hands Stock Photo"/>
          <p:cNvPicPr preferRelativeResize="0"/>
          <p:nvPr/>
        </p:nvPicPr>
        <p:blipFill rotWithShape="1">
          <a:blip r:embed="rId5">
            <a:alphaModFix/>
          </a:blip>
          <a:srcRect/>
          <a:stretch/>
        </p:blipFill>
        <p:spPr>
          <a:xfrm>
            <a:off x="13419015" y="2712641"/>
            <a:ext cx="5634377" cy="3756251"/>
          </a:xfrm>
          <a:prstGeom prst="rect">
            <a:avLst/>
          </a:prstGeom>
          <a:noFill/>
          <a:ln>
            <a:noFill/>
          </a:ln>
        </p:spPr>
      </p:pic>
      <p:sp>
        <p:nvSpPr>
          <p:cNvPr id="298" name="Google Shape;298;p50"/>
          <p:cNvSpPr/>
          <p:nvPr/>
        </p:nvSpPr>
        <p:spPr>
          <a:xfrm>
            <a:off x="13419000" y="6656738"/>
            <a:ext cx="6338700" cy="600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600" b="0" i="0" u="sng" strike="noStrike" cap="none">
                <a:solidFill>
                  <a:schemeClr val="hlink"/>
                </a:solidFill>
                <a:latin typeface="Arial"/>
                <a:ea typeface="Arial"/>
                <a:cs typeface="Arial"/>
                <a:sym typeface="Arial"/>
                <a:hlinkClick r:id="rId6"/>
              </a:rPr>
              <a:t>https://images.pexels.com/photos/6994743/pexels-photo-6994743.jpeg?auto=compress&amp;cs=tinysrgb&amp;w=1260&amp;h=750&amp;dpr=1 </a:t>
            </a:r>
            <a:endParaRPr sz="2300"/>
          </a:p>
        </p:txBody>
      </p:sp>
      <p:sp>
        <p:nvSpPr>
          <p:cNvPr id="299" name="Google Shape;299;p50"/>
          <p:cNvSpPr txBox="1"/>
          <p:nvPr/>
        </p:nvSpPr>
        <p:spPr>
          <a:xfrm>
            <a:off x="635889" y="360366"/>
            <a:ext cx="1639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Teema 4: Toidujäätmete käitlemine</a:t>
            </a:r>
            <a:endParaRPr sz="2900" b="1" i="0" u="none" strike="noStrike" cap="none">
              <a:solidFill>
                <a:schemeClr val="dk1"/>
              </a:solidFill>
              <a:latin typeface="Calibri"/>
              <a:ea typeface="Calibri"/>
              <a:cs typeface="Calibri"/>
              <a:sym typeface="Calibri"/>
            </a:endParaRPr>
          </a:p>
        </p:txBody>
      </p:sp>
      <p:sp>
        <p:nvSpPr>
          <p:cNvPr id="300" name="Google Shape;300;p50"/>
          <p:cNvSpPr/>
          <p:nvPr/>
        </p:nvSpPr>
        <p:spPr>
          <a:xfrm>
            <a:off x="905826" y="13012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8"/>
          <p:cNvSpPr txBox="1"/>
          <p:nvPr/>
        </p:nvSpPr>
        <p:spPr>
          <a:xfrm>
            <a:off x="1389390" y="312786"/>
            <a:ext cx="1639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Kasulikud lingid</a:t>
            </a:r>
            <a:endParaRPr sz="2900" b="0" i="0" u="none" strike="noStrike" cap="none">
              <a:solidFill>
                <a:schemeClr val="dk1"/>
              </a:solidFill>
              <a:latin typeface="Calibri"/>
              <a:ea typeface="Calibri"/>
              <a:cs typeface="Calibri"/>
              <a:sym typeface="Calibri"/>
            </a:endParaRPr>
          </a:p>
        </p:txBody>
      </p:sp>
      <p:sp>
        <p:nvSpPr>
          <p:cNvPr id="306" name="Google Shape;306;p18"/>
          <p:cNvSpPr txBox="1"/>
          <p:nvPr/>
        </p:nvSpPr>
        <p:spPr>
          <a:xfrm>
            <a:off x="1034414" y="1405890"/>
            <a:ext cx="18865800" cy="6797974"/>
          </a:xfrm>
          <a:prstGeom prst="rect">
            <a:avLst/>
          </a:prstGeom>
          <a:noFill/>
          <a:ln>
            <a:noFill/>
          </a:ln>
        </p:spPr>
        <p:txBody>
          <a:bodyPr spcFirstLastPara="1" wrap="square" lIns="148575" tIns="74275" rIns="148575" bIns="74275" anchor="t" anchorCtr="0">
            <a:spAutoFit/>
          </a:bodyPr>
          <a:lstStyle/>
          <a:p>
            <a:pPr marL="749300" marR="0" lvl="0" indent="-546100" algn="l" rtl="0">
              <a:lnSpc>
                <a:spcPct val="150000"/>
              </a:lnSpc>
              <a:spcBef>
                <a:spcPts val="0"/>
              </a:spcBef>
              <a:spcAft>
                <a:spcPts val="0"/>
              </a:spcAft>
              <a:buClr>
                <a:srgbClr val="056839"/>
              </a:buClr>
              <a:buSzPts val="2600"/>
              <a:buFont typeface="Calibri"/>
              <a:buChar char="●"/>
            </a:pPr>
            <a:r>
              <a:rPr lang="en-US" sz="2400" i="0" u="none" strike="noStrike" cap="none" dirty="0">
                <a:solidFill>
                  <a:srgbClr val="056839"/>
                </a:solidFill>
                <a:latin typeface="Calibri"/>
                <a:ea typeface="Calibri"/>
                <a:cs typeface="Calibri"/>
                <a:sym typeface="Calibri"/>
              </a:rPr>
              <a:t>Alessandro </a:t>
            </a:r>
            <a:r>
              <a:rPr lang="en-US" sz="2400" i="0" u="none" strike="noStrike" cap="none" dirty="0" err="1">
                <a:solidFill>
                  <a:srgbClr val="056839"/>
                </a:solidFill>
                <a:latin typeface="Calibri"/>
                <a:ea typeface="Calibri"/>
                <a:cs typeface="Calibri"/>
                <a:sym typeface="Calibri"/>
              </a:rPr>
              <a:t>Caprini</a:t>
            </a:r>
            <a:r>
              <a:rPr lang="en-US" sz="2400" i="0" u="none" strike="noStrike" cap="none" dirty="0">
                <a:solidFill>
                  <a:srgbClr val="056839"/>
                </a:solidFill>
                <a:latin typeface="Calibri"/>
                <a:ea typeface="Calibri"/>
                <a:cs typeface="Calibri"/>
                <a:sym typeface="Calibri"/>
              </a:rPr>
              <a:t>, 20. </a:t>
            </a:r>
            <a:r>
              <a:rPr lang="en-US" sz="2400" i="0" u="none" strike="noStrike" cap="none" dirty="0" err="1">
                <a:solidFill>
                  <a:srgbClr val="056839"/>
                </a:solidFill>
                <a:latin typeface="Calibri"/>
                <a:ea typeface="Calibri"/>
                <a:cs typeface="Calibri"/>
                <a:sym typeface="Calibri"/>
              </a:rPr>
              <a:t>juuni</a:t>
            </a:r>
            <a:r>
              <a:rPr lang="en-US" sz="2400" i="0" u="none" strike="noStrike" cap="none" dirty="0">
                <a:solidFill>
                  <a:srgbClr val="056839"/>
                </a:solidFill>
                <a:latin typeface="Calibri"/>
                <a:ea typeface="Calibri"/>
                <a:cs typeface="Calibri"/>
                <a:sym typeface="Calibri"/>
              </a:rPr>
              <a:t> 2022, SDSN - </a:t>
            </a:r>
            <a:r>
              <a:rPr lang="en-US" sz="2400" i="0" u="none" strike="noStrike" cap="none" dirty="0" err="1">
                <a:solidFill>
                  <a:srgbClr val="056839"/>
                </a:solidFill>
                <a:latin typeface="Calibri"/>
                <a:ea typeface="Calibri"/>
                <a:cs typeface="Calibri"/>
                <a:sym typeface="Calibri"/>
              </a:rPr>
              <a:t>ELi</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põllumajandusettevõttest</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toidulauale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strateegia</a:t>
            </a:r>
            <a:r>
              <a:rPr lang="en-US" sz="2400" i="0" u="none" strike="noStrike" cap="none" dirty="0">
                <a:solidFill>
                  <a:srgbClr val="056839"/>
                </a:solidFill>
                <a:latin typeface="Calibri"/>
                <a:ea typeface="Calibri"/>
                <a:cs typeface="Calibri"/>
                <a:sym typeface="Calibri"/>
              </a:rPr>
              <a:t>: Milline on </a:t>
            </a:r>
            <a:r>
              <a:rPr lang="en-US" sz="2400" i="0" u="none" strike="noStrike" cap="none" dirty="0" err="1">
                <a:solidFill>
                  <a:srgbClr val="056839"/>
                </a:solidFill>
                <a:latin typeface="Calibri"/>
                <a:ea typeface="Calibri"/>
                <a:cs typeface="Calibri"/>
                <a:sym typeface="Calibri"/>
              </a:rPr>
              <a:t>Euroopa</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ambitsioonide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tulevik</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toidu</a:t>
            </a:r>
            <a:r>
              <a:rPr lang="en-US" sz="2400" i="0" u="none" strike="noStrike" cap="none" dirty="0">
                <a:solidFill>
                  <a:srgbClr val="056839"/>
                </a:solidFill>
                <a:latin typeface="Calibri"/>
                <a:ea typeface="Calibri"/>
                <a:cs typeface="Calibri"/>
                <a:sym typeface="Calibri"/>
              </a:rPr>
              <a:t> ja </a:t>
            </a:r>
            <a:r>
              <a:rPr lang="en-US" sz="2400" i="0" u="none" strike="noStrike" cap="none" dirty="0" err="1">
                <a:solidFill>
                  <a:srgbClr val="056839"/>
                </a:solidFill>
                <a:latin typeface="Calibri"/>
                <a:ea typeface="Calibri"/>
                <a:cs typeface="Calibri"/>
                <a:sym typeface="Calibri"/>
              </a:rPr>
              <a:t>maakasutuse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ümberkujundamiseks</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nii</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kodus</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kui</a:t>
            </a:r>
            <a:r>
              <a:rPr lang="en-US" sz="2400" i="0" u="none" strike="noStrike" cap="none" dirty="0">
                <a:solidFill>
                  <a:srgbClr val="056839"/>
                </a:solidFill>
                <a:latin typeface="Calibri"/>
                <a:ea typeface="Calibri"/>
                <a:cs typeface="Calibri"/>
                <a:sym typeface="Calibri"/>
              </a:rPr>
              <a:t> ka </a:t>
            </a:r>
            <a:r>
              <a:rPr lang="en-US" sz="2400" i="0" u="none" strike="noStrike" cap="none" dirty="0" err="1">
                <a:solidFill>
                  <a:srgbClr val="056839"/>
                </a:solidFill>
                <a:latin typeface="Calibri"/>
                <a:ea typeface="Calibri"/>
                <a:cs typeface="Calibri"/>
                <a:sym typeface="Calibri"/>
              </a:rPr>
              <a:t>väljaspool</a:t>
            </a:r>
            <a:r>
              <a:rPr lang="en-US" sz="2400" i="0" u="none" strike="noStrike" cap="none" dirty="0">
                <a:solidFill>
                  <a:srgbClr val="056839"/>
                </a:solidFill>
                <a:latin typeface="Calibri"/>
                <a:ea typeface="Calibri"/>
                <a:cs typeface="Calibri"/>
                <a:sym typeface="Calibri"/>
              </a:rPr>
              <a:t>? </a:t>
            </a:r>
            <a:r>
              <a:rPr lang="en-US" sz="2400" i="0" u="sng" strike="noStrike" cap="none" dirty="0">
                <a:solidFill>
                  <a:srgbClr val="3C78D8"/>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https://www.unsdsn.org/sdsn-and-eesc-host-eu-policy-workshop-farm-to-fork-how-to-make-it-work</a:t>
            </a:r>
            <a:endParaRPr sz="2400" i="0" u="none" strike="noStrike" cap="none" dirty="0">
              <a:solidFill>
                <a:srgbClr val="3C78D8"/>
              </a:solidFill>
              <a:latin typeface="Calibri"/>
              <a:ea typeface="Calibri"/>
              <a:cs typeface="Calibri"/>
              <a:sym typeface="Calibri"/>
            </a:endParaRPr>
          </a:p>
          <a:p>
            <a:pPr marL="749300" marR="0" lvl="0" indent="-546100" algn="l" rtl="0">
              <a:lnSpc>
                <a:spcPct val="150000"/>
              </a:lnSpc>
              <a:spcBef>
                <a:spcPts val="0"/>
              </a:spcBef>
              <a:spcAft>
                <a:spcPts val="0"/>
              </a:spcAft>
              <a:buClr>
                <a:srgbClr val="056839"/>
              </a:buClr>
              <a:buSzPts val="2600"/>
              <a:buFont typeface="Calibri"/>
              <a:buChar char="●"/>
            </a:pPr>
            <a:r>
              <a:rPr lang="en-US" sz="2400" i="0" u="none" strike="noStrike" cap="none" dirty="0" err="1">
                <a:solidFill>
                  <a:srgbClr val="056839"/>
                </a:solidFill>
                <a:latin typeface="Calibri"/>
                <a:ea typeface="Calibri"/>
                <a:cs typeface="Calibri"/>
                <a:sym typeface="Calibri"/>
              </a:rPr>
              <a:t>Euroopa</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Komisjon</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toiduohutus</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horisontaalsed</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teemad</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põllumajandusettevõttest</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toidulauale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strateegia</a:t>
            </a:r>
            <a:r>
              <a:rPr lang="en-US" sz="2400" i="0" u="none" strike="noStrike" cap="none" dirty="0">
                <a:solidFill>
                  <a:srgbClr val="056839"/>
                </a:solidFill>
                <a:latin typeface="Calibri"/>
                <a:ea typeface="Calibri"/>
                <a:cs typeface="Calibri"/>
                <a:sym typeface="Calibri"/>
              </a:rPr>
              <a:t> </a:t>
            </a:r>
            <a:r>
              <a:rPr lang="en-US" sz="2400" i="0" u="sng" strike="noStrike" cap="none" dirty="0">
                <a:solidFill>
                  <a:srgbClr val="3C78D8"/>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https://food.ec.europa.eu/horizontal-topics/farm-fork-strategy_en</a:t>
            </a:r>
            <a:endParaRPr sz="2400" i="0" u="none" strike="noStrike" cap="none" dirty="0">
              <a:solidFill>
                <a:srgbClr val="3C78D8"/>
              </a:solidFill>
              <a:latin typeface="Calibri"/>
              <a:ea typeface="Calibri"/>
              <a:cs typeface="Calibri"/>
              <a:sym typeface="Calibri"/>
            </a:endParaRPr>
          </a:p>
          <a:p>
            <a:pPr marL="749300" marR="0" lvl="0" indent="-546100" algn="l" rtl="0">
              <a:lnSpc>
                <a:spcPct val="150000"/>
              </a:lnSpc>
              <a:spcBef>
                <a:spcPts val="0"/>
              </a:spcBef>
              <a:spcAft>
                <a:spcPts val="0"/>
              </a:spcAft>
              <a:buClr>
                <a:srgbClr val="056839"/>
              </a:buClr>
              <a:buSzPts val="2600"/>
              <a:buFont typeface="Calibri"/>
              <a:buChar char="●"/>
            </a:pPr>
            <a:r>
              <a:rPr lang="en-US" sz="2400" i="0" u="none" strike="noStrike" cap="none" dirty="0" err="1">
                <a:solidFill>
                  <a:srgbClr val="056839"/>
                </a:solidFill>
                <a:latin typeface="Calibri"/>
                <a:ea typeface="Calibri"/>
                <a:cs typeface="Calibri"/>
                <a:sym typeface="Calibri"/>
              </a:rPr>
              <a:t>Natasa</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Kilibarda</a:t>
            </a:r>
            <a:r>
              <a:rPr lang="en-US" sz="2400" i="0" u="none" strike="noStrike" cap="none" dirty="0">
                <a:solidFill>
                  <a:srgbClr val="056839"/>
                </a:solidFill>
                <a:latin typeface="Calibri"/>
                <a:ea typeface="Calibri"/>
                <a:cs typeface="Calibri"/>
                <a:sym typeface="Calibri"/>
              </a:rPr>
              <a:t>, Filip Djokovic, </a:t>
            </a:r>
            <a:r>
              <a:rPr lang="en-US" sz="2400" i="0" u="none" strike="noStrike" cap="none" dirty="0" err="1">
                <a:solidFill>
                  <a:srgbClr val="056839"/>
                </a:solidFill>
                <a:latin typeface="Calibri"/>
                <a:ea typeface="Calibri"/>
                <a:cs typeface="Calibri"/>
                <a:sym typeface="Calibri"/>
              </a:rPr>
              <a:t>Radmila</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Suzic</a:t>
            </a:r>
            <a:r>
              <a:rPr lang="en-US" sz="2400" i="0" u="none" strike="noStrike" cap="none" dirty="0">
                <a:solidFill>
                  <a:srgbClr val="056839"/>
                </a:solidFill>
                <a:latin typeface="Calibri"/>
                <a:ea typeface="Calibri"/>
                <a:cs typeface="Calibri"/>
                <a:sym typeface="Calibri"/>
              </a:rPr>
              <a:t>, 2019, </a:t>
            </a:r>
            <a:r>
              <a:rPr lang="en-US" sz="2400" i="0" u="none" strike="noStrike" cap="none" dirty="0" err="1">
                <a:solidFill>
                  <a:srgbClr val="056839"/>
                </a:solidFill>
                <a:latin typeface="Calibri"/>
                <a:ea typeface="Calibri"/>
                <a:cs typeface="Calibri"/>
                <a:sym typeface="Calibri"/>
              </a:rPr>
              <a:t>Toidujäätmete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käitlemine</a:t>
            </a:r>
            <a:r>
              <a:rPr lang="en-US" sz="2400" i="0" u="none" strike="noStrike" cap="none" dirty="0">
                <a:solidFill>
                  <a:srgbClr val="056839"/>
                </a:solidFill>
                <a:latin typeface="Calibri"/>
                <a:ea typeface="Calibri"/>
                <a:cs typeface="Calibri"/>
                <a:sym typeface="Calibri"/>
              </a:rPr>
              <a:t> - </a:t>
            </a:r>
            <a:r>
              <a:rPr lang="en-US" sz="2400" i="0" u="none" strike="noStrike" cap="none" dirty="0" err="1">
                <a:solidFill>
                  <a:srgbClr val="056839"/>
                </a:solidFill>
                <a:latin typeface="Calibri"/>
                <a:ea typeface="Calibri"/>
                <a:cs typeface="Calibri"/>
                <a:sym typeface="Calibri"/>
              </a:rPr>
              <a:t>toidujäätmete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vähendamine</a:t>
            </a:r>
            <a:r>
              <a:rPr lang="en-US" sz="2400" i="0" u="none" strike="noStrike" cap="none" dirty="0">
                <a:solidFill>
                  <a:srgbClr val="056839"/>
                </a:solidFill>
                <a:latin typeface="Calibri"/>
                <a:ea typeface="Calibri"/>
                <a:cs typeface="Calibri"/>
                <a:sym typeface="Calibri"/>
              </a:rPr>
              <a:t> ja </a:t>
            </a:r>
            <a:r>
              <a:rPr lang="en-US" sz="2400" i="0" u="none" strike="noStrike" cap="none" dirty="0" err="1">
                <a:solidFill>
                  <a:srgbClr val="056839"/>
                </a:solidFill>
                <a:latin typeface="Calibri"/>
                <a:ea typeface="Calibri"/>
                <a:cs typeface="Calibri"/>
                <a:sym typeface="Calibri"/>
              </a:rPr>
              <a:t>käitlemine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toitlustuses</a:t>
            </a:r>
            <a:r>
              <a:rPr lang="en-US" sz="2400" i="0" u="none" strike="noStrike" cap="none" dirty="0">
                <a:solidFill>
                  <a:srgbClr val="056839"/>
                </a:solidFill>
                <a:latin typeface="Calibri"/>
                <a:ea typeface="Calibri"/>
                <a:cs typeface="Calibri"/>
                <a:sym typeface="Calibri"/>
              </a:rPr>
              <a:t> </a:t>
            </a:r>
            <a:r>
              <a:rPr lang="en-US" sz="2400" i="0" u="sng" strike="noStrike" cap="none" dirty="0">
                <a:solidFill>
                  <a:srgbClr val="3C78D8"/>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https://pdfs.semanticscholar.org/70d3/2ae680ce8ee9dec6c9996ad4caf41898769a.pdf?_ga=2.11669364.1121586168.1666546089-1633415854.1666546089</a:t>
            </a:r>
            <a:endParaRPr sz="2400" i="0" u="none" strike="noStrike" cap="none" dirty="0">
              <a:solidFill>
                <a:srgbClr val="3C78D8"/>
              </a:solidFill>
              <a:latin typeface="Calibri"/>
              <a:ea typeface="Calibri"/>
              <a:cs typeface="Calibri"/>
              <a:sym typeface="Calibri"/>
            </a:endParaRPr>
          </a:p>
          <a:p>
            <a:pPr marL="749300" marR="0" lvl="0" indent="-546100" algn="l" rtl="0">
              <a:lnSpc>
                <a:spcPct val="150000"/>
              </a:lnSpc>
              <a:spcBef>
                <a:spcPts val="0"/>
              </a:spcBef>
              <a:spcAft>
                <a:spcPts val="0"/>
              </a:spcAft>
              <a:buClr>
                <a:srgbClr val="056839"/>
              </a:buClr>
              <a:buSzPts val="2600"/>
              <a:buFont typeface="Calibri"/>
              <a:buChar char="●"/>
            </a:pPr>
            <a:r>
              <a:rPr lang="en-US" sz="2400" i="0" u="none" strike="noStrike" cap="none" dirty="0">
                <a:solidFill>
                  <a:srgbClr val="056839"/>
                </a:solidFill>
                <a:latin typeface="Calibri"/>
                <a:ea typeface="Calibri"/>
                <a:cs typeface="Calibri"/>
                <a:sym typeface="Calibri"/>
              </a:rPr>
              <a:t>Guillermo Garcia-Garcia, Elliot Woolley ja Shahin </a:t>
            </a:r>
            <a:r>
              <a:rPr lang="en-US" sz="2400" i="0" u="none" strike="noStrike" cap="none" dirty="0" err="1">
                <a:solidFill>
                  <a:srgbClr val="056839"/>
                </a:solidFill>
                <a:latin typeface="Calibri"/>
                <a:ea typeface="Calibri"/>
                <a:cs typeface="Calibri"/>
                <a:sym typeface="Calibri"/>
              </a:rPr>
              <a:t>Rahimifard</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juuni</a:t>
            </a:r>
            <a:r>
              <a:rPr lang="en-US" sz="2400" i="0" u="none" strike="noStrike" cap="none" dirty="0">
                <a:solidFill>
                  <a:srgbClr val="056839"/>
                </a:solidFill>
                <a:latin typeface="Calibri"/>
                <a:ea typeface="Calibri"/>
                <a:cs typeface="Calibri"/>
                <a:sym typeface="Calibri"/>
              </a:rPr>
              <a:t> 2015, A Framework for a More Efficient Approach to Food Waste Management </a:t>
            </a:r>
            <a:r>
              <a:rPr lang="en-US" sz="2400" dirty="0">
                <a:solidFill>
                  <a:srgbClr val="3C78D8"/>
                </a:solidFill>
                <a:latin typeface="Calibri"/>
                <a:ea typeface="Calibri"/>
                <a:cs typeface="Calibri"/>
                <a:sym typeface="Calibri"/>
              </a:rPr>
              <a:t>https://pdfs.semanticscholar.org/768a/fef641bd207145be382a454041fe0713f79c.pdf. </a:t>
            </a:r>
            <a:endParaRPr sz="2400" i="0" u="none" strike="noStrike" cap="none" dirty="0">
              <a:solidFill>
                <a:srgbClr val="3C78D8"/>
              </a:solidFill>
              <a:latin typeface="Calibri"/>
              <a:ea typeface="Calibri"/>
              <a:cs typeface="Calibri"/>
              <a:sym typeface="Calibri"/>
            </a:endParaRPr>
          </a:p>
          <a:p>
            <a:pPr marL="749300" marR="0" lvl="0" indent="-546100" algn="l" rtl="0">
              <a:lnSpc>
                <a:spcPct val="150000"/>
              </a:lnSpc>
              <a:spcBef>
                <a:spcPts val="0"/>
              </a:spcBef>
              <a:spcAft>
                <a:spcPts val="0"/>
              </a:spcAft>
              <a:buClr>
                <a:srgbClr val="056839"/>
              </a:buClr>
              <a:buSzPts val="2600"/>
              <a:buFont typeface="Calibri"/>
              <a:buChar char="●"/>
            </a:pPr>
            <a:r>
              <a:rPr lang="en-US" sz="2400" i="0" u="none" strike="noStrike" cap="none" dirty="0">
                <a:solidFill>
                  <a:srgbClr val="056839"/>
                </a:solidFill>
                <a:latin typeface="Calibri"/>
                <a:ea typeface="Calibri"/>
                <a:cs typeface="Calibri"/>
                <a:sym typeface="Calibri"/>
              </a:rPr>
              <a:t>Sarah </a:t>
            </a:r>
            <a:r>
              <a:rPr lang="en-US" sz="2400" i="0" u="none" strike="noStrike" cap="none" dirty="0" err="1">
                <a:solidFill>
                  <a:srgbClr val="056839"/>
                </a:solidFill>
                <a:latin typeface="Calibri"/>
                <a:ea typeface="Calibri"/>
                <a:cs typeface="Calibri"/>
                <a:sym typeface="Calibri"/>
              </a:rPr>
              <a:t>Nolet</a:t>
            </a:r>
            <a:r>
              <a:rPr lang="en-US" sz="2400" i="0" u="none" strike="noStrike" cap="none" dirty="0">
                <a:solidFill>
                  <a:srgbClr val="056839"/>
                </a:solidFill>
                <a:latin typeface="Calibri"/>
                <a:ea typeface="Calibri"/>
                <a:cs typeface="Calibri"/>
                <a:sym typeface="Calibri"/>
              </a:rPr>
              <a:t>, 2022, </a:t>
            </a:r>
            <a:r>
              <a:rPr lang="en-US" sz="2400" i="0" u="none" strike="noStrike" cap="none" dirty="0" err="1">
                <a:solidFill>
                  <a:srgbClr val="056839"/>
                </a:solidFill>
                <a:latin typeface="Calibri"/>
                <a:ea typeface="Calibri"/>
                <a:cs typeface="Calibri"/>
                <a:sym typeface="Calibri"/>
              </a:rPr>
              <a:t>Mida</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meie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supermarketid</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saavad</a:t>
            </a:r>
            <a:r>
              <a:rPr lang="en-US" sz="2400" i="0" u="none" strike="noStrike" cap="none" dirty="0">
                <a:solidFill>
                  <a:srgbClr val="056839"/>
                </a:solidFill>
                <a:latin typeface="Calibri"/>
                <a:ea typeface="Calibri"/>
                <a:cs typeface="Calibri"/>
                <a:sym typeface="Calibri"/>
              </a:rPr>
              <a:t> (ja </a:t>
            </a:r>
            <a:r>
              <a:rPr lang="en-US" sz="2400" i="0" u="none" strike="noStrike" cap="none" dirty="0" err="1">
                <a:solidFill>
                  <a:srgbClr val="056839"/>
                </a:solidFill>
                <a:latin typeface="Calibri"/>
                <a:ea typeface="Calibri"/>
                <a:cs typeface="Calibri"/>
                <a:sym typeface="Calibri"/>
              </a:rPr>
              <a:t>peaksid</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tegema</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toidujäätmete</a:t>
            </a:r>
            <a:r>
              <a:rPr lang="en-US" sz="2400" i="0" u="none" strike="noStrike" cap="none" dirty="0">
                <a:solidFill>
                  <a:srgbClr val="056839"/>
                </a:solidFill>
                <a:latin typeface="Calibri"/>
                <a:ea typeface="Calibri"/>
                <a:cs typeface="Calibri"/>
                <a:sym typeface="Calibri"/>
              </a:rPr>
              <a:t> </a:t>
            </a:r>
            <a:r>
              <a:rPr lang="en-US" sz="2400" i="0" u="none" strike="noStrike" cap="none" dirty="0" err="1">
                <a:solidFill>
                  <a:srgbClr val="056839"/>
                </a:solidFill>
                <a:latin typeface="Calibri"/>
                <a:ea typeface="Calibri"/>
                <a:cs typeface="Calibri"/>
                <a:sym typeface="Calibri"/>
              </a:rPr>
              <a:t>suhtes</a:t>
            </a:r>
            <a:r>
              <a:rPr lang="en-US" sz="2400" i="0" u="none" strike="noStrike" cap="none" dirty="0">
                <a:solidFill>
                  <a:srgbClr val="056839"/>
                </a:solidFill>
                <a:latin typeface="Calibri"/>
                <a:ea typeface="Calibri"/>
                <a:cs typeface="Calibri"/>
                <a:sym typeface="Calibri"/>
              </a:rPr>
              <a:t> </a:t>
            </a:r>
            <a:r>
              <a:rPr lang="en-US" sz="2400" dirty="0">
                <a:solidFill>
                  <a:srgbClr val="3C78D8"/>
                </a:solidFill>
                <a:latin typeface="Calibri"/>
                <a:ea typeface="Calibri"/>
                <a:cs typeface="Calibri"/>
                <a:sym typeface="Calibri"/>
              </a:rPr>
              <a:t>https://www.ecoandbeyond.co/articles/supermarket-food-waste/ </a:t>
            </a:r>
            <a:endParaRPr sz="2400" i="0" u="none" strike="noStrike" cap="none" dirty="0">
              <a:solidFill>
                <a:srgbClr val="3C78D8"/>
              </a:solidFill>
              <a:latin typeface="Calibri"/>
              <a:ea typeface="Calibri"/>
              <a:cs typeface="Calibri"/>
              <a:sym typeface="Calibri"/>
            </a:endParaRPr>
          </a:p>
        </p:txBody>
      </p:sp>
      <p:sp>
        <p:nvSpPr>
          <p:cNvPr id="307" name="Google Shape;307;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08" name="Google Shape;308;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09" name="Google Shape;309;p18"/>
          <p:cNvSpPr/>
          <p:nvPr/>
        </p:nvSpPr>
        <p:spPr>
          <a:xfrm>
            <a:off x="1563361" y="1177232"/>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10" name="Google Shape;310;p18" descr="Logo&#10;&#10;Description automatically generated"/>
          <p:cNvPicPr preferRelativeResize="0"/>
          <p:nvPr/>
        </p:nvPicPr>
        <p:blipFill rotWithShape="1">
          <a:blip r:embed="rId6">
            <a:alphaModFix/>
          </a:blip>
          <a:srcRect/>
          <a:stretch/>
        </p:blipFill>
        <p:spPr>
          <a:xfrm>
            <a:off x="279021" y="9106292"/>
            <a:ext cx="2025615" cy="996885"/>
          </a:xfrm>
          <a:prstGeom prst="rect">
            <a:avLst/>
          </a:prstGeom>
          <a:noFill/>
          <a:ln>
            <a:noFill/>
          </a:ln>
        </p:spPr>
      </p:pic>
      <p:pic>
        <p:nvPicPr>
          <p:cNvPr id="311" name="Google Shape;311;p18" descr="Graphical user interface, text&#10;&#10;Description automatically generated"/>
          <p:cNvPicPr preferRelativeResize="0"/>
          <p:nvPr/>
        </p:nvPicPr>
        <p:blipFill rotWithShape="1">
          <a:blip r:embed="rId7">
            <a:alphaModFix/>
          </a:blip>
          <a:srcRect/>
          <a:stretch/>
        </p:blipFill>
        <p:spPr>
          <a:xfrm>
            <a:off x="3131911" y="9240848"/>
            <a:ext cx="3468961" cy="727772"/>
          </a:xfrm>
          <a:prstGeom prst="rect">
            <a:avLst/>
          </a:prstGeom>
          <a:noFill/>
          <a:ln>
            <a:noFill/>
          </a:ln>
        </p:spPr>
      </p:pic>
      <p:pic>
        <p:nvPicPr>
          <p:cNvPr id="312" name="Google Shape;312;p18"/>
          <p:cNvPicPr preferRelativeResize="0"/>
          <p:nvPr/>
        </p:nvPicPr>
        <p:blipFill>
          <a:blip r:embed="rId8">
            <a:alphaModFix/>
          </a:blip>
          <a:stretch>
            <a:fillRect/>
          </a:stretch>
        </p:blipFill>
        <p:spPr>
          <a:xfrm>
            <a:off x="279028" y="408975"/>
            <a:ext cx="943014" cy="99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p:nvPr/>
        </p:nvSpPr>
        <p:spPr>
          <a:xfrm>
            <a:off x="883847" y="7313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Interaktiivsed küsimused</a:t>
            </a:r>
            <a:endParaRPr sz="3300" b="1" i="0" u="none" strike="noStrike" cap="none">
              <a:solidFill>
                <a:srgbClr val="C55A11"/>
              </a:solidFill>
              <a:latin typeface="Calibri"/>
              <a:ea typeface="Calibri"/>
              <a:cs typeface="Calibri"/>
              <a:sym typeface="Calibri"/>
            </a:endParaRPr>
          </a:p>
        </p:txBody>
      </p:sp>
      <p:sp>
        <p:nvSpPr>
          <p:cNvPr id="319" name="Google Shape;319;p19"/>
          <p:cNvSpPr txBox="1"/>
          <p:nvPr/>
        </p:nvSpPr>
        <p:spPr>
          <a:xfrm>
            <a:off x="1623522" y="2294385"/>
            <a:ext cx="16700700" cy="3705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b="1" i="0" u="none" strike="noStrike" cap="none" dirty="0" err="1">
                <a:solidFill>
                  <a:srgbClr val="056839"/>
                </a:solidFill>
                <a:latin typeface="Calibri"/>
                <a:ea typeface="Calibri"/>
                <a:cs typeface="Calibri"/>
                <a:sym typeface="Calibri"/>
              </a:rPr>
              <a:t>Kuidas</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nimetatakse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Euroopa</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Komisjoni</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strateegiat</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mille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eesmärk</a:t>
            </a:r>
            <a:r>
              <a:rPr lang="en-US" sz="3300" b="1" i="0" u="none" strike="noStrike" cap="none" dirty="0">
                <a:solidFill>
                  <a:srgbClr val="056839"/>
                </a:solidFill>
                <a:latin typeface="Calibri"/>
                <a:ea typeface="Calibri"/>
                <a:cs typeface="Calibri"/>
                <a:sym typeface="Calibri"/>
              </a:rPr>
              <a:t> on </a:t>
            </a:r>
            <a:r>
              <a:rPr lang="en-US" sz="3300" b="1" i="0" u="none" strike="noStrike" cap="none" dirty="0" err="1">
                <a:solidFill>
                  <a:srgbClr val="056839"/>
                </a:solidFill>
                <a:latin typeface="Calibri"/>
                <a:ea typeface="Calibri"/>
                <a:cs typeface="Calibri"/>
                <a:sym typeface="Calibri"/>
              </a:rPr>
              <a:t>kiirendada</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meie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üleminekut</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õiglasele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tervislikule</a:t>
            </a:r>
            <a:r>
              <a:rPr lang="en-US" sz="3300" b="1" i="0" u="none" strike="noStrike" cap="none" dirty="0">
                <a:solidFill>
                  <a:srgbClr val="056839"/>
                </a:solidFill>
                <a:latin typeface="Calibri"/>
                <a:ea typeface="Calibri"/>
                <a:cs typeface="Calibri"/>
                <a:sym typeface="Calibri"/>
              </a:rPr>
              <a:t> ja </a:t>
            </a:r>
            <a:r>
              <a:rPr lang="en-US" sz="3300" b="1" i="0" u="none" strike="noStrike" cap="none" dirty="0" err="1">
                <a:solidFill>
                  <a:srgbClr val="056839"/>
                </a:solidFill>
                <a:latin typeface="Calibri"/>
                <a:ea typeface="Calibri"/>
                <a:cs typeface="Calibri"/>
                <a:sym typeface="Calibri"/>
              </a:rPr>
              <a:t>keskkonnasõbralikule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toidusüsteemile</a:t>
            </a:r>
            <a:r>
              <a:rPr lang="en-US" sz="3300" b="1" i="0" u="none" strike="noStrike" cap="none" dirty="0">
                <a:solidFill>
                  <a:srgbClr val="056839"/>
                </a:solidFill>
                <a:latin typeface="Calibri"/>
                <a:ea typeface="Calibri"/>
                <a:cs typeface="Calibri"/>
                <a:sym typeface="Calibri"/>
              </a:rPr>
              <a:t>?</a:t>
            </a:r>
            <a:endParaRPr sz="2300" dirty="0"/>
          </a:p>
          <a:p>
            <a:pPr marL="558800" marR="0" lvl="0" indent="-565150" algn="just" rtl="0">
              <a:lnSpc>
                <a:spcPct val="150000"/>
              </a:lnSpc>
              <a:spcBef>
                <a:spcPts val="0"/>
              </a:spcBef>
              <a:spcAft>
                <a:spcPts val="0"/>
              </a:spcAft>
              <a:buClr>
                <a:srgbClr val="056839"/>
              </a:buClr>
              <a:buSzPts val="3300"/>
              <a:buFont typeface="Noto Sans Symbols"/>
              <a:buAutoNum type="arabicPeriod"/>
            </a:pPr>
            <a:r>
              <a:rPr lang="en-US" sz="3300" i="0" u="none" strike="noStrike" cap="none" dirty="0">
                <a:solidFill>
                  <a:srgbClr val="056839"/>
                </a:solidFill>
                <a:latin typeface="Calibri"/>
                <a:ea typeface="Calibri"/>
                <a:cs typeface="Calibri"/>
                <a:sym typeface="Calibri"/>
              </a:rPr>
              <a:t>"Farm to Fork"</a:t>
            </a:r>
            <a:endParaRPr sz="2300" dirty="0"/>
          </a:p>
          <a:p>
            <a:pPr marL="558800" marR="0" lvl="0" indent="-565150" algn="just" rtl="0">
              <a:lnSpc>
                <a:spcPct val="150000"/>
              </a:lnSpc>
              <a:spcBef>
                <a:spcPts val="0"/>
              </a:spcBef>
              <a:spcAft>
                <a:spcPts val="0"/>
              </a:spcAft>
              <a:buClr>
                <a:srgbClr val="056839"/>
              </a:buClr>
              <a:buSzPts val="3300"/>
              <a:buFont typeface="Noto Sans Symbols"/>
              <a:buAutoNum type="arabicPeriod"/>
            </a:pPr>
            <a:r>
              <a:rPr lang="en-US" sz="3300" i="0" u="none" strike="noStrike" cap="none" dirty="0">
                <a:solidFill>
                  <a:srgbClr val="056839"/>
                </a:solidFill>
                <a:latin typeface="Calibri"/>
                <a:ea typeface="Calibri"/>
                <a:cs typeface="Calibri"/>
                <a:sym typeface="Calibri"/>
              </a:rPr>
              <a:t>"</a:t>
            </a:r>
            <a:r>
              <a:rPr lang="en-US" sz="3300" i="0" u="none" strike="noStrike" cap="none" dirty="0" err="1">
                <a:solidFill>
                  <a:srgbClr val="056839"/>
                </a:solidFill>
                <a:latin typeface="Calibri"/>
                <a:ea typeface="Calibri"/>
                <a:cs typeface="Calibri"/>
                <a:sym typeface="Calibri"/>
              </a:rPr>
              <a:t>Jätkusuutlik</a:t>
            </a:r>
            <a:r>
              <a:rPr lang="en-US" sz="3300" i="0" u="none" strike="noStrike" cap="none" dirty="0">
                <a:solidFill>
                  <a:srgbClr val="056839"/>
                </a:solidFill>
                <a:latin typeface="Calibri"/>
                <a:ea typeface="Calibri"/>
                <a:cs typeface="Calibri"/>
                <a:sym typeface="Calibri"/>
              </a:rPr>
              <a:t> </a:t>
            </a:r>
            <a:r>
              <a:rPr lang="en-US" sz="3300" i="0" u="none" strike="noStrike" cap="none" dirty="0" err="1">
                <a:solidFill>
                  <a:srgbClr val="056839"/>
                </a:solidFill>
                <a:latin typeface="Calibri"/>
                <a:ea typeface="Calibri"/>
                <a:cs typeface="Calibri"/>
                <a:sym typeface="Calibri"/>
              </a:rPr>
              <a:t>toidusüsteem</a:t>
            </a:r>
            <a:r>
              <a:rPr lang="en-US" sz="3300" i="0" u="none" strike="noStrike" cap="none" dirty="0">
                <a:solidFill>
                  <a:srgbClr val="056839"/>
                </a:solidFill>
                <a:latin typeface="Calibri"/>
                <a:ea typeface="Calibri"/>
                <a:cs typeface="Calibri"/>
                <a:sym typeface="Calibri"/>
              </a:rPr>
              <a:t>"</a:t>
            </a:r>
            <a:endParaRPr sz="2300" dirty="0"/>
          </a:p>
          <a:p>
            <a:pPr marL="558800" marR="0" lvl="0" indent="-565150" algn="just" rtl="0">
              <a:lnSpc>
                <a:spcPct val="150000"/>
              </a:lnSpc>
              <a:spcBef>
                <a:spcPts val="0"/>
              </a:spcBef>
              <a:spcAft>
                <a:spcPts val="0"/>
              </a:spcAft>
              <a:buClr>
                <a:srgbClr val="056839"/>
              </a:buClr>
              <a:buSzPts val="3300"/>
              <a:buFont typeface="Noto Sans Symbols"/>
              <a:buAutoNum type="arabicPeriod"/>
            </a:pPr>
            <a:r>
              <a:rPr lang="en-US" sz="3300" i="0" u="none" strike="noStrike" cap="none" dirty="0">
                <a:solidFill>
                  <a:srgbClr val="056839"/>
                </a:solidFill>
                <a:latin typeface="Calibri"/>
                <a:ea typeface="Calibri"/>
                <a:cs typeface="Calibri"/>
                <a:sym typeface="Calibri"/>
              </a:rPr>
              <a:t>"Farm to Waste"</a:t>
            </a:r>
            <a:endParaRPr sz="2300" dirty="0"/>
          </a:p>
        </p:txBody>
      </p:sp>
      <p:sp>
        <p:nvSpPr>
          <p:cNvPr id="320" name="Google Shape;320;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21" name="Google Shape;321;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22" name="Google Shape;322;p1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23" name="Google Shape;323;p19"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24" name="Google Shape;324;p19"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p:nvPr/>
        </p:nvSpPr>
        <p:spPr>
          <a:xfrm>
            <a:off x="1406400" y="2561103"/>
            <a:ext cx="17761200" cy="2943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b="1" i="0" u="none" strike="noStrike" cap="none" dirty="0">
                <a:solidFill>
                  <a:srgbClr val="056839"/>
                </a:solidFill>
                <a:latin typeface="Calibri"/>
                <a:ea typeface="Calibri"/>
                <a:cs typeface="Calibri"/>
                <a:sym typeface="Calibri"/>
              </a:rPr>
              <a:t>Milline </a:t>
            </a:r>
            <a:r>
              <a:rPr lang="en-US" sz="3300" b="1" i="0" u="none" strike="noStrike" cap="none" dirty="0" err="1">
                <a:solidFill>
                  <a:srgbClr val="056839"/>
                </a:solidFill>
                <a:latin typeface="Calibri"/>
                <a:ea typeface="Calibri"/>
                <a:cs typeface="Calibri"/>
                <a:sym typeface="Calibri"/>
              </a:rPr>
              <a:t>toidu</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kohaletoimetamise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meetoditest</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tekitab</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kõige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rohkem</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jäätmeid</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hotellinduses</a:t>
            </a:r>
            <a:r>
              <a:rPr lang="en-US" sz="3300" b="1" i="0" u="none" strike="noStrike" cap="none" dirty="0">
                <a:solidFill>
                  <a:srgbClr val="056839"/>
                </a:solidFill>
                <a:latin typeface="Calibri"/>
                <a:ea typeface="Calibri"/>
                <a:cs typeface="Calibri"/>
                <a:sym typeface="Calibri"/>
              </a:rPr>
              <a:t>?</a:t>
            </a:r>
            <a:endParaRPr sz="2300" dirty="0"/>
          </a:p>
          <a:p>
            <a:pPr marL="749300" marR="0" lvl="0" indent="-590550" algn="just" rtl="0">
              <a:lnSpc>
                <a:spcPct val="150000"/>
              </a:lnSpc>
              <a:spcBef>
                <a:spcPts val="0"/>
              </a:spcBef>
              <a:spcAft>
                <a:spcPts val="0"/>
              </a:spcAft>
              <a:buClr>
                <a:srgbClr val="056839"/>
              </a:buClr>
              <a:buSzPts val="3300"/>
              <a:buFont typeface="Calibri"/>
              <a:buAutoNum type="arabicPeriod"/>
            </a:pPr>
            <a:r>
              <a:rPr lang="en-US" sz="3300" b="0" i="0" u="none" strike="noStrike" cap="none" dirty="0" err="1">
                <a:solidFill>
                  <a:srgbClr val="056839"/>
                </a:solidFill>
                <a:latin typeface="Calibri"/>
                <a:ea typeface="Calibri"/>
                <a:cs typeface="Calibri"/>
                <a:sym typeface="Calibri"/>
              </a:rPr>
              <a:t>individuaalsete</a:t>
            </a:r>
            <a:r>
              <a:rPr lang="en-US" sz="3300" b="0" i="0" u="none" strike="noStrike" cap="none" dirty="0">
                <a:solidFill>
                  <a:srgbClr val="056839"/>
                </a:solidFill>
                <a:latin typeface="Calibri"/>
                <a:ea typeface="Calibri"/>
                <a:cs typeface="Calibri"/>
                <a:sym typeface="Calibri"/>
              </a:rPr>
              <a:t> </a:t>
            </a:r>
            <a:r>
              <a:rPr lang="en-US" sz="3300" b="0" i="0" u="none" strike="noStrike" cap="none" dirty="0" err="1">
                <a:solidFill>
                  <a:srgbClr val="056839"/>
                </a:solidFill>
                <a:latin typeface="Calibri"/>
                <a:ea typeface="Calibri"/>
                <a:cs typeface="Calibri"/>
                <a:sym typeface="Calibri"/>
              </a:rPr>
              <a:t>portsjonite</a:t>
            </a:r>
            <a:r>
              <a:rPr lang="en-US" sz="3300" b="0" i="0" u="none" strike="noStrike" cap="none" dirty="0">
                <a:solidFill>
                  <a:srgbClr val="056839"/>
                </a:solidFill>
                <a:latin typeface="Calibri"/>
                <a:ea typeface="Calibri"/>
                <a:cs typeface="Calibri"/>
                <a:sym typeface="Calibri"/>
              </a:rPr>
              <a:t> </a:t>
            </a:r>
            <a:r>
              <a:rPr lang="en-US" sz="3300" b="0" i="0" u="none" strike="noStrike" cap="none" dirty="0" err="1">
                <a:solidFill>
                  <a:srgbClr val="056839"/>
                </a:solidFill>
                <a:latin typeface="Calibri"/>
                <a:ea typeface="Calibri"/>
                <a:cs typeface="Calibri"/>
                <a:sym typeface="Calibri"/>
              </a:rPr>
              <a:t>serveerimine</a:t>
            </a:r>
            <a:endParaRPr sz="2300" dirty="0"/>
          </a:p>
          <a:p>
            <a:pPr marL="749300" marR="0" lvl="0" indent="-590550" algn="just" rtl="0">
              <a:lnSpc>
                <a:spcPct val="150000"/>
              </a:lnSpc>
              <a:spcBef>
                <a:spcPts val="0"/>
              </a:spcBef>
              <a:spcAft>
                <a:spcPts val="0"/>
              </a:spcAft>
              <a:buClr>
                <a:srgbClr val="056839"/>
              </a:buClr>
              <a:buSzPts val="3300"/>
              <a:buFont typeface="Calibri"/>
              <a:buAutoNum type="arabicPeriod"/>
            </a:pPr>
            <a:r>
              <a:rPr lang="en-US" sz="3300" i="0" u="none" strike="noStrike" cap="none" dirty="0">
                <a:solidFill>
                  <a:srgbClr val="056839"/>
                </a:solidFill>
                <a:latin typeface="Calibri"/>
                <a:ea typeface="Calibri"/>
                <a:cs typeface="Calibri"/>
                <a:sym typeface="Calibri"/>
              </a:rPr>
              <a:t>buffet-</a:t>
            </a:r>
            <a:r>
              <a:rPr lang="en-US" sz="3300" i="0" u="none" strike="noStrike" cap="none" dirty="0" err="1">
                <a:solidFill>
                  <a:srgbClr val="056839"/>
                </a:solidFill>
                <a:latin typeface="Calibri"/>
                <a:ea typeface="Calibri"/>
                <a:cs typeface="Calibri"/>
                <a:sym typeface="Calibri"/>
              </a:rPr>
              <a:t>söögid</a:t>
            </a:r>
            <a:endParaRPr sz="2300" dirty="0"/>
          </a:p>
          <a:p>
            <a:pPr marL="749300" marR="0" lvl="0" indent="-590550" algn="just" rtl="0">
              <a:lnSpc>
                <a:spcPct val="150000"/>
              </a:lnSpc>
              <a:spcBef>
                <a:spcPts val="0"/>
              </a:spcBef>
              <a:spcAft>
                <a:spcPts val="0"/>
              </a:spcAft>
              <a:buClr>
                <a:srgbClr val="056839"/>
              </a:buClr>
              <a:buSzPts val="3300"/>
              <a:buFont typeface="Calibri"/>
              <a:buAutoNum type="arabicPeriod"/>
            </a:pPr>
            <a:r>
              <a:rPr lang="en-US" sz="3300" b="0" i="0" u="none" strike="noStrike" cap="none" dirty="0" err="1">
                <a:solidFill>
                  <a:srgbClr val="056839"/>
                </a:solidFill>
                <a:latin typeface="Calibri"/>
                <a:ea typeface="Calibri"/>
                <a:cs typeface="Calibri"/>
                <a:sym typeface="Calibri"/>
              </a:rPr>
              <a:t>söögi</a:t>
            </a:r>
            <a:r>
              <a:rPr lang="en-US" sz="3300" b="0" i="0" u="none" strike="noStrike" cap="none" dirty="0">
                <a:solidFill>
                  <a:srgbClr val="056839"/>
                </a:solidFill>
                <a:latin typeface="Calibri"/>
                <a:ea typeface="Calibri"/>
                <a:cs typeface="Calibri"/>
                <a:sym typeface="Calibri"/>
              </a:rPr>
              <a:t> </a:t>
            </a:r>
            <a:r>
              <a:rPr lang="en-US" sz="3300" b="0" i="0" u="none" strike="noStrike" cap="none" dirty="0" err="1">
                <a:solidFill>
                  <a:srgbClr val="056839"/>
                </a:solidFill>
                <a:latin typeface="Calibri"/>
                <a:ea typeface="Calibri"/>
                <a:cs typeface="Calibri"/>
                <a:sym typeface="Calibri"/>
              </a:rPr>
              <a:t>väljavõtmine</a:t>
            </a:r>
            <a:endParaRPr sz="2300" dirty="0"/>
          </a:p>
        </p:txBody>
      </p:sp>
      <p:sp>
        <p:nvSpPr>
          <p:cNvPr id="331" name="Google Shape;331;p5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32" name="Google Shape;332;p5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33" name="Google Shape;333;p5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34" name="Google Shape;334;p51"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35" name="Google Shape;335;p51"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36" name="Google Shape;336;p5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Interaktiivsed küsimused</a:t>
            </a:r>
            <a:endParaRPr sz="3300" b="1" i="0" u="none" strike="noStrike" cap="none">
              <a:solidFill>
                <a:srgbClr val="C55A1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a:stretch/>
        </p:blipFill>
        <p:spPr>
          <a:xfrm>
            <a:off x="159219" y="9117953"/>
            <a:ext cx="5165967"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9" name="Google Shape;109;p3"/>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Õpiväljundid</a:t>
            </a:r>
            <a:endParaRPr sz="2900" b="0" i="0" u="none" strike="noStrike" cap="none">
              <a:solidFill>
                <a:schemeClr val="dk1"/>
              </a:solidFill>
              <a:latin typeface="Calibri"/>
              <a:ea typeface="Calibri"/>
              <a:cs typeface="Calibri"/>
              <a:sym typeface="Calibri"/>
            </a:endParaRPr>
          </a:p>
        </p:txBody>
      </p:sp>
      <p:sp>
        <p:nvSpPr>
          <p:cNvPr id="110" name="Google Shape;110;p3"/>
          <p:cNvSpPr txBox="1"/>
          <p:nvPr/>
        </p:nvSpPr>
        <p:spPr>
          <a:xfrm>
            <a:off x="1104081" y="2636049"/>
            <a:ext cx="17883300" cy="4202100"/>
          </a:xfrm>
          <a:prstGeom prst="rect">
            <a:avLst/>
          </a:prstGeom>
          <a:noFill/>
          <a:ln>
            <a:noFill/>
          </a:ln>
        </p:spPr>
        <p:txBody>
          <a:bodyPr spcFirstLastPara="1" wrap="square" lIns="148575" tIns="74275" rIns="148575" bIns="74275" anchor="t" anchorCtr="0">
            <a:spAutoFit/>
          </a:bodyPr>
          <a:lstStyle/>
          <a:p>
            <a:pPr marL="749300" marR="0" lvl="0" indent="-609600" algn="l" rtl="0">
              <a:lnSpc>
                <a:spcPct val="115000"/>
              </a:lnSpc>
              <a:spcBef>
                <a:spcPts val="0"/>
              </a:spcBef>
              <a:spcAft>
                <a:spcPts val="0"/>
              </a:spcAft>
              <a:buClr>
                <a:srgbClr val="056839"/>
              </a:buClr>
              <a:buSzPts val="3600"/>
              <a:buFont typeface="Calibri"/>
              <a:buChar char="●"/>
            </a:pPr>
            <a:r>
              <a:rPr lang="en-US" sz="3900" b="0" i="0" u="none" strike="noStrike" cap="none">
                <a:solidFill>
                  <a:srgbClr val="056839"/>
                </a:solidFill>
                <a:latin typeface="Calibri"/>
                <a:ea typeface="Calibri"/>
                <a:cs typeface="Calibri"/>
                <a:sym typeface="Calibri"/>
              </a:rPr>
              <a:t>mõista </a:t>
            </a:r>
            <a:r>
              <a:rPr lang="en-US" sz="3900" b="1" i="0" u="none" strike="noStrike" cap="none">
                <a:solidFill>
                  <a:srgbClr val="056839"/>
                </a:solidFill>
                <a:latin typeface="Calibri"/>
                <a:ea typeface="Calibri"/>
                <a:cs typeface="Calibri"/>
                <a:sym typeface="Calibri"/>
              </a:rPr>
              <a:t>toiduainete tootmise </a:t>
            </a:r>
            <a:r>
              <a:rPr lang="en-US" sz="3900" b="0" i="0" u="none" strike="noStrike" cap="none">
                <a:solidFill>
                  <a:srgbClr val="056839"/>
                </a:solidFill>
                <a:latin typeface="Calibri"/>
                <a:ea typeface="Calibri"/>
                <a:cs typeface="Calibri"/>
                <a:sym typeface="Calibri"/>
              </a:rPr>
              <a:t>ja </a:t>
            </a:r>
            <a:r>
              <a:rPr lang="en-US" sz="3900" b="1" i="0" u="none" strike="noStrike" cap="none">
                <a:solidFill>
                  <a:srgbClr val="056839"/>
                </a:solidFill>
                <a:latin typeface="Calibri"/>
                <a:ea typeface="Calibri"/>
                <a:cs typeface="Calibri"/>
                <a:sym typeface="Calibri"/>
              </a:rPr>
              <a:t>tekkivate toidujäätmetega </a:t>
            </a:r>
            <a:r>
              <a:rPr lang="en-US" sz="3900" b="0" i="0" u="none" strike="noStrike" cap="none">
                <a:solidFill>
                  <a:srgbClr val="056839"/>
                </a:solidFill>
                <a:latin typeface="Calibri"/>
                <a:ea typeface="Calibri"/>
                <a:cs typeface="Calibri"/>
                <a:sym typeface="Calibri"/>
              </a:rPr>
              <a:t>seotud probleeme.</a:t>
            </a:r>
            <a:endParaRPr sz="3900" b="0" i="0" u="none" strike="noStrike" cap="none">
              <a:solidFill>
                <a:srgbClr val="056839"/>
              </a:solidFill>
              <a:latin typeface="Calibri"/>
              <a:ea typeface="Calibri"/>
              <a:cs typeface="Calibri"/>
              <a:sym typeface="Calibri"/>
            </a:endParaRPr>
          </a:p>
          <a:p>
            <a:pPr marL="749300" marR="0" lvl="0" indent="-381000" algn="l" rtl="0">
              <a:lnSpc>
                <a:spcPct val="115000"/>
              </a:lnSpc>
              <a:spcBef>
                <a:spcPts val="0"/>
              </a:spcBef>
              <a:spcAft>
                <a:spcPts val="0"/>
              </a:spcAft>
              <a:buClr>
                <a:srgbClr val="056839"/>
              </a:buClr>
              <a:buSzPts val="3600"/>
              <a:buFont typeface="Calibri"/>
              <a:buNone/>
            </a:pPr>
            <a:endParaRPr sz="3900" b="0" i="0" u="none" strike="noStrike" cap="none">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Char char="●"/>
            </a:pPr>
            <a:r>
              <a:rPr lang="en-US" sz="3900" b="0" i="0" u="none" strike="noStrike" cap="none">
                <a:solidFill>
                  <a:srgbClr val="056839"/>
                </a:solidFill>
                <a:latin typeface="Calibri"/>
                <a:ea typeface="Calibri"/>
                <a:cs typeface="Calibri"/>
                <a:sym typeface="Calibri"/>
              </a:rPr>
              <a:t>mõista, </a:t>
            </a:r>
            <a:r>
              <a:rPr lang="en-US" sz="3900" b="1" i="0" u="none" strike="noStrike" cap="none">
                <a:solidFill>
                  <a:srgbClr val="056839"/>
                </a:solidFill>
                <a:latin typeface="Calibri"/>
                <a:ea typeface="Calibri"/>
                <a:cs typeface="Calibri"/>
                <a:sym typeface="Calibri"/>
              </a:rPr>
              <a:t>milliseid toidujäätmeid </a:t>
            </a:r>
            <a:r>
              <a:rPr lang="en-US" sz="3900" b="0" i="0" u="none" strike="noStrike" cap="none">
                <a:solidFill>
                  <a:srgbClr val="056839"/>
                </a:solidFill>
                <a:latin typeface="Calibri"/>
                <a:ea typeface="Calibri"/>
                <a:cs typeface="Calibri"/>
                <a:sym typeface="Calibri"/>
              </a:rPr>
              <a:t>eri sektorites tekib.</a:t>
            </a:r>
            <a:endParaRPr sz="3900" b="0" i="0" u="none" strike="noStrike" cap="none">
              <a:solidFill>
                <a:srgbClr val="056839"/>
              </a:solidFill>
              <a:latin typeface="Calibri"/>
              <a:ea typeface="Calibri"/>
              <a:cs typeface="Calibri"/>
              <a:sym typeface="Calibri"/>
            </a:endParaRPr>
          </a:p>
          <a:p>
            <a:pPr marL="749300" marR="0" lvl="0" indent="-381000" algn="l" rtl="0">
              <a:lnSpc>
                <a:spcPct val="115000"/>
              </a:lnSpc>
              <a:spcBef>
                <a:spcPts val="0"/>
              </a:spcBef>
              <a:spcAft>
                <a:spcPts val="0"/>
              </a:spcAft>
              <a:buClr>
                <a:srgbClr val="056839"/>
              </a:buClr>
              <a:buSzPts val="3600"/>
              <a:buFont typeface="Calibri"/>
              <a:buNone/>
            </a:pPr>
            <a:endParaRPr sz="3900" b="0" i="0" u="none" strike="noStrike" cap="none">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Char char="●"/>
            </a:pPr>
            <a:r>
              <a:rPr lang="en-US" sz="3900" b="0" i="0" u="none" strike="noStrike" cap="none">
                <a:solidFill>
                  <a:srgbClr val="056839"/>
                </a:solidFill>
                <a:latin typeface="Calibri"/>
                <a:ea typeface="Calibri"/>
                <a:cs typeface="Calibri"/>
                <a:sym typeface="Calibri"/>
              </a:rPr>
              <a:t>Leida võimalusi </a:t>
            </a:r>
            <a:r>
              <a:rPr lang="en-US" sz="3900" b="1" i="0" u="none" strike="noStrike" cap="none">
                <a:solidFill>
                  <a:srgbClr val="056839"/>
                </a:solidFill>
                <a:latin typeface="Calibri"/>
                <a:ea typeface="Calibri"/>
                <a:cs typeface="Calibri"/>
                <a:sym typeface="Calibri"/>
              </a:rPr>
              <a:t>toidujäätmete kasutamiseks</a:t>
            </a:r>
            <a:endParaRPr sz="3900" b="1" i="0" u="none" strike="noStrike" cap="none">
              <a:solidFill>
                <a:srgbClr val="056839"/>
              </a:solidFill>
              <a:latin typeface="Calibri"/>
              <a:ea typeface="Calibri"/>
              <a:cs typeface="Calibri"/>
              <a:sym typeface="Calibri"/>
            </a:endParaRPr>
          </a:p>
        </p:txBody>
      </p:sp>
      <p:sp>
        <p:nvSpPr>
          <p:cNvPr id="111" name="Google Shape;111;p3"/>
          <p:cNvSpPr/>
          <p:nvPr/>
        </p:nvSpPr>
        <p:spPr>
          <a:xfrm>
            <a:off x="1291589" y="20074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p:nvPr/>
        </p:nvSpPr>
        <p:spPr>
          <a:xfrm>
            <a:off x="1232812" y="3244770"/>
            <a:ext cx="17864400" cy="2181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b="1" i="0" u="none" strike="noStrike" cap="none">
                <a:solidFill>
                  <a:srgbClr val="056839"/>
                </a:solidFill>
                <a:latin typeface="Calibri"/>
                <a:ea typeface="Calibri"/>
                <a:cs typeface="Calibri"/>
                <a:sym typeface="Calibri"/>
              </a:rPr>
              <a:t>Milline on õige määratlus "Müügikuupäevad"?</a:t>
            </a:r>
            <a:endParaRPr sz="2300"/>
          </a:p>
          <a:p>
            <a:pPr marL="749300" marR="0" lvl="0" indent="-590550" algn="just" rtl="0">
              <a:lnSpc>
                <a:spcPct val="150000"/>
              </a:lnSpc>
              <a:spcBef>
                <a:spcPts val="0"/>
              </a:spcBef>
              <a:spcAft>
                <a:spcPts val="0"/>
              </a:spcAft>
              <a:buClr>
                <a:srgbClr val="056839"/>
              </a:buClr>
              <a:buSzPts val="3300"/>
              <a:buFont typeface="Calibri"/>
              <a:buAutoNum type="arabicPeriod"/>
            </a:pPr>
            <a:r>
              <a:rPr lang="en-US" sz="3300" i="0" u="none" strike="noStrike" cap="none">
                <a:solidFill>
                  <a:srgbClr val="056839"/>
                </a:solidFill>
                <a:latin typeface="Calibri"/>
                <a:ea typeface="Calibri"/>
                <a:cs typeface="Calibri"/>
                <a:sym typeface="Calibri"/>
              </a:rPr>
              <a:t>Mõeldud ainult supermarketitele. See näitab neile, millal toode tuleks müügilt kõrvaldada.</a:t>
            </a:r>
            <a:endParaRPr sz="2300"/>
          </a:p>
          <a:p>
            <a:pPr marL="749300" marR="0" lvl="0" indent="-590550" algn="just" rtl="0">
              <a:lnSpc>
                <a:spcPct val="150000"/>
              </a:lnSpc>
              <a:spcBef>
                <a:spcPts val="0"/>
              </a:spcBef>
              <a:spcAft>
                <a:spcPts val="0"/>
              </a:spcAft>
              <a:buClr>
                <a:srgbClr val="056839"/>
              </a:buClr>
              <a:buSzPts val="3300"/>
              <a:buFont typeface="Calibri"/>
              <a:buAutoNum type="arabicPeriod"/>
            </a:pPr>
            <a:r>
              <a:rPr lang="en-US" sz="3300" b="0" i="0" u="none" strike="noStrike" cap="none">
                <a:solidFill>
                  <a:srgbClr val="056839"/>
                </a:solidFill>
                <a:latin typeface="Calibri"/>
                <a:ea typeface="Calibri"/>
                <a:cs typeface="Calibri"/>
                <a:sym typeface="Calibri"/>
              </a:rPr>
              <a:t>Toit tuleb ära süüa selleks kuupäevaks, sest pärast seda võib see osutuda tervisele kahjulikuks.</a:t>
            </a:r>
            <a:endParaRPr sz="2300"/>
          </a:p>
        </p:txBody>
      </p:sp>
      <p:sp>
        <p:nvSpPr>
          <p:cNvPr id="343" name="Google Shape;343;p5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44" name="Google Shape;344;p5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45" name="Google Shape;345;p52"/>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46" name="Google Shape;346;p52"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47" name="Google Shape;347;p52"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48" name="Google Shape;348;p52"/>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Interaktiivsed küsimused</a:t>
            </a:r>
            <a:endParaRPr sz="3300" b="1" i="0" u="none" strike="noStrike" cap="none">
              <a:solidFill>
                <a:srgbClr val="C55A1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p:nvPr/>
        </p:nvSpPr>
        <p:spPr>
          <a:xfrm>
            <a:off x="2486250" y="2660002"/>
            <a:ext cx="15601500" cy="2943900"/>
          </a:xfrm>
          <a:prstGeom prst="rect">
            <a:avLst/>
          </a:prstGeom>
          <a:noFill/>
          <a:ln>
            <a:noFill/>
          </a:ln>
        </p:spPr>
        <p:txBody>
          <a:bodyPr spcFirstLastPara="1" wrap="square" lIns="148575" tIns="74275" rIns="148575" bIns="74275" anchor="t" anchorCtr="0">
            <a:spAutoFit/>
          </a:bodyPr>
          <a:lstStyle/>
          <a:p>
            <a:pPr marL="749300" marR="0" lvl="0" indent="-755650" algn="just" rtl="0">
              <a:lnSpc>
                <a:spcPct val="150000"/>
              </a:lnSpc>
              <a:spcBef>
                <a:spcPts val="0"/>
              </a:spcBef>
              <a:spcAft>
                <a:spcPts val="0"/>
              </a:spcAft>
              <a:buClr>
                <a:srgbClr val="056839"/>
              </a:buClr>
              <a:buSzPts val="3300"/>
              <a:buFont typeface="Arial"/>
              <a:buAutoNum type="arabicPeriod"/>
            </a:pPr>
            <a:r>
              <a:rPr lang="en-US" sz="3300" b="1" i="0" u="none" strike="noStrike" cap="none" dirty="0" err="1">
                <a:solidFill>
                  <a:srgbClr val="056839"/>
                </a:solidFill>
                <a:latin typeface="Calibri"/>
                <a:ea typeface="Calibri"/>
                <a:cs typeface="Calibri"/>
                <a:sym typeface="Calibri"/>
              </a:rPr>
              <a:t>Milliseid</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meetmeid</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saate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võtta</a:t>
            </a:r>
            <a:r>
              <a:rPr lang="en-US" sz="3300" b="1" i="0" u="none" strike="noStrike" cap="none" dirty="0">
                <a:solidFill>
                  <a:srgbClr val="056839"/>
                </a:solidFill>
                <a:latin typeface="Calibri"/>
                <a:ea typeface="Calibri"/>
                <a:cs typeface="Calibri"/>
                <a:sym typeface="Calibri"/>
              </a:rPr>
              <a:t>, et </a:t>
            </a:r>
            <a:r>
              <a:rPr lang="en-US" sz="3300" b="1" i="0" u="none" strike="noStrike" cap="none" dirty="0" err="1">
                <a:solidFill>
                  <a:srgbClr val="056839"/>
                </a:solidFill>
                <a:latin typeface="Calibri"/>
                <a:ea typeface="Calibri"/>
                <a:cs typeface="Calibri"/>
                <a:sym typeface="Calibri"/>
              </a:rPr>
              <a:t>vähendada</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toidu</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äraviskamist</a:t>
            </a:r>
            <a:r>
              <a:rPr lang="en-US" sz="3300" b="1" i="0" u="none" strike="noStrike" cap="none" dirty="0">
                <a:solidFill>
                  <a:srgbClr val="056839"/>
                </a:solidFill>
                <a:latin typeface="Calibri"/>
                <a:ea typeface="Calibri"/>
                <a:cs typeface="Calibri"/>
                <a:sym typeface="Calibri"/>
              </a:rPr>
              <a:t>?</a:t>
            </a:r>
            <a:endParaRPr sz="3300" b="1" i="0" u="none" strike="noStrike" cap="none" dirty="0">
              <a:solidFill>
                <a:srgbClr val="056839"/>
              </a:solidFill>
              <a:latin typeface="Calibri"/>
              <a:ea typeface="Calibri"/>
              <a:cs typeface="Calibri"/>
              <a:sym typeface="Calibri"/>
            </a:endParaRPr>
          </a:p>
          <a:p>
            <a:pPr marL="749300" marR="0" lvl="0" indent="-546100" algn="just" rtl="0">
              <a:lnSpc>
                <a:spcPct val="150000"/>
              </a:lnSpc>
              <a:spcBef>
                <a:spcPts val="0"/>
              </a:spcBef>
              <a:spcAft>
                <a:spcPts val="0"/>
              </a:spcAft>
              <a:buClr>
                <a:srgbClr val="000000"/>
              </a:buClr>
              <a:buSzPts val="3300"/>
              <a:buFont typeface="Arial"/>
              <a:buNone/>
            </a:pPr>
            <a:endParaRPr sz="3300" b="1" i="0" u="none" strike="noStrike" cap="none" dirty="0">
              <a:solidFill>
                <a:srgbClr val="056839"/>
              </a:solidFill>
              <a:latin typeface="Calibri"/>
              <a:ea typeface="Calibri"/>
              <a:cs typeface="Calibri"/>
              <a:sym typeface="Calibri"/>
            </a:endParaRPr>
          </a:p>
          <a:p>
            <a:pPr marL="749300" marR="0" lvl="0" indent="-546100" algn="just" rtl="0">
              <a:lnSpc>
                <a:spcPct val="150000"/>
              </a:lnSpc>
              <a:spcBef>
                <a:spcPts val="0"/>
              </a:spcBef>
              <a:spcAft>
                <a:spcPts val="0"/>
              </a:spcAft>
              <a:buClr>
                <a:srgbClr val="000000"/>
              </a:buClr>
              <a:buSzPts val="3300"/>
              <a:buFont typeface="Arial"/>
              <a:buNone/>
            </a:pPr>
            <a:endParaRPr sz="3300" b="1" i="0" u="none" strike="noStrike" cap="none"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b="1" i="0" u="none" strike="noStrike" cap="none" dirty="0">
                <a:solidFill>
                  <a:srgbClr val="056839"/>
                </a:solidFill>
                <a:latin typeface="Calibri"/>
                <a:ea typeface="Calibri"/>
                <a:cs typeface="Calibri"/>
                <a:sym typeface="Calibri"/>
              </a:rPr>
              <a:t>2. </a:t>
            </a:r>
            <a:r>
              <a:rPr lang="en-US" sz="3300" b="1" i="0" u="none" strike="noStrike" cap="none" dirty="0" err="1">
                <a:solidFill>
                  <a:srgbClr val="056839"/>
                </a:solidFill>
                <a:latin typeface="Calibri"/>
                <a:ea typeface="Calibri"/>
                <a:cs typeface="Calibri"/>
                <a:sym typeface="Calibri"/>
              </a:rPr>
              <a:t>Mida</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peaksid</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supermarketid</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teie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arvates</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veel</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tegema</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toidujäätmete</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probleemi</a:t>
            </a:r>
            <a:r>
              <a:rPr lang="en-US" sz="3300" b="1" i="0" u="none" strike="noStrike" cap="none" dirty="0">
                <a:solidFill>
                  <a:srgbClr val="056839"/>
                </a:solidFill>
                <a:latin typeface="Calibri"/>
                <a:ea typeface="Calibri"/>
                <a:cs typeface="Calibri"/>
                <a:sym typeface="Calibri"/>
              </a:rPr>
              <a:t> </a:t>
            </a:r>
            <a:r>
              <a:rPr lang="en-US" sz="3300" b="1" i="0" u="none" strike="noStrike" cap="none" dirty="0" err="1">
                <a:solidFill>
                  <a:srgbClr val="056839"/>
                </a:solidFill>
                <a:latin typeface="Calibri"/>
                <a:ea typeface="Calibri"/>
                <a:cs typeface="Calibri"/>
                <a:sym typeface="Calibri"/>
              </a:rPr>
              <a:t>lahendamiseks</a:t>
            </a:r>
            <a:r>
              <a:rPr lang="en-US" sz="3300" b="1" i="0" u="none" strike="noStrike" cap="none" dirty="0">
                <a:solidFill>
                  <a:srgbClr val="056839"/>
                </a:solidFill>
                <a:latin typeface="Calibri"/>
                <a:ea typeface="Calibri"/>
                <a:cs typeface="Calibri"/>
                <a:sym typeface="Calibri"/>
              </a:rPr>
              <a:t>?</a:t>
            </a:r>
            <a:endParaRPr sz="2300" dirty="0"/>
          </a:p>
        </p:txBody>
      </p:sp>
      <p:sp>
        <p:nvSpPr>
          <p:cNvPr id="355" name="Google Shape;355;p5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56" name="Google Shape;356;p5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57" name="Google Shape;357;p5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58" name="Google Shape;358;p5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59" name="Google Shape;359;p5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60" name="Google Shape;360;p53"/>
          <p:cNvSpPr txBox="1"/>
          <p:nvPr/>
        </p:nvSpPr>
        <p:spPr>
          <a:xfrm>
            <a:off x="851700" y="662072"/>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Küsimused mõtisklemiseks</a:t>
            </a:r>
            <a:endParaRPr sz="3300" b="1" i="0" u="none" strike="noStrike" cap="none">
              <a:solidFill>
                <a:srgbClr val="C55A11"/>
              </a:solidFill>
              <a:latin typeface="Calibri"/>
              <a:ea typeface="Calibri"/>
              <a:cs typeface="Calibri"/>
              <a:sym typeface="Calibri"/>
            </a:endParaRPr>
          </a:p>
        </p:txBody>
      </p:sp>
      <p:pic>
        <p:nvPicPr>
          <p:cNvPr id="361" name="Google Shape;361;p53"/>
          <p:cNvPicPr preferRelativeResize="0"/>
          <p:nvPr/>
        </p:nvPicPr>
        <p:blipFill>
          <a:blip r:embed="rId5">
            <a:alphaModFix/>
          </a:blip>
          <a:stretch>
            <a:fillRect/>
          </a:stretch>
        </p:blipFill>
        <p:spPr>
          <a:xfrm>
            <a:off x="1775998" y="3214601"/>
            <a:ext cx="528638" cy="885825"/>
          </a:xfrm>
          <a:prstGeom prst="rect">
            <a:avLst/>
          </a:prstGeom>
          <a:noFill/>
          <a:ln>
            <a:noFill/>
          </a:ln>
        </p:spPr>
      </p:pic>
      <p:pic>
        <p:nvPicPr>
          <p:cNvPr id="362" name="Google Shape;362;p53"/>
          <p:cNvPicPr preferRelativeResize="0"/>
          <p:nvPr/>
        </p:nvPicPr>
        <p:blipFill>
          <a:blip r:embed="rId5">
            <a:alphaModFix/>
          </a:blip>
          <a:stretch>
            <a:fillRect/>
          </a:stretch>
        </p:blipFill>
        <p:spPr>
          <a:xfrm>
            <a:off x="1775998" y="5462435"/>
            <a:ext cx="528638" cy="885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0"/>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69" name="Google Shape;369;p20"/>
          <p:cNvSpPr txBox="1"/>
          <p:nvPr/>
        </p:nvSpPr>
        <p:spPr>
          <a:xfrm>
            <a:off x="1245625" y="6655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Täiendavad ressursid</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370" name="Google Shape;370;p20"/>
          <p:cNvSpPr txBox="1"/>
          <p:nvPr/>
        </p:nvSpPr>
        <p:spPr>
          <a:xfrm>
            <a:off x="1041679" y="2327974"/>
            <a:ext cx="18139500" cy="4689705"/>
          </a:xfrm>
          <a:prstGeom prst="rect">
            <a:avLst/>
          </a:prstGeom>
          <a:noFill/>
          <a:ln>
            <a:noFill/>
          </a:ln>
        </p:spPr>
        <p:txBody>
          <a:bodyPr spcFirstLastPara="1" wrap="square" lIns="148575" tIns="74275" rIns="148575" bIns="74275" anchor="t" anchorCtr="0">
            <a:spAutoFit/>
          </a:bodyPr>
          <a:lstStyle/>
          <a:p>
            <a:pPr marL="749300" marR="0" lvl="0" indent="-628650" algn="l" rtl="0">
              <a:lnSpc>
                <a:spcPct val="100000"/>
              </a:lnSpc>
              <a:spcBef>
                <a:spcPts val="0"/>
              </a:spcBef>
              <a:spcAft>
                <a:spcPts val="0"/>
              </a:spcAft>
              <a:buClr>
                <a:srgbClr val="056839"/>
              </a:buClr>
              <a:buSzPts val="3900"/>
              <a:buFont typeface="Calibri"/>
              <a:buChar char="●"/>
            </a:pPr>
            <a:r>
              <a:rPr lang="en-US" sz="3200" b="0" i="0" u="none" strike="noStrike" cap="none" dirty="0" err="1">
                <a:solidFill>
                  <a:srgbClr val="056839"/>
                </a:solidFill>
                <a:latin typeface="Calibri"/>
                <a:ea typeface="Calibri"/>
                <a:cs typeface="Calibri"/>
                <a:sym typeface="Calibri"/>
              </a:rPr>
              <a:t>ClimateScience</a:t>
            </a:r>
            <a:r>
              <a:rPr lang="en-US" sz="3200" b="0" i="0" u="none" strike="noStrike" cap="none" dirty="0">
                <a:solidFill>
                  <a:srgbClr val="056839"/>
                </a:solidFill>
                <a:latin typeface="Calibri"/>
                <a:ea typeface="Calibri"/>
                <a:cs typeface="Calibri"/>
                <a:sym typeface="Calibri"/>
              </a:rPr>
              <a:t> - </a:t>
            </a:r>
            <a:r>
              <a:rPr lang="en-US" sz="3200" b="0" i="0" u="none" strike="noStrike" cap="none" dirty="0" err="1">
                <a:solidFill>
                  <a:srgbClr val="056839"/>
                </a:solidFill>
                <a:latin typeface="Calibri"/>
                <a:ea typeface="Calibri"/>
                <a:cs typeface="Calibri"/>
                <a:sym typeface="Calibri"/>
              </a:rPr>
              <a:t>Kliimamuutuste</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lahendamine</a:t>
            </a:r>
            <a:r>
              <a:rPr lang="en-US" sz="3200" b="0" i="0" u="none" strike="noStrike" cap="none" dirty="0">
                <a:solidFill>
                  <a:srgbClr val="056839"/>
                </a:solidFill>
                <a:latin typeface="Calibri"/>
                <a:ea typeface="Calibri"/>
                <a:cs typeface="Calibri"/>
                <a:sym typeface="Calibri"/>
              </a:rPr>
              <a:t>, 2021, </a:t>
            </a:r>
            <a:r>
              <a:rPr lang="en-US" sz="3200" b="0" i="0" u="none" strike="noStrike" cap="none" dirty="0" err="1">
                <a:solidFill>
                  <a:srgbClr val="056839"/>
                </a:solidFill>
                <a:latin typeface="Calibri"/>
                <a:ea typeface="Calibri"/>
                <a:cs typeface="Calibri"/>
                <a:sym typeface="Calibri"/>
              </a:rPr>
              <a:t>toidujäätmed</a:t>
            </a:r>
            <a:r>
              <a:rPr lang="en-US" sz="3200" b="0" i="0" u="none" strike="noStrike" cap="none" dirty="0">
                <a:solidFill>
                  <a:srgbClr val="056839"/>
                </a:solidFill>
                <a:latin typeface="Calibri"/>
                <a:ea typeface="Calibri"/>
                <a:cs typeface="Calibri"/>
                <a:sym typeface="Calibri"/>
              </a:rPr>
              <a:t>: I </a:t>
            </a:r>
            <a:r>
              <a:rPr lang="en-US" sz="3200" b="0" i="0" u="none" strike="noStrike" cap="none" dirty="0" err="1">
                <a:solidFill>
                  <a:srgbClr val="056839"/>
                </a:solidFill>
                <a:latin typeface="Calibri"/>
                <a:ea typeface="Calibri"/>
                <a:cs typeface="Calibri"/>
                <a:sym typeface="Calibri"/>
              </a:rPr>
              <a:t>ClimateScience</a:t>
            </a:r>
            <a:r>
              <a:rPr lang="en-US" sz="3200" b="0" i="0" u="none" strike="noStrike" cap="none" dirty="0">
                <a:solidFill>
                  <a:srgbClr val="056839"/>
                </a:solidFill>
                <a:latin typeface="Calibri"/>
                <a:ea typeface="Calibri"/>
                <a:cs typeface="Calibri"/>
                <a:sym typeface="Calibri"/>
              </a:rPr>
              <a:t> #9 </a:t>
            </a:r>
            <a:r>
              <a:rPr lang="en-US" sz="3200" b="0" i="0" u="sng" strike="noStrike" cap="none" dirty="0">
                <a:solidFill>
                  <a:srgbClr val="3C78D8"/>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https://www.youtube.com/watch?v=ishA6kry8nc https://www.youtube.com/watch?v=ishA6kry8nc</a:t>
            </a:r>
            <a:br>
              <a:rPr lang="en-US" sz="3200" dirty="0">
                <a:solidFill>
                  <a:srgbClr val="056839"/>
                </a:solidFill>
                <a:latin typeface="Calibri"/>
                <a:ea typeface="Calibri"/>
                <a:cs typeface="Calibri"/>
                <a:sym typeface="Calibri"/>
              </a:rPr>
            </a:br>
            <a:endParaRPr sz="3200" b="0" i="0" u="none" strike="noStrike" cap="none" dirty="0">
              <a:solidFill>
                <a:srgbClr val="056839"/>
              </a:solidFill>
              <a:latin typeface="Calibri"/>
              <a:ea typeface="Calibri"/>
              <a:cs typeface="Calibri"/>
              <a:sym typeface="Calibri"/>
            </a:endParaRPr>
          </a:p>
          <a:p>
            <a:pPr marL="749300" marR="0" lvl="0" indent="-628650" algn="l" rtl="0">
              <a:lnSpc>
                <a:spcPct val="100000"/>
              </a:lnSpc>
              <a:spcBef>
                <a:spcPts val="0"/>
              </a:spcBef>
              <a:spcAft>
                <a:spcPts val="0"/>
              </a:spcAft>
              <a:buClr>
                <a:srgbClr val="056839"/>
              </a:buClr>
              <a:buSzPts val="3900"/>
              <a:buFont typeface="Calibri"/>
              <a:buChar char="●"/>
            </a:pPr>
            <a:r>
              <a:rPr lang="en-US" sz="3200" b="0" i="0" u="none" strike="noStrike" cap="none" dirty="0">
                <a:solidFill>
                  <a:srgbClr val="056839"/>
                </a:solidFill>
                <a:latin typeface="Calibri"/>
                <a:ea typeface="Calibri"/>
                <a:cs typeface="Calibri"/>
                <a:sym typeface="Calibri"/>
              </a:rPr>
              <a:t>TED - Tristram Stuart, 2012, </a:t>
            </a:r>
            <a:r>
              <a:rPr lang="en-US" sz="3200" b="0" i="0" u="none" strike="noStrike" cap="none" dirty="0" err="1">
                <a:solidFill>
                  <a:srgbClr val="056839"/>
                </a:solidFill>
                <a:latin typeface="Calibri"/>
                <a:ea typeface="Calibri"/>
                <a:cs typeface="Calibri"/>
                <a:sym typeface="Calibri"/>
              </a:rPr>
              <a:t>Ülemaailmne</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toidujäätmete</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skandaal</a:t>
            </a:r>
            <a:r>
              <a:rPr lang="en-US" sz="3200" b="0" i="0" u="none" strike="noStrike" cap="none" dirty="0">
                <a:solidFill>
                  <a:srgbClr val="056839"/>
                </a:solidFill>
                <a:latin typeface="Calibri"/>
                <a:ea typeface="Calibri"/>
                <a:cs typeface="Calibri"/>
                <a:sym typeface="Calibri"/>
              </a:rPr>
              <a:t> </a:t>
            </a:r>
            <a:r>
              <a:rPr lang="en-US" sz="3200" b="0" i="0" u="sng" strike="noStrike" cap="none" dirty="0">
                <a:solidFill>
                  <a:srgbClr val="3C78D8"/>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https://www.youtube.com/watch?v=cWC_zDdF74s</a:t>
            </a:r>
            <a:br>
              <a:rPr lang="en-US" sz="3200" dirty="0">
                <a:solidFill>
                  <a:srgbClr val="056839"/>
                </a:solidFill>
                <a:latin typeface="Calibri"/>
                <a:ea typeface="Calibri"/>
                <a:cs typeface="Calibri"/>
                <a:sym typeface="Calibri"/>
              </a:rPr>
            </a:br>
            <a:endParaRPr sz="3200" b="0" i="0" u="none" strike="noStrike" cap="none" dirty="0">
              <a:solidFill>
                <a:srgbClr val="056839"/>
              </a:solidFill>
              <a:latin typeface="Calibri"/>
              <a:ea typeface="Calibri"/>
              <a:cs typeface="Calibri"/>
              <a:sym typeface="Calibri"/>
            </a:endParaRPr>
          </a:p>
          <a:p>
            <a:pPr marL="749300" marR="0" lvl="0" indent="-628650" algn="l" rtl="0">
              <a:lnSpc>
                <a:spcPct val="100000"/>
              </a:lnSpc>
              <a:spcBef>
                <a:spcPts val="0"/>
              </a:spcBef>
              <a:spcAft>
                <a:spcPts val="0"/>
              </a:spcAft>
              <a:buClr>
                <a:srgbClr val="056839"/>
              </a:buClr>
              <a:buSzPts val="3900"/>
              <a:buFont typeface="Calibri"/>
              <a:buChar char="●"/>
            </a:pPr>
            <a:r>
              <a:rPr lang="en-US" sz="3200" b="0" i="0" u="none" strike="noStrike" cap="none" dirty="0">
                <a:solidFill>
                  <a:srgbClr val="056839"/>
                </a:solidFill>
                <a:latin typeface="Calibri"/>
                <a:ea typeface="Calibri"/>
                <a:cs typeface="Calibri"/>
                <a:sym typeface="Calibri"/>
              </a:rPr>
              <a:t>CBC News: The National, 2018, </a:t>
            </a:r>
            <a:r>
              <a:rPr lang="en-US" sz="3200" b="0" i="0" u="none" strike="noStrike" cap="none" dirty="0" err="1">
                <a:solidFill>
                  <a:srgbClr val="056839"/>
                </a:solidFill>
                <a:latin typeface="Calibri"/>
                <a:ea typeface="Calibri"/>
                <a:cs typeface="Calibri"/>
                <a:sym typeface="Calibri"/>
              </a:rPr>
              <a:t>Kanadalased</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muutuvad</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toidujäätmete</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probleemi</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lahendamisel</a:t>
            </a:r>
            <a:r>
              <a:rPr lang="en-US" sz="3200" b="0" i="0" u="none" strike="noStrike" cap="none" dirty="0">
                <a:solidFill>
                  <a:srgbClr val="056839"/>
                </a:solidFill>
                <a:latin typeface="Calibri"/>
                <a:ea typeface="Calibri"/>
                <a:cs typeface="Calibri"/>
                <a:sym typeface="Calibri"/>
              </a:rPr>
              <a:t> </a:t>
            </a:r>
            <a:r>
              <a:rPr lang="en-US" sz="3200" b="0" i="0" u="none" strike="noStrike" cap="none" dirty="0" err="1">
                <a:solidFill>
                  <a:srgbClr val="056839"/>
                </a:solidFill>
                <a:latin typeface="Calibri"/>
                <a:ea typeface="Calibri"/>
                <a:cs typeface="Calibri"/>
                <a:sym typeface="Calibri"/>
              </a:rPr>
              <a:t>loovaks</a:t>
            </a:r>
            <a:r>
              <a:rPr lang="en-US" sz="3200" b="0" i="0" u="none" strike="noStrike" cap="none" dirty="0">
                <a:solidFill>
                  <a:srgbClr val="056839"/>
                </a:solidFill>
                <a:latin typeface="Calibri"/>
                <a:ea typeface="Calibri"/>
                <a:cs typeface="Calibri"/>
                <a:sym typeface="Calibri"/>
              </a:rPr>
              <a:t> </a:t>
            </a:r>
            <a:r>
              <a:rPr lang="en-US" sz="3200" b="0" i="0" u="sng" strike="noStrike" cap="none" dirty="0">
                <a:solidFill>
                  <a:srgbClr val="3C78D8"/>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https://www.youtube.com/watch?v=fRovHP4eXyM&amp;ab_channel=CBCNews%3ATheNational.</a:t>
            </a:r>
            <a:endParaRPr sz="3200" b="0" i="0" u="none" strike="noStrike" cap="none" dirty="0">
              <a:solidFill>
                <a:srgbClr val="3C78D8"/>
              </a:solidFill>
              <a:latin typeface="Calibri"/>
              <a:ea typeface="Calibri"/>
              <a:cs typeface="Calibri"/>
              <a:sym typeface="Calibri"/>
            </a:endParaRPr>
          </a:p>
          <a:p>
            <a:pPr marL="0" marR="0" lvl="0" indent="0" algn="l" rtl="0">
              <a:lnSpc>
                <a:spcPct val="100000"/>
              </a:lnSpc>
              <a:spcBef>
                <a:spcPts val="0"/>
              </a:spcBef>
              <a:spcAft>
                <a:spcPts val="0"/>
              </a:spcAft>
              <a:buNone/>
            </a:pPr>
            <a:endParaRPr sz="3900" b="0" i="0" u="none" strike="noStrike" cap="none" dirty="0">
              <a:solidFill>
                <a:srgbClr val="056839"/>
              </a:solidFill>
              <a:latin typeface="Calibri"/>
              <a:ea typeface="Calibri"/>
              <a:cs typeface="Calibri"/>
              <a:sym typeface="Calibri"/>
            </a:endParaRPr>
          </a:p>
        </p:txBody>
      </p:sp>
      <p:pic>
        <p:nvPicPr>
          <p:cNvPr id="371" name="Google Shape;371;p20" descr="Logo&#10;&#10;Description automatically generated"/>
          <p:cNvPicPr preferRelativeResize="0"/>
          <p:nvPr/>
        </p:nvPicPr>
        <p:blipFill rotWithShape="1">
          <a:blip r:embed="rId6">
            <a:alphaModFix/>
          </a:blip>
          <a:srcRect/>
          <a:stretch/>
        </p:blipFill>
        <p:spPr>
          <a:xfrm>
            <a:off x="279021" y="9106292"/>
            <a:ext cx="2025615" cy="996885"/>
          </a:xfrm>
          <a:prstGeom prst="rect">
            <a:avLst/>
          </a:prstGeom>
          <a:noFill/>
          <a:ln>
            <a:noFill/>
          </a:ln>
        </p:spPr>
      </p:pic>
      <p:pic>
        <p:nvPicPr>
          <p:cNvPr id="372" name="Google Shape;372;p20" descr="Graphical user interface, text&#10;&#10;Description automatically generated"/>
          <p:cNvPicPr preferRelativeResize="0"/>
          <p:nvPr/>
        </p:nvPicPr>
        <p:blipFill rotWithShape="1">
          <a:blip r:embed="rId7">
            <a:alphaModFix/>
          </a:blip>
          <a:srcRect/>
          <a:stretch/>
        </p:blipFill>
        <p:spPr>
          <a:xfrm>
            <a:off x="3131911" y="9240848"/>
            <a:ext cx="3468961" cy="727772"/>
          </a:xfrm>
          <a:prstGeom prst="rect">
            <a:avLst/>
          </a:prstGeom>
          <a:noFill/>
          <a:ln>
            <a:noFill/>
          </a:ln>
        </p:spPr>
      </p:pic>
      <p:sp>
        <p:nvSpPr>
          <p:cNvPr id="373" name="Google Shape;373;p20"/>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74" name="Google Shape;374;p20"/>
          <p:cNvSpPr/>
          <p:nvPr/>
        </p:nvSpPr>
        <p:spPr>
          <a:xfrm>
            <a:off x="1457554" y="16223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75" name="Google Shape;375;p20"/>
          <p:cNvPicPr preferRelativeResize="0"/>
          <p:nvPr/>
        </p:nvPicPr>
        <p:blipFill>
          <a:blip r:embed="rId8">
            <a:alphaModFix/>
          </a:blip>
          <a:stretch>
            <a:fillRect/>
          </a:stretch>
        </p:blipFill>
        <p:spPr>
          <a:xfrm>
            <a:off x="279028" y="719475"/>
            <a:ext cx="943014" cy="996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pic>
        <p:nvPicPr>
          <p:cNvPr id="381" name="Google Shape;381;p33" descr="Graphical user interface, text&#10;&#10;Description automatically generated"/>
          <p:cNvPicPr preferRelativeResize="0"/>
          <p:nvPr/>
        </p:nvPicPr>
        <p:blipFill rotWithShape="1">
          <a:blip r:embed="rId3">
            <a:alphaModFix/>
          </a:blip>
          <a:srcRect/>
          <a:stretch/>
        </p:blipFill>
        <p:spPr>
          <a:xfrm>
            <a:off x="159219" y="9117932"/>
            <a:ext cx="5165967" cy="1083795"/>
          </a:xfrm>
          <a:prstGeom prst="rect">
            <a:avLst/>
          </a:prstGeom>
          <a:noFill/>
          <a:ln>
            <a:noFill/>
          </a:ln>
        </p:spPr>
      </p:pic>
      <p:pic>
        <p:nvPicPr>
          <p:cNvPr id="382" name="Google Shape;382;p33"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383" name="Google Shape;383;p3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84" name="Google Shape;384;p3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85" name="Google Shape;385;p3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86" name="Google Shape;386;p33"/>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87" name="Google Shape;387;p33"/>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Kokkuvõte</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388" name="Google Shape;388;p33"/>
          <p:cNvSpPr txBox="1"/>
          <p:nvPr/>
        </p:nvSpPr>
        <p:spPr>
          <a:xfrm>
            <a:off x="757259" y="2155256"/>
            <a:ext cx="14204100" cy="5674590"/>
          </a:xfrm>
          <a:prstGeom prst="rect">
            <a:avLst/>
          </a:prstGeom>
          <a:noFill/>
          <a:ln>
            <a:noFill/>
          </a:ln>
        </p:spPr>
        <p:txBody>
          <a:bodyPr spcFirstLastPara="1" wrap="square" lIns="148575" tIns="74275" rIns="148575" bIns="74275" anchor="t" anchorCtr="0">
            <a:spAutoFit/>
          </a:bodyPr>
          <a:lstStyle/>
          <a:p>
            <a:pPr marL="0" marR="0" lvl="0" indent="0" rtl="0">
              <a:lnSpc>
                <a:spcPct val="150000"/>
              </a:lnSpc>
              <a:spcBef>
                <a:spcPts val="0"/>
              </a:spcBef>
              <a:spcAft>
                <a:spcPts val="0"/>
              </a:spcAft>
              <a:buNone/>
            </a:pPr>
            <a:r>
              <a:rPr lang="en-US" sz="2800" b="1" i="0" u="none" strike="noStrike" cap="none" dirty="0" err="1">
                <a:solidFill>
                  <a:srgbClr val="056839"/>
                </a:solidFill>
                <a:latin typeface="Calibri"/>
                <a:ea typeface="Calibri"/>
                <a:cs typeface="Calibri"/>
                <a:sym typeface="Calibri"/>
              </a:rPr>
              <a:t>Põllumajanduslikul</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toidutootmisel</a:t>
            </a:r>
            <a:r>
              <a:rPr lang="en-US" sz="2800" b="1" i="0" u="none" strike="noStrike" cap="none" dirty="0">
                <a:solidFill>
                  <a:srgbClr val="056839"/>
                </a:solidFill>
                <a:latin typeface="Calibri"/>
                <a:ea typeface="Calibri"/>
                <a:cs typeface="Calibri"/>
                <a:sym typeface="Calibri"/>
              </a:rPr>
              <a:t> ja </a:t>
            </a:r>
            <a:r>
              <a:rPr lang="en-US" sz="2800" b="0" i="0" u="none" strike="noStrike" cap="none" dirty="0">
                <a:solidFill>
                  <a:srgbClr val="056839"/>
                </a:solidFill>
                <a:latin typeface="Calibri"/>
                <a:ea typeface="Calibri"/>
                <a:cs typeface="Calibri"/>
                <a:sym typeface="Calibri"/>
              </a:rPr>
              <a:t>-</a:t>
            </a:r>
            <a:r>
              <a:rPr lang="en-US" sz="2800" b="0" i="0" u="none" strike="noStrike" cap="none" dirty="0" err="1">
                <a:solidFill>
                  <a:srgbClr val="056839"/>
                </a:solidFill>
                <a:latin typeface="Calibri"/>
                <a:ea typeface="Calibri"/>
                <a:cs typeface="Calibri"/>
                <a:sym typeface="Calibri"/>
              </a:rPr>
              <a:t>tarbimisel</a:t>
            </a:r>
            <a:r>
              <a:rPr lang="en-US" sz="2800" b="0" i="0" u="none" strike="noStrike" cap="none" dirty="0">
                <a:solidFill>
                  <a:srgbClr val="056839"/>
                </a:solidFill>
                <a:latin typeface="Calibri"/>
                <a:ea typeface="Calibri"/>
                <a:cs typeface="Calibri"/>
                <a:sym typeface="Calibri"/>
              </a:rPr>
              <a:t> on </a:t>
            </a:r>
            <a:r>
              <a:rPr lang="en-US" sz="2800" b="1" i="0" u="none" strike="noStrike" cap="none" dirty="0" err="1">
                <a:solidFill>
                  <a:srgbClr val="056839"/>
                </a:solidFill>
                <a:latin typeface="Calibri"/>
                <a:ea typeface="Calibri"/>
                <a:cs typeface="Calibri"/>
                <a:sym typeface="Calibri"/>
              </a:rPr>
              <a:t>märkimisväärne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mõju</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keskkonnale</a:t>
            </a:r>
            <a:r>
              <a:rPr lang="en-US" sz="2800" b="1" i="0" u="none" strike="noStrike" cap="none" dirty="0">
                <a:solidFill>
                  <a:srgbClr val="056839"/>
                </a:solidFill>
                <a:latin typeface="Calibri"/>
                <a:ea typeface="Calibri"/>
                <a:cs typeface="Calibri"/>
                <a:sym typeface="Calibri"/>
              </a:rPr>
              <a:t> </a:t>
            </a:r>
            <a:r>
              <a:rPr lang="en-US" sz="2800" b="0" i="0" u="none" strike="noStrike" cap="none" dirty="0">
                <a:solidFill>
                  <a:srgbClr val="056839"/>
                </a:solidFill>
                <a:latin typeface="Calibri"/>
                <a:ea typeface="Calibri"/>
                <a:cs typeface="Calibri"/>
                <a:sym typeface="Calibri"/>
              </a:rPr>
              <a:t>ja </a:t>
            </a:r>
            <a:r>
              <a:rPr lang="en-US" sz="2800" b="0" i="0" u="none" strike="noStrike" cap="none" dirty="0" err="1">
                <a:solidFill>
                  <a:srgbClr val="056839"/>
                </a:solidFill>
                <a:latin typeface="Calibri"/>
                <a:ea typeface="Calibri"/>
                <a:cs typeface="Calibri"/>
                <a:sym typeface="Calibri"/>
              </a:rPr>
              <a:t>inimeste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tervisele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Viimastel</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aastatel</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rõhku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pandud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nende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tohutute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tööstusharude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tekitatud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jäätmete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probleemile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Euroopa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Komisjon</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käivitas</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strateegia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Põllumajandusettevõttest</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toidulauale</a:t>
            </a:r>
            <a:r>
              <a:rPr lang="en-US" sz="2800" b="1" i="0" u="none" strike="noStrike" cap="none" dirty="0">
                <a:solidFill>
                  <a:srgbClr val="056839"/>
                </a:solidFill>
                <a:latin typeface="Calibri"/>
                <a:ea typeface="Calibri"/>
                <a:cs typeface="Calibri"/>
                <a:sym typeface="Calibri"/>
              </a:rPr>
              <a:t>" (Farm to Fork, F2F), </a:t>
            </a:r>
            <a:r>
              <a:rPr lang="en-US" sz="2800" b="0" i="0" u="none" strike="noStrike" cap="none" dirty="0">
                <a:solidFill>
                  <a:srgbClr val="056839"/>
                </a:solidFill>
                <a:latin typeface="Calibri"/>
                <a:ea typeface="Calibri"/>
                <a:cs typeface="Calibri"/>
                <a:sym typeface="Calibri"/>
              </a:rPr>
              <a:t>mis </a:t>
            </a:r>
            <a:r>
              <a:rPr lang="en-US" sz="2800" b="0" i="0" u="none" strike="noStrike" cap="none" dirty="0" err="1">
                <a:solidFill>
                  <a:srgbClr val="056839"/>
                </a:solidFill>
                <a:latin typeface="Calibri"/>
                <a:ea typeface="Calibri"/>
                <a:cs typeface="Calibri"/>
                <a:sym typeface="Calibri"/>
              </a:rPr>
              <a:t>käsitleb</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meie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õiglase</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jätkusuutliku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tootmise</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tarbimise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väljakutseid</a:t>
            </a:r>
            <a:r>
              <a:rPr lang="en-US" sz="2800" b="0" i="0" u="none" strike="noStrike" cap="none" dirty="0">
                <a:solidFill>
                  <a:srgbClr val="056839"/>
                </a:solidFill>
                <a:latin typeface="Calibri"/>
                <a:ea typeface="Calibri"/>
                <a:cs typeface="Calibri"/>
                <a:sym typeface="Calibri"/>
              </a:rPr>
              <a:t>, et </a:t>
            </a:r>
            <a:r>
              <a:rPr lang="en-US" sz="2800" b="1" i="0" u="none" strike="noStrike" cap="none" dirty="0" err="1">
                <a:solidFill>
                  <a:srgbClr val="056839"/>
                </a:solidFill>
                <a:latin typeface="Calibri"/>
                <a:ea typeface="Calibri"/>
                <a:cs typeface="Calibri"/>
                <a:sym typeface="Calibri"/>
              </a:rPr>
              <a:t>ühildada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meie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söödud</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toiduained</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meie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planeedi</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suutlikkusega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Selle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saavutamiseks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peame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erinevates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sektorites</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võtma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meetmeid</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raiskamise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vältimiseks</a:t>
            </a:r>
            <a:r>
              <a:rPr lang="en-US" sz="2800" b="0" i="0" u="none" strike="noStrike" cap="none" dirty="0">
                <a:solidFill>
                  <a:srgbClr val="056839"/>
                </a:solidFill>
                <a:latin typeface="Calibri"/>
                <a:ea typeface="Calibri"/>
                <a:cs typeface="Calibri"/>
                <a:sym typeface="Calibri"/>
              </a:rPr>
              <a:t> - </a:t>
            </a:r>
            <a:r>
              <a:rPr lang="en-US" sz="2800" b="0" i="0" u="none" strike="noStrike" cap="none" dirty="0" err="1">
                <a:solidFill>
                  <a:srgbClr val="056839"/>
                </a:solidFill>
                <a:latin typeface="Calibri"/>
                <a:ea typeface="Calibri"/>
                <a:cs typeface="Calibri"/>
                <a:sym typeface="Calibri"/>
              </a:rPr>
              <a:t>ümberjaotamine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teine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kasutamine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anaeroobne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kääritamine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biomassi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kasutamine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kompostimine</a:t>
            </a:r>
            <a:r>
              <a:rPr lang="en-US" sz="2800" b="0" i="0" u="none" strike="noStrike" cap="none" dirty="0">
                <a:solidFill>
                  <a:srgbClr val="056839"/>
                </a:solidFill>
                <a:latin typeface="Calibri"/>
                <a:ea typeface="Calibri"/>
                <a:cs typeface="Calibri"/>
                <a:sym typeface="Calibri"/>
              </a:rPr>
              <a:t>. </a:t>
            </a:r>
            <a:endParaRPr sz="2800" dirty="0"/>
          </a:p>
          <a:p>
            <a:pPr marL="0" marR="0" lvl="0" indent="0" algn="l" rtl="0">
              <a:lnSpc>
                <a:spcPct val="100000"/>
              </a:lnSpc>
              <a:spcBef>
                <a:spcPts val="0"/>
              </a:spcBef>
              <a:spcAft>
                <a:spcPts val="0"/>
              </a:spcAft>
              <a:buNone/>
            </a:pPr>
            <a:endParaRPr sz="2300" b="0" i="0" u="none" strike="noStrike" cap="none" dirty="0">
              <a:solidFill>
                <a:srgbClr val="000000"/>
              </a:solidFill>
              <a:latin typeface="Arial"/>
              <a:ea typeface="Arial"/>
              <a:cs typeface="Arial"/>
              <a:sym typeface="Arial"/>
            </a:endParaRPr>
          </a:p>
        </p:txBody>
      </p:sp>
      <p:pic>
        <p:nvPicPr>
          <p:cNvPr id="389" name="Google Shape;389;p33" descr="Free Unhappy Girl Having No Appetite at Breakfast  Stock Photo"/>
          <p:cNvPicPr preferRelativeResize="0"/>
          <p:nvPr/>
        </p:nvPicPr>
        <p:blipFill rotWithShape="1">
          <a:blip r:embed="rId5">
            <a:alphaModFix/>
          </a:blip>
          <a:srcRect/>
          <a:stretch/>
        </p:blipFill>
        <p:spPr>
          <a:xfrm>
            <a:off x="15478720" y="957224"/>
            <a:ext cx="4191025" cy="6286539"/>
          </a:xfrm>
          <a:prstGeom prst="rect">
            <a:avLst/>
          </a:prstGeom>
          <a:noFill/>
          <a:ln>
            <a:noFill/>
          </a:ln>
        </p:spPr>
      </p:pic>
      <p:sp>
        <p:nvSpPr>
          <p:cNvPr id="390" name="Google Shape;390;p33"/>
          <p:cNvSpPr/>
          <p:nvPr/>
        </p:nvSpPr>
        <p:spPr>
          <a:xfrm>
            <a:off x="15478717" y="7350926"/>
            <a:ext cx="5095200" cy="692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300" b="0" i="0" u="none" strike="noStrike" cap="none">
                <a:solidFill>
                  <a:srgbClr val="000000"/>
                </a:solidFill>
                <a:latin typeface="Arial"/>
                <a:ea typeface="Arial"/>
                <a:cs typeface="Arial"/>
                <a:sym typeface="Arial"/>
              </a:rPr>
              <a:t>https://images.pexels.com/photos/6957117/pexels-photo-6957117.jpeg?auto=compress&amp;cs=tinysrgb&amp;w=1260&amp;h=750&amp;dpr=1</a:t>
            </a:r>
            <a:endParaRPr sz="2300"/>
          </a:p>
        </p:txBody>
      </p:sp>
      <p:sp>
        <p:nvSpPr>
          <p:cNvPr id="391" name="Google Shape;391;p3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4"/>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17" name="Google Shape;117;p4"/>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Käsitletavad rohelised oskused</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18" name="Google Shape;118;p4"/>
          <p:cNvSpPr txBox="1"/>
          <p:nvPr/>
        </p:nvSpPr>
        <p:spPr>
          <a:xfrm>
            <a:off x="10968680" y="2834455"/>
            <a:ext cx="7993800" cy="5106300"/>
          </a:xfrm>
          <a:prstGeom prst="rect">
            <a:avLst/>
          </a:prstGeom>
          <a:noFill/>
          <a:ln>
            <a:noFill/>
          </a:ln>
        </p:spPr>
        <p:txBody>
          <a:bodyPr spcFirstLastPara="1" wrap="square" lIns="148575" tIns="74275" rIns="148575" bIns="74275" anchor="t" anchorCtr="0">
            <a:spAutoFit/>
          </a:bodyPr>
          <a:lstStyle/>
          <a:p>
            <a:pPr marL="558800" marR="0" lvl="0" indent="-596900" algn="l" rtl="0">
              <a:lnSpc>
                <a:spcPct val="150000"/>
              </a:lnSpc>
              <a:spcBef>
                <a:spcPts val="0"/>
              </a:spcBef>
              <a:spcAft>
                <a:spcPts val="0"/>
              </a:spcAft>
              <a:buClr>
                <a:srgbClr val="056839"/>
              </a:buClr>
              <a:buSzPts val="4600"/>
              <a:buFont typeface="Calibri"/>
              <a:buChar char="•"/>
            </a:pPr>
            <a:r>
              <a:rPr lang="en-US" sz="3900" i="0" u="none" strike="noStrike" cap="none">
                <a:solidFill>
                  <a:srgbClr val="056839"/>
                </a:solidFill>
                <a:latin typeface="Calibri"/>
                <a:ea typeface="Calibri"/>
                <a:cs typeface="Calibri"/>
                <a:sym typeface="Calibri"/>
              </a:rPr>
              <a:t>Loov probleemide lahendamine</a:t>
            </a:r>
            <a:endParaRPr sz="3900" i="0" u="none" strike="noStrike" cap="none">
              <a:solidFill>
                <a:srgbClr val="056839"/>
              </a:solidFill>
              <a:latin typeface="Calibri"/>
              <a:ea typeface="Calibri"/>
              <a:cs typeface="Calibri"/>
              <a:sym typeface="Calibri"/>
            </a:endParaRPr>
          </a:p>
          <a:p>
            <a:pPr marL="558800" marR="0" lvl="0" indent="-596900" algn="l" rtl="0">
              <a:lnSpc>
                <a:spcPct val="150000"/>
              </a:lnSpc>
              <a:spcBef>
                <a:spcPts val="0"/>
              </a:spcBef>
              <a:spcAft>
                <a:spcPts val="0"/>
              </a:spcAft>
              <a:buClr>
                <a:srgbClr val="056839"/>
              </a:buClr>
              <a:buSzPts val="4600"/>
              <a:buFont typeface="Calibri"/>
              <a:buChar char="•"/>
            </a:pPr>
            <a:r>
              <a:rPr lang="en-US" sz="3900" i="0" u="none" strike="noStrike" cap="none">
                <a:solidFill>
                  <a:srgbClr val="056839"/>
                </a:solidFill>
                <a:latin typeface="Calibri"/>
                <a:ea typeface="Calibri"/>
                <a:cs typeface="Calibri"/>
                <a:sym typeface="Calibri"/>
              </a:rPr>
              <a:t>Edasi mõtlev</a:t>
            </a:r>
            <a:endParaRPr sz="3900" i="0" u="none" strike="noStrike" cap="none">
              <a:solidFill>
                <a:srgbClr val="056839"/>
              </a:solidFill>
              <a:latin typeface="Calibri"/>
              <a:ea typeface="Calibri"/>
              <a:cs typeface="Calibri"/>
              <a:sym typeface="Calibri"/>
            </a:endParaRPr>
          </a:p>
          <a:p>
            <a:pPr marL="558800" marR="0" lvl="0" indent="-596900" algn="l" rtl="0">
              <a:lnSpc>
                <a:spcPct val="150000"/>
              </a:lnSpc>
              <a:spcBef>
                <a:spcPts val="0"/>
              </a:spcBef>
              <a:spcAft>
                <a:spcPts val="0"/>
              </a:spcAft>
              <a:buClr>
                <a:srgbClr val="056839"/>
              </a:buClr>
              <a:buSzPts val="4600"/>
              <a:buFont typeface="Calibri"/>
              <a:buChar char="•"/>
            </a:pPr>
            <a:r>
              <a:rPr lang="en-US" sz="3900" i="0" u="none" strike="noStrike" cap="none">
                <a:solidFill>
                  <a:srgbClr val="056839"/>
                </a:solidFill>
                <a:latin typeface="Calibri"/>
                <a:ea typeface="Calibri"/>
                <a:cs typeface="Calibri"/>
                <a:sym typeface="Calibri"/>
              </a:rPr>
              <a:t>Oskuste jälgimine</a:t>
            </a:r>
            <a:endParaRPr sz="3900" i="0" u="none" strike="noStrike" cap="none">
              <a:solidFill>
                <a:srgbClr val="056839"/>
              </a:solidFill>
              <a:latin typeface="Calibri"/>
              <a:ea typeface="Calibri"/>
              <a:cs typeface="Calibri"/>
              <a:sym typeface="Calibri"/>
            </a:endParaRPr>
          </a:p>
          <a:p>
            <a:pPr marL="558800" marR="0" lvl="0" indent="-596900" algn="l" rtl="0">
              <a:lnSpc>
                <a:spcPct val="150000"/>
              </a:lnSpc>
              <a:spcBef>
                <a:spcPts val="0"/>
              </a:spcBef>
              <a:spcAft>
                <a:spcPts val="0"/>
              </a:spcAft>
              <a:buClr>
                <a:srgbClr val="056839"/>
              </a:buClr>
              <a:buSzPts val="4600"/>
              <a:buFont typeface="Calibri"/>
              <a:buChar char="•"/>
            </a:pPr>
            <a:r>
              <a:rPr lang="en-US" sz="3900" i="0" u="none" strike="noStrike" cap="none">
                <a:solidFill>
                  <a:srgbClr val="056839"/>
                </a:solidFill>
                <a:latin typeface="Calibri"/>
                <a:ea typeface="Calibri"/>
                <a:cs typeface="Calibri"/>
                <a:sym typeface="Calibri"/>
              </a:rPr>
              <a:t>Analüütilised oskused</a:t>
            </a:r>
            <a:endParaRPr sz="3900" i="0" u="none" strike="noStrike" cap="none">
              <a:solidFill>
                <a:srgbClr val="056839"/>
              </a:solidFill>
              <a:latin typeface="Calibri"/>
              <a:ea typeface="Calibri"/>
              <a:cs typeface="Calibri"/>
              <a:sym typeface="Calibri"/>
            </a:endParaRPr>
          </a:p>
          <a:p>
            <a:pPr marL="558800" marR="0" lvl="0" indent="-596900" algn="l" rtl="0">
              <a:lnSpc>
                <a:spcPct val="150000"/>
              </a:lnSpc>
              <a:spcBef>
                <a:spcPts val="0"/>
              </a:spcBef>
              <a:spcAft>
                <a:spcPts val="0"/>
              </a:spcAft>
              <a:buClr>
                <a:srgbClr val="056839"/>
              </a:buClr>
              <a:buSzPts val="4600"/>
              <a:buFont typeface="Calibri"/>
              <a:buChar char="•"/>
            </a:pPr>
            <a:r>
              <a:rPr lang="en-US" sz="3900" i="0" u="none" strike="noStrike" cap="none">
                <a:solidFill>
                  <a:srgbClr val="056839"/>
                </a:solidFill>
                <a:latin typeface="Calibri"/>
                <a:ea typeface="Calibri"/>
                <a:cs typeface="Calibri"/>
                <a:sym typeface="Calibri"/>
              </a:rPr>
              <a:t>Reostuse vältimine</a:t>
            </a:r>
            <a:endParaRPr sz="3900" i="0" u="none" strike="noStrike" cap="none">
              <a:solidFill>
                <a:srgbClr val="056839"/>
              </a:solidFill>
              <a:latin typeface="Calibri"/>
              <a:ea typeface="Calibri"/>
              <a:cs typeface="Calibri"/>
              <a:sym typeface="Calibri"/>
            </a:endParaRPr>
          </a:p>
        </p:txBody>
      </p:sp>
      <p:pic>
        <p:nvPicPr>
          <p:cNvPr id="119" name="Google Shape;119;p4"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20" name="Google Shape;120;p4"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121" name="Google Shape;121;p4"/>
          <p:cNvSpPr/>
          <p:nvPr/>
        </p:nvSpPr>
        <p:spPr>
          <a:xfrm>
            <a:off x="1121001" y="18447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22" name="Google Shape;122;p4"/>
          <p:cNvPicPr preferRelativeResize="0"/>
          <p:nvPr/>
        </p:nvPicPr>
        <p:blipFill>
          <a:blip r:embed="rId5">
            <a:alphaModFix/>
          </a:blip>
          <a:stretch>
            <a:fillRect/>
          </a:stretch>
        </p:blipFill>
        <p:spPr>
          <a:xfrm>
            <a:off x="1705950" y="3528650"/>
            <a:ext cx="2025600" cy="3394243"/>
          </a:xfrm>
          <a:prstGeom prst="rect">
            <a:avLst/>
          </a:prstGeom>
          <a:noFill/>
          <a:ln>
            <a:noFill/>
          </a:ln>
        </p:spPr>
      </p:pic>
      <p:sp>
        <p:nvSpPr>
          <p:cNvPr id="123" name="Google Shape;123;p4"/>
          <p:cNvSpPr txBox="1"/>
          <p:nvPr/>
        </p:nvSpPr>
        <p:spPr>
          <a:xfrm>
            <a:off x="4765600" y="2834450"/>
            <a:ext cx="7032900" cy="5287200"/>
          </a:xfrm>
          <a:prstGeom prst="rect">
            <a:avLst/>
          </a:prstGeom>
          <a:noFill/>
          <a:ln>
            <a:noFill/>
          </a:ln>
        </p:spPr>
        <p:txBody>
          <a:bodyPr spcFirstLastPara="1" wrap="square" lIns="91425" tIns="91425" rIns="91425" bIns="91425" anchor="t" anchorCtr="0">
            <a:spAutoFit/>
          </a:bodyPr>
          <a:lstStyle/>
          <a:p>
            <a:pPr marL="457200" lvl="0" indent="-4762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Mõju kvantifitseerimine</a:t>
            </a:r>
            <a:endParaRPr sz="3900">
              <a:solidFill>
                <a:srgbClr val="056839"/>
              </a:solidFill>
              <a:latin typeface="Calibri"/>
              <a:ea typeface="Calibri"/>
              <a:cs typeface="Calibri"/>
              <a:sym typeface="Calibri"/>
            </a:endParaRPr>
          </a:p>
          <a:p>
            <a:pPr marL="457200" lvl="0" indent="-4762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Elutsükli haldamine</a:t>
            </a:r>
            <a:endParaRPr sz="3900">
              <a:solidFill>
                <a:srgbClr val="056839"/>
              </a:solidFill>
              <a:latin typeface="Calibri"/>
              <a:ea typeface="Calibri"/>
              <a:cs typeface="Calibri"/>
              <a:sym typeface="Calibri"/>
            </a:endParaRPr>
          </a:p>
          <a:p>
            <a:pPr marL="457200" lvl="0" indent="-4762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Teaduslikud oskused</a:t>
            </a:r>
            <a:endParaRPr sz="3900">
              <a:solidFill>
                <a:srgbClr val="056839"/>
              </a:solidFill>
              <a:latin typeface="Calibri"/>
              <a:ea typeface="Calibri"/>
              <a:cs typeface="Calibri"/>
              <a:sym typeface="Calibri"/>
            </a:endParaRPr>
          </a:p>
          <a:p>
            <a:pPr marL="457200" lvl="0" indent="-4762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Jäätmekäitlus</a:t>
            </a:r>
            <a:endParaRPr sz="3900">
              <a:solidFill>
                <a:srgbClr val="056839"/>
              </a:solidFill>
              <a:latin typeface="Calibri"/>
              <a:ea typeface="Calibri"/>
              <a:cs typeface="Calibri"/>
              <a:sym typeface="Calibri"/>
            </a:endParaRPr>
          </a:p>
          <a:p>
            <a:pPr marL="457200" lvl="0" indent="-4762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a:p>
            <a:pPr marL="457200" lvl="0" indent="-4762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Ökosüsteemi haldamine</a:t>
            </a:r>
            <a:endParaRPr sz="3900">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txBox="1"/>
          <p:nvPr/>
        </p:nvSpPr>
        <p:spPr>
          <a:xfrm>
            <a:off x="909095" y="481437"/>
            <a:ext cx="79146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Sissejuhatus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30" name="Google Shape;130;p5"/>
          <p:cNvSpPr txBox="1"/>
          <p:nvPr/>
        </p:nvSpPr>
        <p:spPr>
          <a:xfrm>
            <a:off x="703598" y="1831188"/>
            <a:ext cx="18922800" cy="7800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900" b="0" i="0" u="none" strike="noStrike" cap="none">
                <a:solidFill>
                  <a:srgbClr val="056839"/>
                </a:solidFill>
                <a:latin typeface="Calibri"/>
                <a:ea typeface="Calibri"/>
                <a:cs typeface="Calibri"/>
                <a:sym typeface="Calibri"/>
              </a:rPr>
              <a:t>Põllumajanduslik toidutootmine ja -tarbimine hõlmab tegevusi alates põllumajandusest kuni toidu tarbimiseni. </a:t>
            </a:r>
            <a:r>
              <a:rPr lang="en-US" sz="3900" b="1" i="0" u="none" strike="noStrike" cap="none">
                <a:solidFill>
                  <a:srgbClr val="056839"/>
                </a:solidFill>
                <a:latin typeface="Calibri"/>
                <a:ea typeface="Calibri"/>
                <a:cs typeface="Calibri"/>
                <a:sym typeface="Calibri"/>
              </a:rPr>
              <a:t>Rahvastiku </a:t>
            </a:r>
            <a:r>
              <a:rPr lang="en-US" sz="3900" b="0" i="0" u="none" strike="noStrike" cap="none">
                <a:solidFill>
                  <a:srgbClr val="056839"/>
                </a:solidFill>
                <a:latin typeface="Calibri"/>
                <a:ea typeface="Calibri"/>
                <a:cs typeface="Calibri"/>
                <a:sym typeface="Calibri"/>
              </a:rPr>
              <a:t>pidev </a:t>
            </a:r>
            <a:r>
              <a:rPr lang="en-US" sz="3900" b="1" i="0" u="none" strike="noStrike" cap="none">
                <a:solidFill>
                  <a:srgbClr val="056839"/>
                </a:solidFill>
                <a:latin typeface="Calibri"/>
                <a:ea typeface="Calibri"/>
                <a:cs typeface="Calibri"/>
                <a:sym typeface="Calibri"/>
              </a:rPr>
              <a:t>kasv </a:t>
            </a:r>
            <a:r>
              <a:rPr lang="en-US" sz="3900" b="0" i="0" u="none" strike="noStrike" cap="none">
                <a:solidFill>
                  <a:srgbClr val="056839"/>
                </a:solidFill>
                <a:latin typeface="Calibri"/>
                <a:ea typeface="Calibri"/>
                <a:cs typeface="Calibri"/>
                <a:sym typeface="Calibri"/>
              </a:rPr>
              <a:t>on seotud vajadusega </a:t>
            </a:r>
            <a:r>
              <a:rPr lang="en-US" sz="3900" b="1" i="0" u="none" strike="noStrike" cap="none">
                <a:solidFill>
                  <a:srgbClr val="056839"/>
                </a:solidFill>
                <a:latin typeface="Calibri"/>
                <a:ea typeface="Calibri"/>
                <a:cs typeface="Calibri"/>
                <a:sym typeface="Calibri"/>
              </a:rPr>
              <a:t>toiduainete tootmise järele</a:t>
            </a:r>
            <a:r>
              <a:rPr lang="en-US" sz="3900" b="0" i="0" u="none" strike="noStrike" cap="none">
                <a:solidFill>
                  <a:srgbClr val="056839"/>
                </a:solidFill>
                <a:latin typeface="Calibri"/>
                <a:ea typeface="Calibri"/>
                <a:cs typeface="Calibri"/>
                <a:sym typeface="Calibri"/>
              </a:rPr>
              <a:t>. </a:t>
            </a:r>
            <a:endParaRPr sz="2300"/>
          </a:p>
          <a:p>
            <a:pPr marL="0" marR="0" lvl="0" indent="0" algn="just" rtl="0">
              <a:lnSpc>
                <a:spcPct val="150000"/>
              </a:lnSpc>
              <a:spcBef>
                <a:spcPts val="0"/>
              </a:spcBef>
              <a:spcAft>
                <a:spcPts val="0"/>
              </a:spcAft>
              <a:buNone/>
            </a:pPr>
            <a:r>
              <a:rPr lang="en-US" sz="3900" b="0" i="0" u="none" strike="noStrike" cap="none">
                <a:solidFill>
                  <a:srgbClr val="056839"/>
                </a:solidFill>
                <a:latin typeface="Calibri"/>
                <a:ea typeface="Calibri"/>
                <a:cs typeface="Calibri"/>
                <a:sym typeface="Calibri"/>
              </a:rPr>
              <a:t>Põllumajandusliku toidutootmise ja -tarbimise probleemid </a:t>
            </a:r>
            <a:r>
              <a:rPr lang="en-US" sz="3900" b="1" i="0" u="none" strike="noStrike" cap="none">
                <a:solidFill>
                  <a:srgbClr val="056839"/>
                </a:solidFill>
                <a:latin typeface="Calibri"/>
                <a:ea typeface="Calibri"/>
                <a:cs typeface="Calibri"/>
                <a:sym typeface="Calibri"/>
              </a:rPr>
              <a:t>mõjutavad oluliselt keskkonda </a:t>
            </a:r>
            <a:r>
              <a:rPr lang="en-US" sz="3900" b="0" i="0" u="none" strike="noStrike" cap="none">
                <a:solidFill>
                  <a:srgbClr val="056839"/>
                </a:solidFill>
                <a:latin typeface="Calibri"/>
                <a:ea typeface="Calibri"/>
                <a:cs typeface="Calibri"/>
                <a:sym typeface="Calibri"/>
              </a:rPr>
              <a:t>ja inimeste tervist, näiteks mulla bioloogiline mitmekesisus, kõrbestumine, veekasutus ja reostus, energia, kliimamuutused, kemikaalid, toiduohutus ja biotehnoloogia.</a:t>
            </a:r>
            <a:endParaRPr sz="2300"/>
          </a:p>
          <a:p>
            <a:pPr marL="0" marR="0" lvl="0" indent="0" algn="just" rtl="0">
              <a:lnSpc>
                <a:spcPct val="150000"/>
              </a:lnSpc>
              <a:spcBef>
                <a:spcPts val="0"/>
              </a:spcBef>
              <a:spcAft>
                <a:spcPts val="0"/>
              </a:spcAft>
              <a:buNone/>
            </a:pPr>
            <a:r>
              <a:rPr lang="en-US" sz="3900" b="0" i="0" u="none" strike="noStrike" cap="none">
                <a:solidFill>
                  <a:srgbClr val="056839"/>
                </a:solidFill>
                <a:latin typeface="Calibri"/>
                <a:ea typeface="Calibri"/>
                <a:cs typeface="Calibri"/>
                <a:sym typeface="Calibri"/>
              </a:rPr>
              <a:t>Samal ajal on viimastel aastatel üha enam tähelepanu pööratud probleemile, mis on seotud nende kahe tohutu tööstusharu tekitatud jäätmetega.</a:t>
            </a:r>
            <a:endParaRPr sz="2300"/>
          </a:p>
          <a:p>
            <a:pPr marL="0" marR="0" lvl="0" indent="0" algn="just" rtl="0">
              <a:lnSpc>
                <a:spcPct val="150000"/>
              </a:lnSpc>
              <a:spcBef>
                <a:spcPts val="0"/>
              </a:spcBef>
              <a:spcAft>
                <a:spcPts val="0"/>
              </a:spcAft>
              <a:buNone/>
            </a:pPr>
            <a:endParaRPr sz="2900" b="0" i="0" u="none" strike="noStrike" cap="none">
              <a:solidFill>
                <a:srgbClr val="056839"/>
              </a:solidFill>
              <a:latin typeface="Calibri"/>
              <a:ea typeface="Calibri"/>
              <a:cs typeface="Calibri"/>
              <a:sym typeface="Calibri"/>
            </a:endParaRPr>
          </a:p>
        </p:txBody>
      </p:sp>
      <p:sp>
        <p:nvSpPr>
          <p:cNvPr id="131" name="Google Shape;131;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32" name="Google Shape;132;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33" name="Google Shape;133;p5"/>
          <p:cNvSpPr/>
          <p:nvPr/>
        </p:nvSpPr>
        <p:spPr>
          <a:xfrm>
            <a:off x="1120687" y="14099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34" name="Google Shape;134;p5"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35" name="Google Shape;135;p5"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18c299ed3a9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42" name="Google Shape;142;g18c299ed3a9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43" name="Google Shape;143;g18c299ed3a9_0_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44" name="Google Shape;144;g18c299ed3a9_0_0" descr="Graphical user interface, text&#10;&#10;Description automatically generated"/>
          <p:cNvPicPr preferRelativeResize="0"/>
          <p:nvPr/>
        </p:nvPicPr>
        <p:blipFill rotWithShape="1">
          <a:blip r:embed="rId4">
            <a:alphaModFix/>
          </a:blip>
          <a:srcRect/>
          <a:stretch/>
        </p:blipFill>
        <p:spPr>
          <a:xfrm>
            <a:off x="3131911" y="9240848"/>
            <a:ext cx="3468961" cy="727771"/>
          </a:xfrm>
          <a:prstGeom prst="rect">
            <a:avLst/>
          </a:prstGeom>
          <a:noFill/>
          <a:ln>
            <a:noFill/>
          </a:ln>
        </p:spPr>
      </p:pic>
      <p:sp>
        <p:nvSpPr>
          <p:cNvPr id="145" name="Google Shape;145;g18c299ed3a9_0_0"/>
          <p:cNvSpPr txBox="1"/>
          <p:nvPr/>
        </p:nvSpPr>
        <p:spPr>
          <a:xfrm>
            <a:off x="914723" y="794840"/>
            <a:ext cx="1384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Teema 1: Põllumajandusettevõttest toidulauale strateegia</a:t>
            </a:r>
            <a:endParaRPr sz="2300"/>
          </a:p>
        </p:txBody>
      </p:sp>
      <p:sp>
        <p:nvSpPr>
          <p:cNvPr id="146" name="Google Shape;146;g18c299ed3a9_0_0"/>
          <p:cNvSpPr/>
          <p:nvPr/>
        </p:nvSpPr>
        <p:spPr>
          <a:xfrm>
            <a:off x="6091938" y="8268488"/>
            <a:ext cx="8844600" cy="14586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None/>
            </a:pPr>
            <a:r>
              <a:rPr lang="en-US" sz="2300"/>
              <a:t>Euroopa Komisjon (n.d.). Farm2Fork. EÜ AV-portaal</a:t>
            </a:r>
            <a:r>
              <a:rPr lang="en-US" sz="2300" u="sng">
                <a:solidFill>
                  <a:schemeClr val="hlink"/>
                </a:solidFill>
                <a:hlinkClick r:id="rId5"/>
              </a:rPr>
              <a:t>. </a:t>
            </a:r>
            <a:r>
              <a:rPr lang="en-US" sz="2300"/>
              <a:t>https://audiovisual.ec.europa.eu/en/video/I-196217?lg=INT</a:t>
            </a:r>
            <a:r>
              <a:rPr lang="en-US" sz="2300" u="sng">
                <a:solidFill>
                  <a:schemeClr val="hlink"/>
                </a:solidFill>
                <a:hlinkClick r:id="rId5"/>
              </a:rPr>
              <a:t>. </a:t>
            </a:r>
            <a:endParaRPr sz="2300" b="0" i="0" u="none" strike="noStrike" cap="none">
              <a:solidFill>
                <a:srgbClr val="000000"/>
              </a:solidFill>
              <a:latin typeface="Arial"/>
              <a:ea typeface="Arial"/>
              <a:cs typeface="Arial"/>
              <a:sym typeface="Arial"/>
            </a:endParaRPr>
          </a:p>
        </p:txBody>
      </p:sp>
      <p:pic>
        <p:nvPicPr>
          <p:cNvPr id="147" name="Google Shape;147;g18c299ed3a9_0_0" descr="Sustainably-produced, quality food is vital not only for addressing climate change and pollution, but also for Europe’s food producers and Europeans’ public health. In the context of the European Green Deal, the EU’s Farm2Fork initiative seeks to transform how we consume, produce and distribute food – via policy change as well as investments in research and technologies.&#10;&#10;Watch on the Audiovisual Portal of the European Commission: https://europa.eu/!Bq46Ck&#10;&#10;Subscribe to our channel: https://bit.ly/2X56Ju6&#10;&#10;Follow us on:&#10;-Twitter: https://twitter.com/EU_Commission&#10;-Instagram: https://www.instagram.com/europeancommission/&#10;-Facebook: https://www.facebook.com/EuropeanCommission&#10;-LinkedIn: https://www.linkedin.com/company/european-commission/&#10;-Medium: https://medium.com/@EuropeanCommission&#10;&#10;Check our website: http://ec.europa.eu/" title="Farm2Fork: Do you have the appetite for change? (1)">
            <a:hlinkClick r:id="rId6"/>
          </p:cNvPr>
          <p:cNvPicPr preferRelativeResize="0"/>
          <p:nvPr/>
        </p:nvPicPr>
        <p:blipFill>
          <a:blip r:embed="rId7">
            <a:alphaModFix/>
          </a:blip>
          <a:stretch>
            <a:fillRect/>
          </a:stretch>
        </p:blipFill>
        <p:spPr>
          <a:xfrm>
            <a:off x="6091954" y="2016512"/>
            <a:ext cx="8217626" cy="6163163"/>
          </a:xfrm>
          <a:prstGeom prst="rect">
            <a:avLst/>
          </a:prstGeom>
          <a:noFill/>
          <a:ln>
            <a:noFill/>
          </a:ln>
        </p:spPr>
      </p:pic>
      <p:sp>
        <p:nvSpPr>
          <p:cNvPr id="148" name="Google Shape;148;g18c299ed3a9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46"/>
          <p:cNvSpPr txBox="1"/>
          <p:nvPr/>
        </p:nvSpPr>
        <p:spPr>
          <a:xfrm>
            <a:off x="1120675" y="1610975"/>
            <a:ext cx="13848900" cy="846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900" b="0" i="0" u="none" strike="noStrike" cap="none">
                <a:solidFill>
                  <a:srgbClr val="056839"/>
                </a:solidFill>
                <a:latin typeface="Calibri"/>
                <a:ea typeface="Calibri"/>
                <a:cs typeface="Calibri"/>
                <a:sym typeface="Calibri"/>
              </a:rPr>
              <a:t>2050. aastal on maailmas 10 miljardit suu, keda toita.  Kuidas me toidame tulevast maailma rahvastikku ilma meie planeeti veelgi enam ammendamata? </a:t>
            </a:r>
            <a:r>
              <a:rPr lang="en-US" sz="3900" b="1" i="0" u="none" strike="noStrike" cap="none">
                <a:solidFill>
                  <a:srgbClr val="056839"/>
                </a:solidFill>
                <a:latin typeface="Calibri"/>
                <a:ea typeface="Calibri"/>
                <a:cs typeface="Calibri"/>
                <a:sym typeface="Calibri"/>
              </a:rPr>
              <a:t>Euroopa Komisjoni strateegia "Põllumajandusettevõttest toidulauale" </a:t>
            </a:r>
            <a:r>
              <a:rPr lang="en-US" sz="3900" b="0" i="0" u="none" strike="noStrike" cap="none">
                <a:solidFill>
                  <a:srgbClr val="056839"/>
                </a:solidFill>
                <a:latin typeface="Calibri"/>
                <a:ea typeface="Calibri"/>
                <a:cs typeface="Calibri"/>
                <a:sym typeface="Calibri"/>
              </a:rPr>
              <a:t>eesmärk on kiirendada üleminekut õiglasele, tervislikule ja </a:t>
            </a:r>
            <a:r>
              <a:rPr lang="en-US" sz="3900" b="1" i="0" u="none" strike="noStrike" cap="none">
                <a:solidFill>
                  <a:srgbClr val="056839"/>
                </a:solidFill>
                <a:latin typeface="Calibri"/>
                <a:ea typeface="Calibri"/>
                <a:cs typeface="Calibri"/>
                <a:sym typeface="Calibri"/>
              </a:rPr>
              <a:t>jätkusuutlikule toidusüsteemile</a:t>
            </a:r>
            <a:r>
              <a:rPr lang="en-US" sz="3900" b="0" i="0" u="none" strike="noStrike" cap="none">
                <a:solidFill>
                  <a:srgbClr val="056839"/>
                </a:solidFill>
                <a:latin typeface="Calibri"/>
                <a:ea typeface="Calibri"/>
                <a:cs typeface="Calibri"/>
                <a:sym typeface="Calibri"/>
              </a:rPr>
              <a:t>. F2F strateegia on laiaulatuslik 10-aastane strateegia, mille eesmärk on lahendada meie toidu õiglase ja jätkusuutliku tootmise ja tarbimisega seotud probleeme, </a:t>
            </a:r>
            <a:r>
              <a:rPr lang="en-US" sz="3900" b="1" i="0" u="none" strike="noStrike" cap="none">
                <a:solidFill>
                  <a:srgbClr val="056839"/>
                </a:solidFill>
                <a:latin typeface="Calibri"/>
                <a:ea typeface="Calibri"/>
                <a:cs typeface="Calibri"/>
                <a:sym typeface="Calibri"/>
              </a:rPr>
              <a:t>ühildades selle, mida me sööme, meie planeedi suutlikkusega</a:t>
            </a:r>
            <a:r>
              <a:rPr lang="en-US" sz="3900" b="0" i="0" u="none" strike="noStrike" cap="none">
                <a:solidFill>
                  <a:srgbClr val="056839"/>
                </a:solidFill>
                <a:latin typeface="Calibri"/>
                <a:ea typeface="Calibri"/>
                <a:cs typeface="Calibri"/>
                <a:sym typeface="Calibri"/>
              </a:rPr>
              <a:t>.</a:t>
            </a:r>
            <a:endParaRPr sz="3900" b="0" i="0" u="none" strike="noStrike" cap="none">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2900" b="0" i="0" u="none" strike="noStrike" cap="none">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2900" b="0" i="0" u="none" strike="noStrike" cap="none">
              <a:solidFill>
                <a:srgbClr val="056839"/>
              </a:solidFill>
              <a:latin typeface="Calibri"/>
              <a:ea typeface="Calibri"/>
              <a:cs typeface="Calibri"/>
              <a:sym typeface="Calibri"/>
            </a:endParaRPr>
          </a:p>
        </p:txBody>
      </p:sp>
      <p:sp>
        <p:nvSpPr>
          <p:cNvPr id="155" name="Google Shape;155;p4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56" name="Google Shape;156;p4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57" name="Google Shape;157;p46"/>
          <p:cNvSpPr/>
          <p:nvPr/>
        </p:nvSpPr>
        <p:spPr>
          <a:xfrm>
            <a:off x="1120687" y="14099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58" name="Google Shape;158;p46"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59" name="Google Shape;159;p4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60" name="Google Shape;160;p46"/>
          <p:cNvPicPr preferRelativeResize="0"/>
          <p:nvPr/>
        </p:nvPicPr>
        <p:blipFill rotWithShape="1">
          <a:blip r:embed="rId5">
            <a:alphaModFix/>
          </a:blip>
          <a:srcRect/>
          <a:stretch/>
        </p:blipFill>
        <p:spPr>
          <a:xfrm>
            <a:off x="15474650" y="1006335"/>
            <a:ext cx="4544009" cy="6816013"/>
          </a:xfrm>
          <a:prstGeom prst="rect">
            <a:avLst/>
          </a:prstGeom>
          <a:noFill/>
          <a:ln>
            <a:noFill/>
          </a:ln>
        </p:spPr>
      </p:pic>
      <p:sp>
        <p:nvSpPr>
          <p:cNvPr id="161" name="Google Shape;161;p46"/>
          <p:cNvSpPr/>
          <p:nvPr/>
        </p:nvSpPr>
        <p:spPr>
          <a:xfrm>
            <a:off x="15474601" y="8036300"/>
            <a:ext cx="4544100" cy="831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600" b="0" i="0" u="sng" strike="noStrike" cap="none">
                <a:solidFill>
                  <a:schemeClr val="hlink"/>
                </a:solidFill>
                <a:latin typeface="Arial"/>
                <a:ea typeface="Arial"/>
                <a:cs typeface="Arial"/>
                <a:sym typeface="Arial"/>
                <a:hlinkClick r:id="rId6"/>
              </a:rPr>
              <a:t>https://images.pexels.com/photos/1687093/pexels-photo-1687093.jpeg?auto=compress&amp;cs=tinysrgb&amp;w=1260&amp;h=750&amp;dpr=1 </a:t>
            </a:r>
            <a:endParaRPr sz="1600" b="0" i="0" u="none" strike="noStrike" cap="none">
              <a:solidFill>
                <a:srgbClr val="000000"/>
              </a:solidFill>
              <a:latin typeface="Arial"/>
              <a:ea typeface="Arial"/>
              <a:cs typeface="Arial"/>
              <a:sym typeface="Arial"/>
            </a:endParaRPr>
          </a:p>
        </p:txBody>
      </p:sp>
      <p:pic>
        <p:nvPicPr>
          <p:cNvPr id="162" name="Google Shape;162;p46"/>
          <p:cNvPicPr preferRelativeResize="0"/>
          <p:nvPr/>
        </p:nvPicPr>
        <p:blipFill rotWithShape="1">
          <a:blip r:embed="rId7">
            <a:alphaModFix/>
          </a:blip>
          <a:srcRect/>
          <a:stretch/>
        </p:blipFill>
        <p:spPr>
          <a:xfrm>
            <a:off x="96439" y="3580057"/>
            <a:ext cx="938692" cy="1877963"/>
          </a:xfrm>
          <a:prstGeom prst="rect">
            <a:avLst/>
          </a:prstGeom>
          <a:noFill/>
          <a:ln>
            <a:noFill/>
          </a:ln>
        </p:spPr>
      </p:pic>
      <p:sp>
        <p:nvSpPr>
          <p:cNvPr id="163" name="Google Shape;163;p46"/>
          <p:cNvSpPr txBox="1"/>
          <p:nvPr/>
        </p:nvSpPr>
        <p:spPr>
          <a:xfrm>
            <a:off x="1120682" y="333196"/>
            <a:ext cx="1384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Teema 1: Põllumajandusettevõttest toidulauale strateegia</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47"/>
          <p:cNvSpPr txBox="1"/>
          <p:nvPr/>
        </p:nvSpPr>
        <p:spPr>
          <a:xfrm>
            <a:off x="996715" y="1660499"/>
            <a:ext cx="13230273" cy="5966978"/>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800" b="1" i="0" u="none" strike="noStrike" cap="none" dirty="0" err="1">
                <a:solidFill>
                  <a:srgbClr val="056839"/>
                </a:solidFill>
                <a:latin typeface="Calibri"/>
                <a:ea typeface="Calibri"/>
                <a:cs typeface="Calibri"/>
                <a:sym typeface="Calibri"/>
              </a:rPr>
              <a:t>Põllumajandusettevõttest</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toidulauale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strateegia</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eesmärk</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kiirendada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meie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üleminekut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jätkusuutlikule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toidusüsteemile</a:t>
            </a:r>
            <a:r>
              <a:rPr lang="en-US" sz="2800" b="0" i="0" u="none" strike="noStrike" cap="none" dirty="0">
                <a:solidFill>
                  <a:srgbClr val="056839"/>
                </a:solidFill>
                <a:latin typeface="Calibri"/>
                <a:ea typeface="Calibri"/>
                <a:cs typeface="Calibri"/>
                <a:sym typeface="Calibri"/>
              </a:rPr>
              <a:t>, mis </a:t>
            </a:r>
            <a:r>
              <a:rPr lang="en-US" sz="2800" b="0" i="0" u="none" strike="noStrike" cap="none" dirty="0" err="1">
                <a:solidFill>
                  <a:srgbClr val="056839"/>
                </a:solidFill>
                <a:latin typeface="Calibri"/>
                <a:ea typeface="Calibri"/>
                <a:cs typeface="Calibri"/>
                <a:sym typeface="Calibri"/>
              </a:rPr>
              <a:t>peab</a:t>
            </a:r>
            <a:r>
              <a:rPr lang="en-US" sz="2800" b="0" i="0" u="none" strike="noStrike" cap="none" dirty="0">
                <a:solidFill>
                  <a:srgbClr val="056839"/>
                </a:solidFill>
                <a:latin typeface="Calibri"/>
                <a:ea typeface="Calibri"/>
                <a:cs typeface="Calibri"/>
                <a:sym typeface="Calibri"/>
              </a:rPr>
              <a:t>:</a:t>
            </a:r>
            <a:endParaRPr sz="2800" dirty="0"/>
          </a:p>
          <a:p>
            <a:pPr marL="0" marR="0" lvl="0" indent="0" algn="just" rtl="0">
              <a:lnSpc>
                <a:spcPct val="150000"/>
              </a:lnSpc>
              <a:spcBef>
                <a:spcPts val="0"/>
              </a:spcBef>
              <a:spcAft>
                <a:spcPts val="0"/>
              </a:spcAft>
              <a:buNone/>
            </a:pP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omavad</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neutraalset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või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positiivset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mõju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keskkonnale</a:t>
            </a:r>
            <a:endParaRPr sz="2800" b="0" i="0" u="none" strike="noStrike" cap="none"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aidata</a:t>
            </a:r>
            <a:r>
              <a:rPr lang="en-US" sz="2800" b="0"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leevendada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kliimamuutusi</a:t>
            </a:r>
            <a:r>
              <a:rPr lang="en-US" sz="2800" b="1" i="0" u="none" strike="noStrike" cap="none" dirty="0">
                <a:solidFill>
                  <a:srgbClr val="056839"/>
                </a:solidFill>
                <a:latin typeface="Calibri"/>
                <a:ea typeface="Calibri"/>
                <a:cs typeface="Calibri"/>
                <a:sym typeface="Calibri"/>
              </a:rPr>
              <a:t> </a:t>
            </a:r>
            <a:r>
              <a:rPr lang="en-US" sz="2800" b="0" i="0" u="none" strike="noStrike" cap="none" dirty="0">
                <a:solidFill>
                  <a:srgbClr val="056839"/>
                </a:solidFill>
                <a:latin typeface="Calibri"/>
                <a:ea typeface="Calibri"/>
                <a:cs typeface="Calibri"/>
                <a:sym typeface="Calibri"/>
              </a:rPr>
              <a:t>ja </a:t>
            </a:r>
            <a:r>
              <a:rPr lang="en-US" sz="2800" b="0" i="0" u="none" strike="noStrike" cap="none" dirty="0" err="1">
                <a:solidFill>
                  <a:srgbClr val="056839"/>
                </a:solidFill>
                <a:latin typeface="Calibri"/>
                <a:ea typeface="Calibri"/>
                <a:cs typeface="Calibri"/>
                <a:sym typeface="Calibri"/>
              </a:rPr>
              <a:t>kohaneda</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nende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mõjudega</a:t>
            </a:r>
            <a:endParaRPr sz="2800" b="0" i="0" u="none" strike="noStrike" cap="none"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bioloogilise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mitmekesisuse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vähenemise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peatamine</a:t>
            </a:r>
            <a:endParaRPr sz="2800" b="1" i="0" u="none" strike="noStrike" cap="none"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tagada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toiduga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kindlustatus</a:t>
            </a:r>
            <a:r>
              <a:rPr lang="en-US" sz="2800" b="1"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toitumine</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rahvatervis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tagades</a:t>
            </a:r>
            <a:r>
              <a:rPr lang="en-US" sz="2800" b="0" i="0" u="none" strike="noStrike" cap="none" dirty="0">
                <a:solidFill>
                  <a:srgbClr val="056839"/>
                </a:solidFill>
                <a:latin typeface="Calibri"/>
                <a:ea typeface="Calibri"/>
                <a:cs typeface="Calibri"/>
                <a:sym typeface="Calibri"/>
              </a:rPr>
              <a:t>, et </a:t>
            </a:r>
            <a:r>
              <a:rPr lang="en-US" sz="2800" b="0" i="0" u="none" strike="noStrike" cap="none" dirty="0" err="1">
                <a:solidFill>
                  <a:srgbClr val="056839"/>
                </a:solidFill>
                <a:latin typeface="Calibri"/>
                <a:ea typeface="Calibri"/>
                <a:cs typeface="Calibri"/>
                <a:sym typeface="Calibri"/>
              </a:rPr>
              <a:t>kõigil</a:t>
            </a:r>
            <a:r>
              <a:rPr lang="en-US" sz="2800" b="0" i="0" u="none" strike="noStrike" cap="none" dirty="0">
                <a:solidFill>
                  <a:srgbClr val="056839"/>
                </a:solidFill>
                <a:latin typeface="Calibri"/>
                <a:ea typeface="Calibri"/>
                <a:cs typeface="Calibri"/>
                <a:sym typeface="Calibri"/>
              </a:rPr>
              <a:t> on </a:t>
            </a:r>
            <a:r>
              <a:rPr lang="en-US" sz="2800" b="0" i="0" u="none" strike="noStrike" cap="none" dirty="0" err="1">
                <a:solidFill>
                  <a:srgbClr val="056839"/>
                </a:solidFill>
                <a:latin typeface="Calibri"/>
                <a:ea typeface="Calibri"/>
                <a:cs typeface="Calibri"/>
                <a:sym typeface="Calibri"/>
              </a:rPr>
              <a:t>juurdepääs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piisavale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ohutule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toitvale</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jätkusuutlikule</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toidule</a:t>
            </a:r>
            <a:r>
              <a:rPr lang="en-US" sz="2800" b="0" i="0" u="none" strike="noStrike" cap="none" dirty="0">
                <a:solidFill>
                  <a:srgbClr val="056839"/>
                </a:solidFill>
                <a:latin typeface="Calibri"/>
                <a:ea typeface="Calibri"/>
                <a:cs typeface="Calibri"/>
                <a:sym typeface="Calibri"/>
              </a:rPr>
              <a:t>.</a:t>
            </a:r>
            <a:endParaRPr sz="2800" b="0" i="0" u="none" strike="noStrike" cap="none"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säilitada</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toiduainete</a:t>
            </a:r>
            <a:r>
              <a:rPr lang="en-US" sz="2800" b="1" i="0" u="none" strike="noStrike" cap="none" dirty="0">
                <a:solidFill>
                  <a:srgbClr val="056839"/>
                </a:solidFill>
                <a:latin typeface="Calibri"/>
                <a:ea typeface="Calibri"/>
                <a:cs typeface="Calibri"/>
                <a:sym typeface="Calibri"/>
              </a:rPr>
              <a:t> </a:t>
            </a:r>
            <a:r>
              <a:rPr lang="en-US" sz="2800" b="1" i="0" u="none" strike="noStrike" cap="none" dirty="0" err="1">
                <a:solidFill>
                  <a:srgbClr val="056839"/>
                </a:solidFill>
                <a:latin typeface="Calibri"/>
                <a:ea typeface="Calibri"/>
                <a:cs typeface="Calibri"/>
                <a:sym typeface="Calibri"/>
              </a:rPr>
              <a:t>taskukohasus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luues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samal</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ajal</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õiglasemat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majanduslikku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tulu</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edendades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ELi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tarnesektori</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konkurentsivõimet</a:t>
            </a:r>
            <a:r>
              <a:rPr lang="en-US" sz="2800" b="0" i="0" u="none" strike="noStrike" cap="none" dirty="0">
                <a:solidFill>
                  <a:srgbClr val="056839"/>
                </a:solidFill>
                <a:latin typeface="Calibri"/>
                <a:ea typeface="Calibri"/>
                <a:cs typeface="Calibri"/>
                <a:sym typeface="Calibri"/>
              </a:rPr>
              <a:t> ja </a:t>
            </a:r>
            <a:r>
              <a:rPr lang="en-US" sz="2800" b="0" i="0" u="none" strike="noStrike" cap="none" dirty="0" err="1">
                <a:solidFill>
                  <a:srgbClr val="056839"/>
                </a:solidFill>
                <a:latin typeface="Calibri"/>
                <a:ea typeface="Calibri"/>
                <a:cs typeface="Calibri"/>
                <a:sym typeface="Calibri"/>
              </a:rPr>
              <a:t>edendades</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õiglast</a:t>
            </a:r>
            <a:r>
              <a:rPr lang="en-US" sz="2800" b="0" i="0" u="none" strike="noStrike" cap="none" dirty="0">
                <a:solidFill>
                  <a:srgbClr val="056839"/>
                </a:solidFill>
                <a:latin typeface="Calibri"/>
                <a:ea typeface="Calibri"/>
                <a:cs typeface="Calibri"/>
                <a:sym typeface="Calibri"/>
              </a:rPr>
              <a:t> </a:t>
            </a:r>
            <a:r>
              <a:rPr lang="en-US" sz="2800" b="0" i="0" u="none" strike="noStrike" cap="none" dirty="0" err="1">
                <a:solidFill>
                  <a:srgbClr val="056839"/>
                </a:solidFill>
                <a:latin typeface="Calibri"/>
                <a:ea typeface="Calibri"/>
                <a:cs typeface="Calibri"/>
                <a:sym typeface="Calibri"/>
              </a:rPr>
              <a:t>kaubandust</a:t>
            </a:r>
            <a:r>
              <a:rPr lang="en-US" sz="2800" b="0" i="0" u="none" strike="noStrike" cap="none" dirty="0">
                <a:solidFill>
                  <a:srgbClr val="056839"/>
                </a:solidFill>
                <a:latin typeface="Calibri"/>
                <a:ea typeface="Calibri"/>
                <a:cs typeface="Calibri"/>
                <a:sym typeface="Calibri"/>
              </a:rPr>
              <a:t>.</a:t>
            </a:r>
            <a:endParaRPr sz="2800" b="0" i="0" u="none" strike="noStrike" cap="none" dirty="0">
              <a:solidFill>
                <a:srgbClr val="056839"/>
              </a:solidFill>
              <a:latin typeface="Calibri"/>
              <a:ea typeface="Calibri"/>
              <a:cs typeface="Calibri"/>
              <a:sym typeface="Calibri"/>
            </a:endParaRPr>
          </a:p>
        </p:txBody>
      </p:sp>
      <p:sp>
        <p:nvSpPr>
          <p:cNvPr id="170" name="Google Shape;170;p4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71" name="Google Shape;171;p4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72" name="Google Shape;172;p47"/>
          <p:cNvSpPr/>
          <p:nvPr/>
        </p:nvSpPr>
        <p:spPr>
          <a:xfrm>
            <a:off x="1120687" y="14099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73" name="Google Shape;173;p47"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74" name="Google Shape;174;p47"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75" name="Google Shape;175;p47"/>
          <p:cNvPicPr preferRelativeResize="0"/>
          <p:nvPr/>
        </p:nvPicPr>
        <p:blipFill rotWithShape="1">
          <a:blip r:embed="rId5">
            <a:alphaModFix/>
          </a:blip>
          <a:srcRect/>
          <a:stretch/>
        </p:blipFill>
        <p:spPr>
          <a:xfrm>
            <a:off x="15234210" y="1503969"/>
            <a:ext cx="4314825" cy="6472237"/>
          </a:xfrm>
          <a:prstGeom prst="rect">
            <a:avLst/>
          </a:prstGeom>
          <a:noFill/>
          <a:ln>
            <a:noFill/>
          </a:ln>
        </p:spPr>
      </p:pic>
      <p:sp>
        <p:nvSpPr>
          <p:cNvPr id="176" name="Google Shape;176;p47"/>
          <p:cNvSpPr/>
          <p:nvPr/>
        </p:nvSpPr>
        <p:spPr>
          <a:xfrm>
            <a:off x="15126752" y="8053318"/>
            <a:ext cx="4854000" cy="519333"/>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200" b="0" i="0" u="sng" strike="noStrike" cap="none" dirty="0">
                <a:solidFill>
                  <a:schemeClr val="hlink"/>
                </a:solidFill>
                <a:latin typeface="Arial"/>
                <a:ea typeface="Arial"/>
                <a:cs typeface="Arial"/>
                <a:sym typeface="Arial"/>
                <a:hlinkClick r:id="rId6"/>
              </a:rPr>
              <a:t>https://images.pexels.com/photos/255501/pexels-photo-255501.jpeg?auto=compress&amp;cs=tinysrgb&amp;w=1260&amp;h=750&amp;dpr=1 </a:t>
            </a:r>
            <a:endParaRPr sz="1200" b="0" i="0" u="none" strike="noStrike" cap="none" dirty="0">
              <a:solidFill>
                <a:srgbClr val="000000"/>
              </a:solidFill>
              <a:latin typeface="Arial"/>
              <a:ea typeface="Arial"/>
              <a:cs typeface="Arial"/>
              <a:sym typeface="Arial"/>
            </a:endParaRPr>
          </a:p>
        </p:txBody>
      </p:sp>
      <p:pic>
        <p:nvPicPr>
          <p:cNvPr id="177" name="Google Shape;177;p47"/>
          <p:cNvPicPr preferRelativeResize="0"/>
          <p:nvPr/>
        </p:nvPicPr>
        <p:blipFill rotWithShape="1">
          <a:blip r:embed="rId7">
            <a:alphaModFix/>
          </a:blip>
          <a:srcRect/>
          <a:stretch/>
        </p:blipFill>
        <p:spPr>
          <a:xfrm>
            <a:off x="279021" y="3836506"/>
            <a:ext cx="841648" cy="1407848"/>
          </a:xfrm>
          <a:prstGeom prst="rect">
            <a:avLst/>
          </a:prstGeom>
          <a:noFill/>
          <a:ln>
            <a:noFill/>
          </a:ln>
        </p:spPr>
      </p:pic>
      <p:sp>
        <p:nvSpPr>
          <p:cNvPr id="178" name="Google Shape;178;p47"/>
          <p:cNvSpPr txBox="1"/>
          <p:nvPr/>
        </p:nvSpPr>
        <p:spPr>
          <a:xfrm>
            <a:off x="996715" y="538193"/>
            <a:ext cx="15759630" cy="888664"/>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4800" b="1" i="0" u="none" strike="noStrike" cap="none" dirty="0" err="1">
                <a:solidFill>
                  <a:srgbClr val="056839"/>
                </a:solidFill>
                <a:latin typeface="Calibri"/>
                <a:ea typeface="Calibri"/>
                <a:cs typeface="Calibri"/>
                <a:sym typeface="Calibri"/>
              </a:rPr>
              <a:t>Teema</a:t>
            </a:r>
            <a:r>
              <a:rPr lang="en-US" sz="4800" b="1" i="0" u="none" strike="noStrike" cap="none" dirty="0">
                <a:solidFill>
                  <a:srgbClr val="056839"/>
                </a:solidFill>
                <a:latin typeface="Calibri"/>
                <a:ea typeface="Calibri"/>
                <a:cs typeface="Calibri"/>
                <a:sym typeface="Calibri"/>
              </a:rPr>
              <a:t> 1: </a:t>
            </a:r>
            <a:r>
              <a:rPr lang="en-US" sz="4800" b="1" i="0" u="none" strike="noStrike" cap="none" dirty="0" err="1">
                <a:solidFill>
                  <a:srgbClr val="056839"/>
                </a:solidFill>
                <a:latin typeface="Calibri"/>
                <a:ea typeface="Calibri"/>
                <a:cs typeface="Calibri"/>
                <a:sym typeface="Calibri"/>
              </a:rPr>
              <a:t>Põllumajandusettevõttest</a:t>
            </a:r>
            <a:r>
              <a:rPr lang="en-US" sz="4800" b="1" i="0" u="none" strike="noStrike" cap="none" dirty="0">
                <a:solidFill>
                  <a:srgbClr val="056839"/>
                </a:solidFill>
                <a:latin typeface="Calibri"/>
                <a:ea typeface="Calibri"/>
                <a:cs typeface="Calibri"/>
                <a:sym typeface="Calibri"/>
              </a:rPr>
              <a:t> </a:t>
            </a:r>
            <a:r>
              <a:rPr lang="en-US" sz="4800" b="1" i="0" u="none" strike="noStrike" cap="none" dirty="0" err="1">
                <a:solidFill>
                  <a:srgbClr val="056839"/>
                </a:solidFill>
                <a:latin typeface="Calibri"/>
                <a:ea typeface="Calibri"/>
                <a:cs typeface="Calibri"/>
                <a:sym typeface="Calibri"/>
              </a:rPr>
              <a:t>toidulauale</a:t>
            </a:r>
            <a:r>
              <a:rPr lang="en-US" sz="4800" b="1" i="0" u="none" strike="noStrike" cap="none" dirty="0">
                <a:solidFill>
                  <a:srgbClr val="056839"/>
                </a:solidFill>
                <a:latin typeface="Calibri"/>
                <a:ea typeface="Calibri"/>
                <a:cs typeface="Calibri"/>
                <a:sym typeface="Calibri"/>
              </a:rPr>
              <a:t> </a:t>
            </a:r>
            <a:r>
              <a:rPr lang="en-US" sz="4800" b="1" i="0" u="none" strike="noStrike" cap="none" dirty="0" err="1">
                <a:solidFill>
                  <a:srgbClr val="056839"/>
                </a:solidFill>
                <a:latin typeface="Calibri"/>
                <a:ea typeface="Calibri"/>
                <a:cs typeface="Calibri"/>
                <a:sym typeface="Calibri"/>
              </a:rPr>
              <a:t>strateegia</a:t>
            </a:r>
            <a:endParaRPr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1"/>
          <p:cNvSpPr txBox="1"/>
          <p:nvPr/>
        </p:nvSpPr>
        <p:spPr>
          <a:xfrm>
            <a:off x="883847" y="59369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Teema 2: Toidujäätmed toitlustuses</a:t>
            </a:r>
            <a:endParaRPr sz="3300" b="1" i="0" u="none" strike="noStrike" cap="none">
              <a:solidFill>
                <a:srgbClr val="C55A11"/>
              </a:solidFill>
              <a:latin typeface="Calibri"/>
              <a:ea typeface="Calibri"/>
              <a:cs typeface="Calibri"/>
              <a:sym typeface="Calibri"/>
            </a:endParaRPr>
          </a:p>
        </p:txBody>
      </p:sp>
      <p:sp>
        <p:nvSpPr>
          <p:cNvPr id="185" name="Google Shape;185;p11"/>
          <p:cNvSpPr txBox="1"/>
          <p:nvPr/>
        </p:nvSpPr>
        <p:spPr>
          <a:xfrm>
            <a:off x="778025" y="2684925"/>
            <a:ext cx="9631500" cy="528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900" b="0" i="0" u="none" strike="noStrike" cap="none">
                <a:solidFill>
                  <a:srgbClr val="056839"/>
                </a:solidFill>
                <a:latin typeface="Calibri"/>
                <a:ea typeface="Calibri"/>
                <a:cs typeface="Calibri"/>
                <a:sym typeface="Calibri"/>
              </a:rPr>
              <a:t>ÜRO </a:t>
            </a:r>
            <a:r>
              <a:rPr lang="en-US" sz="2900" b="1" i="0" u="none" strike="noStrike" cap="none">
                <a:solidFill>
                  <a:srgbClr val="056839"/>
                </a:solidFill>
                <a:latin typeface="Calibri"/>
                <a:ea typeface="Calibri"/>
                <a:cs typeface="Calibri"/>
                <a:sym typeface="Calibri"/>
              </a:rPr>
              <a:t>Toidu- ja Põllumajandusorganisatsiooni </a:t>
            </a:r>
            <a:r>
              <a:rPr lang="en-US" sz="2900" b="0" i="0" u="none" strike="noStrike" cap="none">
                <a:solidFill>
                  <a:srgbClr val="056839"/>
                </a:solidFill>
                <a:latin typeface="Calibri"/>
                <a:ea typeface="Calibri"/>
                <a:cs typeface="Calibri"/>
                <a:sym typeface="Calibri"/>
              </a:rPr>
              <a:t>(FAO) andmetel visatakse maailmas iga päev ära kolmandik kogu tarbimiseks toodetud toidust, mis on </a:t>
            </a:r>
            <a:r>
              <a:rPr lang="en-US" sz="2900" b="1" i="0" u="none" strike="noStrike" cap="none">
                <a:solidFill>
                  <a:srgbClr val="056839"/>
                </a:solidFill>
                <a:latin typeface="Calibri"/>
                <a:ea typeface="Calibri"/>
                <a:cs typeface="Calibri"/>
                <a:sym typeface="Calibri"/>
              </a:rPr>
              <a:t>ligikaudu 1,3 miljardit tonni toitu aastas. </a:t>
            </a:r>
            <a:r>
              <a:rPr lang="en-US" sz="2900" b="0" i="0" u="none" strike="noStrike" cap="none">
                <a:solidFill>
                  <a:srgbClr val="056839"/>
                </a:solidFill>
                <a:latin typeface="Calibri"/>
                <a:ea typeface="Calibri"/>
                <a:cs typeface="Calibri"/>
                <a:sym typeface="Calibri"/>
              </a:rPr>
              <a:t>Teisalt oli 2018. aastal maailmas üle </a:t>
            </a:r>
            <a:r>
              <a:rPr lang="en-US" sz="2900" b="1" i="0" u="none" strike="noStrike" cap="none">
                <a:solidFill>
                  <a:srgbClr val="056839"/>
                </a:solidFill>
                <a:latin typeface="Calibri"/>
                <a:ea typeface="Calibri"/>
                <a:cs typeface="Calibri"/>
                <a:sym typeface="Calibri"/>
              </a:rPr>
              <a:t>820 miljoni näljase inimese. Toidu raiskamine </a:t>
            </a:r>
            <a:r>
              <a:rPr lang="en-US" sz="2900" b="0" i="0" u="none" strike="noStrike" cap="none">
                <a:solidFill>
                  <a:srgbClr val="056839"/>
                </a:solidFill>
                <a:latin typeface="Calibri"/>
                <a:ea typeface="Calibri"/>
                <a:cs typeface="Calibri"/>
                <a:sym typeface="Calibri"/>
              </a:rPr>
              <a:t>ei ole mitte ainult keeruline eetiline probleem inimeste jaoks, vaid see on ka </a:t>
            </a:r>
            <a:r>
              <a:rPr lang="en-US" sz="2900" b="1" i="0" u="none" strike="noStrike" cap="none">
                <a:solidFill>
                  <a:srgbClr val="056839"/>
                </a:solidFill>
                <a:latin typeface="Calibri"/>
                <a:ea typeface="Calibri"/>
                <a:cs typeface="Calibri"/>
                <a:sym typeface="Calibri"/>
              </a:rPr>
              <a:t>keskkonnaprobleem</a:t>
            </a:r>
            <a:r>
              <a:rPr lang="en-US" sz="2900" b="0" i="0" u="none" strike="noStrike" cap="none">
                <a:solidFill>
                  <a:srgbClr val="056839"/>
                </a:solidFill>
                <a:latin typeface="Calibri"/>
                <a:ea typeface="Calibri"/>
                <a:cs typeface="Calibri"/>
                <a:sym typeface="Calibri"/>
              </a:rPr>
              <a:t>. </a:t>
            </a:r>
            <a:endParaRPr sz="2900" b="0" i="0" u="none" strike="noStrike" cap="none">
              <a:solidFill>
                <a:srgbClr val="056839"/>
              </a:solidFill>
              <a:latin typeface="Calibri"/>
              <a:ea typeface="Calibri"/>
              <a:cs typeface="Calibri"/>
              <a:sym typeface="Calibri"/>
            </a:endParaRPr>
          </a:p>
        </p:txBody>
      </p:sp>
      <p:sp>
        <p:nvSpPr>
          <p:cNvPr id="186" name="Google Shape;186;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87" name="Google Shape;187;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88" name="Google Shape;188;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89" name="Google Shape;189;p11"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90" name="Google Shape;190;p11"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91" name="Google Shape;191;p11"/>
          <p:cNvPicPr preferRelativeResize="0"/>
          <p:nvPr/>
        </p:nvPicPr>
        <p:blipFill rotWithShape="1">
          <a:blip r:embed="rId5">
            <a:alphaModFix/>
          </a:blip>
          <a:srcRect/>
          <a:stretch/>
        </p:blipFill>
        <p:spPr>
          <a:xfrm>
            <a:off x="10538016" y="2228475"/>
            <a:ext cx="8451076" cy="5634034"/>
          </a:xfrm>
          <a:prstGeom prst="rect">
            <a:avLst/>
          </a:prstGeom>
          <a:noFill/>
          <a:ln>
            <a:noFill/>
          </a:ln>
        </p:spPr>
      </p:pic>
      <p:sp>
        <p:nvSpPr>
          <p:cNvPr id="192" name="Google Shape;192;p11"/>
          <p:cNvSpPr/>
          <p:nvPr/>
        </p:nvSpPr>
        <p:spPr>
          <a:xfrm>
            <a:off x="10538021" y="8074538"/>
            <a:ext cx="9507300" cy="831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1600" b="0" i="0" u="sng" strike="noStrike" cap="none">
                <a:solidFill>
                  <a:schemeClr val="hlink"/>
                </a:solidFill>
                <a:latin typeface="Arial"/>
                <a:ea typeface="Arial"/>
                <a:cs typeface="Arial"/>
                <a:sym typeface="Arial"/>
                <a:hlinkClick r:id="rId6"/>
              </a:rPr>
              <a:t>https://images.pexels.com/photos/262978/pexels-photo-262978.jpeg?auto=compress&amp;cs=tinysrgb&amp;w=1260&amp;h=750&amp;dpr=1 </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18d5a7a604d_1_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Teema 2: Toidujäätmed toitlustuses</a:t>
            </a:r>
            <a:endParaRPr sz="3300" b="1" i="0" u="none" strike="noStrike" cap="none">
              <a:solidFill>
                <a:srgbClr val="C55A11"/>
              </a:solidFill>
              <a:latin typeface="Calibri"/>
              <a:ea typeface="Calibri"/>
              <a:cs typeface="Calibri"/>
              <a:sym typeface="Calibri"/>
            </a:endParaRPr>
          </a:p>
        </p:txBody>
      </p:sp>
      <p:sp>
        <p:nvSpPr>
          <p:cNvPr id="199" name="Google Shape;199;g18d5a7a604d_1_1"/>
          <p:cNvSpPr txBox="1"/>
          <p:nvPr/>
        </p:nvSpPr>
        <p:spPr>
          <a:xfrm>
            <a:off x="1034384" y="2434650"/>
            <a:ext cx="17816400" cy="3490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100" b="0" i="0" u="none" strike="noStrike" cap="none">
                <a:solidFill>
                  <a:srgbClr val="056839"/>
                </a:solidFill>
                <a:latin typeface="Calibri"/>
                <a:ea typeface="Calibri"/>
                <a:cs typeface="Calibri"/>
                <a:sym typeface="Calibri"/>
              </a:rPr>
              <a:t>On kinnitust leidnud, et toidujäätmed </a:t>
            </a:r>
            <a:r>
              <a:rPr lang="en-US" sz="3100" b="1" i="0" u="none" strike="noStrike" cap="none">
                <a:solidFill>
                  <a:srgbClr val="056839"/>
                </a:solidFill>
                <a:latin typeface="Calibri"/>
                <a:ea typeface="Calibri"/>
                <a:cs typeface="Calibri"/>
                <a:sym typeface="Calibri"/>
              </a:rPr>
              <a:t>suurendavad kahjulike gaaside heitkoguseid </a:t>
            </a:r>
            <a:r>
              <a:rPr lang="en-US" sz="3100" b="0" i="0" u="none" strike="noStrike" cap="none">
                <a:solidFill>
                  <a:srgbClr val="056839"/>
                </a:solidFill>
                <a:latin typeface="Calibri"/>
                <a:ea typeface="Calibri"/>
                <a:cs typeface="Calibri"/>
                <a:sym typeface="Calibri"/>
              </a:rPr>
              <a:t>ning põhjustavad vee ja pinnase hävimist, mis omakorda </a:t>
            </a:r>
            <a:r>
              <a:rPr lang="en-US" sz="3100" b="1" i="0" u="none" strike="noStrike" cap="none">
                <a:solidFill>
                  <a:srgbClr val="056839"/>
                </a:solidFill>
                <a:latin typeface="Calibri"/>
                <a:ea typeface="Calibri"/>
                <a:cs typeface="Calibri"/>
                <a:sym typeface="Calibri"/>
              </a:rPr>
              <a:t>häirib bioloogilist mitmekesisust. </a:t>
            </a:r>
            <a:r>
              <a:rPr lang="en-US" sz="3100" b="0" i="0" u="none" strike="noStrike" cap="none">
                <a:solidFill>
                  <a:srgbClr val="056839"/>
                </a:solidFill>
                <a:latin typeface="Calibri"/>
                <a:ea typeface="Calibri"/>
                <a:cs typeface="Calibri"/>
                <a:sym typeface="Calibri"/>
              </a:rPr>
              <a:t>Toidujäätmed mõjutavad </a:t>
            </a:r>
            <a:r>
              <a:rPr lang="en-US" sz="3100" b="1" i="0" u="none" strike="noStrike" cap="none">
                <a:solidFill>
                  <a:srgbClr val="056839"/>
                </a:solidFill>
                <a:latin typeface="Calibri"/>
                <a:ea typeface="Calibri"/>
                <a:cs typeface="Calibri"/>
                <a:sym typeface="Calibri"/>
              </a:rPr>
              <a:t>kliimamuutusi</a:t>
            </a:r>
            <a:r>
              <a:rPr lang="en-US" sz="3100" b="0" i="0" u="none" strike="noStrike" cap="none">
                <a:solidFill>
                  <a:srgbClr val="056839"/>
                </a:solidFill>
                <a:latin typeface="Calibri"/>
                <a:ea typeface="Calibri"/>
                <a:cs typeface="Calibri"/>
                <a:sym typeface="Calibri"/>
              </a:rPr>
              <a:t>, sest toidu tootmise igas etapis </a:t>
            </a:r>
            <a:r>
              <a:rPr lang="en-US" sz="3100" b="1" i="0" u="none" strike="noStrike" cap="none">
                <a:solidFill>
                  <a:srgbClr val="056839"/>
                </a:solidFill>
                <a:latin typeface="Calibri"/>
                <a:ea typeface="Calibri"/>
                <a:cs typeface="Calibri"/>
                <a:sym typeface="Calibri"/>
              </a:rPr>
              <a:t>kasutatakse fossiilseid kütuseid </a:t>
            </a:r>
            <a:r>
              <a:rPr lang="en-US" sz="3100" b="0" i="0" u="none" strike="noStrike" cap="none">
                <a:solidFill>
                  <a:srgbClr val="056839"/>
                </a:solidFill>
                <a:latin typeface="Calibri"/>
                <a:ea typeface="Calibri"/>
                <a:cs typeface="Calibri"/>
                <a:sym typeface="Calibri"/>
              </a:rPr>
              <a:t>(nafta). Lisaks laguneb toit prügilasse ladestamisel anaeroobsetes tingimustes, mille järel eraldub kasvuhoonegaas metaan.</a:t>
            </a:r>
            <a:endParaRPr sz="3100" b="0" i="0" u="none" strike="noStrike" cap="none">
              <a:solidFill>
                <a:srgbClr val="056839"/>
              </a:solidFill>
              <a:latin typeface="Calibri"/>
              <a:ea typeface="Calibri"/>
              <a:cs typeface="Calibri"/>
              <a:sym typeface="Calibri"/>
            </a:endParaRPr>
          </a:p>
        </p:txBody>
      </p:sp>
      <p:sp>
        <p:nvSpPr>
          <p:cNvPr id="200" name="Google Shape;200;g18d5a7a604d_1_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01" name="Google Shape;201;g18d5a7a604d_1_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02" name="Google Shape;202;g18d5a7a604d_1_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03" name="Google Shape;203;g18d5a7a604d_1_1"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04" name="Google Shape;204;g18d5a7a604d_1_1" descr="Graphical user interface, text&#10;&#10;Description automatically generated"/>
          <p:cNvPicPr preferRelativeResize="0"/>
          <p:nvPr/>
        </p:nvPicPr>
        <p:blipFill rotWithShape="1">
          <a:blip r:embed="rId4">
            <a:alphaModFix/>
          </a:blip>
          <a:srcRect/>
          <a:stretch/>
        </p:blipFill>
        <p:spPr>
          <a:xfrm>
            <a:off x="3131911" y="9240848"/>
            <a:ext cx="3468961" cy="7277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Custom</PresentationFormat>
  <Paragraphs>131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keywords>, docId:BF7240588CF33437D9F3DC3F460E153E</cp:keywords>
  <cp:lastModifiedBy>Rudminaitė Edita</cp:lastModifiedBy>
  <cp:revision>2</cp:revision>
  <dcterms:created xsi:type="dcterms:W3CDTF">2022-01-31T11:18:27Z</dcterms:created>
  <dcterms:modified xsi:type="dcterms:W3CDTF">2023-08-22T11:41:47Z</dcterms:modified>
</cp:coreProperties>
</file>