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0574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tkjtLZzuHElCxX2+Z5if44PFb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144"/>
    <a:srgbClr val="2B7F59"/>
    <a:srgbClr val="F0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2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bg-BG"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8b7af4e87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18b7af4e878_0_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8b7af4e87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916"/>
              </a:lnSpc>
              <a:spcBef>
                <a:spcPts val="0"/>
              </a:spcBef>
              <a:spcAft>
                <a:spcPts val="0"/>
              </a:spcAft>
              <a:buClr>
                <a:schemeClr val="dk1"/>
              </a:buClr>
              <a:buSzPts val="1100"/>
              <a:buFont typeface="Arial"/>
              <a:buNone/>
            </a:pPr>
            <a:r>
              <a:rPr lang="bg-BG" sz="1100"/>
              <a:t>Valgomieji filmai. Biologinio pagrindo pakuotėse yra visiškai arba iš dalies biologinės kilmės medžiagų (pvz., augalų, gyvūnų, mikroorganizmų, jūros gėrybių, medienos ir žemės ūkio liekanų), kurios yra natūraliai biologiškai skaidžios ir kompostuojamos. Kai kurios natūralios ir atsinaujinančios makromolekulės, naudojamos valgomosioms plėvelėms ir dangoms ruošti Kuriant biopagrindo maisto pakuotes, buvo panaudota daugybė natūralių polimerų iš atsinaujinančių šaltinių. Pagrindiniai natūralūs šaltiniai šiam tikslui gauti iš polisacharidų, baltymų, lipidų arba šių makromolekulių mišinių. Natrio alginatas yra pagrindinis biologinių polimerinių medžiagų komponentas. Biologinės polimerinės medžiagos buvo išrastos reaguojant į poreikį pakeisti įprastas medžiagas, kurių pagrindą sudaro aliejus. Jie buvo sukurti taip, kad nebendrautų su juose esančiomis biologinėmis sistemomis. Iš daugumos naudojamų hidrokoloidų ypatingą vietą užima alginatai, kurie yra vienas populiariausių ir ištirtų polisacharidų. Alginatai išskiriami iš rudųjų dumblių ląstelių sienelių.</a:t>
            </a:r>
            <a:endParaRPr sz="1100"/>
          </a:p>
          <a:p>
            <a:pPr marL="0" lvl="0" indent="0" algn="l" rtl="0">
              <a:lnSpc>
                <a:spcPct val="100000"/>
              </a:lnSpc>
              <a:spcBef>
                <a:spcPts val="800"/>
              </a:spcBef>
              <a:spcAft>
                <a:spcPts val="0"/>
              </a:spcAft>
              <a:buSzPts val="1400"/>
              <a:buNone/>
            </a:pPr>
            <a:endParaRPr/>
          </a:p>
        </p:txBody>
      </p:sp>
      <p:sp>
        <p:nvSpPr>
          <p:cNvPr id="267" name="Google Shape;267;g18b7af4e878_0_19: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8: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718f9231e5_0_1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718f9231e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1718f9231e5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bg-BG"/>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9: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1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2571750" y="1683545"/>
            <a:ext cx="15430500" cy="3581400"/>
          </a:xfrm>
          <a:prstGeom prst="rect">
            <a:avLst/>
          </a:prstGeom>
          <a:noFill/>
          <a:ln>
            <a:noFill/>
          </a:ln>
        </p:spPr>
        <p:txBody>
          <a:bodyPr spcFirstLastPara="1" wrap="square" lIns="148575" tIns="74275" rIns="148575" bIns="74275" anchor="b" anchorCtr="0">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7" name="Google Shape;17;p18"/>
          <p:cNvSpPr txBox="1">
            <a:spLocks noGrp="1"/>
          </p:cNvSpPr>
          <p:nvPr>
            <p:ph type="subTitle" idx="1"/>
          </p:nvPr>
        </p:nvSpPr>
        <p:spPr>
          <a:xfrm>
            <a:off x="2571750" y="5403057"/>
            <a:ext cx="15430500" cy="2483700"/>
          </a:xfrm>
          <a:prstGeom prst="rect">
            <a:avLst/>
          </a:prstGeom>
          <a:noFill/>
          <a:ln>
            <a:noFill/>
          </a:ln>
        </p:spPr>
        <p:txBody>
          <a:bodyPr spcFirstLastPara="1" wrap="square" lIns="148575" tIns="74275" rIns="148575" bIns="74275" anchor="t" anchorCtr="0">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a:endParaRPr/>
          </a:p>
        </p:txBody>
      </p:sp>
      <p:sp>
        <p:nvSpPr>
          <p:cNvPr id="18" name="Google Shape;18;p18"/>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9" name="Google Shape;19;p18"/>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0" name="Google Shape;20;p18"/>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4" name="Google Shape;74;p27"/>
          <p:cNvSpPr txBox="1">
            <a:spLocks noGrp="1"/>
          </p:cNvSpPr>
          <p:nvPr>
            <p:ph type="body" idx="1"/>
          </p:nvPr>
        </p:nvSpPr>
        <p:spPr>
          <a:xfrm rot="5400000">
            <a:off x="7023488" y="-2870512"/>
            <a:ext cx="6527100" cy="177450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75" name="Google Shape;75;p27"/>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6" name="Google Shape;76;p27"/>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7" name="Google Shape;77;p27"/>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12582488" y="2688338"/>
            <a:ext cx="8717700" cy="4436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0" name="Google Shape;80;p28"/>
          <p:cNvSpPr txBox="1">
            <a:spLocks noGrp="1"/>
          </p:cNvSpPr>
          <p:nvPr>
            <p:ph type="body" idx="1"/>
          </p:nvPr>
        </p:nvSpPr>
        <p:spPr>
          <a:xfrm rot="5400000">
            <a:off x="3581494" y="-1619213"/>
            <a:ext cx="8717700" cy="130515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81" name="Google Shape;81;p28"/>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2" name="Google Shape;82;p28"/>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3" name="Google Shape;83;p28"/>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9"/>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3" name="Google Shape;23;p19"/>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4" name="Google Shape;24;p19"/>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7" name="Google Shape;27;p20"/>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28" name="Google Shape;28;p20"/>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9" name="Google Shape;29;p20"/>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0" name="Google Shape;30;p20"/>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1403747" y="2564607"/>
            <a:ext cx="17745000" cy="42792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3" name="Google Shape;33;p21"/>
          <p:cNvSpPr txBox="1">
            <a:spLocks noGrp="1"/>
          </p:cNvSpPr>
          <p:nvPr>
            <p:ph type="body" idx="1"/>
          </p:nvPr>
        </p:nvSpPr>
        <p:spPr>
          <a:xfrm>
            <a:off x="1403747" y="6884195"/>
            <a:ext cx="17745000" cy="22503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rgbClr val="888888"/>
              </a:buClr>
              <a:buSzPts val="3900"/>
              <a:buNone/>
              <a:defRPr sz="3900">
                <a:solidFill>
                  <a:srgbClr val="888888"/>
                </a:solidFill>
              </a:defRPr>
            </a:lvl1pPr>
            <a:lvl2pPr marL="914400" lvl="1" indent="-228600" algn="l">
              <a:lnSpc>
                <a:spcPct val="90000"/>
              </a:lnSpc>
              <a:spcBef>
                <a:spcPts val="800"/>
              </a:spcBef>
              <a:spcAft>
                <a:spcPts val="0"/>
              </a:spcAft>
              <a:buClr>
                <a:srgbClr val="888888"/>
              </a:buClr>
              <a:buSzPts val="3300"/>
              <a:buNone/>
              <a:defRPr sz="3300">
                <a:solidFill>
                  <a:srgbClr val="888888"/>
                </a:solidFill>
              </a:defRPr>
            </a:lvl2pPr>
            <a:lvl3pPr marL="1371600" lvl="2" indent="-228600" algn="l">
              <a:lnSpc>
                <a:spcPct val="90000"/>
              </a:lnSpc>
              <a:spcBef>
                <a:spcPts val="800"/>
              </a:spcBef>
              <a:spcAft>
                <a:spcPts val="0"/>
              </a:spcAft>
              <a:buClr>
                <a:srgbClr val="888888"/>
              </a:buClr>
              <a:buSzPts val="2900"/>
              <a:buNone/>
              <a:defRPr sz="2900">
                <a:solidFill>
                  <a:srgbClr val="888888"/>
                </a:solidFill>
              </a:defRPr>
            </a:lvl3pPr>
            <a:lvl4pPr marL="1828800" lvl="3" indent="-228600" algn="l">
              <a:lnSpc>
                <a:spcPct val="90000"/>
              </a:lnSpc>
              <a:spcBef>
                <a:spcPts val="800"/>
              </a:spcBef>
              <a:spcAft>
                <a:spcPts val="0"/>
              </a:spcAft>
              <a:buClr>
                <a:srgbClr val="888888"/>
              </a:buClr>
              <a:buSzPts val="2600"/>
              <a:buNone/>
              <a:defRPr sz="2600">
                <a:solidFill>
                  <a:srgbClr val="888888"/>
                </a:solidFill>
              </a:defRPr>
            </a:lvl4pPr>
            <a:lvl5pPr marL="2286000" lvl="4" indent="-228600" algn="l">
              <a:lnSpc>
                <a:spcPct val="90000"/>
              </a:lnSpc>
              <a:spcBef>
                <a:spcPts val="800"/>
              </a:spcBef>
              <a:spcAft>
                <a:spcPts val="0"/>
              </a:spcAft>
              <a:buClr>
                <a:srgbClr val="888888"/>
              </a:buClr>
              <a:buSzPts val="2600"/>
              <a:buNone/>
              <a:defRPr sz="2600">
                <a:solidFill>
                  <a:srgbClr val="888888"/>
                </a:solidFill>
              </a:defRPr>
            </a:lvl5pPr>
            <a:lvl6pPr marL="2743200" lvl="5" indent="-228600" algn="l">
              <a:lnSpc>
                <a:spcPct val="90000"/>
              </a:lnSpc>
              <a:spcBef>
                <a:spcPts val="800"/>
              </a:spcBef>
              <a:spcAft>
                <a:spcPts val="0"/>
              </a:spcAft>
              <a:buClr>
                <a:srgbClr val="888888"/>
              </a:buClr>
              <a:buSzPts val="2600"/>
              <a:buNone/>
              <a:defRPr sz="2600">
                <a:solidFill>
                  <a:srgbClr val="888888"/>
                </a:solidFill>
              </a:defRPr>
            </a:lvl6pPr>
            <a:lvl7pPr marL="3200400" lvl="6" indent="-228600" algn="l">
              <a:lnSpc>
                <a:spcPct val="90000"/>
              </a:lnSpc>
              <a:spcBef>
                <a:spcPts val="800"/>
              </a:spcBef>
              <a:spcAft>
                <a:spcPts val="0"/>
              </a:spcAft>
              <a:buClr>
                <a:srgbClr val="888888"/>
              </a:buClr>
              <a:buSzPts val="2600"/>
              <a:buNone/>
              <a:defRPr sz="2600">
                <a:solidFill>
                  <a:srgbClr val="888888"/>
                </a:solidFill>
              </a:defRPr>
            </a:lvl7pPr>
            <a:lvl8pPr marL="3657600" lvl="7" indent="-228600" algn="l">
              <a:lnSpc>
                <a:spcPct val="90000"/>
              </a:lnSpc>
              <a:spcBef>
                <a:spcPts val="800"/>
              </a:spcBef>
              <a:spcAft>
                <a:spcPts val="0"/>
              </a:spcAft>
              <a:buClr>
                <a:srgbClr val="888888"/>
              </a:buClr>
              <a:buSzPts val="2600"/>
              <a:buNone/>
              <a:defRPr sz="2600">
                <a:solidFill>
                  <a:srgbClr val="888888"/>
                </a:solidFill>
              </a:defRPr>
            </a:lvl8pPr>
            <a:lvl9pPr marL="4114800" lvl="8" indent="-228600" algn="l">
              <a:lnSpc>
                <a:spcPct val="90000"/>
              </a:lnSpc>
              <a:spcBef>
                <a:spcPts val="800"/>
              </a:spcBef>
              <a:spcAft>
                <a:spcPts val="0"/>
              </a:spcAft>
              <a:buClr>
                <a:srgbClr val="888888"/>
              </a:buClr>
              <a:buSzPts val="2600"/>
              <a:buNone/>
              <a:defRPr sz="2600">
                <a:solidFill>
                  <a:srgbClr val="888888"/>
                </a:solidFill>
              </a:defRPr>
            </a:lvl9pPr>
          </a:lstStyle>
          <a:p>
            <a:endParaRPr/>
          </a:p>
        </p:txBody>
      </p:sp>
      <p:sp>
        <p:nvSpPr>
          <p:cNvPr id="34" name="Google Shape;34;p21"/>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5" name="Google Shape;35;p21"/>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6" name="Google Shape;36;p21"/>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9" name="Google Shape;39;p22"/>
          <p:cNvSpPr txBox="1">
            <a:spLocks noGrp="1"/>
          </p:cNvSpPr>
          <p:nvPr>
            <p:ph type="body" idx="1"/>
          </p:nvPr>
        </p:nvSpPr>
        <p:spPr>
          <a:xfrm>
            <a:off x="1414463"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0" name="Google Shape;40;p22"/>
          <p:cNvSpPr txBox="1">
            <a:spLocks noGrp="1"/>
          </p:cNvSpPr>
          <p:nvPr>
            <p:ph type="body" idx="2"/>
          </p:nvPr>
        </p:nvSpPr>
        <p:spPr>
          <a:xfrm>
            <a:off x="10415588"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1" name="Google Shape;41;p22"/>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2" name="Google Shape;42;p22"/>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3" name="Google Shape;43;p22"/>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1417142"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6" name="Google Shape;46;p23"/>
          <p:cNvSpPr txBox="1">
            <a:spLocks noGrp="1"/>
          </p:cNvSpPr>
          <p:nvPr>
            <p:ph type="body" idx="1"/>
          </p:nvPr>
        </p:nvSpPr>
        <p:spPr>
          <a:xfrm>
            <a:off x="1417142" y="2521745"/>
            <a:ext cx="87039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7" name="Google Shape;47;p23"/>
          <p:cNvSpPr txBox="1">
            <a:spLocks noGrp="1"/>
          </p:cNvSpPr>
          <p:nvPr>
            <p:ph type="body" idx="2"/>
          </p:nvPr>
        </p:nvSpPr>
        <p:spPr>
          <a:xfrm>
            <a:off x="1417142" y="3757613"/>
            <a:ext cx="87039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8" name="Google Shape;48;p23"/>
          <p:cNvSpPr txBox="1">
            <a:spLocks noGrp="1"/>
          </p:cNvSpPr>
          <p:nvPr>
            <p:ph type="body" idx="3"/>
          </p:nvPr>
        </p:nvSpPr>
        <p:spPr>
          <a:xfrm>
            <a:off x="10415588" y="2521745"/>
            <a:ext cx="87465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9" name="Google Shape;49;p23"/>
          <p:cNvSpPr txBox="1">
            <a:spLocks noGrp="1"/>
          </p:cNvSpPr>
          <p:nvPr>
            <p:ph type="body" idx="4"/>
          </p:nvPr>
        </p:nvSpPr>
        <p:spPr>
          <a:xfrm>
            <a:off x="10415588" y="3757613"/>
            <a:ext cx="87465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50" name="Google Shape;50;p23"/>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1" name="Google Shape;51;p23"/>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2" name="Google Shape;52;p23"/>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5" name="Google Shape;55;p24"/>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6" name="Google Shape;56;p24"/>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7" name="Google Shape;57;p24"/>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0" name="Google Shape;60;p25"/>
          <p:cNvSpPr txBox="1">
            <a:spLocks noGrp="1"/>
          </p:cNvSpPr>
          <p:nvPr>
            <p:ph type="body" idx="1"/>
          </p:nvPr>
        </p:nvSpPr>
        <p:spPr>
          <a:xfrm>
            <a:off x="8746630" y="1481138"/>
            <a:ext cx="10415700" cy="7310400"/>
          </a:xfrm>
          <a:prstGeom prst="rect">
            <a:avLst/>
          </a:prstGeom>
          <a:noFill/>
          <a:ln>
            <a:noFill/>
          </a:ln>
        </p:spPr>
        <p:txBody>
          <a:bodyPr spcFirstLastPara="1" wrap="square" lIns="148575" tIns="74275" rIns="148575" bIns="74275" anchor="t" anchorCtr="0">
            <a:normAutofit/>
          </a:bodyPr>
          <a:lstStyle>
            <a:lvl1pPr marL="457200" lvl="0" indent="-558800" algn="l">
              <a:lnSpc>
                <a:spcPct val="90000"/>
              </a:lnSpc>
              <a:spcBef>
                <a:spcPts val="1600"/>
              </a:spcBef>
              <a:spcAft>
                <a:spcPts val="0"/>
              </a:spcAft>
              <a:buClr>
                <a:schemeClr val="dk1"/>
              </a:buClr>
              <a:buSzPts val="5200"/>
              <a:buChar char="•"/>
              <a:defRPr sz="5200"/>
            </a:lvl1pPr>
            <a:lvl2pPr marL="914400" lvl="1" indent="-520700" algn="l">
              <a:lnSpc>
                <a:spcPct val="90000"/>
              </a:lnSpc>
              <a:spcBef>
                <a:spcPts val="800"/>
              </a:spcBef>
              <a:spcAft>
                <a:spcPts val="0"/>
              </a:spcAft>
              <a:buClr>
                <a:schemeClr val="dk1"/>
              </a:buClr>
              <a:buSzPts val="4600"/>
              <a:buChar char="•"/>
              <a:defRPr sz="4600"/>
            </a:lvl2pPr>
            <a:lvl3pPr marL="1371600" lvl="2" indent="-476250" algn="l">
              <a:lnSpc>
                <a:spcPct val="90000"/>
              </a:lnSpc>
              <a:spcBef>
                <a:spcPts val="800"/>
              </a:spcBef>
              <a:spcAft>
                <a:spcPts val="0"/>
              </a:spcAft>
              <a:buClr>
                <a:schemeClr val="dk1"/>
              </a:buClr>
              <a:buSzPts val="3900"/>
              <a:buChar char="•"/>
              <a:defRPr sz="3900"/>
            </a:lvl3pPr>
            <a:lvl4pPr marL="1828800" lvl="3" indent="-438150" algn="l">
              <a:lnSpc>
                <a:spcPct val="90000"/>
              </a:lnSpc>
              <a:spcBef>
                <a:spcPts val="800"/>
              </a:spcBef>
              <a:spcAft>
                <a:spcPts val="0"/>
              </a:spcAft>
              <a:buClr>
                <a:schemeClr val="dk1"/>
              </a:buClr>
              <a:buSzPts val="3300"/>
              <a:buChar char="•"/>
              <a:defRPr sz="3300"/>
            </a:lvl4pPr>
            <a:lvl5pPr marL="2286000" lvl="4" indent="-438150" algn="l">
              <a:lnSpc>
                <a:spcPct val="90000"/>
              </a:lnSpc>
              <a:spcBef>
                <a:spcPts val="800"/>
              </a:spcBef>
              <a:spcAft>
                <a:spcPts val="0"/>
              </a:spcAft>
              <a:buClr>
                <a:schemeClr val="dk1"/>
              </a:buClr>
              <a:buSzPts val="3300"/>
              <a:buChar char="•"/>
              <a:defRPr sz="3300"/>
            </a:lvl5pPr>
            <a:lvl6pPr marL="2743200" lvl="5" indent="-438150" algn="l">
              <a:lnSpc>
                <a:spcPct val="90000"/>
              </a:lnSpc>
              <a:spcBef>
                <a:spcPts val="800"/>
              </a:spcBef>
              <a:spcAft>
                <a:spcPts val="0"/>
              </a:spcAft>
              <a:buClr>
                <a:schemeClr val="dk1"/>
              </a:buClr>
              <a:buSzPts val="3300"/>
              <a:buChar char="•"/>
              <a:defRPr sz="3300"/>
            </a:lvl6pPr>
            <a:lvl7pPr marL="3200400" lvl="6" indent="-438150" algn="l">
              <a:lnSpc>
                <a:spcPct val="90000"/>
              </a:lnSpc>
              <a:spcBef>
                <a:spcPts val="800"/>
              </a:spcBef>
              <a:spcAft>
                <a:spcPts val="0"/>
              </a:spcAft>
              <a:buClr>
                <a:schemeClr val="dk1"/>
              </a:buClr>
              <a:buSzPts val="3300"/>
              <a:buChar char="•"/>
              <a:defRPr sz="3300"/>
            </a:lvl7pPr>
            <a:lvl8pPr marL="3657600" lvl="7" indent="-438150" algn="l">
              <a:lnSpc>
                <a:spcPct val="90000"/>
              </a:lnSpc>
              <a:spcBef>
                <a:spcPts val="800"/>
              </a:spcBef>
              <a:spcAft>
                <a:spcPts val="0"/>
              </a:spcAft>
              <a:buClr>
                <a:schemeClr val="dk1"/>
              </a:buClr>
              <a:buSzPts val="3300"/>
              <a:buChar char="•"/>
              <a:defRPr sz="3300"/>
            </a:lvl8pPr>
            <a:lvl9pPr marL="4114800" lvl="8" indent="-438150" algn="l">
              <a:lnSpc>
                <a:spcPct val="90000"/>
              </a:lnSpc>
              <a:spcBef>
                <a:spcPts val="800"/>
              </a:spcBef>
              <a:spcAft>
                <a:spcPts val="0"/>
              </a:spcAft>
              <a:buClr>
                <a:schemeClr val="dk1"/>
              </a:buClr>
              <a:buSzPts val="3300"/>
              <a:buChar char="•"/>
              <a:defRPr sz="3300"/>
            </a:lvl9pPr>
          </a:lstStyle>
          <a:p>
            <a:endParaRPr/>
          </a:p>
        </p:txBody>
      </p:sp>
      <p:sp>
        <p:nvSpPr>
          <p:cNvPr id="61" name="Google Shape;61;p25"/>
          <p:cNvSpPr txBox="1">
            <a:spLocks noGrp="1"/>
          </p:cNvSpPr>
          <p:nvPr>
            <p:ph type="body" idx="2"/>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2" name="Google Shape;62;p25"/>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3" name="Google Shape;63;p25"/>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4" name="Google Shape;64;p25"/>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7" name="Google Shape;67;p26"/>
          <p:cNvSpPr>
            <a:spLocks noGrp="1"/>
          </p:cNvSpPr>
          <p:nvPr>
            <p:ph type="pic" idx="2"/>
          </p:nvPr>
        </p:nvSpPr>
        <p:spPr>
          <a:xfrm>
            <a:off x="8746630" y="1481138"/>
            <a:ext cx="10415700" cy="7310400"/>
          </a:xfrm>
          <a:prstGeom prst="rect">
            <a:avLst/>
          </a:prstGeom>
          <a:noFill/>
          <a:ln>
            <a:noFill/>
          </a:ln>
        </p:spPr>
      </p:sp>
      <p:sp>
        <p:nvSpPr>
          <p:cNvPr id="68" name="Google Shape;68;p26"/>
          <p:cNvSpPr txBox="1">
            <a:spLocks noGrp="1"/>
          </p:cNvSpPr>
          <p:nvPr>
            <p:ph type="body" idx="1"/>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9" name="Google Shape;69;p26"/>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0" name="Google Shape;70;p26"/>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1" name="Google Shape;71;p26"/>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bg-B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pxhere.com/photos/f3/e1/plastic_bottles_bottles_recycling_environmental_protection_circuit_garbage_plastic_pressed-1125470.jpg!d"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images.pexels.com/photos/5237897/pexels-photo-5237897.jpeg?auto=compress&amp;cs=tinysrgb&amp;w=1260&amp;h=750&amp;dpr=1" TargetMode="External"/><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images.pexels.com/photos/7262894/pexels-photo-7262894.jpeg" TargetMode="External"/><Relationship Id="rId5" Type="http://schemas.openxmlformats.org/officeDocument/2006/relationships/image" Target="../media/image14.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pxhere.com/photos/51/4a/raclette_festival_celebrate_eat_dinner_party_cook_fry-1354352.jpg!d" TargetMode="External"/><Relationship Id="rId5" Type="http://schemas.openxmlformats.org/officeDocument/2006/relationships/image" Target="../media/image1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c.pxhere.com/photos/34/78/cake_fruit_gummy_dessert_sweet_red_green_huang-1126576.jpg!d"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freepik.com/free-vector/doodles-ecology-set_1538752.htm#query=compostable%20object&amp;position=4&amp;from_view=search&amp;track=sph" TargetMode="Externa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vm5HXwYJziY" TargetMode="External"/><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small99.co.uk/materials/packaging/alternatives-to-plastic-food-packaging/" TargetMode="External"/><Relationship Id="rId4" Type="http://schemas.openxmlformats.org/officeDocument/2006/relationships/hyperlink" Target="https://greenbusinessbureau.com/green-practices/products/packaging/8-eco-friendly-packaging-alternatives-for-your-businesss-shipping-need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www.youtube.com/watch?v=9vFJHQxPbDY" TargetMode="External"/><Relationship Id="rId7" Type="http://schemas.openxmlformats.org/officeDocument/2006/relationships/hyperlink" Target="http://www.youtube.com/watch?v=N0S4erxw4RI" TargetMode="External"/><Relationship Id="rId12" Type="http://schemas.openxmlformats.org/officeDocument/2006/relationships/hyperlink" Target="https://www.youtube.com/watch?v=N0S4erxw4R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hyperlink" Target="https://www.youtube.com/watch?v=o-5eBexkxo4" TargetMode="External"/><Relationship Id="rId5" Type="http://schemas.openxmlformats.org/officeDocument/2006/relationships/hyperlink" Target="http://www.youtube.com/watch?v=o-5eBexkxo4" TargetMode="External"/><Relationship Id="rId10" Type="http://schemas.openxmlformats.org/officeDocument/2006/relationships/hyperlink" Target="https://www.youtube.com/watch?v=9vFJHQxPbDY&amp;t=1s" TargetMode="External"/><Relationship Id="rId4" Type="http://schemas.openxmlformats.org/officeDocument/2006/relationships/image" Target="../media/image18.jp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hyperlink" Target="https://c.pxhere.com/photos/89/89/logistics_stock_transport_shipping_crane_cargo_freight_transport_shelf-1070638.jpg!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eur-lex.europa.eu/legal-content/en/TXT/?uri=CELEX:31994L0062"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images.pexels.com/photos/5218017/pexels-photo-5218017.jpeg?auto=compress&amp;cs=tinysrgb&amp;w=1260&amp;h=750&amp;dpr=1" TargetMode="Externa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pxhere.com/photos/a8/82/luggage_bag_transport_bag_bags_clothes_transport_luggage_bag_plastic_bags_plastic_bag-1405580.jpg!d" TargetMode="Externa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images.pexels.com/photos/1666067/pexels-photo-1666067.jpeg?auto=compress&amp;cs=tinysrgb&amp;w=1260&amp;h=750&amp;dpr=1" TargetMode="Externa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pxhere.com/photos/b7/34/close_up_colors_containers_delicious_food_food_container_glass_healthy-1556469.jpg!d" TargetMode="External"/><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89" name="Google Shape;89;p1" descr="Text&#10;&#10;Description automatically generated with medium confidence"/>
          <p:cNvPicPr preferRelativeResize="0"/>
          <p:nvPr/>
        </p:nvPicPr>
        <p:blipFill rotWithShape="1">
          <a:blip r:embed="rId3">
            <a:alphaModFix/>
          </a:blip>
          <a:srcRect/>
          <a:stretch/>
        </p:blipFill>
        <p:spPr>
          <a:xfrm>
            <a:off x="474118" y="1018962"/>
            <a:ext cx="5041312" cy="2422243"/>
          </a:xfrm>
          <a:prstGeom prst="rect">
            <a:avLst/>
          </a:prstGeom>
          <a:noFill/>
          <a:ln>
            <a:noFill/>
          </a:ln>
        </p:spPr>
      </p:pic>
      <p:pic>
        <p:nvPicPr>
          <p:cNvPr id="90" name="Google Shape;90;p1" descr="Graphical user interface, text&#10;&#10;Description automatically generated"/>
          <p:cNvPicPr preferRelativeResize="0"/>
          <p:nvPr/>
        </p:nvPicPr>
        <p:blipFill rotWithShape="1">
          <a:blip r:embed="rId4">
            <a:alphaModFix/>
          </a:blip>
          <a:srcRect/>
          <a:stretch/>
        </p:blipFill>
        <p:spPr>
          <a:xfrm>
            <a:off x="1232648" y="9021713"/>
            <a:ext cx="5165965" cy="1083795"/>
          </a:xfrm>
          <a:prstGeom prst="rect">
            <a:avLst/>
          </a:prstGeom>
          <a:noFill/>
          <a:ln>
            <a:noFill/>
          </a:ln>
        </p:spPr>
      </p:pic>
      <p:sp>
        <p:nvSpPr>
          <p:cNvPr id="91" name="Google Shape;91;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4" name="Google Shape;94;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776802" y="3545363"/>
            <a:ext cx="10300200" cy="2366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bg-BG" sz="7200" b="1" i="0" u="none" strike="noStrike" cap="none" dirty="0">
                <a:solidFill>
                  <a:srgbClr val="056839"/>
                </a:solidFill>
                <a:latin typeface="Calibri"/>
                <a:ea typeface="Calibri"/>
                <a:cs typeface="Calibri"/>
                <a:sym typeface="Calibri"/>
              </a:rPr>
              <a:t>Plastikinių pakuočių alternatyvos</a:t>
            </a:r>
            <a:endParaRPr sz="7200" b="1" i="0" u="none" strike="noStrike" cap="none" dirty="0">
              <a:solidFill>
                <a:srgbClr val="056839"/>
              </a:solidFill>
              <a:latin typeface="Calibri"/>
              <a:ea typeface="Calibri"/>
              <a:cs typeface="Calibri"/>
              <a:sym typeface="Calibri"/>
            </a:endParaRPr>
          </a:p>
        </p:txBody>
      </p:sp>
      <p:sp>
        <p:nvSpPr>
          <p:cNvPr id="96" name="Google Shape;96;p1"/>
          <p:cNvSpPr txBox="1"/>
          <p:nvPr/>
        </p:nvSpPr>
        <p:spPr>
          <a:xfrm>
            <a:off x="1776802" y="6604850"/>
            <a:ext cx="13848900" cy="1534995"/>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bg-BG" sz="3200" b="1" i="0" u="none" strike="noStrike" cap="none" dirty="0">
                <a:solidFill>
                  <a:srgbClr val="056839"/>
                </a:solidFill>
                <a:latin typeface="Calibri" panose="020F0502020204030204" pitchFamily="34" charset="0"/>
                <a:ea typeface="Calibri"/>
                <a:cs typeface="Calibri" panose="020F0502020204030204" pitchFamily="34" charset="0"/>
                <a:sym typeface="Calibri"/>
              </a:rPr>
              <a:t>Raktiniai žodžiai: Pakuotės, bioplastikas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sp>
        <p:nvSpPr>
          <p:cNvPr id="97" name="Google Shape;97;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bg-BG" sz="1500" b="0" i="0" u="none" strike="noStrike" cap="none">
                <a:solidFill>
                  <a:schemeClr val="dk1"/>
                </a:solidFill>
                <a:latin typeface="Calibri"/>
                <a:ea typeface="Calibri"/>
                <a:cs typeface="Calibri"/>
                <a:sym typeface="Calibri"/>
              </a:rPr>
              <a:t>Europos Komisijos parama rengiant šį leidinį nereiškia, kad patvirtina turinį, kuris atspindi tik autorių požiūrį, ir Komisija negali būti laikoma atsakinga už bet kokį jame esančios informacijos naudojimą.</a:t>
            </a:r>
            <a:endParaRPr sz="1500" b="0" i="0" u="none" strike="noStrike" cap="none">
              <a:solidFill>
                <a:schemeClr val="dk1"/>
              </a:solidFill>
              <a:latin typeface="Calibri"/>
              <a:ea typeface="Calibri"/>
              <a:cs typeface="Calibri"/>
              <a:sym typeface="Calibri"/>
            </a:endParaRPr>
          </a:p>
        </p:txBody>
      </p:sp>
      <p:pic>
        <p:nvPicPr>
          <p:cNvPr id="98" name="Google Shape;98;p1"/>
          <p:cNvPicPr preferRelativeResize="0"/>
          <p:nvPr/>
        </p:nvPicPr>
        <p:blipFill rotWithShape="1">
          <a:blip r:embed="rId5">
            <a:alphaModFix/>
          </a:blip>
          <a:srcRect/>
          <a:stretch/>
        </p:blipFill>
        <p:spPr>
          <a:xfrm rot="16200000">
            <a:off x="13755176" y="947310"/>
            <a:ext cx="4323503" cy="5729379"/>
          </a:xfrm>
          <a:prstGeom prst="rect">
            <a:avLst/>
          </a:prstGeom>
          <a:noFill/>
          <a:ln>
            <a:noFill/>
          </a:ln>
        </p:spPr>
      </p:pic>
      <p:sp>
        <p:nvSpPr>
          <p:cNvPr id="99" name="Google Shape;99;p1"/>
          <p:cNvSpPr txBox="1"/>
          <p:nvPr/>
        </p:nvSpPr>
        <p:spPr>
          <a:xfrm>
            <a:off x="12917787" y="5899550"/>
            <a:ext cx="4972081" cy="669384"/>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200" b="0" i="0" u="sng" strike="noStrike" cap="none" dirty="0">
                <a:solidFill>
                  <a:schemeClr val="hlink"/>
                </a:solidFill>
                <a:latin typeface="Calibri"/>
                <a:ea typeface="Calibri"/>
                <a:cs typeface="Calibri"/>
                <a:sym typeface="Calibri"/>
                <a:hlinkClick r:id="rId6"/>
              </a:rPr>
              <a:t>https://c.pxhere.com/photos/f3/e1/plastic_bottles_bottles_recycling_environmental_protection_circuit_garbage_plastic_pressed-1125470.jpg!d</a:t>
            </a:r>
            <a:r>
              <a:rPr lang="bg-BG"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14" name="Google Shape;214;p12"/>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215" name="Google Shape;215;p12"/>
          <p:cNvSpPr txBox="1"/>
          <p:nvPr/>
        </p:nvSpPr>
        <p:spPr>
          <a:xfrm>
            <a:off x="1112806" y="2658801"/>
            <a:ext cx="8004367" cy="4835899"/>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Medvilniniai maišeliai</a:t>
            </a:r>
            <a:r>
              <a:rPr lang="bg-BG" sz="2900" b="0" i="0" u="none" strike="noStrike" cap="none" dirty="0">
                <a:solidFill>
                  <a:srgbClr val="056839"/>
                </a:solidFill>
                <a:latin typeface="Calibri"/>
                <a:ea typeface="Calibri"/>
                <a:cs typeface="Calibri"/>
                <a:sym typeface="Calibri"/>
              </a:rPr>
              <a:t>. Plastikinius pirkinių maišelius pakeiskite į ekologiškos medvilnės daugkartinius krepšius. Kiekvieną minutę išmetama daugiau nei 1 milijonas plastikinių maišelių. Pasaulyje kasmet sunaudojame daugiau nei 500 milijardų plastikinių maišelių, o tai sudaro 150 kiekvienam žmogui Žemėje.</a:t>
            </a:r>
            <a:endParaRPr sz="2900" b="1" i="0" u="none" strike="noStrike" cap="none" dirty="0">
              <a:solidFill>
                <a:srgbClr val="056839"/>
              </a:solidFill>
              <a:latin typeface="Calibri"/>
              <a:ea typeface="Calibri"/>
              <a:cs typeface="Calibri"/>
              <a:sym typeface="Calibri"/>
            </a:endParaRPr>
          </a:p>
        </p:txBody>
      </p:sp>
      <p:sp>
        <p:nvSpPr>
          <p:cNvPr id="216" name="Google Shape;216;p12"/>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17" name="Google Shape;217;p12"/>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18" name="Google Shape;218;p12"/>
          <p:cNvSpPr/>
          <p:nvPr/>
        </p:nvSpPr>
        <p:spPr>
          <a:xfrm>
            <a:off x="1208693" y="1878593"/>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19" name="Google Shape;219;p12"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20" name="Google Shape;220;p12"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221" name="Google Shape;221;p12"/>
          <p:cNvPicPr preferRelativeResize="0"/>
          <p:nvPr/>
        </p:nvPicPr>
        <p:blipFill rotWithShape="1">
          <a:blip r:embed="rId5">
            <a:alphaModFix/>
          </a:blip>
          <a:srcRect/>
          <a:stretch/>
        </p:blipFill>
        <p:spPr>
          <a:xfrm>
            <a:off x="9586392" y="2434500"/>
            <a:ext cx="8872538" cy="5915025"/>
          </a:xfrm>
          <a:prstGeom prst="rect">
            <a:avLst/>
          </a:prstGeom>
          <a:noFill/>
          <a:ln>
            <a:noFill/>
          </a:ln>
        </p:spPr>
      </p:pic>
      <p:sp>
        <p:nvSpPr>
          <p:cNvPr id="222" name="Google Shape;222;p12"/>
          <p:cNvSpPr txBox="1"/>
          <p:nvPr/>
        </p:nvSpPr>
        <p:spPr>
          <a:xfrm>
            <a:off x="9410048" y="8448250"/>
            <a:ext cx="99816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6"/>
              </a:rPr>
              <a:t>https://images.pexels.com/photos/5237897/pexels-photo-5237897.jpeg?auto=compress&amp;cs=tinysrgb&amp;w=1260&amp;h=750&amp;dpr=1</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28" name="Google Shape;228;p13"/>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229" name="Google Shape;229;p13"/>
          <p:cNvSpPr txBox="1"/>
          <p:nvPr/>
        </p:nvSpPr>
        <p:spPr>
          <a:xfrm>
            <a:off x="2532890" y="3004159"/>
            <a:ext cx="7147854" cy="2827657"/>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Nerūdijantis plienas. </a:t>
            </a:r>
            <a:r>
              <a:rPr lang="bg-BG" sz="2900" b="0" i="0" u="none" strike="noStrike" cap="none" dirty="0">
                <a:solidFill>
                  <a:srgbClr val="056839"/>
                </a:solidFill>
                <a:latin typeface="Calibri"/>
                <a:ea typeface="Calibri"/>
                <a:cs typeface="Calibri"/>
                <a:sym typeface="Calibri"/>
              </a:rPr>
              <a:t>Nerūdijantis plienas yra patvarus ir atsparus karščiui, todėl yra saugus pasirinkimas maistui laikyti. Jis taip pat yra pakartotinai naudojamas ir perdirbamas.</a:t>
            </a:r>
            <a:endParaRPr sz="2900" b="1" i="0" u="none" strike="noStrike" cap="none" dirty="0">
              <a:solidFill>
                <a:srgbClr val="056839"/>
              </a:solidFill>
              <a:latin typeface="Calibri"/>
              <a:ea typeface="Calibri"/>
              <a:cs typeface="Calibri"/>
              <a:sym typeface="Calibri"/>
            </a:endParaRPr>
          </a:p>
        </p:txBody>
      </p:sp>
      <p:sp>
        <p:nvSpPr>
          <p:cNvPr id="230" name="Google Shape;230;p13"/>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31" name="Google Shape;231;p13"/>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32" name="Google Shape;232;p13"/>
          <p:cNvSpPr/>
          <p:nvPr/>
        </p:nvSpPr>
        <p:spPr>
          <a:xfrm>
            <a:off x="1058352" y="1969005"/>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33" name="Google Shape;233;p13"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34" name="Google Shape;234;p13"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235" name="Google Shape;235;p13" descr="Free Top view composition of stainless steel straws and brush arranged on white bag on table Stock Photo"/>
          <p:cNvPicPr preferRelativeResize="0"/>
          <p:nvPr/>
        </p:nvPicPr>
        <p:blipFill rotWithShape="1">
          <a:blip r:embed="rId5">
            <a:alphaModFix/>
          </a:blip>
          <a:srcRect/>
          <a:stretch/>
        </p:blipFill>
        <p:spPr>
          <a:xfrm>
            <a:off x="11753869" y="1852340"/>
            <a:ext cx="5646600" cy="75291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36" name="Google Shape;236;p13"/>
          <p:cNvSpPr txBox="1"/>
          <p:nvPr/>
        </p:nvSpPr>
        <p:spPr>
          <a:xfrm>
            <a:off x="11394102" y="9556875"/>
            <a:ext cx="6606000" cy="54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6"/>
              </a:rPr>
              <a:t>https://images.pexels.com/photos/7262894/pexels-photo-7262894.jpeg</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2" name="Google Shape;242;p14"/>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243" name="Google Shape;243;p14"/>
          <p:cNvSpPr txBox="1"/>
          <p:nvPr/>
        </p:nvSpPr>
        <p:spPr>
          <a:xfrm>
            <a:off x="2003144" y="2736281"/>
            <a:ext cx="7789800" cy="4835899"/>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Ryžių lukštas. </a:t>
            </a:r>
            <a:r>
              <a:rPr lang="bg-BG" sz="2900" b="0" i="0" u="none" strike="noStrike" cap="none" dirty="0">
                <a:solidFill>
                  <a:srgbClr val="056839"/>
                </a:solidFill>
                <a:latin typeface="Calibri"/>
                <a:ea typeface="Calibri"/>
                <a:cs typeface="Calibri"/>
                <a:sym typeface="Calibri"/>
              </a:rPr>
              <a:t>Ryžių lukštas yra likęs ryžių auginimo produktas, kuris yra pigus, atsinaujinantis ir biologiškai skaidus. Tyrimai parodė, kad ryžių lukštai turi biologiškai sugeriančių savybių, ty sugeria teršalus iš aplinkos. Iš šio junginio gaminami produktai yra priešpiečių dėžutės ir nedūžtantys patiekalai.</a:t>
            </a:r>
            <a:endParaRPr sz="2900" b="1" i="0" u="none" strike="noStrike" cap="none" dirty="0">
              <a:solidFill>
                <a:srgbClr val="056839"/>
              </a:solidFill>
              <a:latin typeface="Calibri"/>
              <a:ea typeface="Calibri"/>
              <a:cs typeface="Calibri"/>
              <a:sym typeface="Calibri"/>
            </a:endParaRPr>
          </a:p>
        </p:txBody>
      </p:sp>
      <p:sp>
        <p:nvSpPr>
          <p:cNvPr id="244" name="Google Shape;244;p1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5" name="Google Shape;245;p14"/>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6" name="Google Shape;246;p14"/>
          <p:cNvSpPr/>
          <p:nvPr/>
        </p:nvSpPr>
        <p:spPr>
          <a:xfrm>
            <a:off x="1074703" y="182566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47" name="Google Shape;247;p1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48" name="Google Shape;248;p1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249" name="Google Shape;249;p14"/>
          <p:cNvPicPr preferRelativeResize="0"/>
          <p:nvPr/>
        </p:nvPicPr>
        <p:blipFill rotWithShape="1">
          <a:blip r:embed="rId5">
            <a:alphaModFix/>
          </a:blip>
          <a:srcRect/>
          <a:stretch/>
        </p:blipFill>
        <p:spPr>
          <a:xfrm>
            <a:off x="11176734" y="2736281"/>
            <a:ext cx="6924375" cy="5193281"/>
          </a:xfrm>
          <a:prstGeom prst="rect">
            <a:avLst/>
          </a:prstGeom>
          <a:noFill/>
          <a:ln>
            <a:noFill/>
          </a:ln>
        </p:spPr>
      </p:pic>
      <p:sp>
        <p:nvSpPr>
          <p:cNvPr id="250" name="Google Shape;250;p14"/>
          <p:cNvSpPr txBox="1"/>
          <p:nvPr/>
        </p:nvSpPr>
        <p:spPr>
          <a:xfrm>
            <a:off x="11034759" y="8189350"/>
            <a:ext cx="76590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6"/>
              </a:rPr>
              <a:t>https://c.pxhere.com/photos/51/4a/raclette_festival_celebrate_eat_dinner_party_cook_fry-1354352.jpg!d</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8b7af4e878_0_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56" name="Google Shape;256;g18b7af4e878_0_6"/>
          <p:cNvSpPr txBox="1"/>
          <p:nvPr/>
        </p:nvSpPr>
        <p:spPr>
          <a:xfrm>
            <a:off x="897294" y="48543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1 tema: plastikinių pakuočių alternatyvos</a:t>
            </a:r>
            <a:endParaRPr sz="5900" b="1" i="0" u="none" strike="noStrike" cap="none" dirty="0">
              <a:solidFill>
                <a:srgbClr val="056839"/>
              </a:solidFill>
              <a:latin typeface="Calibri"/>
              <a:ea typeface="Calibri"/>
              <a:cs typeface="Calibri"/>
              <a:sym typeface="Calibri"/>
            </a:endParaRPr>
          </a:p>
        </p:txBody>
      </p:sp>
      <p:sp>
        <p:nvSpPr>
          <p:cNvPr id="257" name="Google Shape;257;g18b7af4e878_0_6"/>
          <p:cNvSpPr txBox="1"/>
          <p:nvPr/>
        </p:nvSpPr>
        <p:spPr>
          <a:xfrm>
            <a:off x="897294" y="1890502"/>
            <a:ext cx="9305254" cy="7305806"/>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0"/>
              </a:spcAft>
              <a:buClr>
                <a:schemeClr val="dk1"/>
              </a:buClr>
              <a:buSzPts val="1800"/>
              <a:buFont typeface="Arial"/>
              <a:buNone/>
            </a:pPr>
            <a:r>
              <a:rPr lang="bg-BG" sz="2800" b="1" i="0" u="none" strike="noStrike" cap="none" dirty="0">
                <a:solidFill>
                  <a:srgbClr val="056839"/>
                </a:solidFill>
                <a:latin typeface="Calibri"/>
                <a:ea typeface="Calibri"/>
                <a:cs typeface="Calibri"/>
                <a:sym typeface="Calibri"/>
              </a:rPr>
              <a:t>Želatinos plėvelė. </a:t>
            </a:r>
            <a:r>
              <a:rPr lang="bg-BG" sz="2800" b="0" i="0" u="none" strike="noStrike" cap="none" dirty="0">
                <a:solidFill>
                  <a:srgbClr val="056839"/>
                </a:solidFill>
                <a:latin typeface="Calibri"/>
                <a:ea typeface="Calibri"/>
                <a:cs typeface="Calibri"/>
                <a:sym typeface="Calibri"/>
              </a:rPr>
              <a:t>Želatinos plėvelės tampa vis populiaresnės maisto pakuotėms dėl savo </a:t>
            </a:r>
            <a:r>
              <a:rPr lang="bg-BG" sz="2800" b="1" i="0" u="none" strike="noStrike" cap="none" dirty="0">
                <a:solidFill>
                  <a:srgbClr val="056839"/>
                </a:solidFill>
                <a:latin typeface="Calibri"/>
                <a:ea typeface="Calibri"/>
                <a:cs typeface="Calibri"/>
                <a:sym typeface="Calibri"/>
              </a:rPr>
              <a:t>netoksiškų savybių </a:t>
            </a:r>
            <a:r>
              <a:rPr lang="bg-BG" sz="2800" b="0" i="0" u="none" strike="noStrike" cap="none" dirty="0">
                <a:solidFill>
                  <a:srgbClr val="056839"/>
                </a:solidFill>
                <a:latin typeface="Calibri"/>
                <a:ea typeface="Calibri"/>
                <a:cs typeface="Calibri"/>
                <a:sym typeface="Calibri"/>
              </a:rPr>
              <a:t>, mažos kainos ir patikimos plėvelės formavimo galimybės. Želatina paprastai pripažįstama saugia (GRAS) kaip maisto priedas. Želatinos plėvelės užpildytos antimikrobine celiulioze, kuri slopina įprastų patogenų, sukeliančių per maistą plintančias ligas, įskaitant Staphylococcus aureus ir E. coli, augimą. Dėl šių aktyvių užpildų želatinos plėvelės yra saugesnės įprastinių plastikų alternatyvos.</a:t>
            </a:r>
            <a:endParaRPr sz="28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chemeClr val="dk1"/>
              </a:buClr>
              <a:buSzPts val="1800"/>
              <a:buFont typeface="Arial"/>
              <a:buNone/>
            </a:pPr>
            <a:endParaRPr sz="2900" b="1" i="0" u="none" strike="noStrike" cap="none"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p:txBody>
      </p:sp>
      <p:sp>
        <p:nvSpPr>
          <p:cNvPr id="258" name="Google Shape;258;g18b7af4e878_0_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59" name="Google Shape;259;g18b7af4e878_0_6"/>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60" name="Google Shape;260;g18b7af4e878_0_6"/>
          <p:cNvSpPr/>
          <p:nvPr/>
        </p:nvSpPr>
        <p:spPr>
          <a:xfrm>
            <a:off x="1061406" y="1532653"/>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61" name="Google Shape;261;g18b7af4e878_0_6"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62" name="Google Shape;262;g18b7af4e878_0_6"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63" name="Google Shape;263;g18b7af4e878_0_6"/>
          <p:cNvSpPr txBox="1"/>
          <p:nvPr/>
        </p:nvSpPr>
        <p:spPr>
          <a:xfrm>
            <a:off x="10791225" y="8105375"/>
            <a:ext cx="78546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5"/>
              </a:rPr>
              <a:t>https://c.pxhere.com/photos/34/78/cake_fruit_gummy_dessert_sweet_red_green_huang-1126576.jpg!d</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pic>
        <p:nvPicPr>
          <p:cNvPr id="264" name="Google Shape;264;g18b7af4e878_0_6"/>
          <p:cNvPicPr preferRelativeResize="0"/>
          <p:nvPr/>
        </p:nvPicPr>
        <p:blipFill rotWithShape="1">
          <a:blip r:embed="rId6">
            <a:alphaModFix/>
          </a:blip>
          <a:srcRect/>
          <a:stretch/>
        </p:blipFill>
        <p:spPr>
          <a:xfrm>
            <a:off x="10791224" y="2119836"/>
            <a:ext cx="7854750" cy="58910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8b7af4e878_0_19"/>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0" name="Google Shape;270;g18b7af4e878_0_19"/>
          <p:cNvSpPr txBox="1"/>
          <p:nvPr/>
        </p:nvSpPr>
        <p:spPr>
          <a:xfrm>
            <a:off x="856953" y="479322"/>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1 tema: plastikinių pakuočių alternatyvos</a:t>
            </a:r>
            <a:endParaRPr sz="5900" b="1" i="0" u="none" strike="noStrike" cap="none" dirty="0">
              <a:solidFill>
                <a:srgbClr val="056839"/>
              </a:solidFill>
              <a:latin typeface="Calibri"/>
              <a:ea typeface="Calibri"/>
              <a:cs typeface="Calibri"/>
              <a:sym typeface="Calibri"/>
            </a:endParaRPr>
          </a:p>
        </p:txBody>
      </p:sp>
      <p:sp>
        <p:nvSpPr>
          <p:cNvPr id="271" name="Google Shape;271;g18b7af4e878_0_19"/>
          <p:cNvSpPr txBox="1"/>
          <p:nvPr/>
        </p:nvSpPr>
        <p:spPr>
          <a:xfrm>
            <a:off x="1034391" y="1749153"/>
            <a:ext cx="9453600" cy="7010853"/>
          </a:xfrm>
          <a:prstGeom prst="rect">
            <a:avLst/>
          </a:prstGeom>
          <a:noFill/>
          <a:ln>
            <a:noFill/>
          </a:ln>
        </p:spPr>
        <p:txBody>
          <a:bodyPr spcFirstLastPara="1" wrap="square" lIns="148575" tIns="74275" rIns="148575" bIns="74275" anchor="t" anchorCtr="0">
            <a:spAutoFit/>
          </a:bodyPr>
          <a:lstStyle/>
          <a:p>
            <a:pPr marL="0" marR="0" lvl="0" indent="0" rtl="0">
              <a:lnSpc>
                <a:spcPct val="150000"/>
              </a:lnSpc>
              <a:spcBef>
                <a:spcPts val="0"/>
              </a:spcBef>
              <a:spcAft>
                <a:spcPts val="1300"/>
              </a:spcAft>
              <a:buNone/>
            </a:pPr>
            <a:r>
              <a:rPr lang="bg-BG" sz="2800" b="1" i="0" u="none" strike="noStrike" cap="none" dirty="0">
                <a:solidFill>
                  <a:srgbClr val="056839"/>
                </a:solidFill>
                <a:latin typeface="Calibri"/>
                <a:ea typeface="Calibri"/>
                <a:cs typeface="Calibri"/>
                <a:sym typeface="Calibri"/>
              </a:rPr>
              <a:t>Maistinė danga. </a:t>
            </a:r>
            <a:r>
              <a:rPr lang="bg-BG" sz="2800" b="0" i="0" u="none" strike="noStrike" cap="none" dirty="0">
                <a:solidFill>
                  <a:srgbClr val="056839"/>
                </a:solidFill>
                <a:latin typeface="Calibri"/>
                <a:ea typeface="Calibri"/>
                <a:cs typeface="Calibri"/>
                <a:sym typeface="Calibri"/>
              </a:rPr>
              <a:t>Biologinio pagrindo pakuotėse yra visiškai arba iš dalies biologinės kilmės medžiagų (pvz., augalų, gyvūnų, mikroorganizmų, jūros gėrybių, medienos ir žemės ūkio liekanų), kurios yra natūraliai biologiškai skaidžios ir kompostuojamos. Kai kurios natūralios ir atsinaujinančios makromolekulės, naudojamos valgomosioms plėvelėms ir dangoms ruošti. Pagrindiniai natūralūs šaltiniai šiam tikslui gauti iš polisacharidų, baltymų, lipidų arba šių makromolekulių mišinių. Natrio alginatas yra pagrindinis biologinių polimerinių medžiagų komponentas.</a:t>
            </a:r>
            <a:r>
              <a:rPr lang="bg-BG" sz="2800" b="0" i="0" u="none" strike="noStrike" cap="none" dirty="0">
                <a:solidFill>
                  <a:schemeClr val="dk1"/>
                </a:solidFill>
                <a:latin typeface="Calibri"/>
                <a:ea typeface="Calibri"/>
                <a:cs typeface="Calibri"/>
                <a:sym typeface="Calibri"/>
              </a:rPr>
              <a:t> </a:t>
            </a:r>
            <a:endParaRPr sz="2800" b="1" i="0" u="none" strike="noStrike" cap="none" dirty="0">
              <a:solidFill>
                <a:srgbClr val="056839"/>
              </a:solidFill>
              <a:latin typeface="Calibri"/>
              <a:ea typeface="Calibri"/>
              <a:cs typeface="Calibri"/>
              <a:sym typeface="Calibri"/>
            </a:endParaRPr>
          </a:p>
        </p:txBody>
      </p:sp>
      <p:sp>
        <p:nvSpPr>
          <p:cNvPr id="272" name="Google Shape;272;g18b7af4e878_0_19"/>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3" name="Google Shape;273;g18b7af4e878_0_19"/>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4" name="Google Shape;274;g18b7af4e878_0_19"/>
          <p:cNvSpPr/>
          <p:nvPr/>
        </p:nvSpPr>
        <p:spPr>
          <a:xfrm>
            <a:off x="1034391" y="1435121"/>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75" name="Google Shape;275;g18b7af4e878_0_19"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76" name="Google Shape;276;g18b7af4e878_0_19"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77" name="Google Shape;277;g18b7af4e878_0_19"/>
          <p:cNvSpPr txBox="1"/>
          <p:nvPr/>
        </p:nvSpPr>
        <p:spPr>
          <a:xfrm>
            <a:off x="11588650" y="9189088"/>
            <a:ext cx="5970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bg-BG" sz="1400" b="0" i="0" u="none" strike="noStrike" cap="none">
                <a:solidFill>
                  <a:srgbClr val="000000"/>
                </a:solidFill>
                <a:latin typeface="Calibri"/>
                <a:ea typeface="Calibri"/>
                <a:cs typeface="Calibri"/>
                <a:sym typeface="Calibri"/>
              </a:rPr>
              <a:t>Nuotrauka iš Freepik: </a:t>
            </a:r>
            <a:r>
              <a:rPr lang="bg-BG" sz="1400" b="0" i="0" u="sng" strike="noStrike" cap="none">
                <a:solidFill>
                  <a:schemeClr val="hlink"/>
                </a:solidFill>
                <a:latin typeface="Calibri"/>
                <a:ea typeface="Calibri"/>
                <a:cs typeface="Calibri"/>
                <a:sym typeface="Calibri"/>
                <a:hlinkClick r:id="rId5"/>
              </a:rPr>
              <a:t>https://www.freepik.com/free-vector/doodles-ecology-set_1538752.htm#query=compostable%20object&amp;position=4&amp;from_view=search&amp;track=sph</a:t>
            </a:r>
            <a:r>
              <a:rPr lang="bg-BG"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pic>
        <p:nvPicPr>
          <p:cNvPr id="278" name="Google Shape;278;g18b7af4e878_0_19"/>
          <p:cNvPicPr preferRelativeResize="0"/>
          <p:nvPr/>
        </p:nvPicPr>
        <p:blipFill rotWithShape="1">
          <a:blip r:embed="rId6">
            <a:alphaModFix/>
          </a:blip>
          <a:srcRect/>
          <a:stretch/>
        </p:blipFill>
        <p:spPr>
          <a:xfrm>
            <a:off x="11049913" y="2022374"/>
            <a:ext cx="7048064" cy="70480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8"/>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4" name="Google Shape;284;p8"/>
          <p:cNvSpPr txBox="1"/>
          <p:nvPr/>
        </p:nvSpPr>
        <p:spPr>
          <a:xfrm>
            <a:off x="847488" y="448161"/>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Įvadas: naudingos nuorodos</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sp>
        <p:nvSpPr>
          <p:cNvPr id="285" name="Google Shape;285;p8"/>
          <p:cNvSpPr txBox="1"/>
          <p:nvPr/>
        </p:nvSpPr>
        <p:spPr>
          <a:xfrm>
            <a:off x="1034414" y="2090817"/>
            <a:ext cx="16933500" cy="4976963"/>
          </a:xfrm>
          <a:prstGeom prst="rect">
            <a:avLst/>
          </a:prstGeom>
          <a:noFill/>
          <a:ln>
            <a:noFill/>
          </a:ln>
        </p:spPr>
        <p:txBody>
          <a:bodyPr spcFirstLastPara="1" wrap="square" lIns="148575" tIns="74275" rIns="148575" bIns="74275" anchor="t" anchorCtr="0">
            <a:spAutoFit/>
          </a:bodyPr>
          <a:lstStyle/>
          <a:p>
            <a:pPr marL="0" marR="0" lvl="0" indent="0" algn="l" rtl="0">
              <a:spcBef>
                <a:spcPts val="0"/>
              </a:spcBef>
              <a:spcAft>
                <a:spcPts val="0"/>
              </a:spcAft>
              <a:buClr>
                <a:schemeClr val="dk1"/>
              </a:buClr>
              <a:buSzPts val="1800"/>
              <a:buFont typeface="Arial"/>
              <a:buNone/>
            </a:pPr>
            <a:r>
              <a:rPr lang="bg-BG" sz="2900" b="0" i="0" u="none" strike="noStrike" cap="none" dirty="0">
                <a:solidFill>
                  <a:srgbClr val="056839"/>
                </a:solidFill>
                <a:latin typeface="Calibri"/>
                <a:ea typeface="Calibri"/>
                <a:cs typeface="Calibri"/>
                <a:sym typeface="Calibri"/>
              </a:rPr>
              <a:t>Busch Systems, 2018, Žaliasis mąstymas | Plastikinių pakuočių alternatyvos</a:t>
            </a:r>
            <a:endParaRPr sz="2900" b="0" i="0" u="none" strike="noStrike" cap="none" dirty="0">
              <a:solidFill>
                <a:srgbClr val="056839"/>
              </a:solidFill>
              <a:latin typeface="Calibri"/>
              <a:ea typeface="Calibri"/>
              <a:cs typeface="Calibri"/>
              <a:sym typeface="Calibri"/>
            </a:endParaRPr>
          </a:p>
          <a:p>
            <a:pPr marL="0" marR="0" lvl="0" indent="0" algn="l" rtl="0">
              <a:spcBef>
                <a:spcPts val="1300"/>
              </a:spcBef>
              <a:spcAft>
                <a:spcPts val="0"/>
              </a:spcAft>
              <a:buClr>
                <a:schemeClr val="dk1"/>
              </a:buClr>
              <a:buSzPts val="1800"/>
              <a:buFont typeface="Arial"/>
              <a:buNone/>
            </a:pPr>
            <a:r>
              <a:rPr lang="bg-BG" sz="29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https://youtu.be/vm5HXwYJziY</a:t>
            </a:r>
            <a:endParaRPr sz="2900" b="0" i="0" u="none" strike="noStrike" cap="none" dirty="0">
              <a:solidFill>
                <a:schemeClr val="dk1"/>
              </a:solidFill>
              <a:latin typeface="Calibri"/>
              <a:ea typeface="Calibri"/>
              <a:cs typeface="Calibri"/>
              <a:sym typeface="Calibri"/>
            </a:endParaRPr>
          </a:p>
          <a:p>
            <a:pPr marL="0" marR="0" lvl="0" indent="0" algn="l" rtl="0">
              <a:lnSpc>
                <a:spcPct val="150000"/>
              </a:lnSpc>
              <a:spcBef>
                <a:spcPts val="1300"/>
              </a:spcBef>
              <a:spcAft>
                <a:spcPts val="0"/>
              </a:spcAft>
              <a:buClr>
                <a:schemeClr val="dk1"/>
              </a:buClr>
              <a:buSzPts val="1800"/>
              <a:buFont typeface="Arial"/>
              <a:buNone/>
            </a:pPr>
            <a:endParaRPr lang="lt-LT" sz="800" b="0" i="0" u="none" strike="noStrike" cap="none" dirty="0">
              <a:solidFill>
                <a:srgbClr val="056839"/>
              </a:solidFill>
              <a:latin typeface="Calibri"/>
              <a:ea typeface="Calibri"/>
              <a:cs typeface="Calibri"/>
              <a:sym typeface="Calibri"/>
            </a:endParaRPr>
          </a:p>
          <a:p>
            <a:pPr marL="0" marR="0" lvl="0" indent="0" algn="l" rtl="0">
              <a:spcBef>
                <a:spcPts val="1300"/>
              </a:spcBef>
              <a:spcAft>
                <a:spcPts val="0"/>
              </a:spcAft>
              <a:buClr>
                <a:schemeClr val="dk1"/>
              </a:buClr>
              <a:buSzPts val="1800"/>
              <a:buFont typeface="Arial"/>
              <a:buNone/>
            </a:pPr>
            <a:r>
              <a:rPr lang="bg-BG" sz="2900" b="0" i="0" u="none" strike="noStrike" cap="none" dirty="0">
                <a:solidFill>
                  <a:srgbClr val="056839"/>
                </a:solidFill>
                <a:latin typeface="Calibri"/>
                <a:ea typeface="Calibri"/>
                <a:cs typeface="Calibri"/>
                <a:sym typeface="Calibri"/>
              </a:rPr>
              <a:t>Jane Courtnell. 2022 m. rugpjūčio 30 d. 10 ekologiškų pakavimo alternatyvų jūsų verslo pristatymo poreikiams</a:t>
            </a:r>
            <a:endParaRPr sz="2900" b="0" i="0" u="none" strike="noStrike" cap="none" dirty="0">
              <a:solidFill>
                <a:srgbClr val="056839"/>
              </a:solidFill>
              <a:latin typeface="Calibri"/>
              <a:ea typeface="Calibri"/>
              <a:cs typeface="Calibri"/>
              <a:sym typeface="Calibri"/>
            </a:endParaRPr>
          </a:p>
          <a:p>
            <a:pPr marL="0" marR="0" lvl="0" indent="0" algn="l" rtl="0">
              <a:spcBef>
                <a:spcPts val="1300"/>
              </a:spcBef>
              <a:spcAft>
                <a:spcPts val="0"/>
              </a:spcAft>
              <a:buClr>
                <a:schemeClr val="dk1"/>
              </a:buClr>
              <a:buSzPts val="1800"/>
              <a:buFont typeface="Arial"/>
              <a:buNone/>
            </a:pPr>
            <a:r>
              <a:rPr lang="bg-BG" sz="2900" b="0" i="0" u="sng" strike="noStrike" cap="none"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https://greenbusinessbureau.com/green-practices/products/packaging/8-eco-friendly-packaging-alternatives-for-your-businesss-shipping-needs/</a:t>
            </a:r>
            <a:endParaRPr sz="2900" b="0" i="0" u="none" strike="noStrike" cap="none" dirty="0">
              <a:solidFill>
                <a:schemeClr val="dk1"/>
              </a:solidFill>
              <a:latin typeface="Calibri"/>
              <a:ea typeface="Calibri"/>
              <a:cs typeface="Calibri"/>
              <a:sym typeface="Calibri"/>
            </a:endParaRPr>
          </a:p>
          <a:p>
            <a:pPr marL="0" marR="0" lvl="0" indent="0" algn="l" rtl="0">
              <a:lnSpc>
                <a:spcPct val="150000"/>
              </a:lnSpc>
              <a:spcBef>
                <a:spcPts val="1300"/>
              </a:spcBef>
              <a:spcAft>
                <a:spcPts val="0"/>
              </a:spcAft>
              <a:buClr>
                <a:schemeClr val="dk1"/>
              </a:buClr>
              <a:buSzPts val="1800"/>
              <a:buFont typeface="Arial"/>
              <a:buNone/>
            </a:pPr>
            <a:endParaRPr lang="lt-LT" sz="800" b="0" i="0" u="none" strike="noStrike" cap="none" dirty="0">
              <a:solidFill>
                <a:srgbClr val="056839"/>
              </a:solidFill>
              <a:latin typeface="Calibri"/>
              <a:ea typeface="Calibri"/>
              <a:cs typeface="Calibri"/>
              <a:sym typeface="Calibri"/>
            </a:endParaRPr>
          </a:p>
          <a:p>
            <a:pPr marL="0" marR="0" lvl="0" indent="0" algn="l" rtl="0">
              <a:spcBef>
                <a:spcPts val="1300"/>
              </a:spcBef>
              <a:spcAft>
                <a:spcPts val="0"/>
              </a:spcAft>
              <a:buClr>
                <a:schemeClr val="dk1"/>
              </a:buClr>
              <a:buSzPts val="1800"/>
              <a:buFont typeface="Arial"/>
              <a:buNone/>
            </a:pPr>
            <a:r>
              <a:rPr lang="bg-BG" sz="2900" b="0" i="0" u="none" strike="noStrike" cap="none" dirty="0">
                <a:solidFill>
                  <a:srgbClr val="056839"/>
                </a:solidFill>
                <a:latin typeface="Calibri"/>
                <a:ea typeface="Calibri"/>
                <a:cs typeface="Calibri"/>
                <a:sym typeface="Calibri"/>
              </a:rPr>
              <a:t>Mažas 99, 2021 m. liepos mėn., Alternatyvos plastikinėms maisto pakuotėms</a:t>
            </a:r>
            <a:endParaRPr sz="2900" b="0" i="0" u="none" strike="noStrike" cap="none" dirty="0">
              <a:solidFill>
                <a:srgbClr val="056839"/>
              </a:solidFill>
              <a:latin typeface="Calibri"/>
              <a:ea typeface="Calibri"/>
              <a:cs typeface="Calibri"/>
              <a:sym typeface="Calibri"/>
            </a:endParaRPr>
          </a:p>
          <a:p>
            <a:pPr marL="0" marR="0" lvl="0" indent="0" algn="l" rtl="0">
              <a:spcBef>
                <a:spcPts val="1300"/>
              </a:spcBef>
              <a:spcAft>
                <a:spcPts val="1300"/>
              </a:spcAft>
              <a:buClr>
                <a:schemeClr val="dk1"/>
              </a:buClr>
              <a:buSzPts val="1800"/>
              <a:buFont typeface="Arial"/>
              <a:buNone/>
            </a:pPr>
            <a:r>
              <a:rPr lang="bg-BG" sz="2900" b="0" i="0" u="sng" strike="noStrike" cap="none" dirty="0">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https://small99.co.uk/materials/packaging/alternatives-to-plastic-food-packaging/</a:t>
            </a:r>
            <a:endParaRPr sz="4100" b="0" i="0" u="none" strike="noStrike" cap="none" dirty="0">
              <a:solidFill>
                <a:srgbClr val="056839"/>
              </a:solidFill>
              <a:latin typeface="Calibri"/>
              <a:ea typeface="Calibri"/>
              <a:cs typeface="Calibri"/>
              <a:sym typeface="Calibri"/>
            </a:endParaRPr>
          </a:p>
        </p:txBody>
      </p:sp>
      <p:sp>
        <p:nvSpPr>
          <p:cNvPr id="286" name="Google Shape;286;p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7" name="Google Shape;287;p8"/>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8" name="Google Shape;288;p8"/>
          <p:cNvSpPr/>
          <p:nvPr/>
        </p:nvSpPr>
        <p:spPr>
          <a:xfrm>
            <a:off x="1034414" y="1578213"/>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89" name="Google Shape;289;p8" descr="Logo&#10;&#10;Description automatically generated"/>
          <p:cNvPicPr preferRelativeResize="0"/>
          <p:nvPr/>
        </p:nvPicPr>
        <p:blipFill rotWithShape="1">
          <a:blip r:embed="rId6">
            <a:alphaModFix/>
          </a:blip>
          <a:srcRect/>
          <a:stretch/>
        </p:blipFill>
        <p:spPr>
          <a:xfrm>
            <a:off x="279021" y="9106292"/>
            <a:ext cx="2025614" cy="996885"/>
          </a:xfrm>
          <a:prstGeom prst="rect">
            <a:avLst/>
          </a:prstGeom>
          <a:noFill/>
          <a:ln>
            <a:noFill/>
          </a:ln>
        </p:spPr>
      </p:pic>
      <p:pic>
        <p:nvPicPr>
          <p:cNvPr id="290" name="Google Shape;290;p8" descr="Graphical user interface, text&#10;&#10;Description automatically generated"/>
          <p:cNvPicPr preferRelativeResize="0"/>
          <p:nvPr/>
        </p:nvPicPr>
        <p:blipFill rotWithShape="1">
          <a:blip r:embed="rId7">
            <a:alphaModFix/>
          </a:blip>
          <a:srcRect/>
          <a:stretch/>
        </p:blipFill>
        <p:spPr>
          <a:xfrm>
            <a:off x="3131911" y="9240848"/>
            <a:ext cx="3468962" cy="7277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718f9231e5_0_1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97" name="Google Shape;297;g1718f9231e5_0_15" descr="Graphical user interface, text&#10;&#10;Description automatically generated"/>
          <p:cNvPicPr preferRelativeResize="0"/>
          <p:nvPr/>
        </p:nvPicPr>
        <p:blipFill rotWithShape="1">
          <a:blip r:embed="rId3">
            <a:alphaModFix/>
          </a:blip>
          <a:srcRect/>
          <a:stretch/>
        </p:blipFill>
        <p:spPr>
          <a:xfrm>
            <a:off x="159219" y="9117932"/>
            <a:ext cx="5165965" cy="1083795"/>
          </a:xfrm>
          <a:prstGeom prst="rect">
            <a:avLst/>
          </a:prstGeom>
          <a:noFill/>
          <a:ln>
            <a:noFill/>
          </a:ln>
        </p:spPr>
      </p:pic>
      <p:pic>
        <p:nvPicPr>
          <p:cNvPr id="298" name="Google Shape;298;g1718f9231e5_0_15"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299" name="Google Shape;299;g1718f9231e5_0_15"/>
          <p:cNvSpPr/>
          <p:nvPr/>
        </p:nvSpPr>
        <p:spPr>
          <a:xfrm>
            <a:off x="0" y="485267"/>
            <a:ext cx="5970600" cy="1791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0" name="Google Shape;300;g1718f9231e5_0_15"/>
          <p:cNvSpPr/>
          <p:nvPr/>
        </p:nvSpPr>
        <p:spPr>
          <a:xfrm>
            <a:off x="6926955" y="485267"/>
            <a:ext cx="6720000" cy="1791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1" name="Google Shape;301;g1718f9231e5_0_15"/>
          <p:cNvSpPr/>
          <p:nvPr/>
        </p:nvSpPr>
        <p:spPr>
          <a:xfrm>
            <a:off x="14603073" y="485267"/>
            <a:ext cx="5970600" cy="1791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2" name="Google Shape;302;g1718f9231e5_0_15"/>
          <p:cNvSpPr/>
          <p:nvPr/>
        </p:nvSpPr>
        <p:spPr>
          <a:xfrm>
            <a:off x="0" y="8877531"/>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3" name="Google Shape;303;g1718f9231e5_0_15"/>
          <p:cNvSpPr txBox="1"/>
          <p:nvPr/>
        </p:nvSpPr>
        <p:spPr>
          <a:xfrm>
            <a:off x="1538922" y="1940227"/>
            <a:ext cx="16372560" cy="5966978"/>
          </a:xfrm>
          <a:prstGeom prst="rect">
            <a:avLst/>
          </a:prstGeom>
          <a:noFill/>
          <a:ln>
            <a:noFill/>
          </a:ln>
        </p:spPr>
        <p:txBody>
          <a:bodyPr spcFirstLastPara="1" wrap="square" lIns="148575" tIns="74275" rIns="148575" bIns="74275" anchor="t" anchorCtr="0">
            <a:spAutoFit/>
          </a:bodyPr>
          <a:lstStyle/>
          <a:p>
            <a:pPr marL="6350" marR="0" lvl="0" algn="l" rtl="0">
              <a:lnSpc>
                <a:spcPct val="100000"/>
              </a:lnSpc>
              <a:spcBef>
                <a:spcPts val="0"/>
              </a:spcBef>
              <a:spcAft>
                <a:spcPts val="0"/>
              </a:spcAft>
              <a:buClr>
                <a:srgbClr val="C55A11"/>
              </a:buClr>
              <a:buSzPts val="3900"/>
            </a:pPr>
            <a:r>
              <a:rPr lang="lt-LT" sz="2800" dirty="0">
                <a:solidFill>
                  <a:srgbClr val="216144"/>
                </a:solidFill>
                <a:latin typeface="Calibri" panose="020F0502020204030204" pitchFamily="34" charset="0"/>
                <a:cs typeface="Calibri" panose="020F0502020204030204" pitchFamily="34" charset="0"/>
                <a:sym typeface="Calibri"/>
              </a:rPr>
              <a:t>1. </a:t>
            </a:r>
            <a:r>
              <a:rPr lang="lt-LT" sz="2400" dirty="0">
                <a:solidFill>
                  <a:srgbClr val="216144"/>
                </a:solidFill>
                <a:latin typeface="Calibri" panose="020F0502020204030204" pitchFamily="34" charset="0"/>
                <a:cs typeface="Calibri" panose="020F0502020204030204" pitchFamily="34" charset="0"/>
                <a:sym typeface="Calibri"/>
              </a:rPr>
              <a:t>Plastikinės medžiagos, pagamintos iš biologiškai skaidžių šaltinių, tokių kaip daržovės, ryžiai ir kiti organiniai bei augaliniai junginiai, vadinami:</a:t>
            </a:r>
          </a:p>
          <a:p>
            <a:pPr marL="520700" marR="0" lvl="0" indent="-514350" algn="l" rtl="0">
              <a:lnSpc>
                <a:spcPct val="100000"/>
              </a:lnSpc>
              <a:spcBef>
                <a:spcPts val="0"/>
              </a:spcBef>
              <a:spcAft>
                <a:spcPts val="0"/>
              </a:spcAft>
              <a:buClr>
                <a:srgbClr val="216144"/>
              </a:buClr>
              <a:buSzPct val="100000"/>
              <a:buFont typeface="+mj-lt"/>
              <a:buAutoNum type="arabicPeriod"/>
            </a:pPr>
            <a:r>
              <a:rPr lang="lt-LT" sz="2400" dirty="0" err="1">
                <a:solidFill>
                  <a:srgbClr val="216144"/>
                </a:solidFill>
                <a:latin typeface="Calibri" panose="020F0502020204030204" pitchFamily="34" charset="0"/>
                <a:cs typeface="Calibri" panose="020F0502020204030204" pitchFamily="34" charset="0"/>
                <a:sym typeface="Calibri"/>
              </a:rPr>
              <a:t>Bioplastikas</a:t>
            </a:r>
            <a:endParaRPr lang="lt-LT" sz="2400" dirty="0">
              <a:solidFill>
                <a:srgbClr val="216144"/>
              </a:solidFill>
              <a:latin typeface="Calibri" panose="020F0502020204030204" pitchFamily="34" charset="0"/>
              <a:cs typeface="Calibri" panose="020F0502020204030204" pitchFamily="34" charset="0"/>
              <a:sym typeface="Calibri"/>
            </a:endParaRPr>
          </a:p>
          <a:p>
            <a:pPr marL="520700" marR="0" lvl="0" indent="-514350" algn="l" rtl="0">
              <a:lnSpc>
                <a:spcPct val="100000"/>
              </a:lnSpc>
              <a:spcBef>
                <a:spcPts val="0"/>
              </a:spcBef>
              <a:spcAft>
                <a:spcPts val="0"/>
              </a:spcAft>
              <a:buClr>
                <a:srgbClr val="216144"/>
              </a:buClr>
              <a:buSzPct val="100000"/>
              <a:buFont typeface="+mj-lt"/>
              <a:buAutoNum type="arabicPeriod"/>
            </a:pPr>
            <a:r>
              <a:rPr lang="lt-LT" sz="2400" dirty="0" err="1">
                <a:solidFill>
                  <a:srgbClr val="216144"/>
                </a:solidFill>
                <a:latin typeface="Calibri" panose="020F0502020204030204" pitchFamily="34" charset="0"/>
                <a:cs typeface="Calibri" panose="020F0502020204030204" pitchFamily="34" charset="0"/>
                <a:sym typeface="Calibri"/>
              </a:rPr>
              <a:t>Alginatai</a:t>
            </a:r>
            <a:endParaRPr lang="lt-LT" sz="2400" dirty="0">
              <a:solidFill>
                <a:srgbClr val="216144"/>
              </a:solidFill>
              <a:latin typeface="Calibri" panose="020F0502020204030204" pitchFamily="34" charset="0"/>
              <a:cs typeface="Calibri" panose="020F0502020204030204" pitchFamily="34" charset="0"/>
              <a:sym typeface="Calibri"/>
            </a:endParaRPr>
          </a:p>
          <a:p>
            <a:pPr marL="520700" marR="0" lvl="0" indent="-514350" algn="l" rtl="0">
              <a:lnSpc>
                <a:spcPct val="100000"/>
              </a:lnSpc>
              <a:spcBef>
                <a:spcPts val="0"/>
              </a:spcBef>
              <a:spcAft>
                <a:spcPts val="0"/>
              </a:spcAft>
              <a:buClr>
                <a:srgbClr val="216144"/>
              </a:buClr>
              <a:buSzPct val="100000"/>
              <a:buFont typeface="+mj-lt"/>
              <a:buAutoNum type="arabicPeriod"/>
            </a:pPr>
            <a:r>
              <a:rPr lang="lt-LT" sz="2400" dirty="0">
                <a:solidFill>
                  <a:srgbClr val="216144"/>
                </a:solidFill>
                <a:latin typeface="Calibri" panose="020F0502020204030204" pitchFamily="34" charset="0"/>
                <a:cs typeface="Calibri" panose="020F0502020204030204" pitchFamily="34" charset="0"/>
                <a:sym typeface="Calibri"/>
              </a:rPr>
              <a:t>želatina</a:t>
            </a:r>
          </a:p>
          <a:p>
            <a:pPr marL="6350" marR="0" lvl="0" algn="l" rtl="0">
              <a:lnSpc>
                <a:spcPct val="100000"/>
              </a:lnSpc>
              <a:spcBef>
                <a:spcPts val="0"/>
              </a:spcBef>
              <a:spcAft>
                <a:spcPts val="0"/>
              </a:spcAft>
              <a:buClr>
                <a:srgbClr val="C55A11"/>
              </a:buClr>
              <a:buSzPts val="3900"/>
            </a:pPr>
            <a:endParaRPr lang="lt-LT" sz="2400" dirty="0">
              <a:solidFill>
                <a:srgbClr val="216144"/>
              </a:solidFill>
              <a:latin typeface="Calibri" panose="020F0502020204030204" pitchFamily="34" charset="0"/>
              <a:cs typeface="Calibri" panose="020F0502020204030204" pitchFamily="34" charset="0"/>
              <a:sym typeface="Calibri"/>
            </a:endParaRPr>
          </a:p>
          <a:p>
            <a:pPr marL="6350" marR="0" lvl="0" algn="l" rtl="0">
              <a:lnSpc>
                <a:spcPct val="100000"/>
              </a:lnSpc>
              <a:spcBef>
                <a:spcPts val="0"/>
              </a:spcBef>
              <a:spcAft>
                <a:spcPts val="0"/>
              </a:spcAft>
              <a:buClr>
                <a:srgbClr val="C55A11"/>
              </a:buClr>
              <a:buSzPts val="3900"/>
            </a:pPr>
            <a:r>
              <a:rPr lang="lt-LT" sz="2400" dirty="0">
                <a:solidFill>
                  <a:srgbClr val="216144"/>
                </a:solidFill>
                <a:latin typeface="Calibri" panose="020F0502020204030204" pitchFamily="34" charset="0"/>
                <a:cs typeface="Calibri" panose="020F0502020204030204" pitchFamily="34" charset="0"/>
                <a:sym typeface="Calibri"/>
              </a:rPr>
              <a:t>2. Pakuočių atliekų problema kyla dėl to, kad daugumos jų gyvavimo ciklas yra labai trumpas.</a:t>
            </a:r>
          </a:p>
          <a:p>
            <a:pPr marL="520700" marR="0" lvl="0" indent="-514350" algn="l" rtl="0">
              <a:lnSpc>
                <a:spcPct val="100000"/>
              </a:lnSpc>
              <a:spcBef>
                <a:spcPts val="0"/>
              </a:spcBef>
              <a:spcAft>
                <a:spcPts val="0"/>
              </a:spcAft>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Tiesa</a:t>
            </a:r>
          </a:p>
          <a:p>
            <a:pPr marL="520700" marR="0" lvl="0" indent="-514350" algn="l" rtl="0">
              <a:lnSpc>
                <a:spcPct val="100000"/>
              </a:lnSpc>
              <a:spcBef>
                <a:spcPts val="0"/>
              </a:spcBef>
              <a:spcAft>
                <a:spcPts val="0"/>
              </a:spcAft>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Netiesa</a:t>
            </a:r>
          </a:p>
          <a:p>
            <a:pPr marL="520700" marR="0" lvl="0" indent="-514350" algn="l" rtl="0">
              <a:lnSpc>
                <a:spcPct val="100000"/>
              </a:lnSpc>
              <a:spcBef>
                <a:spcPts val="0"/>
              </a:spcBef>
              <a:spcAft>
                <a:spcPts val="0"/>
              </a:spcAft>
              <a:buClr>
                <a:srgbClr val="216144"/>
              </a:buClr>
              <a:buSzPct val="100000"/>
              <a:buFont typeface="+mj-lt"/>
              <a:buAutoNum type="alphaUcPeriod"/>
            </a:pPr>
            <a:endParaRPr lang="lt-LT" sz="2400" dirty="0">
              <a:solidFill>
                <a:srgbClr val="216144"/>
              </a:solidFill>
              <a:latin typeface="Calibri" panose="020F0502020204030204" pitchFamily="34" charset="0"/>
              <a:cs typeface="Calibri" panose="020F0502020204030204" pitchFamily="34" charset="0"/>
              <a:sym typeface="Calibri"/>
            </a:endParaRPr>
          </a:p>
          <a:p>
            <a:pPr marL="6350" marR="0" lvl="0" algn="l" rtl="0">
              <a:lnSpc>
                <a:spcPct val="100000"/>
              </a:lnSpc>
              <a:spcBef>
                <a:spcPts val="0"/>
              </a:spcBef>
              <a:spcAft>
                <a:spcPts val="0"/>
              </a:spcAft>
              <a:buClr>
                <a:srgbClr val="C55A11"/>
              </a:buClr>
              <a:buSzPts val="3900"/>
            </a:pPr>
            <a:r>
              <a:rPr lang="lt-LT" sz="2400" dirty="0">
                <a:solidFill>
                  <a:srgbClr val="216144"/>
                </a:solidFill>
                <a:latin typeface="Calibri" panose="020F0502020204030204" pitchFamily="34" charset="0"/>
                <a:cs typeface="Calibri" panose="020F0502020204030204" pitchFamily="34" charset="0"/>
                <a:sym typeface="Calibri"/>
              </a:rPr>
              <a:t>3. Pietų dėžutės gali būti pagamintos iš produkto likučių, gautų iš</a:t>
            </a:r>
          </a:p>
          <a:p>
            <a:pPr marL="520700" indent="-514350">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lęšiai</a:t>
            </a:r>
          </a:p>
          <a:p>
            <a:pPr marL="520700" indent="-514350">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ryžių</a:t>
            </a:r>
          </a:p>
          <a:p>
            <a:pPr marL="520700" indent="-514350">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žirniai</a:t>
            </a:r>
          </a:p>
          <a:p>
            <a:pPr marL="520700" indent="-514350">
              <a:buClr>
                <a:srgbClr val="216144"/>
              </a:buClr>
              <a:buSzPct val="100000"/>
              <a:buFont typeface="+mj-lt"/>
              <a:buAutoNum type="alphaUcPeriod"/>
            </a:pPr>
            <a:r>
              <a:rPr lang="lt-LT" sz="2400" dirty="0">
                <a:solidFill>
                  <a:srgbClr val="216144"/>
                </a:solidFill>
                <a:latin typeface="Calibri" panose="020F0502020204030204" pitchFamily="34" charset="0"/>
                <a:cs typeface="Calibri" panose="020F0502020204030204" pitchFamily="34" charset="0"/>
                <a:sym typeface="Calibri"/>
              </a:rPr>
              <a:t>kukurūzai</a:t>
            </a:r>
          </a:p>
          <a:p>
            <a:pPr marL="6350" marR="0" lvl="0" algn="l" rtl="0">
              <a:lnSpc>
                <a:spcPct val="100000"/>
              </a:lnSpc>
              <a:spcBef>
                <a:spcPts val="0"/>
              </a:spcBef>
              <a:spcAft>
                <a:spcPts val="0"/>
              </a:spcAft>
              <a:buClr>
                <a:srgbClr val="C55A11"/>
              </a:buClr>
              <a:buSzPts val="3900"/>
            </a:pPr>
            <a:endParaRPr dirty="0">
              <a:sym typeface="Calibri"/>
            </a:endParaRPr>
          </a:p>
        </p:txBody>
      </p:sp>
      <p:sp>
        <p:nvSpPr>
          <p:cNvPr id="304" name="Google Shape;304;g1718f9231e5_0_15"/>
          <p:cNvSpPr txBox="1"/>
          <p:nvPr/>
        </p:nvSpPr>
        <p:spPr>
          <a:xfrm>
            <a:off x="754173" y="737575"/>
            <a:ext cx="13848900" cy="1427273"/>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bg-BG" sz="5400" b="1" i="0" u="none" strike="noStrike" cap="none" dirty="0">
                <a:solidFill>
                  <a:srgbClr val="056839"/>
                </a:solidFill>
                <a:latin typeface="Calibri"/>
                <a:ea typeface="Calibri"/>
                <a:cs typeface="Calibri"/>
                <a:sym typeface="Calibri"/>
              </a:rPr>
              <a:t>Interaktyvūs klausimai</a:t>
            </a:r>
            <a:endParaRPr sz="5400" b="1" i="0" u="none" strike="noStrike" cap="none" dirty="0">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7"/>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10" name="Google Shape;310;p7"/>
          <p:cNvSpPr txBox="1"/>
          <p:nvPr/>
        </p:nvSpPr>
        <p:spPr>
          <a:xfrm>
            <a:off x="2182525" y="1768510"/>
            <a:ext cx="16896000" cy="2919990"/>
          </a:xfrm>
          <a:prstGeom prst="rect">
            <a:avLst/>
          </a:prstGeom>
          <a:noFill/>
          <a:ln>
            <a:noFill/>
          </a:ln>
        </p:spPr>
        <p:txBody>
          <a:bodyPr spcFirstLastPara="1" wrap="square" lIns="148575" tIns="74275" rIns="148575" bIns="74275" anchor="t" anchorCtr="0">
            <a:spAutoFit/>
          </a:bodyPr>
          <a:lstStyle/>
          <a:p>
            <a:pPr algn="just">
              <a:lnSpc>
                <a:spcPct val="150000"/>
              </a:lnSpc>
              <a:buSzPts val="2900"/>
            </a:pPr>
            <a:r>
              <a:rPr lang="lt-LT" sz="2800" dirty="0">
                <a:solidFill>
                  <a:srgbClr val="216144"/>
                </a:solidFill>
                <a:latin typeface="Calibri" panose="020F0502020204030204" pitchFamily="34" charset="0"/>
                <a:ea typeface="Calibri" panose="020F0502020204030204" pitchFamily="34" charset="0"/>
              </a:rPr>
              <a:t>M</a:t>
            </a:r>
            <a:r>
              <a:rPr lang="lt-LT" sz="2800" dirty="0">
                <a:solidFill>
                  <a:srgbClr val="216144"/>
                </a:solidFill>
                <a:effectLst/>
                <a:latin typeface="Calibri" panose="020F0502020204030204" pitchFamily="34" charset="0"/>
                <a:ea typeface="Calibri" panose="020F0502020204030204" pitchFamily="34" charset="0"/>
              </a:rPr>
              <a:t>okiniai žiūri vaizdo įrašus. Internete jie taip pat gali ieškoti idėjų, alternatyvių medžiagų plastikinėms pakuotėms pakeisti. Užduotis – sudaryti alternatyvių medžiagų pakuotiems sąrašus ir </a:t>
            </a:r>
            <a:r>
              <a:rPr lang="lt-LT" sz="2800" dirty="0" err="1">
                <a:solidFill>
                  <a:srgbClr val="216144"/>
                </a:solidFill>
                <a:effectLst/>
                <a:latin typeface="Calibri" panose="020F0502020204030204" pitchFamily="34" charset="0"/>
                <a:ea typeface="Calibri" panose="020F0502020204030204" pitchFamily="34" charset="0"/>
              </a:rPr>
              <a:t>aptariti</a:t>
            </a:r>
            <a:r>
              <a:rPr lang="lt-LT" sz="2800" dirty="0">
                <a:solidFill>
                  <a:srgbClr val="216144"/>
                </a:solidFill>
                <a:effectLst/>
                <a:latin typeface="Calibri" panose="020F0502020204030204" pitchFamily="34" charset="0"/>
                <a:ea typeface="Calibri" panose="020F0502020204030204" pitchFamily="34" charset="0"/>
              </a:rPr>
              <a:t> įvairių alternatyvų veiksmingumą.</a:t>
            </a:r>
          </a:p>
          <a:p>
            <a:pPr marL="0" marR="0" lvl="0" indent="0" algn="just" rtl="0">
              <a:lnSpc>
                <a:spcPct val="150000"/>
              </a:lnSpc>
              <a:spcBef>
                <a:spcPts val="0"/>
              </a:spcBef>
              <a:spcAft>
                <a:spcPts val="0"/>
              </a:spcAft>
              <a:buClr>
                <a:srgbClr val="000000"/>
              </a:buClr>
              <a:buSzPts val="2900"/>
              <a:buFont typeface="Arial"/>
              <a:buNone/>
            </a:pPr>
            <a:endParaRPr sz="3600" b="0" i="0" u="none" strike="noStrike" cap="none" dirty="0">
              <a:solidFill>
                <a:srgbClr val="056839"/>
              </a:solidFill>
              <a:latin typeface="Calibri"/>
              <a:ea typeface="Calibri"/>
              <a:cs typeface="Calibri"/>
              <a:sym typeface="Calibri"/>
            </a:endParaRPr>
          </a:p>
        </p:txBody>
      </p:sp>
      <p:sp>
        <p:nvSpPr>
          <p:cNvPr id="311" name="Google Shape;311;p7"/>
          <p:cNvSpPr txBox="1"/>
          <p:nvPr/>
        </p:nvSpPr>
        <p:spPr>
          <a:xfrm>
            <a:off x="657534" y="340376"/>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Klausimai apmąstymams</a:t>
            </a:r>
            <a:endParaRPr sz="5900" b="1" i="0" u="none" strike="noStrike" cap="none" dirty="0">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pic>
        <p:nvPicPr>
          <p:cNvPr id="312" name="Google Shape;312;p7" descr="TOP 5 alternatives to plastic packaging  &#10;1 ton of plastics = 3 tons of fish, that’s the horizon of our oceans for 2025. Plastics, packaging and containers for unique uses made in plastic. It’s time to act! Luckily there are solutions. Take a look at the existing alternatives.  &#10;Did you know?&#10;1 million seabirds die because of plastic pollution (Unesco).&#10;13 000 000 tons of plastic are found in the oceans each year, or 206 kilos per second and it would be a “minimum” according to the UN.&#10;100,000 marine mammals die each year because of plastic waste (Unesco).&#10;25% of consumers are extremely concerned about plastic packaging.&#10;42% of consumers think manufacturers should prioritize recyclable packaging.&#10;21% of consumers think the industry should set up a system for packaging that is completely free of plastic.&#10;&#10;Here are our Top 5 alternatives to plastic packaging:&#10;&#10;1. Bioplastics  &#10;Bioplastics are made from corn. Corn is an amazing plant, not only because of its variety of uses (popcorn, sweetcorn, ..) but also thanks to its production of biodegradable plastics.&#10;Manufactured from corn production waste, this bioplastic is durable. It can be used to make bottles, bioplastic films and other food containers.   &#10;&#10;2. Shrimp shells to make biodegradable plastic bags  &#10;Chitosan is produced from exoskeletons of crustaceans (shrimps, crabs, …). The objective here is to remove a thin film of plastic that can be used in the design of food packaging and the manufacture of biodegradable plastic bags.&#10;It hasn’t been commercialized yet but it should be live soon! It has the potential to replace plastic in food and beverage packaging.   &#10;&#10;3. Sugarcane  &#10;Garbage bags, shampoo bottles made from sugar cane? Yes, it’s possible and it is 100% vegetable! A real revolution in packaging.&#10;Vegetable plastic is a plastic made from ethanol, that is made from sugar cane. It has the same protective and conservation properties as conventional plastic.&#10;The process from sugarcane to plastic (credits to Braskem)&#10;Ethanol is transformed into either bioplastic or gasoline. This process also produces a surplus: bagasse, very effective biofuel!   &#10;&#10;4. Water bubbles made from seaweed  &#10;Eat water rather than drink it?&#10;The British start up Ooho created an edible seaweed based water bubble that could be “the” sustainable solution to the problem of the ecological footprint of plastic bottles. This small edible bubble contains 4cl drinking water.   &#10;&#10;5. Cellophane in wood pulp  &#10;Made from certified biodegradable wood pulp, NatureFlex is the little brother of cellophane. Perfect for packing chocolate and confectionery as well as household items.  &#10;&#10;&#10;&#10;Follow US!&#10;Blog&#10;https://www.ecomasteryproject.com/&#10;Instagram&#10;https://www.instagram.com/ecomasteryp...&#10;Pinterest&#10;https://www.pinterest.ca/ecomasterypr...&#10;Facebook&#10;https://www.facebook.com/Eco-Mastery-...&#10;Twitter&#10;https://twitter.com/ecomasterypro&#10;&#10;&#10;Full article:&#10;https://medium.com/@shippr/top-5-alternatives-to-plastic-packaging-5-f946c9bbe57d" title="TOP 5 Alternatives To Plastic Packaging">
            <a:hlinkClick r:id="rId3"/>
          </p:cNvPr>
          <p:cNvPicPr preferRelativeResize="0"/>
          <p:nvPr/>
        </p:nvPicPr>
        <p:blipFill rotWithShape="1">
          <a:blip r:embed="rId4">
            <a:alphaModFix/>
          </a:blip>
          <a:srcRect/>
          <a:stretch/>
        </p:blipFill>
        <p:spPr>
          <a:xfrm>
            <a:off x="657534" y="4704000"/>
            <a:ext cx="4816201" cy="3612151"/>
          </a:xfrm>
          <a:prstGeom prst="rect">
            <a:avLst/>
          </a:prstGeom>
          <a:noFill/>
          <a:ln>
            <a:noFill/>
          </a:ln>
        </p:spPr>
      </p:pic>
      <p:pic>
        <p:nvPicPr>
          <p:cNvPr id="313" name="Google Shape;313;p7" descr="To tackle Thailand's trash problem, Universal Biopack uses a unique formula to create zero-waste packaging from cassava and bamboo." title="This zero-waste packaging is made from bamboo">
            <a:hlinkClick r:id="rId5"/>
          </p:cNvPr>
          <p:cNvPicPr preferRelativeResize="0"/>
          <p:nvPr/>
        </p:nvPicPr>
        <p:blipFill rotWithShape="1">
          <a:blip r:embed="rId6">
            <a:alphaModFix/>
          </a:blip>
          <a:srcRect/>
          <a:stretch/>
        </p:blipFill>
        <p:spPr>
          <a:xfrm>
            <a:off x="7265194" y="4704000"/>
            <a:ext cx="4816201" cy="3612151"/>
          </a:xfrm>
          <a:prstGeom prst="rect">
            <a:avLst/>
          </a:prstGeom>
          <a:noFill/>
          <a:ln>
            <a:noFill/>
          </a:ln>
        </p:spPr>
      </p:pic>
      <p:pic>
        <p:nvPicPr>
          <p:cNvPr id="314" name="Google Shape;314;p7" descr="From 2nd October Indian government is about to ban a single used plastic &#10;hence it will be replaced with The paper or wood product &#10;(not all in this video is single used plastic but still we should replace)&#10; &#10;Eating on banana leaves &#10;https://youtu.be/NLUDTTx2PJg&#10;Plastic pollution &#10;https://youtu.be/IA9O9YUbQew&#10;Music :&#10;https://youtu.be/pWAP7fIwGnI&#10;&#10;*** GEAR I Used to make Videos ***&#10;&#10;Camera : https://amzn.to/3dTFJHR&#10;Lens : https://amzn.to/3ksr2hs&#10;Mic : https://amzn.to/3dTG39x&#10;Tripod : https://amzn.to/3mgfOgE&#10;Lights : https://amzn.to/3dTFZXl&#10;Laptop : https://amzn.to/3jkLCz2&#10;Smartphone : https://amzn.to/3mhOhvd&#10;Earphone : https://amzn.to/3ooUFTe&#10;&#10;Ensure to subscribe &#10;https://www.youtube.com/channel/UCnxyFV7qZffH4GhlUbIlfdw&#10;&#10;#PlasticBan #ClimateChange #Eco-friendly" title="10 Plastic Products can be Replaced with Biodegradable Materials | 2nd October Plastic Ban">
            <a:hlinkClick r:id="rId7"/>
          </p:cNvPr>
          <p:cNvPicPr preferRelativeResize="0"/>
          <p:nvPr/>
        </p:nvPicPr>
        <p:blipFill rotWithShape="1">
          <a:blip r:embed="rId8">
            <a:alphaModFix/>
          </a:blip>
          <a:srcRect/>
          <a:stretch/>
        </p:blipFill>
        <p:spPr>
          <a:xfrm>
            <a:off x="14120494" y="4704017"/>
            <a:ext cx="4816201" cy="3612133"/>
          </a:xfrm>
          <a:prstGeom prst="rect">
            <a:avLst/>
          </a:prstGeom>
          <a:noFill/>
          <a:ln>
            <a:noFill/>
          </a:ln>
        </p:spPr>
      </p:pic>
      <p:sp>
        <p:nvSpPr>
          <p:cNvPr id="315" name="Google Shape;315;p7"/>
          <p:cNvSpPr/>
          <p:nvPr/>
        </p:nvSpPr>
        <p:spPr>
          <a:xfrm>
            <a:off x="894823" y="1396125"/>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16" name="Google Shape;316;p7"/>
          <p:cNvPicPr preferRelativeResize="0"/>
          <p:nvPr/>
        </p:nvPicPr>
        <p:blipFill rotWithShape="1">
          <a:blip r:embed="rId9">
            <a:alphaModFix/>
          </a:blip>
          <a:srcRect/>
          <a:stretch/>
        </p:blipFill>
        <p:spPr>
          <a:xfrm>
            <a:off x="1358153" y="2130944"/>
            <a:ext cx="610434" cy="1216081"/>
          </a:xfrm>
          <a:prstGeom prst="rect">
            <a:avLst/>
          </a:prstGeom>
          <a:noFill/>
          <a:ln>
            <a:noFill/>
          </a:ln>
        </p:spPr>
      </p:pic>
      <p:sp>
        <p:nvSpPr>
          <p:cNvPr id="317" name="Google Shape;317;p7"/>
          <p:cNvSpPr txBox="1"/>
          <p:nvPr/>
        </p:nvSpPr>
        <p:spPr>
          <a:xfrm>
            <a:off x="496725" y="8439500"/>
            <a:ext cx="5137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bg-BG" sz="1400" b="0" i="0" u="none" strike="noStrike" cap="none">
                <a:solidFill>
                  <a:srgbClr val="000000"/>
                </a:solidFill>
                <a:latin typeface="Calibri"/>
                <a:ea typeface="Calibri"/>
                <a:cs typeface="Calibri"/>
                <a:sym typeface="Calibri"/>
              </a:rPr>
              <a:t>EcoMastery projektas (2020). 5 TOP 5 plastikinių pakuočių alternatyvos. </a:t>
            </a:r>
            <a:r>
              <a:rPr lang="bg-BG" sz="1400" b="0" i="0" u="sng" strike="noStrike" cap="none">
                <a:solidFill>
                  <a:schemeClr val="hlink"/>
                </a:solidFill>
                <a:latin typeface="Calibri"/>
                <a:ea typeface="Calibri"/>
                <a:cs typeface="Calibri"/>
                <a:sym typeface="Calibri"/>
                <a:hlinkClick r:id="rId10"/>
              </a:rPr>
              <a:t>https://www.youtube.com/watch?v=9vFJHQxPbDY&amp;t=1s</a:t>
            </a:r>
            <a:r>
              <a:rPr lang="bg-BG"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318" name="Google Shape;318;p7"/>
          <p:cNvSpPr txBox="1"/>
          <p:nvPr/>
        </p:nvSpPr>
        <p:spPr>
          <a:xfrm>
            <a:off x="6440200" y="8392350"/>
            <a:ext cx="6466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bg-BG" sz="1400" b="0" i="0" u="none" strike="noStrike" cap="none">
                <a:solidFill>
                  <a:srgbClr val="000000"/>
                </a:solidFill>
                <a:latin typeface="Calibri"/>
                <a:ea typeface="Calibri"/>
                <a:cs typeface="Calibri"/>
                <a:sym typeface="Calibri"/>
              </a:rPr>
              <a:t>CNN verslas (2017). Ši be atliekų pakuotė pagaminta iš bambuko. </a:t>
            </a:r>
            <a:r>
              <a:rPr lang="bg-BG" sz="1400" b="0" i="0" u="sng" strike="noStrike" cap="none">
                <a:solidFill>
                  <a:schemeClr val="hlink"/>
                </a:solidFill>
                <a:latin typeface="Calibri"/>
                <a:ea typeface="Calibri"/>
                <a:cs typeface="Calibri"/>
                <a:sym typeface="Calibri"/>
                <a:hlinkClick r:id="rId11"/>
              </a:rPr>
              <a:t>https://www.youtube.com/watch?v=o-5eBexkxo4</a:t>
            </a:r>
            <a:r>
              <a:rPr lang="bg-BG"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319" name="Google Shape;319;p7"/>
          <p:cNvSpPr txBox="1"/>
          <p:nvPr/>
        </p:nvSpPr>
        <p:spPr>
          <a:xfrm>
            <a:off x="13761400" y="8331650"/>
            <a:ext cx="55344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bg-BG" sz="1400" b="0" i="0" u="none" strike="noStrike" cap="none">
                <a:solidFill>
                  <a:srgbClr val="000000"/>
                </a:solidFill>
                <a:latin typeface="Calibri"/>
                <a:ea typeface="Calibri"/>
                <a:cs typeface="Calibri"/>
                <a:sym typeface="Calibri"/>
              </a:rPr>
              <a:t>Techs Science (2019). 10 plastikinių gaminių gali būti pakeisti biologiškai skaidomomis medžiagomis | Spalio 2 d. plastiko draudimas. </a:t>
            </a:r>
            <a:r>
              <a:rPr lang="bg-BG" sz="1400" b="0" i="0" u="sng" strike="noStrike" cap="none">
                <a:solidFill>
                  <a:schemeClr val="hlink"/>
                </a:solidFill>
                <a:latin typeface="Calibri"/>
                <a:ea typeface="Calibri"/>
                <a:cs typeface="Calibri"/>
                <a:sym typeface="Calibri"/>
                <a:hlinkClick r:id="rId12"/>
              </a:rPr>
              <a:t>https://www.youtube.com/watch?v=N0S4erxw4RI</a:t>
            </a:r>
            <a:r>
              <a:rPr lang="bg-BG"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1000"/>
                                        <p:tgtEl>
                                          <p:spTgt spid="3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4"/>
                                        </p:tgtEl>
                                        <p:attrNameLst>
                                          <p:attrName>style.visibility</p:attrName>
                                        </p:attrNameLst>
                                      </p:cBhvr>
                                      <p:to>
                                        <p:strVal val="visible"/>
                                      </p:to>
                                    </p:set>
                                    <p:animEffect transition="in" filter="fade">
                                      <p:cBhvr>
                                        <p:cTn id="1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6"/>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26" name="Google Shape;326;p16" descr="Graphical user interface, text&#10;&#10;Description automatically generated"/>
          <p:cNvPicPr preferRelativeResize="0"/>
          <p:nvPr/>
        </p:nvPicPr>
        <p:blipFill rotWithShape="1">
          <a:blip r:embed="rId3">
            <a:alphaModFix/>
          </a:blip>
          <a:srcRect/>
          <a:stretch/>
        </p:blipFill>
        <p:spPr>
          <a:xfrm>
            <a:off x="159219" y="9117932"/>
            <a:ext cx="5165965" cy="1083795"/>
          </a:xfrm>
          <a:prstGeom prst="rect">
            <a:avLst/>
          </a:prstGeom>
          <a:noFill/>
          <a:ln>
            <a:noFill/>
          </a:ln>
        </p:spPr>
      </p:pic>
      <p:pic>
        <p:nvPicPr>
          <p:cNvPr id="327" name="Google Shape;327;p16"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328" name="Google Shape;328;p16"/>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29" name="Google Shape;329;p16"/>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30" name="Google Shape;330;p16"/>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31" name="Google Shape;331;p16"/>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32" name="Google Shape;332;p16"/>
          <p:cNvSpPr txBox="1"/>
          <p:nvPr/>
        </p:nvSpPr>
        <p:spPr>
          <a:xfrm>
            <a:off x="937050" y="780512"/>
            <a:ext cx="12889500" cy="2859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Išvad</a:t>
            </a:r>
            <a:r>
              <a:rPr lang="lt-LT" sz="5900" b="1" i="0" u="none" strike="noStrike" cap="none" dirty="0" err="1">
                <a:solidFill>
                  <a:srgbClr val="056839"/>
                </a:solidFill>
                <a:latin typeface="Calibri"/>
                <a:ea typeface="Calibri"/>
                <a:cs typeface="Calibri"/>
                <a:sym typeface="Calibri"/>
              </a:rPr>
              <a:t>os</a:t>
            </a:r>
            <a:endParaRPr sz="5900" b="1" i="0" u="none" strike="noStrike" cap="none" dirty="0">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 </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sp>
        <p:nvSpPr>
          <p:cNvPr id="333" name="Google Shape;333;p16"/>
          <p:cNvSpPr txBox="1"/>
          <p:nvPr/>
        </p:nvSpPr>
        <p:spPr>
          <a:xfrm>
            <a:off x="1034414" y="2189512"/>
            <a:ext cx="16933500" cy="4835899"/>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Norėdami tiesiogiai </a:t>
            </a:r>
            <a:r>
              <a:rPr lang="bg-BG" sz="2900" b="1" i="0" u="none" strike="noStrike" cap="none" dirty="0">
                <a:solidFill>
                  <a:srgbClr val="056839"/>
                </a:solidFill>
                <a:latin typeface="Calibri"/>
                <a:ea typeface="Calibri"/>
                <a:cs typeface="Calibri"/>
                <a:sym typeface="Calibri"/>
              </a:rPr>
              <a:t>užkirsti kelią </a:t>
            </a:r>
            <a:r>
              <a:rPr lang="bg-BG" sz="2900" b="0" i="0" u="none" strike="noStrike" cap="none" dirty="0">
                <a:solidFill>
                  <a:srgbClr val="056839"/>
                </a:solidFill>
                <a:latin typeface="Calibri"/>
                <a:ea typeface="Calibri"/>
                <a:cs typeface="Calibri"/>
                <a:sym typeface="Calibri"/>
              </a:rPr>
              <a:t>nereikalingų ar keičiamų </a:t>
            </a:r>
            <a:r>
              <a:rPr lang="bg-BG" sz="2900" b="1" i="0" u="none" strike="noStrike" cap="none" dirty="0">
                <a:solidFill>
                  <a:srgbClr val="056839"/>
                </a:solidFill>
                <a:latin typeface="Calibri"/>
                <a:ea typeface="Calibri"/>
                <a:cs typeface="Calibri"/>
                <a:sym typeface="Calibri"/>
              </a:rPr>
              <a:t>plastikų naudojimui, </a:t>
            </a:r>
            <a:r>
              <a:rPr lang="bg-BG" sz="2900" b="0" i="0" u="none" strike="noStrike" cap="none" dirty="0">
                <a:solidFill>
                  <a:srgbClr val="056839"/>
                </a:solidFill>
                <a:latin typeface="Calibri"/>
                <a:ea typeface="Calibri"/>
                <a:cs typeface="Calibri"/>
                <a:sym typeface="Calibri"/>
              </a:rPr>
              <a:t>turime gerai pagalvoti prieš juos pirkdami ar naudodami. Pavyzdžiui, galime paremti parduotuves, siūlančias </a:t>
            </a:r>
            <a:r>
              <a:rPr lang="bg-BG" sz="2900" b="1" i="0" u="none" strike="noStrike" cap="none" dirty="0">
                <a:solidFill>
                  <a:srgbClr val="056839"/>
                </a:solidFill>
                <a:latin typeface="Calibri"/>
                <a:ea typeface="Calibri"/>
                <a:cs typeface="Calibri"/>
                <a:sym typeface="Calibri"/>
              </a:rPr>
              <a:t>prekes be pakuotės </a:t>
            </a:r>
            <a:r>
              <a:rPr lang="bg-BG" sz="2900" b="0" i="0" u="none" strike="noStrike" cap="none" dirty="0">
                <a:solidFill>
                  <a:srgbClr val="056839"/>
                </a:solidFill>
                <a:latin typeface="Calibri"/>
                <a:ea typeface="Calibri"/>
                <a:cs typeface="Calibri"/>
                <a:sym typeface="Calibri"/>
              </a:rPr>
              <a:t>, arba pasirinkti pakuotes iš </a:t>
            </a:r>
            <a:r>
              <a:rPr lang="bg-BG" sz="2900" b="1" i="0" u="none" strike="noStrike" cap="none" dirty="0">
                <a:solidFill>
                  <a:srgbClr val="056839"/>
                </a:solidFill>
                <a:latin typeface="Calibri"/>
                <a:ea typeface="Calibri"/>
                <a:cs typeface="Calibri"/>
                <a:sym typeface="Calibri"/>
              </a:rPr>
              <a:t>alternatyvių </a:t>
            </a:r>
            <a:r>
              <a:rPr lang="bg-BG" sz="2900" b="0" i="0" u="none" strike="noStrike" cap="none" dirty="0">
                <a:solidFill>
                  <a:srgbClr val="056839"/>
                </a:solidFill>
                <a:latin typeface="Calibri"/>
                <a:ea typeface="Calibri"/>
                <a:cs typeface="Calibri"/>
                <a:sym typeface="Calibri"/>
              </a:rPr>
              <a:t>ir galbūt </a:t>
            </a:r>
            <a:r>
              <a:rPr lang="bg-BG" sz="2900" b="1" i="0" u="none" strike="noStrike" cap="none" dirty="0">
                <a:solidFill>
                  <a:srgbClr val="056839"/>
                </a:solidFill>
                <a:latin typeface="Calibri"/>
                <a:ea typeface="Calibri"/>
                <a:cs typeface="Calibri"/>
                <a:sym typeface="Calibri"/>
              </a:rPr>
              <a:t>daugkartinio naudojimo medžiagų, </a:t>
            </a:r>
            <a:r>
              <a:rPr lang="bg-BG" sz="2900" b="0" i="0" u="none" strike="noStrike" cap="none" dirty="0">
                <a:solidFill>
                  <a:srgbClr val="056839"/>
                </a:solidFill>
                <a:latin typeface="Calibri"/>
                <a:ea typeface="Calibri"/>
                <a:cs typeface="Calibri"/>
                <a:sym typeface="Calibri"/>
              </a:rPr>
              <a:t>tokių kaip mediena, medvilnė ir metalas.</a:t>
            </a:r>
            <a:endParaRPr sz="29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Jei plastiko naudojimo išvengti nepavyksta, vartotojai gali pirkti </a:t>
            </a:r>
            <a:r>
              <a:rPr lang="bg-BG" sz="2900" b="1" i="0" u="none" strike="noStrike" cap="none" dirty="0">
                <a:solidFill>
                  <a:srgbClr val="056839"/>
                </a:solidFill>
                <a:latin typeface="Calibri"/>
                <a:ea typeface="Calibri"/>
                <a:cs typeface="Calibri"/>
                <a:sym typeface="Calibri"/>
              </a:rPr>
              <a:t>daugkartinio naudojimo plastiką. </a:t>
            </a:r>
            <a:r>
              <a:rPr lang="bg-BG" sz="2900" b="0" i="0" u="none" strike="noStrike" cap="none" dirty="0">
                <a:solidFill>
                  <a:srgbClr val="056839"/>
                </a:solidFill>
                <a:latin typeface="Calibri"/>
                <a:ea typeface="Calibri"/>
                <a:cs typeface="Calibri"/>
                <a:sym typeface="Calibri"/>
              </a:rPr>
              <a:t>Po naudojimo, kai plastikai tampa atliekomis, vartotojai atlieka pagrindinį vaidmenį nustatydami </a:t>
            </a:r>
            <a:r>
              <a:rPr lang="bg-BG" sz="2900" b="1" i="0" u="none" strike="noStrike" cap="none" dirty="0">
                <a:solidFill>
                  <a:srgbClr val="056839"/>
                </a:solidFill>
                <a:latin typeface="Calibri"/>
                <a:ea typeface="Calibri"/>
                <a:cs typeface="Calibri"/>
                <a:sym typeface="Calibri"/>
              </a:rPr>
              <a:t>plastiko likimą </a:t>
            </a:r>
            <a:r>
              <a:rPr lang="bg-BG" sz="2900" b="0" i="0" u="none" strike="noStrike" cap="none" dirty="0">
                <a:solidFill>
                  <a:srgbClr val="056839"/>
                </a:solidFill>
                <a:latin typeface="Calibri"/>
                <a:ea typeface="Calibri"/>
                <a:cs typeface="Calibri"/>
                <a:sym typeface="Calibri"/>
              </a:rPr>
              <a:t>ir užtikrindami, kad jie nepatektų į aplinką.</a:t>
            </a:r>
            <a:endParaRPr sz="2900" b="0" i="0" u="none" strike="noStrike" cap="none" dirty="0">
              <a:solidFill>
                <a:srgbClr val="056839"/>
              </a:solidFill>
              <a:latin typeface="Calibri"/>
              <a:ea typeface="Calibri"/>
              <a:cs typeface="Calibri"/>
              <a:sym typeface="Calibri"/>
            </a:endParaRPr>
          </a:p>
        </p:txBody>
      </p:sp>
      <p:sp>
        <p:nvSpPr>
          <p:cNvPr id="334" name="Google Shape;334;p16"/>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3"/>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05" name="Google Shape;105;p3" descr="Graphical user interface, text&#10;&#10;Description automatically generated"/>
          <p:cNvPicPr preferRelativeResize="0"/>
          <p:nvPr/>
        </p:nvPicPr>
        <p:blipFill rotWithShape="1">
          <a:blip r:embed="rId3">
            <a:alphaModFix/>
          </a:blip>
          <a:srcRect/>
          <a:stretch/>
        </p:blipFill>
        <p:spPr>
          <a:xfrm>
            <a:off x="159219" y="9117953"/>
            <a:ext cx="5165965" cy="1083795"/>
          </a:xfrm>
          <a:prstGeom prst="rect">
            <a:avLst/>
          </a:prstGeom>
          <a:noFill/>
          <a:ln>
            <a:noFill/>
          </a:ln>
        </p:spPr>
      </p:pic>
      <p:pic>
        <p:nvPicPr>
          <p:cNvPr id="106" name="Google Shape;106;p3"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07" name="Google Shape;107;p3"/>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8" name="Google Shape;108;p3"/>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9" name="Google Shape;109;p3"/>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0" name="Google Shape;110;p3"/>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1" name="Google Shape;111;p3"/>
          <p:cNvSpPr txBox="1"/>
          <p:nvPr/>
        </p:nvSpPr>
        <p:spPr>
          <a:xfrm>
            <a:off x="1034431" y="794257"/>
            <a:ext cx="152331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Mokymosi rezultata</a:t>
            </a:r>
            <a:r>
              <a:rPr lang="lt-LT" sz="5900" b="1" i="0" u="none" strike="noStrike" cap="none" dirty="0">
                <a:solidFill>
                  <a:srgbClr val="056839"/>
                </a:solidFill>
                <a:latin typeface="Calibri"/>
                <a:ea typeface="Calibri"/>
                <a:cs typeface="Calibri"/>
                <a:sym typeface="Calibri"/>
              </a:rPr>
              <a:t>i</a:t>
            </a:r>
            <a:endParaRPr sz="2900" b="0" i="0" u="none" strike="noStrike" cap="none" dirty="0">
              <a:solidFill>
                <a:schemeClr val="dk1"/>
              </a:solidFill>
              <a:latin typeface="Calibri"/>
              <a:ea typeface="Calibri"/>
              <a:cs typeface="Calibri"/>
              <a:sym typeface="Calibri"/>
            </a:endParaRPr>
          </a:p>
        </p:txBody>
      </p:sp>
      <p:sp>
        <p:nvSpPr>
          <p:cNvPr id="112" name="Google Shape;112;p3"/>
          <p:cNvSpPr txBox="1"/>
          <p:nvPr/>
        </p:nvSpPr>
        <p:spPr>
          <a:xfrm>
            <a:off x="1429429" y="2501204"/>
            <a:ext cx="16933500" cy="4651233"/>
          </a:xfrm>
          <a:prstGeom prst="rect">
            <a:avLst/>
          </a:prstGeom>
          <a:noFill/>
          <a:ln>
            <a:noFill/>
          </a:ln>
        </p:spPr>
        <p:txBody>
          <a:bodyPr spcFirstLastPara="1" wrap="square" lIns="148575" tIns="74275" rIns="148575" bIns="74275" anchor="t" anchorCtr="0">
            <a:spAutoFit/>
          </a:bodyPr>
          <a:lstStyle/>
          <a:p>
            <a:pPr marL="457200" marR="0" lvl="0" indent="-457200" algn="l" rtl="0">
              <a:lnSpc>
                <a:spcPct val="250000"/>
              </a:lnSpc>
              <a:spcBef>
                <a:spcPts val="0"/>
              </a:spcBef>
              <a:spcAft>
                <a:spcPts val="0"/>
              </a:spcAft>
              <a:buClr>
                <a:srgbClr val="056839"/>
              </a:buClr>
              <a:buSzPts val="3900"/>
              <a:buFont typeface="Calibri"/>
              <a:buChar char="●"/>
            </a:pPr>
            <a:r>
              <a:rPr lang="bg-BG" sz="3900" b="0" i="0" u="none" strike="noStrike" cap="none" dirty="0">
                <a:solidFill>
                  <a:srgbClr val="056839"/>
                </a:solidFill>
                <a:latin typeface="Calibri"/>
                <a:ea typeface="Calibri"/>
                <a:cs typeface="Calibri"/>
                <a:sym typeface="Calibri"/>
              </a:rPr>
              <a:t>Suprasti, kas yra </a:t>
            </a:r>
            <a:r>
              <a:rPr lang="bg-BG" sz="3900" b="1" i="0" u="none" strike="noStrike" cap="none" dirty="0">
                <a:solidFill>
                  <a:srgbClr val="056839"/>
                </a:solidFill>
                <a:latin typeface="Calibri"/>
                <a:ea typeface="Calibri"/>
                <a:cs typeface="Calibri"/>
                <a:sym typeface="Calibri"/>
              </a:rPr>
              <a:t>pakuotė </a:t>
            </a:r>
            <a:endParaRPr sz="3900" b="0" i="0" u="none" strike="noStrike" cap="none" dirty="0">
              <a:solidFill>
                <a:srgbClr val="056839"/>
              </a:solidFill>
              <a:latin typeface="Calibri"/>
              <a:ea typeface="Calibri"/>
              <a:cs typeface="Calibri"/>
              <a:sym typeface="Calibri"/>
            </a:endParaRPr>
          </a:p>
          <a:p>
            <a:pPr marL="457200" marR="0" lvl="0" indent="-457200" algn="l" rtl="0">
              <a:lnSpc>
                <a:spcPct val="250000"/>
              </a:lnSpc>
              <a:spcBef>
                <a:spcPts val="0"/>
              </a:spcBef>
              <a:spcAft>
                <a:spcPts val="0"/>
              </a:spcAft>
              <a:buClr>
                <a:srgbClr val="056839"/>
              </a:buClr>
              <a:buSzPts val="3900"/>
              <a:buFont typeface="Calibri"/>
              <a:buChar char="●"/>
            </a:pPr>
            <a:r>
              <a:rPr lang="bg-BG" sz="3900" b="0" i="0" u="none" strike="noStrike" cap="none" dirty="0">
                <a:solidFill>
                  <a:srgbClr val="056839"/>
                </a:solidFill>
                <a:latin typeface="Calibri"/>
                <a:ea typeface="Calibri"/>
                <a:cs typeface="Calibri"/>
                <a:sym typeface="Calibri"/>
              </a:rPr>
              <a:t>Suprasti, kodėl </a:t>
            </a:r>
            <a:r>
              <a:rPr lang="bg-BG" sz="3900" b="1" i="0" u="none" strike="noStrike" cap="none" dirty="0">
                <a:solidFill>
                  <a:srgbClr val="056839"/>
                </a:solidFill>
                <a:latin typeface="Calibri"/>
                <a:ea typeface="Calibri"/>
                <a:cs typeface="Calibri"/>
                <a:sym typeface="Calibri"/>
              </a:rPr>
              <a:t>pakuočių atliekos </a:t>
            </a:r>
            <a:r>
              <a:rPr lang="bg-BG" sz="3900" b="0" i="0" u="none" strike="noStrike" cap="none" dirty="0">
                <a:solidFill>
                  <a:srgbClr val="056839"/>
                </a:solidFill>
                <a:latin typeface="Calibri"/>
                <a:ea typeface="Calibri"/>
                <a:cs typeface="Calibri"/>
                <a:sym typeface="Calibri"/>
              </a:rPr>
              <a:t>yra didelė </a:t>
            </a:r>
            <a:r>
              <a:rPr lang="bg-BG" sz="3900" b="1" i="0" u="none" strike="noStrike" cap="none" dirty="0">
                <a:solidFill>
                  <a:srgbClr val="056839"/>
                </a:solidFill>
                <a:latin typeface="Calibri"/>
                <a:ea typeface="Calibri"/>
                <a:cs typeface="Calibri"/>
                <a:sym typeface="Calibri"/>
              </a:rPr>
              <a:t>aplinkos problema </a:t>
            </a:r>
            <a:endParaRPr sz="3900" b="0" i="0" u="none" strike="noStrike" cap="none" dirty="0">
              <a:solidFill>
                <a:srgbClr val="056839"/>
              </a:solidFill>
              <a:latin typeface="Calibri"/>
              <a:ea typeface="Calibri"/>
              <a:cs typeface="Calibri"/>
              <a:sym typeface="Calibri"/>
            </a:endParaRPr>
          </a:p>
          <a:p>
            <a:pPr marL="457200" marR="0" lvl="0" indent="-457200" algn="l" rtl="0">
              <a:lnSpc>
                <a:spcPct val="250000"/>
              </a:lnSpc>
              <a:spcBef>
                <a:spcPts val="0"/>
              </a:spcBef>
              <a:spcAft>
                <a:spcPts val="0"/>
              </a:spcAft>
              <a:buClr>
                <a:srgbClr val="056839"/>
              </a:buClr>
              <a:buSzPts val="3900"/>
              <a:buFont typeface="Calibri"/>
              <a:buChar char="●"/>
            </a:pPr>
            <a:r>
              <a:rPr lang="bg-BG" sz="3900" b="0" i="0" u="none" strike="noStrike" cap="none" dirty="0">
                <a:solidFill>
                  <a:srgbClr val="056839"/>
                </a:solidFill>
                <a:latin typeface="Calibri"/>
                <a:ea typeface="Calibri"/>
                <a:cs typeface="Calibri"/>
                <a:sym typeface="Calibri"/>
              </a:rPr>
              <a:t>Sužinoti, kokios yra plastikinės </a:t>
            </a:r>
            <a:r>
              <a:rPr lang="bg-BG" sz="3900" b="1" i="0" u="none" strike="noStrike" cap="none" dirty="0">
                <a:solidFill>
                  <a:srgbClr val="056839"/>
                </a:solidFill>
                <a:latin typeface="Calibri"/>
                <a:ea typeface="Calibri"/>
                <a:cs typeface="Calibri"/>
                <a:sym typeface="Calibri"/>
              </a:rPr>
              <a:t>pakuotės </a:t>
            </a:r>
            <a:endParaRPr sz="3900" b="1" i="0" u="none" strike="noStrike" cap="none" dirty="0">
              <a:solidFill>
                <a:srgbClr val="056839"/>
              </a:solidFill>
              <a:latin typeface="Calibri"/>
              <a:ea typeface="Calibri"/>
              <a:cs typeface="Calibri"/>
              <a:sym typeface="Calibri"/>
            </a:endParaRPr>
          </a:p>
        </p:txBody>
      </p:sp>
      <p:sp>
        <p:nvSpPr>
          <p:cNvPr id="113" name="Google Shape;113;p3"/>
          <p:cNvSpPr/>
          <p:nvPr/>
        </p:nvSpPr>
        <p:spPr>
          <a:xfrm>
            <a:off x="1155437" y="1776145"/>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9" name="Google Shape;119;p4"/>
          <p:cNvSpPr txBox="1"/>
          <p:nvPr/>
        </p:nvSpPr>
        <p:spPr>
          <a:xfrm>
            <a:off x="1602865" y="47842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Atsižvelgta į žaliuosius įgūdžius</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20" name="Google Shape;120;p4"/>
          <p:cNvSpPr txBox="1"/>
          <p:nvPr/>
        </p:nvSpPr>
        <p:spPr>
          <a:xfrm>
            <a:off x="10092067" y="1628901"/>
            <a:ext cx="7993800" cy="8252219"/>
          </a:xfrm>
          <a:prstGeom prst="rect">
            <a:avLst/>
          </a:prstGeom>
          <a:noFill/>
          <a:ln>
            <a:noFill/>
          </a:ln>
        </p:spPr>
        <p:txBody>
          <a:bodyPr spcFirstLastPara="1" wrap="square" lIns="148575" tIns="74275" rIns="148575" bIns="74275" anchor="t" anchorCtr="0">
            <a:spAutoFit/>
          </a:bodyPr>
          <a:lstStyle/>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Kūrybingas problemų sprendimas</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Analitiniai įgūdžiai</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Tvari gamyba</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Taršos prevencija</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Ekologinis dizainas</a:t>
            </a:r>
            <a:endParaRPr sz="2300" b="0" i="0" u="none" strike="noStrike" cap="none">
              <a:solidFill>
                <a:srgbClr val="000000"/>
              </a:solidFill>
              <a:latin typeface="Arial"/>
              <a:ea typeface="Arial"/>
              <a:cs typeface="Arial"/>
              <a:sym typeface="Arial"/>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Valdymo įgūdžiai</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Gyvavimo ciklo valdymas</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Mokslo įgūdžiai</a:t>
            </a:r>
            <a:endParaRPr sz="3900" b="0" i="0" u="none" strike="noStrike" cap="none">
              <a:solidFill>
                <a:srgbClr val="056839"/>
              </a:solidFill>
              <a:latin typeface="Calibri"/>
              <a:ea typeface="Calibri"/>
              <a:cs typeface="Calibri"/>
              <a:sym typeface="Calibri"/>
            </a:endParaRPr>
          </a:p>
          <a:p>
            <a:pPr marL="558800" marR="0" lvl="0" indent="-552450" algn="l" rtl="0">
              <a:lnSpc>
                <a:spcPct val="150000"/>
              </a:lnSpc>
              <a:spcBef>
                <a:spcPts val="0"/>
              </a:spcBef>
              <a:spcAft>
                <a:spcPts val="0"/>
              </a:spcAft>
              <a:buClr>
                <a:srgbClr val="056839"/>
              </a:buClr>
              <a:buSzPts val="3900"/>
              <a:buFont typeface="Arial"/>
              <a:buChar char="•"/>
            </a:pPr>
            <a:r>
              <a:rPr lang="bg-BG" sz="3900" b="0" i="0" u="none" strike="noStrike" cap="none">
                <a:solidFill>
                  <a:srgbClr val="056839"/>
                </a:solidFill>
                <a:latin typeface="Calibri"/>
                <a:ea typeface="Calibri"/>
                <a:cs typeface="Calibri"/>
                <a:sym typeface="Calibri"/>
              </a:rPr>
              <a:t>Atliekų tvarkymas</a:t>
            </a:r>
            <a:endParaRPr sz="3900" b="0" i="0" u="none" strike="noStrike" cap="none">
              <a:solidFill>
                <a:srgbClr val="056839"/>
              </a:solidFill>
              <a:latin typeface="Calibri"/>
              <a:ea typeface="Calibri"/>
              <a:cs typeface="Calibri"/>
              <a:sym typeface="Calibri"/>
            </a:endParaRPr>
          </a:p>
        </p:txBody>
      </p:sp>
      <p:pic>
        <p:nvPicPr>
          <p:cNvPr id="121" name="Google Shape;121;p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22" name="Google Shape;122;p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123" name="Google Shape;123;p4"/>
          <p:cNvSpPr/>
          <p:nvPr/>
        </p:nvSpPr>
        <p:spPr>
          <a:xfrm>
            <a:off x="1602890" y="15348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2"/>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29" name="Google Shape;129;p2"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130" name="Google Shape;130;p2"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31" name="Google Shape;131;p2"/>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2" name="Google Shape;132;p2"/>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3" name="Google Shape;133;p2"/>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4" name="Google Shape;134;p2"/>
          <p:cNvSpPr/>
          <p:nvPr/>
        </p:nvSpPr>
        <p:spPr>
          <a:xfrm>
            <a:off x="0" y="8809997"/>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5" name="Google Shape;135;p2"/>
          <p:cNvSpPr txBox="1"/>
          <p:nvPr/>
        </p:nvSpPr>
        <p:spPr>
          <a:xfrm>
            <a:off x="1104081" y="760382"/>
            <a:ext cx="7089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Apibrėžimai</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36" name="Google Shape;136;p2"/>
          <p:cNvSpPr txBox="1"/>
          <p:nvPr/>
        </p:nvSpPr>
        <p:spPr>
          <a:xfrm>
            <a:off x="1104076" y="2946725"/>
            <a:ext cx="9812700" cy="2827657"/>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Pakuotė </a:t>
            </a:r>
            <a:r>
              <a:rPr lang="bg-BG" sz="2900" b="0" i="0" u="none" strike="noStrike" cap="none" dirty="0">
                <a:solidFill>
                  <a:srgbClr val="056839"/>
                </a:solidFill>
                <a:latin typeface="Calibri"/>
                <a:ea typeface="Calibri"/>
                <a:cs typeface="Calibri"/>
                <a:sym typeface="Calibri"/>
              </a:rPr>
              <a:t>– tai visi gaminiai, pagaminti iš bet kokios rūšies medžiagų, naudojami prekėms laikyti, gabenti, pristatyti ir pateikti nuo žaliavų iki perdirbtų prekių, nuo gamintojo iki vartotojo.</a:t>
            </a:r>
            <a:endParaRPr sz="2900" b="0" i="0" u="none" strike="noStrike" cap="none" dirty="0">
              <a:solidFill>
                <a:srgbClr val="056839"/>
              </a:solidFill>
              <a:latin typeface="Calibri"/>
              <a:ea typeface="Calibri"/>
              <a:cs typeface="Calibri"/>
              <a:sym typeface="Calibri"/>
            </a:endParaRPr>
          </a:p>
        </p:txBody>
      </p:sp>
      <p:sp>
        <p:nvSpPr>
          <p:cNvPr id="137" name="Google Shape;137;p2"/>
          <p:cNvSpPr txBox="1"/>
          <p:nvPr/>
        </p:nvSpPr>
        <p:spPr>
          <a:xfrm>
            <a:off x="1667436" y="7190375"/>
            <a:ext cx="12653227" cy="765554"/>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0"/>
              </a:spcBef>
              <a:spcAft>
                <a:spcPts val="0"/>
              </a:spcAft>
              <a:buClr>
                <a:srgbClr val="000000"/>
              </a:buClr>
              <a:buSzPts val="2900"/>
              <a:buFont typeface="Arial"/>
              <a:buNone/>
            </a:pPr>
            <a:r>
              <a:rPr lang="bg-BG" sz="2000" b="0" i="0" u="none" strike="noStrike" cap="none" dirty="0">
                <a:solidFill>
                  <a:srgbClr val="056839"/>
                </a:solidFill>
                <a:latin typeface="Calibri"/>
                <a:ea typeface="Calibri"/>
                <a:cs typeface="Calibri"/>
                <a:sym typeface="Calibri"/>
              </a:rPr>
              <a:t>EUROPOS PARLAMENTO IR TARYBOS DIREKTYVA 94/62/EB 1994 m. gruodžio 20 d. dėl pakuočių ir pakuočių atliekų</a:t>
            </a:r>
            <a:r>
              <a:rPr lang="bg-BG" sz="2000" b="0" i="0" u="none" strike="noStrike" cap="none" dirty="0">
                <a:solidFill>
                  <a:srgbClr val="C55A11"/>
                </a:solidFill>
                <a:latin typeface="Calibri"/>
                <a:ea typeface="Calibri"/>
                <a:cs typeface="Calibri"/>
                <a:sym typeface="Calibri"/>
              </a:rPr>
              <a:t> </a:t>
            </a:r>
            <a:r>
              <a:rPr lang="bg-BG" sz="2000" b="0" i="0" u="sng" strike="noStrike" cap="none" dirty="0">
                <a:solidFill>
                  <a:schemeClr val="hlink"/>
                </a:solidFill>
                <a:latin typeface="Calibri"/>
                <a:ea typeface="Calibri"/>
                <a:cs typeface="Calibri"/>
                <a:sym typeface="Calibri"/>
                <a:hlinkClick r:id="rId5"/>
              </a:rPr>
              <a:t>https://eur-lex.europa.eu/legal-content/en/TXT/?uri=CELEX:31994L0062</a:t>
            </a:r>
            <a:r>
              <a:rPr lang="bg-BG" sz="2000" b="0" i="0" u="none" strike="noStrike" cap="none" dirty="0">
                <a:solidFill>
                  <a:srgbClr val="C55A11"/>
                </a:solidFill>
                <a:latin typeface="Calibri"/>
                <a:ea typeface="Calibri"/>
                <a:cs typeface="Calibri"/>
                <a:sym typeface="Calibri"/>
              </a:rPr>
              <a:t> </a:t>
            </a:r>
            <a:endParaRPr sz="2000" b="0" i="0" u="none" strike="noStrike" cap="none" dirty="0">
              <a:solidFill>
                <a:srgbClr val="C55A11"/>
              </a:solidFill>
              <a:latin typeface="Calibri"/>
              <a:ea typeface="Calibri"/>
              <a:cs typeface="Calibri"/>
              <a:sym typeface="Calibri"/>
            </a:endParaRPr>
          </a:p>
        </p:txBody>
      </p:sp>
      <p:pic>
        <p:nvPicPr>
          <p:cNvPr id="138" name="Google Shape;138;p2"/>
          <p:cNvPicPr preferRelativeResize="0"/>
          <p:nvPr/>
        </p:nvPicPr>
        <p:blipFill rotWithShape="1">
          <a:blip r:embed="rId6">
            <a:alphaModFix/>
          </a:blip>
          <a:srcRect/>
          <a:stretch/>
        </p:blipFill>
        <p:spPr>
          <a:xfrm>
            <a:off x="12103298" y="1125150"/>
            <a:ext cx="6100761" cy="4575562"/>
          </a:xfrm>
          <a:prstGeom prst="rect">
            <a:avLst/>
          </a:prstGeom>
          <a:noFill/>
          <a:ln>
            <a:noFill/>
          </a:ln>
        </p:spPr>
      </p:pic>
      <p:sp>
        <p:nvSpPr>
          <p:cNvPr id="139" name="Google Shape;139;p2"/>
          <p:cNvSpPr txBox="1"/>
          <p:nvPr/>
        </p:nvSpPr>
        <p:spPr>
          <a:xfrm>
            <a:off x="11927668" y="5700712"/>
            <a:ext cx="6387226"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dirty="0">
                <a:solidFill>
                  <a:schemeClr val="hlink"/>
                </a:solidFill>
                <a:latin typeface="Calibri"/>
                <a:ea typeface="Calibri"/>
                <a:cs typeface="Calibri"/>
                <a:sym typeface="Calibri"/>
                <a:hlinkClick r:id="rId7"/>
              </a:rPr>
              <a:t>https://c.pxhere.com/photos/89/89/logistics_stock_transport_shipping_crane_cargo_freight_transport_shelf-1070638.jpg!d</a:t>
            </a:r>
            <a:r>
              <a:rPr lang="bg-BG" sz="1600" b="0" i="0" u="none" strike="noStrike" cap="none" dirty="0">
                <a:solidFill>
                  <a:srgbClr val="000000"/>
                </a:solidFill>
                <a:latin typeface="Calibri"/>
                <a:ea typeface="Calibri"/>
                <a:cs typeface="Calibri"/>
                <a:sym typeface="Calibri"/>
              </a:rPr>
              <a:t> </a:t>
            </a:r>
            <a:endParaRPr sz="1600" b="0" i="0" u="none" strike="noStrike" cap="none" dirty="0">
              <a:solidFill>
                <a:srgbClr val="000000"/>
              </a:solidFill>
              <a:latin typeface="Calibri"/>
              <a:ea typeface="Calibri"/>
              <a:cs typeface="Calibri"/>
              <a:sym typeface="Calibri"/>
            </a:endParaRPr>
          </a:p>
        </p:txBody>
      </p:sp>
      <p:sp>
        <p:nvSpPr>
          <p:cNvPr id="140" name="Google Shape;140;p2"/>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41" name="Google Shape;141;p2"/>
          <p:cNvPicPr preferRelativeResize="0"/>
          <p:nvPr/>
        </p:nvPicPr>
        <p:blipFill rotWithShape="1">
          <a:blip r:embed="rId8">
            <a:alphaModFix/>
          </a:blip>
          <a:srcRect/>
          <a:stretch/>
        </p:blipFill>
        <p:spPr>
          <a:xfrm>
            <a:off x="1251158" y="7353120"/>
            <a:ext cx="416278" cy="4400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5"/>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7" name="Google Shape;147;p5"/>
          <p:cNvSpPr txBox="1"/>
          <p:nvPr/>
        </p:nvSpPr>
        <p:spPr>
          <a:xfrm>
            <a:off x="908942" y="595246"/>
            <a:ext cx="7914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Įvadas</a:t>
            </a: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sp>
        <p:nvSpPr>
          <p:cNvPr id="148" name="Google Shape;148;p5"/>
          <p:cNvSpPr txBox="1"/>
          <p:nvPr/>
        </p:nvSpPr>
        <p:spPr>
          <a:xfrm>
            <a:off x="993266" y="2057739"/>
            <a:ext cx="16933500" cy="5105203"/>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„Pakuotė“ gali būti </a:t>
            </a:r>
            <a:r>
              <a:rPr lang="bg-BG" sz="2900" b="0" i="0" u="none" strike="noStrike" cap="none" dirty="0">
                <a:solidFill>
                  <a:srgbClr val="056839"/>
                </a:solidFill>
                <a:latin typeface="Calibri"/>
                <a:ea typeface="Calibri"/>
                <a:cs typeface="Calibri"/>
                <a:sym typeface="Calibri"/>
              </a:rPr>
              <a:t>:</a:t>
            </a:r>
            <a:endParaRPr sz="2300" b="0" i="0" u="none" strike="noStrike" cap="none" dirty="0">
              <a:solidFill>
                <a:srgbClr val="05683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8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а) </a:t>
            </a:r>
            <a:r>
              <a:rPr lang="bg-BG" sz="2900" b="1" i="0" u="none" strike="noStrike" cap="none" dirty="0">
                <a:solidFill>
                  <a:srgbClr val="056839"/>
                </a:solidFill>
                <a:latin typeface="Calibri"/>
                <a:ea typeface="Calibri"/>
                <a:cs typeface="Calibri"/>
                <a:sym typeface="Calibri"/>
              </a:rPr>
              <a:t>komercinė pakuotė </a:t>
            </a:r>
            <a:r>
              <a:rPr lang="bg-BG" sz="2900" b="0" i="0" u="none" strike="noStrike" cap="none" dirty="0">
                <a:solidFill>
                  <a:srgbClr val="056839"/>
                </a:solidFill>
                <a:latin typeface="Calibri"/>
                <a:ea typeface="Calibri"/>
                <a:cs typeface="Calibri"/>
                <a:sym typeface="Calibri"/>
              </a:rPr>
              <a:t>arba pirminė pakuotė, t.y. prekių vieneto, skirto parduoti galutiniam vartotojui, pakuotė;</a:t>
            </a:r>
            <a:endParaRPr lang="lt-LT" sz="29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endParaRPr sz="8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b) </a:t>
            </a:r>
            <a:r>
              <a:rPr lang="bg-BG" sz="2900" b="1" i="0" u="none" strike="noStrike" cap="none" dirty="0">
                <a:solidFill>
                  <a:srgbClr val="056839"/>
                </a:solidFill>
                <a:latin typeface="Calibri"/>
                <a:ea typeface="Calibri"/>
                <a:cs typeface="Calibri"/>
                <a:sym typeface="Calibri"/>
              </a:rPr>
              <a:t>grupinė pakuotė </a:t>
            </a:r>
            <a:r>
              <a:rPr lang="bg-BG" sz="2900" b="0" i="0" u="none" strike="noStrike" cap="none" dirty="0">
                <a:solidFill>
                  <a:srgbClr val="056839"/>
                </a:solidFill>
                <a:latin typeface="Calibri"/>
                <a:ea typeface="Calibri"/>
                <a:cs typeface="Calibri"/>
                <a:sym typeface="Calibri"/>
              </a:rPr>
              <a:t>arba antrinė pakuotė, t.y. pakuotė tam tikram prekių vienetų skaičiui; jis pašalinamas iš gaminio nepažeidžiant jo savybių.</a:t>
            </a:r>
            <a:endParaRPr lang="lt-LT" sz="29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endParaRPr sz="800" b="0" i="0" u="none" strike="noStrike" cap="none" dirty="0">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c) </a:t>
            </a:r>
            <a:r>
              <a:rPr lang="bg-BG" sz="2900" b="1" i="0" u="none" strike="noStrike" cap="none" dirty="0">
                <a:solidFill>
                  <a:srgbClr val="056839"/>
                </a:solidFill>
                <a:latin typeface="Calibri"/>
                <a:ea typeface="Calibri"/>
                <a:cs typeface="Calibri"/>
                <a:sym typeface="Calibri"/>
              </a:rPr>
              <a:t>transportavimo pakuotė </a:t>
            </a:r>
            <a:r>
              <a:rPr lang="bg-BG" sz="2900" b="0" i="0" u="none" strike="noStrike" cap="none" dirty="0">
                <a:solidFill>
                  <a:srgbClr val="056839"/>
                </a:solidFill>
                <a:latin typeface="Calibri"/>
                <a:ea typeface="Calibri"/>
                <a:cs typeface="Calibri"/>
                <a:sym typeface="Calibri"/>
              </a:rPr>
              <a:t>arba tretinė pakuotė, t.y. pakuotė, skirta tam, kad būtų lengviau nešti ir gabenti daugybę gaminių arba grupinių pakuočių;</a:t>
            </a:r>
            <a:endParaRPr sz="2900" b="0" i="0" u="none" strike="noStrike" cap="none" dirty="0">
              <a:solidFill>
                <a:srgbClr val="056839"/>
              </a:solidFill>
              <a:latin typeface="Calibri"/>
              <a:ea typeface="Calibri"/>
              <a:cs typeface="Calibri"/>
              <a:sym typeface="Calibri"/>
            </a:endParaRPr>
          </a:p>
        </p:txBody>
      </p:sp>
      <p:sp>
        <p:nvSpPr>
          <p:cNvPr id="149" name="Google Shape;149;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0" name="Google Shape;150;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1" name="Google Shape;151;p5"/>
          <p:cNvSpPr/>
          <p:nvPr/>
        </p:nvSpPr>
        <p:spPr>
          <a:xfrm>
            <a:off x="1034414" y="1691209"/>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52" name="Google Shape;152;p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53" name="Google Shape;153;p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6"/>
          <p:cNvSpPr/>
          <p:nvPr/>
        </p:nvSpPr>
        <p:spPr>
          <a:xfrm>
            <a:off x="0" y="0"/>
            <a:ext cx="20574000" cy="10287000"/>
          </a:xfrm>
          <a:prstGeom prst="rect">
            <a:avLst/>
          </a:prstGeom>
          <a:gradFill>
            <a:gsLst>
              <a:gs pos="0">
                <a:srgbClr val="F5F7FC"/>
              </a:gs>
              <a:gs pos="100000">
                <a:srgbClr val="25AAE1">
                  <a:alpha val="4313"/>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9" name="Google Shape;159;p6"/>
          <p:cNvSpPr txBox="1"/>
          <p:nvPr/>
        </p:nvSpPr>
        <p:spPr>
          <a:xfrm>
            <a:off x="907893" y="397596"/>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dirty="0">
                <a:solidFill>
                  <a:srgbClr val="056839"/>
                </a:solidFill>
                <a:latin typeface="Calibri"/>
                <a:ea typeface="Calibri"/>
                <a:cs typeface="Calibri"/>
                <a:sym typeface="Calibri"/>
              </a:rPr>
              <a:t>Įvadas</a:t>
            </a:r>
            <a:endParaRPr sz="5900" b="1" i="0" u="none" strike="noStrike" cap="none" dirty="0">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dirty="0">
              <a:solidFill>
                <a:schemeClr val="dk1"/>
              </a:solidFill>
              <a:latin typeface="Calibri"/>
              <a:ea typeface="Calibri"/>
              <a:cs typeface="Calibri"/>
              <a:sym typeface="Calibri"/>
            </a:endParaRPr>
          </a:p>
        </p:txBody>
      </p:sp>
      <p:sp>
        <p:nvSpPr>
          <p:cNvPr id="160" name="Google Shape;160;p6"/>
          <p:cNvSpPr txBox="1"/>
          <p:nvPr/>
        </p:nvSpPr>
        <p:spPr>
          <a:xfrm>
            <a:off x="848794" y="1800490"/>
            <a:ext cx="11275910" cy="5505313"/>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Pakuočių atliekoms </a:t>
            </a:r>
            <a:r>
              <a:rPr lang="bg-BG" sz="2900" b="0" i="0" u="none" strike="noStrike" cap="none" dirty="0">
                <a:solidFill>
                  <a:srgbClr val="056839"/>
                </a:solidFill>
                <a:latin typeface="Calibri"/>
                <a:ea typeface="Calibri"/>
                <a:cs typeface="Calibri"/>
                <a:sym typeface="Calibri"/>
              </a:rPr>
              <a:t>skiriamas ypatingas dėmesys. Pagrindinė pakuočių atliekų problema yra ta, kad jų </a:t>
            </a:r>
            <a:r>
              <a:rPr lang="bg-BG" sz="2900" b="1" i="0" u="none" strike="noStrike" cap="none" dirty="0">
                <a:solidFill>
                  <a:srgbClr val="056839"/>
                </a:solidFill>
                <a:latin typeface="Calibri"/>
                <a:ea typeface="Calibri"/>
                <a:cs typeface="Calibri"/>
                <a:sym typeface="Calibri"/>
              </a:rPr>
              <a:t>gyvavimo ciklas </a:t>
            </a:r>
            <a:r>
              <a:rPr lang="bg-BG" sz="2900" b="0" i="0" u="none" strike="noStrike" cap="none" dirty="0">
                <a:solidFill>
                  <a:srgbClr val="056839"/>
                </a:solidFill>
                <a:latin typeface="Calibri"/>
                <a:ea typeface="Calibri"/>
                <a:cs typeface="Calibri"/>
                <a:sym typeface="Calibri"/>
              </a:rPr>
              <a:t>nuo pagaminimo iki pašalinimo yra labai trumpas. Jis skirtas tik produktams supakuoti ir parduoti, o įsigijus prekę pakuotė iš karto tampa atliekomis.</a:t>
            </a:r>
            <a:endParaRPr sz="2300" b="0" i="0" u="none" strike="noStrike" cap="none" dirty="0">
              <a:solidFill>
                <a:srgbClr val="056839"/>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900"/>
              <a:buFont typeface="Arial"/>
              <a:buNone/>
            </a:pPr>
            <a:r>
              <a:rPr lang="bg-BG" sz="2900" b="0" i="0" u="none" strike="noStrike" cap="none" dirty="0">
                <a:solidFill>
                  <a:srgbClr val="056839"/>
                </a:solidFill>
                <a:latin typeface="Calibri"/>
                <a:ea typeface="Calibri"/>
                <a:cs typeface="Calibri"/>
                <a:sym typeface="Calibri"/>
              </a:rPr>
              <a:t>Didžiausia </a:t>
            </a:r>
            <a:r>
              <a:rPr lang="bg-BG" sz="2900" b="1" i="0" u="none" strike="noStrike" cap="none" dirty="0">
                <a:solidFill>
                  <a:srgbClr val="056839"/>
                </a:solidFill>
                <a:latin typeface="Calibri"/>
                <a:ea typeface="Calibri"/>
                <a:cs typeface="Calibri"/>
                <a:sym typeface="Calibri"/>
              </a:rPr>
              <a:t>aplinkos problema </a:t>
            </a:r>
            <a:r>
              <a:rPr lang="bg-BG" sz="2900" b="0" i="0" u="none" strike="noStrike" cap="none" dirty="0">
                <a:solidFill>
                  <a:srgbClr val="056839"/>
                </a:solidFill>
                <a:latin typeface="Calibri"/>
                <a:ea typeface="Calibri"/>
                <a:cs typeface="Calibri"/>
                <a:sym typeface="Calibri"/>
              </a:rPr>
              <a:t>– </a:t>
            </a:r>
            <a:r>
              <a:rPr lang="bg-BG" sz="2900" b="1" i="0" u="none" strike="noStrike" cap="none" dirty="0">
                <a:solidFill>
                  <a:srgbClr val="056839"/>
                </a:solidFill>
                <a:latin typeface="Calibri"/>
                <a:ea typeface="Calibri"/>
                <a:cs typeface="Calibri"/>
                <a:sym typeface="Calibri"/>
              </a:rPr>
              <a:t>plastikinių pakuočių atliekos. </a:t>
            </a:r>
            <a:r>
              <a:rPr lang="bg-BG" sz="2900" b="0" i="0" u="none" strike="noStrike" cap="none" dirty="0">
                <a:solidFill>
                  <a:srgbClr val="056839"/>
                </a:solidFill>
                <a:latin typeface="Calibri"/>
                <a:ea typeface="Calibri"/>
                <a:cs typeface="Calibri"/>
                <a:sym typeface="Calibri"/>
              </a:rPr>
              <a:t>Todėl ES siekia iki 2025 m. gruodžio 31 d. </a:t>
            </a:r>
            <a:r>
              <a:rPr lang="bg-BG" sz="2900" b="1" i="0" u="none" strike="noStrike" cap="none" dirty="0">
                <a:solidFill>
                  <a:srgbClr val="056839"/>
                </a:solidFill>
                <a:latin typeface="Calibri"/>
                <a:ea typeface="Calibri"/>
                <a:cs typeface="Calibri"/>
                <a:sym typeface="Calibri"/>
              </a:rPr>
              <a:t>perdirbti </a:t>
            </a:r>
            <a:r>
              <a:rPr lang="bg-BG" sz="2900" b="0" i="0" u="none" strike="noStrike" cap="none" dirty="0">
                <a:solidFill>
                  <a:srgbClr val="056839"/>
                </a:solidFill>
                <a:latin typeface="Calibri"/>
                <a:ea typeface="Calibri"/>
                <a:cs typeface="Calibri"/>
                <a:sym typeface="Calibri"/>
              </a:rPr>
              <a:t>ne mažiau kaip 50 % plastikinių pakuočių atliekų svorio. Kitas būdas sumažinti plastikinių pakuočių atliekų kiekį – ieškoti </a:t>
            </a:r>
            <a:r>
              <a:rPr lang="bg-BG" sz="2900" b="1" i="0" u="none" strike="noStrike" cap="none" dirty="0">
                <a:solidFill>
                  <a:srgbClr val="056839"/>
                </a:solidFill>
                <a:latin typeface="Calibri"/>
                <a:ea typeface="Calibri"/>
                <a:cs typeface="Calibri"/>
                <a:sym typeface="Calibri"/>
              </a:rPr>
              <a:t>alternatyvų plastikinėms pakuotėms </a:t>
            </a:r>
            <a:r>
              <a:rPr lang="bg-BG" sz="2900" b="0" i="0" u="none" strike="noStrike" cap="none" dirty="0">
                <a:solidFill>
                  <a:srgbClr val="056839"/>
                </a:solidFill>
                <a:latin typeface="Calibri"/>
                <a:ea typeface="Calibri"/>
                <a:cs typeface="Calibri"/>
                <a:sym typeface="Calibri"/>
              </a:rPr>
              <a:t>.</a:t>
            </a:r>
            <a:endParaRPr sz="2300" b="0" i="0" u="none" strike="noStrike" cap="none" dirty="0">
              <a:solidFill>
                <a:srgbClr val="056839"/>
              </a:solidFill>
              <a:latin typeface="Arial"/>
              <a:ea typeface="Arial"/>
              <a:cs typeface="Arial"/>
              <a:sym typeface="Arial"/>
            </a:endParaRPr>
          </a:p>
        </p:txBody>
      </p:sp>
      <p:pic>
        <p:nvPicPr>
          <p:cNvPr id="161" name="Google Shape;161;p6"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62" name="Google Shape;162;p6"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163" name="Google Shape;163;p6"/>
          <p:cNvSpPr/>
          <p:nvPr/>
        </p:nvSpPr>
        <p:spPr>
          <a:xfrm rot="-5400000" flipH="1">
            <a:off x="15316488" y="5029499"/>
            <a:ext cx="10287000" cy="2280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64" name="Google Shape;164;p6"/>
          <p:cNvPicPr preferRelativeResize="0"/>
          <p:nvPr/>
        </p:nvPicPr>
        <p:blipFill rotWithShape="1">
          <a:blip r:embed="rId5">
            <a:alphaModFix/>
          </a:blip>
          <a:srcRect/>
          <a:stretch/>
        </p:blipFill>
        <p:spPr>
          <a:xfrm>
            <a:off x="13207428" y="1056045"/>
            <a:ext cx="4662801" cy="6994202"/>
          </a:xfrm>
          <a:prstGeom prst="rect">
            <a:avLst/>
          </a:prstGeom>
          <a:noFill/>
          <a:ln>
            <a:noFill/>
          </a:ln>
        </p:spPr>
      </p:pic>
      <p:sp>
        <p:nvSpPr>
          <p:cNvPr id="165" name="Google Shape;165;p6"/>
          <p:cNvSpPr txBox="1"/>
          <p:nvPr/>
        </p:nvSpPr>
        <p:spPr>
          <a:xfrm>
            <a:off x="13099852" y="8066227"/>
            <a:ext cx="4770377" cy="1284937"/>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dirty="0">
                <a:solidFill>
                  <a:schemeClr val="hlink"/>
                </a:solidFill>
                <a:latin typeface="Calibri"/>
                <a:ea typeface="Calibri"/>
                <a:cs typeface="Calibri"/>
                <a:sym typeface="Calibri"/>
                <a:hlinkClick r:id="rId6"/>
              </a:rPr>
              <a:t>https://images.pexels.com/photos/5218017/pexels-photo-5218017.jpeg?auto=compress&amp;cs=tinysrgb&amp;w=1260&amp;h=750&amp;dpr=1</a:t>
            </a:r>
            <a:r>
              <a:rPr lang="bg-BG" sz="1600" b="0" i="0" u="none" strike="noStrike" cap="none" dirty="0">
                <a:solidFill>
                  <a:srgbClr val="000000"/>
                </a:solidFill>
                <a:latin typeface="Calibri"/>
                <a:ea typeface="Calibri"/>
                <a:cs typeface="Calibri"/>
                <a:sym typeface="Calibri"/>
              </a:rPr>
              <a:t> </a:t>
            </a:r>
            <a:endParaRPr sz="1600" b="0" i="0" u="none" strike="noStrike" cap="none" dirty="0">
              <a:solidFill>
                <a:srgbClr val="000000"/>
              </a:solidFill>
              <a:latin typeface="Calibri"/>
              <a:ea typeface="Calibri"/>
              <a:cs typeface="Calibri"/>
              <a:sym typeface="Calibri"/>
            </a:endParaRPr>
          </a:p>
        </p:txBody>
      </p:sp>
      <p:sp>
        <p:nvSpPr>
          <p:cNvPr id="166" name="Google Shape;166;p6"/>
          <p:cNvSpPr/>
          <p:nvPr/>
        </p:nvSpPr>
        <p:spPr>
          <a:xfrm>
            <a:off x="1033273" y="1512845"/>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9"/>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2" name="Google Shape;172;p9"/>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173" name="Google Shape;173;p9"/>
          <p:cNvSpPr txBox="1"/>
          <p:nvPr/>
        </p:nvSpPr>
        <p:spPr>
          <a:xfrm>
            <a:off x="1621220" y="2694118"/>
            <a:ext cx="7789800" cy="39444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Bioplastikas. </a:t>
            </a:r>
            <a:r>
              <a:rPr lang="bg-BG" sz="2900" b="0" i="0" u="none" strike="noStrike" cap="none" dirty="0">
                <a:solidFill>
                  <a:srgbClr val="056839"/>
                </a:solidFill>
                <a:latin typeface="Calibri"/>
                <a:ea typeface="Calibri"/>
                <a:cs typeface="Calibri"/>
                <a:sym typeface="Calibri"/>
              </a:rPr>
              <a:t>Bioplastikai yra tam tikra plastikinė medžiaga, pagaminta iš biologiškai skaidžių šaltinių, tokių kaip daržovės, ryžiai ir kiti organiniai bei augaliniai junginiai. Bioplastikai dažniausiai gaminami iš žemės ūkio produktų ir mikroorganizmų.</a:t>
            </a:r>
            <a:endParaRPr sz="2900" b="1" i="0" u="none" strike="noStrike" cap="none" dirty="0">
              <a:solidFill>
                <a:srgbClr val="056839"/>
              </a:solidFill>
              <a:latin typeface="Calibri"/>
              <a:ea typeface="Calibri"/>
              <a:cs typeface="Calibri"/>
              <a:sym typeface="Calibri"/>
            </a:endParaRPr>
          </a:p>
        </p:txBody>
      </p:sp>
      <p:sp>
        <p:nvSpPr>
          <p:cNvPr id="174" name="Google Shape;174;p9"/>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5" name="Google Shape;175;p9"/>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6" name="Google Shape;176;p9"/>
          <p:cNvSpPr/>
          <p:nvPr/>
        </p:nvSpPr>
        <p:spPr>
          <a:xfrm>
            <a:off x="1034414" y="1903715"/>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77" name="Google Shape;177;p9"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78" name="Google Shape;178;p9"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179" name="Google Shape;179;p9"/>
          <p:cNvPicPr preferRelativeResize="0"/>
          <p:nvPr/>
        </p:nvPicPr>
        <p:blipFill rotWithShape="1">
          <a:blip r:embed="rId5">
            <a:alphaModFix/>
          </a:blip>
          <a:srcRect/>
          <a:stretch/>
        </p:blipFill>
        <p:spPr>
          <a:xfrm>
            <a:off x="11162981" y="2534850"/>
            <a:ext cx="7258050" cy="5443538"/>
          </a:xfrm>
          <a:prstGeom prst="rect">
            <a:avLst/>
          </a:prstGeom>
          <a:noFill/>
          <a:ln>
            <a:noFill/>
          </a:ln>
        </p:spPr>
      </p:pic>
      <p:sp>
        <p:nvSpPr>
          <p:cNvPr id="180" name="Google Shape;180;p9"/>
          <p:cNvSpPr txBox="1"/>
          <p:nvPr/>
        </p:nvSpPr>
        <p:spPr>
          <a:xfrm>
            <a:off x="10806148" y="8313688"/>
            <a:ext cx="82695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6"/>
              </a:rPr>
              <a:t>https://c.pxhere.com/photos/a8/82/luggage_bag_transport_bag_bags_clothes_transport_luggage_bag_plastic_bags_plastic_bag-1405580.jpg!d</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10"/>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86" name="Google Shape;186;p10"/>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187" name="Google Shape;187;p10"/>
          <p:cNvSpPr txBox="1"/>
          <p:nvPr/>
        </p:nvSpPr>
        <p:spPr>
          <a:xfrm>
            <a:off x="1554311" y="2933245"/>
            <a:ext cx="7789800" cy="26052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Gofruotos dėžutės. </a:t>
            </a:r>
            <a:r>
              <a:rPr lang="bg-BG" sz="2900" b="0" i="0" u="none" strike="noStrike" cap="none" dirty="0">
                <a:solidFill>
                  <a:srgbClr val="056839"/>
                </a:solidFill>
                <a:latin typeface="Calibri"/>
                <a:ea typeface="Calibri"/>
                <a:cs typeface="Calibri"/>
                <a:sym typeface="Calibri"/>
              </a:rPr>
              <a:t>Gofruotos dėžės yra dar viena plastiko alternatyva. Jie egzistuoja labai ilgą laiką ir dešimtmečius buvo populiari pakavimo forma.</a:t>
            </a:r>
            <a:endParaRPr sz="2900" b="1" i="0" u="none" strike="noStrike" cap="none" dirty="0">
              <a:solidFill>
                <a:srgbClr val="056839"/>
              </a:solidFill>
              <a:latin typeface="Calibri"/>
              <a:ea typeface="Calibri"/>
              <a:cs typeface="Calibri"/>
              <a:sym typeface="Calibri"/>
            </a:endParaRPr>
          </a:p>
        </p:txBody>
      </p:sp>
      <p:sp>
        <p:nvSpPr>
          <p:cNvPr id="188" name="Google Shape;188;p1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89" name="Google Shape;189;p10"/>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90" name="Google Shape;190;p10"/>
          <p:cNvSpPr/>
          <p:nvPr/>
        </p:nvSpPr>
        <p:spPr>
          <a:xfrm>
            <a:off x="1034414" y="1876698"/>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91" name="Google Shape;191;p1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92" name="Google Shape;192;p1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193" name="Google Shape;193;p10"/>
          <p:cNvPicPr preferRelativeResize="0"/>
          <p:nvPr/>
        </p:nvPicPr>
        <p:blipFill rotWithShape="1">
          <a:blip r:embed="rId5">
            <a:alphaModFix/>
          </a:blip>
          <a:srcRect l="39171"/>
          <a:stretch/>
        </p:blipFill>
        <p:spPr>
          <a:xfrm>
            <a:off x="10898421" y="2057400"/>
            <a:ext cx="8136239" cy="7048875"/>
          </a:xfrm>
          <a:prstGeom prst="rect">
            <a:avLst/>
          </a:prstGeom>
          <a:noFill/>
          <a:ln>
            <a:noFill/>
          </a:ln>
        </p:spPr>
      </p:pic>
      <p:sp>
        <p:nvSpPr>
          <p:cNvPr id="194" name="Google Shape;194;p10"/>
          <p:cNvSpPr txBox="1"/>
          <p:nvPr/>
        </p:nvSpPr>
        <p:spPr>
          <a:xfrm>
            <a:off x="10759340" y="9106275"/>
            <a:ext cx="84144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dirty="0">
                <a:solidFill>
                  <a:schemeClr val="hlink"/>
                </a:solidFill>
                <a:latin typeface="Calibri"/>
                <a:ea typeface="Calibri"/>
                <a:cs typeface="Calibri"/>
                <a:sym typeface="Calibri"/>
                <a:hlinkClick r:id="rId6"/>
              </a:rPr>
              <a:t>https://images.pexels.com/photos/1666067/pexels-photo-1666067.jpeg?auto=compress&amp;cs=tinysrgb&amp;w=1260&amp;h=750&amp;dpr=1</a:t>
            </a:r>
            <a:r>
              <a:rPr lang="bg-BG" sz="1600" b="0" i="0" u="none" strike="noStrike" cap="none" dirty="0">
                <a:solidFill>
                  <a:srgbClr val="000000"/>
                </a:solidFill>
                <a:latin typeface="Calibri"/>
                <a:ea typeface="Calibri"/>
                <a:cs typeface="Calibri"/>
                <a:sym typeface="Calibri"/>
              </a:rPr>
              <a:t> </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11"/>
          <p:cNvSpPr/>
          <p:nvPr/>
        </p:nvSpPr>
        <p:spPr>
          <a:xfrm>
            <a:off x="0" y="0"/>
            <a:ext cx="20574000" cy="10287000"/>
          </a:xfrm>
          <a:prstGeom prst="rect">
            <a:avLst/>
          </a:prstGeom>
          <a:gradFill>
            <a:gsLst>
              <a:gs pos="0">
                <a:srgbClr val="F5F7FC"/>
              </a:gs>
              <a:gs pos="100000">
                <a:srgbClr val="25AAE1">
                  <a:alpha val="4313"/>
                </a:srgbClr>
              </a:gs>
            </a:gsLst>
            <a:lin ang="21593863"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00" name="Google Shape;200;p11"/>
          <p:cNvSpPr txBox="1"/>
          <p:nvPr/>
        </p:nvSpPr>
        <p:spPr>
          <a:xfrm>
            <a:off x="861772" y="7463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bg-BG" sz="5900" b="1" i="0" u="none" strike="noStrike" cap="none">
                <a:solidFill>
                  <a:srgbClr val="056839"/>
                </a:solidFill>
                <a:latin typeface="Calibri"/>
                <a:ea typeface="Calibri"/>
                <a:cs typeface="Calibri"/>
                <a:sym typeface="Calibri"/>
              </a:rPr>
              <a:t>1 tema: plastikinių pakuočių alternatyvos</a:t>
            </a:r>
            <a:endParaRPr sz="5900" b="1" i="0" u="none" strike="noStrike" cap="none">
              <a:solidFill>
                <a:srgbClr val="056839"/>
              </a:solidFill>
              <a:latin typeface="Calibri"/>
              <a:ea typeface="Calibri"/>
              <a:cs typeface="Calibri"/>
              <a:sym typeface="Calibri"/>
            </a:endParaRPr>
          </a:p>
        </p:txBody>
      </p:sp>
      <p:sp>
        <p:nvSpPr>
          <p:cNvPr id="201" name="Google Shape;201;p11"/>
          <p:cNvSpPr txBox="1"/>
          <p:nvPr/>
        </p:nvSpPr>
        <p:spPr>
          <a:xfrm>
            <a:off x="1034414" y="2196993"/>
            <a:ext cx="7789800" cy="52833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2900"/>
              <a:buFont typeface="Arial"/>
              <a:buNone/>
            </a:pPr>
            <a:r>
              <a:rPr lang="bg-BG" sz="2900" b="1" i="0" u="none" strike="noStrike" cap="none" dirty="0">
                <a:solidFill>
                  <a:srgbClr val="056839"/>
                </a:solidFill>
                <a:latin typeface="Calibri"/>
                <a:ea typeface="Calibri"/>
                <a:cs typeface="Calibri"/>
                <a:sym typeface="Calibri"/>
              </a:rPr>
              <a:t>Stiklo konteineriai. </a:t>
            </a:r>
            <a:r>
              <a:rPr lang="bg-BG" sz="2900" b="0" i="0" u="none" strike="noStrike" cap="none" dirty="0">
                <a:solidFill>
                  <a:srgbClr val="056839"/>
                </a:solidFill>
                <a:latin typeface="Calibri"/>
                <a:ea typeface="Calibri"/>
                <a:cs typeface="Calibri"/>
                <a:sym typeface="Calibri"/>
              </a:rPr>
              <a:t>Stiklas dažnai laikomas puikia plastiko alternatyva, nes jį lengva perdirbti. Stiklas yra viena seniausių pakavimo medžiagų pasaulyje. Jis buvo populiarus šimtus metų. Stiklas naudojamas visų rūšių gaminiams pakuoti. Nuo vyno ir viskio iki saldainių ir spragėsių, stiklas buvo naudojamas pakuoti milijonus daiktų visame pasaulyje.</a:t>
            </a:r>
            <a:endParaRPr sz="2900" b="1" i="0" u="none" strike="noStrike" cap="none" dirty="0">
              <a:solidFill>
                <a:srgbClr val="056839"/>
              </a:solidFill>
              <a:latin typeface="Calibri"/>
              <a:ea typeface="Calibri"/>
              <a:cs typeface="Calibri"/>
              <a:sym typeface="Calibri"/>
            </a:endParaRPr>
          </a:p>
        </p:txBody>
      </p:sp>
      <p:sp>
        <p:nvSpPr>
          <p:cNvPr id="202" name="Google Shape;202;p1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03" name="Google Shape;203;p11"/>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04" name="Google Shape;204;p11"/>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05" name="Google Shape;205;p1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06" name="Google Shape;206;p1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207" name="Google Shape;207;p11"/>
          <p:cNvPicPr preferRelativeResize="0"/>
          <p:nvPr/>
        </p:nvPicPr>
        <p:blipFill rotWithShape="1">
          <a:blip r:embed="rId5">
            <a:alphaModFix/>
          </a:blip>
          <a:srcRect t="28371"/>
          <a:stretch/>
        </p:blipFill>
        <p:spPr>
          <a:xfrm>
            <a:off x="9452025" y="2765213"/>
            <a:ext cx="10012866" cy="4781214"/>
          </a:xfrm>
          <a:prstGeom prst="rect">
            <a:avLst/>
          </a:prstGeom>
          <a:noFill/>
          <a:ln>
            <a:noFill/>
          </a:ln>
        </p:spPr>
      </p:pic>
      <p:sp>
        <p:nvSpPr>
          <p:cNvPr id="208" name="Google Shape;208;p11"/>
          <p:cNvSpPr txBox="1"/>
          <p:nvPr/>
        </p:nvSpPr>
        <p:spPr>
          <a:xfrm>
            <a:off x="9451181" y="7758113"/>
            <a:ext cx="100131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bg-BG" sz="1600" b="0" i="0" u="sng" strike="noStrike" cap="none">
                <a:solidFill>
                  <a:schemeClr val="hlink"/>
                </a:solidFill>
                <a:latin typeface="Calibri"/>
                <a:ea typeface="Calibri"/>
                <a:cs typeface="Calibri"/>
                <a:sym typeface="Calibri"/>
                <a:hlinkClick r:id="rId6"/>
              </a:rPr>
              <a:t>https://c.pxhere.com/photos/b7/34/close_up_colors_containers_delicious_food_food_container_glass_healthy-1556469.jpg!d</a:t>
            </a:r>
            <a:r>
              <a:rPr lang="bg-BG" sz="1600" b="0" i="0" u="none" strike="noStrike" cap="none">
                <a:solidFill>
                  <a:srgbClr val="000000"/>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1642</Words>
  <Application>Microsoft Office PowerPoint</Application>
  <PresentationFormat>Custom</PresentationFormat>
  <Paragraphs>94</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Carlotta Maria Crippa</dc:creator>
  <cp:lastModifiedBy>Rudminaitė Edita</cp:lastModifiedBy>
  <cp:revision>1</cp:revision>
  <dcterms:created xsi:type="dcterms:W3CDTF">2022-01-31T11:18:27Z</dcterms:created>
  <dcterms:modified xsi:type="dcterms:W3CDTF">2023-02-01T13:20:03Z</dcterms:modified>
</cp:coreProperties>
</file>