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0574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jlozoV8y23Wmm8EzJ1m1e6NHJ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5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bg-BG"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Mechanical recycling is the reprocessing of used plastic to obtain new similar products. It is a type of primary and secondary plastic recycling where homogeneous waste plastics are turned into products of almost the same or lower quality than the original product.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 Although at first glance mechanical recycling of plastic waste appears to be a 'green' operation, reprocessing is not cost-effective as it requires a lot of energy to clean, sort, transport and process, including the additives used to provide a working product.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Recycling plastic household waste is particularly difficult when it is contaminated with biological residues or, as is often the case, a mixture of different types of plastics.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Sometimes mixed plastic waste is used in the manufacture of underground chambers to increase the strength of concrete.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53" name="Google Shape;2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As we know plastics are not biodegradable and this is one of the main environmental problems. To solve this problem, biodegradable polymers are being developed that can be converted back to biomass in a realistic time frame. Biodegradable plastics are already being used successfully in different countries. They are mainly introduced in the food industry and catering. This plastic photodegrades in six weeks.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It has the potential to be used in other areas, for example for computer or automotive components. However, there are a number of concerns regarding the use of biodegradable plastics. First, these plastics will only degrade if disposed of under appropriate conditions. For example, a photodegradable plastic product will not degrade if it is buried in a landfill where there is no light. Second, they can cause an increase in emissions of the greenhouse gas methane, which is released during the anaerobic digestion of the material.</a:t>
            </a:r>
            <a:endParaRPr sz="1200">
              <a:solidFill>
                <a:schemeClr val="dk1"/>
              </a:solidFill>
              <a:latin typeface="Calibri"/>
              <a:ea typeface="Calibri"/>
              <a:cs typeface="Calibri"/>
              <a:sym typeface="Calibri"/>
            </a:endParaRPr>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In the future, the vast amount of plastic waste produced can be processed with a properly designed method to produce fossil fuel substitutes. A suitable process to convert waste plastic into hydrocarbon fuel, if designed and implemented, would then be a cheaper partial substitute for petroleum without emitting any pollutants. It will also take care of hazardous plastic waste and reduce crude oil imports. (Achyut Panda, 2010)</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92" name="Google Shape;2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05" name="Google Shape;3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7117a436fc_0_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7117a436fc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18" name="Google Shape;318;g17117a436fc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7117a436fc_0_1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17117a436fc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31" name="Google Shape;331;g17117a436fc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7117a436fc_0_3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7117a436fc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45" name="Google Shape;345;g17117a436fc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8: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2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Before we start the topic of Plastic waste management, it is important to understand what the word “management” means. It comes from the word “manage”, which means to manage. Management is a process of planning, decision making, organizing, leading, motivating and controlling the different resources to reach its goals efficiently.</a:t>
            </a:r>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In this lesson we will talk about the ways to manage plastic waste.</a:t>
            </a:r>
            <a:endParaRPr/>
          </a:p>
          <a:p>
            <a:pPr marL="0" lvl="0" indent="0" algn="l" rtl="0">
              <a:lnSpc>
                <a:spcPct val="100000"/>
              </a:lnSpc>
              <a:spcBef>
                <a:spcPts val="0"/>
              </a:spcBef>
              <a:spcAft>
                <a:spcPts val="0"/>
              </a:spcAft>
              <a:buSzPts val="1400"/>
              <a:buNone/>
            </a:pPr>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Plastics can be found in almost all areas of human activity today – agriculture, medicine, transportation, pipelines, electrical and thermal insulation, packaging, manufacturing of household and electronic goods, furniture and other items for daily or specific use.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 waste can be classified as industrial and municipal plastic waste according to their origin; these groups have different qualities and properties and are subject to different management strategies.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4" name="Google Shape;1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Municipal/household plastic waste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Municipal plastic waste usually remains part of municipal solid waste (MSW) as it is discarded and collected as municipal waste. The various sources of plastics for MSW include household items (food containers, disposable cups, plates, cutlery, CDs, soda bottles, water pipes and gutters, flooring, etc.), agricultural (mulching film, fodder bags, fertilizer bags, etc.</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Thus, household plastic waste is mixed with other waste and heterogeneous in composition. In order to recycle it, it is necessary to separate the plastic from other household waste. For mixed plastics, mechanical separation equipment is currently available. For example, using a wet separation process, mixed plastics can be separated into two groups: those with a density greater than water, such as polystyrene and polyvinyl chloride, and those with a density lower than that of water, such as polyethylene, polypropylene and expanded polystyrene.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bg-BG" sz="1200">
                <a:solidFill>
                  <a:schemeClr val="dk1"/>
                </a:solidFill>
                <a:latin typeface="Calibri"/>
                <a:ea typeface="Calibri"/>
                <a:cs typeface="Calibri"/>
                <a:sym typeface="Calibri"/>
              </a:rPr>
              <a:t>Although technologies for the separation of household waste have been studied extensively, it is not yet possible to mechanically classify them and obtain marketable fractions. So household waste separation would be a better option where household waste is disposed of separately into three parts: 1 - paper, 2 - glass and metal, and 3 - plastics.</a:t>
            </a:r>
            <a:endParaRPr sz="1200">
              <a:solidFill>
                <a:schemeClr val="dk1"/>
              </a:solidFill>
              <a:latin typeface="Calibri"/>
              <a:ea typeface="Calibri"/>
              <a:cs typeface="Calibri"/>
              <a:sym typeface="Calibri"/>
            </a:endParaRPr>
          </a:p>
        </p:txBody>
      </p:sp>
      <p:sp>
        <p:nvSpPr>
          <p:cNvPr id="159" name="Google Shape;15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r>
              <a:rPr lang="bg-BG"/>
              <a:t>Municipal plastic waste is heterogeneous while industrial plastic waste is homogeneous in nature</a:t>
            </a:r>
            <a:endParaRPr/>
          </a:p>
        </p:txBody>
      </p:sp>
      <p:sp>
        <p:nvSpPr>
          <p:cNvPr id="174" name="Google Shape;17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9: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2571750" y="1683545"/>
            <a:ext cx="15430500" cy="3581400"/>
          </a:xfrm>
          <a:prstGeom prst="rect">
            <a:avLst/>
          </a:prstGeom>
          <a:noFill/>
          <a:ln>
            <a:noFill/>
          </a:ln>
        </p:spPr>
        <p:txBody>
          <a:bodyPr spcFirstLastPara="1" wrap="square" lIns="148575" tIns="74275" rIns="148575" bIns="74275" anchor="b" anchorCtr="0">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7" name="Google Shape;17;p24"/>
          <p:cNvSpPr txBox="1">
            <a:spLocks noGrp="1"/>
          </p:cNvSpPr>
          <p:nvPr>
            <p:ph type="subTitle" idx="1"/>
          </p:nvPr>
        </p:nvSpPr>
        <p:spPr>
          <a:xfrm>
            <a:off x="2571750" y="5403057"/>
            <a:ext cx="15430500" cy="2483700"/>
          </a:xfrm>
          <a:prstGeom prst="rect">
            <a:avLst/>
          </a:prstGeom>
          <a:noFill/>
          <a:ln>
            <a:noFill/>
          </a:ln>
        </p:spPr>
        <p:txBody>
          <a:bodyPr spcFirstLastPara="1" wrap="square" lIns="148575" tIns="74275" rIns="148575" bIns="74275" anchor="t" anchorCtr="0">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a:endParaRPr/>
          </a:p>
        </p:txBody>
      </p:sp>
      <p:sp>
        <p:nvSpPr>
          <p:cNvPr id="18" name="Google Shape;18;p24"/>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9" name="Google Shape;19;p24"/>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0" name="Google Shape;20;p24"/>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4" name="Google Shape;74;p33"/>
          <p:cNvSpPr txBox="1">
            <a:spLocks noGrp="1"/>
          </p:cNvSpPr>
          <p:nvPr>
            <p:ph type="body" idx="1"/>
          </p:nvPr>
        </p:nvSpPr>
        <p:spPr>
          <a:xfrm rot="5400000">
            <a:off x="7023488" y="-2870512"/>
            <a:ext cx="6527100" cy="177450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75" name="Google Shape;75;p33"/>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6" name="Google Shape;76;p33"/>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7" name="Google Shape;77;p33"/>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12582488" y="2688338"/>
            <a:ext cx="8717700" cy="4436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0" name="Google Shape;80;p34"/>
          <p:cNvSpPr txBox="1">
            <a:spLocks noGrp="1"/>
          </p:cNvSpPr>
          <p:nvPr>
            <p:ph type="body" idx="1"/>
          </p:nvPr>
        </p:nvSpPr>
        <p:spPr>
          <a:xfrm rot="5400000">
            <a:off x="3581494" y="-1619213"/>
            <a:ext cx="8717700" cy="130515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81" name="Google Shape;81;p34"/>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2" name="Google Shape;82;p34"/>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3" name="Google Shape;83;p34"/>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5"/>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3" name="Google Shape;23;p25"/>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4" name="Google Shape;24;p25"/>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7" name="Google Shape;27;p26"/>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28" name="Google Shape;28;p26"/>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9" name="Google Shape;29;p26"/>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0" name="Google Shape;30;p26"/>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1403747" y="2564607"/>
            <a:ext cx="17745000" cy="42792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3" name="Google Shape;33;p27"/>
          <p:cNvSpPr txBox="1">
            <a:spLocks noGrp="1"/>
          </p:cNvSpPr>
          <p:nvPr>
            <p:ph type="body" idx="1"/>
          </p:nvPr>
        </p:nvSpPr>
        <p:spPr>
          <a:xfrm>
            <a:off x="1403747" y="6884195"/>
            <a:ext cx="17745000" cy="22503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rgbClr val="888888"/>
              </a:buClr>
              <a:buSzPts val="3900"/>
              <a:buNone/>
              <a:defRPr sz="3900">
                <a:solidFill>
                  <a:srgbClr val="888888"/>
                </a:solidFill>
              </a:defRPr>
            </a:lvl1pPr>
            <a:lvl2pPr marL="914400" lvl="1" indent="-228600" algn="l">
              <a:lnSpc>
                <a:spcPct val="90000"/>
              </a:lnSpc>
              <a:spcBef>
                <a:spcPts val="800"/>
              </a:spcBef>
              <a:spcAft>
                <a:spcPts val="0"/>
              </a:spcAft>
              <a:buClr>
                <a:srgbClr val="888888"/>
              </a:buClr>
              <a:buSzPts val="3300"/>
              <a:buNone/>
              <a:defRPr sz="3300">
                <a:solidFill>
                  <a:srgbClr val="888888"/>
                </a:solidFill>
              </a:defRPr>
            </a:lvl2pPr>
            <a:lvl3pPr marL="1371600" lvl="2" indent="-228600" algn="l">
              <a:lnSpc>
                <a:spcPct val="90000"/>
              </a:lnSpc>
              <a:spcBef>
                <a:spcPts val="800"/>
              </a:spcBef>
              <a:spcAft>
                <a:spcPts val="0"/>
              </a:spcAft>
              <a:buClr>
                <a:srgbClr val="888888"/>
              </a:buClr>
              <a:buSzPts val="2900"/>
              <a:buNone/>
              <a:defRPr sz="2900">
                <a:solidFill>
                  <a:srgbClr val="888888"/>
                </a:solidFill>
              </a:defRPr>
            </a:lvl3pPr>
            <a:lvl4pPr marL="1828800" lvl="3" indent="-228600" algn="l">
              <a:lnSpc>
                <a:spcPct val="90000"/>
              </a:lnSpc>
              <a:spcBef>
                <a:spcPts val="800"/>
              </a:spcBef>
              <a:spcAft>
                <a:spcPts val="0"/>
              </a:spcAft>
              <a:buClr>
                <a:srgbClr val="888888"/>
              </a:buClr>
              <a:buSzPts val="2600"/>
              <a:buNone/>
              <a:defRPr sz="2600">
                <a:solidFill>
                  <a:srgbClr val="888888"/>
                </a:solidFill>
              </a:defRPr>
            </a:lvl4pPr>
            <a:lvl5pPr marL="2286000" lvl="4" indent="-228600" algn="l">
              <a:lnSpc>
                <a:spcPct val="90000"/>
              </a:lnSpc>
              <a:spcBef>
                <a:spcPts val="800"/>
              </a:spcBef>
              <a:spcAft>
                <a:spcPts val="0"/>
              </a:spcAft>
              <a:buClr>
                <a:srgbClr val="888888"/>
              </a:buClr>
              <a:buSzPts val="2600"/>
              <a:buNone/>
              <a:defRPr sz="2600">
                <a:solidFill>
                  <a:srgbClr val="888888"/>
                </a:solidFill>
              </a:defRPr>
            </a:lvl5pPr>
            <a:lvl6pPr marL="2743200" lvl="5" indent="-228600" algn="l">
              <a:lnSpc>
                <a:spcPct val="90000"/>
              </a:lnSpc>
              <a:spcBef>
                <a:spcPts val="800"/>
              </a:spcBef>
              <a:spcAft>
                <a:spcPts val="0"/>
              </a:spcAft>
              <a:buClr>
                <a:srgbClr val="888888"/>
              </a:buClr>
              <a:buSzPts val="2600"/>
              <a:buNone/>
              <a:defRPr sz="2600">
                <a:solidFill>
                  <a:srgbClr val="888888"/>
                </a:solidFill>
              </a:defRPr>
            </a:lvl6pPr>
            <a:lvl7pPr marL="3200400" lvl="6" indent="-228600" algn="l">
              <a:lnSpc>
                <a:spcPct val="90000"/>
              </a:lnSpc>
              <a:spcBef>
                <a:spcPts val="800"/>
              </a:spcBef>
              <a:spcAft>
                <a:spcPts val="0"/>
              </a:spcAft>
              <a:buClr>
                <a:srgbClr val="888888"/>
              </a:buClr>
              <a:buSzPts val="2600"/>
              <a:buNone/>
              <a:defRPr sz="2600">
                <a:solidFill>
                  <a:srgbClr val="888888"/>
                </a:solidFill>
              </a:defRPr>
            </a:lvl7pPr>
            <a:lvl8pPr marL="3657600" lvl="7" indent="-228600" algn="l">
              <a:lnSpc>
                <a:spcPct val="90000"/>
              </a:lnSpc>
              <a:spcBef>
                <a:spcPts val="800"/>
              </a:spcBef>
              <a:spcAft>
                <a:spcPts val="0"/>
              </a:spcAft>
              <a:buClr>
                <a:srgbClr val="888888"/>
              </a:buClr>
              <a:buSzPts val="2600"/>
              <a:buNone/>
              <a:defRPr sz="2600">
                <a:solidFill>
                  <a:srgbClr val="888888"/>
                </a:solidFill>
              </a:defRPr>
            </a:lvl8pPr>
            <a:lvl9pPr marL="4114800" lvl="8" indent="-228600" algn="l">
              <a:lnSpc>
                <a:spcPct val="90000"/>
              </a:lnSpc>
              <a:spcBef>
                <a:spcPts val="800"/>
              </a:spcBef>
              <a:spcAft>
                <a:spcPts val="0"/>
              </a:spcAft>
              <a:buClr>
                <a:srgbClr val="888888"/>
              </a:buClr>
              <a:buSzPts val="2600"/>
              <a:buNone/>
              <a:defRPr sz="2600">
                <a:solidFill>
                  <a:srgbClr val="888888"/>
                </a:solidFill>
              </a:defRPr>
            </a:lvl9pPr>
          </a:lstStyle>
          <a:p>
            <a:endParaRPr/>
          </a:p>
        </p:txBody>
      </p:sp>
      <p:sp>
        <p:nvSpPr>
          <p:cNvPr id="34" name="Google Shape;34;p27"/>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5" name="Google Shape;35;p27"/>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6" name="Google Shape;36;p27"/>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9" name="Google Shape;39;p28"/>
          <p:cNvSpPr txBox="1">
            <a:spLocks noGrp="1"/>
          </p:cNvSpPr>
          <p:nvPr>
            <p:ph type="body" idx="1"/>
          </p:nvPr>
        </p:nvSpPr>
        <p:spPr>
          <a:xfrm>
            <a:off x="1414463"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0" name="Google Shape;40;p28"/>
          <p:cNvSpPr txBox="1">
            <a:spLocks noGrp="1"/>
          </p:cNvSpPr>
          <p:nvPr>
            <p:ph type="body" idx="2"/>
          </p:nvPr>
        </p:nvSpPr>
        <p:spPr>
          <a:xfrm>
            <a:off x="10415588"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1" name="Google Shape;41;p28"/>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2" name="Google Shape;42;p28"/>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3" name="Google Shape;43;p28"/>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1417142"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6" name="Google Shape;46;p29"/>
          <p:cNvSpPr txBox="1">
            <a:spLocks noGrp="1"/>
          </p:cNvSpPr>
          <p:nvPr>
            <p:ph type="body" idx="1"/>
          </p:nvPr>
        </p:nvSpPr>
        <p:spPr>
          <a:xfrm>
            <a:off x="1417142" y="2521745"/>
            <a:ext cx="87039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7" name="Google Shape;47;p29"/>
          <p:cNvSpPr txBox="1">
            <a:spLocks noGrp="1"/>
          </p:cNvSpPr>
          <p:nvPr>
            <p:ph type="body" idx="2"/>
          </p:nvPr>
        </p:nvSpPr>
        <p:spPr>
          <a:xfrm>
            <a:off x="1417142" y="3757613"/>
            <a:ext cx="87039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8" name="Google Shape;48;p29"/>
          <p:cNvSpPr txBox="1">
            <a:spLocks noGrp="1"/>
          </p:cNvSpPr>
          <p:nvPr>
            <p:ph type="body" idx="3"/>
          </p:nvPr>
        </p:nvSpPr>
        <p:spPr>
          <a:xfrm>
            <a:off x="10415588" y="2521745"/>
            <a:ext cx="87465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9" name="Google Shape;49;p29"/>
          <p:cNvSpPr txBox="1">
            <a:spLocks noGrp="1"/>
          </p:cNvSpPr>
          <p:nvPr>
            <p:ph type="body" idx="4"/>
          </p:nvPr>
        </p:nvSpPr>
        <p:spPr>
          <a:xfrm>
            <a:off x="10415588" y="3757613"/>
            <a:ext cx="87465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50" name="Google Shape;50;p29"/>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1" name="Google Shape;51;p29"/>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2" name="Google Shape;52;p29"/>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5" name="Google Shape;55;p30"/>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6" name="Google Shape;56;p30"/>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7" name="Google Shape;57;p30"/>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0" name="Google Shape;60;p31"/>
          <p:cNvSpPr txBox="1">
            <a:spLocks noGrp="1"/>
          </p:cNvSpPr>
          <p:nvPr>
            <p:ph type="body" idx="1"/>
          </p:nvPr>
        </p:nvSpPr>
        <p:spPr>
          <a:xfrm>
            <a:off x="8746630" y="1481138"/>
            <a:ext cx="10415700" cy="7310400"/>
          </a:xfrm>
          <a:prstGeom prst="rect">
            <a:avLst/>
          </a:prstGeom>
          <a:noFill/>
          <a:ln>
            <a:noFill/>
          </a:ln>
        </p:spPr>
        <p:txBody>
          <a:bodyPr spcFirstLastPara="1" wrap="square" lIns="148575" tIns="74275" rIns="148575" bIns="74275" anchor="t" anchorCtr="0">
            <a:normAutofit/>
          </a:bodyPr>
          <a:lstStyle>
            <a:lvl1pPr marL="457200" lvl="0" indent="-558800" algn="l">
              <a:lnSpc>
                <a:spcPct val="90000"/>
              </a:lnSpc>
              <a:spcBef>
                <a:spcPts val="1600"/>
              </a:spcBef>
              <a:spcAft>
                <a:spcPts val="0"/>
              </a:spcAft>
              <a:buClr>
                <a:schemeClr val="dk1"/>
              </a:buClr>
              <a:buSzPts val="5200"/>
              <a:buChar char="•"/>
              <a:defRPr sz="5200"/>
            </a:lvl1pPr>
            <a:lvl2pPr marL="914400" lvl="1" indent="-520700" algn="l">
              <a:lnSpc>
                <a:spcPct val="90000"/>
              </a:lnSpc>
              <a:spcBef>
                <a:spcPts val="800"/>
              </a:spcBef>
              <a:spcAft>
                <a:spcPts val="0"/>
              </a:spcAft>
              <a:buClr>
                <a:schemeClr val="dk1"/>
              </a:buClr>
              <a:buSzPts val="4600"/>
              <a:buChar char="•"/>
              <a:defRPr sz="4600"/>
            </a:lvl2pPr>
            <a:lvl3pPr marL="1371600" lvl="2" indent="-476250" algn="l">
              <a:lnSpc>
                <a:spcPct val="90000"/>
              </a:lnSpc>
              <a:spcBef>
                <a:spcPts val="800"/>
              </a:spcBef>
              <a:spcAft>
                <a:spcPts val="0"/>
              </a:spcAft>
              <a:buClr>
                <a:schemeClr val="dk1"/>
              </a:buClr>
              <a:buSzPts val="3900"/>
              <a:buChar char="•"/>
              <a:defRPr sz="3900"/>
            </a:lvl3pPr>
            <a:lvl4pPr marL="1828800" lvl="3" indent="-438150" algn="l">
              <a:lnSpc>
                <a:spcPct val="90000"/>
              </a:lnSpc>
              <a:spcBef>
                <a:spcPts val="800"/>
              </a:spcBef>
              <a:spcAft>
                <a:spcPts val="0"/>
              </a:spcAft>
              <a:buClr>
                <a:schemeClr val="dk1"/>
              </a:buClr>
              <a:buSzPts val="3300"/>
              <a:buChar char="•"/>
              <a:defRPr sz="3300"/>
            </a:lvl4pPr>
            <a:lvl5pPr marL="2286000" lvl="4" indent="-438150" algn="l">
              <a:lnSpc>
                <a:spcPct val="90000"/>
              </a:lnSpc>
              <a:spcBef>
                <a:spcPts val="800"/>
              </a:spcBef>
              <a:spcAft>
                <a:spcPts val="0"/>
              </a:spcAft>
              <a:buClr>
                <a:schemeClr val="dk1"/>
              </a:buClr>
              <a:buSzPts val="3300"/>
              <a:buChar char="•"/>
              <a:defRPr sz="3300"/>
            </a:lvl5pPr>
            <a:lvl6pPr marL="2743200" lvl="5" indent="-438150" algn="l">
              <a:lnSpc>
                <a:spcPct val="90000"/>
              </a:lnSpc>
              <a:spcBef>
                <a:spcPts val="800"/>
              </a:spcBef>
              <a:spcAft>
                <a:spcPts val="0"/>
              </a:spcAft>
              <a:buClr>
                <a:schemeClr val="dk1"/>
              </a:buClr>
              <a:buSzPts val="3300"/>
              <a:buChar char="•"/>
              <a:defRPr sz="3300"/>
            </a:lvl6pPr>
            <a:lvl7pPr marL="3200400" lvl="6" indent="-438150" algn="l">
              <a:lnSpc>
                <a:spcPct val="90000"/>
              </a:lnSpc>
              <a:spcBef>
                <a:spcPts val="800"/>
              </a:spcBef>
              <a:spcAft>
                <a:spcPts val="0"/>
              </a:spcAft>
              <a:buClr>
                <a:schemeClr val="dk1"/>
              </a:buClr>
              <a:buSzPts val="3300"/>
              <a:buChar char="•"/>
              <a:defRPr sz="3300"/>
            </a:lvl7pPr>
            <a:lvl8pPr marL="3657600" lvl="7" indent="-438150" algn="l">
              <a:lnSpc>
                <a:spcPct val="90000"/>
              </a:lnSpc>
              <a:spcBef>
                <a:spcPts val="800"/>
              </a:spcBef>
              <a:spcAft>
                <a:spcPts val="0"/>
              </a:spcAft>
              <a:buClr>
                <a:schemeClr val="dk1"/>
              </a:buClr>
              <a:buSzPts val="3300"/>
              <a:buChar char="•"/>
              <a:defRPr sz="3300"/>
            </a:lvl8pPr>
            <a:lvl9pPr marL="4114800" lvl="8" indent="-438150" algn="l">
              <a:lnSpc>
                <a:spcPct val="90000"/>
              </a:lnSpc>
              <a:spcBef>
                <a:spcPts val="800"/>
              </a:spcBef>
              <a:spcAft>
                <a:spcPts val="0"/>
              </a:spcAft>
              <a:buClr>
                <a:schemeClr val="dk1"/>
              </a:buClr>
              <a:buSzPts val="3300"/>
              <a:buChar char="•"/>
              <a:defRPr sz="3300"/>
            </a:lvl9pPr>
          </a:lstStyle>
          <a:p>
            <a:endParaRPr/>
          </a:p>
        </p:txBody>
      </p:sp>
      <p:sp>
        <p:nvSpPr>
          <p:cNvPr id="61" name="Google Shape;61;p31"/>
          <p:cNvSpPr txBox="1">
            <a:spLocks noGrp="1"/>
          </p:cNvSpPr>
          <p:nvPr>
            <p:ph type="body" idx="2"/>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2" name="Google Shape;62;p31"/>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3" name="Google Shape;63;p31"/>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4" name="Google Shape;64;p31"/>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7" name="Google Shape;67;p32"/>
          <p:cNvSpPr>
            <a:spLocks noGrp="1"/>
          </p:cNvSpPr>
          <p:nvPr>
            <p:ph type="pic" idx="2"/>
          </p:nvPr>
        </p:nvSpPr>
        <p:spPr>
          <a:xfrm>
            <a:off x="8746630" y="1481138"/>
            <a:ext cx="10415700" cy="7310400"/>
          </a:xfrm>
          <a:prstGeom prst="rect">
            <a:avLst/>
          </a:prstGeom>
          <a:noFill/>
          <a:ln>
            <a:noFill/>
          </a:ln>
        </p:spPr>
      </p:sp>
      <p:sp>
        <p:nvSpPr>
          <p:cNvPr id="68" name="Google Shape;68;p32"/>
          <p:cNvSpPr txBox="1">
            <a:spLocks noGrp="1"/>
          </p:cNvSpPr>
          <p:nvPr>
            <p:ph type="body" idx="1"/>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9" name="Google Shape;69;p32"/>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0" name="Google Shape;70;p32"/>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1" name="Google Shape;71;p32"/>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pexels.com/photo/anonymous-person-with-bag-of-plastic-bottles-726293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irect.com/science/article/abs/pii/S1364032109001439" TargetMode="External"/><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asset-pdf.scinapse.io/prod/2185838280/2185838280.pdf" TargetMode="External"/><Relationship Id="rId4" Type="http://schemas.openxmlformats.org/officeDocument/2006/relationships/hyperlink" Target="https://link.springer.com/article/10.1007/s42452-019-1468-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www.youtube.com/watch?v=I_fUpP-hq3A"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eea.europa.eu/publications/plastics-the-circular-economy-an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89" name="Google Shape;89;p1" descr="Text&#10;&#10;Description automatically generated with medium confidence"/>
          <p:cNvPicPr preferRelativeResize="0"/>
          <p:nvPr/>
        </p:nvPicPr>
        <p:blipFill rotWithShape="1">
          <a:blip r:embed="rId3">
            <a:alphaModFix/>
          </a:blip>
          <a:srcRect/>
          <a:stretch/>
        </p:blipFill>
        <p:spPr>
          <a:xfrm>
            <a:off x="474118" y="1018962"/>
            <a:ext cx="5041312" cy="2422243"/>
          </a:xfrm>
          <a:prstGeom prst="rect">
            <a:avLst/>
          </a:prstGeom>
          <a:noFill/>
          <a:ln>
            <a:noFill/>
          </a:ln>
        </p:spPr>
      </p:pic>
      <p:pic>
        <p:nvPicPr>
          <p:cNvPr id="90" name="Google Shape;90;p1" descr="Graphical user interface, text&#10;&#10;Description automatically generated"/>
          <p:cNvPicPr preferRelativeResize="0"/>
          <p:nvPr/>
        </p:nvPicPr>
        <p:blipFill rotWithShape="1">
          <a:blip r:embed="rId4">
            <a:alphaModFix/>
          </a:blip>
          <a:srcRect/>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091045" y="3557061"/>
            <a:ext cx="11295000" cy="25512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7800" b="1" i="0" u="none" strike="noStrike" cap="none" dirty="0">
                <a:solidFill>
                  <a:srgbClr val="056839"/>
                </a:solidFill>
                <a:latin typeface="Calibri"/>
                <a:ea typeface="Calibri"/>
                <a:cs typeface="Calibri"/>
                <a:sym typeface="Calibri"/>
              </a:rPr>
              <a:t>Plastikinių atliekų tvarkymas</a:t>
            </a:r>
            <a:endParaRPr sz="7800" b="0" i="0" u="none" strike="noStrike" cap="none" dirty="0">
              <a:solidFill>
                <a:srgbClr val="056839"/>
              </a:solidFill>
              <a:latin typeface="Calibri"/>
              <a:ea typeface="Calibri"/>
              <a:cs typeface="Calibri"/>
              <a:sym typeface="Calibri"/>
            </a:endParaRPr>
          </a:p>
        </p:txBody>
      </p:sp>
      <p:sp>
        <p:nvSpPr>
          <p:cNvPr id="96" name="Google Shape;96;p1"/>
          <p:cNvSpPr txBox="1"/>
          <p:nvPr/>
        </p:nvSpPr>
        <p:spPr>
          <a:xfrm>
            <a:off x="1004506" y="7114566"/>
            <a:ext cx="20085600" cy="580888"/>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2800" b="0" i="0" u="none" strike="noStrike" cap="none" dirty="0">
                <a:solidFill>
                  <a:srgbClr val="1D614A"/>
                </a:solidFill>
                <a:latin typeface="Calibri"/>
                <a:ea typeface="Calibri"/>
                <a:cs typeface="Calibri"/>
                <a:sym typeface="Calibri"/>
              </a:rPr>
              <a:t>Raktiniai žodžiai: Perdirbimas – biologinis, mechaninis, terminis ir cheminis.</a:t>
            </a:r>
            <a:endParaRPr sz="2800" b="0" i="0" u="none" strike="noStrike" cap="none" dirty="0">
              <a:solidFill>
                <a:srgbClr val="1D614A"/>
              </a:solidFill>
              <a:latin typeface="Calibri"/>
              <a:ea typeface="Calibri"/>
              <a:cs typeface="Calibri"/>
              <a:sym typeface="Calibri"/>
            </a:endParaRPr>
          </a:p>
        </p:txBody>
      </p:sp>
      <p:sp>
        <p:nvSpPr>
          <p:cNvPr id="97" name="Google Shape;97;p1"/>
          <p:cNvSpPr txBox="1"/>
          <p:nvPr/>
        </p:nvSpPr>
        <p:spPr>
          <a:xfrm>
            <a:off x="13541940" y="6977166"/>
            <a:ext cx="3723775" cy="1242607"/>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chemeClr val="dk1"/>
                </a:solidFill>
                <a:latin typeface="Calibri"/>
                <a:ea typeface="Calibri"/>
                <a:cs typeface="Calibri"/>
                <a:sym typeface="Calibri"/>
                <a:hlinkClick r:id="rId5"/>
              </a:rPr>
              <a:t>https://www.pexels.com/photo/anonymous-person-with-bag-of-plastic-bottles-7262933/</a:t>
            </a:r>
            <a:endParaRPr lang="lt-LT"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2300" b="0" i="0" u="none" strike="noStrike" cap="none" dirty="0">
              <a:solidFill>
                <a:srgbClr val="000000"/>
              </a:solidFill>
              <a:latin typeface="Arial"/>
              <a:ea typeface="Arial"/>
              <a:cs typeface="Arial"/>
              <a:sym typeface="Arial"/>
            </a:endParaRPr>
          </a:p>
        </p:txBody>
      </p:sp>
      <p:sp>
        <p:nvSpPr>
          <p:cNvPr id="98" name="Google Shape;98;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bg-BG" sz="15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500" b="0" i="0" u="none" strike="noStrike" cap="none">
              <a:solidFill>
                <a:schemeClr val="dk1"/>
              </a:solidFill>
              <a:latin typeface="Calibri"/>
              <a:ea typeface="Calibri"/>
              <a:cs typeface="Calibri"/>
              <a:sym typeface="Calibri"/>
            </a:endParaRPr>
          </a:p>
        </p:txBody>
      </p:sp>
      <p:pic>
        <p:nvPicPr>
          <p:cNvPr id="99" name="Google Shape;99;p1"/>
          <p:cNvPicPr preferRelativeResize="0"/>
          <p:nvPr/>
        </p:nvPicPr>
        <p:blipFill rotWithShape="1">
          <a:blip r:embed="rId6">
            <a:alphaModFix/>
          </a:blip>
          <a:srcRect/>
          <a:stretch/>
        </p:blipFill>
        <p:spPr>
          <a:xfrm>
            <a:off x="13646955" y="1351455"/>
            <a:ext cx="3723775" cy="55856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0"/>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56" name="Google Shape;256;p10"/>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2.2. Mechaninis perdirbimas</a:t>
            </a:r>
            <a:endParaRPr sz="5900" b="1" i="0" u="none" strike="noStrike" cap="none">
              <a:solidFill>
                <a:srgbClr val="056839"/>
              </a:solidFill>
              <a:latin typeface="Calibri"/>
              <a:ea typeface="Calibri"/>
              <a:cs typeface="Calibri"/>
              <a:sym typeface="Calibri"/>
            </a:endParaRPr>
          </a:p>
        </p:txBody>
      </p:sp>
      <p:pic>
        <p:nvPicPr>
          <p:cNvPr id="257" name="Google Shape;257;p1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58" name="Google Shape;258;p1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59" name="Google Shape;259;p10"/>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60" name="Google Shape;260;p10"/>
          <p:cNvSpPr txBox="1"/>
          <p:nvPr/>
        </p:nvSpPr>
        <p:spPr>
          <a:xfrm>
            <a:off x="1291828" y="2120942"/>
            <a:ext cx="10043056" cy="5020565"/>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Mechaninis perdirbimas – tai panaudoto plastiko perdirbimas, siekiant gauti naujus panašius gaminius. Tai pirminio ir antrinio plastiko perdirbimo rūšis, kai vienarūšės plastiko atliekos paverčiamos beveik tokios pat arba prastesnės kokybės nei originalus produktas.</a:t>
            </a:r>
            <a:endParaRPr sz="2300" dirty="0">
              <a:solidFill>
                <a:srgbClr val="1D614A"/>
              </a:solidFill>
              <a:latin typeface="Calibri" panose="020F0502020204030204" pitchFamily="34" charset="0"/>
              <a:cs typeface="Calibri" panose="020F0502020204030204" pitchFamily="34" charset="0"/>
            </a:endParaRPr>
          </a:p>
          <a:p>
            <a:pPr marL="0" marR="0" lvl="0" indent="0" rtl="0">
              <a:lnSpc>
                <a:spcPct val="150000"/>
              </a:lnSpc>
              <a:spcBef>
                <a:spcPts val="0"/>
              </a:spcBef>
              <a:spcAft>
                <a:spcPts val="0"/>
              </a:spcAft>
              <a:buNone/>
            </a:pPr>
            <a:endParaRPr sz="8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Kartais mišrios plastiko atliekos naudojamos požeminių kamerų gamyboje, siekiant padidinti betono stiprumą.</a:t>
            </a:r>
            <a:endParaRPr sz="29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p:txBody>
      </p:sp>
      <p:pic>
        <p:nvPicPr>
          <p:cNvPr id="261" name="Google Shape;261;p10"/>
          <p:cNvPicPr preferRelativeResize="0"/>
          <p:nvPr/>
        </p:nvPicPr>
        <p:blipFill rotWithShape="1">
          <a:blip r:embed="rId5">
            <a:alphaModFix/>
          </a:blip>
          <a:srcRect/>
          <a:stretch/>
        </p:blipFill>
        <p:spPr>
          <a:xfrm>
            <a:off x="11873523" y="1575450"/>
            <a:ext cx="7035225" cy="5294027"/>
          </a:xfrm>
          <a:prstGeom prst="rect">
            <a:avLst/>
          </a:prstGeom>
          <a:noFill/>
          <a:ln>
            <a:noFill/>
          </a:ln>
        </p:spPr>
      </p:pic>
      <p:sp>
        <p:nvSpPr>
          <p:cNvPr id="262" name="Google Shape;262;p10"/>
          <p:cNvSpPr txBox="1"/>
          <p:nvPr/>
        </p:nvSpPr>
        <p:spPr>
          <a:xfrm>
            <a:off x="11717536" y="7136625"/>
            <a:ext cx="8245800" cy="54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a:solidFill>
                  <a:srgbClr val="000000"/>
                </a:solidFill>
                <a:latin typeface="Calibri"/>
                <a:ea typeface="Calibri"/>
                <a:cs typeface="Calibri"/>
                <a:sym typeface="Calibri"/>
              </a:rPr>
              <a:t>https://c.pxhere.com/images/86/4a/f85fef0289c2c96e92c8683f9ef9-1453075.jpg!d</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11"/>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69" name="Google Shape;269;p11"/>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2.3. Biologinis perdirbimas</a:t>
            </a:r>
            <a:endParaRPr sz="5900" b="1" i="0" u="none" strike="noStrike" cap="none">
              <a:solidFill>
                <a:srgbClr val="056839"/>
              </a:solidFill>
              <a:latin typeface="Calibri"/>
              <a:ea typeface="Calibri"/>
              <a:cs typeface="Calibri"/>
              <a:sym typeface="Calibri"/>
            </a:endParaRPr>
          </a:p>
        </p:txBody>
      </p:sp>
      <p:pic>
        <p:nvPicPr>
          <p:cNvPr id="270" name="Google Shape;270;p1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71" name="Google Shape;271;p1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72" name="Google Shape;272;p11"/>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3" name="Google Shape;273;p11"/>
          <p:cNvSpPr txBox="1"/>
          <p:nvPr/>
        </p:nvSpPr>
        <p:spPr>
          <a:xfrm>
            <a:off x="1473069" y="2056135"/>
            <a:ext cx="8357400" cy="6174727"/>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dirty="0">
                <a:solidFill>
                  <a:srgbClr val="1D614A"/>
                </a:solidFill>
                <a:latin typeface="Calibri" panose="020F0502020204030204" pitchFamily="34" charset="0"/>
                <a:cs typeface="Calibri" panose="020F0502020204030204" pitchFamily="34" charset="0"/>
                <a:sym typeface="Calibri"/>
              </a:rPr>
              <a:t>Kaip žinome, plastikas nėra biologiškai skaidus ir tai yra viena iš pagrindinių aplinkos problemų. Siekiant išspręsti šią problemą, kuriami biologiškai skaidūs polimerai, kurie per realų laiką gali būti paverčiami atgal į biomasę. Biologiškai skaidūs plastikai jau sėkmingai naudojami įvairiose šalyse. Daugiausia jos pristatomos maisto pramonėje ir viešojo maitinimo srityje. Šis plastikas fotodegraduoja per šešias savaites.</a:t>
            </a:r>
            <a:endParaRPr sz="2900" dirty="0">
              <a:solidFill>
                <a:srgbClr val="1D614A"/>
              </a:solidFill>
              <a:latin typeface="Calibri" panose="020F0502020204030204" pitchFamily="34" charset="0"/>
              <a:cs typeface="Calibri" panose="020F0502020204030204" pitchFamily="34" charset="0"/>
              <a:sym typeface="Calibri"/>
            </a:endParaRPr>
          </a:p>
        </p:txBody>
      </p:sp>
      <p:pic>
        <p:nvPicPr>
          <p:cNvPr id="274" name="Google Shape;274;p11" descr="Free Eco friendly white mesh bag with smartphone placed on marble table Stock Photo"/>
          <p:cNvPicPr preferRelativeResize="0"/>
          <p:nvPr/>
        </p:nvPicPr>
        <p:blipFill rotWithShape="1">
          <a:blip r:embed="rId5">
            <a:alphaModFix/>
          </a:blip>
          <a:srcRect/>
          <a:stretch/>
        </p:blipFill>
        <p:spPr>
          <a:xfrm>
            <a:off x="10993364" y="2166009"/>
            <a:ext cx="7965764" cy="5228885"/>
          </a:xfrm>
          <a:prstGeom prst="rect">
            <a:avLst/>
          </a:prstGeom>
          <a:noFill/>
          <a:ln>
            <a:noFill/>
          </a:ln>
        </p:spPr>
      </p:pic>
      <p:sp>
        <p:nvSpPr>
          <p:cNvPr id="275" name="Google Shape;275;p11"/>
          <p:cNvSpPr txBox="1"/>
          <p:nvPr/>
        </p:nvSpPr>
        <p:spPr>
          <a:xfrm>
            <a:off x="10854596" y="7383111"/>
            <a:ext cx="7715400" cy="54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https://images.pexels.com/photos/3850512/pexels-photo-3850512.jpeg</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12"/>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2" name="Google Shape;282;p12"/>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2.4. Terminis perdirbimas/sudeginimas</a:t>
            </a:r>
            <a:endParaRPr sz="5900" b="1" i="0" u="none" strike="noStrike" cap="none">
              <a:solidFill>
                <a:srgbClr val="056839"/>
              </a:solidFill>
              <a:latin typeface="Calibri"/>
              <a:ea typeface="Calibri"/>
              <a:cs typeface="Calibri"/>
              <a:sym typeface="Calibri"/>
            </a:endParaRPr>
          </a:p>
        </p:txBody>
      </p:sp>
      <p:pic>
        <p:nvPicPr>
          <p:cNvPr id="283" name="Google Shape;283;p12"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84" name="Google Shape;284;p12"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85" name="Google Shape;285;p12"/>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6" name="Google Shape;286;p12"/>
          <p:cNvSpPr txBox="1"/>
          <p:nvPr/>
        </p:nvSpPr>
        <p:spPr>
          <a:xfrm>
            <a:off x="2182736" y="1968789"/>
            <a:ext cx="8357400" cy="6174727"/>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a:ea typeface="Calibri"/>
                <a:cs typeface="Calibri"/>
                <a:sym typeface="Calibri"/>
              </a:rPr>
              <a:t>Kaip žinome, plastikai nėra biologiškai skaidūs ir tai yra viena iš pagrindinių aplinkos problemų. Siekiant išspręsti šią problemą, kuriami biologiškai skaidūs polimerai, kurie per realų laiką gali būti paverčiami atgal į biomasę. Biologiškai skaidūs plastikai jau sėkmingai naudojami įvairiose šalyse. Daugiausia jos pristatomos maisto pramonėje ir viešojo maitinimo srityje. Šis plastikas fotodegraduoja per šešias savaites.</a:t>
            </a:r>
            <a:endParaRPr sz="2900" b="0" i="0" u="none" strike="noStrike" cap="none" dirty="0">
              <a:solidFill>
                <a:srgbClr val="1D614A"/>
              </a:solidFill>
              <a:latin typeface="Calibri"/>
              <a:ea typeface="Calibri"/>
              <a:cs typeface="Calibri"/>
              <a:sym typeface="Calibri"/>
            </a:endParaRPr>
          </a:p>
        </p:txBody>
      </p:sp>
      <p:pic>
        <p:nvPicPr>
          <p:cNvPr id="287" name="Google Shape;287;p12" descr="Free Photograph of a Burning Fire Stock Photo"/>
          <p:cNvPicPr preferRelativeResize="0"/>
          <p:nvPr/>
        </p:nvPicPr>
        <p:blipFill rotWithShape="1">
          <a:blip r:embed="rId5">
            <a:alphaModFix/>
          </a:blip>
          <a:srcRect/>
          <a:stretch/>
        </p:blipFill>
        <p:spPr>
          <a:xfrm>
            <a:off x="11932179" y="1815792"/>
            <a:ext cx="6697820" cy="6655412"/>
          </a:xfrm>
          <a:prstGeom prst="rect">
            <a:avLst/>
          </a:prstGeom>
          <a:noFill/>
          <a:ln>
            <a:noFill/>
          </a:ln>
        </p:spPr>
      </p:pic>
      <p:sp>
        <p:nvSpPr>
          <p:cNvPr id="288" name="Google Shape;288;p12"/>
          <p:cNvSpPr txBox="1"/>
          <p:nvPr/>
        </p:nvSpPr>
        <p:spPr>
          <a:xfrm>
            <a:off x="11836488" y="8448248"/>
            <a:ext cx="86235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https://images.pexels.com/photos/672636/pexels-photo-672636.jpeg?auto=compress&amp;cs=tinysrgb&amp;w=1260&amp;h=750&amp;dpr=1</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13"/>
          <p:cNvSpPr/>
          <p:nvPr/>
        </p:nvSpPr>
        <p:spPr>
          <a:xfrm>
            <a:off x="-36740" y="-9687"/>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95" name="Google Shape;295;p13"/>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2.5. Cheminis perdirbimas</a:t>
            </a:r>
            <a:endParaRPr sz="5900" b="1" i="0" u="none" strike="noStrike" cap="none">
              <a:solidFill>
                <a:srgbClr val="056839"/>
              </a:solidFill>
              <a:latin typeface="Calibri"/>
              <a:ea typeface="Calibri"/>
              <a:cs typeface="Calibri"/>
              <a:sym typeface="Calibri"/>
            </a:endParaRPr>
          </a:p>
        </p:txBody>
      </p:sp>
      <p:pic>
        <p:nvPicPr>
          <p:cNvPr id="296" name="Google Shape;296;p13"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97" name="Google Shape;297;p13"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98" name="Google Shape;298;p13"/>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99" name="Google Shape;299;p13"/>
          <p:cNvSpPr txBox="1"/>
          <p:nvPr/>
        </p:nvSpPr>
        <p:spPr>
          <a:xfrm>
            <a:off x="1291828" y="1981470"/>
            <a:ext cx="8357400" cy="4720483"/>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300" b="0" i="0" u="none" strike="noStrike" cap="none" dirty="0">
                <a:solidFill>
                  <a:srgbClr val="1D614A"/>
                </a:solidFill>
                <a:latin typeface="Calibri" panose="020F0502020204030204" pitchFamily="34" charset="0"/>
                <a:cs typeface="Calibri" panose="020F0502020204030204" pitchFamily="34" charset="0"/>
                <a:sym typeface="Arial"/>
              </a:rPr>
              <a:t>Cheminis perdirbimas arba tretinis perdirbimas skirtas polimero atliekas paversti pradiniais monomerais ar kitomis vertingomis cheminėmis medžiagomis. Šie produktai yra naudingi kaip įvairių pramonės procesų žaliava arba kaip kuras transporte.</a:t>
            </a:r>
            <a:endParaRPr sz="3300" b="0" i="0" u="none" strike="noStrike" cap="none" dirty="0">
              <a:solidFill>
                <a:srgbClr val="1D614A"/>
              </a:solidFill>
              <a:latin typeface="Calibri" panose="020F0502020204030204" pitchFamily="34" charset="0"/>
              <a:cs typeface="Calibri" panose="020F0502020204030204" pitchFamily="34" charset="0"/>
              <a:sym typeface="Arial"/>
            </a:endParaRPr>
          </a:p>
        </p:txBody>
      </p:sp>
      <p:pic>
        <p:nvPicPr>
          <p:cNvPr id="300" name="Google Shape;300;p13"/>
          <p:cNvPicPr preferRelativeResize="0"/>
          <p:nvPr/>
        </p:nvPicPr>
        <p:blipFill rotWithShape="1">
          <a:blip r:embed="rId5">
            <a:alphaModFix/>
          </a:blip>
          <a:srcRect/>
          <a:stretch/>
        </p:blipFill>
        <p:spPr>
          <a:xfrm>
            <a:off x="10792967" y="1714538"/>
            <a:ext cx="7901402" cy="5304827"/>
          </a:xfrm>
          <a:prstGeom prst="rect">
            <a:avLst/>
          </a:prstGeom>
          <a:noFill/>
          <a:ln>
            <a:noFill/>
          </a:ln>
        </p:spPr>
      </p:pic>
      <p:sp>
        <p:nvSpPr>
          <p:cNvPr id="301" name="Google Shape;301;p13"/>
          <p:cNvSpPr txBox="1"/>
          <p:nvPr/>
        </p:nvSpPr>
        <p:spPr>
          <a:xfrm>
            <a:off x="10643123" y="7019365"/>
            <a:ext cx="10071300" cy="54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https://images.pexels.com/photos/9796/car-refill-transportation-transport.jpg</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4"/>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8" name="Google Shape;308;p14"/>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2.5. Cheminis perdirbimas</a:t>
            </a:r>
            <a:endParaRPr sz="5900" b="1" i="0" u="none" strike="noStrike" cap="none">
              <a:solidFill>
                <a:srgbClr val="056839"/>
              </a:solidFill>
              <a:latin typeface="Calibri"/>
              <a:ea typeface="Calibri"/>
              <a:cs typeface="Calibri"/>
              <a:sym typeface="Calibri"/>
            </a:endParaRPr>
          </a:p>
        </p:txBody>
      </p:sp>
      <p:pic>
        <p:nvPicPr>
          <p:cNvPr id="309" name="Google Shape;309;p1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10" name="Google Shape;310;p1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11" name="Google Shape;311;p14"/>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12" name="Google Shape;312;p14"/>
          <p:cNvSpPr txBox="1"/>
          <p:nvPr/>
        </p:nvSpPr>
        <p:spPr>
          <a:xfrm>
            <a:off x="1291828" y="1849914"/>
            <a:ext cx="9724200" cy="6174727"/>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Kitas cheminio perdirbimo modelis yra polimero ir bituminio kelio gamyba: Suprojektuotas kelių tiesimo procesas naudojant plastiko atliekas ir ši technika sėkmingai pritaikyta tiesiant lanksčius kelius. (Javeriya Siddiqui ir Govind Pandey, 2013 m.)</a:t>
            </a:r>
            <a:endParaRPr sz="2300" dirty="0">
              <a:solidFill>
                <a:srgbClr val="1D614A"/>
              </a:solidFill>
              <a:latin typeface="Calibri" panose="020F0502020204030204" pitchFamily="34" charset="0"/>
              <a:cs typeface="Calibri" panose="020F0502020204030204" pitchFamily="34" charset="0"/>
            </a:endParaRPr>
          </a:p>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Plastiko atliekų tvarkymo metodai šiuo metu nėra visiškai veiksmingi ir vis dar neišsprendžia problemos. Tam reikia vis ryžtingesnių veiksmų plastiko gamybos, vartojimo ir prekybos kryptimi, taip pat galimybės pereiti prie žiedinės ekonomikos.</a:t>
            </a:r>
            <a:endParaRPr sz="2300" b="0" i="0" u="none" strike="noStrike" cap="none" dirty="0">
              <a:solidFill>
                <a:srgbClr val="1D614A"/>
              </a:solidFill>
              <a:latin typeface="Calibri" panose="020F0502020204030204" pitchFamily="34" charset="0"/>
              <a:cs typeface="Calibri" panose="020F0502020204030204" pitchFamily="34" charset="0"/>
              <a:sym typeface="Arial"/>
            </a:endParaRPr>
          </a:p>
        </p:txBody>
      </p:sp>
      <p:pic>
        <p:nvPicPr>
          <p:cNvPr id="313" name="Google Shape;313;p14"/>
          <p:cNvPicPr preferRelativeResize="0"/>
          <p:nvPr/>
        </p:nvPicPr>
        <p:blipFill rotWithShape="1">
          <a:blip r:embed="rId5">
            <a:alphaModFix/>
          </a:blip>
          <a:srcRect/>
          <a:stretch/>
        </p:blipFill>
        <p:spPr>
          <a:xfrm>
            <a:off x="12307856" y="2040467"/>
            <a:ext cx="6776095" cy="4469823"/>
          </a:xfrm>
          <a:prstGeom prst="rect">
            <a:avLst/>
          </a:prstGeom>
          <a:noFill/>
          <a:ln>
            <a:noFill/>
          </a:ln>
        </p:spPr>
      </p:pic>
      <p:sp>
        <p:nvSpPr>
          <p:cNvPr id="314" name="Google Shape;314;p14"/>
          <p:cNvSpPr txBox="1"/>
          <p:nvPr/>
        </p:nvSpPr>
        <p:spPr>
          <a:xfrm>
            <a:off x="12082214" y="6510290"/>
            <a:ext cx="91377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https://images.pexels.com/photos/63324/california-road-highway-mountains-63324.jpeg?auto=compress&amp;cs=tinysrgb&amp;w=1260&amp;h=750&amp;dpr=1</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g17117a436fc_0_4"/>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21" name="Google Shape;321;g17117a436fc_0_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22" name="Google Shape;322;g17117a436fc_0_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23" name="Google Shape;323;g17117a436fc_0_4"/>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24" name="Google Shape;324;g17117a436fc_0_4"/>
          <p:cNvSpPr txBox="1"/>
          <p:nvPr/>
        </p:nvSpPr>
        <p:spPr>
          <a:xfrm>
            <a:off x="626864" y="227363"/>
            <a:ext cx="19384200" cy="9813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400" b="1" i="0" u="none" strike="noStrike" cap="none">
                <a:solidFill>
                  <a:srgbClr val="056839"/>
                </a:solidFill>
                <a:latin typeface="Calibri"/>
                <a:ea typeface="Calibri"/>
                <a:cs typeface="Calibri"/>
                <a:sym typeface="Calibri"/>
              </a:rPr>
              <a:t>Kokios yra dvi plastiko atliekų rūšys pagal šaltinį</a:t>
            </a:r>
            <a:endParaRPr sz="5400" b="1" i="0" u="none" strike="noStrike" cap="none">
              <a:solidFill>
                <a:srgbClr val="056839"/>
              </a:solidFill>
              <a:latin typeface="Calibri"/>
              <a:ea typeface="Calibri"/>
              <a:cs typeface="Calibri"/>
              <a:sym typeface="Calibri"/>
            </a:endParaRPr>
          </a:p>
        </p:txBody>
      </p:sp>
      <p:sp>
        <p:nvSpPr>
          <p:cNvPr id="325" name="Google Shape;325;g17117a436fc_0_4"/>
          <p:cNvSpPr/>
          <p:nvPr/>
        </p:nvSpPr>
        <p:spPr>
          <a:xfrm>
            <a:off x="7387031" y="1991492"/>
            <a:ext cx="8752200" cy="7114800"/>
          </a:xfrm>
          <a:prstGeom prst="rect">
            <a:avLst/>
          </a:prstGeom>
          <a:noFill/>
          <a:ln>
            <a:noFill/>
          </a:ln>
        </p:spPr>
        <p:txBody>
          <a:bodyPr spcFirstLastPara="1" wrap="square" lIns="148575" tIns="74275" rIns="148575" bIns="74275" anchor="t" anchorCtr="0">
            <a:noAutofit/>
          </a:bodyPr>
          <a:lstStyle/>
          <a:p>
            <a:pPr marL="863600" marR="0" lvl="0" indent="-857250" algn="just" rtl="0">
              <a:lnSpc>
                <a:spcPct val="150000"/>
              </a:lnSpc>
              <a:spcBef>
                <a:spcPts val="0"/>
              </a:spcBef>
              <a:spcAft>
                <a:spcPts val="0"/>
              </a:spcAft>
              <a:buClr>
                <a:srgbClr val="1D614A"/>
              </a:buClr>
              <a:buSzPts val="5700"/>
              <a:buFont typeface="Arial" panose="020B0604020202020204" pitchFamily="34" charset="0"/>
              <a:buChar char="•"/>
            </a:pPr>
            <a:r>
              <a:rPr lang="bg-BG" sz="5700" b="0" i="0" u="none" strike="noStrike" cap="none" dirty="0">
                <a:solidFill>
                  <a:srgbClr val="1D614A"/>
                </a:solidFill>
                <a:latin typeface="Calibri" panose="020F0502020204030204" pitchFamily="34" charset="0"/>
                <a:ea typeface="Calibri"/>
                <a:cs typeface="Calibri" panose="020F0502020204030204" pitchFamily="34" charset="0"/>
                <a:sym typeface="Calibri"/>
              </a:rPr>
              <a:t>Buitinė, pramoninė</a:t>
            </a:r>
            <a:endParaRPr sz="2300" dirty="0">
              <a:solidFill>
                <a:srgbClr val="1D614A"/>
              </a:solidFill>
              <a:latin typeface="Calibri" panose="020F0502020204030204" pitchFamily="34" charset="0"/>
              <a:cs typeface="Calibri" panose="020F0502020204030204" pitchFamily="34" charset="0"/>
            </a:endParaRPr>
          </a:p>
          <a:p>
            <a:pPr marL="1225550" marR="0" lvl="0" indent="-857250" algn="just" rtl="0">
              <a:lnSpc>
                <a:spcPct val="150000"/>
              </a:lnSpc>
              <a:spcBef>
                <a:spcPts val="0"/>
              </a:spcBef>
              <a:spcAft>
                <a:spcPts val="0"/>
              </a:spcAft>
              <a:buClr>
                <a:srgbClr val="1D614A"/>
              </a:buClr>
              <a:buSzPts val="5700"/>
              <a:buFont typeface="Arial" panose="020B0604020202020204" pitchFamily="34" charset="0"/>
              <a:buChar char="•"/>
            </a:pPr>
            <a:endParaRPr sz="57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863600" marR="0" lvl="0" indent="-857250" algn="just" rtl="0">
              <a:lnSpc>
                <a:spcPct val="150000"/>
              </a:lnSpc>
              <a:spcBef>
                <a:spcPts val="0"/>
              </a:spcBef>
              <a:spcAft>
                <a:spcPts val="0"/>
              </a:spcAft>
              <a:buClr>
                <a:srgbClr val="1D614A"/>
              </a:buClr>
              <a:buSzPts val="5700"/>
              <a:buFont typeface="Arial" panose="020B0604020202020204" pitchFamily="34" charset="0"/>
              <a:buChar char="•"/>
            </a:pPr>
            <a:r>
              <a:rPr lang="bg-BG" sz="5700" b="0" i="0" u="none" strike="noStrike" cap="none" dirty="0">
                <a:solidFill>
                  <a:srgbClr val="1D614A"/>
                </a:solidFill>
                <a:latin typeface="Calibri" panose="020F0502020204030204" pitchFamily="34" charset="0"/>
                <a:ea typeface="Calibri"/>
                <a:cs typeface="Calibri" panose="020F0502020204030204" pitchFamily="34" charset="0"/>
                <a:sym typeface="Calibri"/>
              </a:rPr>
              <a:t>Žemės ūkio, pramonės</a:t>
            </a:r>
            <a:endParaRPr sz="2300" dirty="0">
              <a:solidFill>
                <a:srgbClr val="1D614A"/>
              </a:solidFill>
              <a:latin typeface="Calibri" panose="020F0502020204030204" pitchFamily="34" charset="0"/>
              <a:cs typeface="Calibri" panose="020F0502020204030204" pitchFamily="34" charset="0"/>
            </a:endParaRPr>
          </a:p>
          <a:p>
            <a:pPr marL="1225550" marR="0" lvl="0" indent="-857250" algn="just" rtl="0">
              <a:lnSpc>
                <a:spcPct val="150000"/>
              </a:lnSpc>
              <a:spcBef>
                <a:spcPts val="0"/>
              </a:spcBef>
              <a:spcAft>
                <a:spcPts val="0"/>
              </a:spcAft>
              <a:buClr>
                <a:srgbClr val="1D614A"/>
              </a:buClr>
              <a:buSzPts val="5700"/>
              <a:buFont typeface="Arial" panose="020B0604020202020204" pitchFamily="34" charset="0"/>
              <a:buChar char="•"/>
            </a:pPr>
            <a:endParaRPr sz="57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863600" marR="0" lvl="0" indent="-857250" algn="just" rtl="0">
              <a:lnSpc>
                <a:spcPct val="150000"/>
              </a:lnSpc>
              <a:spcBef>
                <a:spcPts val="0"/>
              </a:spcBef>
              <a:spcAft>
                <a:spcPts val="0"/>
              </a:spcAft>
              <a:buClr>
                <a:srgbClr val="1D614A"/>
              </a:buClr>
              <a:buSzPts val="5700"/>
              <a:buFont typeface="Arial" panose="020B0604020202020204" pitchFamily="34" charset="0"/>
              <a:buChar char="•"/>
            </a:pPr>
            <a:r>
              <a:rPr lang="bg-BG" sz="5700" b="0" i="0" u="none" strike="noStrike" cap="none" dirty="0">
                <a:solidFill>
                  <a:srgbClr val="1D614A"/>
                </a:solidFill>
                <a:latin typeface="Calibri" panose="020F0502020204030204" pitchFamily="34" charset="0"/>
                <a:ea typeface="Calibri"/>
                <a:cs typeface="Calibri" panose="020F0502020204030204" pitchFamily="34" charset="0"/>
                <a:sym typeface="Calibri"/>
              </a:rPr>
              <a:t>Žemės ūkio, buities</a:t>
            </a:r>
            <a:endParaRPr sz="127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p:txBody>
      </p:sp>
      <p:pic>
        <p:nvPicPr>
          <p:cNvPr id="326" name="Google Shape;326;g17117a436fc_0_4" descr="Free Person Holding Red and White Disposable Bottle Stock Photo"/>
          <p:cNvPicPr preferRelativeResize="0"/>
          <p:nvPr/>
        </p:nvPicPr>
        <p:blipFill rotWithShape="1">
          <a:blip r:embed="rId5">
            <a:alphaModFix/>
          </a:blip>
          <a:srcRect/>
          <a:stretch/>
        </p:blipFill>
        <p:spPr>
          <a:xfrm>
            <a:off x="1669548" y="1890179"/>
            <a:ext cx="3800830" cy="5701247"/>
          </a:xfrm>
          <a:prstGeom prst="rect">
            <a:avLst/>
          </a:prstGeom>
          <a:noFill/>
          <a:ln>
            <a:noFill/>
          </a:ln>
        </p:spPr>
      </p:pic>
      <p:sp>
        <p:nvSpPr>
          <p:cNvPr id="327" name="Google Shape;327;g17117a436fc_0_4"/>
          <p:cNvSpPr txBox="1"/>
          <p:nvPr/>
        </p:nvSpPr>
        <p:spPr>
          <a:xfrm>
            <a:off x="1521109" y="7608252"/>
            <a:ext cx="3949269" cy="1284937"/>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https://images.pexels.com/photos/1933386/pexels-photo-1933386.jpeg?auto=compress&amp;cs=tinysrgb&amp;w=1260&amp;h=750&amp;dpr=1</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g17117a436fc_0_1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34" name="Google Shape;334;g17117a436fc_0_1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35" name="Google Shape;335;g17117a436fc_0_1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36" name="Google Shape;336;g17117a436fc_0_15"/>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37" name="Google Shape;337;g17117a436fc_0_15"/>
          <p:cNvSpPr txBox="1"/>
          <p:nvPr/>
        </p:nvSpPr>
        <p:spPr>
          <a:xfrm>
            <a:off x="4736541" y="3257021"/>
            <a:ext cx="10085400" cy="25512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bg-BG" sz="5200" b="1" i="0" u="none" strike="noStrike" cap="none">
                <a:solidFill>
                  <a:schemeClr val="dk1"/>
                </a:solidFill>
                <a:latin typeface="Calibri"/>
                <a:ea typeface="Calibri"/>
                <a:cs typeface="Calibri"/>
                <a:sym typeface="Calibri"/>
              </a:rPr>
              <a:t>Taip</a:t>
            </a: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C55A11"/>
              </a:solidFill>
              <a:latin typeface="Calibri"/>
              <a:ea typeface="Calibri"/>
              <a:cs typeface="Calibri"/>
              <a:sym typeface="Calibri"/>
            </a:endParaRPr>
          </a:p>
        </p:txBody>
      </p:sp>
      <p:sp>
        <p:nvSpPr>
          <p:cNvPr id="338" name="Google Shape;338;g17117a436fc_0_15"/>
          <p:cNvSpPr txBox="1"/>
          <p:nvPr/>
        </p:nvSpPr>
        <p:spPr>
          <a:xfrm>
            <a:off x="1013541" y="318380"/>
            <a:ext cx="175314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dirty="0">
                <a:solidFill>
                  <a:srgbClr val="056839"/>
                </a:solidFill>
                <a:latin typeface="Calibri"/>
                <a:ea typeface="Calibri"/>
                <a:cs typeface="Calibri"/>
                <a:sym typeface="Calibri"/>
              </a:rPr>
              <a:t>Visos plastiko atliekos yra biologiškai skaidžios</a:t>
            </a:r>
            <a:endParaRPr sz="5900" b="1" i="0" u="none" strike="noStrike" cap="none" dirty="0">
              <a:solidFill>
                <a:srgbClr val="056839"/>
              </a:solidFill>
              <a:latin typeface="Calibri"/>
              <a:ea typeface="Calibri"/>
              <a:cs typeface="Calibri"/>
              <a:sym typeface="Calibri"/>
            </a:endParaRPr>
          </a:p>
        </p:txBody>
      </p:sp>
      <p:sp>
        <p:nvSpPr>
          <p:cNvPr id="339" name="Google Shape;339;g17117a436fc_0_15"/>
          <p:cNvSpPr txBox="1"/>
          <p:nvPr/>
        </p:nvSpPr>
        <p:spPr>
          <a:xfrm>
            <a:off x="4736342" y="5541174"/>
            <a:ext cx="9091800" cy="2151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bg-BG" sz="5200" b="1" i="0" u="none" strike="noStrike" cap="none">
                <a:solidFill>
                  <a:schemeClr val="dk1"/>
                </a:solidFill>
                <a:latin typeface="Calibri"/>
                <a:ea typeface="Calibri"/>
                <a:cs typeface="Calibri"/>
                <a:sym typeface="Calibri"/>
              </a:rPr>
              <a:t>Ne</a:t>
            </a: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900"/>
              <a:buFont typeface="Arial"/>
              <a:buNone/>
            </a:pPr>
            <a:endParaRPr sz="39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900"/>
              <a:buFont typeface="Arial"/>
              <a:buNone/>
            </a:pPr>
            <a:endParaRPr sz="3900" b="1" i="0" u="none" strike="noStrike" cap="none">
              <a:solidFill>
                <a:srgbClr val="C55A11"/>
              </a:solidFill>
              <a:latin typeface="Calibri"/>
              <a:ea typeface="Calibri"/>
              <a:cs typeface="Calibri"/>
              <a:sym typeface="Calibri"/>
            </a:endParaRPr>
          </a:p>
        </p:txBody>
      </p:sp>
      <p:pic>
        <p:nvPicPr>
          <p:cNvPr id="340" name="Google Shape;340;g17117a436fc_0_15"/>
          <p:cNvPicPr preferRelativeResize="0"/>
          <p:nvPr/>
        </p:nvPicPr>
        <p:blipFill rotWithShape="1">
          <a:blip r:embed="rId5">
            <a:alphaModFix/>
          </a:blip>
          <a:srcRect/>
          <a:stretch/>
        </p:blipFill>
        <p:spPr>
          <a:xfrm>
            <a:off x="10905565" y="1809188"/>
            <a:ext cx="7679796" cy="5759833"/>
          </a:xfrm>
          <a:prstGeom prst="rect">
            <a:avLst/>
          </a:prstGeom>
          <a:noFill/>
          <a:ln>
            <a:noFill/>
          </a:ln>
        </p:spPr>
      </p:pic>
      <p:sp>
        <p:nvSpPr>
          <p:cNvPr id="341" name="Google Shape;341;g17117a436fc_0_15"/>
          <p:cNvSpPr txBox="1"/>
          <p:nvPr/>
        </p:nvSpPr>
        <p:spPr>
          <a:xfrm>
            <a:off x="10755235" y="7605482"/>
            <a:ext cx="7980456" cy="792494"/>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https://c.pxhere.com/photos/25/b8/waste_pollution_cup_garbage_litter_discarded_plastic_recycle-537790.jpg!d</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g17117a436fc_0_3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48" name="Google Shape;348;g17117a436fc_0_33"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49" name="Google Shape;349;g17117a436fc_0_33"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50" name="Google Shape;350;g17117a436fc_0_33"/>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51" name="Google Shape;351;g17117a436fc_0_33"/>
          <p:cNvSpPr txBox="1"/>
          <p:nvPr/>
        </p:nvSpPr>
        <p:spPr>
          <a:xfrm>
            <a:off x="2743435" y="3110591"/>
            <a:ext cx="10085400" cy="25512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bg-BG" sz="5200" b="1" i="0" u="none" strike="noStrike" cap="none">
                <a:solidFill>
                  <a:schemeClr val="dk1"/>
                </a:solidFill>
                <a:latin typeface="Calibri"/>
                <a:ea typeface="Calibri"/>
                <a:cs typeface="Calibri"/>
                <a:sym typeface="Calibri"/>
              </a:rPr>
              <a:t>Taip</a:t>
            </a: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C55A11"/>
              </a:solidFill>
              <a:latin typeface="Calibri"/>
              <a:ea typeface="Calibri"/>
              <a:cs typeface="Calibri"/>
              <a:sym typeface="Calibri"/>
            </a:endParaRPr>
          </a:p>
        </p:txBody>
      </p:sp>
      <p:sp>
        <p:nvSpPr>
          <p:cNvPr id="352" name="Google Shape;352;g17117a436fc_0_33"/>
          <p:cNvSpPr txBox="1"/>
          <p:nvPr/>
        </p:nvSpPr>
        <p:spPr>
          <a:xfrm>
            <a:off x="1644136" y="548808"/>
            <a:ext cx="175314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Užpildymas yra pats efektyviausias perdirbimo būdas</a:t>
            </a:r>
            <a:endParaRPr sz="2300" b="0" i="0" u="none" strike="noStrike" cap="none">
              <a:solidFill>
                <a:srgbClr val="000000"/>
              </a:solidFill>
              <a:latin typeface="Arial"/>
              <a:ea typeface="Arial"/>
              <a:cs typeface="Arial"/>
              <a:sym typeface="Arial"/>
            </a:endParaRPr>
          </a:p>
        </p:txBody>
      </p:sp>
      <p:sp>
        <p:nvSpPr>
          <p:cNvPr id="353" name="Google Shape;353;g17117a436fc_0_33"/>
          <p:cNvSpPr txBox="1"/>
          <p:nvPr/>
        </p:nvSpPr>
        <p:spPr>
          <a:xfrm>
            <a:off x="2743433" y="5778101"/>
            <a:ext cx="10085400" cy="2151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bg-BG" sz="5200" b="1" i="0" u="none" strike="noStrike" cap="none">
                <a:solidFill>
                  <a:schemeClr val="dk1"/>
                </a:solidFill>
                <a:latin typeface="Calibri"/>
                <a:ea typeface="Calibri"/>
                <a:cs typeface="Calibri"/>
                <a:sym typeface="Calibri"/>
              </a:rPr>
              <a:t>Ne</a:t>
            </a:r>
            <a:endParaRPr sz="52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900"/>
              <a:buFont typeface="Arial"/>
              <a:buNone/>
            </a:pPr>
            <a:endParaRPr sz="39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900"/>
              <a:buFont typeface="Arial"/>
              <a:buNone/>
            </a:pPr>
            <a:endParaRPr sz="3900" b="1" i="0" u="none" strike="noStrike" cap="none">
              <a:solidFill>
                <a:srgbClr val="C55A11"/>
              </a:solidFill>
              <a:latin typeface="Calibri"/>
              <a:ea typeface="Calibri"/>
              <a:cs typeface="Calibri"/>
              <a:sym typeface="Calibri"/>
            </a:endParaRPr>
          </a:p>
        </p:txBody>
      </p:sp>
      <p:pic>
        <p:nvPicPr>
          <p:cNvPr id="354" name="Google Shape;354;g17117a436fc_0_33"/>
          <p:cNvPicPr preferRelativeResize="0"/>
          <p:nvPr/>
        </p:nvPicPr>
        <p:blipFill rotWithShape="1">
          <a:blip r:embed="rId5">
            <a:alphaModFix/>
          </a:blip>
          <a:srcRect/>
          <a:stretch/>
        </p:blipFill>
        <p:spPr>
          <a:xfrm>
            <a:off x="9252730" y="1907400"/>
            <a:ext cx="9320138" cy="6207898"/>
          </a:xfrm>
          <a:prstGeom prst="rect">
            <a:avLst/>
          </a:prstGeom>
          <a:noFill/>
          <a:ln>
            <a:noFill/>
          </a:ln>
        </p:spPr>
      </p:pic>
      <p:sp>
        <p:nvSpPr>
          <p:cNvPr id="355" name="Google Shape;355;g17117a436fc_0_33"/>
          <p:cNvSpPr txBox="1"/>
          <p:nvPr/>
        </p:nvSpPr>
        <p:spPr>
          <a:xfrm>
            <a:off x="9137276" y="8115298"/>
            <a:ext cx="104637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https://images.pexels.com/photos/3186574/pexels-photo-3186574.jpeg?auto=compress&amp;cs=tinysrgb&amp;w=1260&amp;h=750&amp;dpr=1</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18"/>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61" name="Google Shape;361;p18"/>
          <p:cNvSpPr txBox="1"/>
          <p:nvPr/>
        </p:nvSpPr>
        <p:spPr>
          <a:xfrm>
            <a:off x="853904" y="700344"/>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Naudingos nuorodos</a:t>
            </a:r>
            <a:endParaRPr sz="2900" b="0" i="0" u="none" strike="noStrike" cap="none" dirty="0">
              <a:solidFill>
                <a:schemeClr val="dk1"/>
              </a:solidFill>
              <a:latin typeface="Calibri"/>
              <a:ea typeface="Calibri"/>
              <a:cs typeface="Calibri"/>
              <a:sym typeface="Calibri"/>
            </a:endParaRPr>
          </a:p>
        </p:txBody>
      </p:sp>
      <p:sp>
        <p:nvSpPr>
          <p:cNvPr id="362" name="Google Shape;362;p18"/>
          <p:cNvSpPr txBox="1"/>
          <p:nvPr/>
        </p:nvSpPr>
        <p:spPr>
          <a:xfrm>
            <a:off x="1241620" y="2613791"/>
            <a:ext cx="16933500" cy="5506500"/>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0"/>
              </a:spcBef>
              <a:spcAft>
                <a:spcPts val="0"/>
              </a:spcAft>
              <a:buNone/>
            </a:pPr>
            <a:r>
              <a:rPr lang="bg-BG" sz="2900" b="0" i="0" u="none" strike="noStrike" cap="none">
                <a:solidFill>
                  <a:schemeClr val="dk1"/>
                </a:solidFill>
                <a:latin typeface="Calibri"/>
                <a:ea typeface="Calibri"/>
                <a:cs typeface="Calibri"/>
                <a:sym typeface="Calibri"/>
              </a:rPr>
              <a:t>Plastikinių atliekų termolizė į skystąjį kurą: tinkamas plastiko atliekų tvarkymo ir pridėtinės vertės produktų gamybos metodas – pasaulinė perspektyva, 2010 Achyut Panda </a:t>
            </a: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r>
              <a:rPr lang="bg-BG" sz="2900" b="0" i="0" u="sng" strike="noStrike" cap="non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Thermolysis of waste plastics to liquid fuel: A suitable method for plastic waste management and manufacture of value added products—A world prospective - ScienceDirect</a:t>
            </a:r>
            <a:endParaRPr sz="29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bg-BG" sz="2900" b="0" i="0" u="none" strike="noStrike" cap="none">
                <a:solidFill>
                  <a:schemeClr val="dk1"/>
                </a:solidFill>
                <a:latin typeface="Calibri"/>
                <a:ea typeface="Calibri"/>
                <a:cs typeface="Calibri"/>
                <a:sym typeface="Calibri"/>
              </a:rPr>
              <a:t>Naujos plastiko atliekų tvarkymo tendencijos, Christopher Igwe,  Springer Nature Switzerland AG 2019 </a:t>
            </a: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r>
              <a:rPr lang="bg-BG" sz="2900" b="0" i="0" u="sng" strike="noStrike" cap="none">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Novel trends in plastic waste management | SpringerLink</a:t>
            </a: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bg-BG" sz="2900" b="0" i="0" u="none" strike="noStrike" cap="none">
                <a:solidFill>
                  <a:schemeClr val="dk1"/>
                </a:solidFill>
                <a:latin typeface="Calibri"/>
                <a:ea typeface="Calibri"/>
                <a:cs typeface="Calibri"/>
                <a:sym typeface="Calibri"/>
              </a:rPr>
              <a:t>Plastikinių atliekų tvarkymo strategijų apžvalga, Javeriya Siddiqui and Govind Pandey, 2013 </a:t>
            </a:r>
            <a:endParaRPr sz="2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r>
              <a:rPr lang="bg-BG" sz="29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Microsoft Word - 14.ISCA-IRJEvS-2013-247 (scinapse.io)</a:t>
            </a:r>
            <a:endParaRPr sz="2900" b="0" i="1" u="none" strike="noStrike" cap="none">
              <a:solidFill>
                <a:srgbClr val="FF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363" name="Google Shape;363;p1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64" name="Google Shape;364;p18"/>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65" name="Google Shape;365;p18"/>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66" name="Google Shape;366;p18" descr="Logo&#10;&#10;Description automatically generated"/>
          <p:cNvPicPr preferRelativeResize="0"/>
          <p:nvPr/>
        </p:nvPicPr>
        <p:blipFill rotWithShape="1">
          <a:blip r:embed="rId6">
            <a:alphaModFix/>
          </a:blip>
          <a:srcRect/>
          <a:stretch/>
        </p:blipFill>
        <p:spPr>
          <a:xfrm>
            <a:off x="279021" y="9106292"/>
            <a:ext cx="2025614" cy="996885"/>
          </a:xfrm>
          <a:prstGeom prst="rect">
            <a:avLst/>
          </a:prstGeom>
          <a:noFill/>
          <a:ln>
            <a:noFill/>
          </a:ln>
        </p:spPr>
      </p:pic>
      <p:pic>
        <p:nvPicPr>
          <p:cNvPr id="367" name="Google Shape;367;p18" descr="Graphical user interface, text&#10;&#10;Description automatically generated"/>
          <p:cNvPicPr preferRelativeResize="0"/>
          <p:nvPr/>
        </p:nvPicPr>
        <p:blipFill rotWithShape="1">
          <a:blip r:embed="rId7">
            <a:alphaModFix/>
          </a:blip>
          <a:srcRect/>
          <a:stretch/>
        </p:blipFill>
        <p:spPr>
          <a:xfrm>
            <a:off x="3131911" y="9240848"/>
            <a:ext cx="3468962" cy="7277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p2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73" name="Google Shape;373;p20"/>
          <p:cNvSpPr txBox="1"/>
          <p:nvPr/>
        </p:nvSpPr>
        <p:spPr>
          <a:xfrm>
            <a:off x="401900" y="736717"/>
            <a:ext cx="1639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   Naudingos nuorodos</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374" name="Google Shape;374;p2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75" name="Google Shape;375;p20"/>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76" name="Google Shape;376;p20"/>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77" name="Google Shape;377;p2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78" name="Google Shape;378;p2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379" name="Google Shape;379;p20" descr="In Germany alone, two and a half million tons of plastic packaging land in the yellow trash can. German households pre-sort their garbage into four separate trash cans; yellow for plastics, brown for compost; blue for paper and black for non-recyclables. Since the various plastics are very difficult to separate from one another, most of the material is utilized for energy.&#10;&#10;The film from VDI Resource Efficiency Center, Recycling plastics – Resource efficiency with an optimized sorting method depicts an improved sorting and processing method for valuable plastics, bringing the plastics life cycle full circle.&#10;&#10;MEILO, a company in Gernsheim located in southern Hesse, sorts plastic trash from the yellow barrels in 30 repetitive sorting processes until the maximal purity of variety has been attained. Plastics are first separated according to size and then subjected to an air separator. In the following step, a near infrared scanner scans the plastics on the conveyor belt as they pass, communicating to a compressed air jet at the end of the conveyor belt which plastics are recyclable. Finally, the compressed air jet blows these material aside. Thus, varying plastics are sorted by an up to 98% purity of variety. In addition to the three major valuable plastics, HPDE, PP and PET, four other well-recyclable plastic varieties are gleaned from the river of trash.&#10;&#10;At Systec Plastics GmbH in Eisfeld, Thuringia, the plastics sorted by MEILO GmbH are further processed to produce a premium commodity for the plastics industry. Here, plastics are shredded and cleansed. Repeated circuits beneath a near LED scanner sort the plastic flakes according to color before they are melted and once more filtered. The 99% pure granules are then filled into containers and transported.&#10;&#10;Werner &amp; Mertz GmbH, manufacturing laundry detergents and cleaning supplies, uses Systec Plastics GmbH granules to produce their packaging bottles. The granules are easily processed in Werner &amp; Mertz GmbH’s standard production plants in Mainz. Their HDPE bottles and PP twist-off lids are made of 100% recycled plastics from the yellow trash can. Their PET bottles are composed of 20% recycled PET from yellow trash cans and 80% recycled plastic from deposit bottles.&#10;&#10;The plastic life cycle comes full circle, the raw materials are recovered.&#10;--------------------&#10;Note:&#10;Unfortunately, a mistake crept into the final overview table of the savings (15:25 min.). We apologize for this. The correct value: 4,168,000 kg CO2 equivalents per year are saved when using PET bottles made of 100% recycled material compared to conventional PET bottles (false: 12,320,490,000 kg).&#10;--------------------&#10;&#10;Further information on MEILO Gesellschaft zur Rückgewinnung sortierter Werkstoffe (Corporation for the recovery of sorted raw materials) mbH &amp; Co. KG: http://www.meilo-gernsheim.de&#10;&#10;Further information on Systec Plastics GmbH: https://www.gruener-punkt.de/en/&#10;&#10;Further information on Werner &amp; Mertz GmbH: https://werner-mertz.de/index-en.html&#10;&#10;Comprehensive resource efficiency information:&#10;Web: https://www.resource-germany.com&#10;Twitter: https://twitter.com/VDI_ZRE&#10;Google+: https://plus.google.com/+Ressource-deutschlandDe&#10;&#10;Commissioned by the Federal Ministry for the Environment, Nature Conservation and Nuclear Safety" title="Recycling plastics – Resource efficiency with an optimized sorting method">
            <a:hlinkClick r:id="rId5"/>
          </p:cNvPr>
          <p:cNvPicPr preferRelativeResize="0"/>
          <p:nvPr/>
        </p:nvPicPr>
        <p:blipFill rotWithShape="1">
          <a:blip r:embed="rId6">
            <a:alphaModFix/>
          </a:blip>
          <a:srcRect/>
          <a:stretch/>
        </p:blipFill>
        <p:spPr>
          <a:xfrm>
            <a:off x="7895855" y="2121713"/>
            <a:ext cx="10287000" cy="7715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1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05" name="Google Shape;105;p3" descr="Graphical user interface, text&#10;&#10;Description automatically generated"/>
          <p:cNvPicPr preferRelativeResize="0"/>
          <p:nvPr/>
        </p:nvPicPr>
        <p:blipFill rotWithShape="1">
          <a:blip r:embed="rId3">
            <a:alphaModFix/>
          </a:blip>
          <a:srcRect/>
          <a:stretch/>
        </p:blipFill>
        <p:spPr>
          <a:xfrm>
            <a:off x="159219" y="9117953"/>
            <a:ext cx="5165965" cy="1083795"/>
          </a:xfrm>
          <a:prstGeom prst="rect">
            <a:avLst/>
          </a:prstGeom>
          <a:noFill/>
          <a:ln>
            <a:noFill/>
          </a:ln>
        </p:spPr>
      </p:pic>
      <p:pic>
        <p:nvPicPr>
          <p:cNvPr id="106" name="Google Shape;106;p3"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07" name="Google Shape;107;p3"/>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8" name="Google Shape;108;p3"/>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9" name="Google Shape;109;p3"/>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0" name="Google Shape;110;p3"/>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1" name="Google Shape;111;p3"/>
          <p:cNvSpPr txBox="1"/>
          <p:nvPr/>
        </p:nvSpPr>
        <p:spPr>
          <a:xfrm>
            <a:off x="1099495" y="1204422"/>
            <a:ext cx="15233100" cy="950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200" b="0" i="0" u="none" strike="noStrike" cap="none" dirty="0">
                <a:solidFill>
                  <a:srgbClr val="1D614A"/>
                </a:solidFill>
                <a:latin typeface="Calibri"/>
                <a:ea typeface="Calibri"/>
                <a:cs typeface="Calibri"/>
                <a:sym typeface="Calibri"/>
              </a:rPr>
              <a:t>Mokymosi rezultata</a:t>
            </a:r>
            <a:r>
              <a:rPr lang="lt-LT" sz="5200" b="0" i="0" u="none" strike="noStrike" cap="none" dirty="0">
                <a:solidFill>
                  <a:srgbClr val="1D614A"/>
                </a:solidFill>
                <a:latin typeface="Calibri"/>
                <a:ea typeface="Calibri"/>
                <a:cs typeface="Calibri"/>
                <a:sym typeface="Calibri"/>
              </a:rPr>
              <a:t>i</a:t>
            </a:r>
            <a:endParaRPr sz="5200" b="0" i="0" u="none" strike="noStrike" cap="none" dirty="0">
              <a:solidFill>
                <a:srgbClr val="1D614A"/>
              </a:solidFill>
              <a:latin typeface="Calibri"/>
              <a:ea typeface="Calibri"/>
              <a:cs typeface="Calibri"/>
              <a:sym typeface="Calibri"/>
            </a:endParaRPr>
          </a:p>
        </p:txBody>
      </p:sp>
      <p:sp>
        <p:nvSpPr>
          <p:cNvPr id="112" name="Google Shape;112;p3"/>
          <p:cNvSpPr txBox="1"/>
          <p:nvPr/>
        </p:nvSpPr>
        <p:spPr>
          <a:xfrm>
            <a:off x="1225724" y="2073150"/>
            <a:ext cx="16933500" cy="5074426"/>
          </a:xfrm>
          <a:prstGeom prst="rect">
            <a:avLst/>
          </a:prstGeom>
          <a:noFill/>
          <a:ln>
            <a:noFill/>
          </a:ln>
        </p:spPr>
        <p:txBody>
          <a:bodyPr spcFirstLastPara="1" wrap="square" lIns="148575" tIns="74275" rIns="148575" bIns="74275" anchor="t" anchorCtr="0">
            <a:spAutoFit/>
          </a:bodyPr>
          <a:lstStyle/>
          <a:p>
            <a:pPr marL="749300" marR="0" lvl="0" indent="-565150" algn="l" rtl="0">
              <a:lnSpc>
                <a:spcPct val="250000"/>
              </a:lnSpc>
              <a:spcBef>
                <a:spcPts val="0"/>
              </a:spcBef>
              <a:spcAft>
                <a:spcPts val="0"/>
              </a:spcAft>
              <a:buClr>
                <a:srgbClr val="056839"/>
              </a:buClr>
              <a:buSzPts val="2900"/>
              <a:buFont typeface="Calibri"/>
              <a:buChar char="●"/>
            </a:pPr>
            <a:r>
              <a:rPr lang="bg-BG" sz="3200" b="0" i="0" u="none" strike="noStrike" cap="none" dirty="0">
                <a:solidFill>
                  <a:srgbClr val="056839"/>
                </a:solidFill>
                <a:latin typeface="Calibri" panose="020F0502020204030204" pitchFamily="34" charset="0"/>
                <a:ea typeface="Calibri"/>
                <a:cs typeface="Calibri" panose="020F0502020204030204" pitchFamily="34" charset="0"/>
                <a:sym typeface="Calibri"/>
              </a:rPr>
              <a:t>Suprasti, ką reiškia plastiko atliekų tvarkymas</a:t>
            </a:r>
            <a:endParaRPr sz="3200" dirty="0">
              <a:latin typeface="Calibri" panose="020F0502020204030204" pitchFamily="34" charset="0"/>
              <a:cs typeface="Calibri" panose="020F0502020204030204" pitchFamily="34" charset="0"/>
            </a:endParaRPr>
          </a:p>
          <a:p>
            <a:pPr marL="749300" marR="0" lvl="0" indent="-565150" algn="l" rtl="0">
              <a:lnSpc>
                <a:spcPct val="250000"/>
              </a:lnSpc>
              <a:spcBef>
                <a:spcPts val="0"/>
              </a:spcBef>
              <a:spcAft>
                <a:spcPts val="0"/>
              </a:spcAft>
              <a:buClr>
                <a:srgbClr val="056839"/>
              </a:buClr>
              <a:buSzPts val="2900"/>
              <a:buFont typeface="Calibri"/>
              <a:buChar char="●"/>
            </a:pPr>
            <a:r>
              <a:rPr lang="bg-BG" sz="3200" b="0" i="0" u="none" strike="noStrike" cap="none" dirty="0">
                <a:solidFill>
                  <a:srgbClr val="056839"/>
                </a:solidFill>
                <a:latin typeface="Calibri" panose="020F0502020204030204" pitchFamily="34" charset="0"/>
                <a:ea typeface="Calibri"/>
                <a:cs typeface="Calibri" panose="020F0502020204030204" pitchFamily="34" charset="0"/>
                <a:sym typeface="Calibri"/>
              </a:rPr>
              <a:t>Sužinoti apie įvairius plastiko atliekų tvarkymo būdus</a:t>
            </a:r>
            <a:endParaRPr sz="3200" dirty="0">
              <a:latin typeface="Calibri" panose="020F0502020204030204" pitchFamily="34" charset="0"/>
              <a:cs typeface="Calibri" panose="020F0502020204030204" pitchFamily="34" charset="0"/>
            </a:endParaRPr>
          </a:p>
          <a:p>
            <a:pPr marL="749300" marR="0" lvl="0" indent="-565150" algn="l" rtl="0">
              <a:lnSpc>
                <a:spcPct val="250000"/>
              </a:lnSpc>
              <a:spcBef>
                <a:spcPts val="0"/>
              </a:spcBef>
              <a:spcAft>
                <a:spcPts val="0"/>
              </a:spcAft>
              <a:buClr>
                <a:srgbClr val="056839"/>
              </a:buClr>
              <a:buSzPts val="2900"/>
              <a:buFont typeface="Calibri"/>
              <a:buChar char="●"/>
            </a:pPr>
            <a:r>
              <a:rPr lang="bg-BG" sz="3200" b="0" i="0" u="none" strike="noStrike" cap="none" dirty="0">
                <a:solidFill>
                  <a:srgbClr val="056839"/>
                </a:solidFill>
                <a:latin typeface="Calibri" panose="020F0502020204030204" pitchFamily="34" charset="0"/>
                <a:ea typeface="Calibri"/>
                <a:cs typeface="Calibri" panose="020F0502020204030204" pitchFamily="34" charset="0"/>
                <a:sym typeface="Calibri"/>
              </a:rPr>
              <a:t>Suprasti plastiko vietą Europos žiedinėje ekonomikoje</a:t>
            </a:r>
            <a:endParaRPr sz="3200" dirty="0">
              <a:latin typeface="Calibri" panose="020F0502020204030204" pitchFamily="34" charset="0"/>
              <a:cs typeface="Calibri" panose="020F0502020204030204" pitchFamily="34" charset="0"/>
            </a:endParaRPr>
          </a:p>
          <a:p>
            <a:pPr marL="749300" marR="0" lvl="0" indent="-565150" algn="l" rtl="0">
              <a:lnSpc>
                <a:spcPct val="250000"/>
              </a:lnSpc>
              <a:spcBef>
                <a:spcPts val="0"/>
              </a:spcBef>
              <a:spcAft>
                <a:spcPts val="0"/>
              </a:spcAft>
              <a:buClr>
                <a:srgbClr val="056839"/>
              </a:buClr>
              <a:buSzPts val="2900"/>
              <a:buFont typeface="Calibri"/>
              <a:buChar char="●"/>
            </a:pPr>
            <a:r>
              <a:rPr lang="bg-BG" sz="3200" b="0" i="0" u="none" strike="noStrike" cap="none" dirty="0">
                <a:solidFill>
                  <a:srgbClr val="056839"/>
                </a:solidFill>
                <a:latin typeface="Calibri" panose="020F0502020204030204" pitchFamily="34" charset="0"/>
                <a:ea typeface="Calibri"/>
                <a:cs typeface="Calibri" panose="020F0502020204030204" pitchFamily="34" charset="0"/>
                <a:sym typeface="Calibri"/>
              </a:rPr>
              <a:t>Išanalizuoti, kaip plastikas perdirbamas vietiniame kontekste</a:t>
            </a:r>
            <a:endParaRPr sz="3200" b="0" i="0" u="none" strike="noStrike" cap="none" dirty="0">
              <a:solidFill>
                <a:srgbClr val="056839"/>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4" name="Google Shape;384;p2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85" name="Google Shape;385;p21"/>
          <p:cNvSpPr txBox="1"/>
          <p:nvPr/>
        </p:nvSpPr>
        <p:spPr>
          <a:xfrm>
            <a:off x="853904" y="935136"/>
            <a:ext cx="1639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Klausimai refleksijai</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386" name="Google Shape;386;p21"/>
          <p:cNvSpPr txBox="1"/>
          <p:nvPr/>
        </p:nvSpPr>
        <p:spPr>
          <a:xfrm>
            <a:off x="1170805" y="2504015"/>
            <a:ext cx="16933500" cy="5505313"/>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0" i="0" u="none" strike="noStrike" cap="none" dirty="0">
                <a:solidFill>
                  <a:schemeClr val="dk1"/>
                </a:solidFill>
                <a:latin typeface="Calibri"/>
                <a:ea typeface="Calibri"/>
                <a:cs typeface="Calibri"/>
                <a:sym typeface="Calibri"/>
              </a:rPr>
              <a:t> </a:t>
            </a:r>
            <a:r>
              <a:rPr lang="bg-BG" sz="2900" b="0" i="0" u="none" strike="noStrike" cap="none" dirty="0">
                <a:solidFill>
                  <a:srgbClr val="1D614A"/>
                </a:solidFill>
                <a:latin typeface="Calibri"/>
                <a:ea typeface="Calibri"/>
                <a:cs typeface="Calibri"/>
                <a:sym typeface="Calibri"/>
              </a:rPr>
              <a:t>1</a:t>
            </a: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 Mokiniai yra kviečiami susipažinti su Europos aplinkos komisijos ataskaita EAA ataskaita Nr. 18/2020, kurioje pasakojama apie plastikų istoriją ir poveikį aplinkai bei klimatui bei nagrinėjama jų vieta Europos žiedinėje ekonomikoje. Klasėje vyksta diskusija ar kita praktinė veikla, atsižvelgiant į tai, kas mokytojui atrodo tinkama.</a:t>
            </a:r>
            <a:endParaRPr sz="2300" dirty="0">
              <a:solidFill>
                <a:srgbClr val="1D614A"/>
              </a:solidFill>
              <a:latin typeface="Calibri" panose="020F0502020204030204" pitchFamily="34" charset="0"/>
              <a:cs typeface="Calibri" panose="020F0502020204030204" pitchFamily="34" charset="0"/>
            </a:endParaRPr>
          </a:p>
          <a:p>
            <a:pPr marL="0" marR="0" lvl="0" indent="0" algn="just"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 </a:t>
            </a:r>
            <a:r>
              <a:rPr lang="bg-BG" sz="2900" b="0" i="0" u="sng" strike="noStrike" cap="none" dirty="0">
                <a:solidFill>
                  <a:srgbClr val="1D614A"/>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https://www.eea.europa.eu/publications/plastics-the-circular-economy-and/</a:t>
            </a:r>
            <a:endParaRPr sz="29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0" marR="0" lvl="0" indent="0" algn="just" rtl="0">
              <a:lnSpc>
                <a:spcPct val="150000"/>
              </a:lnSpc>
              <a:spcBef>
                <a:spcPts val="0"/>
              </a:spcBef>
              <a:spcAft>
                <a:spcPts val="0"/>
              </a:spcAft>
              <a:buNone/>
            </a:pPr>
            <a:endParaRPr sz="29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0" marR="0" lvl="0" indent="0" algn="just"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2. Mokiniai atlieka tyrimą apie savo regiono/ šalies gamybą, kaip perdirbamas plastikas, apie gamyklas, kuriose plastikas perdirbamas arba naudojamas energijai, kurui, tepalams, degalams. Po to mokiniai pristato rezultatus.</a:t>
            </a:r>
            <a:endParaRPr sz="29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p:txBody>
      </p:sp>
      <p:sp>
        <p:nvSpPr>
          <p:cNvPr id="387" name="Google Shape;387;p2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88" name="Google Shape;388;p21"/>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89" name="Google Shape;389;p21"/>
          <p:cNvSpPr/>
          <p:nvPr/>
        </p:nvSpPr>
        <p:spPr>
          <a:xfrm>
            <a:off x="1034414" y="1918499"/>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90" name="Google Shape;390;p21"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391" name="Google Shape;391;p21"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2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98" name="Google Shape;398;p22" descr="Graphical user interface, text&#10;&#10;Description automatically generated"/>
          <p:cNvPicPr preferRelativeResize="0"/>
          <p:nvPr/>
        </p:nvPicPr>
        <p:blipFill rotWithShape="1">
          <a:blip r:embed="rId3">
            <a:alphaModFix/>
          </a:blip>
          <a:srcRect/>
          <a:stretch/>
        </p:blipFill>
        <p:spPr>
          <a:xfrm>
            <a:off x="159219" y="9117932"/>
            <a:ext cx="5165965" cy="1083795"/>
          </a:xfrm>
          <a:prstGeom prst="rect">
            <a:avLst/>
          </a:prstGeom>
          <a:noFill/>
          <a:ln>
            <a:noFill/>
          </a:ln>
        </p:spPr>
      </p:pic>
      <p:pic>
        <p:nvPicPr>
          <p:cNvPr id="399" name="Google Shape;399;p22"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400" name="Google Shape;400;p2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01" name="Google Shape;401;p2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02" name="Google Shape;402;p2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03" name="Google Shape;403;p22"/>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04" name="Google Shape;404;p22"/>
          <p:cNvSpPr txBox="1"/>
          <p:nvPr/>
        </p:nvSpPr>
        <p:spPr>
          <a:xfrm>
            <a:off x="757259" y="839511"/>
            <a:ext cx="12889800" cy="2859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Išvados</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405" name="Google Shape;405;p22"/>
          <p:cNvSpPr/>
          <p:nvPr/>
        </p:nvSpPr>
        <p:spPr>
          <a:xfrm>
            <a:off x="757259" y="1937446"/>
            <a:ext cx="9580800" cy="4835899"/>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a:ea typeface="Calibri"/>
                <a:cs typeface="Calibri"/>
                <a:sym typeface="Calibri"/>
              </a:rPr>
              <a:t>Plastikai vaidina svarbų vaidmenį mūsų visuomenėje, todėl jų naudojimo pabaigoje susidarančių atliekų neišvengiama. Atėjo laikas skubiems sprendimams dėl plastiko atliekų tvarkymo. Šioje pamokoje aptariami metodai yra tik dalinis sprendimas. Atsakomybė už tinkamą atliekų tvarkymą tenka kiekvienam – nuo ​​atskiro namų ūkio surinkimo iki perdirbimo ir perdirbimo būdų.</a:t>
            </a:r>
            <a:endParaRPr sz="2900" b="0" i="0" u="none" strike="noStrike" cap="none" dirty="0">
              <a:solidFill>
                <a:srgbClr val="1D614A"/>
              </a:solidFill>
              <a:latin typeface="Calibri"/>
              <a:ea typeface="Calibri"/>
              <a:cs typeface="Calibri"/>
              <a:sym typeface="Calibri"/>
            </a:endParaRPr>
          </a:p>
        </p:txBody>
      </p:sp>
      <p:pic>
        <p:nvPicPr>
          <p:cNvPr id="406" name="Google Shape;406;p22"/>
          <p:cNvPicPr preferRelativeResize="0"/>
          <p:nvPr/>
        </p:nvPicPr>
        <p:blipFill rotWithShape="1">
          <a:blip r:embed="rId5">
            <a:alphaModFix/>
          </a:blip>
          <a:srcRect/>
          <a:stretch/>
        </p:blipFill>
        <p:spPr>
          <a:xfrm>
            <a:off x="11872289" y="1588480"/>
            <a:ext cx="6720001" cy="5080826"/>
          </a:xfrm>
          <a:prstGeom prst="rect">
            <a:avLst/>
          </a:prstGeom>
          <a:noFill/>
          <a:ln>
            <a:noFill/>
          </a:ln>
        </p:spPr>
      </p:pic>
      <p:sp>
        <p:nvSpPr>
          <p:cNvPr id="407" name="Google Shape;407;p22"/>
          <p:cNvSpPr txBox="1"/>
          <p:nvPr/>
        </p:nvSpPr>
        <p:spPr>
          <a:xfrm>
            <a:off x="11679098" y="6669306"/>
            <a:ext cx="7106382"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https://c.pxhere.com/photos/96/98/pollution_drina_plastic_waste_natural_pollution_garbage_environmental_sins_fog_sad-1115089.jpg!d</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8" name="Google Shape;118;p4"/>
          <p:cNvSpPr txBox="1"/>
          <p:nvPr/>
        </p:nvSpPr>
        <p:spPr>
          <a:xfrm>
            <a:off x="895634" y="64195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Atsižvelgta į šiuos žaliuosius įgūdžius</a:t>
            </a:r>
            <a:endParaRPr sz="2300"/>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19" name="Google Shape;119;p4"/>
          <p:cNvSpPr txBox="1"/>
          <p:nvPr/>
        </p:nvSpPr>
        <p:spPr>
          <a:xfrm>
            <a:off x="5040817" y="1827831"/>
            <a:ext cx="8067300" cy="6151644"/>
          </a:xfrm>
          <a:prstGeom prst="rect">
            <a:avLst/>
          </a:prstGeom>
          <a:noFill/>
          <a:ln>
            <a:noFill/>
          </a:ln>
        </p:spPr>
        <p:txBody>
          <a:bodyPr spcFirstLastPara="1" wrap="square" lIns="148575" tIns="74275" rIns="148575" bIns="74275" anchor="t" anchorCtr="0">
            <a:spAutoFit/>
          </a:bodyPr>
          <a:lstStyle/>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dirty="0">
                <a:solidFill>
                  <a:srgbClr val="056839"/>
                </a:solidFill>
                <a:latin typeface="Calibri"/>
                <a:ea typeface="Calibri"/>
                <a:cs typeface="Calibri"/>
                <a:sym typeface="Calibri"/>
              </a:rPr>
              <a:t>Kūrybingas problemų sprendimas</a:t>
            </a:r>
            <a:endParaRPr sz="2300" dirty="0"/>
          </a:p>
          <a:p>
            <a:pPr marL="558800" marR="0" lvl="0" indent="-552450" algn="l" rtl="0">
              <a:lnSpc>
                <a:spcPct val="200000"/>
              </a:lnSpc>
              <a:spcBef>
                <a:spcPts val="0"/>
              </a:spcBef>
              <a:spcAft>
                <a:spcPts val="0"/>
              </a:spcAft>
              <a:buClr>
                <a:srgbClr val="056839"/>
              </a:buClr>
              <a:buSzPts val="3900"/>
              <a:buFont typeface="Arial"/>
              <a:buChar char="•"/>
            </a:pPr>
            <a:r>
              <a:rPr lang="lt-LT" sz="3900" b="0" i="0" u="none" strike="noStrike" cap="none" dirty="0">
                <a:solidFill>
                  <a:srgbClr val="056839"/>
                </a:solidFill>
                <a:latin typeface="Calibri"/>
                <a:ea typeface="Calibri"/>
                <a:cs typeface="Calibri"/>
                <a:sym typeface="Calibri"/>
              </a:rPr>
              <a:t>Įžvalgus mąstymas</a:t>
            </a:r>
            <a:endParaRPr sz="3900" b="0" i="0" u="none" strike="noStrike" cap="none" dirty="0">
              <a:solidFill>
                <a:srgbClr val="056839"/>
              </a:solidFill>
              <a:latin typeface="Calibri"/>
              <a:ea typeface="Calibri"/>
              <a:cs typeface="Calibri"/>
              <a:sym typeface="Calibri"/>
            </a:endParaRPr>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dirty="0">
                <a:solidFill>
                  <a:srgbClr val="056839"/>
                </a:solidFill>
                <a:latin typeface="Calibri"/>
                <a:ea typeface="Calibri"/>
                <a:cs typeface="Calibri"/>
                <a:sym typeface="Calibri"/>
              </a:rPr>
              <a:t>Stebėjimo įgūdžiai</a:t>
            </a:r>
            <a:endParaRPr sz="2300" dirty="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dirty="0">
                <a:solidFill>
                  <a:srgbClr val="056839"/>
                </a:solidFill>
                <a:latin typeface="Calibri"/>
                <a:ea typeface="Calibri"/>
                <a:cs typeface="Calibri"/>
                <a:sym typeface="Calibri"/>
              </a:rPr>
              <a:t>Analitiniai įgūdžiai</a:t>
            </a:r>
            <a:endParaRPr sz="2300" dirty="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dirty="0">
                <a:solidFill>
                  <a:srgbClr val="056839"/>
                </a:solidFill>
                <a:latin typeface="Calibri"/>
                <a:ea typeface="Calibri"/>
                <a:cs typeface="Calibri"/>
                <a:sym typeface="Calibri"/>
              </a:rPr>
              <a:t>Taršos prevencija</a:t>
            </a:r>
            <a:endParaRPr sz="3900" b="0" i="0" u="none" strike="noStrike" cap="none" dirty="0">
              <a:solidFill>
                <a:srgbClr val="056839"/>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2118639" y="3740577"/>
            <a:ext cx="1801371" cy="3003811"/>
          </a:xfrm>
          <a:prstGeom prst="rect">
            <a:avLst/>
          </a:prstGeom>
          <a:noFill/>
          <a:ln>
            <a:noFill/>
          </a:ln>
        </p:spPr>
      </p:pic>
      <p:pic>
        <p:nvPicPr>
          <p:cNvPr id="121" name="Google Shape;121;p4"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122" name="Google Shape;122;p4"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
        <p:nvSpPr>
          <p:cNvPr id="123" name="Google Shape;123;p4"/>
          <p:cNvSpPr txBox="1"/>
          <p:nvPr/>
        </p:nvSpPr>
        <p:spPr>
          <a:xfrm>
            <a:off x="13248726" y="1812574"/>
            <a:ext cx="7993800" cy="6753300"/>
          </a:xfrm>
          <a:prstGeom prst="rect">
            <a:avLst/>
          </a:prstGeom>
          <a:noFill/>
          <a:ln>
            <a:noFill/>
          </a:ln>
        </p:spPr>
        <p:txBody>
          <a:bodyPr spcFirstLastPara="1" wrap="square" lIns="148575" tIns="74275" rIns="148575" bIns="74275" anchor="t" anchorCtr="0">
            <a:spAutoFit/>
          </a:bodyPr>
          <a:lstStyle/>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Valdymo įgūdžiai</a:t>
            </a:r>
            <a:endParaRPr sz="230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Gyvavimo ciklo valdymas</a:t>
            </a:r>
            <a:endParaRPr sz="230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Mokslo įgūdžiai</a:t>
            </a:r>
            <a:endParaRPr sz="230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Atliekų tvarkymas</a:t>
            </a:r>
            <a:endParaRPr sz="230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Aplinkosaugos auditas</a:t>
            </a:r>
            <a:endParaRPr sz="2300"/>
          </a:p>
          <a:p>
            <a:pPr marL="558800" marR="0" lvl="0" indent="-552450" algn="l" rtl="0">
              <a:lnSpc>
                <a:spcPct val="20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Ekologinis dizainas</a:t>
            </a:r>
            <a:endParaRPr sz="3900" b="0" i="0" u="none" strike="noStrike" cap="none">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30" name="Google Shape;130;p2"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131" name="Google Shape;131;p2"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32" name="Google Shape;132;p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3" name="Google Shape;133;p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4" name="Google Shape;134;p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5" name="Google Shape;135;p2"/>
          <p:cNvSpPr/>
          <p:nvPr/>
        </p:nvSpPr>
        <p:spPr>
          <a:xfrm>
            <a:off x="0" y="8809997"/>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6" name="Google Shape;136;p2"/>
          <p:cNvSpPr txBox="1"/>
          <p:nvPr/>
        </p:nvSpPr>
        <p:spPr>
          <a:xfrm>
            <a:off x="1104081" y="949332"/>
            <a:ext cx="7089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Apibrėžimai</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37" name="Google Shape;137;p2"/>
          <p:cNvSpPr txBox="1"/>
          <p:nvPr/>
        </p:nvSpPr>
        <p:spPr>
          <a:xfrm>
            <a:off x="1227678" y="2613012"/>
            <a:ext cx="14344016" cy="2273659"/>
          </a:xfrm>
          <a:prstGeom prst="rect">
            <a:avLst/>
          </a:prstGeom>
          <a:noFill/>
          <a:ln>
            <a:noFill/>
          </a:ln>
        </p:spPr>
        <p:txBody>
          <a:bodyPr spcFirstLastPara="1" wrap="square" lIns="148575" tIns="74275" rIns="148575" bIns="74275" anchor="t" anchorCtr="0">
            <a:spAutoFit/>
          </a:bodyPr>
          <a:lstStyle/>
          <a:p>
            <a:pPr marL="0" marR="0" lvl="0" indent="0" rtl="0">
              <a:lnSpc>
                <a:spcPct val="100000"/>
              </a:lnSpc>
              <a:spcBef>
                <a:spcPts val="0"/>
              </a:spcBef>
              <a:spcAft>
                <a:spcPts val="0"/>
              </a:spcAft>
              <a:buNone/>
            </a:pPr>
            <a:r>
              <a:rPr lang="bg-BG" sz="4600" b="1" i="0" u="none" strike="noStrike" cap="none" dirty="0">
                <a:solidFill>
                  <a:srgbClr val="1D614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Valdymas </a:t>
            </a:r>
            <a:r>
              <a:rPr lang="bg-BG" sz="4600" b="0" i="0" u="none" strike="noStrike" cap="none" dirty="0">
                <a:solidFill>
                  <a:srgbClr val="1D614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yra įvairių išteklių planavimo, sprendimų priėmimo, organizavimo, vadovavimo, motyvavimo ir kontrolės procesas, siekiant efektyviai pasiekti savo tikslus.</a:t>
            </a:r>
            <a:endParaRPr sz="2900" b="0" i="0" u="none" strike="noStrike" cap="none" dirty="0">
              <a:solidFill>
                <a:srgbClr val="1D614A"/>
              </a:solidFill>
              <a:latin typeface="Calibri"/>
              <a:ea typeface="Calibri"/>
              <a:cs typeface="Calibri"/>
              <a:sym typeface="Calibri"/>
            </a:endParaRPr>
          </a:p>
        </p:txBody>
      </p:sp>
      <p:sp>
        <p:nvSpPr>
          <p:cNvPr id="138" name="Google Shape;138;p2"/>
          <p:cNvSpPr txBox="1"/>
          <p:nvPr/>
        </p:nvSpPr>
        <p:spPr>
          <a:xfrm>
            <a:off x="1362149" y="5279122"/>
            <a:ext cx="114543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bg-BG" sz="2900" b="0" i="0" u="none" strike="noStrike" cap="none" dirty="0">
                <a:solidFill>
                  <a:srgbClr val="C55A11"/>
                </a:solidFill>
                <a:latin typeface="Calibri"/>
                <a:ea typeface="Calibri"/>
                <a:cs typeface="Calibri"/>
                <a:sym typeface="Calibri"/>
              </a:rPr>
              <a:t>https://www.iedunote.com/management</a:t>
            </a:r>
            <a:endParaRPr sz="23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7" name="Google Shape;147;p5"/>
          <p:cNvSpPr txBox="1"/>
          <p:nvPr/>
        </p:nvSpPr>
        <p:spPr>
          <a:xfrm>
            <a:off x="891245" y="863162"/>
            <a:ext cx="167412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Plastikinių atliekų rūšys pagal jų kilmę</a:t>
            </a:r>
            <a:endParaRPr sz="5900" b="1" i="0" u="none" strike="noStrike" cap="none">
              <a:solidFill>
                <a:srgbClr val="056839"/>
              </a:solidFill>
              <a:latin typeface="Calibri"/>
              <a:ea typeface="Calibri"/>
              <a:cs typeface="Calibri"/>
              <a:sym typeface="Calibri"/>
            </a:endParaRPr>
          </a:p>
        </p:txBody>
      </p:sp>
      <p:sp>
        <p:nvSpPr>
          <p:cNvPr id="148" name="Google Shape;148;p5"/>
          <p:cNvSpPr txBox="1"/>
          <p:nvPr/>
        </p:nvSpPr>
        <p:spPr>
          <a:xfrm>
            <a:off x="1043611" y="2543375"/>
            <a:ext cx="8079300" cy="5020565"/>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Plastiko šiandien galima rasti beveik visose žmogaus veiklos srityse</a:t>
            </a:r>
            <a:endParaRPr sz="2300" dirty="0">
              <a:solidFill>
                <a:srgbClr val="1D614A"/>
              </a:solidFill>
              <a:latin typeface="Calibri" panose="020F0502020204030204" pitchFamily="34" charset="0"/>
              <a:cs typeface="Calibri" panose="020F0502020204030204" pitchFamily="34" charset="0"/>
            </a:endParaRPr>
          </a:p>
          <a:p>
            <a:pPr marL="0" marR="0" lvl="0" indent="0" rtl="0">
              <a:lnSpc>
                <a:spcPct val="150000"/>
              </a:lnSpc>
              <a:spcBef>
                <a:spcPts val="0"/>
              </a:spcBef>
              <a:spcAft>
                <a:spcPts val="0"/>
              </a:spcAft>
              <a:buNone/>
            </a:pPr>
            <a:endParaRPr sz="8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Plastikinės atliekos pagal kilmę gali būti priskiriamos pramoninėms ir komunalinėms plastikinėms atliekoms; šios grupės pasižymi skirtingomis savybėmis ir savybėmis ir joms taikomos skirtingos valdymo strategijos.</a:t>
            </a:r>
            <a:endParaRPr sz="2300" b="0" i="0" u="none" strike="noStrike" cap="none" dirty="0">
              <a:solidFill>
                <a:srgbClr val="1D614A"/>
              </a:solidFill>
              <a:latin typeface="Calibri" panose="020F0502020204030204" pitchFamily="34" charset="0"/>
              <a:cs typeface="Calibri" panose="020F0502020204030204" pitchFamily="34" charset="0"/>
              <a:sym typeface="Arial"/>
            </a:endParaRPr>
          </a:p>
        </p:txBody>
      </p:sp>
      <p:sp>
        <p:nvSpPr>
          <p:cNvPr id="149" name="Google Shape;149;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0" name="Google Shape;150;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1" name="Google Shape;151;p5"/>
          <p:cNvSpPr/>
          <p:nvPr/>
        </p:nvSpPr>
        <p:spPr>
          <a:xfrm>
            <a:off x="1043611" y="1872323"/>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52" name="Google Shape;152;p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53" name="Google Shape;153;p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154" name="Google Shape;154;p5" descr="Drone Shot of Dumpsite"/>
          <p:cNvPicPr preferRelativeResize="0"/>
          <p:nvPr/>
        </p:nvPicPr>
        <p:blipFill rotWithShape="1">
          <a:blip r:embed="rId5">
            <a:alphaModFix/>
          </a:blip>
          <a:srcRect/>
          <a:stretch/>
        </p:blipFill>
        <p:spPr>
          <a:xfrm>
            <a:off x="11692906" y="2139519"/>
            <a:ext cx="6156421" cy="6162716"/>
          </a:xfrm>
          <a:prstGeom prst="rect">
            <a:avLst/>
          </a:prstGeom>
          <a:noFill/>
          <a:ln>
            <a:noFill/>
          </a:ln>
        </p:spPr>
      </p:pic>
      <p:sp>
        <p:nvSpPr>
          <p:cNvPr id="155" name="Google Shape;155;p5"/>
          <p:cNvSpPr txBox="1"/>
          <p:nvPr/>
        </p:nvSpPr>
        <p:spPr>
          <a:xfrm>
            <a:off x="11577602" y="8302235"/>
            <a:ext cx="91134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a:solidFill>
                  <a:srgbClr val="000000"/>
                </a:solidFill>
                <a:latin typeface="Calibri"/>
                <a:ea typeface="Calibri"/>
                <a:cs typeface="Calibri"/>
                <a:sym typeface="Calibri"/>
              </a:rPr>
              <a:t>https://images.pexels.com/photos/3174350/pexels-photo-3174350.jpeg?auto=compress&amp;cs=tinysrgb&amp;w=1260&amp;h=750&amp;dpr=1</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p:nvPr/>
        </p:nvSpPr>
        <p:spPr>
          <a:xfrm>
            <a:off x="40026" y="-1"/>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62" name="Google Shape;162;p6"/>
          <p:cNvSpPr txBox="1"/>
          <p:nvPr/>
        </p:nvSpPr>
        <p:spPr>
          <a:xfrm>
            <a:off x="891255" y="863175"/>
            <a:ext cx="19230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1 Tema: Plastikinių atliekų rūšys pagal jų kilmę</a:t>
            </a:r>
            <a:endParaRPr sz="2300" b="0" i="0" u="none" strike="noStrike" cap="none">
              <a:solidFill>
                <a:srgbClr val="000000"/>
              </a:solidFill>
              <a:latin typeface="Arial"/>
              <a:ea typeface="Arial"/>
              <a:cs typeface="Arial"/>
              <a:sym typeface="Arial"/>
            </a:endParaRPr>
          </a:p>
        </p:txBody>
      </p:sp>
      <p:sp>
        <p:nvSpPr>
          <p:cNvPr id="163" name="Google Shape;163;p6"/>
          <p:cNvSpPr txBox="1"/>
          <p:nvPr/>
        </p:nvSpPr>
        <p:spPr>
          <a:xfrm>
            <a:off x="1046607" y="2473906"/>
            <a:ext cx="9091800" cy="4835899"/>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Komunalinės plastiko atliekos dažniausiai lieka kietųjų komunalinių atliekų dalimi, nes išmetamos ir surenkamos kaip komunalinės atliekos.</a:t>
            </a:r>
            <a:endParaRPr sz="2300" dirty="0">
              <a:solidFill>
                <a:srgbClr val="1D614A"/>
              </a:solidFill>
              <a:latin typeface="Calibri" panose="020F0502020204030204" pitchFamily="34" charset="0"/>
              <a:cs typeface="Calibri" panose="020F0502020204030204" pitchFamily="34" charset="0"/>
            </a:endParaRPr>
          </a:p>
          <a:p>
            <a:pPr marL="0" marR="0" lvl="0" indent="0" rtl="0">
              <a:lnSpc>
                <a:spcPct val="150000"/>
              </a:lnSpc>
              <a:spcBef>
                <a:spcPts val="0"/>
              </a:spcBef>
              <a:spcAft>
                <a:spcPts val="0"/>
              </a:spcAft>
              <a:buNone/>
            </a:pPr>
            <a:endParaRPr sz="2900" b="0" i="0" u="none" strike="noStrike" cap="none" dirty="0">
              <a:solidFill>
                <a:srgbClr val="1D614A"/>
              </a:solidFill>
              <a:latin typeface="Calibri" panose="020F0502020204030204" pitchFamily="34" charset="0"/>
              <a:ea typeface="Calibri"/>
              <a:cs typeface="Calibri" panose="020F0502020204030204" pitchFamily="34" charset="0"/>
              <a:sym typeface="Calibri"/>
            </a:endParaRPr>
          </a:p>
          <a:p>
            <a:pPr marL="0" marR="0" lvl="0" indent="0" rtl="0">
              <a:lnSpc>
                <a:spcPct val="150000"/>
              </a:lnSpc>
              <a:spcBef>
                <a:spcPts val="0"/>
              </a:spcBef>
              <a:spcAft>
                <a:spcPts val="0"/>
              </a:spcAft>
              <a:buNone/>
            </a:pPr>
            <a:r>
              <a:rPr lang="bg-BG" sz="2900" b="0" i="0" u="none" strike="noStrike" cap="none" dirty="0">
                <a:solidFill>
                  <a:srgbClr val="1D614A"/>
                </a:solidFill>
                <a:latin typeface="Calibri" panose="020F0502020204030204" pitchFamily="34" charset="0"/>
                <a:ea typeface="Calibri"/>
                <a:cs typeface="Calibri" panose="020F0502020204030204" pitchFamily="34" charset="0"/>
                <a:sym typeface="Calibri"/>
              </a:rPr>
              <a:t>Taigi buitinės plastiko atliekos yra maišomos su kitomis atliekomis ir yra nevienalytės sudėties. Norint jį perdirbti, plastiką būtina atskirti nuo kitų buitinių atliekų.</a:t>
            </a:r>
            <a:endParaRPr sz="2300" b="0" i="0" u="none" strike="noStrike" cap="none" dirty="0">
              <a:solidFill>
                <a:srgbClr val="1D614A"/>
              </a:solidFill>
              <a:latin typeface="Calibri" panose="020F0502020204030204" pitchFamily="34" charset="0"/>
              <a:cs typeface="Calibri" panose="020F0502020204030204" pitchFamily="34" charset="0"/>
              <a:sym typeface="Arial"/>
            </a:endParaRPr>
          </a:p>
        </p:txBody>
      </p:sp>
      <p:sp>
        <p:nvSpPr>
          <p:cNvPr id="164" name="Google Shape;164;p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65" name="Google Shape;165;p6"/>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66" name="Google Shape;166;p6"/>
          <p:cNvSpPr/>
          <p:nvPr/>
        </p:nvSpPr>
        <p:spPr>
          <a:xfrm>
            <a:off x="1034414" y="1874325"/>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67" name="Google Shape;167;p6"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68" name="Google Shape;168;p6"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169" name="Google Shape;169;p6"/>
          <p:cNvSpPr txBox="1"/>
          <p:nvPr/>
        </p:nvSpPr>
        <p:spPr>
          <a:xfrm>
            <a:off x="10506705" y="7892782"/>
            <a:ext cx="97548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https://images.pexels.com/photos/2547565/pexels-photo-2547565.jpeg?auto=compress&amp;cs=tinysrgb&amp;w=1260&amp;h=750&amp;dpr=1</a:t>
            </a:r>
            <a:endParaRPr sz="1600" b="0" i="0" u="none" strike="noStrike" cap="none" dirty="0">
              <a:solidFill>
                <a:srgbClr val="000000"/>
              </a:solidFill>
              <a:latin typeface="Calibri"/>
              <a:ea typeface="Calibri"/>
              <a:cs typeface="Calibri"/>
              <a:sym typeface="Calibri"/>
            </a:endParaRPr>
          </a:p>
        </p:txBody>
      </p:sp>
      <p:pic>
        <p:nvPicPr>
          <p:cNvPr id="170" name="Google Shape;170;p6"/>
          <p:cNvPicPr preferRelativeResize="0"/>
          <p:nvPr/>
        </p:nvPicPr>
        <p:blipFill rotWithShape="1">
          <a:blip r:embed="rId5">
            <a:alphaModFix/>
          </a:blip>
          <a:srcRect/>
          <a:stretch/>
        </p:blipFill>
        <p:spPr>
          <a:xfrm>
            <a:off x="10676965" y="2410634"/>
            <a:ext cx="7526035" cy="54657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7" name="Google Shape;177;p7"/>
          <p:cNvSpPr txBox="1"/>
          <p:nvPr/>
        </p:nvSpPr>
        <p:spPr>
          <a:xfrm>
            <a:off x="1151753" y="2428760"/>
            <a:ext cx="9565553" cy="4143402"/>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endParaRPr sz="800" b="0" i="0" u="none" strike="noStrike" cap="none" dirty="0">
              <a:solidFill>
                <a:srgbClr val="1D614A"/>
              </a:solidFill>
              <a:latin typeface="Calibri" panose="020F0502020204030204" pitchFamily="34" charset="0"/>
              <a:cs typeface="Calibri" panose="020F0502020204030204" pitchFamily="34" charset="0"/>
              <a:sym typeface="Arial"/>
            </a:endParaRPr>
          </a:p>
          <a:p>
            <a:pPr marL="0" marR="0" lvl="0" indent="0" algn="just" rtl="0">
              <a:lnSpc>
                <a:spcPct val="150000"/>
              </a:lnSpc>
              <a:spcBef>
                <a:spcPts val="0"/>
              </a:spcBef>
              <a:spcAft>
                <a:spcPts val="0"/>
              </a:spcAft>
              <a:buNone/>
            </a:pPr>
            <a:r>
              <a:rPr lang="bg-BG" sz="3300" b="1" i="0" u="none" strike="noStrike" cap="none" dirty="0">
                <a:solidFill>
                  <a:srgbClr val="1D614A"/>
                </a:solidFill>
                <a:latin typeface="Calibri" panose="020F0502020204030204" pitchFamily="34" charset="0"/>
                <a:cs typeface="Calibri" panose="020F0502020204030204" pitchFamily="34" charset="0"/>
                <a:sym typeface="Arial"/>
              </a:rPr>
              <a:t>Pramoninių</a:t>
            </a:r>
            <a:r>
              <a:rPr lang="bg-BG" sz="3300" b="0" i="0" u="none" strike="noStrike" cap="none" dirty="0">
                <a:solidFill>
                  <a:srgbClr val="1D614A"/>
                </a:solidFill>
                <a:latin typeface="Calibri" panose="020F0502020204030204" pitchFamily="34" charset="0"/>
                <a:cs typeface="Calibri" panose="020F0502020204030204" pitchFamily="34" charset="0"/>
                <a:sym typeface="Arial"/>
              </a:rPr>
              <a:t> plastiko atliekų susidaro įvairios gamybos metu. Dauguma pramoninių plastikinių atliekų pasižymi gana geromis fizinėmis savybėmis, t. y. jos yra pakankamai švarios ir neužterštos, jų yra gana dideliais kiekiais.</a:t>
            </a:r>
            <a:endParaRPr sz="3300" b="0" i="0" u="none" strike="noStrike" cap="none" dirty="0">
              <a:solidFill>
                <a:srgbClr val="1D614A"/>
              </a:solidFill>
              <a:latin typeface="Calibri" panose="020F0502020204030204" pitchFamily="34" charset="0"/>
              <a:cs typeface="Calibri" panose="020F0502020204030204" pitchFamily="34" charset="0"/>
              <a:sym typeface="Arial"/>
            </a:endParaRPr>
          </a:p>
        </p:txBody>
      </p:sp>
      <p:sp>
        <p:nvSpPr>
          <p:cNvPr id="178" name="Google Shape;178;p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9" name="Google Shape;179;p7"/>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80" name="Google Shape;180;p7"/>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81" name="Google Shape;181;p7"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82" name="Google Shape;182;p7"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183" name="Google Shape;183;p7"/>
          <p:cNvSpPr txBox="1"/>
          <p:nvPr/>
        </p:nvSpPr>
        <p:spPr>
          <a:xfrm>
            <a:off x="891445" y="700344"/>
            <a:ext cx="19230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dirty="0">
                <a:solidFill>
                  <a:srgbClr val="056839"/>
                </a:solidFill>
                <a:latin typeface="Calibri"/>
                <a:ea typeface="Calibri"/>
                <a:cs typeface="Calibri"/>
                <a:sym typeface="Calibri"/>
              </a:rPr>
              <a:t>1 Tema: Plastikinių atliekų rūšys pagal jų kilmę</a:t>
            </a:r>
            <a:endParaRPr sz="2300" b="0" i="0" u="none" strike="noStrike" cap="none" dirty="0">
              <a:solidFill>
                <a:srgbClr val="000000"/>
              </a:solidFill>
              <a:latin typeface="Arial"/>
              <a:ea typeface="Arial"/>
              <a:cs typeface="Arial"/>
              <a:sym typeface="Arial"/>
            </a:endParaRPr>
          </a:p>
        </p:txBody>
      </p:sp>
      <p:pic>
        <p:nvPicPr>
          <p:cNvPr id="184" name="Google Shape;184;p7"/>
          <p:cNvPicPr preferRelativeResize="0"/>
          <p:nvPr/>
        </p:nvPicPr>
        <p:blipFill rotWithShape="1">
          <a:blip r:embed="rId5">
            <a:alphaModFix/>
          </a:blip>
          <a:srcRect/>
          <a:stretch/>
        </p:blipFill>
        <p:spPr>
          <a:xfrm>
            <a:off x="11869059" y="2588158"/>
            <a:ext cx="7040139" cy="4693426"/>
          </a:xfrm>
          <a:prstGeom prst="rect">
            <a:avLst/>
          </a:prstGeom>
          <a:noFill/>
          <a:ln>
            <a:noFill/>
          </a:ln>
        </p:spPr>
      </p:pic>
      <p:sp>
        <p:nvSpPr>
          <p:cNvPr id="185" name="Google Shape;185;p7"/>
          <p:cNvSpPr txBox="1"/>
          <p:nvPr/>
        </p:nvSpPr>
        <p:spPr>
          <a:xfrm>
            <a:off x="11764564" y="7292955"/>
            <a:ext cx="7249128" cy="730939"/>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bg-BG" b="0" i="0" u="none" strike="noStrike" cap="none" dirty="0">
                <a:solidFill>
                  <a:srgbClr val="000000"/>
                </a:solidFill>
                <a:latin typeface="Calibri"/>
                <a:ea typeface="Calibri"/>
                <a:cs typeface="Calibri"/>
                <a:sym typeface="Calibri"/>
              </a:rPr>
              <a:t>https://c.pxhere.com/photos/46/1a/industry_canister_plastic_old_old_factory_hall_lost_places_broken_factory_building-1393638.jpg!d</a:t>
            </a:r>
            <a:endParaRPr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8"/>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91" name="Google Shape;191;p8"/>
          <p:cNvSpPr txBox="1"/>
          <p:nvPr/>
        </p:nvSpPr>
        <p:spPr>
          <a:xfrm>
            <a:off x="923189" y="300113"/>
            <a:ext cx="19233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 2 Tema: Įvairūs plastiko atliekų tvarkymo būdai</a:t>
            </a:r>
            <a:endParaRPr sz="5900" b="1" i="0" u="none" strike="noStrike" cap="none">
              <a:solidFill>
                <a:srgbClr val="056839"/>
              </a:solidFill>
              <a:latin typeface="Calibri"/>
              <a:ea typeface="Calibri"/>
              <a:cs typeface="Calibri"/>
              <a:sym typeface="Calibri"/>
            </a:endParaRPr>
          </a:p>
        </p:txBody>
      </p:sp>
      <p:pic>
        <p:nvPicPr>
          <p:cNvPr id="192" name="Google Shape;192;p8"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93" name="Google Shape;193;p8"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194" name="Google Shape;194;p8"/>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grpSp>
        <p:nvGrpSpPr>
          <p:cNvPr id="195" name="Google Shape;195;p8"/>
          <p:cNvGrpSpPr/>
          <p:nvPr/>
        </p:nvGrpSpPr>
        <p:grpSpPr>
          <a:xfrm>
            <a:off x="2675023" y="1798598"/>
            <a:ext cx="14789633" cy="7078798"/>
            <a:chOff x="4248" y="152596"/>
            <a:chExt cx="8764227" cy="4719199"/>
          </a:xfrm>
        </p:grpSpPr>
        <p:sp>
          <p:nvSpPr>
            <p:cNvPr id="196" name="Google Shape;196;p8"/>
            <p:cNvSpPr/>
            <p:nvPr/>
          </p:nvSpPr>
          <p:spPr>
            <a:xfrm>
              <a:off x="4248" y="2575399"/>
              <a:ext cx="1685428" cy="84271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197" name="Google Shape;197;p8"/>
            <p:cNvSpPr txBox="1"/>
            <p:nvPr/>
          </p:nvSpPr>
          <p:spPr>
            <a:xfrm>
              <a:off x="28930" y="2600081"/>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b="0" i="0" u="none" strike="noStrike" cap="none">
                  <a:solidFill>
                    <a:schemeClr val="lt1"/>
                  </a:solidFill>
                  <a:latin typeface="Calibri"/>
                  <a:ea typeface="Calibri"/>
                  <a:cs typeface="Calibri"/>
                  <a:sym typeface="Calibri"/>
                </a:rPr>
                <a:t>Plastikinių atliekų tvarkymasnt</a:t>
              </a:r>
              <a:endParaRPr sz="2900" b="0" i="0" u="none" strike="noStrike" cap="none">
                <a:solidFill>
                  <a:schemeClr val="lt1"/>
                </a:solidFill>
                <a:latin typeface="Calibri"/>
                <a:ea typeface="Calibri"/>
                <a:cs typeface="Calibri"/>
                <a:sym typeface="Calibri"/>
              </a:endParaRPr>
            </a:p>
          </p:txBody>
        </p:sp>
        <p:sp>
          <p:nvSpPr>
            <p:cNvPr id="198" name="Google Shape;198;p8"/>
            <p:cNvSpPr/>
            <p:nvPr/>
          </p:nvSpPr>
          <p:spPr>
            <a:xfrm rot="-2142401">
              <a:off x="1611639" y="2739381"/>
              <a:ext cx="830244" cy="30190"/>
            </a:xfrm>
            <a:custGeom>
              <a:avLst/>
              <a:gdLst/>
              <a:ahLst/>
              <a:cxnLst/>
              <a:rect l="l" t="t" r="r" b="b"/>
              <a:pathLst>
                <a:path w="120000" h="120000" extrusionOk="0">
                  <a:moveTo>
                    <a:pt x="0" y="60000"/>
                  </a:moveTo>
                  <a:lnTo>
                    <a:pt x="120000" y="60000"/>
                  </a:lnTo>
                </a:path>
              </a:pathLst>
            </a:custGeom>
            <a:noFill/>
            <a:ln w="12700" cap="flat" cmpd="sng">
              <a:solidFill>
                <a:srgbClr val="345A99"/>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199" name="Google Shape;199;p8"/>
            <p:cNvSpPr txBox="1"/>
            <p:nvPr/>
          </p:nvSpPr>
          <p:spPr>
            <a:xfrm rot="-2142401">
              <a:off x="2006006" y="2733720"/>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00" name="Google Shape;200;p8"/>
            <p:cNvSpPr/>
            <p:nvPr/>
          </p:nvSpPr>
          <p:spPr>
            <a:xfrm>
              <a:off x="2363847" y="2090838"/>
              <a:ext cx="1685428" cy="842714"/>
            </a:xfrm>
            <a:prstGeom prst="roundRect">
              <a:avLst>
                <a:gd name="adj" fmla="val 10000"/>
              </a:avLst>
            </a:prstGeom>
            <a:solidFill>
              <a:srgbClr val="1F3864"/>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01" name="Google Shape;201;p8"/>
            <p:cNvSpPr txBox="1"/>
            <p:nvPr/>
          </p:nvSpPr>
          <p:spPr>
            <a:xfrm>
              <a:off x="2406826" y="2079039"/>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Perdirbimas</a:t>
              </a:r>
              <a:endParaRPr sz="2900" b="0" i="0" u="none" strike="noStrike" cap="none">
                <a:solidFill>
                  <a:schemeClr val="lt1"/>
                </a:solidFill>
                <a:latin typeface="Calibri"/>
                <a:ea typeface="Calibri"/>
                <a:cs typeface="Calibri"/>
                <a:sym typeface="Calibri"/>
              </a:endParaRPr>
            </a:p>
          </p:txBody>
        </p:sp>
        <p:sp>
          <p:nvSpPr>
            <p:cNvPr id="202" name="Google Shape;202;p8"/>
            <p:cNvSpPr/>
            <p:nvPr/>
          </p:nvSpPr>
          <p:spPr>
            <a:xfrm rot="-3907178">
              <a:off x="3585160" y="1770259"/>
              <a:ext cx="1602403"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03" name="Google Shape;203;p8"/>
            <p:cNvSpPr txBox="1"/>
            <p:nvPr/>
          </p:nvSpPr>
          <p:spPr>
            <a:xfrm rot="-3907178">
              <a:off x="4346301" y="1745294"/>
              <a:ext cx="80120" cy="80120"/>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04" name="Google Shape;204;p8"/>
            <p:cNvSpPr/>
            <p:nvPr/>
          </p:nvSpPr>
          <p:spPr>
            <a:xfrm>
              <a:off x="4723447" y="637156"/>
              <a:ext cx="1685428" cy="842714"/>
            </a:xfrm>
            <a:prstGeom prst="roundRect">
              <a:avLst>
                <a:gd name="adj" fmla="val 1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05" name="Google Shape;205;p8"/>
            <p:cNvSpPr txBox="1"/>
            <p:nvPr/>
          </p:nvSpPr>
          <p:spPr>
            <a:xfrm>
              <a:off x="4748129" y="661838"/>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Mechaninis</a:t>
              </a:r>
              <a:endParaRPr sz="2900" b="0" i="0" u="none" strike="noStrike" cap="none">
                <a:solidFill>
                  <a:schemeClr val="lt1"/>
                </a:solidFill>
                <a:latin typeface="Calibri"/>
                <a:ea typeface="Calibri"/>
                <a:cs typeface="Calibri"/>
                <a:sym typeface="Calibri"/>
              </a:endParaRPr>
            </a:p>
          </p:txBody>
        </p:sp>
        <p:sp>
          <p:nvSpPr>
            <p:cNvPr id="206" name="Google Shape;206;p8"/>
            <p:cNvSpPr/>
            <p:nvPr/>
          </p:nvSpPr>
          <p:spPr>
            <a:xfrm rot="-2142401">
              <a:off x="6330839" y="801138"/>
              <a:ext cx="830244"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07" name="Google Shape;207;p8"/>
            <p:cNvSpPr txBox="1"/>
            <p:nvPr/>
          </p:nvSpPr>
          <p:spPr>
            <a:xfrm rot="-2142401">
              <a:off x="6725205" y="795477"/>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08" name="Google Shape;208;p8"/>
            <p:cNvSpPr/>
            <p:nvPr/>
          </p:nvSpPr>
          <p:spPr>
            <a:xfrm>
              <a:off x="7083047" y="152596"/>
              <a:ext cx="1685428" cy="842714"/>
            </a:xfrm>
            <a:prstGeom prst="roundRect">
              <a:avLst>
                <a:gd name="adj" fmla="val 10000"/>
              </a:avLst>
            </a:prstGeom>
            <a:solidFill>
              <a:srgbClr val="CC33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09" name="Google Shape;209;p8"/>
            <p:cNvSpPr txBox="1"/>
            <p:nvPr/>
          </p:nvSpPr>
          <p:spPr>
            <a:xfrm>
              <a:off x="7107729" y="177278"/>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Pirminis perdirbimas</a:t>
              </a:r>
              <a:endParaRPr sz="2900" b="0" i="0" u="none" strike="noStrike" cap="none">
                <a:solidFill>
                  <a:schemeClr val="lt1"/>
                </a:solidFill>
                <a:latin typeface="Calibri"/>
                <a:ea typeface="Calibri"/>
                <a:cs typeface="Calibri"/>
                <a:sym typeface="Calibri"/>
              </a:endParaRPr>
            </a:p>
          </p:txBody>
        </p:sp>
        <p:sp>
          <p:nvSpPr>
            <p:cNvPr id="210" name="Google Shape;210;p8"/>
            <p:cNvSpPr/>
            <p:nvPr/>
          </p:nvSpPr>
          <p:spPr>
            <a:xfrm rot="2142401">
              <a:off x="6330839" y="1285699"/>
              <a:ext cx="830244"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11" name="Google Shape;211;p8"/>
            <p:cNvSpPr txBox="1"/>
            <p:nvPr/>
          </p:nvSpPr>
          <p:spPr>
            <a:xfrm rot="2142401">
              <a:off x="6725205" y="1280038"/>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12" name="Google Shape;212;p8"/>
            <p:cNvSpPr/>
            <p:nvPr/>
          </p:nvSpPr>
          <p:spPr>
            <a:xfrm>
              <a:off x="7083047" y="1121717"/>
              <a:ext cx="1685428" cy="842714"/>
            </a:xfrm>
            <a:prstGeom prst="roundRect">
              <a:avLst>
                <a:gd name="adj" fmla="val 10000"/>
              </a:avLst>
            </a:prstGeom>
            <a:solidFill>
              <a:srgbClr val="9933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13" name="Google Shape;213;p8"/>
            <p:cNvSpPr txBox="1"/>
            <p:nvPr/>
          </p:nvSpPr>
          <p:spPr>
            <a:xfrm>
              <a:off x="7107729" y="1146399"/>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Antrinis perdirbimas</a:t>
              </a:r>
              <a:endParaRPr sz="2900" b="0" i="0" u="none" strike="noStrike" cap="none">
                <a:solidFill>
                  <a:schemeClr val="lt1"/>
                </a:solidFill>
                <a:latin typeface="Calibri"/>
                <a:ea typeface="Calibri"/>
                <a:cs typeface="Calibri"/>
                <a:sym typeface="Calibri"/>
              </a:endParaRPr>
            </a:p>
          </p:txBody>
        </p:sp>
        <p:sp>
          <p:nvSpPr>
            <p:cNvPr id="214" name="Google Shape;214;p8"/>
            <p:cNvSpPr/>
            <p:nvPr/>
          </p:nvSpPr>
          <p:spPr>
            <a:xfrm>
              <a:off x="4049276" y="2497100"/>
              <a:ext cx="674171"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15" name="Google Shape;215;p8"/>
            <p:cNvSpPr txBox="1"/>
            <p:nvPr/>
          </p:nvSpPr>
          <p:spPr>
            <a:xfrm>
              <a:off x="4369507" y="2495341"/>
              <a:ext cx="33708" cy="33708"/>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16" name="Google Shape;216;p8"/>
            <p:cNvSpPr/>
            <p:nvPr/>
          </p:nvSpPr>
          <p:spPr>
            <a:xfrm>
              <a:off x="4723447" y="2090838"/>
              <a:ext cx="1685428" cy="842714"/>
            </a:xfrm>
            <a:prstGeom prst="roundRect">
              <a:avLst>
                <a:gd name="adj" fmla="val 10000"/>
              </a:avLst>
            </a:prstGeom>
            <a:solidFill>
              <a:srgbClr val="548135"/>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17" name="Google Shape;217;p8"/>
            <p:cNvSpPr txBox="1"/>
            <p:nvPr/>
          </p:nvSpPr>
          <p:spPr>
            <a:xfrm>
              <a:off x="4748129" y="2115520"/>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Biologinis</a:t>
              </a:r>
              <a:endParaRPr sz="2900" b="0" i="0" u="none" strike="noStrike" cap="none">
                <a:solidFill>
                  <a:schemeClr val="lt1"/>
                </a:solidFill>
                <a:latin typeface="Calibri"/>
                <a:ea typeface="Calibri"/>
                <a:cs typeface="Calibri"/>
                <a:sym typeface="Calibri"/>
              </a:endParaRPr>
            </a:p>
          </p:txBody>
        </p:sp>
        <p:sp>
          <p:nvSpPr>
            <p:cNvPr id="218" name="Google Shape;218;p8"/>
            <p:cNvSpPr/>
            <p:nvPr/>
          </p:nvSpPr>
          <p:spPr>
            <a:xfrm>
              <a:off x="6408876" y="2497100"/>
              <a:ext cx="674171"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19" name="Google Shape;219;p8"/>
            <p:cNvSpPr txBox="1"/>
            <p:nvPr/>
          </p:nvSpPr>
          <p:spPr>
            <a:xfrm>
              <a:off x="6729107" y="2495341"/>
              <a:ext cx="33708" cy="33708"/>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20" name="Google Shape;220;p8"/>
            <p:cNvSpPr/>
            <p:nvPr/>
          </p:nvSpPr>
          <p:spPr>
            <a:xfrm>
              <a:off x="7083047" y="2090838"/>
              <a:ext cx="1685428" cy="842714"/>
            </a:xfrm>
            <a:prstGeom prst="roundRect">
              <a:avLst>
                <a:gd name="adj" fmla="val 10000"/>
              </a:avLst>
            </a:prstGeom>
            <a:solidFill>
              <a:srgbClr val="00B05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21" name="Google Shape;221;p8"/>
            <p:cNvSpPr txBox="1"/>
            <p:nvPr/>
          </p:nvSpPr>
          <p:spPr>
            <a:xfrm>
              <a:off x="7107729" y="2115520"/>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b="0" i="0" u="none" strike="noStrike" cap="none">
                  <a:solidFill>
                    <a:schemeClr val="lt1"/>
                  </a:solidFill>
                  <a:latin typeface="Calibri"/>
                  <a:ea typeface="Calibri"/>
                  <a:cs typeface="Calibri"/>
                  <a:sym typeface="Calibri"/>
                </a:rPr>
                <a:t>Biomasė ir biodujos</a:t>
              </a:r>
              <a:endParaRPr sz="2900" b="0" i="0" u="none" strike="noStrike" cap="none">
                <a:solidFill>
                  <a:schemeClr val="lt1"/>
                </a:solidFill>
                <a:latin typeface="Calibri"/>
                <a:ea typeface="Calibri"/>
                <a:cs typeface="Calibri"/>
                <a:sym typeface="Calibri"/>
              </a:endParaRPr>
            </a:p>
          </p:txBody>
        </p:sp>
        <p:sp>
          <p:nvSpPr>
            <p:cNvPr id="222" name="Google Shape;222;p8"/>
            <p:cNvSpPr/>
            <p:nvPr/>
          </p:nvSpPr>
          <p:spPr>
            <a:xfrm rot="3907178">
              <a:off x="3585160" y="3223941"/>
              <a:ext cx="1602403"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23" name="Google Shape;223;p8"/>
            <p:cNvSpPr txBox="1"/>
            <p:nvPr/>
          </p:nvSpPr>
          <p:spPr>
            <a:xfrm rot="3907178">
              <a:off x="4346301" y="3198976"/>
              <a:ext cx="80120" cy="80120"/>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24" name="Google Shape;224;p8"/>
            <p:cNvSpPr/>
            <p:nvPr/>
          </p:nvSpPr>
          <p:spPr>
            <a:xfrm>
              <a:off x="4723447" y="3544520"/>
              <a:ext cx="1685428" cy="842714"/>
            </a:xfrm>
            <a:prstGeom prst="roundRect">
              <a:avLst>
                <a:gd name="adj" fmla="val 10000"/>
              </a:avLst>
            </a:prstGeom>
            <a:solidFill>
              <a:srgbClr val="7030A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25" name="Google Shape;225;p8"/>
            <p:cNvSpPr txBox="1"/>
            <p:nvPr/>
          </p:nvSpPr>
          <p:spPr>
            <a:xfrm>
              <a:off x="4692609" y="3559626"/>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Termocheminis</a:t>
              </a:r>
              <a:endParaRPr sz="2900" b="0" i="0" u="none" strike="noStrike" cap="none">
                <a:solidFill>
                  <a:schemeClr val="lt1"/>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Konversinis</a:t>
              </a:r>
              <a:endParaRPr sz="2900" b="0" i="0" u="none" strike="noStrike" cap="none">
                <a:solidFill>
                  <a:schemeClr val="lt1"/>
                </a:solidFill>
                <a:latin typeface="Calibri"/>
                <a:ea typeface="Calibri"/>
                <a:cs typeface="Calibri"/>
                <a:sym typeface="Calibri"/>
              </a:endParaRPr>
            </a:p>
          </p:txBody>
        </p:sp>
        <p:sp>
          <p:nvSpPr>
            <p:cNvPr id="226" name="Google Shape;226;p8"/>
            <p:cNvSpPr/>
            <p:nvPr/>
          </p:nvSpPr>
          <p:spPr>
            <a:xfrm rot="-2142401">
              <a:off x="6330839" y="3708502"/>
              <a:ext cx="830244"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27" name="Google Shape;227;p8"/>
            <p:cNvSpPr txBox="1"/>
            <p:nvPr/>
          </p:nvSpPr>
          <p:spPr>
            <a:xfrm rot="-2142401">
              <a:off x="6725205" y="3702841"/>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28" name="Google Shape;228;p8"/>
            <p:cNvSpPr/>
            <p:nvPr/>
          </p:nvSpPr>
          <p:spPr>
            <a:xfrm>
              <a:off x="7083047" y="3059960"/>
              <a:ext cx="1685428" cy="842714"/>
            </a:xfrm>
            <a:prstGeom prst="roundRect">
              <a:avLst>
                <a:gd name="adj" fmla="val 10000"/>
              </a:avLst>
            </a:prstGeom>
            <a:solidFill>
              <a:srgbClr val="80008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29" name="Google Shape;229;p8"/>
            <p:cNvSpPr txBox="1"/>
            <p:nvPr/>
          </p:nvSpPr>
          <p:spPr>
            <a:xfrm>
              <a:off x="7107729" y="3084642"/>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b="0" i="0" u="none" strike="noStrike" cap="none">
                  <a:solidFill>
                    <a:schemeClr val="lt1"/>
                  </a:solidFill>
                  <a:latin typeface="Calibri"/>
                  <a:ea typeface="Calibri"/>
                  <a:cs typeface="Calibri"/>
                  <a:sym typeface="Calibri"/>
                </a:rPr>
                <a:t>Šilumos atgavimas deginant</a:t>
              </a:r>
              <a:endParaRPr sz="2900" b="0" i="0" u="none" strike="noStrike" cap="none">
                <a:solidFill>
                  <a:schemeClr val="lt1"/>
                </a:solidFill>
                <a:latin typeface="Calibri"/>
                <a:ea typeface="Calibri"/>
                <a:cs typeface="Calibri"/>
                <a:sym typeface="Calibri"/>
              </a:endParaRPr>
            </a:p>
          </p:txBody>
        </p:sp>
        <p:sp>
          <p:nvSpPr>
            <p:cNvPr id="230" name="Google Shape;230;p8"/>
            <p:cNvSpPr/>
            <p:nvPr/>
          </p:nvSpPr>
          <p:spPr>
            <a:xfrm rot="2142401">
              <a:off x="6330839" y="4193063"/>
              <a:ext cx="830244" cy="30190"/>
            </a:xfrm>
            <a:custGeom>
              <a:avLst/>
              <a:gdLst/>
              <a:ahLst/>
              <a:cxnLst/>
              <a:rect l="l" t="t" r="r" b="b"/>
              <a:pathLst>
                <a:path w="120000" h="120000" extrusionOk="0">
                  <a:moveTo>
                    <a:pt x="0" y="60000"/>
                  </a:moveTo>
                  <a:lnTo>
                    <a:pt x="120000" y="60000"/>
                  </a:lnTo>
                </a:path>
              </a:pathLst>
            </a:custGeom>
            <a:noFill/>
            <a:ln w="12700" cap="flat" cmpd="sng">
              <a:solidFill>
                <a:srgbClr val="3A66B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31" name="Google Shape;231;p8"/>
            <p:cNvSpPr txBox="1"/>
            <p:nvPr/>
          </p:nvSpPr>
          <p:spPr>
            <a:xfrm rot="2142401">
              <a:off x="6725205" y="4187402"/>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32" name="Google Shape;232;p8"/>
            <p:cNvSpPr/>
            <p:nvPr/>
          </p:nvSpPr>
          <p:spPr>
            <a:xfrm>
              <a:off x="7083047" y="4029081"/>
              <a:ext cx="1685428" cy="842714"/>
            </a:xfrm>
            <a:prstGeom prst="roundRect">
              <a:avLst>
                <a:gd name="adj" fmla="val 10000"/>
              </a:avLst>
            </a:prstGeom>
            <a:solidFill>
              <a:srgbClr val="CC0099"/>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33" name="Google Shape;233;p8"/>
            <p:cNvSpPr txBox="1"/>
            <p:nvPr/>
          </p:nvSpPr>
          <p:spPr>
            <a:xfrm>
              <a:off x="7107729" y="4053763"/>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None/>
              </a:pPr>
              <a:r>
                <a:rPr lang="bg-BG" sz="2900" b="0" i="0" u="none" strike="noStrike" cap="none">
                  <a:solidFill>
                    <a:schemeClr val="lt1"/>
                  </a:solidFill>
                  <a:latin typeface="Calibri"/>
                  <a:ea typeface="Calibri"/>
                  <a:cs typeface="Calibri"/>
                  <a:sym typeface="Calibri"/>
                </a:rPr>
                <a:t>Perėjimas prie kuro ir cheminių medžiagų</a:t>
              </a:r>
              <a:endParaRPr sz="2900" b="0" i="0" u="none" strike="noStrike" cap="none">
                <a:solidFill>
                  <a:schemeClr val="lt1"/>
                </a:solidFill>
                <a:latin typeface="Calibri"/>
                <a:ea typeface="Calibri"/>
                <a:cs typeface="Calibri"/>
                <a:sym typeface="Calibri"/>
              </a:endParaRPr>
            </a:p>
          </p:txBody>
        </p:sp>
        <p:sp>
          <p:nvSpPr>
            <p:cNvPr id="234" name="Google Shape;234;p8"/>
            <p:cNvSpPr/>
            <p:nvPr/>
          </p:nvSpPr>
          <p:spPr>
            <a:xfrm rot="2142401">
              <a:off x="1611639" y="3223941"/>
              <a:ext cx="830244" cy="30190"/>
            </a:xfrm>
            <a:custGeom>
              <a:avLst/>
              <a:gdLst/>
              <a:ahLst/>
              <a:cxnLst/>
              <a:rect l="l" t="t" r="r" b="b"/>
              <a:pathLst>
                <a:path w="120000" h="120000" extrusionOk="0">
                  <a:moveTo>
                    <a:pt x="0" y="60000"/>
                  </a:moveTo>
                  <a:lnTo>
                    <a:pt x="120000" y="60000"/>
                  </a:lnTo>
                </a:path>
              </a:pathLst>
            </a:custGeom>
            <a:noFill/>
            <a:ln w="12700" cap="flat" cmpd="sng">
              <a:solidFill>
                <a:srgbClr val="345A99"/>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35" name="Google Shape;235;p8"/>
            <p:cNvSpPr txBox="1"/>
            <p:nvPr/>
          </p:nvSpPr>
          <p:spPr>
            <a:xfrm rot="2142401">
              <a:off x="2006006" y="3218280"/>
              <a:ext cx="41512" cy="41512"/>
            </a:xfrm>
            <a:prstGeom prst="rect">
              <a:avLst/>
            </a:prstGeom>
            <a:noFill/>
            <a:ln>
              <a:noFill/>
            </a:ln>
          </p:spPr>
          <p:txBody>
            <a:bodyPr spcFirstLastPara="1" wrap="square" lIns="20650" tIns="0" rIns="2065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sp>
          <p:nvSpPr>
            <p:cNvPr id="236" name="Google Shape;236;p8"/>
            <p:cNvSpPr/>
            <p:nvPr/>
          </p:nvSpPr>
          <p:spPr>
            <a:xfrm>
              <a:off x="2363847" y="3059960"/>
              <a:ext cx="1685428" cy="842714"/>
            </a:xfrm>
            <a:prstGeom prst="roundRect">
              <a:avLst>
                <a:gd name="adj" fmla="val 10000"/>
              </a:avLst>
            </a:prstGeom>
            <a:solidFill>
              <a:srgbClr val="FF0000"/>
            </a:solidFill>
            <a:ln w="12700" cap="flat" cmpd="sng">
              <a:solidFill>
                <a:schemeClr val="lt1"/>
              </a:solidFill>
              <a:prstDash val="solid"/>
              <a:miter lim="800000"/>
              <a:headEnd type="none" w="sm" len="sm"/>
              <a:tailEnd type="none" w="sm" len="sm"/>
            </a:ln>
          </p:spPr>
          <p:txBody>
            <a:bodyPr spcFirstLastPara="1" wrap="square" lIns="148575" tIns="148575" rIns="148575" bIns="1485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237" name="Google Shape;237;p8"/>
            <p:cNvSpPr txBox="1"/>
            <p:nvPr/>
          </p:nvSpPr>
          <p:spPr>
            <a:xfrm>
              <a:off x="2388529" y="3084642"/>
              <a:ext cx="1636064" cy="793350"/>
            </a:xfrm>
            <a:prstGeom prst="rect">
              <a:avLst/>
            </a:prstGeom>
            <a:noFill/>
            <a:ln>
              <a:noFill/>
            </a:ln>
          </p:spPr>
          <p:txBody>
            <a:bodyPr spcFirstLastPara="1" wrap="square" lIns="18575" tIns="18575" rIns="18575" bIns="185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bg-BG" sz="2900" b="0" i="0" u="none" strike="noStrike" cap="none">
                  <a:solidFill>
                    <a:schemeClr val="lt1"/>
                  </a:solidFill>
                  <a:latin typeface="Calibri"/>
                  <a:ea typeface="Calibri"/>
                  <a:cs typeface="Calibri"/>
                  <a:sym typeface="Calibri"/>
                </a:rPr>
                <a:t>Žemės užpildymas</a:t>
              </a:r>
              <a:endParaRPr sz="29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9"/>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3" name="Google Shape;243;p9"/>
          <p:cNvSpPr txBox="1"/>
          <p:nvPr/>
        </p:nvSpPr>
        <p:spPr>
          <a:xfrm>
            <a:off x="1163001" y="605958"/>
            <a:ext cx="1639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None/>
            </a:pPr>
            <a:r>
              <a:rPr lang="bg-BG" sz="5900" b="1" i="0" u="none" strike="noStrike" cap="none">
                <a:solidFill>
                  <a:srgbClr val="056839"/>
                </a:solidFill>
                <a:latin typeface="Calibri"/>
                <a:ea typeface="Calibri"/>
                <a:cs typeface="Calibri"/>
                <a:sym typeface="Calibri"/>
              </a:rPr>
              <a:t>2.1. Žemės užpildymas</a:t>
            </a:r>
            <a:endParaRPr sz="5900" b="1" i="0" u="none" strike="noStrike" cap="none">
              <a:solidFill>
                <a:srgbClr val="056839"/>
              </a:solidFill>
              <a:latin typeface="Calibri"/>
              <a:ea typeface="Calibri"/>
              <a:cs typeface="Calibri"/>
              <a:sym typeface="Calibri"/>
            </a:endParaRPr>
          </a:p>
        </p:txBody>
      </p:sp>
      <p:pic>
        <p:nvPicPr>
          <p:cNvPr id="244" name="Google Shape;244;p9"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45" name="Google Shape;245;p9"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46" name="Google Shape;246;p9"/>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7" name="Google Shape;247;p9"/>
          <p:cNvSpPr txBox="1"/>
          <p:nvPr/>
        </p:nvSpPr>
        <p:spPr>
          <a:xfrm>
            <a:off x="1162989" y="1664058"/>
            <a:ext cx="10506300" cy="6174727"/>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None/>
            </a:pPr>
            <a:r>
              <a:rPr lang="bg-BG" sz="2900" b="0" i="0" u="none" strike="noStrike" cap="none" dirty="0">
                <a:solidFill>
                  <a:srgbClr val="1D614A"/>
                </a:solidFill>
                <a:latin typeface="Calibri"/>
                <a:ea typeface="Calibri"/>
                <a:cs typeface="Calibri"/>
                <a:sym typeface="Calibri"/>
              </a:rPr>
              <a:t>Pašalinimas sąvartynuose tampa nepageidautinas dėl įstatyminio spaudimo ir prasto dažnai naudojamų pakavimo polimerų biologinio skaidumo. Sąvartynų įrengimui keliami aukšti reikalavimai, įrengiamas betoninis izoliuotas pagrindas, kad liūčių metu kenksmingos medžiagos iš atliekų nepatektų į gruntą, atliekos periodiškai užpilamos žemėmis. Šie sąvartynai reikalauja nuolatinės priežiūros. Kita vertus, plastiko atliekos turi didelį tūrio ir svorio santykį, todėl jos netinkamos šalinti sąvartynuose, nes matmenys tampa ir baisūs, ir brangūs.</a:t>
            </a:r>
            <a:endParaRPr sz="2300" b="0" i="0" u="none" strike="noStrike" cap="none" dirty="0">
              <a:solidFill>
                <a:srgbClr val="1D614A"/>
              </a:solidFill>
              <a:latin typeface="Arial"/>
              <a:ea typeface="Arial"/>
              <a:cs typeface="Arial"/>
              <a:sym typeface="Arial"/>
            </a:endParaRPr>
          </a:p>
        </p:txBody>
      </p:sp>
      <p:pic>
        <p:nvPicPr>
          <p:cNvPr id="248" name="Google Shape;248;p9"/>
          <p:cNvPicPr preferRelativeResize="0"/>
          <p:nvPr/>
        </p:nvPicPr>
        <p:blipFill rotWithShape="1">
          <a:blip r:embed="rId5">
            <a:alphaModFix/>
          </a:blip>
          <a:srcRect/>
          <a:stretch/>
        </p:blipFill>
        <p:spPr>
          <a:xfrm>
            <a:off x="13070540" y="922079"/>
            <a:ext cx="5404951" cy="7378844"/>
          </a:xfrm>
          <a:prstGeom prst="rect">
            <a:avLst/>
          </a:prstGeom>
          <a:noFill/>
          <a:ln>
            <a:noFill/>
          </a:ln>
        </p:spPr>
      </p:pic>
      <p:sp>
        <p:nvSpPr>
          <p:cNvPr id="249" name="Google Shape;249;p9"/>
          <p:cNvSpPr txBox="1"/>
          <p:nvPr/>
        </p:nvSpPr>
        <p:spPr>
          <a:xfrm>
            <a:off x="12889500" y="8220744"/>
            <a:ext cx="76845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none" strike="noStrike" cap="none" dirty="0">
                <a:solidFill>
                  <a:srgbClr val="000000"/>
                </a:solidFill>
                <a:latin typeface="Calibri"/>
                <a:ea typeface="Calibri"/>
                <a:cs typeface="Calibri"/>
                <a:sym typeface="Calibri"/>
              </a:rPr>
              <a:t>https://images.pexels.com/photos/2768961/pexels-photo-2768961.jpeg?auto=compress&amp;cs=tinysrgb&amp;w=1260&amp;h=750&amp;dpr=1</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2223</Words>
  <Application>Microsoft Office PowerPoint</Application>
  <PresentationFormat>Custom</PresentationFormat>
  <Paragraphs>137</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Carlotta Maria Crippa</dc:creator>
  <cp:lastModifiedBy>Rudminaitė Edita</cp:lastModifiedBy>
  <cp:revision>1</cp:revision>
  <dcterms:created xsi:type="dcterms:W3CDTF">2022-01-31T11:18:27Z</dcterms:created>
  <dcterms:modified xsi:type="dcterms:W3CDTF">2023-02-01T13:35:08Z</dcterms:modified>
</cp:coreProperties>
</file>