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eqFW+cdiTzRYjyLMtXcg/0QV3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3B54A2-C955-4656-ACDD-F01E978D481E}">
  <a:tblStyle styleId="{123B54A2-C955-4656-ACDD-F01E978D481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2"/>
    <p:restoredTop sz="94654"/>
  </p:normalViewPr>
  <p:slideViewPr>
    <p:cSldViewPr snapToGrid="0" snapToObjects="1">
      <p:cViewPr varScale="1">
        <p:scale>
          <a:sx n="111" d="100"/>
          <a:sy n="111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t-L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e35aad776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fe35aad77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e35aad776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fe35aad77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e35aad776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fe35aad7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e35aad776_0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fe35aad776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e35aad776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gfe35aad77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e35aad776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fe35aad77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e35aad776_0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fe35aad776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e35aad776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800" dirty="0">
                <a:solidFill>
                  <a:srgbClr val="056839"/>
                </a:solidFill>
              </a:rPr>
              <a:t>Iš tiesų kiekvieno iš mūsų veiksmai ir pasirinkimai, kuriuos darome kiekvieną dieną, ir idėjos, kurias kiekvienas iš mūsų nusprendžia puoselėti, yra tikrasis pokyčių variklis.</a:t>
            </a:r>
            <a:endParaRPr dirty="0"/>
          </a:p>
        </p:txBody>
      </p:sp>
      <p:sp>
        <p:nvSpPr>
          <p:cNvPr id="302" name="Google Shape;302;gfe35aad77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fe35aad776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fe35aad77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e35aad776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fe35aad77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5bba7fea88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15bba7fea8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fe35aad776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gfe35aad776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e35aad776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gfe35aad77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5bba7fea88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g15bba7fea8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fe35aad776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gfe35aad7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fe35aad776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gfe35aad776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5" name="Google Shape;41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t-LT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bba7fea88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g15bba7fea8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bba7fea88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15bba7fea8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bba7fea88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15bba7fea8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e35aad776_0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fe35aad776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unsplash.com/photos/BJUoZu0mpt0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www.pexels.com/it-it/foto/foto-ravvicinata-di-bottiglie-di-plastica-2547565/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environment/article/plastic-polluti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ehn.org/plastic-environmental-impact-2501923191/particle-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it-it/foto/persona-mani-sul-lotto-di-coperchio-in-plastica-di-colori-assortiti-761297/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it-it/foto/persone-che-fanno-gruppo-mano-cheer-3280130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ik.com/free-vector/trash-bins-separate-recycle-garbage-containers-sort-plastic-glass-paper-metal-organic-waste-recycling-flat-different-colors-rubbish-cans-sorting-segregation-litter_24421517.htm#query=waste%20collection&amp;position=0&amp;from_view=search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vironment.ec.europa.eu/strategy/plastics-strategy_en#:~:text=The%20EU's%20plastics%20strategy%20aims,the%20environment%20and%20human%20healt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weforum.org/agenda/2021/05/eco-wakening-consumers-driving-sustainability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ik.com/free-vector/hands-holding-plastic-bottles-throw-into-trash-container-persons-sorting-garbage-flat-vector-illustration-environment-ecology-waste-concept-banner-website-design-landing-web-page_27572550.htm#query=recycle%20plastic&amp;position=13&amp;from_view=search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sticseurope.org/wp-content/uploads/2021/10/20191206-Circular-Economy-Study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sticseurope.org/wp-content/uploads/2021/10/20191206-Circular-Economy-Study.pdf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plastics.ellenmacarthurfoundation.org/breaking-the-plastic-wave-perspective?gclid=CjwKCAjwmJeYBhAwEiwAXlg0AX3AKzFiuooiSYJ7PTaMqJH5-MCLokaRTyJtFojfVZKe8IlzJKOwnBoC1ZcQAvD_BwE" TargetMode="External"/><Relationship Id="rId4" Type="http://schemas.openxmlformats.org/officeDocument/2006/relationships/hyperlink" Target="https://pacecircular.org/action-agenda/plastic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www.pexels.com/it-it/foto/lotto-di-paglia-multicolore-65612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12009814_Breaking_Down_the_Plastic_Age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3ds.com/make/guide/material/plastic" TargetMode="External"/><Relationship Id="rId4" Type="http://schemas.openxmlformats.org/officeDocument/2006/relationships/hyperlink" Target="https://www.almanac.com/which-plastics-are-recyclable-numb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959" y="679308"/>
            <a:ext cx="3360875" cy="161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458" y="6014475"/>
            <a:ext cx="3443977" cy="72253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5658678"/>
            <a:ext cx="12192000" cy="11927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323511"/>
            <a:ext cx="3538329" cy="11927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104862" y="323511"/>
            <a:ext cx="3982277" cy="11927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8653673" y="323511"/>
            <a:ext cx="3538329" cy="11927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97562" y="2319828"/>
            <a:ext cx="64146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lt-LT" sz="6500" b="1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Plastikas ir jo vaidmuo ŽE</a:t>
            </a:r>
            <a:endParaRPr sz="65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0575" y="4952588"/>
            <a:ext cx="10991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32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Raktiniai žodžiai: plastikas, vienkartinis, </a:t>
            </a:r>
            <a:r>
              <a:rPr lang="lt-LT" sz="3200" b="1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tvarus</a:t>
            </a:r>
            <a:r>
              <a:rPr lang="lt-LT" sz="32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, tarša, </a:t>
            </a:r>
            <a:r>
              <a:rPr lang="lt-LT" sz="3200" b="1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atliekos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730054" y="4289518"/>
            <a:ext cx="4155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Nuotrauka iš </a:t>
            </a:r>
            <a:r>
              <a:rPr lang="lt-LT" sz="1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Unsplash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lt-LT" sz="10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https://unsplash.com/photos/BJUoZu0mpt0</a:t>
            </a:r>
            <a:r>
              <a:rPr lang="lt-LT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493172" y="6014475"/>
            <a:ext cx="4635062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lt-LT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Europos Komisijos parama šio leidinio rengimui nereiškia, kad patvirtinamas tik autorių nuomonę išreiškiantis turinys, ir Komisija negali būti laikoma atsakinga už bet kokį jame pateiktos informacijos panaudojimą.</a:t>
            </a:r>
            <a:endParaRPr lang="lt-LT"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0703" y="1045924"/>
            <a:ext cx="4411124" cy="32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/>
        </p:nvSpPr>
        <p:spPr>
          <a:xfrm>
            <a:off x="523761" y="563743"/>
            <a:ext cx="926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1 tema: </a:t>
            </a:r>
            <a:r>
              <a:rPr lang="lt-LT" sz="30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Plastiko poveikis aplinkai</a:t>
            </a:r>
            <a:endParaRPr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612975" y="1680275"/>
            <a:ext cx="110946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Duomenys: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-"/>
            </a:pP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2018 m.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pasaulyje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it-IT" sz="1800" b="1" dirty="0">
                <a:solidFill>
                  <a:srgbClr val="05683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buvo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pagaminta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360 mln.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tonų</a:t>
            </a:r>
            <a:r>
              <a:rPr lang="en-LT" sz="2400" b="1" dirty="0">
                <a:solidFill>
                  <a:srgbClr val="056839"/>
                </a:solidFill>
                <a:effectLst/>
              </a:rPr>
              <a:t> </a:t>
            </a:r>
            <a:endParaRPr sz="1800" b="1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-"/>
            </a:pP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pirmąjį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amžiaus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dešimtmetį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pagamintas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bendras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kiekis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yra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didesnis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nei per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visą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praėjusį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šimtmetį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LT" sz="2400" dirty="0">
                <a:solidFill>
                  <a:srgbClr val="056839"/>
                </a:solidFill>
                <a:effectLst/>
              </a:rPr>
              <a:t>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0" y="297"/>
            <a:ext cx="12047457" cy="150532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 rot="-5400000">
            <a:off x="8690879" y="3356875"/>
            <a:ext cx="6857702" cy="144545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612986" y="1172296"/>
            <a:ext cx="3538329" cy="62615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612975" y="3663725"/>
            <a:ext cx="113517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Kasmet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apie 8 mln.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tonų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atliekų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pakrančių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atplaukia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vandenynus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juda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nešamos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srovių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kurdamos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tikras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sudarytas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Didžiausia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sala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vadinama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Ramiojo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vandenyno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šiukšlių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t-L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sala”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yra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įsikūrusi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Ramiajame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vandenyne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tarp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Kalifornijos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Havajų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nėra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tikslaus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šios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salos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dydžio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išmatavimų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manoma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kad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plotis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yra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700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tūkst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km2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iki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10 mln. km2 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plotas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prilygsta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Pirėnų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pusiasaliui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r>
              <a:rPr lang="en-LT" dirty="0">
                <a:solidFill>
                  <a:srgbClr val="056839"/>
                </a:solidFill>
                <a:effectLst/>
              </a:rPr>
              <a:t> </a:t>
            </a:r>
            <a:endParaRPr sz="14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e35aad776_0_20"/>
          <p:cNvSpPr txBox="1"/>
          <p:nvPr/>
        </p:nvSpPr>
        <p:spPr>
          <a:xfrm>
            <a:off x="523761" y="563743"/>
            <a:ext cx="926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1 tema: </a:t>
            </a:r>
            <a:r>
              <a:rPr lang="lt-LT" sz="30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Plastiko poveikis aplinkai</a:t>
            </a:r>
            <a:endParaRPr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fe35aad776_0_20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fe35aad776_0_20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fe35aad776_0_20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fe35aad776_0_2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fe35aad776_0_20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fe35aad776_0_20"/>
          <p:cNvSpPr txBox="1"/>
          <p:nvPr/>
        </p:nvSpPr>
        <p:spPr>
          <a:xfrm>
            <a:off x="612975" y="1571075"/>
            <a:ext cx="10179000" cy="53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916"/>
              </a:lnSpc>
              <a:buClr>
                <a:schemeClr val="dk1"/>
              </a:buClr>
              <a:buSzPts val="1100"/>
            </a:pP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kenkia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aplinkai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žmonių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sveikatai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įvairiais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būdais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pavyzdžiui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LT" sz="1800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07916"/>
              </a:lnSpc>
              <a:spcBef>
                <a:spcPts val="800"/>
              </a:spcBef>
              <a:buClr>
                <a:srgbClr val="056839"/>
              </a:buClr>
              <a:buSzPts val="1800"/>
              <a:buFont typeface="Calibri"/>
              <a:buChar char="-"/>
            </a:pP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cheminiai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elementai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kurių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dedama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plastiką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gali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patekti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žmogaus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gy</a:t>
            </a:r>
            <a:r>
              <a:rPr lang="lt-L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vūnų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organizmą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esmės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dauguma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plastikinių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daiktų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net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stambesni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nesuyra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Laikui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bėgant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jie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linkę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skilti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mažesnius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fragmentus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kuriuos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sunkiau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surinkti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pašalinti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natūralios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aplinkos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gyvūnai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juos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lengviau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praryja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Tačiau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mikroplastiko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kenksmingumas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toksikologinis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poveikis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gyvūnams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žmonėms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kaip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ilgalaikis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poveikis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vis dar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beveik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nežinomi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en-LT" sz="1800" u="none" strike="noStrike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07916"/>
              </a:lnSpc>
              <a:spcBef>
                <a:spcPts val="800"/>
              </a:spcBef>
              <a:buClr>
                <a:srgbClr val="056839"/>
              </a:buClr>
              <a:buSzPts val="1800"/>
              <a:buFont typeface="Calibri"/>
              <a:buChar char="-"/>
            </a:pP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plastikas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vandenyje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gali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išsilaikyti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šimtus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gali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tapti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invazinių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gyvūnų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rūšių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bakterijų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patekimo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naujas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buveines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priežastimi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en-LT" sz="1800" u="none" strike="noStrike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07916"/>
              </a:lnSpc>
              <a:spcBef>
                <a:spcPts val="800"/>
              </a:spcBef>
              <a:buClr>
                <a:srgbClr val="056839"/>
              </a:buClr>
              <a:buSzPts val="1800"/>
              <a:buFont typeface="Calibri"/>
              <a:buChar char="-"/>
            </a:pP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Žemėje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sąvartynuose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esantis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plastika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savo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sudėtyje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esančiomis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cheminėmis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medžiagomis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gali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užteršti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podirvį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požeminius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vandenis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LT" sz="1800" b="1" u="none" strike="noStrike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3429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-"/>
            </a:pPr>
            <a:endParaRPr lang="lt-LT"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-"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fe35aad776_0_32"/>
          <p:cNvSpPr txBox="1"/>
          <p:nvPr/>
        </p:nvSpPr>
        <p:spPr>
          <a:xfrm>
            <a:off x="523761" y="563743"/>
            <a:ext cx="926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1 tema: </a:t>
            </a:r>
            <a:r>
              <a:rPr lang="lt-LT" sz="30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Plastiko poveikis aplinkai</a:t>
            </a:r>
            <a:endParaRPr lang="lt-LT"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fe35aad776_0_32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fe35aad776_0_32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fe35aad776_0_32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fe35aad776_0_3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fe35aad776_0_32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fe35aad776_0_32"/>
          <p:cNvSpPr txBox="1"/>
          <p:nvPr/>
        </p:nvSpPr>
        <p:spPr>
          <a:xfrm>
            <a:off x="664375" y="1380625"/>
            <a:ext cx="11133300" cy="433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to,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reikia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atsižvelgti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gamybos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poveikį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aplinkai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Pasak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Knoblauch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(2022), </a:t>
            </a:r>
            <a:r>
              <a:rPr lang="lt-L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apie 4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pasaulyje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išgaunamos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naftos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sunaudojama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kaip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žaliava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plastikų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gamybai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panašus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kiekis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sunaudojamas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kaip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energija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šiam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i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procesui</a:t>
            </a:r>
            <a:r>
              <a:rPr lang="it-IT" sz="1800" i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”. </a:t>
            </a:r>
            <a:endParaRPr sz="1800" b="0" i="1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Tačiau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aplinkos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tvarkymas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nuo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joje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jau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esančio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taip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kainuoja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Pavyzdžiui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Europa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savo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pakrantėms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paplūdimiams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kasmet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išleidžia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630 mln.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eurų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tam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kad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pašalinti plastiko atliekas. Be to, iš viso pagaminamo plastiko </a:t>
            </a:r>
            <a:r>
              <a:rPr lang="lt-L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pasaulyje perdirbama 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tik 10 proc. ir tik 15 proc. sudeginama. Likusi dalis patenka į sąvartynus arba išmetama į jūras.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Manoma, kad ateityje plastiko naudojimas dar labiau padidės (2020-2025 m. prognozuojama, kad </a:t>
            </a:r>
            <a:r>
              <a:rPr lang="lt-LT" sz="1800" dirty="0">
                <a:solidFill>
                  <a:srgbClr val="05683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naudojimas 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padidės maždaug 10 kartų).</a:t>
            </a:r>
            <a:r>
              <a:rPr lang="en-LT" dirty="0">
                <a:solidFill>
                  <a:srgbClr val="056839"/>
                </a:solidFill>
                <a:effectLst/>
              </a:rPr>
              <a:t> </a:t>
            </a:r>
            <a:endParaRPr sz="14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fe35aad776_0_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5576" y="5981141"/>
            <a:ext cx="398559" cy="6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fe35aad776_0_32"/>
          <p:cNvSpPr txBox="1"/>
          <p:nvPr/>
        </p:nvSpPr>
        <p:spPr>
          <a:xfrm>
            <a:off x="5427200" y="5923300"/>
            <a:ext cx="879090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Apmąstymui skirtas klausimas</a:t>
            </a:r>
            <a:endParaRPr sz="1800" b="1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Ar galite nurodyti kitus poveikius aplinkai, kuriuos sukelia plastikas?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e35aad776_0_43"/>
          <p:cNvSpPr txBox="1"/>
          <p:nvPr/>
        </p:nvSpPr>
        <p:spPr>
          <a:xfrm>
            <a:off x="523761" y="563743"/>
            <a:ext cx="926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1 tema: </a:t>
            </a:r>
            <a:r>
              <a:rPr lang="lt-LT" sz="30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Plastiko poveikis aplinkai</a:t>
            </a:r>
            <a:endParaRPr lang="lt-LT"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fe35aad776_0_43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fe35aad776_0_43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fe35aad776_0_43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fe35aad776_0_4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fe35aad776_0_43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fe35aad776_0_43"/>
          <p:cNvSpPr txBox="1"/>
          <p:nvPr/>
        </p:nvSpPr>
        <p:spPr>
          <a:xfrm>
            <a:off x="612975" y="1449275"/>
            <a:ext cx="5254500" cy="507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Problemos, susijusios su plastiko naudojimu, daugiausia susijusios su jo naudojimu gaminant daiktus, kurie gali būti panaudoti nuo kelių minučių iki kelių valandų, pavyzdžiui, plastikiniai maišeliai, stalo įrankiai ar stiklinės.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SzPts val="1800"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Taigi </a:t>
            </a:r>
            <a:r>
              <a:rPr lang="lt-L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vienkartiniai plastikiniai daiktai yra vieni iš labiausiai aplinką teršiančių 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daiktų, nes energija jiems pagaminti ir išmesti daro didžiulį poveikį aplinkai, palyginti su realiu šių daiktų naudojimu ir nauda, kurią iš jų gauname.</a:t>
            </a:r>
            <a:endParaRPr lang="en-LT" sz="1800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fe35aad776_0_43"/>
          <p:cNvSpPr txBox="1"/>
          <p:nvPr/>
        </p:nvSpPr>
        <p:spPr>
          <a:xfrm>
            <a:off x="6019875" y="5469375"/>
            <a:ext cx="5132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Nuotrauka iš </a:t>
            </a:r>
            <a:r>
              <a:rPr lang="lt-LT" sz="10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Pexels</a:t>
            </a:r>
            <a:r>
              <a:rPr lang="lt-LT" sz="10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lt-LT" sz="10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https://www.pexels.com/it-it/foto/foto-ravvicinata-di-bottiglie-di-plastica-2547565/</a:t>
            </a:r>
            <a:r>
              <a:rPr lang="lt-LT" sz="1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gfe35aad776_0_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09375" y="1511320"/>
            <a:ext cx="5896187" cy="3929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e35aad776_0_183"/>
          <p:cNvSpPr txBox="1"/>
          <p:nvPr/>
        </p:nvSpPr>
        <p:spPr>
          <a:xfrm>
            <a:off x="523761" y="563743"/>
            <a:ext cx="9262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6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1 tema: </a:t>
            </a:r>
            <a:r>
              <a:rPr lang="lt-LT" sz="36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36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Plastiko poveikis aplinkai</a:t>
            </a:r>
            <a:endParaRPr lang="lt-LT" sz="36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fe35aad776_0_183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fe35aad776_0_183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fe35aad776_0_183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gfe35aad776_0_18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fe35aad776_0_183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fe35aad776_0_183"/>
          <p:cNvSpPr txBox="1"/>
          <p:nvPr/>
        </p:nvSpPr>
        <p:spPr>
          <a:xfrm>
            <a:off x="612975" y="1797275"/>
            <a:ext cx="10549800" cy="278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Kas yra „Ramiojo vandenyno šiukšlių sala“?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50000"/>
              </a:lnSpc>
              <a:spcBef>
                <a:spcPts val="800"/>
              </a:spcBef>
              <a:buClr>
                <a:srgbClr val="056839"/>
              </a:buClr>
              <a:buSzPts val="1800"/>
              <a:buFont typeface="Calibri"/>
              <a:buAutoNum type="alphaUcPeriod"/>
            </a:pP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plastikinio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polimero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rūšis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kurią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lengva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pakartotinai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naudoti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perdirbti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sz="180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AutoNum type="alphaUcPeriod"/>
            </a:pP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yra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šiukšlių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sala,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sukurta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Kalifornijos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krantų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457200" indent="-342900" algn="just">
              <a:lnSpc>
                <a:spcPct val="150000"/>
              </a:lnSpc>
              <a:buClr>
                <a:srgbClr val="056839"/>
              </a:buClr>
              <a:buSzPts val="1800"/>
              <a:buFont typeface="Calibri"/>
              <a:buAutoNum type="alphaUcPeriod"/>
            </a:pP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metodas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kuris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gali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būti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naudojamas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plastikui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perdirbti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siekiant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sumažinti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šios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medžiagos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kiekį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kuris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patenka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sąvartynus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LT" sz="1800" u="none" strike="noStrike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AutoNum type="alphaUcPeriod"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"/>
          <p:cNvSpPr txBox="1"/>
          <p:nvPr/>
        </p:nvSpPr>
        <p:spPr>
          <a:xfrm>
            <a:off x="506017" y="623424"/>
            <a:ext cx="9717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1 tema: naudingos nuorodos</a:t>
            </a:r>
            <a:endParaRPr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609001" y="1460301"/>
            <a:ext cx="100347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Daugiau apie plastiko poveikį aplinkai: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Parker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L. (2019).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world's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plastic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pollution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crisis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explained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Geographics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explainer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-LT" sz="18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https://www.nationalgeographic.com/environment/article/plastic-pollution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Knoblauch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J.A. (2022). Plastiko poveikis aplinkai. Naujienos apie aplinkos būklę </a:t>
            </a:r>
            <a:r>
              <a:rPr lang="lt-LT" sz="18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https://www.ehn.org/plastic-environmental-impact-2501923191/particle-7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0" y="297"/>
            <a:ext cx="12047457" cy="150532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/>
          <p:nvPr/>
        </p:nvSpPr>
        <p:spPr>
          <a:xfrm rot="-5400000">
            <a:off x="8690879" y="3356875"/>
            <a:ext cx="6857702" cy="144545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612986" y="1172296"/>
            <a:ext cx="3722531" cy="70194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4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 descr="Graphical user interface,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e35aad776_0_58"/>
          <p:cNvSpPr txBox="1"/>
          <p:nvPr/>
        </p:nvSpPr>
        <p:spPr>
          <a:xfrm>
            <a:off x="523761" y="563743"/>
            <a:ext cx="926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2 tema: Plastiko taršos įveikimo būdai</a:t>
            </a:r>
            <a:endParaRPr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fe35aad776_0_58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fe35aad776_0_58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fe35aad776_0_58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fe35aad776_0_58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fe35aad776_0_58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fe35aad776_0_58"/>
          <p:cNvSpPr txBox="1"/>
          <p:nvPr/>
        </p:nvSpPr>
        <p:spPr>
          <a:xfrm>
            <a:off x="612975" y="1408350"/>
            <a:ext cx="10604400" cy="460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buSzPts val="1800"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2018 m. Europos Komisija priėmė </a:t>
            </a:r>
            <a:r>
              <a:rPr lang="lt-L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plastikų strategiją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kuri dabar yra Naujosios žiedinės ekonomikos veiksmų plano dalis. Šia strategija siekiama </a:t>
            </a:r>
            <a:r>
              <a:rPr lang="lt-L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pakeisti plastikinių daiktų projektavimo, gamybos, naudojimo ir perdirbimo būdus ES šalyse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siekiant:</a:t>
            </a:r>
            <a:endParaRPr lang="en-LT" sz="1800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15000"/>
              </a:lnSpc>
              <a:spcBef>
                <a:spcPts val="800"/>
              </a:spcBef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sumažinti anglies dioksido pėdsaką, kurį palieka plastiko gamyba;</a:t>
            </a:r>
            <a:endParaRPr lang="en-LT" sz="1800" u="none" strike="noStrike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0" lvl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56839"/>
              </a:buClr>
              <a:buSzPts val="1800"/>
            </a:pPr>
            <a:endParaRPr lang="en-LT"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15000"/>
              </a:lnSpc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padaryti plastiką lengviau perdirbamą ir padidinti perdirbto plastiko paklausą tarp vartotojų ir gamintojų;</a:t>
            </a:r>
            <a:endParaRPr lang="en-LT" sz="1800" u="none" strike="noStrike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15000"/>
              </a:lnSpc>
              <a:buClr>
                <a:srgbClr val="056839"/>
              </a:buClr>
              <a:buSzPts val="1800"/>
              <a:buFont typeface="Calibri"/>
              <a:buChar char="●"/>
            </a:pP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neskatinti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arba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uždrausti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naudoti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vienkartinį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plastiką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b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15000"/>
              </a:lnSpc>
              <a:buClr>
                <a:srgbClr val="056839"/>
              </a:buClr>
              <a:buSzPts val="1800"/>
              <a:buFont typeface="Calibri"/>
              <a:buChar char="●"/>
            </a:pP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investuoti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biologinės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kilmės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biologiškai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skaidžius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kompostuojamus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plastikus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LT" sz="1800" u="none" strike="noStrike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●"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e35aad776_0_70"/>
          <p:cNvSpPr txBox="1"/>
          <p:nvPr/>
        </p:nvSpPr>
        <p:spPr>
          <a:xfrm>
            <a:off x="523761" y="563743"/>
            <a:ext cx="926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2 tema: Plastiko taršos įveikimo būdai</a:t>
            </a:r>
            <a:endParaRPr lang="lt-LT"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fe35aad776_0_70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fe35aad776_0_70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fe35aad776_0_70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fe35aad776_0_7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fe35aad776_0_70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fe35aad776_0_70"/>
          <p:cNvSpPr txBox="1"/>
          <p:nvPr/>
        </p:nvSpPr>
        <p:spPr>
          <a:xfrm>
            <a:off x="612975" y="1623088"/>
            <a:ext cx="10179000" cy="364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 to, 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2021 m.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liepos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 d.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įsigaliojo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draudimas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naudoti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vienkartines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plastikines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lėkštes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stalo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įrankius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šiaudelius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balionų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lazdeles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vatos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pagaliukus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Pagal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šį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draudimą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šie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daiktai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nebebus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tiekiami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valstybių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narių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rinkas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pasakytina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apie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puodelius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bei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maisto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gėrimų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tarą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polistireninio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putplasčio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draudimas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aiški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svarbi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pozicija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prieš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plastikinius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vienkartinius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daiktus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LT" sz="1800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SzPts val="1800"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Kai kuriose Europos šalyse taip pat uždrausta prekybos centruose pardavinėti plastikinius maišelius, kurie neabejotinai daro neigiamą poveikį aplinkai, todėl jie keičiami biologiškai skaidžiais maišeliais.</a:t>
            </a:r>
            <a:endParaRPr lang="en-LT" sz="1800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e35aad776_0_209"/>
          <p:cNvSpPr txBox="1"/>
          <p:nvPr/>
        </p:nvSpPr>
        <p:spPr>
          <a:xfrm>
            <a:off x="523761" y="563743"/>
            <a:ext cx="926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2 tema: Plastiko taršos įveikimo būdai</a:t>
            </a:r>
            <a:endParaRPr lang="lt-LT"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fe35aad776_0_209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fe35aad776_0_209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fe35aad776_0_209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gfe35aad776_0_209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fe35aad776_0_209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fe35aad776_0_209"/>
          <p:cNvSpPr txBox="1"/>
          <p:nvPr/>
        </p:nvSpPr>
        <p:spPr>
          <a:xfrm>
            <a:off x="612975" y="1440375"/>
            <a:ext cx="5162100" cy="489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Taip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nuo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2024 m. visi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gėrimų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gamintojai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Europoje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privalės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naudoti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naujo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tipo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plastikinių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butelių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kamšelius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vadinamus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t-L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pririšamaisiais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“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kamšteliais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kurios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bendrovės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tikėdamosi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kad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įsigalios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prievolė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jau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ėmėsi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priemonių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pakeisti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savo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kamštelių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dizainą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naujo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įstatymo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idėja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kilo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atlikus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plastikinių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kamštelių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vienų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dažniausiai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jūrose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sausumoje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aptinkamų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daiktų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projekto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tyrimą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Naujasis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kamštelis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liks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pritvirtintas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butelio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jį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bus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sunkiau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pamesti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LT" sz="2400" dirty="0">
                <a:solidFill>
                  <a:srgbClr val="056839"/>
                </a:solidFill>
                <a:effectLst/>
              </a:rPr>
              <a:t>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gfe35aad776_0_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7475" y="1362643"/>
            <a:ext cx="5967580" cy="402695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fe35aad776_0_209"/>
          <p:cNvSpPr txBox="1"/>
          <p:nvPr/>
        </p:nvSpPr>
        <p:spPr>
          <a:xfrm>
            <a:off x="6019875" y="5469375"/>
            <a:ext cx="5132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Nuotrauka iš </a:t>
            </a:r>
            <a:r>
              <a:rPr lang="lt-LT" sz="10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Pexels</a:t>
            </a:r>
            <a:r>
              <a:rPr lang="lt-LT" sz="10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lt-LT" sz="10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https://www.pexels.com/it-it/foto/persona-mani-sul-lotto-di-coperchio-in-plastica-di-colori-assortiti-761297/</a:t>
            </a:r>
            <a:r>
              <a:rPr lang="lt-LT" sz="10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fe35aad776_0_91"/>
          <p:cNvSpPr txBox="1"/>
          <p:nvPr/>
        </p:nvSpPr>
        <p:spPr>
          <a:xfrm>
            <a:off x="523761" y="338343"/>
            <a:ext cx="926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2 tema: Plastiko taršos įveikimo būdai</a:t>
            </a:r>
            <a:endParaRPr lang="lt-LT"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fe35aad776_0_91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fe35aad776_0_91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fe35aad776_0_91"/>
          <p:cNvSpPr/>
          <p:nvPr/>
        </p:nvSpPr>
        <p:spPr>
          <a:xfrm>
            <a:off x="630411" y="98484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fe35aad776_0_9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fe35aad776_0_91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fe35aad776_0_91"/>
          <p:cNvSpPr txBox="1"/>
          <p:nvPr/>
        </p:nvSpPr>
        <p:spPr>
          <a:xfrm>
            <a:off x="523725" y="1246450"/>
            <a:ext cx="5881200" cy="333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Valstybės ir tarptautinės organizacijos gali daug pasiekti sprendžiant plastiko ir atliekų problemą, tačiau </a:t>
            </a:r>
            <a:r>
              <a:rPr lang="lt-L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svarbų vaidmenį atlieka ir patys piliečiai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Privatūs asmenys ne tik įgyvendina pokyčius, bet ir </a:t>
            </a:r>
            <a:r>
              <a:rPr lang="lt-L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inicijuoja tolesnius pokyčius, kai informuoja save ir pateikia įmonėms bei viešosioms įstaigoms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(vietos, regioniniu ar nacionaliniu lygmeniu) savo reikalavimus</a:t>
            </a:r>
            <a:r>
              <a:rPr lang="en-LT" sz="2400" dirty="0">
                <a:solidFill>
                  <a:srgbClr val="056839"/>
                </a:solidFill>
                <a:effectLst/>
              </a:rPr>
              <a:t> 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fe35aad776_0_91"/>
          <p:cNvSpPr txBox="1"/>
          <p:nvPr/>
        </p:nvSpPr>
        <p:spPr>
          <a:xfrm>
            <a:off x="523725" y="4777838"/>
            <a:ext cx="11596800" cy="153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Vienas iš pavyzdžių, kaip tenkinami vartotojų reikalavimai, yra maisto, ekologiškos farmacijos ir kosmetikos įmonės, kurios pastaraisiais metais įsipareigojo taikyti tvaresnę praktiką, o nuo 2016 m. iki 2020 m. padidėjo narystė Etiškos </a:t>
            </a:r>
            <a:r>
              <a:rPr lang="lt-L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bioprekybos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sąjungoje.</a:t>
            </a:r>
            <a:r>
              <a:rPr lang="en-LT" dirty="0">
                <a:solidFill>
                  <a:srgbClr val="056839"/>
                </a:solidFill>
                <a:effectLst/>
              </a:rPr>
              <a:t> </a:t>
            </a:r>
            <a:endParaRPr sz="14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gfe35aad776_0_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1950" y="975031"/>
            <a:ext cx="5248481" cy="349813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fe35aad776_0_91"/>
          <p:cNvSpPr txBox="1"/>
          <p:nvPr/>
        </p:nvSpPr>
        <p:spPr>
          <a:xfrm>
            <a:off x="6601938" y="4411575"/>
            <a:ext cx="5132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Nuotrauka iš </a:t>
            </a:r>
            <a:r>
              <a:rPr lang="lt-LT" sz="10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Pexels</a:t>
            </a:r>
            <a:r>
              <a:rPr lang="lt-LT" sz="10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lt-LT" sz="10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https://www.pexels.com/it-it/foto/persone-che-fanno-gruppo-mano-cheer-3280130/</a:t>
            </a:r>
            <a:r>
              <a:rPr lang="lt-LT" sz="10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52" y="6078635"/>
            <a:ext cx="3443977" cy="72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542" y="5433724"/>
            <a:ext cx="2620792" cy="128979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0" y="323511"/>
            <a:ext cx="3538329" cy="11927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4104862" y="323511"/>
            <a:ext cx="3982277" cy="11927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8653673" y="323511"/>
            <a:ext cx="3538329" cy="11927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0" y="5991252"/>
            <a:ext cx="8748793" cy="6372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654270" y="632888"/>
            <a:ext cx="9027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Mokymosi rezultatai</a:t>
            </a:r>
            <a:endParaRPr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83875" y="1913300"/>
            <a:ext cx="116061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06400">
              <a:buClr>
                <a:srgbClr val="056839"/>
              </a:buClr>
              <a:buSzPts val="2800"/>
              <a:buFont typeface="Calibri"/>
              <a:buChar char="●"/>
            </a:pPr>
            <a:r>
              <a:rPr lang="en-GB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Suprasti</a:t>
            </a:r>
            <a:r>
              <a:rPr lang="en-GB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kokį</a:t>
            </a:r>
            <a:r>
              <a:rPr lang="en-GB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poveikį</a:t>
            </a:r>
            <a:r>
              <a:rPr lang="en-GB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mū</a:t>
            </a:r>
            <a:r>
              <a:rPr lang="lt-LT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sų</a:t>
            </a:r>
            <a:r>
              <a:rPr lang="lt-LT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sveikatai ir aplinkai daro</a:t>
            </a:r>
            <a:r>
              <a:rPr lang="en-GB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plastikiniai</a:t>
            </a:r>
            <a:r>
              <a:rPr lang="en-GB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daiktai</a:t>
            </a:r>
            <a:r>
              <a:rPr lang="en-GB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ypač</a:t>
            </a:r>
            <a:r>
              <a:rPr lang="en-GB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vienkartiniai</a:t>
            </a:r>
            <a:r>
              <a:rPr lang="en-GB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lt-LT" sz="2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>
              <a:buClr>
                <a:srgbClr val="056839"/>
              </a:buClr>
              <a:buSzPts val="2800"/>
              <a:buFont typeface="Calibri"/>
              <a:buChar char="●"/>
            </a:pP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Sužinoti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apie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taikomas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kovos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atliekomis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ir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tarša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strategijas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lt-LT" sz="2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>
              <a:buClr>
                <a:srgbClr val="056839"/>
              </a:buClr>
              <a:buSzPts val="2800"/>
              <a:buFont typeface="Calibri"/>
              <a:buChar char="●"/>
            </a:pP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Suprasti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kas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yra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žiedinė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plastikų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ekonomika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ir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kodėl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reikia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ją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kurti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endParaRPr lang="lt-LT" sz="2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06400">
              <a:buClr>
                <a:srgbClr val="056839"/>
              </a:buClr>
              <a:buSzPts val="2800"/>
              <a:buFont typeface="Calibri"/>
              <a:buChar char="●"/>
            </a:pP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Suprasti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kokį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pėdsaką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mokiniai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palieka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naudodami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plastiką</a:t>
            </a:r>
            <a:r>
              <a:rPr lang="es-ES" sz="2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en-LT" sz="2800" u="none" strike="noStrike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800"/>
              <a:buFont typeface="Calibri"/>
              <a:buChar char="●"/>
            </a:pPr>
            <a:endParaRPr sz="2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gfe35aad776_0_102"/>
          <p:cNvPicPr preferRelativeResize="0"/>
          <p:nvPr/>
        </p:nvPicPr>
        <p:blipFill rotWithShape="1">
          <a:blip r:embed="rId3">
            <a:alphaModFix/>
          </a:blip>
          <a:srcRect b="4278"/>
          <a:stretch/>
        </p:blipFill>
        <p:spPr>
          <a:xfrm>
            <a:off x="2989450" y="4186300"/>
            <a:ext cx="6068500" cy="18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fe35aad776_0_102"/>
          <p:cNvSpPr txBox="1"/>
          <p:nvPr/>
        </p:nvSpPr>
        <p:spPr>
          <a:xfrm>
            <a:off x="523761" y="563743"/>
            <a:ext cx="926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2 tema: Plastiko taršos įveikimo būdai</a:t>
            </a:r>
            <a:endParaRPr lang="lt-LT"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fe35aad776_0_102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fe35aad776_0_102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fe35aad776_0_102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gfe35aad776_0_10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fe35aad776_0_102" descr="Graphical user interface,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fe35aad776_0_102"/>
          <p:cNvSpPr txBox="1"/>
          <p:nvPr/>
        </p:nvSpPr>
        <p:spPr>
          <a:xfrm>
            <a:off x="612975" y="1435400"/>
            <a:ext cx="10179000" cy="371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Svarbus vartotojų vaidmuo taip pat buvo akcentuojamas ataskaitoje apie plastikų žiedinę ekonomiką, kurioje </a:t>
            </a:r>
            <a:r>
              <a:rPr lang="lt-L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buvo lyginamas mišrių ir rūšiuotų atliekų surinkimas</a:t>
            </a:r>
            <a:r>
              <a:rPr lang="en-LT" sz="2400" b="1" dirty="0">
                <a:solidFill>
                  <a:srgbClr val="05683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sz="1800" b="1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Mišrių atliekų surinkimas yra toks, kai vartotojai nebūtinai turi skirstyti išmetamus produktus, o atliekų rūšiavimas - kai vartotojai privalo rūšiuoti atliekas.</a:t>
            </a:r>
            <a:r>
              <a:rPr lang="en-LT" sz="2400" dirty="0">
                <a:effectLst/>
              </a:rPr>
              <a:t>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Šis </a:t>
            </a:r>
            <a:r>
              <a:rPr lang="lt-L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antrasis variantas yra naudingiausias aplinkai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nes leidžia perdirbti didesnę plastiko dalį (62 %, palyginti su 6 % mišrių atliekų surinkimo atveju) ir mažiau plastiko patenka į sąvartyną (11 %, palyginti su 37 % mišrių atliekų surinkimo atveju).</a:t>
            </a:r>
            <a:r>
              <a:rPr lang="en-LT" sz="2400" dirty="0">
                <a:solidFill>
                  <a:srgbClr val="056839"/>
                </a:solidFill>
                <a:effectLst/>
              </a:rPr>
              <a:t>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fe35aad776_0_102"/>
          <p:cNvSpPr txBox="1"/>
          <p:nvPr/>
        </p:nvSpPr>
        <p:spPr>
          <a:xfrm>
            <a:off x="4336063" y="5990250"/>
            <a:ext cx="7280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t-LT" sz="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Nuotrauka iš </a:t>
            </a:r>
            <a:r>
              <a:rPr lang="lt-LT" sz="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Freepick</a:t>
            </a:r>
            <a:r>
              <a:rPr lang="lt-LT" sz="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lt-LT" sz="8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https://www.freepik.com/free-vector/trash-bins-separate-recycle-garbage-containers-sort-plastic-glass-paper-metal-organic-waste-recycling-flat-different-colors-rubbish-cans-sorting-segregation-litter_24421517.htm#query=waste%20collection&amp;position=0&amp;from_view=search</a:t>
            </a:r>
            <a:r>
              <a:rPr lang="lt-LT" sz="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e35aad776_0_113"/>
          <p:cNvSpPr txBox="1"/>
          <p:nvPr/>
        </p:nvSpPr>
        <p:spPr>
          <a:xfrm>
            <a:off x="523761" y="563743"/>
            <a:ext cx="9262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2 tema: Plastiko taršos įveikimo būdai</a:t>
            </a:r>
            <a:endParaRPr lang="lt-LT"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fe35aad776_0_113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fe35aad776_0_113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fe35aad776_0_113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gfe35aad776_0_11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fe35aad776_0_113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fe35aad776_0_113"/>
          <p:cNvSpPr txBox="1"/>
          <p:nvPr/>
        </p:nvSpPr>
        <p:spPr>
          <a:xfrm>
            <a:off x="625650" y="1412925"/>
            <a:ext cx="10796100" cy="56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buSzPts val="1800"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Taigi ką mes, vartotojai, galime padaryti, kad sumažintume plastiko naudojimą ir plastiko atliekų susidarymą?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50000"/>
              </a:lnSpc>
              <a:spcBef>
                <a:spcPts val="800"/>
              </a:spcBef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Visada rinkitės daugkartinio naudojimo priemones, o ne vienkartinio</a:t>
            </a:r>
            <a:r>
              <a:rPr lang="lt-L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ypač jei jos pagamintos iš plastiko. Pavyzdžiui: drobiniai maišeliai, vandens gertuvės, daugkartinio naudojimo vatos pagaliukai, bambukiniai dantų šepetėliai;</a:t>
            </a:r>
            <a:endParaRPr lang="lt-LT"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50000"/>
              </a:lnSpc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Pirmenybę teikite didelėms pakuotėms dažniausiai naudojamų produktų</a:t>
            </a:r>
            <a:r>
              <a:rPr lang="lt-L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Tiesą sakant, jei žinote, kad gaminį naudosite, pirkdami vieną pakuotę, o ne daugiau mažesnių, galite sumažinti neigiamą poveikį aplinkai, nes bus išmetama mažiau šiukšlių;</a:t>
            </a:r>
            <a:endParaRPr lang="lt-LT"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50000"/>
              </a:lnSpc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Pirkdami kietąjį šampūną, vonios burbulus, dezodorantą, kondicionierių </a:t>
            </a:r>
            <a:r>
              <a:rPr lang="lt-L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galite atsisakyti šių produktų plastikinėse pakuotėse;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50000"/>
              </a:lnSpc>
              <a:buClr>
                <a:srgbClr val="056839"/>
              </a:buClr>
              <a:buSzPts val="1800"/>
              <a:buFont typeface="Calibri"/>
              <a:buChar char="●"/>
            </a:pP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Nustokite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pirkti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geriam</a:t>
            </a:r>
            <a:r>
              <a:rPr lang="lt-L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ą</a:t>
            </a:r>
            <a:r>
              <a:rPr lang="lt-L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vandenį buteliuose</a:t>
            </a:r>
            <a:r>
              <a:rPr lang="lt-L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Pabandykite visada su savimi turėti vandens buteliuką, kad galėtumėte jį įsipilti iš geriamojo vandens fontanėlių ar čiaupų. Taip ne tik sutaupysite pinigų, bet ir sumažinsite neigiamą poveikį aplinkai</a:t>
            </a:r>
            <a:r>
              <a:rPr lang="lt-L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LT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●"/>
            </a:pPr>
            <a:endParaRPr lang="lt-LT"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fe35aad776_0_113"/>
          <p:cNvSpPr txBox="1"/>
          <p:nvPr/>
        </p:nvSpPr>
        <p:spPr>
          <a:xfrm>
            <a:off x="6430084" y="5981141"/>
            <a:ext cx="5309315" cy="160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8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Apmąstymams skirti klausimai</a:t>
            </a:r>
            <a:endParaRPr sz="1800" b="1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Ką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darote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savo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kasdieniame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gyvenime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kad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sumažintumėte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vienkartinio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plastiko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1800" u="none" strike="noStrike" dirty="0" err="1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naudojimą</a:t>
            </a:r>
            <a:r>
              <a:rPr lang="en-GB" sz="1800" u="none" strike="noStrike" dirty="0">
                <a:solidFill>
                  <a:srgbClr val="05683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  <a:endParaRPr lang="en-LT" sz="1800" u="none" strike="noStrike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gfe35aad776_0_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5576" y="5981141"/>
            <a:ext cx="398559" cy="6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5bba7fea88_0_71"/>
          <p:cNvSpPr txBox="1"/>
          <p:nvPr/>
        </p:nvSpPr>
        <p:spPr>
          <a:xfrm>
            <a:off x="523761" y="563743"/>
            <a:ext cx="9262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2 tema: Plastiko taršos įveikimo būdai</a:t>
            </a:r>
            <a:endParaRPr lang="lt-LT"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15bba7fea88_0_71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15bba7fea88_0_71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15bba7fea88_0_71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g15bba7fea88_0_7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15bba7fea88_0_71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15bba7fea88_0_71"/>
          <p:cNvSpPr txBox="1"/>
          <p:nvPr/>
        </p:nvSpPr>
        <p:spPr>
          <a:xfrm>
            <a:off x="625650" y="1412925"/>
            <a:ext cx="107961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000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Nuo 2024m...</a:t>
            </a:r>
            <a:endParaRPr sz="20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000"/>
              <a:buFont typeface="Calibri"/>
              <a:buAutoNum type="alphaLcPeriod"/>
            </a:pP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uždraus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naudoti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lėkštes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stalo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įrankius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šiaudelius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balionų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lazdeles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vatos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pagaliukus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pagamintus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vienkartinio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en-LT" sz="2000" dirty="0">
                <a:solidFill>
                  <a:srgbClr val="056839"/>
                </a:solidFill>
                <a:effectLst/>
              </a:rPr>
              <a:t> 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000"/>
              <a:buFont typeface="Calibri"/>
              <a:buAutoNum type="alphaLcPeriod"/>
            </a:pP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įdiegs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mišrių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atskirų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atliekų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surinkimo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sistemą</a:t>
            </a:r>
            <a:r>
              <a:rPr lang="en-LT" sz="2000" dirty="0">
                <a:solidFill>
                  <a:srgbClr val="056839"/>
                </a:solidFill>
                <a:effectLst/>
              </a:rPr>
              <a:t> </a:t>
            </a:r>
            <a:endParaRPr lang="lt-LT" sz="200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000"/>
              <a:buFont typeface="Calibri"/>
              <a:buAutoNum type="alphaLcPeriod"/>
            </a:pP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Visi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gėrimų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gamintojai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privalės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naudoti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plastikinių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butelių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t-LT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pririšamuosius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kamštelius</a:t>
            </a:r>
            <a:r>
              <a:rPr lang="en-GB" sz="20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”. </a:t>
            </a:r>
            <a:endParaRPr lang="lt-LT" sz="200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fe35aad776_0_124"/>
          <p:cNvSpPr txBox="1"/>
          <p:nvPr/>
        </p:nvSpPr>
        <p:spPr>
          <a:xfrm>
            <a:off x="506017" y="623424"/>
            <a:ext cx="9717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lt-LT" sz="36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2 tema: naudingos nuorodos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fe35aad776_0_124"/>
          <p:cNvSpPr txBox="1"/>
          <p:nvPr/>
        </p:nvSpPr>
        <p:spPr>
          <a:xfrm>
            <a:off x="609001" y="1460301"/>
            <a:ext cx="100347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Daugiau </a:t>
            </a:r>
            <a:r>
              <a:rPr lang="lt-LT" sz="1800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informacijos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apie ES plastikų strategiją: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European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Commission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(2018). </a:t>
            </a:r>
            <a:r>
              <a:rPr lang="lt-LT" sz="1800" b="0" i="1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lt-LT" sz="1800" b="0" i="1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1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plastic</a:t>
            </a:r>
            <a:r>
              <a:rPr lang="lt-LT" sz="1800" b="0" i="1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1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strategy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-LT" sz="18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https://environment.ec.europa.eu/strategy/plastics-strategy_en#:~:text=The%20EU's%20plastics%20strategy%20aims,the%20environment%20and%20human%20health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Daugiau </a:t>
            </a:r>
            <a:r>
              <a:rPr lang="lt-LT" sz="1800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informacijos 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apie vartotojų vaidmenį skatinant tvarumo principą: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Close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C. (2021). </a:t>
            </a:r>
            <a:r>
              <a:rPr lang="lt-LT" sz="1800" b="0" i="1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lt-LT" sz="1800" b="0" i="1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1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lt-LT" sz="1800" b="0" i="1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1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eco-wakening</a:t>
            </a:r>
            <a:r>
              <a:rPr lang="lt-LT" sz="1800" b="0" i="1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lt-LT" sz="1800" b="0" i="1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lt-LT" sz="1800" b="0" i="1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1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consumers</a:t>
            </a:r>
            <a:r>
              <a:rPr lang="lt-LT" sz="1800" b="0" i="1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lt-LT" sz="1800" b="0" i="1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driving</a:t>
            </a:r>
            <a:r>
              <a:rPr lang="lt-LT" sz="1800" b="0" i="1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1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World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Economic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Forum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-LT" sz="18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https://www.weforum.org/agenda/2021/05/eco-wakening-consumers-driving-sustainability/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fe35aad776_0_124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fe35aad776_0_124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fe35aad776_0_124"/>
          <p:cNvSpPr/>
          <p:nvPr/>
        </p:nvSpPr>
        <p:spPr>
          <a:xfrm>
            <a:off x="612986" y="1172296"/>
            <a:ext cx="3722400" cy="702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gfe35aad776_0_124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gfe35aad776_0_124" descr="Graphical user interface,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gfe35aad776_0_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4777" y="1172300"/>
            <a:ext cx="5948273" cy="396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fe35aad776_0_135"/>
          <p:cNvSpPr txBox="1"/>
          <p:nvPr/>
        </p:nvSpPr>
        <p:spPr>
          <a:xfrm>
            <a:off x="523761" y="563743"/>
            <a:ext cx="926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3 tema: Žiedinė plastikų ekonomika</a:t>
            </a:r>
            <a:endParaRPr lang="lt-LT"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fe35aad776_0_135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fe35aad776_0_135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fe35aad776_0_135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gfe35aad776_0_13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fe35aad776_0_135" descr="Graphical user interface,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fe35aad776_0_135"/>
          <p:cNvSpPr txBox="1"/>
          <p:nvPr/>
        </p:nvSpPr>
        <p:spPr>
          <a:xfrm>
            <a:off x="523750" y="1483100"/>
            <a:ext cx="5948400" cy="463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15000"/>
              </a:lnSpc>
              <a:buSzPts val="1800"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Žiedinės ekonomikos sąvoka ir pagrindinės jos padariniai buvo aprašyti vienoje šio mokymo kurso 1 dalies pamokoje.</a:t>
            </a:r>
            <a:endParaRPr lang="en-LT" sz="1800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Jau buvo nurodyta, kad didžioji dalis pasaulyje pagaminto plastiko nėra perdirbama, o patenka į sąvartynus, sudeginama arba patenka į aplinką. Todėl buvo sumanyta </a:t>
            </a:r>
            <a:r>
              <a:rPr lang="lt-L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surasti būdą, kaip paversti plastiką tvaresne medžiaga kiekviename jo gyvavimo etape.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800"/>
              </a:spcBef>
              <a:buSzPts val="1800"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Todėl pertvarkoma visa plastiko vertės grandinė - nuo sukūrimo iki perdirbimo - </a:t>
            </a:r>
            <a:r>
              <a:rPr lang="lt-L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siekiant sumažinti išmetamo CO2 ir šiltnamio efektą sukeliančių dujų kiekį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gaminti mažiau atliekų ir kuo daugiau naudoti perdirbtas medžiagas.</a:t>
            </a:r>
            <a:endParaRPr lang="en-LT" sz="1800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fe35aad776_0_135"/>
          <p:cNvSpPr txBox="1"/>
          <p:nvPr/>
        </p:nvSpPr>
        <p:spPr>
          <a:xfrm>
            <a:off x="6550762" y="5049075"/>
            <a:ext cx="51975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t-LT" sz="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Nuotrauka iš : </a:t>
            </a:r>
            <a:r>
              <a:rPr lang="lt-LT" sz="8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ik.com/free-vector/hands-holding-plastic-bottles-throw-into-trash-container-persons-sorting-garbage-flat-vector-illustration-environment-ecology-waste-concept-banner-website-design-landing-web-page_27572550.htm#query=recycle%20plastic&amp;position=13&amp;from_view=search</a:t>
            </a:r>
            <a:r>
              <a:rPr lang="lt-LT" sz="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g15bba7fea88_0_86"/>
          <p:cNvPicPr preferRelativeResize="0"/>
          <p:nvPr/>
        </p:nvPicPr>
        <p:blipFill rotWithShape="1">
          <a:blip r:embed="rId3">
            <a:alphaModFix/>
          </a:blip>
          <a:srcRect t="4168"/>
          <a:stretch/>
        </p:blipFill>
        <p:spPr>
          <a:xfrm>
            <a:off x="2910650" y="1289450"/>
            <a:ext cx="9045300" cy="56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15bba7fea88_0_86"/>
          <p:cNvSpPr txBox="1"/>
          <p:nvPr/>
        </p:nvSpPr>
        <p:spPr>
          <a:xfrm>
            <a:off x="523761" y="563743"/>
            <a:ext cx="926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3 tema: Žiedinė plastikų ekonomika</a:t>
            </a:r>
            <a:endParaRPr lang="lt-LT"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15bba7fea88_0_86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15bba7fea88_0_86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15bba7fea88_0_86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g15bba7fea88_0_8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15bba7fea88_0_86" descr="Graphical user interface,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15bba7fea88_0_86"/>
          <p:cNvSpPr txBox="1"/>
          <p:nvPr/>
        </p:nvSpPr>
        <p:spPr>
          <a:xfrm>
            <a:off x="523750" y="2694000"/>
            <a:ext cx="2915700" cy="158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3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Paveikslėlis iš:</a:t>
            </a:r>
            <a:br>
              <a:rPr lang="lt-LT" sz="13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lt-LT" sz="13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Plastics</a:t>
            </a:r>
            <a:r>
              <a:rPr lang="lt-LT" sz="13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3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Europe</a:t>
            </a:r>
            <a:r>
              <a:rPr lang="lt-LT" sz="13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lt-LT" sz="13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Association</a:t>
            </a:r>
            <a:r>
              <a:rPr lang="lt-LT" sz="13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3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lt-LT" sz="13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3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plastic</a:t>
            </a:r>
            <a:r>
              <a:rPr lang="lt-LT" sz="13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3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manufacturers</a:t>
            </a:r>
            <a:r>
              <a:rPr lang="lt-LT" sz="13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(2021). THE CIRCULAR ECONOMY FOR PLASTICS. </a:t>
            </a:r>
            <a:r>
              <a:rPr lang="lt-LT" sz="13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pag</a:t>
            </a:r>
            <a:r>
              <a:rPr lang="lt-LT" sz="13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9 </a:t>
            </a:r>
            <a:r>
              <a:rPr lang="lt-LT" sz="13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Brussel</a:t>
            </a:r>
            <a:r>
              <a:rPr lang="lt-LT" sz="13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lt-LT" sz="13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Belgium</a:t>
            </a:r>
            <a:r>
              <a:rPr lang="lt-LT" sz="13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lt-LT" sz="1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3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https://plasticseurope.org/wp-content/uploads/2021/10/20191206-Circular-Economy-Study.pdf</a:t>
            </a:r>
            <a:r>
              <a:rPr lang="lt-LT" sz="13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fe35aad776_0_147"/>
          <p:cNvSpPr txBox="1"/>
          <p:nvPr/>
        </p:nvSpPr>
        <p:spPr>
          <a:xfrm>
            <a:off x="523761" y="563743"/>
            <a:ext cx="926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3 tema: Žiedinė plastikų ekonomika</a:t>
            </a:r>
            <a:endParaRPr lang="lt-LT" sz="3000" b="1" i="0" u="none" strike="noStrike" cap="none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fe35aad776_0_147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fe35aad776_0_147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fe35aad776_0_147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gfe35aad776_0_14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fe35aad776_0_147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fe35aad776_0_147"/>
          <p:cNvSpPr txBox="1"/>
          <p:nvPr/>
        </p:nvSpPr>
        <p:spPr>
          <a:xfrm>
            <a:off x="612975" y="1407850"/>
            <a:ext cx="11335200" cy="163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SzPts val="1800"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Žiedinės plastikų ekonomikos kūrimas yra labai svarbus siekiant apsaugoti gyvūnų, žmonių ir visos ekosistemos gyvybes.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Siekiant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tai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padaryti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reikia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imtis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tam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tikrų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veiksmų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LT" sz="1800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fe35aad776_0_147"/>
          <p:cNvSpPr txBox="1"/>
          <p:nvPr/>
        </p:nvSpPr>
        <p:spPr>
          <a:xfrm>
            <a:off x="6469350" y="2329500"/>
            <a:ext cx="5215500" cy="466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 algn="just">
              <a:lnSpc>
                <a:spcPct val="150000"/>
              </a:lnSpc>
              <a:buClr>
                <a:srgbClr val="056839"/>
              </a:buClr>
              <a:buSzPts val="1800"/>
              <a:buFont typeface="Calibri"/>
              <a:buChar char="●"/>
            </a:pP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gamintojai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turi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pašalinti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nereikalingą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plastiką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savo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gaminamų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daiktų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ypač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pakuočių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Vartotojai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taip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gali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tam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tikra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prasme </a:t>
            </a:r>
            <a:r>
              <a:rPr lang="lt-L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pašalinti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nereikalingą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plastiką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pirkdami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alternatyvius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gaminius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pagamintus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kitų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medžiagų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galbūt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daugkartinio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naudojimo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50000"/>
              </a:lnSpc>
              <a:buClr>
                <a:srgbClr val="056839"/>
              </a:buClr>
              <a:buSzPts val="1800"/>
              <a:buFont typeface="Calibri"/>
              <a:buChar char="●"/>
            </a:pP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vyriausybės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turi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padėti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užtikrinti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perėjimą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žiedinės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ekonomikos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sektoriuje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teisės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aktais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standartizuoti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šalinimo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perdirbimo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taisykles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LT" sz="1800" u="none" strike="noStrike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●"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fe35aad776_0_147"/>
          <p:cNvSpPr txBox="1"/>
          <p:nvPr/>
        </p:nvSpPr>
        <p:spPr>
          <a:xfrm>
            <a:off x="219957" y="2226007"/>
            <a:ext cx="6005400" cy="466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 algn="just">
              <a:lnSpc>
                <a:spcPct val="150000"/>
              </a:lnSpc>
              <a:buClr>
                <a:srgbClr val="056839"/>
              </a:buClr>
              <a:buSzPts val="1800"/>
              <a:buFont typeface="Calibri"/>
              <a:buChar char="●"/>
            </a:pP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pirmiausia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reikia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sukurti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plastikinių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gaminių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dizainą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Daugelio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sudėtyje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yra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dažiklių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arba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papildomų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priedų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dėl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kurių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negalima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perdirbti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Todėl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įmonės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gaminančios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plastikinius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gaminius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turėtų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standartizuoti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naudojamų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rūšis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kad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juos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būtų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galima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kuo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geriau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perdirbti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palengvinti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šį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procesą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 algn="just">
              <a:lnSpc>
                <a:spcPct val="150000"/>
              </a:lnSpc>
              <a:buClr>
                <a:srgbClr val="056839"/>
              </a:buClr>
              <a:buSzPts val="1800"/>
              <a:buFont typeface="Calibri"/>
              <a:buChar char="●"/>
            </a:pP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vartotojai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turi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aktyviai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dalyvauti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užtikrinant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perėjimą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žiedinės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ekonomikos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pavyzdžiui</a:t>
            </a:r>
            <a:r>
              <a:rPr lang="it-IT" sz="1800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remti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tvariausius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ekologiškiausius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prekių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ženklus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domėtis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informacija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tinkamai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u="none" strike="noStrike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perdirbinėti</a:t>
            </a:r>
            <a:r>
              <a:rPr lang="it-IT" sz="1800" b="1" u="none" strike="noStrike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LT" sz="1800" b="1" u="none" strike="noStrike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●"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fe35aad776_0_147"/>
          <p:cNvSpPr/>
          <p:nvPr/>
        </p:nvSpPr>
        <p:spPr>
          <a:xfrm rot="-5400000">
            <a:off x="4668911" y="4133121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fe35aad776_0_159"/>
          <p:cNvSpPr txBox="1"/>
          <p:nvPr/>
        </p:nvSpPr>
        <p:spPr>
          <a:xfrm>
            <a:off x="506017" y="623424"/>
            <a:ext cx="9717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3 tema: naudingos nuorodos</a:t>
            </a:r>
            <a:endParaRPr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fe35aad776_0_159"/>
          <p:cNvSpPr txBox="1"/>
          <p:nvPr/>
        </p:nvSpPr>
        <p:spPr>
          <a:xfrm>
            <a:off x="232200" y="1438938"/>
            <a:ext cx="11583000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Daugiau informacijos apie plastikų  ŽE: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Plastics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Europe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Association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plastic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manufacturers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(2021). THE CIRCULAR ECONOMY FOR PLASTICS.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Brussel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Belgium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-LT" sz="18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https://plasticseurope.org/wp-content/uploads/2021/10/20191206-Circular-Economy-Study.pdf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PACE -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Platform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Accelerating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Circular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Economy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n.d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.).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plastics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-LT" sz="18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https://pacecircular.org/action-agenda/plastics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Ellen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MacArthur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Foundation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n.d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.).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circular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economy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plastic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pollution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Perspective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‘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Breaking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Plastic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Wave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’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Ellen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MacArthur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Foundation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-LT" sz="18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https://plastics.ellenmacarthurfoundation.org/breaking-the-plastic-wave-perspective?gclid=CjwKCAjwmJeYBhAwEiwAXlg0AX3AKzFiuooiSYJ7PTaMqJH5-MCLokaRTyJtFojfVZKe8IlzJKOwnBoC1ZcQAvD_BwE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fe35aad776_0_159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fe35aad776_0_159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fe35aad776_0_159"/>
          <p:cNvSpPr/>
          <p:nvPr/>
        </p:nvSpPr>
        <p:spPr>
          <a:xfrm>
            <a:off x="612986" y="1172296"/>
            <a:ext cx="3722400" cy="702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gfe35aad776_0_159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fe35aad776_0_159" descr="Graphical user interface,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21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52" y="6078621"/>
            <a:ext cx="3443977" cy="72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542" y="5433724"/>
            <a:ext cx="2620792" cy="128979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1"/>
          <p:cNvSpPr/>
          <p:nvPr/>
        </p:nvSpPr>
        <p:spPr>
          <a:xfrm>
            <a:off x="0" y="323511"/>
            <a:ext cx="3538329" cy="11927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1"/>
          <p:cNvSpPr/>
          <p:nvPr/>
        </p:nvSpPr>
        <p:spPr>
          <a:xfrm>
            <a:off x="4104862" y="323511"/>
            <a:ext cx="3982277" cy="11927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1"/>
          <p:cNvSpPr/>
          <p:nvPr/>
        </p:nvSpPr>
        <p:spPr>
          <a:xfrm>
            <a:off x="8653673" y="323511"/>
            <a:ext cx="3538329" cy="11927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1"/>
          <p:cNvSpPr/>
          <p:nvPr/>
        </p:nvSpPr>
        <p:spPr>
          <a:xfrm>
            <a:off x="0" y="5918354"/>
            <a:ext cx="8748793" cy="6372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1"/>
          <p:cNvSpPr txBox="1"/>
          <p:nvPr/>
        </p:nvSpPr>
        <p:spPr>
          <a:xfrm>
            <a:off x="448746" y="559674"/>
            <a:ext cx="763839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lt-LT" sz="36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Išvada</a:t>
            </a:r>
            <a:endParaRPr sz="3600" b="1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lt-LT" sz="36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1"/>
          <p:cNvSpPr txBox="1"/>
          <p:nvPr/>
        </p:nvSpPr>
        <p:spPr>
          <a:xfrm>
            <a:off x="510450" y="1333463"/>
            <a:ext cx="10940100" cy="347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Yra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daug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įvairių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rūšių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gaminama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daugybė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kasdien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naudojamų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daiktų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Priklausomai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polimero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rūšies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gali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turėti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skirtingų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savybių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būti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perdirbamas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ne.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ypač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vienkartinio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naudojimo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problema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yra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kad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jis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perdirbamas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tik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dalies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o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didžioji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dalis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patenka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sąvartynus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deginimo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įrenginius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arba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aplinką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Todėl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valstybės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kurios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įmonės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vartotojai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imasi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priemonių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kovoti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vienkartinių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naudojimu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siekti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didesnio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perdirbimo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LT" sz="1800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Vadovaudamiesi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nuostata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kurie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ekspertai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pradėjo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kalbėti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apie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žiedinę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ekonomiką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t. y. apie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šiam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sektoriui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priimtus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žiedinės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ekonomikos</a:t>
            </a:r>
            <a:r>
              <a:rPr lang="it-I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reikalavimus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Siekiama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kad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susidarytų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mažiau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atliekų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būtų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mažinamas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neigiamas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poveikis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aplinkai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daugiau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perdirbama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didinama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šios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medžiagos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vertės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grandinė</a:t>
            </a:r>
            <a:r>
              <a:rPr lang="it-I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LT" sz="2400" dirty="0">
                <a:solidFill>
                  <a:srgbClr val="056839"/>
                </a:solidFill>
                <a:effectLst/>
              </a:rPr>
              <a:t>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F5F7FC"/>
              </a:gs>
              <a:gs pos="100000">
                <a:srgbClr val="7AC99A">
                  <a:alpha val="77254"/>
                </a:srgbClr>
              </a:gs>
            </a:gsLst>
            <a:lin ang="21593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530746" y="427970"/>
            <a:ext cx="8206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Ekologiški įgūdžiai, į kuriuos atsižvelgiama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3148368" y="2089949"/>
            <a:ext cx="47370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Arial"/>
              <a:buChar char="•"/>
            </a:pPr>
            <a:r>
              <a:rPr lang="lt-LT" sz="24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Galvojimas apie ateitį</a:t>
            </a:r>
            <a:endParaRPr sz="24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Arial"/>
              <a:buChar char="•"/>
            </a:pPr>
            <a:r>
              <a:rPr lang="lt-LT" sz="24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Taršos prevencija</a:t>
            </a:r>
            <a:endParaRPr sz="24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Arial"/>
              <a:buChar char="•"/>
            </a:pPr>
            <a:r>
              <a:rPr lang="lt-LT" sz="24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Ekologinis projektavimas</a:t>
            </a:r>
            <a:endParaRPr sz="24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Calibri"/>
              <a:buChar char="•"/>
            </a:pPr>
            <a:r>
              <a:rPr lang="lt-LT" sz="24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Atliekų tvarkymas</a:t>
            </a:r>
            <a:endParaRPr sz="24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Calibri"/>
              <a:buChar char="•"/>
            </a:pPr>
            <a:r>
              <a:rPr lang="lt-LT" sz="24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Aplinkosaugos auditas</a:t>
            </a:r>
            <a:endParaRPr sz="24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2400"/>
              <a:buFont typeface="Calibri"/>
              <a:buChar char="•"/>
            </a:pPr>
            <a:r>
              <a:rPr lang="lt-LT" sz="24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Poveikio vertinimas</a:t>
            </a:r>
            <a:endParaRPr sz="24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5490" y="2493718"/>
            <a:ext cx="1200914" cy="200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 descr="Graphical user interface,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528145" y="575441"/>
            <a:ext cx="4690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Pristatymas 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612980" y="1304950"/>
            <a:ext cx="5604940" cy="310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Nuo </a:t>
            </a:r>
            <a:r>
              <a:rPr lang="en-GB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Antrojo</a:t>
            </a:r>
            <a:r>
              <a:rPr lang="en-GB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pasaulinio</a:t>
            </a:r>
            <a:r>
              <a:rPr lang="en-GB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karo </a:t>
            </a:r>
            <a:r>
              <a:rPr lang="en-GB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plastikiniai</a:t>
            </a:r>
            <a:r>
              <a:rPr lang="en-GB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daiktai</a:t>
            </a:r>
            <a:r>
              <a:rPr lang="en-GB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tapo</a:t>
            </a:r>
            <a:r>
              <a:rPr lang="en-GB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vis </a:t>
            </a:r>
            <a:r>
              <a:rPr lang="en-GB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labiau</a:t>
            </a:r>
            <a:r>
              <a:rPr lang="en-GB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paplitę</a:t>
            </a:r>
            <a:r>
              <a:rPr lang="en-GB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daugeliui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tapo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būtini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Buvo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išrasta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įvairių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rūšių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plastikų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kad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būtų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galima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sukurti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vis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daugiau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daiktų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iš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šios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tąsios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pigios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patvarios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lengvai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prieinamos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medžiagos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Todėl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nereikėtų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stebėtis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kad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akmens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gelež</a:t>
            </a:r>
            <a:r>
              <a:rPr lang="lt-L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ies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t. t.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amžių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kai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kurie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ekspertai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mūsų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amžių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pavadino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en-GB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plastiko</a:t>
            </a:r>
            <a:r>
              <a:rPr lang="en-GB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amžiumi</a:t>
            </a:r>
            <a:r>
              <a:rPr lang="en-GB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”.</a:t>
            </a:r>
            <a:endParaRPr lang="en-LT" sz="1800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0" y="297"/>
            <a:ext cx="12047457" cy="150532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 rot="-5400000">
            <a:off x="8690879" y="3356875"/>
            <a:ext cx="6857702" cy="144545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612986" y="1172296"/>
            <a:ext cx="3538329" cy="62615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612975" y="4777850"/>
            <a:ext cx="10682100" cy="153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Tačiau pastaruoju metu plastikas tapo viena iš labiausiai aplinką teršiančių medžiagų. Iš tiesų šiandien pagaminama daug plastiko, kuris nėra tinkamai likviduojamas ir galų gale užteršia dirvožemį, jūras, upes ir ežerus.</a:t>
            </a:r>
            <a:endParaRPr lang="en-LT" sz="1800" dirty="0">
              <a:solidFill>
                <a:srgbClr val="05683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7164375" y="3881225"/>
            <a:ext cx="4130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lt-LT" sz="10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Nuotrauka iš </a:t>
            </a:r>
            <a:r>
              <a:rPr lang="lt-LT" sz="10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Pexels</a:t>
            </a:r>
            <a:r>
              <a:rPr lang="lt-LT" sz="10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lt-LT" sz="10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https://www.pexels.com/it-it/foto/lotto-di-paglia-multicolore-65612/</a:t>
            </a:r>
            <a:r>
              <a:rPr lang="lt-LT" sz="10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7605" y="455629"/>
            <a:ext cx="4567465" cy="342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15bba7fea88_0_26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52" y="6043251"/>
            <a:ext cx="3443976" cy="72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5bba7fea88_0_2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542" y="5433724"/>
            <a:ext cx="2620793" cy="128979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5bba7fea88_0_26"/>
          <p:cNvSpPr/>
          <p:nvPr/>
        </p:nvSpPr>
        <p:spPr>
          <a:xfrm>
            <a:off x="0" y="323511"/>
            <a:ext cx="3538200" cy="1194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5bba7fea88_0_26"/>
          <p:cNvSpPr/>
          <p:nvPr/>
        </p:nvSpPr>
        <p:spPr>
          <a:xfrm>
            <a:off x="4104862" y="323511"/>
            <a:ext cx="3982200" cy="1194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5bba7fea88_0_26"/>
          <p:cNvSpPr/>
          <p:nvPr/>
        </p:nvSpPr>
        <p:spPr>
          <a:xfrm>
            <a:off x="8653673" y="323511"/>
            <a:ext cx="3538200" cy="1194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5bba7fea88_0_26"/>
          <p:cNvSpPr/>
          <p:nvPr/>
        </p:nvSpPr>
        <p:spPr>
          <a:xfrm>
            <a:off x="0" y="5873331"/>
            <a:ext cx="8748900" cy="63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15bba7fea88_0_26"/>
          <p:cNvSpPr txBox="1"/>
          <p:nvPr/>
        </p:nvSpPr>
        <p:spPr>
          <a:xfrm>
            <a:off x="654269" y="632888"/>
            <a:ext cx="5054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lt-LT" sz="3000" b="1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dalis. Sąvokų apibrėžimai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15bba7fea88_0_26"/>
          <p:cNvSpPr txBox="1"/>
          <p:nvPr/>
        </p:nvSpPr>
        <p:spPr>
          <a:xfrm>
            <a:off x="529350" y="1279400"/>
            <a:ext cx="111333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Ką reiškia sąvoka „plastikas“?</a:t>
            </a:r>
            <a:b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i="0" u="none" strike="noStrike" cap="none" dirty="0">
                <a:solidFill>
                  <a:srgbClr val="056839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Š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 daug apimantis terminas naudojamas kalbant apie medžiagas, kurios labai skiriasi viena nuo kitos, todėl tiksliau būtų </a:t>
            </a:r>
            <a:r>
              <a:rPr lang="lt-LT" sz="1800" b="1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kalbėti daugiskaita „plastikai“</a:t>
            </a:r>
            <a:r>
              <a:rPr lang="en-LT" sz="2400" b="1" dirty="0">
                <a:solidFill>
                  <a:srgbClr val="056839"/>
                </a:solidFill>
                <a:effectLst/>
              </a:rPr>
              <a:t> .</a:t>
            </a:r>
            <a:br>
              <a:rPr lang="lt-LT" sz="18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Pagrindinės </a:t>
            </a:r>
            <a:r>
              <a:rPr lang="lt-LT" sz="1800" dirty="0" err="1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termoplastinių</a:t>
            </a:r>
            <a:r>
              <a:rPr lang="lt-LT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polimerų dervos yra 7</a:t>
            </a:r>
            <a:r>
              <a:rPr lang="en-US" sz="1800" dirty="0">
                <a:solidFill>
                  <a:srgbClr val="05683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LT" sz="2400" dirty="0">
                <a:solidFill>
                  <a:srgbClr val="056839"/>
                </a:solidFill>
                <a:effectLst/>
              </a:rPr>
              <a:t>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1. PER </a:t>
            </a:r>
            <a:r>
              <a:rPr lang="lt-LT" sz="1800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arba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PETE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2. HDPE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3. PS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4. LDPE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15bba7fea88_0_26"/>
          <p:cNvSpPr txBox="1"/>
          <p:nvPr/>
        </p:nvSpPr>
        <p:spPr>
          <a:xfrm>
            <a:off x="2730703" y="4011659"/>
            <a:ext cx="4094486" cy="1422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5. PP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6. PVC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Polikarbonatas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, BPA ir kiti plastikai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15bba7fea88_0_38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52" y="6043251"/>
            <a:ext cx="3443976" cy="72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5bba7fea88_0_38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542" y="5433724"/>
            <a:ext cx="2620793" cy="128979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15bba7fea88_0_38"/>
          <p:cNvSpPr/>
          <p:nvPr/>
        </p:nvSpPr>
        <p:spPr>
          <a:xfrm>
            <a:off x="0" y="323511"/>
            <a:ext cx="3538200" cy="1194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15bba7fea88_0_38"/>
          <p:cNvSpPr/>
          <p:nvPr/>
        </p:nvSpPr>
        <p:spPr>
          <a:xfrm>
            <a:off x="4104862" y="323511"/>
            <a:ext cx="3982200" cy="1194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15bba7fea88_0_38"/>
          <p:cNvSpPr/>
          <p:nvPr/>
        </p:nvSpPr>
        <p:spPr>
          <a:xfrm>
            <a:off x="8653673" y="323511"/>
            <a:ext cx="3538200" cy="1194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5bba7fea88_0_38"/>
          <p:cNvSpPr/>
          <p:nvPr/>
        </p:nvSpPr>
        <p:spPr>
          <a:xfrm>
            <a:off x="0" y="5873331"/>
            <a:ext cx="8748900" cy="63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15bba7fea88_0_38"/>
          <p:cNvSpPr txBox="1"/>
          <p:nvPr/>
        </p:nvSpPr>
        <p:spPr>
          <a:xfrm>
            <a:off x="604120" y="442900"/>
            <a:ext cx="463408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3000" b="1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3000" b="1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dalis. Sąvokų apibrėžimai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9" name="Google Shape;159;g15bba7fea88_0_38"/>
          <p:cNvGraphicFramePr/>
          <p:nvPr>
            <p:extLst>
              <p:ext uri="{D42A27DB-BD31-4B8C-83A1-F6EECF244321}">
                <p14:modId xmlns:p14="http://schemas.microsoft.com/office/powerpoint/2010/main" val="3816041582"/>
              </p:ext>
            </p:extLst>
          </p:nvPr>
        </p:nvGraphicFramePr>
        <p:xfrm>
          <a:off x="499000" y="1144591"/>
          <a:ext cx="11446275" cy="5120901"/>
        </p:xfrm>
        <a:graphic>
          <a:graphicData uri="http://schemas.openxmlformats.org/drawingml/2006/table">
            <a:tbl>
              <a:tblPr>
                <a:noFill/>
                <a:tableStyleId>{123B54A2-C955-4656-ACDD-F01E978D481E}</a:tableStyleId>
              </a:tblPr>
              <a:tblGrid>
                <a:gridCol w="38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PET </a:t>
                      </a:r>
                      <a:r>
                        <a:rPr lang="en-US" sz="1800" b="1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arba</a:t>
                      </a:r>
                      <a:r>
                        <a:rPr lang="en-US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PETE (</a:t>
                      </a:r>
                      <a:r>
                        <a:rPr lang="en-US" sz="1800" b="1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polietileno</a:t>
                      </a:r>
                      <a:r>
                        <a:rPr lang="en-US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tereftalatas</a:t>
                      </a:r>
                      <a:r>
                        <a:rPr lang="en-US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sz="1800" b="1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lt-LT" sz="1800" u="none" strike="noStrike" cap="none" dirty="0">
                          <a:solidFill>
                            <a:srgbClr val="05683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perdirbamas dažniausiai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lt-L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pavyzdžiui, yra naudojamas pluoštams siuvant drabužius arba maisto ir gėrimų tarose</a:t>
                      </a:r>
                      <a:r>
                        <a:rPr lang="en-LT" sz="1800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lt-L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pakartotinai nenaudoti (arba riboti pakartotinį naudojimą), nes jis sukurtas kaip vienkartinio naudojimo.</a:t>
                      </a:r>
                      <a:r>
                        <a:rPr lang="en-LT" sz="1800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lt-LT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HDPE (didelio tankio polietilenas) </a:t>
                      </a:r>
                      <a:endParaRPr sz="1800" b="1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lt-LT" sz="1800" u="none" strike="noStrike" cap="none" dirty="0">
                          <a:solidFill>
                            <a:srgbClr val="05683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antroje vietoje pagal perdirbimo dažnumą </a:t>
                      </a:r>
                    </a:p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lt-L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galima rasti, pavyzdžiui, valymo priemonių arba tepalų buteliuose. 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lt-LT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PS (</a:t>
                      </a:r>
                      <a:r>
                        <a:rPr lang="lt-LT" sz="1800" b="1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polistirenas</a:t>
                      </a:r>
                      <a:r>
                        <a:rPr lang="en-LT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sz="1800" b="1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lt-L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vienas iš labiausiai paplitusių </a:t>
                      </a:r>
                      <a:r>
                        <a:rPr lang="lt-L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termoplastinių</a:t>
                      </a:r>
                      <a:r>
                        <a:rPr lang="lt-L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polimerų sąvartynuose</a:t>
                      </a:r>
                      <a:r>
                        <a:rPr lang="en-LT" sz="1800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457200" marR="0" lvl="0" indent="-342900" algn="just" defTabSz="914400" rtl="0" eaLnBrk="1" fontAlgn="auto" latinLnBrk="0" hangingPunct="1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  <a:tabLst/>
                        <a:defRPr/>
                      </a:pPr>
                      <a:r>
                        <a:rPr lang="lt-L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pavyzdžiui, jis naudojamas maisto produktų talpykloms ir plastikiniams stalo įrankiams gaminti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lt-L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nėra perdirbamas ir dėl kai kurių cheminių sudedamųjų dalių nepatartina jo naudoti pakartotinai</a:t>
                      </a:r>
                      <a:r>
                        <a:rPr lang="en-LT" sz="1800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03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LDPE (</a:t>
                      </a:r>
                      <a:r>
                        <a:rPr lang="it-IT" sz="1800" b="1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mažo</a:t>
                      </a:r>
                      <a:r>
                        <a:rPr lang="it-IT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1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tankio</a:t>
                      </a:r>
                      <a:r>
                        <a:rPr lang="it-IT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1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polietilenas</a:t>
                      </a:r>
                      <a:r>
                        <a:rPr lang="it-IT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r>
                        <a:rPr lang="en-LT" sz="1800" b="1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800" b="1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lt-LT" sz="1800" u="none" strike="noStrike" cap="none" dirty="0">
                          <a:solidFill>
                            <a:srgbClr val="05683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pavyzdžiui, plastikiniai maišeliai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Jį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galima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saugiai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pakartotinai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naudoti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arba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keisti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jo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paskirtį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,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tačiau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jis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retai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perdirbamas</a:t>
                      </a:r>
                      <a:r>
                        <a:rPr lang="it-IT" sz="14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15bba7fea88_0_51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52" y="6043251"/>
            <a:ext cx="3443976" cy="72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15bba7fea88_0_5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542" y="5433724"/>
            <a:ext cx="2620793" cy="128979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15bba7fea88_0_51"/>
          <p:cNvSpPr/>
          <p:nvPr/>
        </p:nvSpPr>
        <p:spPr>
          <a:xfrm>
            <a:off x="0" y="323511"/>
            <a:ext cx="3538200" cy="1194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5bba7fea88_0_51"/>
          <p:cNvSpPr/>
          <p:nvPr/>
        </p:nvSpPr>
        <p:spPr>
          <a:xfrm>
            <a:off x="4104862" y="323511"/>
            <a:ext cx="3982200" cy="1194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5bba7fea88_0_51"/>
          <p:cNvSpPr/>
          <p:nvPr/>
        </p:nvSpPr>
        <p:spPr>
          <a:xfrm>
            <a:off x="8653673" y="323511"/>
            <a:ext cx="3538200" cy="1194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5bba7fea88_0_51"/>
          <p:cNvSpPr/>
          <p:nvPr/>
        </p:nvSpPr>
        <p:spPr>
          <a:xfrm>
            <a:off x="0" y="5873331"/>
            <a:ext cx="8748900" cy="63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15bba7fea88_0_51"/>
          <p:cNvSpPr txBox="1"/>
          <p:nvPr/>
        </p:nvSpPr>
        <p:spPr>
          <a:xfrm>
            <a:off x="654270" y="537900"/>
            <a:ext cx="420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Apibrėžimai 3 dalis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1" name="Google Shape;171;g15bba7fea88_0_51"/>
          <p:cNvGraphicFramePr/>
          <p:nvPr>
            <p:extLst>
              <p:ext uri="{D42A27DB-BD31-4B8C-83A1-F6EECF244321}">
                <p14:modId xmlns:p14="http://schemas.microsoft.com/office/powerpoint/2010/main" val="559924714"/>
              </p:ext>
            </p:extLst>
          </p:nvPr>
        </p:nvGraphicFramePr>
        <p:xfrm>
          <a:off x="574225" y="1512466"/>
          <a:ext cx="11446275" cy="2875952"/>
        </p:xfrm>
        <a:graphic>
          <a:graphicData uri="http://schemas.openxmlformats.org/drawingml/2006/table">
            <a:tbl>
              <a:tblPr>
                <a:noFill/>
                <a:tableStyleId>{123B54A2-C955-4656-ACDD-F01E978D481E}</a:tableStyleId>
              </a:tblPr>
              <a:tblGrid>
                <a:gridCol w="38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5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PP (</a:t>
                      </a:r>
                      <a:r>
                        <a:rPr lang="it-IT" sz="1800" b="1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polipropilenas</a:t>
                      </a:r>
                      <a:r>
                        <a:rPr lang="en-LT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sz="1800" b="1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lt-LT" sz="1800" u="none" strike="noStrike" cap="none" dirty="0">
                          <a:solidFill>
                            <a:srgbClr val="05683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yra korozijai atsparus papildomas polimeras.</a:t>
                      </a:r>
                    </a:p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lt-LT" sz="1800" u="none" strike="noStrike" cap="none" dirty="0">
                          <a:solidFill>
                            <a:srgbClr val="05683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naudojamas, pavyzdžiui, traškučių maišeliams ir jogurto indeliams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jį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galima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perdirbti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ir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pakartotinai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naudoti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r>
                        <a:rPr lang="en-LT" sz="1800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5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PVC (</a:t>
                      </a:r>
                      <a:r>
                        <a:rPr lang="es-ES" sz="1800" b="1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polivinilchloridas</a:t>
                      </a:r>
                      <a:r>
                        <a:rPr lang="es-ES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r>
                        <a:rPr lang="en-LT" sz="1800" b="1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800" b="1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lt-LT" sz="1800" u="none" strike="noStrike" cap="none" dirty="0">
                          <a:solidFill>
                            <a:srgbClr val="05683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jis yra trečioje vietoje pagal gamybos apimtis po PET IR PP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lt-LT" sz="1800" u="none" strike="noStrike" cap="none" dirty="0">
                          <a:solidFill>
                            <a:srgbClr val="05683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minkštas ir lankstus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lt-LT" sz="1800" u="none" strike="noStrike" cap="none" dirty="0">
                          <a:solidFill>
                            <a:srgbClr val="05683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pavyzdžiui, naudojamas maisto produktų vyniojimui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b="1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Polikarbonatas</a:t>
                      </a:r>
                      <a:r>
                        <a:rPr lang="it-IT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, BPA </a:t>
                      </a:r>
                      <a:r>
                        <a:rPr lang="it-IT" sz="1800" b="1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ir</a:t>
                      </a:r>
                      <a:r>
                        <a:rPr lang="it-IT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1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kiti</a:t>
                      </a:r>
                      <a:r>
                        <a:rPr lang="it-IT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1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plastikai</a:t>
                      </a:r>
                      <a:r>
                        <a:rPr lang="it-IT" sz="1800" b="1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 </a:t>
                      </a:r>
                      <a:endParaRPr sz="1800" b="1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42900" algn="just" rtl="0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56839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Iš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esmės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nieko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iš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šių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termoplastikų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negalima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perdirbti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arba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naudoti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pakartotinai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,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nes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jie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taip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pat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neigiamai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veikia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žmogaus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it-IT" sz="1800" b="0" i="0" u="none" strike="noStrike" cap="none" dirty="0" err="1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organizmą</a:t>
                      </a:r>
                      <a:r>
                        <a:rPr lang="it-IT" sz="1800" b="0" i="0" u="none" strike="noStrike" cap="none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  <a:r>
                        <a:rPr lang="en-LT" sz="1800" dirty="0">
                          <a:solidFill>
                            <a:srgbClr val="05683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sz="1800" u="none" strike="noStrike" cap="none" dirty="0">
                        <a:solidFill>
                          <a:srgbClr val="05683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5683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e35aad776_0_198"/>
          <p:cNvSpPr txBox="1"/>
          <p:nvPr/>
        </p:nvSpPr>
        <p:spPr>
          <a:xfrm>
            <a:off x="523761" y="563743"/>
            <a:ext cx="926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1 tema: </a:t>
            </a:r>
            <a:r>
              <a:rPr lang="lt-LT" sz="1400" b="1" i="0" u="none" strike="noStrike" cap="none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Plastiko poveikis aplinkai</a:t>
            </a:r>
            <a:endParaRPr sz="3000" b="1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fe35aad776_0_198"/>
          <p:cNvSpPr/>
          <p:nvPr/>
        </p:nvSpPr>
        <p:spPr>
          <a:xfrm>
            <a:off x="0" y="297"/>
            <a:ext cx="12047400" cy="150600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fe35aad776_0_198"/>
          <p:cNvSpPr/>
          <p:nvPr/>
        </p:nvSpPr>
        <p:spPr>
          <a:xfrm rot="-5400000">
            <a:off x="8690908" y="3356849"/>
            <a:ext cx="6857700" cy="1446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fe35aad776_0_198"/>
          <p:cNvSpPr/>
          <p:nvPr/>
        </p:nvSpPr>
        <p:spPr>
          <a:xfrm>
            <a:off x="612986" y="1172296"/>
            <a:ext cx="3538200" cy="62700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fe35aad776_0_198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fe35aad776_0_198" descr="Graphical user interface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fe35aad776_0_198"/>
          <p:cNvSpPr txBox="1"/>
          <p:nvPr/>
        </p:nvSpPr>
        <p:spPr>
          <a:xfrm>
            <a:off x="612975" y="1797275"/>
            <a:ext cx="10549800" cy="1483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Kurie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termoplastiniai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polimerai yra perdirbami labiausiai?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AutoNum type="alphaUcPeriod"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PET ir PP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AutoNum type="alphaUcPeriod"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PET </a:t>
            </a:r>
            <a:r>
              <a:rPr lang="lt-LT" sz="1800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HDPE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AutoNum type="alphaUcPeriod"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PVC ir PP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/>
        </p:nvSpPr>
        <p:spPr>
          <a:xfrm>
            <a:off x="542058" y="603438"/>
            <a:ext cx="8206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lt-LT" sz="3000" b="1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Pristatymas</a:t>
            </a:r>
            <a:r>
              <a:rPr lang="lt-LT" sz="3000" b="1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: naudingos nuorodos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551850" y="1357475"/>
            <a:ext cx="110883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Daugiau informacijos apie „plastiko amžių“:</a:t>
            </a:r>
            <a:b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Baztan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Bergmann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M.,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Booth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Broglio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E.,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Carrasco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Chouinard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O.,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Clüsener-Godt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M.,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Cordier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M.,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Cozar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Devrieses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L.,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Enevoldsen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Ernsteins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Ferreira-da-Costa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M.,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Fossi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M-C.,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Gago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Galgani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Garrabou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Gerdts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Gomez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M.,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Gómez-Parra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Gutow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L.,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Herrera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Herring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C.,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Huck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Huvet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Ivar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Sul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J-A.,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Jorgensen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Krzan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Lagarde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Liria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Lusher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Miguelez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A., Packard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Pahl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Paul-Pont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I.,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Peeters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D.,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Robbens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Ruiz-Fernández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A-C., Runge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Sánchez-Arcilla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Soudant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Surette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C.,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Thompson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R.C.,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Veldés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L.,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Vanderlinden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J-P.,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Wallace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(2017).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Breaking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Down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Plastic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10.1016/B978-0-12-812271-6.00170-8. </a:t>
            </a:r>
            <a:r>
              <a:rPr lang="lt-LT" sz="18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https://www.researchgate.net/publication/312009814_Breaking_Down_the_Plastic_Age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839"/>
              </a:buClr>
              <a:buSzPts val="1800"/>
              <a:buFont typeface="Calibri"/>
              <a:buChar char="●"/>
            </a:pP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Daugiau informacijos apie plastikų tipus ir jų perdirbimo galimybes: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Almanac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(2022).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Plastics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Recyclable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Households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back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basic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living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-LT" sz="18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https://www.almanac.com/which-plastics-are-recyclable-number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Dassault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Systemes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n.d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.)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Plastic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3DEXPERIENCE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Make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Consulted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23rd </a:t>
            </a:r>
            <a:r>
              <a:rPr lang="lt-LT" sz="1800" b="0" i="0" u="none" strike="noStrike" cap="none" dirty="0" err="1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August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2022. </a:t>
            </a:r>
            <a:r>
              <a:rPr lang="lt-LT" sz="1800" b="0" i="0" u="sng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https://www.3ds.com/make/guide/material/plastic</a:t>
            </a:r>
            <a:r>
              <a:rPr lang="lt-LT" sz="1800" b="0" i="0" u="none" strike="noStrike" cap="none" dirty="0">
                <a:solidFill>
                  <a:srgbClr val="0568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i="0" u="none" strike="noStrike" cap="none" dirty="0">
              <a:solidFill>
                <a:srgbClr val="0568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0" y="297"/>
            <a:ext cx="12047457" cy="150532"/>
          </a:xfrm>
          <a:prstGeom prst="rect">
            <a:avLst/>
          </a:prstGeom>
          <a:solidFill>
            <a:srgbClr val="68C28C"/>
          </a:solidFill>
          <a:ln w="12700" cap="flat" cmpd="sng">
            <a:solidFill>
              <a:srgbClr val="68C2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 rot="-5400000">
            <a:off x="8690879" y="3356875"/>
            <a:ext cx="6857702" cy="144545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612986" y="1172296"/>
            <a:ext cx="3538329" cy="62615"/>
          </a:xfrm>
          <a:prstGeom prst="rect">
            <a:avLst/>
          </a:prstGeom>
          <a:solidFill>
            <a:srgbClr val="F8B241"/>
          </a:solidFill>
          <a:ln w="12700" cap="flat" cmpd="sng">
            <a:solidFill>
              <a:srgbClr val="F8B2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9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346" y="6070861"/>
            <a:ext cx="1350410" cy="6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 descr="Graphical user interface, 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5947" y="6160565"/>
            <a:ext cx="2312641" cy="48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2914</Words>
  <Application>Microsoft Office PowerPoint</Application>
  <PresentationFormat>Widescreen</PresentationFormat>
  <Paragraphs>173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Carlotta Maria Crippa</dc:creator>
  <cp:lastModifiedBy>Rudminaitė Edita</cp:lastModifiedBy>
  <cp:revision>7</cp:revision>
  <dcterms:created xsi:type="dcterms:W3CDTF">2022-01-31T11:18:27Z</dcterms:created>
  <dcterms:modified xsi:type="dcterms:W3CDTF">2023-02-01T11:37:51Z</dcterms:modified>
</cp:coreProperties>
</file>