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10287000" cx="2057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iXeTQrMQ05tThIjiYE2s451tDD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10: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1: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56839"/>
              </a:buClr>
              <a:buSzPts val="1200"/>
              <a:buFont typeface="Calibri"/>
              <a:buNone/>
            </a:pPr>
            <a:r>
              <a:rPr b="0" i="0" lang="en-US" sz="1200" u="none" cap="none" strike="noStrike">
                <a:solidFill>
                  <a:schemeClr val="dk1"/>
                </a:solidFill>
                <a:latin typeface="Calibri"/>
                <a:ea typeface="Calibri"/>
                <a:cs typeface="Calibri"/>
                <a:sym typeface="Calibri"/>
              </a:rPr>
              <a:t>Nors azoto trąšos žemės ūkio paskirties dirvose reikalingos, tikrai nepageidautinas papildomas azoto kiekis išsiskiriantis atmosferoje (šiltnamio efektą sukeliančių dujų pavidalu) ar vandenyse. </a:t>
            </a:r>
            <a:endParaRPr/>
          </a:p>
        </p:txBody>
      </p:sp>
      <p:sp>
        <p:nvSpPr>
          <p:cNvPr id="209" name="Google Shape;20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2: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13: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4: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Modelio paaiškinimai:</a:t>
            </a:r>
            <a:endParaRPr b="0" i="0" sz="1200" u="none" cap="none" strike="noStrike">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Maistinių medžiagų perteklius patenka į dirvą.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Kai kurios maistinės medžiagos prasiskverbia į dirvą ir vėliau nuteka į paviršinį vandenį.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Kai kurios maistinės medžiagos bėga per žemę į vandens telkinį.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Maistinių medžiagų perteklius sukelia dumblių žydėjimą.</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Dumblių žydėjimas sumažina šviesos įsiskverbimą.</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Augalai po dumblių žydėjimu miršta, nes negali gauti saulės spindulių fotosintezei atlikti.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Galiausiai dumblių žiedas miršta ir nuskęsta ežero dugne. Bakterijų bendruomenės pradeda skaidyti liekanas, kvėpavimui sunaudodamos deguonį.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Skilimas sukelia vandens deguonies trūkumą. Didesnės gyvybės formos, pavyzdžiui, žuvys miršta.</a:t>
            </a:r>
            <a:endParaRPr/>
          </a:p>
        </p:txBody>
      </p:sp>
      <p:sp>
        <p:nvSpPr>
          <p:cNvPr id="243" name="Google Shape;24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Modelio paaiškinimai: </a:t>
            </a:r>
            <a:r>
              <a:rPr lang="en-US"/>
              <a:t>augalas bakterijoms atiduoda fotosintezės produktus; bakterijos naudoja energiją, kad įtrauktų azotą iš oro į junginius, kuriuos gali naudoti augalas</a:t>
            </a:r>
            <a:endParaRPr/>
          </a:p>
        </p:txBody>
      </p:sp>
      <p:sp>
        <p:nvSpPr>
          <p:cNvPr id="258" name="Google Shape;25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16: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17: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18: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9: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rgbClr val="056839"/>
                </a:solidFill>
              </a:rPr>
              <a:t>Kadmio koncentracijos riba požeminiuose vandenyse – 1,0 mg/m</a:t>
            </a:r>
            <a:r>
              <a:rPr baseline="30000" lang="en-US" sz="1200">
                <a:solidFill>
                  <a:srgbClr val="056839"/>
                </a:solidFill>
              </a:rPr>
              <a:t>3</a:t>
            </a:r>
            <a:r>
              <a:rPr lang="en-US" sz="1200">
                <a:solidFill>
                  <a:srgbClr val="056839"/>
                </a:solidFill>
              </a:rPr>
              <a:t>. </a:t>
            </a:r>
            <a:r>
              <a:rPr b="0" i="0" lang="en-US" sz="1200" u="none" cap="none" strike="noStrike">
                <a:solidFill>
                  <a:schemeClr val="dk1"/>
                </a:solidFill>
                <a:latin typeface="Calibri"/>
                <a:ea typeface="Calibri"/>
                <a:cs typeface="Calibri"/>
                <a:sym typeface="Calibri"/>
              </a:rPr>
              <a:t>Atsižvelgiant į tai, kad kadmis konkuruoja su cinku ir kitais dirvožemyje esančiais elementais, kad augalas juos galėtų įsisavinti, cinko trąšų naudojimas taip pat gali sumažinti kadmio kaupimąsi pasėliuose (Roberts, 2014). </a:t>
            </a:r>
            <a:endParaRPr/>
          </a:p>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Be to, druskingi dirvožemiai, kaip ir drėkinami, kuriuose yra daug chlorido, taip pat padidina kadmio tirpumą. Todėl, be trešimo priežiūros, reikėtų atsižvelgti ir į drėkinimo vandens chloridu kiekį, kad kadmio pasėliuose ir maisto produktuose būtų aptinkama kuo mažiau.</a:t>
            </a:r>
            <a:endParaRPr b="0" i="0" sz="1200" u="none" cap="none" strike="noStrike">
              <a:solidFill>
                <a:schemeClr val="dk1"/>
              </a:solidFill>
              <a:latin typeface="Calibri"/>
              <a:ea typeface="Calibri"/>
              <a:cs typeface="Calibri"/>
              <a:sym typeface="Calibri"/>
            </a:endParaRPr>
          </a:p>
        </p:txBody>
      </p:sp>
      <p:sp>
        <p:nvSpPr>
          <p:cNvPr id="305" name="Google Shape;30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2: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0: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1: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2009–2012 m. žemės naudojimo ir žemės dangos tyrimo (LUCAS) dirvožemio mėginių rezultatai rodo padidėjusį vario kiekį Viduržemio alyvuogių ir vyno gamybos regionuose (Ballabio ir kt., 2018). </a:t>
            </a:r>
            <a:endParaRPr/>
          </a:p>
        </p:txBody>
      </p:sp>
      <p:sp>
        <p:nvSpPr>
          <p:cNvPr id="330" name="Google Shape;33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5bbce1b96b_0_0: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15bbce1b96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g15bbce1b96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2: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3: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D-tagatozė</a:t>
            </a:r>
            <a:r>
              <a:rPr b="0" i="0" lang="en-US" sz="1200" u="none" cap="none" strike="noStrike">
                <a:solidFill>
                  <a:schemeClr val="dk1"/>
                </a:solidFill>
                <a:latin typeface="Calibri"/>
                <a:ea typeface="Calibri"/>
                <a:cs typeface="Calibri"/>
                <a:sym typeface="Calibri"/>
              </a:rPr>
              <a:t> randama tropinio medžio Sterculia setigera dervoje ir kai kuriose kerpių rūšyse (Rocella spp.). Jos taip pat galima rasti ir termiškai apdorotuose pieno produktuose, nes veikiant šilumai laktozė taip pat nedideliais kiekiais virsta D-tagatoze. (Bär, 2004). </a:t>
            </a:r>
            <a:endParaRPr/>
          </a:p>
        </p:txBody>
      </p:sp>
      <p:sp>
        <p:nvSpPr>
          <p:cNvPr id="367" name="Google Shape;36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4: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5: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      Daugiau nei 80 % pilotinio LUCAS tyrimo metu tirtų dirvožemio mėginių aptikta pesticidų likučių, o 58 % mėginių aptikta dviejų ar daugiau mišinių likučių, bendrai buvo rasta net 166 skirtingų pesticidų derinių (Silva et al., 2019). Šie rezultatai rodo kaupiamąjį teršalų poveikį ir kad pesticidų likučių mišiniai dirvožemyje – tai  labiau taisyklė, o nebe išimtis.</a:t>
            </a:r>
            <a:endParaRPr b="0" i="0" sz="1200" u="none" cap="none" strike="noStrike">
              <a:solidFill>
                <a:schemeClr val="dk1"/>
              </a:solidFill>
              <a:latin typeface="Calibri"/>
              <a:ea typeface="Calibri"/>
              <a:cs typeface="Calibri"/>
              <a:sym typeface="Calibri"/>
            </a:endParaRPr>
          </a:p>
        </p:txBody>
      </p:sp>
      <p:sp>
        <p:nvSpPr>
          <p:cNvPr id="393" name="Google Shape;39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6: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7: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8: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3: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9: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30: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1: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7" name="Google Shape;467;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32: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3: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2" name="Google Shape;492;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4: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      Augalams reikalingos maistinės medžiagos, kad jie augtų ir duotų vaisių, o intensyvi žemdirbystė šias medžiagas išeikvoja greičiau, nei gamta gali jas atkurti. Trąšos naudojamos papildomų maistinių medžiagų įvedimui, tačiau augalai dažnai nepajėgia priimti viso kiekio. Perteklius, kuris iš pradžių būna dirvožemyje, anksčiau ar vėliau patenka į mūsų vandens baseinus. Visoje Europoje dėl ilgalaikio pesticidų naudojimo dirvožemio mėginiuose aptinkama cheminių medžiagų. Daugiau nei 80 % randama bent vienos rūšies pesticidų likučių, o 58 % – dviejų ar daugiau rūšių.</a:t>
            </a:r>
            <a:endParaRPr/>
          </a:p>
        </p:txBody>
      </p:sp>
      <p:sp>
        <p:nvSpPr>
          <p:cNvPr id="140" name="Google Shape;14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56839"/>
              </a:buClr>
              <a:buSzPts val="1200"/>
              <a:buFont typeface="Calibri"/>
              <a:buNone/>
            </a:pPr>
            <a:r>
              <a:rPr lang="en-US">
                <a:solidFill>
                  <a:srgbClr val="056839"/>
                </a:solidFill>
              </a:rPr>
              <a:t>. </a:t>
            </a:r>
            <a:endParaRPr/>
          </a:p>
          <a:p>
            <a:pPr indent="0" lvl="0" marL="0" rtl="0" algn="l">
              <a:lnSpc>
                <a:spcPct val="100000"/>
              </a:lnSpc>
              <a:spcBef>
                <a:spcPts val="0"/>
              </a:spcBef>
              <a:spcAft>
                <a:spcPts val="0"/>
              </a:spcAft>
              <a:buSzPts val="1400"/>
              <a:buNone/>
            </a:pPr>
            <a:r>
              <a:t/>
            </a:r>
            <a:endParaRPr/>
          </a:p>
        </p:txBody>
      </p:sp>
      <p:sp>
        <p:nvSpPr>
          <p:cNvPr id="152" name="Google Shape;15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56839"/>
              </a:buClr>
              <a:buSzPts val="1200"/>
              <a:buFont typeface="Calibri"/>
              <a:buNone/>
            </a:pPr>
            <a:r>
              <a:rPr b="0" i="0" lang="en-US" sz="1200" u="none" cap="none" strike="noStrike">
                <a:solidFill>
                  <a:schemeClr val="dk1"/>
                </a:solidFill>
                <a:latin typeface="Calibri"/>
                <a:ea typeface="Calibri"/>
                <a:cs typeface="Calibri"/>
                <a:sym typeface="Calibri"/>
              </a:rPr>
              <a:t>Dėl masinio atmosferos nusėdimo, taršos plitimas mažėja. Remiantis 2017 m. Šveicarijos federalinio aplinkos biuro pateikta statistika, nuo 1990 m. užterštumas švinu sumažėjo 87 %, o gyvsidabriu - 40%. Tačiau metalai, tokie kaip kadmis ir varis, vis dar kaupiasi ariamose dirvose. Prieš aptardami kadmį ir varį, pirmiausia apžvelkime azotą.</a:t>
            </a:r>
            <a:endParaRPr/>
          </a:p>
          <a:p>
            <a:pPr indent="0" lvl="0" marL="0" marR="0" rtl="0" algn="l">
              <a:lnSpc>
                <a:spcPct val="100000"/>
              </a:lnSpc>
              <a:spcBef>
                <a:spcPts val="0"/>
              </a:spcBef>
              <a:spcAft>
                <a:spcPts val="0"/>
              </a:spcAft>
              <a:buClr>
                <a:srgbClr val="056839"/>
              </a:buClr>
              <a:buSzPts val="1200"/>
              <a:buFont typeface="Calibri"/>
              <a:buNone/>
            </a:pPr>
            <a:r>
              <a:t/>
            </a:r>
            <a:endParaRPr/>
          </a:p>
        </p:txBody>
      </p:sp>
      <p:sp>
        <p:nvSpPr>
          <p:cNvPr id="164" name="Google Shape;16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8: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9: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5"/>
          <p:cNvSpPr txBox="1"/>
          <p:nvPr>
            <p:ph type="ctrTitle"/>
          </p:nvPr>
        </p:nvSpPr>
        <p:spPr>
          <a:xfrm>
            <a:off x="2571750" y="1683545"/>
            <a:ext cx="15430500" cy="3581400"/>
          </a:xfrm>
          <a:prstGeom prst="rect">
            <a:avLst/>
          </a:prstGeom>
          <a:noFill/>
          <a:ln>
            <a:noFill/>
          </a:ln>
        </p:spPr>
        <p:txBody>
          <a:bodyPr anchorCtr="0" anchor="b" bIns="74275" lIns="148575" spcFirstLastPara="1" rIns="148575" wrap="square" tIns="74275">
            <a:normAutofit/>
          </a:bodyPr>
          <a:lstStyle>
            <a:lvl1pPr lvl="0" algn="ctr">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17" name="Google Shape;17;p35"/>
          <p:cNvSpPr txBox="1"/>
          <p:nvPr>
            <p:ph idx="1" type="subTitle"/>
          </p:nvPr>
        </p:nvSpPr>
        <p:spPr>
          <a:xfrm>
            <a:off x="2571750" y="5403057"/>
            <a:ext cx="15430500" cy="2483700"/>
          </a:xfrm>
          <a:prstGeom prst="rect">
            <a:avLst/>
          </a:prstGeom>
          <a:noFill/>
          <a:ln>
            <a:noFill/>
          </a:ln>
        </p:spPr>
        <p:txBody>
          <a:bodyPr anchorCtr="0" anchor="t" bIns="74275" lIns="148575" spcFirstLastPara="1" rIns="148575" wrap="square" tIns="74275">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p:txBody>
      </p:sp>
      <p:sp>
        <p:nvSpPr>
          <p:cNvPr id="18" name="Google Shape;18;p3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19" name="Google Shape;19;p3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0" name="Google Shape;20;p3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4"/>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4" name="Google Shape;74;p44"/>
          <p:cNvSpPr txBox="1"/>
          <p:nvPr>
            <p:ph idx="1" type="body"/>
          </p:nvPr>
        </p:nvSpPr>
        <p:spPr>
          <a:xfrm rot="5400000">
            <a:off x="7023488" y="-2870512"/>
            <a:ext cx="6527100" cy="177450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75" name="Google Shape;75;p4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6" name="Google Shape;76;p4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7" name="Google Shape;77;p4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5"/>
          <p:cNvSpPr txBox="1"/>
          <p:nvPr>
            <p:ph type="title"/>
          </p:nvPr>
        </p:nvSpPr>
        <p:spPr>
          <a:xfrm rot="5400000">
            <a:off x="12582488" y="2688338"/>
            <a:ext cx="8717700" cy="4436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0" name="Google Shape;80;p45"/>
          <p:cNvSpPr txBox="1"/>
          <p:nvPr>
            <p:ph idx="1" type="body"/>
          </p:nvPr>
        </p:nvSpPr>
        <p:spPr>
          <a:xfrm rot="5400000">
            <a:off x="3581494" y="-1619213"/>
            <a:ext cx="8717700" cy="130515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81" name="Google Shape;81;p4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2" name="Google Shape;82;p4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3" name="Google Shape;83;p4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3" name="Google Shape;23;p3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4" name="Google Shape;24;p3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7"/>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7" name="Google Shape;27;p37"/>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28" name="Google Shape;28;p37"/>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9" name="Google Shape;29;p37"/>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0" name="Google Shape;30;p37"/>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8"/>
          <p:cNvSpPr txBox="1"/>
          <p:nvPr>
            <p:ph type="title"/>
          </p:nvPr>
        </p:nvSpPr>
        <p:spPr>
          <a:xfrm>
            <a:off x="1403747" y="2564607"/>
            <a:ext cx="17745000" cy="42792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3" name="Google Shape;33;p38"/>
          <p:cNvSpPr txBox="1"/>
          <p:nvPr>
            <p:ph idx="1" type="body"/>
          </p:nvPr>
        </p:nvSpPr>
        <p:spPr>
          <a:xfrm>
            <a:off x="1403747" y="6884195"/>
            <a:ext cx="17745000" cy="22503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rgbClr val="888888"/>
              </a:buClr>
              <a:buSzPts val="3900"/>
              <a:buNone/>
              <a:defRPr sz="3900">
                <a:solidFill>
                  <a:srgbClr val="888888"/>
                </a:solidFill>
              </a:defRPr>
            </a:lvl1pPr>
            <a:lvl2pPr indent="-228600" lvl="1" marL="914400" algn="l">
              <a:lnSpc>
                <a:spcPct val="90000"/>
              </a:lnSpc>
              <a:spcBef>
                <a:spcPts val="800"/>
              </a:spcBef>
              <a:spcAft>
                <a:spcPts val="0"/>
              </a:spcAft>
              <a:buClr>
                <a:srgbClr val="888888"/>
              </a:buClr>
              <a:buSzPts val="3300"/>
              <a:buNone/>
              <a:defRPr sz="3300">
                <a:solidFill>
                  <a:srgbClr val="888888"/>
                </a:solidFill>
              </a:defRPr>
            </a:lvl2pPr>
            <a:lvl3pPr indent="-228600" lvl="2" marL="1371600" algn="l">
              <a:lnSpc>
                <a:spcPct val="90000"/>
              </a:lnSpc>
              <a:spcBef>
                <a:spcPts val="800"/>
              </a:spcBef>
              <a:spcAft>
                <a:spcPts val="0"/>
              </a:spcAft>
              <a:buClr>
                <a:srgbClr val="888888"/>
              </a:buClr>
              <a:buSzPts val="2900"/>
              <a:buNone/>
              <a:defRPr sz="2900">
                <a:solidFill>
                  <a:srgbClr val="888888"/>
                </a:solidFill>
              </a:defRPr>
            </a:lvl3pPr>
            <a:lvl4pPr indent="-228600" lvl="3" marL="1828800" algn="l">
              <a:lnSpc>
                <a:spcPct val="90000"/>
              </a:lnSpc>
              <a:spcBef>
                <a:spcPts val="800"/>
              </a:spcBef>
              <a:spcAft>
                <a:spcPts val="0"/>
              </a:spcAft>
              <a:buClr>
                <a:srgbClr val="888888"/>
              </a:buClr>
              <a:buSzPts val="2600"/>
              <a:buNone/>
              <a:defRPr sz="2600">
                <a:solidFill>
                  <a:srgbClr val="888888"/>
                </a:solidFill>
              </a:defRPr>
            </a:lvl4pPr>
            <a:lvl5pPr indent="-228600" lvl="4" marL="2286000" algn="l">
              <a:lnSpc>
                <a:spcPct val="90000"/>
              </a:lnSpc>
              <a:spcBef>
                <a:spcPts val="800"/>
              </a:spcBef>
              <a:spcAft>
                <a:spcPts val="0"/>
              </a:spcAft>
              <a:buClr>
                <a:srgbClr val="888888"/>
              </a:buClr>
              <a:buSzPts val="2600"/>
              <a:buNone/>
              <a:defRPr sz="2600">
                <a:solidFill>
                  <a:srgbClr val="888888"/>
                </a:solidFill>
              </a:defRPr>
            </a:lvl5pPr>
            <a:lvl6pPr indent="-228600" lvl="5" marL="2743200" algn="l">
              <a:lnSpc>
                <a:spcPct val="90000"/>
              </a:lnSpc>
              <a:spcBef>
                <a:spcPts val="800"/>
              </a:spcBef>
              <a:spcAft>
                <a:spcPts val="0"/>
              </a:spcAft>
              <a:buClr>
                <a:srgbClr val="888888"/>
              </a:buClr>
              <a:buSzPts val="2600"/>
              <a:buNone/>
              <a:defRPr sz="2600">
                <a:solidFill>
                  <a:srgbClr val="888888"/>
                </a:solidFill>
              </a:defRPr>
            </a:lvl6pPr>
            <a:lvl7pPr indent="-228600" lvl="6" marL="3200400" algn="l">
              <a:lnSpc>
                <a:spcPct val="90000"/>
              </a:lnSpc>
              <a:spcBef>
                <a:spcPts val="800"/>
              </a:spcBef>
              <a:spcAft>
                <a:spcPts val="0"/>
              </a:spcAft>
              <a:buClr>
                <a:srgbClr val="888888"/>
              </a:buClr>
              <a:buSzPts val="2600"/>
              <a:buNone/>
              <a:defRPr sz="2600">
                <a:solidFill>
                  <a:srgbClr val="888888"/>
                </a:solidFill>
              </a:defRPr>
            </a:lvl7pPr>
            <a:lvl8pPr indent="-228600" lvl="7" marL="3657600" algn="l">
              <a:lnSpc>
                <a:spcPct val="90000"/>
              </a:lnSpc>
              <a:spcBef>
                <a:spcPts val="800"/>
              </a:spcBef>
              <a:spcAft>
                <a:spcPts val="0"/>
              </a:spcAft>
              <a:buClr>
                <a:srgbClr val="888888"/>
              </a:buClr>
              <a:buSzPts val="2600"/>
              <a:buNone/>
              <a:defRPr sz="2600">
                <a:solidFill>
                  <a:srgbClr val="888888"/>
                </a:solidFill>
              </a:defRPr>
            </a:lvl8pPr>
            <a:lvl9pPr indent="-228600" lvl="8" marL="4114800" algn="l">
              <a:lnSpc>
                <a:spcPct val="90000"/>
              </a:lnSpc>
              <a:spcBef>
                <a:spcPts val="800"/>
              </a:spcBef>
              <a:spcAft>
                <a:spcPts val="0"/>
              </a:spcAft>
              <a:buClr>
                <a:srgbClr val="888888"/>
              </a:buClr>
              <a:buSzPts val="2600"/>
              <a:buNone/>
              <a:defRPr sz="2600">
                <a:solidFill>
                  <a:srgbClr val="888888"/>
                </a:solidFill>
              </a:defRPr>
            </a:lvl9pPr>
          </a:lstStyle>
          <a:p/>
        </p:txBody>
      </p:sp>
      <p:sp>
        <p:nvSpPr>
          <p:cNvPr id="34" name="Google Shape;34;p38"/>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5" name="Google Shape;35;p38"/>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6" name="Google Shape;36;p38"/>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9"/>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9" name="Google Shape;39;p39"/>
          <p:cNvSpPr txBox="1"/>
          <p:nvPr>
            <p:ph idx="1" type="body"/>
          </p:nvPr>
        </p:nvSpPr>
        <p:spPr>
          <a:xfrm>
            <a:off x="1414463"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0" name="Google Shape;40;p39"/>
          <p:cNvSpPr txBox="1"/>
          <p:nvPr>
            <p:ph idx="2" type="body"/>
          </p:nvPr>
        </p:nvSpPr>
        <p:spPr>
          <a:xfrm>
            <a:off x="10415588"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1" name="Google Shape;41;p39"/>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2" name="Google Shape;42;p39"/>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3" name="Google Shape;43;p39"/>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0"/>
          <p:cNvSpPr txBox="1"/>
          <p:nvPr>
            <p:ph type="title"/>
          </p:nvPr>
        </p:nvSpPr>
        <p:spPr>
          <a:xfrm>
            <a:off x="1417142"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6" name="Google Shape;46;p40"/>
          <p:cNvSpPr txBox="1"/>
          <p:nvPr>
            <p:ph idx="1" type="body"/>
          </p:nvPr>
        </p:nvSpPr>
        <p:spPr>
          <a:xfrm>
            <a:off x="1417142" y="2521745"/>
            <a:ext cx="87039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7" name="Google Shape;47;p40"/>
          <p:cNvSpPr txBox="1"/>
          <p:nvPr>
            <p:ph idx="2" type="body"/>
          </p:nvPr>
        </p:nvSpPr>
        <p:spPr>
          <a:xfrm>
            <a:off x="1417142" y="3757613"/>
            <a:ext cx="87039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8" name="Google Shape;48;p40"/>
          <p:cNvSpPr txBox="1"/>
          <p:nvPr>
            <p:ph idx="3" type="body"/>
          </p:nvPr>
        </p:nvSpPr>
        <p:spPr>
          <a:xfrm>
            <a:off x="10415588" y="2521745"/>
            <a:ext cx="87465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9" name="Google Shape;49;p40"/>
          <p:cNvSpPr txBox="1"/>
          <p:nvPr>
            <p:ph idx="4" type="body"/>
          </p:nvPr>
        </p:nvSpPr>
        <p:spPr>
          <a:xfrm>
            <a:off x="10415588" y="3757613"/>
            <a:ext cx="87465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50" name="Google Shape;50;p40"/>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1" name="Google Shape;51;p40"/>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2" name="Google Shape;52;p40"/>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1"/>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5" name="Google Shape;55;p4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6" name="Google Shape;56;p4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7" name="Google Shape;57;p4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2"/>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0" name="Google Shape;60;p42"/>
          <p:cNvSpPr txBox="1"/>
          <p:nvPr>
            <p:ph idx="1" type="body"/>
          </p:nvPr>
        </p:nvSpPr>
        <p:spPr>
          <a:xfrm>
            <a:off x="8746630" y="1481138"/>
            <a:ext cx="10415700" cy="7310400"/>
          </a:xfrm>
          <a:prstGeom prst="rect">
            <a:avLst/>
          </a:prstGeom>
          <a:noFill/>
          <a:ln>
            <a:noFill/>
          </a:ln>
        </p:spPr>
        <p:txBody>
          <a:bodyPr anchorCtr="0" anchor="t" bIns="74275" lIns="148575" spcFirstLastPara="1" rIns="148575" wrap="square" tIns="74275">
            <a:normAutofit/>
          </a:bodyPr>
          <a:lstStyle>
            <a:lvl1pPr indent="-558800" lvl="0" marL="457200" algn="l">
              <a:lnSpc>
                <a:spcPct val="90000"/>
              </a:lnSpc>
              <a:spcBef>
                <a:spcPts val="1600"/>
              </a:spcBef>
              <a:spcAft>
                <a:spcPts val="0"/>
              </a:spcAft>
              <a:buClr>
                <a:schemeClr val="dk1"/>
              </a:buClr>
              <a:buSzPts val="5200"/>
              <a:buChar char="•"/>
              <a:defRPr sz="5200"/>
            </a:lvl1pPr>
            <a:lvl2pPr indent="-520700" lvl="1" marL="914400" algn="l">
              <a:lnSpc>
                <a:spcPct val="90000"/>
              </a:lnSpc>
              <a:spcBef>
                <a:spcPts val="800"/>
              </a:spcBef>
              <a:spcAft>
                <a:spcPts val="0"/>
              </a:spcAft>
              <a:buClr>
                <a:schemeClr val="dk1"/>
              </a:buClr>
              <a:buSzPts val="4600"/>
              <a:buChar char="•"/>
              <a:defRPr sz="4600"/>
            </a:lvl2pPr>
            <a:lvl3pPr indent="-476250" lvl="2" marL="1371600" algn="l">
              <a:lnSpc>
                <a:spcPct val="90000"/>
              </a:lnSpc>
              <a:spcBef>
                <a:spcPts val="800"/>
              </a:spcBef>
              <a:spcAft>
                <a:spcPts val="0"/>
              </a:spcAft>
              <a:buClr>
                <a:schemeClr val="dk1"/>
              </a:buClr>
              <a:buSzPts val="3900"/>
              <a:buChar char="•"/>
              <a:defRPr sz="3900"/>
            </a:lvl3pPr>
            <a:lvl4pPr indent="-438150" lvl="3" marL="1828800" algn="l">
              <a:lnSpc>
                <a:spcPct val="90000"/>
              </a:lnSpc>
              <a:spcBef>
                <a:spcPts val="800"/>
              </a:spcBef>
              <a:spcAft>
                <a:spcPts val="0"/>
              </a:spcAft>
              <a:buClr>
                <a:schemeClr val="dk1"/>
              </a:buClr>
              <a:buSzPts val="3300"/>
              <a:buChar char="•"/>
              <a:defRPr sz="3300"/>
            </a:lvl4pPr>
            <a:lvl5pPr indent="-438150" lvl="4" marL="2286000" algn="l">
              <a:lnSpc>
                <a:spcPct val="90000"/>
              </a:lnSpc>
              <a:spcBef>
                <a:spcPts val="800"/>
              </a:spcBef>
              <a:spcAft>
                <a:spcPts val="0"/>
              </a:spcAft>
              <a:buClr>
                <a:schemeClr val="dk1"/>
              </a:buClr>
              <a:buSzPts val="3300"/>
              <a:buChar char="•"/>
              <a:defRPr sz="3300"/>
            </a:lvl5pPr>
            <a:lvl6pPr indent="-438150" lvl="5" marL="2743200" algn="l">
              <a:lnSpc>
                <a:spcPct val="90000"/>
              </a:lnSpc>
              <a:spcBef>
                <a:spcPts val="800"/>
              </a:spcBef>
              <a:spcAft>
                <a:spcPts val="0"/>
              </a:spcAft>
              <a:buClr>
                <a:schemeClr val="dk1"/>
              </a:buClr>
              <a:buSzPts val="3300"/>
              <a:buChar char="•"/>
              <a:defRPr sz="3300"/>
            </a:lvl6pPr>
            <a:lvl7pPr indent="-438150" lvl="6" marL="3200400" algn="l">
              <a:lnSpc>
                <a:spcPct val="90000"/>
              </a:lnSpc>
              <a:spcBef>
                <a:spcPts val="800"/>
              </a:spcBef>
              <a:spcAft>
                <a:spcPts val="0"/>
              </a:spcAft>
              <a:buClr>
                <a:schemeClr val="dk1"/>
              </a:buClr>
              <a:buSzPts val="3300"/>
              <a:buChar char="•"/>
              <a:defRPr sz="3300"/>
            </a:lvl7pPr>
            <a:lvl8pPr indent="-438150" lvl="7" marL="3657600" algn="l">
              <a:lnSpc>
                <a:spcPct val="90000"/>
              </a:lnSpc>
              <a:spcBef>
                <a:spcPts val="800"/>
              </a:spcBef>
              <a:spcAft>
                <a:spcPts val="0"/>
              </a:spcAft>
              <a:buClr>
                <a:schemeClr val="dk1"/>
              </a:buClr>
              <a:buSzPts val="3300"/>
              <a:buChar char="•"/>
              <a:defRPr sz="3300"/>
            </a:lvl8pPr>
            <a:lvl9pPr indent="-438150" lvl="8" marL="4114800" algn="l">
              <a:lnSpc>
                <a:spcPct val="90000"/>
              </a:lnSpc>
              <a:spcBef>
                <a:spcPts val="800"/>
              </a:spcBef>
              <a:spcAft>
                <a:spcPts val="0"/>
              </a:spcAft>
              <a:buClr>
                <a:schemeClr val="dk1"/>
              </a:buClr>
              <a:buSzPts val="3300"/>
              <a:buChar char="•"/>
              <a:defRPr sz="3300"/>
            </a:lvl9pPr>
          </a:lstStyle>
          <a:p/>
        </p:txBody>
      </p:sp>
      <p:sp>
        <p:nvSpPr>
          <p:cNvPr id="61" name="Google Shape;61;p42"/>
          <p:cNvSpPr txBox="1"/>
          <p:nvPr>
            <p:ph idx="2"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2" name="Google Shape;62;p42"/>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3" name="Google Shape;63;p42"/>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4" name="Google Shape;64;p42"/>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3"/>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7" name="Google Shape;67;p43"/>
          <p:cNvSpPr/>
          <p:nvPr>
            <p:ph idx="2" type="pic"/>
          </p:nvPr>
        </p:nvSpPr>
        <p:spPr>
          <a:xfrm>
            <a:off x="8746630" y="1481138"/>
            <a:ext cx="10415700" cy="7310400"/>
          </a:xfrm>
          <a:prstGeom prst="rect">
            <a:avLst/>
          </a:prstGeom>
          <a:noFill/>
          <a:ln>
            <a:noFill/>
          </a:ln>
        </p:spPr>
      </p:sp>
      <p:sp>
        <p:nvSpPr>
          <p:cNvPr id="68" name="Google Shape;68;p43"/>
          <p:cNvSpPr txBox="1"/>
          <p:nvPr>
            <p:ph idx="1"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9" name="Google Shape;69;p4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0" name="Google Shape;70;p4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1" name="Google Shape;71;p4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marR="0" rtl="0" algn="l">
              <a:lnSpc>
                <a:spcPct val="90000"/>
              </a:lnSpc>
              <a:spcBef>
                <a:spcPts val="0"/>
              </a:spcBef>
              <a:spcAft>
                <a:spcPts val="0"/>
              </a:spcAft>
              <a:buClr>
                <a:schemeClr val="dk1"/>
              </a:buClr>
              <a:buSzPts val="7200"/>
              <a:buFont typeface="Calibri"/>
              <a:buNone/>
              <a:defRPr b="0" i="0" sz="7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520700" lvl="0" marL="457200" marR="0" rtl="0" algn="l">
              <a:lnSpc>
                <a:spcPct val="90000"/>
              </a:lnSpc>
              <a:spcBef>
                <a:spcPts val="16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76250" lvl="1" marL="914400" marR="0" rtl="0" algn="l">
              <a:lnSpc>
                <a:spcPct val="90000"/>
              </a:lnSpc>
              <a:spcBef>
                <a:spcPts val="800"/>
              </a:spcBef>
              <a:spcAft>
                <a:spcPts val="0"/>
              </a:spcAft>
              <a:buClr>
                <a:schemeClr val="dk1"/>
              </a:buClr>
              <a:buSzPts val="3900"/>
              <a:buFont typeface="Arial"/>
              <a:buChar char="•"/>
              <a:defRPr b="0" i="0" sz="3900" u="none" cap="none" strike="noStrike">
                <a:solidFill>
                  <a:schemeClr val="dk1"/>
                </a:solidFill>
                <a:latin typeface="Calibri"/>
                <a:ea typeface="Calibri"/>
                <a:cs typeface="Calibri"/>
                <a:sym typeface="Calibri"/>
              </a:defRPr>
            </a:lvl2pPr>
            <a:lvl3pPr indent="-438150" lvl="2" marL="1371600" marR="0" rtl="0" algn="l">
              <a:lnSpc>
                <a:spcPct val="90000"/>
              </a:lnSpc>
              <a:spcBef>
                <a:spcPts val="8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12750" lvl="3" marL="18288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4pPr>
            <a:lvl5pPr indent="-412750" lvl="4" marL="22860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5pPr>
            <a:lvl6pPr indent="-412750" lvl="5" marL="27432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6pPr>
            <a:lvl7pPr indent="-412750" lvl="6" marL="32004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7pPr>
            <a:lvl8pPr indent="-412750" lvl="7" marL="36576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8pPr>
            <a:lvl9pPr indent="-412750" lvl="8" marL="41148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9pPr>
          </a:lstStyle>
          <a:p/>
        </p:txBody>
      </p:sp>
      <p:sp>
        <p:nvSpPr>
          <p:cNvPr id="12" name="Google Shape;12;p3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marR="0" rtl="0" algn="l">
              <a:lnSpc>
                <a:spcPct val="100000"/>
              </a:lnSpc>
              <a:spcBef>
                <a:spcPts val="0"/>
              </a:spcBef>
              <a:spcAft>
                <a:spcPts val="0"/>
              </a:spcAft>
              <a:buClr>
                <a:srgbClr val="000000"/>
              </a:buClr>
              <a:buSzPts val="2300"/>
              <a:buFont typeface="Arial"/>
              <a:buNone/>
              <a:defRPr b="0" i="0" sz="2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9pPr>
          </a:lstStyle>
          <a:p/>
        </p:txBody>
      </p:sp>
      <p:sp>
        <p:nvSpPr>
          <p:cNvPr id="13" name="Google Shape;13;p3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marR="0" rtl="0" algn="ctr">
              <a:lnSpc>
                <a:spcPct val="100000"/>
              </a:lnSpc>
              <a:spcBef>
                <a:spcPts val="0"/>
              </a:spcBef>
              <a:spcAft>
                <a:spcPts val="0"/>
              </a:spcAft>
              <a:buClr>
                <a:srgbClr val="000000"/>
              </a:buClr>
              <a:buSzPts val="2300"/>
              <a:buFont typeface="Arial"/>
              <a:buNone/>
              <a:defRPr b="0" i="0" sz="2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9pPr>
          </a:lstStyle>
          <a:p/>
        </p:txBody>
      </p:sp>
      <p:sp>
        <p:nvSpPr>
          <p:cNvPr id="14" name="Google Shape;14;p3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hyperlink" Target="https://creativecommons.org/publicdomain/zero/1.0/" TargetMode="External"/><Relationship Id="rId6" Type="http://schemas.openxmlformats.org/officeDocument/2006/relationships/hyperlink" Target="https://www.rawpixel.com/image/6029525/photo-image-public-domain-nature-free" TargetMode="External"/><Relationship Id="rId7"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eea.europa.eu/publications/" TargetMode="External"/><Relationship Id="rId4" Type="http://schemas.openxmlformats.org/officeDocument/2006/relationships/image" Target="../media/image6.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creativecommons.org/licenses/by-sa/4.0/deed.en" TargetMode="External"/><Relationship Id="rId5" Type="http://schemas.openxmlformats.org/officeDocument/2006/relationships/image" Target="../media/image15.png"/><Relationship Id="rId6" Type="http://schemas.openxmlformats.org/officeDocument/2006/relationships/hyperlink" Target="https://commons.wikimedia.org/w/index.php?title=User:Kungfucrab&amp;action=edit&amp;redlink=1" TargetMode="External"/><Relationship Id="rId7" Type="http://schemas.openxmlformats.org/officeDocument/2006/relationships/hyperlink" Target="https://commons.wikimedia.org/wiki/File:Eutrophicationmodel.svg" TargetMode="External"/><Relationship Id="rId8" Type="http://schemas.openxmlformats.org/officeDocument/2006/relationships/hyperlink" Target="https://en.wikipedia.org/wiki/en:Creative_Common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6.png"/><Relationship Id="rId5" Type="http://schemas.openxmlformats.org/officeDocument/2006/relationships/hyperlink" Target="https://commons.wikimedia.org/wiki/User:Nefronus" TargetMode="External"/><Relationship Id="rId6" Type="http://schemas.openxmlformats.org/officeDocument/2006/relationships/hyperlink" Target="https://commons.wikimedia.org/wiki/File:Nitrogen_fixation_Fabaceae_en.svg" TargetMode="External"/><Relationship Id="rId7" Type="http://schemas.openxmlformats.org/officeDocument/2006/relationships/hyperlink" Target="https://en.wikipedia.org/wiki/en:Creative_Commons" TargetMode="External"/><Relationship Id="rId8" Type="http://schemas.openxmlformats.org/officeDocument/2006/relationships/hyperlink" Target="https://creativecommons.org/licenses/by-sa/4.0/deed.e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g"/><Relationship Id="rId4" Type="http://schemas.openxmlformats.org/officeDocument/2006/relationships/image" Target="../media/image6.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ipchem.jrc.ec.europa.eu/" TargetMode="External"/><Relationship Id="rId4" Type="http://schemas.openxmlformats.org/officeDocument/2006/relationships/image" Target="../media/image6.png"/><Relationship Id="rId5"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commons.wikimedia.org/wiki/File:CSIRO_ScienceImage_4506_Soil_pollution_at_the_Brukunga_Pyrites_Mine_east_of_Adelaide_in_the_Mount_Lofty_Ranges_South_Australia_1992.jpg" TargetMode="External"/><Relationship Id="rId6" Type="http://schemas.openxmlformats.org/officeDocument/2006/relationships/hyperlink" Target="https://en.wikipedia.org/wiki/en:Creative_Commons" TargetMode="External"/><Relationship Id="rId7" Type="http://schemas.openxmlformats.org/officeDocument/2006/relationships/hyperlink" Target="https://creativecommons.org/licenses/by/3.0/deed.en" TargetMode="External"/><Relationship Id="rId8"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hyperlink" Target="https://www.ncbi.nlm.nih.gov/pmc/articles/PMC702748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hyperlink" Target="https://www.researchgate.net/publication/328927651_Remediation_Technology_for_Copper_Contaminated_Soil_A_Review"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biokutatas.hu/en/page/show/with-or-without-copper" TargetMode="External"/><Relationship Id="rId4" Type="http://schemas.openxmlformats.org/officeDocument/2006/relationships/hyperlink" Target="https://www.biokutatas.hu/en/page/show/with-or-without-copper" TargetMode="External"/><Relationship Id="rId5" Type="http://schemas.openxmlformats.org/officeDocument/2006/relationships/image" Target="../media/image6.png"/><Relationship Id="rId6"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pic.int/Implementation/Pesticides/Alternativestohazardouspesticides/tabid/8078/language/en-US/Default.aspx" TargetMode="External"/><Relationship Id="rId4" Type="http://schemas.openxmlformats.org/officeDocument/2006/relationships/image" Target="../media/image6.png"/><Relationship Id="rId5"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pic.int/Implementation/Pesticides/Alternativestohazardouspesticides/tabid/8078/language/en-US/Default.aspx" TargetMode="External"/><Relationship Id="rId4" Type="http://schemas.openxmlformats.org/officeDocument/2006/relationships/image" Target="../media/image6.png"/><Relationship Id="rId5"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hyperlink" Target="https://www.frontiersin.org/articles/10.3389/fnut.2021.703832/ful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hyperlink" Target="https://www.ewg.org/research/case-study-iowa-cities-struggle-keep-farm-pollution-out-tap-water"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hyperlink" Target="https://www.intechopen.com/chapters/78227"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recare-hub.eu/soil-threats/contamination" TargetMode="External"/><Relationship Id="rId4" Type="http://schemas.openxmlformats.org/officeDocument/2006/relationships/image" Target="../media/image13.jpg"/><Relationship Id="rId5" Type="http://schemas.openxmlformats.org/officeDocument/2006/relationships/image" Target="../media/image6.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Text&#10;&#10;Description automatically generated with medium confidence" id="88" name="Google Shape;88;p1"/>
          <p:cNvPicPr preferRelativeResize="0"/>
          <p:nvPr/>
        </p:nvPicPr>
        <p:blipFill rotWithShape="1">
          <a:blip r:embed="rId3">
            <a:alphaModFix/>
          </a:blip>
          <a:srcRect b="0" l="0" r="0" t="0"/>
          <a:stretch/>
        </p:blipFill>
        <p:spPr>
          <a:xfrm>
            <a:off x="474118" y="1018962"/>
            <a:ext cx="5041312" cy="2422244"/>
          </a:xfrm>
          <a:prstGeom prst="rect">
            <a:avLst/>
          </a:prstGeom>
          <a:noFill/>
          <a:ln>
            <a:noFill/>
          </a:ln>
        </p:spPr>
      </p:pic>
      <p:pic>
        <p:nvPicPr>
          <p:cNvPr descr="Graphical user interface, text&#10;&#10;Description automatically generated" id="89" name="Google Shape;89;p1"/>
          <p:cNvPicPr preferRelativeResize="0"/>
          <p:nvPr/>
        </p:nvPicPr>
        <p:blipFill rotWithShape="1">
          <a:blip r:embed="rId4">
            <a:alphaModFix/>
          </a:blip>
          <a:srcRect b="0" l="0" r="0" t="0"/>
          <a:stretch/>
        </p:blipFill>
        <p:spPr>
          <a:xfrm>
            <a:off x="1232648" y="9021713"/>
            <a:ext cx="5165967"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94" name="Google Shape;94;p1"/>
          <p:cNvSpPr txBox="1"/>
          <p:nvPr/>
        </p:nvSpPr>
        <p:spPr>
          <a:xfrm>
            <a:off x="818107" y="3751750"/>
            <a:ext cx="9364500" cy="2212500"/>
          </a:xfrm>
          <a:prstGeom prst="rect">
            <a:avLst/>
          </a:prstGeom>
          <a:solidFill>
            <a:schemeClr val="lt1"/>
          </a:solid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en-US" sz="6700" u="none" cap="none" strike="noStrike">
                <a:solidFill>
                  <a:srgbClr val="056839"/>
                </a:solidFill>
                <a:latin typeface="Calibri"/>
                <a:ea typeface="Calibri"/>
                <a:cs typeface="Calibri"/>
                <a:sym typeface="Calibri"/>
              </a:rPr>
              <a:t>Taršios trąšos ir ekologiškos alternatyvos</a:t>
            </a:r>
            <a:endParaRPr b="1" i="0" sz="6700" u="none" cap="none" strike="noStrike">
              <a:solidFill>
                <a:srgbClr val="056839"/>
              </a:solidFill>
              <a:latin typeface="Calibri"/>
              <a:ea typeface="Calibri"/>
              <a:cs typeface="Calibri"/>
              <a:sym typeface="Calibri"/>
            </a:endParaRPr>
          </a:p>
        </p:txBody>
      </p:sp>
      <p:sp>
        <p:nvSpPr>
          <p:cNvPr id="95" name="Google Shape;95;p1"/>
          <p:cNvSpPr txBox="1"/>
          <p:nvPr/>
        </p:nvSpPr>
        <p:spPr>
          <a:xfrm>
            <a:off x="818098" y="6863900"/>
            <a:ext cx="18135000" cy="13506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en-US" sz="2900" u="none" cap="none" strike="noStrike">
                <a:solidFill>
                  <a:srgbClr val="056839"/>
                </a:solidFill>
                <a:latin typeface="Calibri"/>
                <a:ea typeface="Calibri"/>
                <a:cs typeface="Calibri"/>
                <a:sym typeface="Calibri"/>
              </a:rPr>
              <a:t>Raktiniai žodžiai</a:t>
            </a:r>
            <a:r>
              <a:rPr b="0" i="0" lang="en-US" sz="2900" u="none" cap="none" strike="noStrike">
                <a:solidFill>
                  <a:srgbClr val="056839"/>
                </a:solidFill>
                <a:latin typeface="Calibri"/>
                <a:ea typeface="Calibri"/>
                <a:cs typeface="Calibri"/>
                <a:sym typeface="Calibri"/>
              </a:rPr>
              <a:t>: kadmis, varis, tarša, specialusis švarinimas – dekontaminacija, eutrofikacija, maisto produktų sauga ir prevencija, šiltnamio efektą sukeliančios dujos, azotas, azoto fiksacija, švelninimas, pesticidai, rizikos mažinimas</a:t>
            </a:r>
            <a:endParaRPr b="1" i="0" sz="29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96" name="Google Shape;96;p1"/>
          <p:cNvSpPr txBox="1"/>
          <p:nvPr/>
        </p:nvSpPr>
        <p:spPr>
          <a:xfrm>
            <a:off x="18430051" y="3695700"/>
            <a:ext cx="1504800" cy="25512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1100"/>
              <a:buFont typeface="Arial"/>
              <a:buNone/>
            </a:pPr>
            <a:r>
              <a:rPr lang="en-US" sz="1200">
                <a:solidFill>
                  <a:srgbClr val="056839"/>
                </a:solidFill>
                <a:latin typeface="Calibri"/>
                <a:ea typeface="Calibri"/>
                <a:cs typeface="Calibri"/>
                <a:sym typeface="Calibri"/>
              </a:rPr>
              <a:t>Nuotrauka iš: </a:t>
            </a:r>
            <a:r>
              <a:rPr b="0" i="0" lang="en-US" sz="1200" u="none" cap="none" strike="noStrike">
                <a:solidFill>
                  <a:srgbClr val="056839"/>
                </a:solidFill>
                <a:latin typeface="Calibri"/>
                <a:ea typeface="Calibri"/>
                <a:cs typeface="Calibri"/>
                <a:sym typeface="Calibri"/>
              </a:rPr>
              <a:t>Tractor in agricultural land. Free public domain CC0 image.</a:t>
            </a:r>
            <a:endParaRPr b="0" i="0" sz="12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US" sz="1200" u="sng" cap="none" strike="noStrike">
                <a:solidFill>
                  <a:srgbClr val="056839"/>
                </a:solidFill>
                <a:latin typeface="Calibri"/>
                <a:ea typeface="Calibri"/>
                <a:cs typeface="Calibri"/>
                <a:sym typeface="Calibri"/>
                <a:hlinkClick r:id="rId5">
                  <a:extLst>
                    <a:ext uri="{A12FA001-AC4F-418D-AE19-62706E023703}">
                      <ahyp:hlinkClr val="tx"/>
                    </a:ext>
                  </a:extLst>
                </a:hlinkClick>
              </a:rPr>
              <a:t>https://creativecommons.org/publicdomain/zero/1.0/</a:t>
            </a:r>
            <a:r>
              <a:rPr b="0" i="0" lang="en-US" sz="1200" u="none" cap="none" strike="noStrike">
                <a:solidFill>
                  <a:srgbClr val="056839"/>
                </a:solidFill>
                <a:latin typeface="Calibri"/>
                <a:ea typeface="Calibri"/>
                <a:cs typeface="Calibri"/>
                <a:sym typeface="Calibri"/>
              </a:rPr>
              <a:t>  </a:t>
            </a:r>
            <a:r>
              <a:rPr b="0" i="0" lang="en-US" sz="1200" u="sng" cap="none" strike="noStrike">
                <a:solidFill>
                  <a:srgbClr val="056839"/>
                </a:solidFill>
                <a:latin typeface="Calibri"/>
                <a:ea typeface="Calibri"/>
                <a:cs typeface="Calibri"/>
                <a:sym typeface="Calibri"/>
                <a:hlinkClick r:id="rId6">
                  <a:extLst>
                    <a:ext uri="{A12FA001-AC4F-418D-AE19-62706E023703}">
                      <ahyp:hlinkClr val="tx"/>
                    </a:ext>
                  </a:extLst>
                </a:hlinkClick>
              </a:rPr>
              <a:t>https://www.rawpixel.com/image/6029525/photo-image-public-domain-nature-free</a:t>
            </a:r>
            <a:r>
              <a:rPr b="0" i="0" lang="en-US" sz="1200" u="none" cap="none" strike="noStrike">
                <a:solidFill>
                  <a:srgbClr val="056839"/>
                </a:solidFill>
                <a:latin typeface="Calibri"/>
                <a:ea typeface="Calibri"/>
                <a:cs typeface="Calibri"/>
                <a:sym typeface="Calibri"/>
              </a:rPr>
              <a:t> </a:t>
            </a:r>
            <a:endParaRPr b="0" i="0" sz="1200" u="none" cap="none" strike="noStrike">
              <a:solidFill>
                <a:srgbClr val="056839"/>
              </a:solidFill>
              <a:latin typeface="Calibri"/>
              <a:ea typeface="Calibri"/>
              <a:cs typeface="Calibri"/>
              <a:sym typeface="Calibri"/>
            </a:endParaRPr>
          </a:p>
        </p:txBody>
      </p:sp>
      <p:sp>
        <p:nvSpPr>
          <p:cNvPr id="97" name="Google Shape;97;p1"/>
          <p:cNvSpPr txBox="1"/>
          <p:nvPr/>
        </p:nvSpPr>
        <p:spPr>
          <a:xfrm>
            <a:off x="7582228" y="9021713"/>
            <a:ext cx="7821600" cy="1258200"/>
          </a:xfrm>
          <a:prstGeom prst="rect">
            <a:avLst/>
          </a:prstGeom>
          <a:noFill/>
          <a:ln>
            <a:noFill/>
          </a:ln>
        </p:spPr>
        <p:txBody>
          <a:bodyPr anchorCtr="0" anchor="t" bIns="74275" lIns="148575" spcFirstLastPara="1" rIns="148575" wrap="square" tIns="74275">
            <a:spAutoFit/>
          </a:bodyPr>
          <a:lstStyle/>
          <a:p>
            <a:pPr indent="0" lvl="0" marL="0" rtl="0" algn="l">
              <a:spcBef>
                <a:spcPts val="0"/>
              </a:spcBef>
              <a:spcAft>
                <a:spcPts val="0"/>
              </a:spcAft>
              <a:buClr>
                <a:schemeClr val="dk1"/>
              </a:buClr>
              <a:buFont typeface="Arial"/>
              <a:buNone/>
            </a:pPr>
            <a:r>
              <a:rPr lang="en-US">
                <a:solidFill>
                  <a:srgbClr val="404040"/>
                </a:solidFill>
                <a:latin typeface="Calibri"/>
                <a:ea typeface="Calibri"/>
                <a:cs typeface="Calibri"/>
                <a:sym typeface="Calibri"/>
              </a:rPr>
              <a:t>Finansuojama Europos Sąjungos lėšomis. Tačiau išreiškiamas požiūris ar nuomonė yra tik autoriaus (-ių) ir nebūtinai atspindi Europos Sąjungos ar Europos švietimo ir kultūros vykdomosios įstaigos (EACEA) požiūrį ar nuomonę. Nei Europos Sąjunga, nei EACEA negali būti laikoma už juos atsakinga.</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sz="1500">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7">
            <a:alphaModFix/>
          </a:blip>
          <a:srcRect b="0" l="0" r="0" t="0"/>
          <a:stretch/>
        </p:blipFill>
        <p:spPr>
          <a:xfrm>
            <a:off x="12621407" y="2026526"/>
            <a:ext cx="5627144" cy="42203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10"/>
          <p:cNvSpPr txBox="1"/>
          <p:nvPr/>
        </p:nvSpPr>
        <p:spPr>
          <a:xfrm>
            <a:off x="914723" y="905157"/>
            <a:ext cx="13848900" cy="1950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Įžanga. Naudingos nuorodos</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200" name="Google Shape;200;p10"/>
          <p:cNvSpPr txBox="1"/>
          <p:nvPr/>
        </p:nvSpPr>
        <p:spPr>
          <a:xfrm>
            <a:off x="1491423" y="2487844"/>
            <a:ext cx="16933500" cy="9813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2900"/>
              <a:buFont typeface="Arial"/>
              <a:buNone/>
            </a:pPr>
            <a:r>
              <a:rPr b="0" i="0" lang="en-US" sz="2900" u="none" cap="none" strike="noStrike">
                <a:solidFill>
                  <a:srgbClr val="056839"/>
                </a:solidFill>
                <a:latin typeface="Calibri"/>
                <a:ea typeface="Calibri"/>
                <a:cs typeface="Calibri"/>
                <a:sym typeface="Calibri"/>
              </a:rPr>
              <a:t>EEA leidiniai -</a:t>
            </a:r>
            <a:endParaRPr sz="2900">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rPr b="0" i="0" lang="en-US" sz="2500" u="sng" cap="none" strike="noStrike">
                <a:solidFill>
                  <a:srgbClr val="056839"/>
                </a:solidFill>
                <a:latin typeface="Calibri"/>
                <a:ea typeface="Calibri"/>
                <a:cs typeface="Calibri"/>
                <a:sym typeface="Calibri"/>
                <a:hlinkClick r:id="rId3">
                  <a:extLst>
                    <a:ext uri="{A12FA001-AC4F-418D-AE19-62706E023703}">
                      <ahyp:hlinkClr val="tx"/>
                    </a:ext>
                  </a:extLst>
                </a:hlinkClick>
              </a:rPr>
              <a:t>https://www.eea.europa.eu/publications/</a:t>
            </a:r>
            <a:r>
              <a:rPr b="0" i="0" lang="en-US" sz="2500" u="none" cap="none" strike="noStrike">
                <a:solidFill>
                  <a:schemeClr val="dk1"/>
                </a:solidFill>
                <a:latin typeface="Calibri"/>
                <a:ea typeface="Calibri"/>
                <a:cs typeface="Calibri"/>
                <a:sym typeface="Calibri"/>
              </a:rPr>
              <a:t> </a:t>
            </a:r>
            <a:r>
              <a:rPr b="0" i="0" lang="en-US" sz="2500" u="none" cap="none" strike="noStrike">
                <a:solidFill>
                  <a:srgbClr val="056839"/>
                </a:solidFill>
                <a:latin typeface="Calibri"/>
                <a:ea typeface="Calibri"/>
                <a:cs typeface="Calibri"/>
                <a:sym typeface="Calibri"/>
              </a:rPr>
              <a:t> </a:t>
            </a:r>
            <a:endParaRPr b="1" i="0" sz="2500" u="none" cap="none" strike="noStrike">
              <a:solidFill>
                <a:srgbClr val="056839"/>
              </a:solidFill>
              <a:latin typeface="Calibri"/>
              <a:ea typeface="Calibri"/>
              <a:cs typeface="Calibri"/>
              <a:sym typeface="Calibri"/>
            </a:endParaRPr>
          </a:p>
        </p:txBody>
      </p:sp>
      <p:sp>
        <p:nvSpPr>
          <p:cNvPr id="201" name="Google Shape;201;p10"/>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02" name="Google Shape;202;p10"/>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03" name="Google Shape;203;p10"/>
          <p:cNvSpPr/>
          <p:nvPr/>
        </p:nvSpPr>
        <p:spPr>
          <a:xfrm>
            <a:off x="1034414" y="190889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04" name="Google Shape;204;p10"/>
          <p:cNvPicPr preferRelativeResize="0"/>
          <p:nvPr/>
        </p:nvPicPr>
        <p:blipFill rotWithShape="1">
          <a:blip r:embed="rId4">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205" name="Google Shape;205;p10"/>
          <p:cNvPicPr preferRelativeResize="0"/>
          <p:nvPr/>
        </p:nvPicPr>
        <p:blipFill rotWithShape="1">
          <a:blip r:embed="rId5">
            <a:alphaModFix/>
          </a:blip>
          <a:srcRect b="0" l="0" r="0" t="0"/>
          <a:stretch/>
        </p:blipFill>
        <p:spPr>
          <a:xfrm>
            <a:off x="3131911" y="9240848"/>
            <a:ext cx="3468961" cy="7277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11"/>
          <p:cNvSpPr txBox="1"/>
          <p:nvPr/>
        </p:nvSpPr>
        <p:spPr>
          <a:xfrm>
            <a:off x="883872" y="463340"/>
            <a:ext cx="156300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lang="en-US" sz="5900">
                <a:solidFill>
                  <a:srgbClr val="056839"/>
                </a:solidFill>
                <a:latin typeface="Calibri"/>
                <a:ea typeface="Calibri"/>
                <a:cs typeface="Calibri"/>
                <a:sym typeface="Calibri"/>
              </a:rPr>
              <a:t>1 Tema. </a:t>
            </a:r>
            <a:r>
              <a:rPr b="1" i="0" lang="en-US" sz="5900" u="none" cap="none" strike="noStrike">
                <a:solidFill>
                  <a:srgbClr val="056839"/>
                </a:solidFill>
                <a:latin typeface="Calibri"/>
                <a:ea typeface="Calibri"/>
                <a:cs typeface="Calibri"/>
                <a:sym typeface="Calibri"/>
              </a:rPr>
              <a:t>Azotas</a:t>
            </a:r>
            <a:endParaRPr b="1" i="0" sz="3300" u="none" cap="none" strike="noStrike">
              <a:solidFill>
                <a:srgbClr val="C55A11"/>
              </a:solidFill>
              <a:latin typeface="Calibri"/>
              <a:ea typeface="Calibri"/>
              <a:cs typeface="Calibri"/>
              <a:sym typeface="Calibri"/>
            </a:endParaRPr>
          </a:p>
        </p:txBody>
      </p:sp>
      <p:sp>
        <p:nvSpPr>
          <p:cNvPr id="212" name="Google Shape;212;p11"/>
          <p:cNvSpPr txBox="1"/>
          <p:nvPr/>
        </p:nvSpPr>
        <p:spPr>
          <a:xfrm>
            <a:off x="1813724" y="2181775"/>
            <a:ext cx="16500300" cy="4244400"/>
          </a:xfrm>
          <a:prstGeom prst="rect">
            <a:avLst/>
          </a:prstGeom>
          <a:noFill/>
          <a:ln>
            <a:noFill/>
          </a:ln>
        </p:spPr>
        <p:txBody>
          <a:bodyPr anchorCtr="0" anchor="t" bIns="74275" lIns="148575" spcFirstLastPara="1" rIns="148575" wrap="square" tIns="74275">
            <a:spAutoFit/>
          </a:bodyPr>
          <a:lstStyle/>
          <a:p>
            <a:pPr indent="0" lvl="0" marL="0" marR="0" rtl="0" algn="l">
              <a:lnSpc>
                <a:spcPct val="115000"/>
              </a:lnSpc>
              <a:spcBef>
                <a:spcPts val="0"/>
              </a:spcBef>
              <a:spcAft>
                <a:spcPts val="0"/>
              </a:spcAft>
              <a:buNone/>
            </a:pPr>
            <a:r>
              <a:rPr b="0" i="0" lang="en-US" sz="3600" u="none" cap="none" strike="noStrike">
                <a:solidFill>
                  <a:srgbClr val="056839"/>
                </a:solidFill>
                <a:highlight>
                  <a:srgbClr val="FFFF00"/>
                </a:highlight>
                <a:latin typeface="Calibri"/>
                <a:ea typeface="Calibri"/>
                <a:cs typeface="Calibri"/>
                <a:sym typeface="Calibri"/>
              </a:rPr>
              <a:t>Apskaičiuota, kad maždaug 65–75 % iš 27 ES </a:t>
            </a:r>
            <a:r>
              <a:rPr b="1" i="0" lang="en-US" sz="3600" u="none" cap="none" strike="noStrike">
                <a:solidFill>
                  <a:srgbClr val="056839"/>
                </a:solidFill>
                <a:highlight>
                  <a:srgbClr val="FFFF00"/>
                </a:highlight>
                <a:latin typeface="Calibri"/>
                <a:ea typeface="Calibri"/>
                <a:cs typeface="Calibri"/>
                <a:sym typeface="Calibri"/>
              </a:rPr>
              <a:t>azotas</a:t>
            </a:r>
            <a:r>
              <a:rPr b="1" i="0" lang="en-US" sz="3600" u="none" cap="none" strike="noStrike">
                <a:solidFill>
                  <a:srgbClr val="056839"/>
                </a:solidFill>
                <a:latin typeface="Calibri"/>
                <a:ea typeface="Calibri"/>
                <a:cs typeface="Calibri"/>
                <a:sym typeface="Calibri"/>
              </a:rPr>
              <a:t> </a:t>
            </a:r>
            <a:r>
              <a:rPr b="0" i="0" lang="en-US" sz="3600" u="none" cap="none" strike="noStrike">
                <a:solidFill>
                  <a:srgbClr val="056839"/>
                </a:solidFill>
                <a:latin typeface="Calibri"/>
                <a:ea typeface="Calibri"/>
                <a:cs typeface="Calibri"/>
                <a:sym typeface="Calibri"/>
              </a:rPr>
              <a:t>patekantis į žemės ūkio paskirties dirvožemį per pramonines trąšas , mėšlą, bio-kietasias medžiagas ir azotą kaupiančius augalus viršija kritines ribas, kurias viršijus pasireiškia  eutrofikacija</a:t>
            </a:r>
            <a:r>
              <a:rPr b="0" baseline="30000" i="0" lang="en-US" sz="3600" u="none" cap="none" strike="noStrike">
                <a:solidFill>
                  <a:srgbClr val="056839"/>
                </a:solidFill>
                <a:latin typeface="Calibri"/>
                <a:ea typeface="Calibri"/>
                <a:cs typeface="Calibri"/>
                <a:sym typeface="Calibri"/>
              </a:rPr>
              <a:t>2</a:t>
            </a:r>
            <a:r>
              <a:rPr b="0" i="0" lang="en-US" sz="3600" u="none" cap="none" strike="noStrike">
                <a:solidFill>
                  <a:srgbClr val="056839"/>
                </a:solidFill>
                <a:latin typeface="Calibri"/>
                <a:ea typeface="Calibri"/>
                <a:cs typeface="Calibri"/>
                <a:sym typeface="Calibri"/>
              </a:rPr>
              <a:t>. </a:t>
            </a:r>
            <a:endParaRPr b="0" i="0" sz="360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200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3600" u="none" cap="none" strike="noStrike">
                <a:solidFill>
                  <a:srgbClr val="056839"/>
                </a:solidFill>
                <a:latin typeface="Calibri"/>
                <a:ea typeface="Calibri"/>
                <a:cs typeface="Calibri"/>
                <a:sym typeface="Calibri"/>
              </a:rPr>
              <a:t>Atsižvelgiant į tai, kad be natūral</a:t>
            </a:r>
            <a:r>
              <a:rPr b="0" i="0" lang="en-US" sz="3600" u="none" cap="none" strike="noStrike">
                <a:solidFill>
                  <a:srgbClr val="056839"/>
                </a:solidFill>
                <a:latin typeface="Calibri"/>
                <a:ea typeface="Calibri"/>
                <a:cs typeface="Calibri"/>
                <a:sym typeface="Calibri"/>
              </a:rPr>
              <a:t>iai </a:t>
            </a:r>
            <a:r>
              <a:rPr b="0" i="0" lang="en-US" sz="3600" u="none" cap="none" strike="noStrike">
                <a:solidFill>
                  <a:srgbClr val="056839"/>
                </a:solidFill>
                <a:highlight>
                  <a:srgbClr val="FFFF00"/>
                </a:highlight>
                <a:latin typeface="Calibri"/>
                <a:ea typeface="Calibri"/>
                <a:cs typeface="Calibri"/>
                <a:sym typeface="Calibri"/>
              </a:rPr>
              <a:t>fiksuotino</a:t>
            </a:r>
            <a:r>
              <a:rPr b="0" i="0" lang="en-US" sz="3600" u="none" cap="none" strike="noStrike">
                <a:solidFill>
                  <a:srgbClr val="056839"/>
                </a:solidFill>
                <a:highlight>
                  <a:srgbClr val="FFFF00"/>
                </a:highlight>
                <a:latin typeface="Calibri"/>
                <a:ea typeface="Calibri"/>
                <a:cs typeface="Calibri"/>
                <a:sym typeface="Calibri"/>
              </a:rPr>
              <a:t>,</a:t>
            </a:r>
            <a:r>
              <a:rPr b="0" i="0" lang="en-US" sz="3600" u="none" cap="none" strike="noStrike">
                <a:solidFill>
                  <a:srgbClr val="056839"/>
                </a:solidFill>
                <a:latin typeface="Calibri"/>
                <a:ea typeface="Calibri"/>
                <a:cs typeface="Calibri"/>
                <a:sym typeface="Calibri"/>
              </a:rPr>
              <a:t> tik 50 % pridėtinio azoto sunaudoja augantys augalai, o likusią dalį -  toliau apdoroja mikroorganizmai, gaminantys šiltnamio efektą sukeliančias dujas arba patenka į giluminius vandenis. </a:t>
            </a:r>
            <a:endParaRPr b="0" i="0" sz="3600" u="none" cap="none" strike="noStrike">
              <a:solidFill>
                <a:srgbClr val="056839"/>
              </a:solidFill>
              <a:latin typeface="Calibri"/>
              <a:ea typeface="Calibri"/>
              <a:cs typeface="Calibri"/>
              <a:sym typeface="Calibri"/>
            </a:endParaRPr>
          </a:p>
        </p:txBody>
      </p:sp>
      <p:sp>
        <p:nvSpPr>
          <p:cNvPr id="213" name="Google Shape;213;p11"/>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14" name="Google Shape;214;p11"/>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15" name="Google Shape;215;p11"/>
          <p:cNvSpPr/>
          <p:nvPr/>
        </p:nvSpPr>
        <p:spPr>
          <a:xfrm>
            <a:off x="1186814" y="14536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16" name="Google Shape;216;p11"/>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217" name="Google Shape;217;p11"/>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2"/>
          <p:cNvSpPr txBox="1"/>
          <p:nvPr/>
        </p:nvSpPr>
        <p:spPr>
          <a:xfrm>
            <a:off x="932658" y="355059"/>
            <a:ext cx="156300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lang="en-US" sz="5900">
                <a:solidFill>
                  <a:srgbClr val="056839"/>
                </a:solidFill>
                <a:latin typeface="Calibri"/>
                <a:ea typeface="Calibri"/>
                <a:cs typeface="Calibri"/>
                <a:sym typeface="Calibri"/>
              </a:rPr>
              <a:t>1 Tema. </a:t>
            </a:r>
            <a:r>
              <a:rPr b="1" i="0" lang="en-US" sz="5900" u="none" cap="none" strike="noStrike">
                <a:solidFill>
                  <a:srgbClr val="056839"/>
                </a:solidFill>
                <a:latin typeface="Calibri"/>
                <a:ea typeface="Calibri"/>
                <a:cs typeface="Calibri"/>
                <a:sym typeface="Calibri"/>
              </a:rPr>
              <a:t>Azotas</a:t>
            </a:r>
            <a:endParaRPr b="1" i="0" sz="3300" u="none" cap="none" strike="noStrike">
              <a:solidFill>
                <a:srgbClr val="C55A11"/>
              </a:solidFill>
              <a:latin typeface="Calibri"/>
              <a:ea typeface="Calibri"/>
              <a:cs typeface="Calibri"/>
              <a:sym typeface="Calibri"/>
            </a:endParaRPr>
          </a:p>
        </p:txBody>
      </p:sp>
      <p:sp>
        <p:nvSpPr>
          <p:cNvPr id="223" name="Google Shape;223;p12"/>
          <p:cNvSpPr txBox="1"/>
          <p:nvPr/>
        </p:nvSpPr>
        <p:spPr>
          <a:xfrm>
            <a:off x="1486424" y="1739075"/>
            <a:ext cx="17045700" cy="6521700"/>
          </a:xfrm>
          <a:prstGeom prst="rect">
            <a:avLst/>
          </a:prstGeom>
          <a:noFill/>
          <a:ln>
            <a:noFill/>
          </a:ln>
        </p:spPr>
        <p:txBody>
          <a:bodyPr anchorCtr="0" anchor="t" bIns="74275" lIns="148575" spcFirstLastPara="1" rIns="148575" wrap="square" tIns="74275">
            <a:spAutoFit/>
          </a:bodyPr>
          <a:lstStyle/>
          <a:p>
            <a:pPr indent="0" lvl="0" marL="0" marR="0" rtl="0" algn="l">
              <a:lnSpc>
                <a:spcPct val="115000"/>
              </a:lnSpc>
              <a:spcBef>
                <a:spcPts val="0"/>
              </a:spcBef>
              <a:spcAft>
                <a:spcPts val="0"/>
              </a:spcAft>
              <a:buNone/>
            </a:pPr>
            <a:r>
              <a:rPr i="0" lang="en-US" sz="3200" u="none" cap="none" strike="noStrike">
                <a:solidFill>
                  <a:srgbClr val="056839"/>
                </a:solidFill>
                <a:latin typeface="Calibri"/>
                <a:ea typeface="Calibri"/>
                <a:cs typeface="Calibri"/>
                <a:sym typeface="Calibri"/>
              </a:rPr>
              <a:t>Tokie neigiamo poveikio mažin</a:t>
            </a:r>
            <a:r>
              <a:rPr lang="en-US" sz="3200">
                <a:solidFill>
                  <a:srgbClr val="056839"/>
                </a:solidFill>
                <a:latin typeface="Calibri"/>
                <a:ea typeface="Calibri"/>
                <a:cs typeface="Calibri"/>
                <a:sym typeface="Calibri"/>
              </a:rPr>
              <a:t>imo</a:t>
            </a:r>
            <a:r>
              <a:rPr b="1" i="0" lang="en-US" sz="3200" u="none" cap="none" strike="noStrike">
                <a:solidFill>
                  <a:srgbClr val="056839"/>
                </a:solidFill>
                <a:latin typeface="Calibri"/>
                <a:ea typeface="Calibri"/>
                <a:cs typeface="Calibri"/>
                <a:sym typeface="Calibri"/>
              </a:rPr>
              <a:t> sprendimai</a:t>
            </a:r>
            <a:r>
              <a:rPr i="0" lang="en-US" sz="3200" u="none" cap="none" strike="noStrike">
                <a:solidFill>
                  <a:srgbClr val="056839"/>
                </a:solidFill>
                <a:latin typeface="Calibri"/>
                <a:ea typeface="Calibri"/>
                <a:cs typeface="Calibri"/>
                <a:sym typeface="Calibri"/>
              </a:rPr>
              <a:t>, kurių dabar ieško mokslininkai, vadinami azoto naudojimo efektyvumo didinimu žemės ūkio aplinkoje.</a:t>
            </a:r>
            <a:endParaRPr sz="3200">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t/>
            </a:r>
            <a:endParaRPr i="0" sz="160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rPr i="0" lang="en-US" sz="3200" u="none" cap="none" strike="noStrike">
                <a:solidFill>
                  <a:srgbClr val="056839"/>
                </a:solidFill>
                <a:latin typeface="Calibri"/>
                <a:ea typeface="Calibri"/>
                <a:cs typeface="Calibri"/>
                <a:sym typeface="Calibri"/>
              </a:rPr>
              <a:t>Čia yra keletas vykdomų trąšų tyrimų pavyzdžių:</a:t>
            </a:r>
            <a:endParaRPr i="0" sz="320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1000">
              <a:solidFill>
                <a:srgbClr val="056839"/>
              </a:solidFill>
              <a:latin typeface="Calibri"/>
              <a:ea typeface="Calibri"/>
              <a:cs typeface="Calibri"/>
              <a:sym typeface="Calibri"/>
            </a:endParaRPr>
          </a:p>
          <a:p>
            <a:pPr indent="-444500" lvl="0" marL="469900" marR="0" rtl="0" algn="l">
              <a:lnSpc>
                <a:spcPct val="115000"/>
              </a:lnSpc>
              <a:spcBef>
                <a:spcPts val="0"/>
              </a:spcBef>
              <a:spcAft>
                <a:spcPts val="0"/>
              </a:spcAft>
              <a:buClr>
                <a:srgbClr val="056839"/>
              </a:buClr>
              <a:buSzPts val="3200"/>
              <a:buFont typeface="Calibri"/>
              <a:buChar char="•"/>
            </a:pPr>
            <a:r>
              <a:rPr i="0" lang="en-US" sz="3200" u="none" cap="none" strike="noStrike">
                <a:solidFill>
                  <a:srgbClr val="056839"/>
                </a:solidFill>
                <a:latin typeface="Calibri"/>
                <a:ea typeface="Calibri"/>
                <a:cs typeface="Calibri"/>
                <a:sym typeface="Calibri"/>
              </a:rPr>
              <a:t>Mikrobiologai ir dirvožemio specialistai stengiasi pagerinti sąlygas, reikalingas azotą fiksuojančių bakterijų intensyviam augimui.</a:t>
            </a:r>
            <a:endParaRPr sz="3200">
              <a:solidFill>
                <a:srgbClr val="056839"/>
              </a:solidFill>
              <a:latin typeface="Calibri"/>
              <a:ea typeface="Calibri"/>
              <a:cs typeface="Calibri"/>
              <a:sym typeface="Calibri"/>
            </a:endParaRPr>
          </a:p>
          <a:p>
            <a:pPr indent="-241300" lvl="0" marL="469900" marR="0" rtl="0" algn="l">
              <a:lnSpc>
                <a:spcPct val="115000"/>
              </a:lnSpc>
              <a:spcBef>
                <a:spcPts val="0"/>
              </a:spcBef>
              <a:spcAft>
                <a:spcPts val="0"/>
              </a:spcAft>
              <a:buClr>
                <a:srgbClr val="000000"/>
              </a:buClr>
              <a:buSzPts val="3600"/>
              <a:buFont typeface="Arial"/>
              <a:buNone/>
            </a:pPr>
            <a:r>
              <a:t/>
            </a:r>
            <a:endParaRPr i="0" sz="1900" u="none" cap="none" strike="noStrike">
              <a:solidFill>
                <a:srgbClr val="056839"/>
              </a:solidFill>
              <a:latin typeface="Calibri"/>
              <a:ea typeface="Calibri"/>
              <a:cs typeface="Calibri"/>
              <a:sym typeface="Calibri"/>
            </a:endParaRPr>
          </a:p>
          <a:p>
            <a:pPr indent="-444500" lvl="0" marL="469900" marR="0" rtl="0" algn="l">
              <a:lnSpc>
                <a:spcPct val="115000"/>
              </a:lnSpc>
              <a:spcBef>
                <a:spcPts val="0"/>
              </a:spcBef>
              <a:spcAft>
                <a:spcPts val="0"/>
              </a:spcAft>
              <a:buClr>
                <a:srgbClr val="056839"/>
              </a:buClr>
              <a:buSzPts val="3200"/>
              <a:buFont typeface="Calibri"/>
              <a:buChar char="•"/>
            </a:pPr>
            <a:r>
              <a:rPr i="0" lang="en-US" sz="3200" u="none" cap="none" strike="noStrike">
                <a:solidFill>
                  <a:srgbClr val="056839"/>
                </a:solidFill>
                <a:latin typeface="Calibri"/>
                <a:ea typeface="Calibri"/>
                <a:cs typeface="Calibri"/>
                <a:sym typeface="Calibri"/>
              </a:rPr>
              <a:t>Chemikai kuria trąšas, kurios būtų stabilesnės, t.y. kad įterpus į dirvą, jas mažiau skaidytų mikroorganizmai. Kaip ir kai kurie lėtai išskiriantys energiją angliavandeniai, ilgainiui šios trąšos ir toliau išskir</a:t>
            </a:r>
            <a:r>
              <a:rPr lang="en-US" sz="3200">
                <a:solidFill>
                  <a:srgbClr val="056839"/>
                </a:solidFill>
                <a:latin typeface="Calibri"/>
                <a:ea typeface="Calibri"/>
                <a:cs typeface="Calibri"/>
                <a:sym typeface="Calibri"/>
              </a:rPr>
              <a:t>tų</a:t>
            </a:r>
            <a:r>
              <a:rPr i="0" lang="en-US" sz="3200" u="none" cap="none" strike="noStrike">
                <a:solidFill>
                  <a:srgbClr val="056839"/>
                </a:solidFill>
                <a:latin typeface="Calibri"/>
                <a:ea typeface="Calibri"/>
                <a:cs typeface="Calibri"/>
                <a:sym typeface="Calibri"/>
              </a:rPr>
              <a:t> nedidelį kiekį maistinių medžiagų, užtikrindamos jų prieinamumą visu pasėlių gyvavimo laikotarpiu. Tai sąlygotų sumažintą ore ar vandenyse pasklidusį azoto kiekį.</a:t>
            </a:r>
            <a:endParaRPr sz="32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0" i="0" sz="3100" u="none" cap="none" strike="noStrike">
              <a:solidFill>
                <a:srgbClr val="3E5F27"/>
              </a:solidFill>
              <a:latin typeface="Calibri"/>
              <a:ea typeface="Calibri"/>
              <a:cs typeface="Calibri"/>
              <a:sym typeface="Calibri"/>
            </a:endParaRPr>
          </a:p>
        </p:txBody>
      </p:sp>
      <p:sp>
        <p:nvSpPr>
          <p:cNvPr id="224" name="Google Shape;224;p12"/>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25" name="Google Shape;225;p12"/>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26" name="Google Shape;226;p12"/>
          <p:cNvSpPr/>
          <p:nvPr/>
        </p:nvSpPr>
        <p:spPr>
          <a:xfrm>
            <a:off x="1186814" y="132479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27" name="Google Shape;227;p12"/>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228" name="Google Shape;228;p12"/>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3"/>
          <p:cNvSpPr txBox="1"/>
          <p:nvPr/>
        </p:nvSpPr>
        <p:spPr>
          <a:xfrm>
            <a:off x="852672" y="463340"/>
            <a:ext cx="156300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lang="en-US" sz="5900">
                <a:solidFill>
                  <a:srgbClr val="056839"/>
                </a:solidFill>
                <a:latin typeface="Calibri"/>
                <a:ea typeface="Calibri"/>
                <a:cs typeface="Calibri"/>
                <a:sym typeface="Calibri"/>
              </a:rPr>
              <a:t>1 Tema. </a:t>
            </a:r>
            <a:r>
              <a:rPr b="1" i="0" lang="en-US" sz="5900" u="none" cap="none" strike="noStrike">
                <a:solidFill>
                  <a:srgbClr val="056839"/>
                </a:solidFill>
                <a:latin typeface="Calibri"/>
                <a:ea typeface="Calibri"/>
                <a:cs typeface="Calibri"/>
                <a:sym typeface="Calibri"/>
              </a:rPr>
              <a:t>Azotas</a:t>
            </a:r>
            <a:endParaRPr b="1" i="0" sz="3300" u="none" cap="none" strike="noStrike">
              <a:solidFill>
                <a:srgbClr val="C55A11"/>
              </a:solidFill>
              <a:latin typeface="Calibri"/>
              <a:ea typeface="Calibri"/>
              <a:cs typeface="Calibri"/>
              <a:sym typeface="Calibri"/>
            </a:endParaRPr>
          </a:p>
        </p:txBody>
      </p:sp>
      <p:sp>
        <p:nvSpPr>
          <p:cNvPr id="234" name="Google Shape;234;p13"/>
          <p:cNvSpPr txBox="1"/>
          <p:nvPr/>
        </p:nvSpPr>
        <p:spPr>
          <a:xfrm>
            <a:off x="1945650" y="2154125"/>
            <a:ext cx="15916200" cy="4863900"/>
          </a:xfrm>
          <a:prstGeom prst="rect">
            <a:avLst/>
          </a:prstGeom>
          <a:noFill/>
          <a:ln>
            <a:noFill/>
          </a:ln>
        </p:spPr>
        <p:txBody>
          <a:bodyPr anchorCtr="0" anchor="t" bIns="74275" lIns="148575" spcFirstLastPara="1" rIns="148575" wrap="square" tIns="74275">
            <a:spAutoFit/>
          </a:bodyPr>
          <a:lstStyle/>
          <a:p>
            <a:pPr indent="-444500" lvl="0" marL="469900" marR="0" rtl="0" algn="l">
              <a:lnSpc>
                <a:spcPct val="115000"/>
              </a:lnSpc>
              <a:spcBef>
                <a:spcPts val="0"/>
              </a:spcBef>
              <a:spcAft>
                <a:spcPts val="0"/>
              </a:spcAft>
              <a:buClr>
                <a:srgbClr val="056839"/>
              </a:buClr>
              <a:buSzPts val="3600"/>
              <a:buFont typeface="Arial"/>
              <a:buChar char="•"/>
            </a:pPr>
            <a:r>
              <a:rPr b="0" i="0" lang="en-US" sz="3600" u="none" cap="none" strike="noStrike">
                <a:solidFill>
                  <a:srgbClr val="056839"/>
                </a:solidFill>
                <a:latin typeface="Calibri"/>
                <a:ea typeface="Calibri"/>
                <a:cs typeface="Calibri"/>
                <a:sym typeface="Calibri"/>
              </a:rPr>
              <a:t>Botanikai pasitelkia genetiką, kad sukurtų </a:t>
            </a:r>
            <a:r>
              <a:rPr lang="en-US" sz="3600">
                <a:solidFill>
                  <a:srgbClr val="056839"/>
                </a:solidFill>
                <a:latin typeface="Calibri"/>
                <a:ea typeface="Calibri"/>
                <a:cs typeface="Calibri"/>
                <a:sym typeface="Calibri"/>
              </a:rPr>
              <a:t>javų rūšis, kurios </a:t>
            </a:r>
            <a:r>
              <a:rPr b="0" i="0" lang="en-US" sz="3600" u="none" cap="none" strike="noStrike">
                <a:solidFill>
                  <a:srgbClr val="056839"/>
                </a:solidFill>
                <a:latin typeface="Calibri"/>
                <a:ea typeface="Calibri"/>
                <a:cs typeface="Calibri"/>
                <a:sym typeface="Calibri"/>
              </a:rPr>
              <a:t>iš trąšų pasisavin</a:t>
            </a:r>
            <a:r>
              <a:rPr lang="en-US" sz="3600">
                <a:solidFill>
                  <a:srgbClr val="056839"/>
                </a:solidFill>
                <a:latin typeface="Calibri"/>
                <a:ea typeface="Calibri"/>
                <a:cs typeface="Calibri"/>
                <a:sym typeface="Calibri"/>
              </a:rPr>
              <a:t>tų</a:t>
            </a:r>
            <a:r>
              <a:rPr b="0" i="0" lang="en-US" sz="3600" u="none" cap="none" strike="noStrike">
                <a:solidFill>
                  <a:srgbClr val="056839"/>
                </a:solidFill>
                <a:latin typeface="Calibri"/>
                <a:ea typeface="Calibri"/>
                <a:cs typeface="Calibri"/>
                <a:sym typeface="Calibri"/>
              </a:rPr>
              <a:t> </a:t>
            </a:r>
            <a:r>
              <a:rPr lang="en-US" sz="3600">
                <a:solidFill>
                  <a:srgbClr val="056839"/>
                </a:solidFill>
                <a:latin typeface="Calibri"/>
                <a:ea typeface="Calibri"/>
                <a:cs typeface="Calibri"/>
                <a:sym typeface="Calibri"/>
              </a:rPr>
              <a:t>mažiau </a:t>
            </a:r>
            <a:r>
              <a:rPr b="0" i="0" lang="en-US" sz="3600" u="none" cap="none" strike="noStrike">
                <a:solidFill>
                  <a:srgbClr val="056839"/>
                </a:solidFill>
                <a:latin typeface="Calibri"/>
                <a:ea typeface="Calibri"/>
                <a:cs typeface="Calibri"/>
                <a:sym typeface="Calibri"/>
              </a:rPr>
              <a:t>azoto. Idėja ta, kad šie augalai galėtų pasisavinti azotą iš azoto dujų, sąveikaudami su specializuotais mikroorganizmais, fiksuojančiais azotą dirvožemyje.</a:t>
            </a:r>
            <a:endParaRPr sz="3600">
              <a:solidFill>
                <a:srgbClr val="056839"/>
              </a:solidFill>
            </a:endParaRPr>
          </a:p>
          <a:p>
            <a:pPr indent="0" lvl="0" marL="0" marR="0" rtl="0" algn="l">
              <a:lnSpc>
                <a:spcPct val="115000"/>
              </a:lnSpc>
              <a:spcBef>
                <a:spcPts val="0"/>
              </a:spcBef>
              <a:spcAft>
                <a:spcPts val="0"/>
              </a:spcAft>
              <a:buNone/>
            </a:pPr>
            <a:r>
              <a:t/>
            </a:r>
            <a:endParaRPr b="0" i="0" sz="1900" u="none" cap="none" strike="noStrike">
              <a:solidFill>
                <a:srgbClr val="056839"/>
              </a:solidFill>
              <a:latin typeface="Calibri"/>
              <a:ea typeface="Calibri"/>
              <a:cs typeface="Calibri"/>
              <a:sym typeface="Calibri"/>
            </a:endParaRPr>
          </a:p>
          <a:p>
            <a:pPr indent="-444500" lvl="0" marL="469900" marR="0" rtl="0" algn="l">
              <a:lnSpc>
                <a:spcPct val="115000"/>
              </a:lnSpc>
              <a:spcBef>
                <a:spcPts val="0"/>
              </a:spcBef>
              <a:spcAft>
                <a:spcPts val="0"/>
              </a:spcAft>
              <a:buClr>
                <a:srgbClr val="056839"/>
              </a:buClr>
              <a:buSzPts val="3600"/>
              <a:buFont typeface="Arial"/>
              <a:buChar char="•"/>
            </a:pPr>
            <a:r>
              <a:rPr b="0" i="0" lang="en-US" sz="3600" u="none" cap="none" strike="noStrike">
                <a:solidFill>
                  <a:srgbClr val="056839"/>
                </a:solidFill>
                <a:latin typeface="Calibri"/>
                <a:ea typeface="Calibri"/>
                <a:cs typeface="Calibri"/>
                <a:sym typeface="Calibri"/>
              </a:rPr>
              <a:t>Kalbant apie technologinę sritį, informatikai vienijasi su dirvožemio specialistais, kad sukurtų išmaniąsias tręšimo sistemas, kurios galėtų stebėti dirvožemio ir oro sąlygas ir tik esant būtinybei įterpti nedidelį kiekį trąšų. </a:t>
            </a:r>
            <a:endParaRPr b="0" i="0" sz="3600" u="none" cap="none" strike="noStrike">
              <a:solidFill>
                <a:srgbClr val="056839"/>
              </a:solidFill>
              <a:latin typeface="Calibri"/>
              <a:ea typeface="Calibri"/>
              <a:cs typeface="Calibri"/>
              <a:sym typeface="Calibri"/>
            </a:endParaRPr>
          </a:p>
        </p:txBody>
      </p:sp>
      <p:sp>
        <p:nvSpPr>
          <p:cNvPr id="235" name="Google Shape;235;p13"/>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36" name="Google Shape;236;p13"/>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37" name="Google Shape;237;p13"/>
          <p:cNvSpPr/>
          <p:nvPr/>
        </p:nvSpPr>
        <p:spPr>
          <a:xfrm>
            <a:off x="1034414" y="15298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38" name="Google Shape;238;p13"/>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239" name="Google Shape;239;p13"/>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14"/>
          <p:cNvSpPr/>
          <p:nvPr/>
        </p:nvSpPr>
        <p:spPr>
          <a:xfrm>
            <a:off x="0" y="0"/>
            <a:ext cx="20574000" cy="10287000"/>
          </a:xfrm>
          <a:prstGeom prst="rect">
            <a:avLst/>
          </a:prstGeom>
          <a:gradFill>
            <a:gsLst>
              <a:gs pos="0">
                <a:srgbClr val="F5F7FC"/>
              </a:gs>
              <a:gs pos="100000">
                <a:srgbClr val="25AAE1">
                  <a:alpha val="4313"/>
                </a:srgbClr>
              </a:gs>
            </a:gsLst>
            <a:lin ang="21593999" scaled="0"/>
          </a:gra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46" name="Google Shape;246;p14"/>
          <p:cNvSpPr txBox="1"/>
          <p:nvPr/>
        </p:nvSpPr>
        <p:spPr>
          <a:xfrm>
            <a:off x="614600" y="289091"/>
            <a:ext cx="16398900" cy="9504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chemeClr val="dk1"/>
              </a:buClr>
              <a:buSzPts val="5900"/>
              <a:buFont typeface="Arial"/>
              <a:buNone/>
            </a:pPr>
            <a:r>
              <a:rPr b="1" lang="en-US" sz="5200">
                <a:solidFill>
                  <a:srgbClr val="056839"/>
                </a:solidFill>
                <a:latin typeface="Calibri"/>
                <a:ea typeface="Calibri"/>
                <a:cs typeface="Calibri"/>
                <a:sym typeface="Calibri"/>
              </a:rPr>
              <a:t>1 Tema. </a:t>
            </a:r>
            <a:r>
              <a:rPr b="1" i="0" lang="en-US" sz="5200" u="none" cap="none" strike="noStrike">
                <a:solidFill>
                  <a:srgbClr val="056839"/>
                </a:solidFill>
                <a:latin typeface="Calibri"/>
                <a:ea typeface="Calibri"/>
                <a:cs typeface="Calibri"/>
                <a:sym typeface="Calibri"/>
              </a:rPr>
              <a:t>Azotas</a:t>
            </a:r>
            <a:endParaRPr b="0" i="0" sz="2200" u="none" cap="none" strike="noStrike">
              <a:solidFill>
                <a:schemeClr val="dk1"/>
              </a:solidFill>
              <a:latin typeface="Calibri"/>
              <a:ea typeface="Calibri"/>
              <a:cs typeface="Calibri"/>
              <a:sym typeface="Calibri"/>
            </a:endParaRPr>
          </a:p>
        </p:txBody>
      </p:sp>
      <p:sp>
        <p:nvSpPr>
          <p:cNvPr id="247" name="Google Shape;247;p14"/>
          <p:cNvSpPr txBox="1"/>
          <p:nvPr/>
        </p:nvSpPr>
        <p:spPr>
          <a:xfrm>
            <a:off x="926401" y="1520775"/>
            <a:ext cx="9937200" cy="7146000"/>
          </a:xfrm>
          <a:prstGeom prst="rect">
            <a:avLst/>
          </a:prstGeom>
          <a:noFill/>
          <a:ln>
            <a:noFill/>
          </a:ln>
        </p:spPr>
        <p:txBody>
          <a:bodyPr anchorCtr="0" anchor="t" bIns="74275" lIns="148575" spcFirstLastPara="1" rIns="148575" wrap="square" tIns="74275">
            <a:spAutoFit/>
          </a:bodyPr>
          <a:lstStyle/>
          <a:p>
            <a:pPr indent="0" lvl="0" marL="0" marR="0" rtl="0" algn="l">
              <a:lnSpc>
                <a:spcPct val="150000"/>
              </a:lnSpc>
              <a:spcBef>
                <a:spcPts val="0"/>
              </a:spcBef>
              <a:spcAft>
                <a:spcPts val="0"/>
              </a:spcAft>
              <a:buClr>
                <a:srgbClr val="000000"/>
              </a:buClr>
              <a:buSzPts val="3300"/>
              <a:buFont typeface="Arial"/>
              <a:buNone/>
            </a:pPr>
            <a:r>
              <a:rPr b="1" i="0" lang="en-US" sz="3300" u="none" cap="none" strike="noStrike">
                <a:solidFill>
                  <a:srgbClr val="056839"/>
                </a:solidFill>
                <a:latin typeface="Calibri"/>
                <a:ea typeface="Calibri"/>
                <a:cs typeface="Calibri"/>
                <a:sym typeface="Calibri"/>
              </a:rPr>
              <a:t>Kas yra eutrofikacija?</a:t>
            </a:r>
            <a:endParaRPr b="1" i="0" sz="33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None/>
            </a:pPr>
            <a:r>
              <a:rPr b="0" i="0" lang="en-US" sz="3100" u="none" cap="none" strike="noStrike">
                <a:solidFill>
                  <a:srgbClr val="056839"/>
                </a:solidFill>
                <a:latin typeface="Calibri"/>
                <a:ea typeface="Calibri"/>
                <a:cs typeface="Calibri"/>
                <a:sym typeface="Calibri"/>
              </a:rPr>
              <a:t>Tai maistinių medžiagų sukeltas </a:t>
            </a:r>
            <a:r>
              <a:rPr b="1" i="0" lang="en-US" sz="3100" u="none" cap="none" strike="noStrike">
                <a:solidFill>
                  <a:srgbClr val="056839"/>
                </a:solidFill>
                <a:latin typeface="Calibri"/>
                <a:ea typeface="Calibri"/>
                <a:cs typeface="Calibri"/>
                <a:sym typeface="Calibri"/>
              </a:rPr>
              <a:t>fitoplanktono </a:t>
            </a:r>
            <a:r>
              <a:rPr b="0" i="0" lang="en-US" sz="3100" u="none" cap="none" strike="noStrike">
                <a:solidFill>
                  <a:srgbClr val="056839"/>
                </a:solidFill>
                <a:latin typeface="Calibri"/>
                <a:ea typeface="Calibri"/>
                <a:cs typeface="Calibri"/>
                <a:sym typeface="Calibri"/>
              </a:rPr>
              <a:t>produktyvumo padidėjimas.  </a:t>
            </a:r>
            <a:endParaRPr b="0" i="0" sz="31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None/>
            </a:pPr>
            <a:r>
              <a:rPr b="0" i="0" lang="en-US" sz="3100" u="none" cap="none" strike="noStrike">
                <a:solidFill>
                  <a:srgbClr val="056839"/>
                </a:solidFill>
                <a:latin typeface="Calibri"/>
                <a:ea typeface="Calibri"/>
                <a:cs typeface="Calibri"/>
                <a:sym typeface="Calibri"/>
              </a:rPr>
              <a:t>Dėl spartaus </a:t>
            </a:r>
            <a:r>
              <a:rPr b="1" i="0" lang="en-US" sz="3100" u="none" cap="none" strike="noStrike">
                <a:solidFill>
                  <a:srgbClr val="056839"/>
                </a:solidFill>
                <a:latin typeface="Calibri"/>
                <a:ea typeface="Calibri"/>
                <a:cs typeface="Calibri"/>
                <a:sym typeface="Calibri"/>
              </a:rPr>
              <a:t>dumblių </a:t>
            </a:r>
            <a:r>
              <a:rPr b="0" i="0" lang="en-US" sz="3100" u="none" cap="none" strike="noStrike">
                <a:solidFill>
                  <a:srgbClr val="056839"/>
                </a:solidFill>
                <a:latin typeface="Calibri"/>
                <a:ea typeface="Calibri"/>
                <a:cs typeface="Calibri"/>
                <a:sym typeface="Calibri"/>
              </a:rPr>
              <a:t>vystymosi paviršiuje pasikeičia šviesos sąlygos dugno dumbliams, kurie žūsta ir sudar</a:t>
            </a:r>
            <a:r>
              <a:rPr lang="en-US" sz="3100">
                <a:solidFill>
                  <a:srgbClr val="056839"/>
                </a:solidFill>
                <a:latin typeface="Calibri"/>
                <a:ea typeface="Calibri"/>
                <a:cs typeface="Calibri"/>
                <a:sym typeface="Calibri"/>
              </a:rPr>
              <a:t>o</a:t>
            </a:r>
            <a:r>
              <a:rPr b="0" i="0" lang="en-US" sz="3100" u="none" cap="none" strike="noStrike">
                <a:solidFill>
                  <a:srgbClr val="056839"/>
                </a:solidFill>
                <a:latin typeface="Calibri"/>
                <a:ea typeface="Calibri"/>
                <a:cs typeface="Calibri"/>
                <a:sym typeface="Calibri"/>
              </a:rPr>
              <a:t> toksiškas medžiagas. </a:t>
            </a:r>
            <a:endParaRPr b="0" i="0" sz="31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None/>
            </a:pPr>
            <a:r>
              <a:rPr b="0" i="0" lang="en-US" sz="3100" u="none" cap="none" strike="noStrike">
                <a:solidFill>
                  <a:srgbClr val="056839"/>
                </a:solidFill>
                <a:latin typeface="Calibri"/>
                <a:ea typeface="Calibri"/>
                <a:cs typeface="Calibri"/>
                <a:sym typeface="Calibri"/>
              </a:rPr>
              <a:t>Sumažėjęs deguonies kiekis vandenyje yra tiek dumblių, tiek žuvų ir kitų vandens gyventojų žūties priežastis.</a:t>
            </a:r>
            <a:endParaRPr b="0" i="0" sz="31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3300"/>
              <a:buFont typeface="Arial"/>
              <a:buNone/>
            </a:pPr>
            <a:r>
              <a:rPr b="0" i="0" lang="en-US" sz="3100" u="none" cap="none" strike="noStrike">
                <a:solidFill>
                  <a:srgbClr val="056839"/>
                </a:solidFill>
                <a:latin typeface="Calibri"/>
                <a:ea typeface="Calibri"/>
                <a:cs typeface="Calibri"/>
                <a:sym typeface="Calibri"/>
              </a:rPr>
              <a:t>Blogėja ir pati vandens kokybė.</a:t>
            </a:r>
            <a:endParaRPr b="0" i="0" sz="31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rgbClr val="C55A11"/>
              </a:solidFill>
              <a:latin typeface="Calibri"/>
              <a:ea typeface="Calibri"/>
              <a:cs typeface="Calibri"/>
              <a:sym typeface="Calibri"/>
            </a:endParaRPr>
          </a:p>
        </p:txBody>
      </p:sp>
      <p:pic>
        <p:nvPicPr>
          <p:cNvPr descr="Logo&#10;&#10;Description automatically generated" id="248" name="Google Shape;248;p14"/>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249" name="Google Shape;249;p14"/>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
        <p:nvSpPr>
          <p:cNvPr id="250" name="Google Shape;250;p14"/>
          <p:cNvSpPr/>
          <p:nvPr/>
        </p:nvSpPr>
        <p:spPr>
          <a:xfrm flipH="1" rot="-5400000">
            <a:off x="15316488" y="5029499"/>
            <a:ext cx="10287000" cy="2280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File:Eutrophicationmodel.svg" id="251" name="Google Shape;251;p14"/>
          <p:cNvPicPr preferRelativeResize="0"/>
          <p:nvPr/>
        </p:nvPicPr>
        <p:blipFill rotWithShape="1">
          <a:blip r:embed="rId5">
            <a:alphaModFix/>
          </a:blip>
          <a:srcRect b="0" l="0" r="0" t="0"/>
          <a:stretch/>
        </p:blipFill>
        <p:spPr>
          <a:xfrm>
            <a:off x="11279968" y="1736195"/>
            <a:ext cx="8312784" cy="5756603"/>
          </a:xfrm>
          <a:prstGeom prst="rect">
            <a:avLst/>
          </a:prstGeom>
          <a:noFill/>
          <a:ln>
            <a:noFill/>
          </a:ln>
        </p:spPr>
      </p:pic>
      <p:sp>
        <p:nvSpPr>
          <p:cNvPr id="252" name="Google Shape;252;p14"/>
          <p:cNvSpPr txBox="1"/>
          <p:nvPr/>
        </p:nvSpPr>
        <p:spPr>
          <a:xfrm>
            <a:off x="11279965" y="7492799"/>
            <a:ext cx="9606600" cy="16893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56839"/>
                </a:solidFill>
                <a:latin typeface="Calibri"/>
                <a:ea typeface="Calibri"/>
                <a:cs typeface="Calibri"/>
                <a:sym typeface="Calibri"/>
              </a:rPr>
              <a:t>2 pav. </a:t>
            </a:r>
            <a:r>
              <a:rPr b="0" i="0" lang="en-US" sz="1600" u="sng" cap="none" strike="noStrike">
                <a:solidFill>
                  <a:srgbClr val="056839"/>
                </a:solidFill>
                <a:latin typeface="Calibri"/>
                <a:ea typeface="Calibri"/>
                <a:cs typeface="Calibri"/>
                <a:sym typeface="Calibri"/>
                <a:hlinkClick r:id="rId6">
                  <a:extLst>
                    <a:ext uri="{A12FA001-AC4F-418D-AE19-62706E023703}">
                      <ahyp:hlinkClr val="tx"/>
                    </a:ext>
                  </a:extLst>
                </a:hlinkClick>
              </a:rPr>
              <a:t>Kungfucrab</a:t>
            </a:r>
            <a:r>
              <a:rPr b="0" i="0" lang="en-US" sz="1600" u="sng" cap="none" strike="noStrike">
                <a:solidFill>
                  <a:srgbClr val="056839"/>
                </a:solidFill>
                <a:latin typeface="Calibri"/>
                <a:ea typeface="Calibri"/>
                <a:cs typeface="Calibri"/>
                <a:sym typeface="Calibri"/>
              </a:rPr>
              <a:t> </a:t>
            </a:r>
            <a:r>
              <a:rPr b="0" i="0" lang="en-US" sz="1600" u="none" cap="none" strike="noStrike">
                <a:solidFill>
                  <a:srgbClr val="056839"/>
                </a:solidFill>
                <a:latin typeface="Calibri"/>
                <a:ea typeface="Calibri"/>
                <a:cs typeface="Calibri"/>
                <a:sym typeface="Calibri"/>
              </a:rPr>
              <a:t>eutrofikacijos modelis . Šaltinis: </a:t>
            </a:r>
            <a:r>
              <a:rPr b="0" i="0" lang="en-US" sz="1600" u="sng" cap="none" strike="noStrike">
                <a:solidFill>
                  <a:srgbClr val="056839"/>
                </a:solidFill>
                <a:latin typeface="Calibri"/>
                <a:ea typeface="Calibri"/>
                <a:cs typeface="Calibri"/>
                <a:sym typeface="Calibri"/>
                <a:hlinkClick r:id="rId7">
                  <a:extLst>
                    <a:ext uri="{A12FA001-AC4F-418D-AE19-62706E023703}">
                      <ahyp:hlinkClr val="tx"/>
                    </a:ext>
                  </a:extLst>
                </a:hlinkClick>
              </a:rPr>
              <a:t>https://commons.wikimedia.org/wiki/File:Eutrophicationmodel.svg</a:t>
            </a:r>
            <a:r>
              <a:rPr b="0" i="0" lang="en-US" sz="1600" u="none" cap="none" strike="noStrike">
                <a:solidFill>
                  <a:srgbClr val="056839"/>
                </a:solidFill>
                <a:latin typeface="Calibri"/>
                <a:ea typeface="Calibri"/>
                <a:cs typeface="Calibri"/>
                <a:sym typeface="Calibri"/>
              </a:rPr>
              <a:t>  </a:t>
            </a:r>
            <a:endParaRPr b="0" i="0" sz="21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056839"/>
                </a:solidFill>
                <a:latin typeface="Calibri"/>
                <a:ea typeface="Calibri"/>
                <a:cs typeface="Calibri"/>
                <a:sym typeface="Calibri"/>
                <a:hlinkClick r:id="rId8">
                  <a:extLst>
                    <a:ext uri="{A12FA001-AC4F-418D-AE19-62706E023703}">
                      <ahyp:hlinkClr val="tx"/>
                    </a:ext>
                  </a:extLst>
                </a:hlinkClick>
              </a:rPr>
              <a:t>Creative Commons</a:t>
            </a:r>
            <a:r>
              <a:rPr b="0" i="0" lang="en-US" sz="1600" u="none" cap="none" strike="noStrike">
                <a:solidFill>
                  <a:srgbClr val="056839"/>
                </a:solidFill>
                <a:latin typeface="Calibri"/>
                <a:ea typeface="Calibri"/>
                <a:cs typeface="Calibri"/>
                <a:sym typeface="Calibri"/>
              </a:rPr>
              <a:t> </a:t>
            </a:r>
            <a:r>
              <a:rPr b="0" i="0" lang="en-US" sz="1600" u="sng" cap="none" strike="noStrike">
                <a:solidFill>
                  <a:srgbClr val="056839"/>
                </a:solidFill>
                <a:latin typeface="Calibri"/>
                <a:ea typeface="Calibri"/>
                <a:cs typeface="Calibri"/>
                <a:sym typeface="Calibri"/>
                <a:hlinkClick r:id="rId9">
                  <a:extLst>
                    <a:ext uri="{A12FA001-AC4F-418D-AE19-62706E023703}">
                      <ahyp:hlinkClr val="tx"/>
                    </a:ext>
                  </a:extLst>
                </a:hlinkClick>
              </a:rPr>
              <a:t>Attribution-Share Alike 4.0 International</a:t>
            </a:r>
            <a:endParaRPr b="0" i="0" sz="1600" u="sng"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C55A11"/>
              </a:solidFill>
              <a:latin typeface="Calibri"/>
              <a:ea typeface="Calibri"/>
              <a:cs typeface="Calibri"/>
              <a:sym typeface="Calibri"/>
            </a:endParaRPr>
          </a:p>
        </p:txBody>
      </p:sp>
      <p:sp>
        <p:nvSpPr>
          <p:cNvPr id="253" name="Google Shape;253;p14"/>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54" name="Google Shape;254;p14"/>
          <p:cNvSpPr/>
          <p:nvPr/>
        </p:nvSpPr>
        <p:spPr>
          <a:xfrm>
            <a:off x="892087" y="1181319"/>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5"/>
          <p:cNvSpPr/>
          <p:nvPr/>
        </p:nvSpPr>
        <p:spPr>
          <a:xfrm>
            <a:off x="0" y="0"/>
            <a:ext cx="20574000" cy="10287000"/>
          </a:xfrm>
          <a:prstGeom prst="rect">
            <a:avLst/>
          </a:prstGeom>
          <a:gradFill>
            <a:gsLst>
              <a:gs pos="0">
                <a:srgbClr val="F5F7FC"/>
              </a:gs>
              <a:gs pos="100000">
                <a:srgbClr val="25AAE1">
                  <a:alpha val="4313"/>
                </a:srgbClr>
              </a:gs>
            </a:gsLst>
            <a:lin ang="21593999" scaled="0"/>
          </a:gra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61" name="Google Shape;261;p15"/>
          <p:cNvSpPr txBox="1"/>
          <p:nvPr/>
        </p:nvSpPr>
        <p:spPr>
          <a:xfrm>
            <a:off x="623530" y="451660"/>
            <a:ext cx="163989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1 tema. Azotas</a:t>
            </a:r>
            <a:endParaRPr b="0" i="0" sz="2900" u="none" cap="none" strike="noStrike">
              <a:solidFill>
                <a:schemeClr val="dk1"/>
              </a:solidFill>
              <a:latin typeface="Calibri"/>
              <a:ea typeface="Calibri"/>
              <a:cs typeface="Calibri"/>
              <a:sym typeface="Calibri"/>
            </a:endParaRPr>
          </a:p>
        </p:txBody>
      </p:sp>
      <p:sp>
        <p:nvSpPr>
          <p:cNvPr id="262" name="Google Shape;262;p15"/>
          <p:cNvSpPr txBox="1"/>
          <p:nvPr/>
        </p:nvSpPr>
        <p:spPr>
          <a:xfrm>
            <a:off x="926333" y="2181485"/>
            <a:ext cx="9432000" cy="5067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3900"/>
              <a:buFont typeface="Arial"/>
              <a:buNone/>
            </a:pPr>
            <a:r>
              <a:rPr b="1" i="0" lang="en-US" sz="3900" u="none" cap="none" strike="noStrike">
                <a:solidFill>
                  <a:srgbClr val="056839"/>
                </a:solidFill>
                <a:latin typeface="Calibri"/>
                <a:ea typeface="Calibri"/>
                <a:cs typeface="Calibri"/>
                <a:sym typeface="Calibri"/>
              </a:rPr>
              <a:t>Azoto fiksacija?</a:t>
            </a:r>
            <a:endParaRPr b="1" i="0" sz="39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3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en-US" sz="3800" u="none" cap="none" strike="noStrike">
                <a:solidFill>
                  <a:srgbClr val="056839"/>
                </a:solidFill>
                <a:latin typeface="Calibri"/>
                <a:ea typeface="Calibri"/>
                <a:cs typeface="Calibri"/>
                <a:sym typeface="Calibri"/>
              </a:rPr>
              <a:t>Azoto fiksacija yra azoto dujų pavertimo </a:t>
            </a:r>
            <a:r>
              <a:rPr lang="en-US" sz="3800">
                <a:solidFill>
                  <a:srgbClr val="056839"/>
                </a:solidFill>
                <a:latin typeface="Calibri"/>
                <a:ea typeface="Calibri"/>
                <a:cs typeface="Calibri"/>
                <a:sym typeface="Calibri"/>
              </a:rPr>
              <a:t>azoto turinčiais junginiais </a:t>
            </a:r>
            <a:r>
              <a:rPr b="0" i="0" lang="en-US" sz="3800" u="none" cap="none" strike="noStrike">
                <a:solidFill>
                  <a:srgbClr val="056839"/>
                </a:solidFill>
                <a:latin typeface="Calibri"/>
                <a:ea typeface="Calibri"/>
                <a:cs typeface="Calibri"/>
                <a:sym typeface="Calibri"/>
              </a:rPr>
              <a:t>procesas. </a:t>
            </a:r>
            <a:endParaRPr b="0" i="0" sz="380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3800" u="none" cap="none" strike="noStrike">
                <a:solidFill>
                  <a:srgbClr val="056839"/>
                </a:solidFill>
                <a:latin typeface="Calibri"/>
                <a:ea typeface="Calibri"/>
                <a:cs typeface="Calibri"/>
                <a:sym typeface="Calibri"/>
              </a:rPr>
              <a:t>Azoto fiksacija gali vykti natūraliai - per žaibo smūgį, atliekama specialių mikroorganizmų arba atlikta pramoniniu būdu.</a:t>
            </a:r>
            <a:endParaRPr sz="2000">
              <a:solidFill>
                <a:srgbClr val="056839"/>
              </a:solidFill>
            </a:endParaRPr>
          </a:p>
          <a:p>
            <a:pPr indent="0" lvl="0" marL="0" marR="0" rtl="0" algn="l">
              <a:lnSpc>
                <a:spcPct val="100000"/>
              </a:lnSpc>
              <a:spcBef>
                <a:spcPts val="0"/>
              </a:spcBef>
              <a:spcAft>
                <a:spcPts val="0"/>
              </a:spcAft>
              <a:buClr>
                <a:srgbClr val="000000"/>
              </a:buClr>
              <a:buSzPts val="3900"/>
              <a:buFont typeface="Arial"/>
              <a:buNone/>
            </a:pPr>
            <a:r>
              <a:t/>
            </a:r>
            <a:endParaRPr b="0" i="0" sz="3900" u="none" cap="none" strike="noStrike">
              <a:solidFill>
                <a:srgbClr val="C55A11"/>
              </a:solidFill>
              <a:latin typeface="Calibri"/>
              <a:ea typeface="Calibri"/>
              <a:cs typeface="Calibri"/>
              <a:sym typeface="Calibri"/>
            </a:endParaRPr>
          </a:p>
        </p:txBody>
      </p:sp>
      <p:pic>
        <p:nvPicPr>
          <p:cNvPr descr="Logo&#10;&#10;Description automatically generated" id="263" name="Google Shape;263;p15"/>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264" name="Google Shape;264;p15"/>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
        <p:nvSpPr>
          <p:cNvPr id="265" name="Google Shape;265;p15"/>
          <p:cNvSpPr/>
          <p:nvPr/>
        </p:nvSpPr>
        <p:spPr>
          <a:xfrm flipH="1" rot="-5400000">
            <a:off x="15316488" y="5029499"/>
            <a:ext cx="10287000" cy="2280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66" name="Google Shape;266;p15"/>
          <p:cNvSpPr txBox="1"/>
          <p:nvPr/>
        </p:nvSpPr>
        <p:spPr>
          <a:xfrm>
            <a:off x="10739535" y="7592429"/>
            <a:ext cx="9606600" cy="18123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rgbClr val="056839"/>
                </a:solidFill>
                <a:latin typeface="Calibri"/>
                <a:ea typeface="Calibri"/>
                <a:cs typeface="Calibri"/>
                <a:sym typeface="Calibri"/>
                <a:hlinkClick r:id="rId5">
                  <a:extLst>
                    <a:ext uri="{A12FA001-AC4F-418D-AE19-62706E023703}">
                      <ahyp:hlinkClr val="tx"/>
                    </a:ext>
                  </a:extLst>
                </a:hlinkClick>
              </a:rPr>
              <a:t>3 pav. Nefronus</a:t>
            </a:r>
            <a:r>
              <a:rPr b="0" i="0" lang="en-US" sz="1800" u="sng" cap="none" strike="noStrike">
                <a:solidFill>
                  <a:srgbClr val="056839"/>
                </a:solidFill>
                <a:latin typeface="Calibri"/>
                <a:ea typeface="Calibri"/>
                <a:cs typeface="Calibri"/>
                <a:sym typeface="Calibri"/>
              </a:rPr>
              <a:t> azoto fiksacijos modelis</a:t>
            </a:r>
            <a:r>
              <a:rPr b="0" i="0" lang="en-US" sz="1800" u="none" cap="none" strike="noStrike">
                <a:solidFill>
                  <a:srgbClr val="056839"/>
                </a:solidFill>
                <a:latin typeface="Calibri"/>
                <a:ea typeface="Calibri"/>
                <a:cs typeface="Calibri"/>
                <a:sym typeface="Calibri"/>
              </a:rPr>
              <a:t>. Šaltinis: </a:t>
            </a:r>
            <a:r>
              <a:rPr b="0" i="0" lang="en-US" sz="1800" u="sng" cap="none" strike="noStrike">
                <a:solidFill>
                  <a:srgbClr val="056839"/>
                </a:solidFill>
                <a:latin typeface="Calibri"/>
                <a:ea typeface="Calibri"/>
                <a:cs typeface="Calibri"/>
                <a:sym typeface="Calibri"/>
                <a:hlinkClick r:id="rId6">
                  <a:extLst>
                    <a:ext uri="{A12FA001-AC4F-418D-AE19-62706E023703}">
                      <ahyp:hlinkClr val="tx"/>
                    </a:ext>
                  </a:extLst>
                </a:hlinkClick>
              </a:rPr>
              <a:t>https://commons.wikimedia.org/wiki/File:Nitrogen_fixation_Fabaceae_en.svg</a:t>
            </a:r>
            <a:r>
              <a:rPr b="0" i="0" lang="en-US" sz="1800" u="none" cap="none" strike="noStrike">
                <a:solidFill>
                  <a:srgbClr val="056839"/>
                </a:solidFill>
                <a:latin typeface="Calibri"/>
                <a:ea typeface="Calibri"/>
                <a:cs typeface="Calibri"/>
                <a:sym typeface="Calibri"/>
              </a:rPr>
              <a:t>   </a:t>
            </a:r>
            <a:endParaRPr b="0" i="0" sz="2300" u="none" cap="none" strike="noStrike">
              <a:solidFill>
                <a:srgbClr val="05683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rgbClr val="056839"/>
                </a:solidFill>
                <a:latin typeface="Calibri"/>
                <a:ea typeface="Calibri"/>
                <a:cs typeface="Calibri"/>
                <a:sym typeface="Calibri"/>
                <a:hlinkClick r:id="rId7">
                  <a:extLst>
                    <a:ext uri="{A12FA001-AC4F-418D-AE19-62706E023703}">
                      <ahyp:hlinkClr val="tx"/>
                    </a:ext>
                  </a:extLst>
                </a:hlinkClick>
              </a:rPr>
              <a:t>Creative Commons</a:t>
            </a:r>
            <a:r>
              <a:rPr b="0" i="0" lang="en-US" sz="1800" u="none" cap="none" strike="noStrike">
                <a:solidFill>
                  <a:srgbClr val="056839"/>
                </a:solidFill>
                <a:latin typeface="Calibri"/>
                <a:ea typeface="Calibri"/>
                <a:cs typeface="Calibri"/>
                <a:sym typeface="Calibri"/>
              </a:rPr>
              <a:t> </a:t>
            </a:r>
            <a:r>
              <a:rPr b="0" i="0" lang="en-US" sz="1800" u="sng" cap="none" strike="noStrike">
                <a:solidFill>
                  <a:srgbClr val="056839"/>
                </a:solidFill>
                <a:latin typeface="Calibri"/>
                <a:ea typeface="Calibri"/>
                <a:cs typeface="Calibri"/>
                <a:sym typeface="Calibri"/>
                <a:hlinkClick r:id="rId8">
                  <a:extLst>
                    <a:ext uri="{A12FA001-AC4F-418D-AE19-62706E023703}">
                      <ahyp:hlinkClr val="tx"/>
                    </a:ext>
                  </a:extLst>
                </a:hlinkClick>
              </a:rPr>
              <a:t>Attribution-Share Alike 4.0 International</a:t>
            </a:r>
            <a:endParaRPr b="0" i="0" sz="1800" u="sng"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C55A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C55A11"/>
              </a:solidFill>
              <a:latin typeface="Calibri"/>
              <a:ea typeface="Calibri"/>
              <a:cs typeface="Calibri"/>
              <a:sym typeface="Calibri"/>
            </a:endParaRPr>
          </a:p>
        </p:txBody>
      </p:sp>
      <p:pic>
        <p:nvPicPr>
          <p:cNvPr descr="File:Nitrogen fixation Fabaceae en.svg" id="267" name="Google Shape;267;p15"/>
          <p:cNvPicPr preferRelativeResize="0"/>
          <p:nvPr/>
        </p:nvPicPr>
        <p:blipFill rotWithShape="1">
          <a:blip r:embed="rId9">
            <a:alphaModFix/>
          </a:blip>
          <a:srcRect b="0" l="0" r="0" t="0"/>
          <a:stretch/>
        </p:blipFill>
        <p:spPr>
          <a:xfrm>
            <a:off x="10287000" y="479955"/>
            <a:ext cx="8543830" cy="6953472"/>
          </a:xfrm>
          <a:prstGeom prst="rect">
            <a:avLst/>
          </a:prstGeom>
          <a:noFill/>
          <a:ln>
            <a:noFill/>
          </a:ln>
        </p:spPr>
      </p:pic>
      <p:sp>
        <p:nvSpPr>
          <p:cNvPr id="268" name="Google Shape;268;p15"/>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69" name="Google Shape;269;p15"/>
          <p:cNvSpPr/>
          <p:nvPr/>
        </p:nvSpPr>
        <p:spPr>
          <a:xfrm>
            <a:off x="891112" y="1445569"/>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pic>
        <p:nvPicPr>
          <p:cNvPr id="274" name="Google Shape;274;p16"/>
          <p:cNvPicPr preferRelativeResize="0"/>
          <p:nvPr/>
        </p:nvPicPr>
        <p:blipFill rotWithShape="1">
          <a:blip r:embed="rId3">
            <a:alphaModFix/>
          </a:blip>
          <a:srcRect b="0" l="0" r="0" t="0"/>
          <a:stretch/>
        </p:blipFill>
        <p:spPr>
          <a:xfrm>
            <a:off x="2235875" y="3445851"/>
            <a:ext cx="735050" cy="1495050"/>
          </a:xfrm>
          <a:prstGeom prst="rect">
            <a:avLst/>
          </a:prstGeom>
          <a:noFill/>
          <a:ln>
            <a:noFill/>
          </a:ln>
        </p:spPr>
      </p:pic>
      <p:sp>
        <p:nvSpPr>
          <p:cNvPr id="275" name="Google Shape;275;p16"/>
          <p:cNvSpPr txBox="1"/>
          <p:nvPr/>
        </p:nvSpPr>
        <p:spPr>
          <a:xfrm>
            <a:off x="3407451" y="1537900"/>
            <a:ext cx="14283000" cy="6357000"/>
          </a:xfrm>
          <a:prstGeom prst="rect">
            <a:avLst/>
          </a:prstGeom>
          <a:noFill/>
          <a:ln>
            <a:noFill/>
          </a:ln>
        </p:spPr>
        <p:txBody>
          <a:bodyPr anchorCtr="0" anchor="t" bIns="74275" lIns="148575" spcFirstLastPara="1" rIns="148575" wrap="square" tIns="74275">
            <a:spAutoFit/>
          </a:bodyPr>
          <a:lstStyle/>
          <a:p>
            <a:pPr indent="0" lvl="0" marL="0" marR="0" rtl="0" algn="l">
              <a:lnSpc>
                <a:spcPct val="115000"/>
              </a:lnSpc>
              <a:spcBef>
                <a:spcPts val="0"/>
              </a:spcBef>
              <a:spcAft>
                <a:spcPts val="0"/>
              </a:spcAft>
              <a:buNone/>
            </a:pPr>
            <a:r>
              <a:rPr b="0" i="0" lang="en-US" sz="4100" u="none" cap="none" strike="noStrike">
                <a:solidFill>
                  <a:srgbClr val="056839"/>
                </a:solidFill>
                <a:latin typeface="Calibri"/>
                <a:ea typeface="Calibri"/>
                <a:cs typeface="Calibri"/>
                <a:sym typeface="Calibri"/>
              </a:rPr>
              <a:t>Trąšas galima suskirstyti į tris grupes:</a:t>
            </a:r>
            <a:endParaRPr b="0" i="0" sz="410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2300">
              <a:solidFill>
                <a:srgbClr val="056839"/>
              </a:solidFill>
              <a:latin typeface="Calibri"/>
              <a:ea typeface="Calibri"/>
              <a:cs typeface="Calibri"/>
              <a:sym typeface="Calibri"/>
            </a:endParaRPr>
          </a:p>
          <a:p>
            <a:pPr indent="-565150" lvl="0" marL="558800" marR="0" rtl="0" algn="l">
              <a:lnSpc>
                <a:spcPct val="115000"/>
              </a:lnSpc>
              <a:spcBef>
                <a:spcPts val="0"/>
              </a:spcBef>
              <a:spcAft>
                <a:spcPts val="0"/>
              </a:spcAft>
              <a:buClr>
                <a:srgbClr val="056839"/>
              </a:buClr>
              <a:buSzPts val="4100"/>
              <a:buFont typeface="Arial"/>
              <a:buChar char="•"/>
            </a:pPr>
            <a:r>
              <a:rPr b="1" i="0" lang="en-US" sz="4100" u="none" cap="none" strike="noStrike">
                <a:solidFill>
                  <a:srgbClr val="056839"/>
                </a:solidFill>
                <a:latin typeface="Calibri"/>
                <a:ea typeface="Calibri"/>
                <a:cs typeface="Calibri"/>
                <a:sym typeface="Calibri"/>
              </a:rPr>
              <a:t>Mineralinės trąšos </a:t>
            </a:r>
            <a:r>
              <a:rPr b="0" i="0" lang="en-US" sz="4100" u="none" cap="none" strike="noStrike">
                <a:solidFill>
                  <a:srgbClr val="056839"/>
                </a:solidFill>
                <a:latin typeface="Calibri"/>
                <a:ea typeface="Calibri"/>
                <a:cs typeface="Calibri"/>
                <a:sym typeface="Calibri"/>
              </a:rPr>
              <a:t>(fosforas ir kalis) išgaunamos iš aplinkos, prieš naudojimą susmulkinamos arba chemiškai apdorojamos.</a:t>
            </a:r>
            <a:endParaRPr b="0" i="0" sz="4100" u="none" cap="none" strike="noStrike">
              <a:solidFill>
                <a:srgbClr val="056839"/>
              </a:solidFill>
              <a:latin typeface="Calibri"/>
              <a:ea typeface="Calibri"/>
              <a:cs typeface="Calibri"/>
              <a:sym typeface="Calibri"/>
            </a:endParaRPr>
          </a:p>
          <a:p>
            <a:pPr indent="0" lvl="0" marL="749300" marR="0" rtl="0" algn="l">
              <a:lnSpc>
                <a:spcPct val="115000"/>
              </a:lnSpc>
              <a:spcBef>
                <a:spcPts val="0"/>
              </a:spcBef>
              <a:spcAft>
                <a:spcPts val="0"/>
              </a:spcAft>
              <a:buNone/>
            </a:pPr>
            <a:r>
              <a:t/>
            </a:r>
            <a:endParaRPr sz="2300">
              <a:solidFill>
                <a:srgbClr val="056839"/>
              </a:solidFill>
              <a:latin typeface="Calibri"/>
              <a:ea typeface="Calibri"/>
              <a:cs typeface="Calibri"/>
              <a:sym typeface="Calibri"/>
            </a:endParaRPr>
          </a:p>
          <a:p>
            <a:pPr indent="-565150" lvl="0" marL="558800" marR="0" rtl="0" algn="l">
              <a:lnSpc>
                <a:spcPct val="115000"/>
              </a:lnSpc>
              <a:spcBef>
                <a:spcPts val="0"/>
              </a:spcBef>
              <a:spcAft>
                <a:spcPts val="0"/>
              </a:spcAft>
              <a:buClr>
                <a:srgbClr val="056839"/>
              </a:buClr>
              <a:buSzPts val="4100"/>
              <a:buFont typeface="Arial"/>
              <a:buChar char="•"/>
            </a:pPr>
            <a:r>
              <a:rPr b="1" i="0" lang="en-US" sz="4100" u="none" cap="none" strike="noStrike">
                <a:solidFill>
                  <a:srgbClr val="056839"/>
                </a:solidFill>
                <a:latin typeface="Calibri"/>
                <a:ea typeface="Calibri"/>
                <a:cs typeface="Calibri"/>
                <a:sym typeface="Calibri"/>
              </a:rPr>
              <a:t>Organinės trąšos </a:t>
            </a:r>
            <a:r>
              <a:rPr b="0" i="0" lang="en-US" sz="4100" u="none" cap="none" strike="noStrike">
                <a:solidFill>
                  <a:srgbClr val="056839"/>
                </a:solidFill>
                <a:latin typeface="Calibri"/>
                <a:ea typeface="Calibri"/>
                <a:cs typeface="Calibri"/>
                <a:sym typeface="Calibri"/>
              </a:rPr>
              <a:t>(mėšlas ir kompostas) gaminamos iš gyvūnų išmatų ir augalų ar gyvūnų suirusių medžiagų.</a:t>
            </a:r>
            <a:endParaRPr b="0" i="0" sz="4100" u="none" cap="none" strike="noStrike">
              <a:solidFill>
                <a:srgbClr val="056839"/>
              </a:solidFill>
              <a:latin typeface="Calibri"/>
              <a:ea typeface="Calibri"/>
              <a:cs typeface="Calibri"/>
              <a:sym typeface="Calibri"/>
            </a:endParaRPr>
          </a:p>
          <a:p>
            <a:pPr indent="0" lvl="0" marL="749300" marR="0" rtl="0" algn="l">
              <a:lnSpc>
                <a:spcPct val="115000"/>
              </a:lnSpc>
              <a:spcBef>
                <a:spcPts val="0"/>
              </a:spcBef>
              <a:spcAft>
                <a:spcPts val="0"/>
              </a:spcAft>
              <a:buNone/>
            </a:pPr>
            <a:r>
              <a:t/>
            </a:r>
            <a:endParaRPr sz="2300">
              <a:solidFill>
                <a:srgbClr val="056839"/>
              </a:solidFill>
              <a:latin typeface="Calibri"/>
              <a:ea typeface="Calibri"/>
              <a:cs typeface="Calibri"/>
              <a:sym typeface="Calibri"/>
            </a:endParaRPr>
          </a:p>
          <a:p>
            <a:pPr indent="-565150" lvl="0" marL="558800" marR="0" rtl="0" algn="l">
              <a:lnSpc>
                <a:spcPct val="115000"/>
              </a:lnSpc>
              <a:spcBef>
                <a:spcPts val="0"/>
              </a:spcBef>
              <a:spcAft>
                <a:spcPts val="0"/>
              </a:spcAft>
              <a:buClr>
                <a:srgbClr val="056839"/>
              </a:buClr>
              <a:buSzPts val="4100"/>
              <a:buFont typeface="Arial"/>
              <a:buChar char="•"/>
            </a:pPr>
            <a:r>
              <a:rPr b="1" i="0" lang="en-US" sz="4100" u="none" cap="none" strike="noStrike">
                <a:solidFill>
                  <a:srgbClr val="056839"/>
                </a:solidFill>
                <a:latin typeface="Calibri"/>
                <a:ea typeface="Calibri"/>
                <a:cs typeface="Calibri"/>
                <a:sym typeface="Calibri"/>
              </a:rPr>
              <a:t>Pramoninės trąšos </a:t>
            </a:r>
            <a:r>
              <a:rPr b="0" i="0" lang="en-US" sz="4100" u="none" cap="none" strike="noStrike">
                <a:solidFill>
                  <a:srgbClr val="056839"/>
                </a:solidFill>
                <a:latin typeface="Calibri"/>
                <a:ea typeface="Calibri"/>
                <a:cs typeface="Calibri"/>
                <a:sym typeface="Calibri"/>
              </a:rPr>
              <a:t>(amonio fosfatas, karbamidas, amonio salietra) gaminamos pramoniniu būdu cheminių reakcijų metu.</a:t>
            </a:r>
            <a:endParaRPr b="0" i="0" sz="4100" u="none" cap="none" strike="noStrike">
              <a:solidFill>
                <a:srgbClr val="056839"/>
              </a:solidFill>
              <a:latin typeface="Calibri"/>
              <a:ea typeface="Calibri"/>
              <a:cs typeface="Calibri"/>
              <a:sym typeface="Calibri"/>
            </a:endParaRPr>
          </a:p>
        </p:txBody>
      </p:sp>
      <p:sp>
        <p:nvSpPr>
          <p:cNvPr id="276" name="Google Shape;276;p16"/>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77" name="Google Shape;277;p16"/>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78" name="Google Shape;278;p16"/>
          <p:cNvPicPr preferRelativeResize="0"/>
          <p:nvPr/>
        </p:nvPicPr>
        <p:blipFill rotWithShape="1">
          <a:blip r:embed="rId4">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279" name="Google Shape;279;p16"/>
          <p:cNvPicPr preferRelativeResize="0"/>
          <p:nvPr/>
        </p:nvPicPr>
        <p:blipFill rotWithShape="1">
          <a:blip r:embed="rId5">
            <a:alphaModFix/>
          </a:blip>
          <a:srcRect b="0" l="0" r="0" t="0"/>
          <a:stretch/>
        </p:blipFill>
        <p:spPr>
          <a:xfrm>
            <a:off x="3131911" y="9240848"/>
            <a:ext cx="3468961" cy="7277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17"/>
          <p:cNvSpPr txBox="1"/>
          <p:nvPr/>
        </p:nvSpPr>
        <p:spPr>
          <a:xfrm>
            <a:off x="902697" y="2127275"/>
            <a:ext cx="15953400" cy="40905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lang="en-US" sz="4100">
                <a:solidFill>
                  <a:srgbClr val="056839"/>
                </a:solidFill>
                <a:latin typeface="Calibri"/>
                <a:ea typeface="Calibri"/>
                <a:cs typeface="Calibri"/>
                <a:sym typeface="Calibri"/>
              </a:rPr>
              <a:t>U</a:t>
            </a:r>
            <a:r>
              <a:rPr b="0" i="0" lang="en-US" sz="4100" u="none" cap="none" strike="noStrike">
                <a:solidFill>
                  <a:srgbClr val="056839"/>
                </a:solidFill>
                <a:latin typeface="Calibri"/>
                <a:ea typeface="Calibri"/>
                <a:cs typeface="Calibri"/>
                <a:sym typeface="Calibri"/>
              </a:rPr>
              <a:t>žpildykite tuščius laukelius: </a:t>
            </a:r>
            <a:endParaRPr b="0" i="0" sz="41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4100" u="none" cap="none" strike="noStrike">
              <a:solidFill>
                <a:srgbClr val="056839"/>
              </a:solidFill>
              <a:latin typeface="Calibri"/>
              <a:ea typeface="Calibri"/>
              <a:cs typeface="Calibri"/>
              <a:sym typeface="Calibri"/>
            </a:endParaRPr>
          </a:p>
          <a:p>
            <a:pPr indent="0" lvl="0" marL="0" rtl="0" algn="l">
              <a:spcBef>
                <a:spcPts val="0"/>
              </a:spcBef>
              <a:spcAft>
                <a:spcPts val="0"/>
              </a:spcAft>
              <a:buNone/>
            </a:pPr>
            <a:r>
              <a:rPr lang="en-US" sz="3600">
                <a:solidFill>
                  <a:srgbClr val="056839"/>
                </a:solidFill>
                <a:latin typeface="Calibri"/>
                <a:ea typeface="Calibri"/>
                <a:cs typeface="Calibri"/>
                <a:sym typeface="Calibri"/>
              </a:rPr>
              <a:t>Azoto fiksacija - tai azoto dujų virsmo procesas azoto turinčiais junginiais, - gali įvykti natūraliai ____________  , gamtoje šį procesą atlieka ____________ arba jis gali būti atliekamas _____________  . </a:t>
            </a:r>
            <a:endParaRPr sz="3600">
              <a:solidFill>
                <a:srgbClr val="056839"/>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300" u="none" cap="none" strike="noStrike">
              <a:solidFill>
                <a:srgbClr val="C55A1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300" u="none" cap="none" strike="noStrike">
              <a:solidFill>
                <a:srgbClr val="C55A11"/>
              </a:solidFill>
              <a:latin typeface="Calibri"/>
              <a:ea typeface="Calibri"/>
              <a:cs typeface="Calibri"/>
              <a:sym typeface="Calibri"/>
            </a:endParaRPr>
          </a:p>
        </p:txBody>
      </p:sp>
      <p:sp>
        <p:nvSpPr>
          <p:cNvPr id="285" name="Google Shape;285;p17"/>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86" name="Google Shape;286;p17"/>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87" name="Google Shape;287;p17"/>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sp>
        <p:nvSpPr>
          <p:cNvPr id="288" name="Google Shape;288;p17"/>
          <p:cNvSpPr txBox="1"/>
          <p:nvPr/>
        </p:nvSpPr>
        <p:spPr>
          <a:xfrm>
            <a:off x="711475" y="426525"/>
            <a:ext cx="117948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5800">
                <a:solidFill>
                  <a:srgbClr val="056839"/>
                </a:solidFill>
                <a:latin typeface="Calibri"/>
                <a:ea typeface="Calibri"/>
                <a:cs typeface="Calibri"/>
                <a:sym typeface="Calibri"/>
              </a:rPr>
              <a:t>1 tema. </a:t>
            </a:r>
            <a:r>
              <a:rPr b="1" lang="en-US" sz="5800">
                <a:solidFill>
                  <a:srgbClr val="056839"/>
                </a:solidFill>
                <a:latin typeface="Calibri"/>
                <a:ea typeface="Calibri"/>
                <a:cs typeface="Calibri"/>
                <a:sym typeface="Calibri"/>
              </a:rPr>
              <a:t>Refleksijos klausimas</a:t>
            </a:r>
            <a:endParaRPr b="1" sz="5800">
              <a:solidFill>
                <a:srgbClr val="056839"/>
              </a:solidFill>
              <a:latin typeface="Calibri"/>
              <a:ea typeface="Calibri"/>
              <a:cs typeface="Calibri"/>
              <a:sym typeface="Calibri"/>
            </a:endParaRPr>
          </a:p>
        </p:txBody>
      </p:sp>
      <p:sp>
        <p:nvSpPr>
          <p:cNvPr id="289" name="Google Shape;289;p17"/>
          <p:cNvSpPr/>
          <p:nvPr/>
        </p:nvSpPr>
        <p:spPr>
          <a:xfrm>
            <a:off x="819787" y="1503819"/>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290" name="Google Shape;290;p17"/>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p18"/>
          <p:cNvSpPr txBox="1"/>
          <p:nvPr/>
        </p:nvSpPr>
        <p:spPr>
          <a:xfrm>
            <a:off x="838329" y="545461"/>
            <a:ext cx="16398900" cy="15045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1 tema. N</a:t>
            </a:r>
            <a:r>
              <a:rPr b="1" lang="en-US" sz="5900">
                <a:solidFill>
                  <a:srgbClr val="056839"/>
                </a:solidFill>
                <a:latin typeface="Calibri"/>
                <a:ea typeface="Calibri"/>
                <a:cs typeface="Calibri"/>
                <a:sym typeface="Calibri"/>
              </a:rPr>
              <a:t>a</a:t>
            </a:r>
            <a:r>
              <a:rPr b="1" i="0" lang="en-US" sz="5900" u="none" cap="none" strike="noStrike">
                <a:solidFill>
                  <a:srgbClr val="056839"/>
                </a:solidFill>
                <a:latin typeface="Calibri"/>
                <a:ea typeface="Calibri"/>
                <a:cs typeface="Calibri"/>
                <a:sym typeface="Calibri"/>
              </a:rPr>
              <a:t>udingos nuorodos</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296" name="Google Shape;296;p18"/>
          <p:cNvSpPr txBox="1"/>
          <p:nvPr/>
        </p:nvSpPr>
        <p:spPr>
          <a:xfrm>
            <a:off x="1034414" y="2199677"/>
            <a:ext cx="16933500" cy="1219800"/>
          </a:xfrm>
          <a:prstGeom prst="rect">
            <a:avLst/>
          </a:prstGeom>
          <a:noFill/>
          <a:ln>
            <a:noFill/>
          </a:ln>
        </p:spPr>
        <p:txBody>
          <a:bodyPr anchorCtr="0" anchor="t" bIns="74275" lIns="148575" spcFirstLastPara="1" rIns="148575" wrap="square" tIns="74275">
            <a:spAutoFit/>
          </a:bodyPr>
          <a:lstStyle/>
          <a:p>
            <a:pPr indent="0" lvl="0" marL="0" marR="0" rtl="0" algn="l">
              <a:lnSpc>
                <a:spcPct val="150000"/>
              </a:lnSpc>
              <a:spcBef>
                <a:spcPts val="0"/>
              </a:spcBef>
              <a:spcAft>
                <a:spcPts val="0"/>
              </a:spcAft>
              <a:buNone/>
            </a:pPr>
            <a:r>
              <a:rPr b="0" i="0" lang="en-US" sz="2900" u="none" cap="none" strike="noStrike">
                <a:solidFill>
                  <a:srgbClr val="056839"/>
                </a:solidFill>
                <a:latin typeface="Calibri"/>
                <a:ea typeface="Calibri"/>
                <a:cs typeface="Calibri"/>
                <a:sym typeface="Calibri"/>
              </a:rPr>
              <a:t>I</a:t>
            </a:r>
            <a:r>
              <a:rPr i="0" lang="en-US" sz="2900" u="none" cap="none" strike="noStrike">
                <a:solidFill>
                  <a:srgbClr val="056839"/>
                </a:solidFill>
                <a:latin typeface="Calibri"/>
                <a:ea typeface="Calibri"/>
                <a:cs typeface="Calibri"/>
                <a:sym typeface="Calibri"/>
              </a:rPr>
              <a:t>PCHEM - cheminių medžiagų monitoringo informacinė platforma </a:t>
            </a:r>
            <a:endParaRPr sz="2900">
              <a:solidFill>
                <a:srgbClr val="056839"/>
              </a:solidFill>
              <a:latin typeface="Calibri"/>
              <a:ea typeface="Calibri"/>
              <a:cs typeface="Calibri"/>
              <a:sym typeface="Calibri"/>
            </a:endParaRPr>
          </a:p>
          <a:p>
            <a:pPr indent="0" lvl="0" marL="0" marR="0" rtl="0" algn="l">
              <a:lnSpc>
                <a:spcPct val="150000"/>
              </a:lnSpc>
              <a:spcBef>
                <a:spcPts val="0"/>
              </a:spcBef>
              <a:spcAft>
                <a:spcPts val="0"/>
              </a:spcAft>
              <a:buNone/>
            </a:pPr>
            <a:r>
              <a:rPr i="0" lang="en-US" sz="2600" u="sng" cap="none" strike="noStrike">
                <a:solidFill>
                  <a:srgbClr val="056839"/>
                </a:solidFill>
                <a:latin typeface="Calibri"/>
                <a:ea typeface="Calibri"/>
                <a:cs typeface="Calibri"/>
                <a:sym typeface="Calibri"/>
                <a:hlinkClick r:id="rId3">
                  <a:extLst>
                    <a:ext uri="{A12FA001-AC4F-418D-AE19-62706E023703}">
                      <ahyp:hlinkClr val="tx"/>
                    </a:ext>
                  </a:extLst>
                </a:hlinkClick>
              </a:rPr>
              <a:t>https://ipchem.jrc.ec.europa.eu</a:t>
            </a:r>
            <a:endParaRPr i="0" sz="2600" u="sng" cap="none" strike="noStrike">
              <a:solidFill>
                <a:srgbClr val="056839"/>
              </a:solidFill>
              <a:latin typeface="Calibri"/>
              <a:ea typeface="Calibri"/>
              <a:cs typeface="Calibri"/>
              <a:sym typeface="Calibri"/>
            </a:endParaRPr>
          </a:p>
        </p:txBody>
      </p:sp>
      <p:sp>
        <p:nvSpPr>
          <p:cNvPr id="297" name="Google Shape;297;p18"/>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98" name="Google Shape;298;p18"/>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99" name="Google Shape;299;p18"/>
          <p:cNvSpPr/>
          <p:nvPr/>
        </p:nvSpPr>
        <p:spPr>
          <a:xfrm>
            <a:off x="1110614" y="1623869"/>
            <a:ext cx="6281700" cy="1053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300" name="Google Shape;300;p18"/>
          <p:cNvPicPr preferRelativeResize="0"/>
          <p:nvPr/>
        </p:nvPicPr>
        <p:blipFill rotWithShape="1">
          <a:blip r:embed="rId4">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301" name="Google Shape;301;p18"/>
          <p:cNvPicPr preferRelativeResize="0"/>
          <p:nvPr/>
        </p:nvPicPr>
        <p:blipFill rotWithShape="1">
          <a:blip r:embed="rId5">
            <a:alphaModFix/>
          </a:blip>
          <a:srcRect b="0" l="0" r="0" t="0"/>
          <a:stretch/>
        </p:blipFill>
        <p:spPr>
          <a:xfrm>
            <a:off x="3131911" y="9240848"/>
            <a:ext cx="3468961" cy="7277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9"/>
          <p:cNvSpPr txBox="1"/>
          <p:nvPr/>
        </p:nvSpPr>
        <p:spPr>
          <a:xfrm>
            <a:off x="883828" y="463345"/>
            <a:ext cx="156300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2 tema</a:t>
            </a:r>
            <a:r>
              <a:rPr b="1" lang="en-US" sz="5900">
                <a:solidFill>
                  <a:srgbClr val="056839"/>
                </a:solidFill>
                <a:latin typeface="Calibri"/>
                <a:ea typeface="Calibri"/>
                <a:cs typeface="Calibri"/>
                <a:sym typeface="Calibri"/>
              </a:rPr>
              <a:t>.</a:t>
            </a:r>
            <a:r>
              <a:rPr b="1" i="0" lang="en-US" sz="5900" u="none" cap="none" strike="noStrike">
                <a:solidFill>
                  <a:srgbClr val="056839"/>
                </a:solidFill>
                <a:latin typeface="Calibri"/>
                <a:ea typeface="Calibri"/>
                <a:cs typeface="Calibri"/>
                <a:sym typeface="Calibri"/>
              </a:rPr>
              <a:t> Kadmis</a:t>
            </a:r>
            <a:endParaRPr b="1" i="0" sz="3300" u="none" cap="none" strike="noStrike">
              <a:solidFill>
                <a:srgbClr val="C55A11"/>
              </a:solidFill>
              <a:latin typeface="Calibri"/>
              <a:ea typeface="Calibri"/>
              <a:cs typeface="Calibri"/>
              <a:sym typeface="Calibri"/>
            </a:endParaRPr>
          </a:p>
        </p:txBody>
      </p:sp>
      <p:sp>
        <p:nvSpPr>
          <p:cNvPr id="308" name="Google Shape;308;p19"/>
          <p:cNvSpPr txBox="1"/>
          <p:nvPr/>
        </p:nvSpPr>
        <p:spPr>
          <a:xfrm>
            <a:off x="1367000" y="2118800"/>
            <a:ext cx="17461200" cy="5668200"/>
          </a:xfrm>
          <a:prstGeom prst="rect">
            <a:avLst/>
          </a:prstGeom>
          <a:noFill/>
          <a:ln>
            <a:noFill/>
          </a:ln>
        </p:spPr>
        <p:txBody>
          <a:bodyPr anchorCtr="0" anchor="t" bIns="74275" lIns="148575" spcFirstLastPara="1" rIns="148575" wrap="square" tIns="74275">
            <a:spAutoFit/>
          </a:bodyPr>
          <a:lstStyle/>
          <a:p>
            <a:pPr indent="0" lvl="0" marL="0" marR="0" rtl="0" algn="l">
              <a:lnSpc>
                <a:spcPct val="150000"/>
              </a:lnSpc>
              <a:spcBef>
                <a:spcPts val="0"/>
              </a:spcBef>
              <a:spcAft>
                <a:spcPts val="0"/>
              </a:spcAft>
              <a:buNone/>
            </a:pPr>
            <a:r>
              <a:rPr b="1" i="0" lang="en-US" sz="3300" u="none" cap="none" strike="noStrike">
                <a:solidFill>
                  <a:srgbClr val="056839"/>
                </a:solidFill>
                <a:latin typeface="Calibri"/>
                <a:ea typeface="Calibri"/>
                <a:cs typeface="Calibri"/>
                <a:sym typeface="Calibri"/>
              </a:rPr>
              <a:t>Kadmis </a:t>
            </a:r>
            <a:r>
              <a:rPr b="0" i="0" lang="en-US" sz="3300" u="none" cap="none" strike="noStrike">
                <a:solidFill>
                  <a:srgbClr val="056839"/>
                </a:solidFill>
                <a:latin typeface="Calibri"/>
                <a:ea typeface="Calibri"/>
                <a:cs typeface="Calibri"/>
                <a:sym typeface="Calibri"/>
              </a:rPr>
              <a:t>aptinkamas 45 % žemės ūkio paskirties dirvožemių, daugiausia Pietų Europoje. Jis daugiausia gaunamas iš mineralinių fosforo trąšų, nes jo yra fosfatinėje uolienoje. 21 % ariamų dirvožemių kadmio koncentracija viršutiniame dirvožemio sluoksnyje viršija požeminiam vandeniui nustatytą ribą. Kadmis ne tik patenka į vandenį, bet ir kelia kitą pavojų, ypač tokiomis sąlygomis, kurios padidina jo tirpumą, t.y. leidžia jam patekti į pačius augalus, o iš jų – į maistą ar gyvulių pašarus.</a:t>
            </a:r>
            <a:endParaRPr sz="2300">
              <a:solidFill>
                <a:srgbClr val="056839"/>
              </a:solidFill>
            </a:endParaRPr>
          </a:p>
          <a:p>
            <a:pPr indent="0" lvl="0" marL="0" marR="0" rtl="0" algn="l">
              <a:lnSpc>
                <a:spcPct val="150000"/>
              </a:lnSpc>
              <a:spcBef>
                <a:spcPts val="0"/>
              </a:spcBef>
              <a:spcAft>
                <a:spcPts val="0"/>
              </a:spcAft>
              <a:buClr>
                <a:srgbClr val="000000"/>
              </a:buClr>
              <a:buSzPts val="3300"/>
              <a:buFont typeface="Arial"/>
              <a:buNone/>
            </a:pPr>
            <a:r>
              <a:t/>
            </a:r>
            <a:endParaRPr b="0" i="0" sz="19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None/>
            </a:pPr>
            <a:r>
              <a:rPr b="0" i="0" lang="en-US" sz="3300" u="none" cap="none" strike="noStrike">
                <a:solidFill>
                  <a:srgbClr val="056839"/>
                </a:solidFill>
                <a:latin typeface="Calibri"/>
                <a:ea typeface="Calibri"/>
                <a:cs typeface="Calibri"/>
                <a:sym typeface="Calibri"/>
              </a:rPr>
              <a:t>Ūkininkai turi itin atidžiai stebėti fosforo trąšų naudojimą, stengdamiesi jas pakeisti kalio ir azoto trąšomis.</a:t>
            </a:r>
            <a:endParaRPr b="0" i="0" sz="3300" u="none" cap="none" strike="noStrike">
              <a:solidFill>
                <a:srgbClr val="056839"/>
              </a:solidFill>
              <a:latin typeface="Calibri"/>
              <a:ea typeface="Calibri"/>
              <a:cs typeface="Calibri"/>
              <a:sym typeface="Calibri"/>
            </a:endParaRPr>
          </a:p>
        </p:txBody>
      </p:sp>
      <p:sp>
        <p:nvSpPr>
          <p:cNvPr id="309" name="Google Shape;309;p19"/>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10" name="Google Shape;310;p19"/>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11" name="Google Shape;311;p19"/>
          <p:cNvSpPr/>
          <p:nvPr/>
        </p:nvSpPr>
        <p:spPr>
          <a:xfrm>
            <a:off x="1018839" y="1521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312" name="Google Shape;312;p19"/>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313" name="Google Shape;313;p19"/>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descr="Graphical user interface, text&#10;&#10;Description automatically generated" id="103" name="Google Shape;103;p2"/>
          <p:cNvPicPr preferRelativeResize="0"/>
          <p:nvPr/>
        </p:nvPicPr>
        <p:blipFill rotWithShape="1">
          <a:blip r:embed="rId3">
            <a:alphaModFix/>
          </a:blip>
          <a:srcRect b="0" l="0" r="0" t="0"/>
          <a:stretch/>
        </p:blipFill>
        <p:spPr>
          <a:xfrm>
            <a:off x="159219" y="9064877"/>
            <a:ext cx="5165967" cy="1083795"/>
          </a:xfrm>
          <a:prstGeom prst="rect">
            <a:avLst/>
          </a:prstGeom>
          <a:noFill/>
          <a:ln>
            <a:noFill/>
          </a:ln>
        </p:spPr>
      </p:pic>
      <p:pic>
        <p:nvPicPr>
          <p:cNvPr descr="Logo&#10;&#10;Description automatically generated" id="104" name="Google Shape;104;p2"/>
          <p:cNvPicPr preferRelativeResize="0"/>
          <p:nvPr/>
        </p:nvPicPr>
        <p:blipFill rotWithShape="1">
          <a:blip r:embed="rId4">
            <a:alphaModFix/>
          </a:blip>
          <a:srcRect b="0" l="0" r="0" t="0"/>
          <a:stretch/>
        </p:blipFill>
        <p:spPr>
          <a:xfrm>
            <a:off x="15232290" y="8150586"/>
            <a:ext cx="3931188" cy="1934692"/>
          </a:xfrm>
          <a:prstGeom prst="rect">
            <a:avLst/>
          </a:prstGeom>
          <a:noFill/>
          <a:ln>
            <a:noFill/>
          </a:ln>
        </p:spPr>
      </p:pic>
      <p:sp>
        <p:nvSpPr>
          <p:cNvPr id="105" name="Google Shape;105;p2"/>
          <p:cNvSpPr/>
          <p:nvPr/>
        </p:nvSpPr>
        <p:spPr>
          <a:xfrm>
            <a:off x="0" y="485267"/>
            <a:ext cx="59709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06" name="Google Shape;106;p2"/>
          <p:cNvSpPr/>
          <p:nvPr/>
        </p:nvSpPr>
        <p:spPr>
          <a:xfrm>
            <a:off x="6926955" y="485267"/>
            <a:ext cx="6720000" cy="1788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07" name="Google Shape;107;p2"/>
          <p:cNvSpPr/>
          <p:nvPr/>
        </p:nvSpPr>
        <p:spPr>
          <a:xfrm>
            <a:off x="14603073" y="485267"/>
            <a:ext cx="5970900" cy="1788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08" name="Google Shape;108;p2"/>
          <p:cNvSpPr/>
          <p:nvPr/>
        </p:nvSpPr>
        <p:spPr>
          <a:xfrm>
            <a:off x="0" y="8809997"/>
            <a:ext cx="14763600" cy="957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09" name="Google Shape;109;p2"/>
          <p:cNvSpPr txBox="1"/>
          <p:nvPr/>
        </p:nvSpPr>
        <p:spPr>
          <a:xfrm>
            <a:off x="1883000" y="2471992"/>
            <a:ext cx="6966000" cy="37827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0" i="0" lang="en-US" sz="5900" u="none" cap="none" strike="noStrike">
                <a:solidFill>
                  <a:srgbClr val="056839"/>
                </a:solidFill>
                <a:latin typeface="Calibri"/>
                <a:ea typeface="Calibri"/>
                <a:cs typeface="Calibri"/>
                <a:sym typeface="Calibri"/>
              </a:rPr>
              <a:t>Dirvožemis laikomas užterštu, kai nukenčia žmonių ar aplinkos sveikata!</a:t>
            </a:r>
            <a:endParaRPr b="0" i="0" sz="5900" u="none" cap="none" strike="noStrike">
              <a:solidFill>
                <a:srgbClr val="056839"/>
              </a:solidFill>
              <a:latin typeface="Calibri"/>
              <a:ea typeface="Calibri"/>
              <a:cs typeface="Calibri"/>
              <a:sym typeface="Calibri"/>
            </a:endParaRPr>
          </a:p>
        </p:txBody>
      </p:sp>
      <p:sp>
        <p:nvSpPr>
          <p:cNvPr id="110" name="Google Shape;110;p2"/>
          <p:cNvSpPr txBox="1"/>
          <p:nvPr/>
        </p:nvSpPr>
        <p:spPr>
          <a:xfrm>
            <a:off x="10087775" y="6918100"/>
            <a:ext cx="7112400" cy="13044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1500"/>
              <a:buFont typeface="Arial"/>
              <a:buNone/>
            </a:pPr>
            <a:r>
              <a:rPr lang="en-US" sz="1200">
                <a:solidFill>
                  <a:srgbClr val="056839"/>
                </a:solidFill>
                <a:latin typeface="Calibri"/>
                <a:ea typeface="Calibri"/>
                <a:cs typeface="Calibri"/>
                <a:sym typeface="Calibri"/>
              </a:rPr>
              <a:t>Nuotrauka iš: </a:t>
            </a:r>
            <a:r>
              <a:rPr b="0" i="0" lang="en-US" sz="1200" u="none" cap="none" strike="noStrike">
                <a:solidFill>
                  <a:srgbClr val="056839"/>
                </a:solidFill>
                <a:latin typeface="Calibri"/>
                <a:ea typeface="Calibri"/>
                <a:cs typeface="Calibri"/>
                <a:sym typeface="Calibri"/>
              </a:rPr>
              <a:t>Soil pollution at the Brukunga Pyrites Mine east of Adelaide in the Mount Lofty Ranges South Australia 1992. Author: CSIRO</a:t>
            </a:r>
            <a:endParaRPr b="0" i="0" sz="12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200" u="sng" cap="none" strike="noStrike">
                <a:solidFill>
                  <a:srgbClr val="056839"/>
                </a:solidFill>
                <a:latin typeface="Calibri"/>
                <a:ea typeface="Calibri"/>
                <a:cs typeface="Calibri"/>
                <a:sym typeface="Calibri"/>
                <a:hlinkClick r:id="rId5">
                  <a:extLst>
                    <a:ext uri="{A12FA001-AC4F-418D-AE19-62706E023703}">
                      <ahyp:hlinkClr val="tx"/>
                    </a:ext>
                  </a:extLst>
                </a:hlinkClick>
              </a:rPr>
              <a:t>https://commons.wikimedia.org/wiki/File:CSIRO_ScienceImage_4506_Soil_pollution_at_the_Brukunga_Pyrites_Mine_east_of_Adelaide_in_the_Mount_Lofty_Ranges_South_Australia_1992.jpg</a:t>
            </a:r>
            <a:endParaRPr b="0" i="0" sz="12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200" u="sng" cap="none" strike="noStrike">
                <a:solidFill>
                  <a:srgbClr val="056839"/>
                </a:solidFill>
                <a:latin typeface="Calibri"/>
                <a:ea typeface="Calibri"/>
                <a:cs typeface="Calibri"/>
                <a:sym typeface="Calibri"/>
                <a:hlinkClick r:id="rId6">
                  <a:extLst>
                    <a:ext uri="{A12FA001-AC4F-418D-AE19-62706E023703}">
                      <ahyp:hlinkClr val="tx"/>
                    </a:ext>
                  </a:extLst>
                </a:hlinkClick>
              </a:rPr>
              <a:t>Creative Commons</a:t>
            </a:r>
            <a:r>
              <a:rPr b="0" i="0" lang="en-US" sz="1200" u="none" cap="none" strike="noStrike">
                <a:solidFill>
                  <a:srgbClr val="056839"/>
                </a:solidFill>
                <a:latin typeface="Calibri"/>
                <a:ea typeface="Calibri"/>
                <a:cs typeface="Calibri"/>
                <a:sym typeface="Calibri"/>
              </a:rPr>
              <a:t> </a:t>
            </a:r>
            <a:r>
              <a:rPr b="0" i="0" lang="en-US" sz="1200" u="sng" cap="none" strike="noStrike">
                <a:solidFill>
                  <a:srgbClr val="056839"/>
                </a:solidFill>
                <a:latin typeface="Calibri"/>
                <a:ea typeface="Calibri"/>
                <a:cs typeface="Calibri"/>
                <a:sym typeface="Calibri"/>
                <a:hlinkClick r:id="rId7">
                  <a:extLst>
                    <a:ext uri="{A12FA001-AC4F-418D-AE19-62706E023703}">
                      <ahyp:hlinkClr val="tx"/>
                    </a:ext>
                  </a:extLst>
                </a:hlinkClick>
              </a:rPr>
              <a:t>Attribution 3.0 Unported</a:t>
            </a:r>
            <a:endParaRPr b="0" i="0" sz="12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56839"/>
              </a:solidFill>
              <a:latin typeface="Calibri"/>
              <a:ea typeface="Calibri"/>
              <a:cs typeface="Calibri"/>
              <a:sym typeface="Calibri"/>
            </a:endParaRPr>
          </a:p>
        </p:txBody>
      </p:sp>
      <p:pic>
        <p:nvPicPr>
          <p:cNvPr descr="File:CSIRO ScienceImage 4506 Soil pollution at the Brukunga Pyrites Mine east of Adelaide in the Mount Lofty Ranges South Australia 1992.jpg" id="111" name="Google Shape;111;p2"/>
          <p:cNvPicPr preferRelativeResize="0"/>
          <p:nvPr/>
        </p:nvPicPr>
        <p:blipFill rotWithShape="1">
          <a:blip r:embed="rId8">
            <a:alphaModFix/>
          </a:blip>
          <a:srcRect b="0" l="0" r="0" t="0"/>
          <a:stretch/>
        </p:blipFill>
        <p:spPr>
          <a:xfrm>
            <a:off x="10198620" y="2312698"/>
            <a:ext cx="6925390" cy="44928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0"/>
          <p:cNvSpPr/>
          <p:nvPr/>
        </p:nvSpPr>
        <p:spPr>
          <a:xfrm>
            <a:off x="-348452" y="-1"/>
            <a:ext cx="20574000" cy="10287000"/>
          </a:xfrm>
          <a:prstGeom prst="rect">
            <a:avLst/>
          </a:prstGeom>
          <a:gradFill>
            <a:gsLst>
              <a:gs pos="0">
                <a:srgbClr val="F5F7FC"/>
              </a:gs>
              <a:gs pos="100000">
                <a:srgbClr val="25AAE1">
                  <a:alpha val="4313"/>
                </a:srgbClr>
              </a:gs>
            </a:gsLst>
            <a:lin ang="21593999" scaled="0"/>
          </a:gradFill>
          <a:ln>
            <a:noFill/>
          </a:ln>
        </p:spPr>
        <p:txBody>
          <a:bodyPr anchorCtr="0" anchor="ctr" bIns="74275" lIns="148575" spcFirstLastPara="1" rIns="148575" wrap="square" tIns="74275">
            <a:noAutofit/>
          </a:bodyPr>
          <a:lstStyle/>
          <a:p>
            <a:pPr indent="0" lvl="0" marL="0" marR="0" rtl="0" algn="l">
              <a:lnSpc>
                <a:spcPct val="100000"/>
              </a:lnSpc>
              <a:spcBef>
                <a:spcPts val="0"/>
              </a:spcBef>
              <a:spcAft>
                <a:spcPts val="0"/>
              </a:spcAft>
              <a:buNone/>
            </a:pPr>
            <a:r>
              <a:t/>
            </a:r>
            <a:endParaRPr b="0" i="0" sz="2300" u="none" cap="none" strike="noStrike">
              <a:solidFill>
                <a:srgbClr val="000000"/>
              </a:solidFill>
              <a:latin typeface="Arial"/>
              <a:ea typeface="Arial"/>
              <a:cs typeface="Arial"/>
              <a:sym typeface="Arial"/>
            </a:endParaRPr>
          </a:p>
        </p:txBody>
      </p:sp>
      <p:sp>
        <p:nvSpPr>
          <p:cNvPr id="320" name="Google Shape;320;p20"/>
          <p:cNvSpPr txBox="1"/>
          <p:nvPr/>
        </p:nvSpPr>
        <p:spPr>
          <a:xfrm>
            <a:off x="907112" y="943041"/>
            <a:ext cx="16398900" cy="15045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 2 tema.</a:t>
            </a:r>
            <a:r>
              <a:rPr b="1" lang="en-US" sz="5900">
                <a:solidFill>
                  <a:srgbClr val="056839"/>
                </a:solidFill>
                <a:latin typeface="Calibri"/>
                <a:ea typeface="Calibri"/>
                <a:cs typeface="Calibri"/>
                <a:sym typeface="Calibri"/>
              </a:rPr>
              <a:t> </a:t>
            </a:r>
            <a:r>
              <a:rPr b="1" i="0" lang="en-US" sz="5900" u="none" cap="none" strike="noStrike">
                <a:solidFill>
                  <a:srgbClr val="056839"/>
                </a:solidFill>
                <a:latin typeface="Calibri"/>
                <a:ea typeface="Calibri"/>
                <a:cs typeface="Calibri"/>
                <a:sym typeface="Calibri"/>
              </a:rPr>
              <a:t>Kadmis</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pic>
        <p:nvPicPr>
          <p:cNvPr descr="Logo&#10;&#10;Description automatically generated" id="321" name="Google Shape;321;p20"/>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322" name="Google Shape;322;p20"/>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
        <p:nvSpPr>
          <p:cNvPr id="323" name="Google Shape;323;p20"/>
          <p:cNvSpPr/>
          <p:nvPr/>
        </p:nvSpPr>
        <p:spPr>
          <a:xfrm flipH="1" rot="-5400000">
            <a:off x="15316488" y="5029499"/>
            <a:ext cx="10287000" cy="2280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24" name="Google Shape;324;p20"/>
          <p:cNvSpPr txBox="1"/>
          <p:nvPr/>
        </p:nvSpPr>
        <p:spPr>
          <a:xfrm>
            <a:off x="2870878" y="2993207"/>
            <a:ext cx="13125900" cy="39366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0" i="0" lang="en-US" sz="4100" u="none" cap="none" strike="noStrike">
                <a:solidFill>
                  <a:srgbClr val="056839"/>
                </a:solidFill>
                <a:latin typeface="Calibri"/>
                <a:ea typeface="Calibri"/>
                <a:cs typeface="Calibri"/>
                <a:sym typeface="Calibri"/>
              </a:rPr>
              <a:t>Peržvelkite </a:t>
            </a:r>
            <a:r>
              <a:rPr b="0" i="0" lang="en-US" sz="4100" u="sng" cap="none" strike="noStrike">
                <a:solidFill>
                  <a:srgbClr val="056839"/>
                </a:solidFill>
                <a:latin typeface="Calibri"/>
                <a:ea typeface="Calibri"/>
                <a:cs typeface="Calibri"/>
                <a:sym typeface="Calibri"/>
                <a:hlinkClick r:id="rId5">
                  <a:extLst>
                    <a:ext uri="{A12FA001-AC4F-418D-AE19-62706E023703}">
                      <ahyp:hlinkClr val="tx"/>
                    </a:ext>
                  </a:extLst>
                </a:hlinkClick>
              </a:rPr>
              <a:t>https://www.ncbi.nlm.nih.gov/pmc/articles/PMC7027482/</a:t>
            </a:r>
            <a:r>
              <a:rPr b="0" i="0" lang="en-US" sz="4100" u="none" cap="none" strike="noStrike">
                <a:solidFill>
                  <a:srgbClr val="056839"/>
                </a:solidFill>
                <a:latin typeface="Calibri"/>
                <a:ea typeface="Calibri"/>
                <a:cs typeface="Calibri"/>
                <a:sym typeface="Calibri"/>
              </a:rPr>
              <a:t> ir/arba kitus panašius šaltinius ir parengti ataskaitą apie neigiamą kadmio kaupimosi poveikį žmogui.</a:t>
            </a:r>
            <a:endParaRPr sz="2300">
              <a:solidFill>
                <a:srgbClr val="056839"/>
              </a:solidFill>
            </a:endParaRPr>
          </a:p>
          <a:p>
            <a:pPr indent="0" lvl="0" marL="0" marR="0" rtl="0" algn="l">
              <a:lnSpc>
                <a:spcPct val="100000"/>
              </a:lnSpc>
              <a:spcBef>
                <a:spcPts val="0"/>
              </a:spcBef>
              <a:spcAft>
                <a:spcPts val="0"/>
              </a:spcAft>
              <a:buClr>
                <a:srgbClr val="000000"/>
              </a:buClr>
              <a:buSzPts val="4100"/>
              <a:buFont typeface="Arial"/>
              <a:buNone/>
            </a:pPr>
            <a:r>
              <a:t/>
            </a:r>
            <a:endParaRPr b="0" i="0" sz="4100" u="none" cap="none" strike="noStrike">
              <a:solidFill>
                <a:srgbClr val="3E5F2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100"/>
              <a:buFont typeface="Arial"/>
              <a:buNone/>
            </a:pPr>
            <a:r>
              <a:t/>
            </a:r>
            <a:endParaRPr b="0" i="0" sz="4100" u="none" cap="none" strike="noStrike">
              <a:solidFill>
                <a:srgbClr val="3E5F27"/>
              </a:solidFill>
              <a:latin typeface="Calibri"/>
              <a:ea typeface="Calibri"/>
              <a:cs typeface="Calibri"/>
              <a:sym typeface="Calibri"/>
            </a:endParaRPr>
          </a:p>
        </p:txBody>
      </p:sp>
      <p:sp>
        <p:nvSpPr>
          <p:cNvPr id="325" name="Google Shape;325;p20"/>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26" name="Google Shape;326;p20"/>
          <p:cNvSpPr/>
          <p:nvPr/>
        </p:nvSpPr>
        <p:spPr>
          <a:xfrm>
            <a:off x="1015614" y="1965319"/>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1"/>
          <p:cNvSpPr txBox="1"/>
          <p:nvPr/>
        </p:nvSpPr>
        <p:spPr>
          <a:xfrm>
            <a:off x="883847" y="845615"/>
            <a:ext cx="156300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3 tema.</a:t>
            </a:r>
            <a:r>
              <a:rPr b="1" lang="en-US" sz="5900">
                <a:solidFill>
                  <a:srgbClr val="056839"/>
                </a:solidFill>
                <a:latin typeface="Calibri"/>
                <a:ea typeface="Calibri"/>
                <a:cs typeface="Calibri"/>
                <a:sym typeface="Calibri"/>
              </a:rPr>
              <a:t> </a:t>
            </a:r>
            <a:r>
              <a:rPr b="1" i="0" lang="en-US" sz="5900" u="none" cap="none" strike="noStrike">
                <a:solidFill>
                  <a:srgbClr val="056839"/>
                </a:solidFill>
                <a:latin typeface="Calibri"/>
                <a:ea typeface="Calibri"/>
                <a:cs typeface="Calibri"/>
                <a:sym typeface="Calibri"/>
              </a:rPr>
              <a:t>Varis</a:t>
            </a:r>
            <a:endParaRPr b="1" i="0" sz="3300" u="none" cap="none" strike="noStrike">
              <a:solidFill>
                <a:srgbClr val="C55A11"/>
              </a:solidFill>
              <a:latin typeface="Calibri"/>
              <a:ea typeface="Calibri"/>
              <a:cs typeface="Calibri"/>
              <a:sym typeface="Calibri"/>
            </a:endParaRPr>
          </a:p>
        </p:txBody>
      </p:sp>
      <p:sp>
        <p:nvSpPr>
          <p:cNvPr id="333" name="Google Shape;333;p21"/>
          <p:cNvSpPr txBox="1"/>
          <p:nvPr/>
        </p:nvSpPr>
        <p:spPr>
          <a:xfrm>
            <a:off x="1034394" y="3247800"/>
            <a:ext cx="18768600" cy="36210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0" i="0" lang="en-US" sz="4100" u="none" cap="none" strike="noStrike">
                <a:solidFill>
                  <a:srgbClr val="056839"/>
                </a:solidFill>
                <a:latin typeface="Calibri"/>
                <a:ea typeface="Calibri"/>
                <a:cs typeface="Calibri"/>
                <a:sym typeface="Calibri"/>
              </a:rPr>
              <a:t>Nors </a:t>
            </a:r>
            <a:r>
              <a:rPr b="1" i="0" lang="en-US" sz="4100" u="none" cap="none" strike="noStrike">
                <a:solidFill>
                  <a:srgbClr val="056839"/>
                </a:solidFill>
                <a:latin typeface="Calibri"/>
                <a:ea typeface="Calibri"/>
                <a:cs typeface="Calibri"/>
                <a:sym typeface="Calibri"/>
              </a:rPr>
              <a:t>varis </a:t>
            </a:r>
            <a:r>
              <a:rPr b="0" i="0" lang="en-US" sz="4100" u="none" cap="none" strike="noStrike">
                <a:solidFill>
                  <a:srgbClr val="056839"/>
                </a:solidFill>
                <a:latin typeface="Calibri"/>
                <a:ea typeface="Calibri"/>
                <a:cs typeface="Calibri"/>
                <a:sym typeface="Calibri"/>
              </a:rPr>
              <a:t>yra esminis mikroelementas, jo perteklius dirvožemyje kenksmingas. Varis daugiausia naudojamas apsaugai nuo grybų vynuogynuose ir soduose.</a:t>
            </a:r>
            <a:endParaRPr b="0" i="0" sz="41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None/>
            </a:pPr>
            <a:r>
              <a:rPr b="0" i="0" lang="en-US" sz="4100" u="none" cap="none" strike="noStrike">
                <a:solidFill>
                  <a:srgbClr val="056839"/>
                </a:solidFill>
                <a:latin typeface="Calibri"/>
                <a:ea typeface="Calibri"/>
                <a:cs typeface="Calibri"/>
                <a:sym typeface="Calibri"/>
              </a:rPr>
              <a:t>Varis kartu su cinku dedamas į gyvulių pašarus, o barstant gyvulių mėšlą patenka į aplinką. </a:t>
            </a:r>
            <a:endParaRPr b="0" i="0" sz="4100" u="none" cap="none" strike="noStrike">
              <a:solidFill>
                <a:srgbClr val="056839"/>
              </a:solidFill>
              <a:latin typeface="Calibri"/>
              <a:ea typeface="Calibri"/>
              <a:cs typeface="Calibri"/>
              <a:sym typeface="Calibri"/>
            </a:endParaRPr>
          </a:p>
        </p:txBody>
      </p:sp>
      <p:sp>
        <p:nvSpPr>
          <p:cNvPr id="334" name="Google Shape;334;p21"/>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35" name="Google Shape;335;p21"/>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36" name="Google Shape;336;p21"/>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337" name="Google Shape;337;p21"/>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338" name="Google Shape;338;p21"/>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15bbce1b96b_0_0"/>
          <p:cNvSpPr txBox="1"/>
          <p:nvPr/>
        </p:nvSpPr>
        <p:spPr>
          <a:xfrm>
            <a:off x="1034394" y="2434650"/>
            <a:ext cx="18768600" cy="61686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0" i="0" lang="en-US" sz="3400" u="none" cap="none" strike="noStrike">
                <a:solidFill>
                  <a:srgbClr val="056839"/>
                </a:solidFill>
                <a:latin typeface="Calibri"/>
                <a:ea typeface="Calibri"/>
                <a:cs typeface="Calibri"/>
                <a:sym typeface="Calibri"/>
              </a:rPr>
              <a:t>Galimos trys užteršto dirvožemio išvalymo technologijos: </a:t>
            </a:r>
            <a:r>
              <a:rPr b="1" i="0" lang="en-US" sz="3400" u="none" cap="none" strike="noStrike">
                <a:solidFill>
                  <a:srgbClr val="056839"/>
                </a:solidFill>
                <a:latin typeface="Calibri"/>
                <a:ea typeface="Calibri"/>
                <a:cs typeface="Calibri"/>
                <a:sym typeface="Calibri"/>
              </a:rPr>
              <a:t>fizinės, cheminės </a:t>
            </a:r>
            <a:r>
              <a:rPr b="0" i="0" lang="en-US" sz="3400" u="none" cap="none" strike="noStrike">
                <a:solidFill>
                  <a:srgbClr val="056839"/>
                </a:solidFill>
                <a:latin typeface="Calibri"/>
                <a:ea typeface="Calibri"/>
                <a:cs typeface="Calibri"/>
                <a:sym typeface="Calibri"/>
              </a:rPr>
              <a:t>ir </a:t>
            </a:r>
            <a:r>
              <a:rPr b="1" i="0" lang="en-US" sz="3400" u="none" cap="none" strike="noStrike">
                <a:solidFill>
                  <a:srgbClr val="056839"/>
                </a:solidFill>
                <a:latin typeface="Calibri"/>
                <a:ea typeface="Calibri"/>
                <a:cs typeface="Calibri"/>
                <a:sym typeface="Calibri"/>
              </a:rPr>
              <a:t>biologinės</a:t>
            </a:r>
            <a:r>
              <a:rPr b="0" i="0" lang="en-US" sz="3400" u="none" cap="none" strike="noStrike">
                <a:solidFill>
                  <a:srgbClr val="056839"/>
                </a:solidFill>
                <a:latin typeface="Calibri"/>
                <a:ea typeface="Calibri"/>
                <a:cs typeface="Calibri"/>
                <a:sym typeface="Calibri"/>
              </a:rPr>
              <a:t>.</a:t>
            </a:r>
            <a:r>
              <a:rPr b="1" i="0" lang="en-US" sz="3400" u="none" cap="none" strike="noStrike">
                <a:solidFill>
                  <a:srgbClr val="056839"/>
                </a:solidFill>
                <a:latin typeface="Calibri"/>
                <a:ea typeface="Calibri"/>
                <a:cs typeface="Calibri"/>
                <a:sym typeface="Calibri"/>
              </a:rPr>
              <a:t> Fiziniai </a:t>
            </a:r>
            <a:r>
              <a:rPr b="0" i="0" lang="en-US" sz="3400" u="none" cap="none" strike="noStrike">
                <a:solidFill>
                  <a:srgbClr val="056839"/>
                </a:solidFill>
                <a:latin typeface="Calibri"/>
                <a:ea typeface="Calibri"/>
                <a:cs typeface="Calibri"/>
                <a:sym typeface="Calibri"/>
              </a:rPr>
              <a:t>metodai yra brangūs ir reikalauja daug pastangų, tačiau gali būti taikomi labai užterštose vietose. </a:t>
            </a:r>
            <a:r>
              <a:rPr b="1" i="0" lang="en-US" sz="3400" u="none" cap="none" strike="noStrike">
                <a:solidFill>
                  <a:srgbClr val="056839"/>
                </a:solidFill>
                <a:latin typeface="Calibri"/>
                <a:ea typeface="Calibri"/>
                <a:cs typeface="Calibri"/>
                <a:sym typeface="Calibri"/>
              </a:rPr>
              <a:t>Cheminiai</a:t>
            </a:r>
            <a:r>
              <a:rPr b="0" i="0" lang="en-US" sz="3400" u="none" cap="none" strike="noStrike">
                <a:solidFill>
                  <a:srgbClr val="056839"/>
                </a:solidFill>
                <a:latin typeface="Calibri"/>
                <a:ea typeface="Calibri"/>
                <a:cs typeface="Calibri"/>
                <a:sym typeface="Calibri"/>
              </a:rPr>
              <a:t> metodai pasižymi dideliu efektyvumu ir efektyviai pašalina varį. </a:t>
            </a:r>
            <a:r>
              <a:rPr b="1" i="0" lang="en-US" sz="3400" u="none" cap="none" strike="noStrike">
                <a:solidFill>
                  <a:srgbClr val="056839"/>
                </a:solidFill>
                <a:latin typeface="Calibri"/>
                <a:ea typeface="Calibri"/>
                <a:cs typeface="Calibri"/>
                <a:sym typeface="Calibri"/>
              </a:rPr>
              <a:t>Biologiniai</a:t>
            </a:r>
            <a:r>
              <a:rPr b="0" i="0" lang="en-US" sz="3400" u="none" cap="none" strike="noStrike">
                <a:solidFill>
                  <a:srgbClr val="056839"/>
                </a:solidFill>
                <a:latin typeface="Calibri"/>
                <a:ea typeface="Calibri"/>
                <a:cs typeface="Calibri"/>
                <a:sym typeface="Calibri"/>
              </a:rPr>
              <a:t> valymo metodai, įskaitant fitovalymo ir mikrobinį valymą, yra tinkami dideliems dirvožemio plotams, užterštiems mažomis vario koncentracijomis. </a:t>
            </a:r>
            <a:endParaRPr b="0" i="0" sz="34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None/>
            </a:pPr>
            <a:r>
              <a:rPr b="0" i="0" lang="en-US" sz="3400" u="none" cap="none" strike="noStrike">
                <a:solidFill>
                  <a:srgbClr val="056839"/>
                </a:solidFill>
                <a:latin typeface="Calibri"/>
                <a:ea typeface="Calibri"/>
                <a:cs typeface="Calibri"/>
                <a:sym typeface="Calibri"/>
              </a:rPr>
              <a:t>Perspektyviausias valymo būdai yra</a:t>
            </a:r>
            <a:r>
              <a:rPr b="1" i="0" lang="en-US" sz="3400" u="none" cap="none" strike="noStrike">
                <a:solidFill>
                  <a:srgbClr val="056839"/>
                </a:solidFill>
                <a:latin typeface="Calibri"/>
                <a:ea typeface="Calibri"/>
                <a:cs typeface="Calibri"/>
                <a:sym typeface="Calibri"/>
              </a:rPr>
              <a:t> bioremediacija</a:t>
            </a:r>
            <a:r>
              <a:rPr b="0" i="0" lang="en-US" sz="3400" u="none" cap="none" strike="noStrike">
                <a:solidFill>
                  <a:srgbClr val="056839"/>
                </a:solidFill>
                <a:latin typeface="Calibri"/>
                <a:ea typeface="Calibri"/>
                <a:cs typeface="Calibri"/>
                <a:sym typeface="Calibri"/>
              </a:rPr>
              <a:t>, kuriame dalyvauja mikroorganizmai ir fitoremediacijos technologija, kai naudojami augalai. Kadangi vynuogynai yra vidutiniškai užterštos vietos, ši technika ten ypač potenciali. </a:t>
            </a:r>
            <a:endParaRPr sz="2400">
              <a:solidFill>
                <a:srgbClr val="056839"/>
              </a:solidFill>
            </a:endParaRPr>
          </a:p>
        </p:txBody>
      </p:sp>
      <p:sp>
        <p:nvSpPr>
          <p:cNvPr id="345" name="Google Shape;345;g15bbce1b96b_0_0"/>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46" name="Google Shape;346;g15bbce1b96b_0_0"/>
          <p:cNvSpPr/>
          <p:nvPr/>
        </p:nvSpPr>
        <p:spPr>
          <a:xfrm rot="-5400000">
            <a:off x="15308835" y="5021849"/>
            <a:ext cx="102864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47" name="Google Shape;347;g15bbce1b96b_0_0"/>
          <p:cNvSpPr/>
          <p:nvPr/>
        </p:nvSpPr>
        <p:spPr>
          <a:xfrm>
            <a:off x="1034414" y="175844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348" name="Google Shape;348;g15bbce1b96b_0_0"/>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349" name="Google Shape;349;g15bbce1b96b_0_0"/>
          <p:cNvPicPr preferRelativeResize="0"/>
          <p:nvPr/>
        </p:nvPicPr>
        <p:blipFill rotWithShape="1">
          <a:blip r:embed="rId4">
            <a:alphaModFix/>
          </a:blip>
          <a:srcRect b="0" l="0" r="0" t="0"/>
          <a:stretch/>
        </p:blipFill>
        <p:spPr>
          <a:xfrm>
            <a:off x="3131911" y="9240848"/>
            <a:ext cx="3468960" cy="727772"/>
          </a:xfrm>
          <a:prstGeom prst="rect">
            <a:avLst/>
          </a:prstGeom>
          <a:noFill/>
          <a:ln>
            <a:noFill/>
          </a:ln>
        </p:spPr>
      </p:pic>
      <p:sp>
        <p:nvSpPr>
          <p:cNvPr id="350" name="Google Shape;350;g15bbce1b96b_0_0"/>
          <p:cNvSpPr txBox="1"/>
          <p:nvPr/>
        </p:nvSpPr>
        <p:spPr>
          <a:xfrm>
            <a:off x="1034394" y="902105"/>
            <a:ext cx="156300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3 tema.</a:t>
            </a:r>
            <a:r>
              <a:rPr b="1" lang="en-US" sz="5900">
                <a:solidFill>
                  <a:srgbClr val="056839"/>
                </a:solidFill>
                <a:latin typeface="Calibri"/>
                <a:ea typeface="Calibri"/>
                <a:cs typeface="Calibri"/>
                <a:sym typeface="Calibri"/>
              </a:rPr>
              <a:t> </a:t>
            </a:r>
            <a:r>
              <a:rPr b="1" i="0" lang="en-US" sz="5900" u="none" cap="none" strike="noStrike">
                <a:solidFill>
                  <a:srgbClr val="056839"/>
                </a:solidFill>
                <a:latin typeface="Calibri"/>
                <a:ea typeface="Calibri"/>
                <a:cs typeface="Calibri"/>
                <a:sym typeface="Calibri"/>
              </a:rPr>
              <a:t>Varis</a:t>
            </a:r>
            <a:endParaRPr b="1" i="0" sz="3300" u="none" cap="none" strike="noStrike">
              <a:solidFill>
                <a:srgbClr val="C55A1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2"/>
          <p:cNvSpPr/>
          <p:nvPr/>
        </p:nvSpPr>
        <p:spPr>
          <a:xfrm>
            <a:off x="0" y="0"/>
            <a:ext cx="20574000" cy="10287000"/>
          </a:xfrm>
          <a:prstGeom prst="rect">
            <a:avLst/>
          </a:prstGeom>
          <a:gradFill>
            <a:gsLst>
              <a:gs pos="0">
                <a:srgbClr val="F5F7FC"/>
              </a:gs>
              <a:gs pos="100000">
                <a:srgbClr val="25AAE1">
                  <a:alpha val="4313"/>
                </a:srgbClr>
              </a:gs>
            </a:gsLst>
            <a:lin ang="21593999" scaled="0"/>
          </a:gra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57" name="Google Shape;357;p22"/>
          <p:cNvSpPr txBox="1"/>
          <p:nvPr/>
        </p:nvSpPr>
        <p:spPr>
          <a:xfrm>
            <a:off x="907112" y="943041"/>
            <a:ext cx="163989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3 tema.</a:t>
            </a:r>
            <a:r>
              <a:rPr b="1" lang="en-US" sz="5900">
                <a:solidFill>
                  <a:srgbClr val="056839"/>
                </a:solidFill>
                <a:latin typeface="Calibri"/>
                <a:ea typeface="Calibri"/>
                <a:cs typeface="Calibri"/>
                <a:sym typeface="Calibri"/>
              </a:rPr>
              <a:t> </a:t>
            </a:r>
            <a:r>
              <a:rPr b="1" i="0" lang="en-US" sz="5900" u="none" cap="none" strike="noStrike">
                <a:solidFill>
                  <a:srgbClr val="056839"/>
                </a:solidFill>
                <a:latin typeface="Calibri"/>
                <a:ea typeface="Calibri"/>
                <a:cs typeface="Calibri"/>
                <a:sym typeface="Calibri"/>
              </a:rPr>
              <a:t>Varis </a:t>
            </a:r>
            <a:endParaRPr b="0" i="0" sz="2900" u="none" cap="none" strike="noStrike">
              <a:solidFill>
                <a:schemeClr val="dk1"/>
              </a:solidFill>
              <a:latin typeface="Calibri"/>
              <a:ea typeface="Calibri"/>
              <a:cs typeface="Calibri"/>
              <a:sym typeface="Calibri"/>
            </a:endParaRPr>
          </a:p>
        </p:txBody>
      </p:sp>
      <p:pic>
        <p:nvPicPr>
          <p:cNvPr descr="Logo&#10;&#10;Description automatically generated" id="358" name="Google Shape;358;p22"/>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359" name="Google Shape;359;p22"/>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
        <p:nvSpPr>
          <p:cNvPr id="360" name="Google Shape;360;p22"/>
          <p:cNvSpPr/>
          <p:nvPr/>
        </p:nvSpPr>
        <p:spPr>
          <a:xfrm flipH="1" rot="-5400000">
            <a:off x="15316488" y="5029499"/>
            <a:ext cx="10287000" cy="2280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61" name="Google Shape;361;p22"/>
          <p:cNvSpPr txBox="1"/>
          <p:nvPr/>
        </p:nvSpPr>
        <p:spPr>
          <a:xfrm>
            <a:off x="907112" y="2654412"/>
            <a:ext cx="13125900" cy="39057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4100"/>
              <a:buFont typeface="Arial"/>
              <a:buNone/>
            </a:pPr>
            <a:r>
              <a:rPr b="0" i="0" lang="en-US" sz="4100" u="none" cap="none" strike="noStrike">
                <a:solidFill>
                  <a:srgbClr val="056839"/>
                </a:solidFill>
                <a:latin typeface="Calibri"/>
                <a:ea typeface="Calibri"/>
                <a:cs typeface="Calibri"/>
                <a:sym typeface="Calibri"/>
              </a:rPr>
              <a:t>Peržvelgti </a:t>
            </a:r>
            <a:endParaRPr b="0" i="0" sz="41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4100" u="sng" cap="none" strike="noStrike">
                <a:solidFill>
                  <a:srgbClr val="056839"/>
                </a:solidFill>
                <a:latin typeface="Calibri"/>
                <a:ea typeface="Calibri"/>
                <a:cs typeface="Calibri"/>
                <a:sym typeface="Calibri"/>
                <a:hlinkClick r:id="rId5">
                  <a:extLst>
                    <a:ext uri="{A12FA001-AC4F-418D-AE19-62706E023703}">
                      <ahyp:hlinkClr val="tx"/>
                    </a:ext>
                  </a:extLst>
                </a:hlinkClick>
              </a:rPr>
              <a:t>https://www.researchgate.net/publication/328927651_Remediation_Technology_for_Copper_Contaminated_Soil_A_Review</a:t>
            </a:r>
            <a:r>
              <a:rPr b="0" i="0" lang="en-US" sz="4100" u="none" cap="none" strike="noStrike">
                <a:solidFill>
                  <a:srgbClr val="056839"/>
                </a:solidFill>
                <a:latin typeface="Calibri"/>
                <a:ea typeface="Calibri"/>
                <a:cs typeface="Calibri"/>
                <a:sym typeface="Calibri"/>
              </a:rPr>
              <a:t>  ir/arba panašius tinklalapius ir parengti trijų variu užterštų vietų valymo metodų ataskaitą.</a:t>
            </a:r>
            <a:endParaRPr sz="2300">
              <a:solidFill>
                <a:srgbClr val="056839"/>
              </a:solidFill>
            </a:endParaRPr>
          </a:p>
          <a:p>
            <a:pPr indent="0" lvl="0" marL="0" marR="0" rtl="0" algn="l">
              <a:lnSpc>
                <a:spcPct val="100000"/>
              </a:lnSpc>
              <a:spcBef>
                <a:spcPts val="0"/>
              </a:spcBef>
              <a:spcAft>
                <a:spcPts val="0"/>
              </a:spcAft>
              <a:buClr>
                <a:srgbClr val="000000"/>
              </a:buClr>
              <a:buSzPts val="3900"/>
              <a:buFont typeface="Arial"/>
              <a:buNone/>
            </a:pPr>
            <a:r>
              <a:t/>
            </a:r>
            <a:endParaRPr b="0" i="0" sz="3900" u="none" cap="none" strike="noStrike">
              <a:solidFill>
                <a:srgbClr val="056839"/>
              </a:solidFill>
              <a:latin typeface="Calibri"/>
              <a:ea typeface="Calibri"/>
              <a:cs typeface="Calibri"/>
              <a:sym typeface="Calibri"/>
            </a:endParaRPr>
          </a:p>
        </p:txBody>
      </p:sp>
      <p:sp>
        <p:nvSpPr>
          <p:cNvPr id="362" name="Google Shape;362;p22"/>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63" name="Google Shape;363;p22"/>
          <p:cNvSpPr/>
          <p:nvPr/>
        </p:nvSpPr>
        <p:spPr>
          <a:xfrm>
            <a:off x="1053214" y="19072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3"/>
          <p:cNvSpPr txBox="1"/>
          <p:nvPr/>
        </p:nvSpPr>
        <p:spPr>
          <a:xfrm>
            <a:off x="1034416" y="2309172"/>
            <a:ext cx="17320200" cy="55143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0" i="0" lang="en-US" sz="4100" u="none" cap="none" strike="noStrike">
                <a:solidFill>
                  <a:srgbClr val="056839"/>
                </a:solidFill>
                <a:latin typeface="Calibri"/>
                <a:ea typeface="Calibri"/>
                <a:cs typeface="Calibri"/>
                <a:sym typeface="Calibri"/>
              </a:rPr>
              <a:t>Kaip vieną iš vario alternatyvų galima paminėti </a:t>
            </a:r>
            <a:r>
              <a:rPr b="1" i="0" lang="en-US" sz="4100" u="none" cap="none" strike="noStrike">
                <a:solidFill>
                  <a:srgbClr val="056839"/>
                </a:solidFill>
                <a:latin typeface="Calibri"/>
                <a:ea typeface="Calibri"/>
                <a:cs typeface="Calibri"/>
                <a:sym typeface="Calibri"/>
              </a:rPr>
              <a:t>D-tagatozę</a:t>
            </a:r>
            <a:r>
              <a:rPr b="0" i="0" lang="en-US" sz="4100" u="none" cap="none" strike="noStrike">
                <a:solidFill>
                  <a:srgbClr val="056839"/>
                </a:solidFill>
                <a:latin typeface="Calibri"/>
                <a:ea typeface="Calibri"/>
                <a:cs typeface="Calibri"/>
                <a:sym typeface="Calibri"/>
              </a:rPr>
              <a:t>, natūralų saldiklį, kurio molekulinė formulė identiška gliukozei, o struktūra yra veidrodinis fruktozės atspindys. </a:t>
            </a:r>
            <a:endParaRPr b="0" i="0" sz="41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None/>
            </a:pPr>
            <a:r>
              <a:rPr b="0" i="0" lang="en-US" sz="4100" u="none" cap="none" strike="noStrike">
                <a:solidFill>
                  <a:srgbClr val="056839"/>
                </a:solidFill>
                <a:latin typeface="Calibri"/>
                <a:ea typeface="Calibri"/>
                <a:cs typeface="Calibri"/>
                <a:sym typeface="Calibri"/>
              </a:rPr>
              <a:t>Kai kurie retai ir nedideliais kiekiais gamtoje aptinkami cukraus junginiai, pavyzdžiui D-tagatozė, sukelia tam tikrų augalų sisteminį įgytą atsparumą, todėl padidėja atsparumas daugeliui patogenų tipų.</a:t>
            </a:r>
            <a:endParaRPr b="0" i="0" sz="4100" u="none" cap="none" strike="noStrike">
              <a:solidFill>
                <a:srgbClr val="056839"/>
              </a:solidFill>
              <a:latin typeface="Calibri"/>
              <a:ea typeface="Calibri"/>
              <a:cs typeface="Calibri"/>
              <a:sym typeface="Calibri"/>
            </a:endParaRPr>
          </a:p>
        </p:txBody>
      </p:sp>
      <p:sp>
        <p:nvSpPr>
          <p:cNvPr id="370" name="Google Shape;370;p23"/>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71" name="Google Shape;371;p23"/>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72" name="Google Shape;372;p23"/>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373" name="Google Shape;373;p23"/>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374" name="Google Shape;374;p23"/>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
        <p:nvSpPr>
          <p:cNvPr id="375" name="Google Shape;375;p23"/>
          <p:cNvSpPr txBox="1"/>
          <p:nvPr/>
        </p:nvSpPr>
        <p:spPr>
          <a:xfrm>
            <a:off x="818355" y="862473"/>
            <a:ext cx="156300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3 tema. Varis</a:t>
            </a:r>
            <a:endParaRPr b="1" i="0" sz="3300" u="none" cap="none" strike="noStrike">
              <a:solidFill>
                <a:srgbClr val="C55A1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4"/>
          <p:cNvSpPr/>
          <p:nvPr/>
        </p:nvSpPr>
        <p:spPr>
          <a:xfrm>
            <a:off x="-228012" y="-1"/>
            <a:ext cx="20574000" cy="10287000"/>
          </a:xfrm>
          <a:prstGeom prst="rect">
            <a:avLst/>
          </a:prstGeom>
          <a:gradFill>
            <a:gsLst>
              <a:gs pos="0">
                <a:srgbClr val="F5F7FC"/>
              </a:gs>
              <a:gs pos="100000">
                <a:srgbClr val="25AAE1">
                  <a:alpha val="4313"/>
                </a:srgbClr>
              </a:gs>
            </a:gsLst>
            <a:lin ang="21593863" scaled="0"/>
          </a:gra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82" name="Google Shape;382;p24"/>
          <p:cNvSpPr txBox="1"/>
          <p:nvPr/>
        </p:nvSpPr>
        <p:spPr>
          <a:xfrm>
            <a:off x="4643074" y="3412256"/>
            <a:ext cx="13016400" cy="38133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0" i="0" lang="en-US" sz="4100" u="none" cap="none" strike="noStrike">
                <a:solidFill>
                  <a:srgbClr val="056839"/>
                </a:solidFill>
                <a:latin typeface="Calibri"/>
                <a:ea typeface="Calibri"/>
                <a:cs typeface="Calibri"/>
                <a:sym typeface="Calibri"/>
              </a:rPr>
              <a:t>Daugiau informacijos apie D-tagatozę ir kaip cukraus junginiai padidina augalų savisaugos potencialą rasite:</a:t>
            </a:r>
            <a:endParaRPr b="0" i="0" sz="41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900"/>
              <a:buFont typeface="Arial"/>
              <a:buNone/>
            </a:pPr>
            <a:r>
              <a:t/>
            </a:r>
            <a:endParaRPr b="0" i="0" sz="3900" u="sng" cap="none" strike="noStrike">
              <a:solidFill>
                <a:srgbClr val="056839"/>
              </a:solidFill>
              <a:latin typeface="Calibri"/>
              <a:ea typeface="Calibri"/>
              <a:cs typeface="Calibri"/>
              <a:sym typeface="Calibri"/>
              <a:hlinkClick r:id="rId3">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3900"/>
              <a:buFont typeface="Arial"/>
              <a:buNone/>
            </a:pPr>
            <a:r>
              <a:rPr b="0" i="0" lang="en-US" sz="3900" u="sng" cap="none" strike="noStrike">
                <a:solidFill>
                  <a:srgbClr val="056839"/>
                </a:solidFill>
                <a:latin typeface="Calibri"/>
                <a:ea typeface="Calibri"/>
                <a:cs typeface="Calibri"/>
                <a:sym typeface="Calibri"/>
                <a:hlinkClick r:id="rId4">
                  <a:extLst>
                    <a:ext uri="{A12FA001-AC4F-418D-AE19-62706E023703}">
                      <ahyp:hlinkClr val="tx"/>
                    </a:ext>
                  </a:extLst>
                </a:hlinkClick>
              </a:rPr>
              <a:t>https://www.biokutatas.hu/en/page/show/with-or-without-copper</a:t>
            </a:r>
            <a:r>
              <a:rPr b="0" i="0" lang="en-US" sz="3900" u="none" cap="none" strike="noStrike">
                <a:solidFill>
                  <a:srgbClr val="056839"/>
                </a:solidFill>
                <a:latin typeface="Calibri"/>
                <a:ea typeface="Calibri"/>
                <a:cs typeface="Calibri"/>
                <a:sym typeface="Calibri"/>
              </a:rPr>
              <a:t> </a:t>
            </a:r>
            <a:endParaRPr b="0" i="0" sz="39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3900" u="none" cap="none" strike="noStrike">
                <a:solidFill>
                  <a:srgbClr val="C55A11"/>
                </a:solidFill>
                <a:latin typeface="Calibri"/>
                <a:ea typeface="Calibri"/>
                <a:cs typeface="Calibri"/>
                <a:sym typeface="Calibri"/>
              </a:rPr>
              <a:t> </a:t>
            </a:r>
            <a:endParaRPr b="0" i="0" sz="3900" u="none" cap="none" strike="noStrike">
              <a:solidFill>
                <a:srgbClr val="C55A11"/>
              </a:solidFill>
              <a:latin typeface="Calibri"/>
              <a:ea typeface="Calibri"/>
              <a:cs typeface="Calibri"/>
              <a:sym typeface="Calibri"/>
            </a:endParaRPr>
          </a:p>
        </p:txBody>
      </p:sp>
      <p:pic>
        <p:nvPicPr>
          <p:cNvPr descr="Logo&#10;&#10;Description automatically generated" id="383" name="Google Shape;383;p24"/>
          <p:cNvPicPr preferRelativeResize="0"/>
          <p:nvPr/>
        </p:nvPicPr>
        <p:blipFill rotWithShape="1">
          <a:blip r:embed="rId5">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384" name="Google Shape;384;p24"/>
          <p:cNvPicPr preferRelativeResize="0"/>
          <p:nvPr/>
        </p:nvPicPr>
        <p:blipFill rotWithShape="1">
          <a:blip r:embed="rId6">
            <a:alphaModFix/>
          </a:blip>
          <a:srcRect b="0" l="0" r="0" t="0"/>
          <a:stretch/>
        </p:blipFill>
        <p:spPr>
          <a:xfrm>
            <a:off x="3131911" y="9240848"/>
            <a:ext cx="3468961" cy="727772"/>
          </a:xfrm>
          <a:prstGeom prst="rect">
            <a:avLst/>
          </a:prstGeom>
          <a:noFill/>
          <a:ln>
            <a:noFill/>
          </a:ln>
        </p:spPr>
      </p:pic>
      <p:sp>
        <p:nvSpPr>
          <p:cNvPr id="385" name="Google Shape;385;p24"/>
          <p:cNvSpPr/>
          <p:nvPr/>
        </p:nvSpPr>
        <p:spPr>
          <a:xfrm flipH="1" rot="-5400000">
            <a:off x="15316488" y="5029499"/>
            <a:ext cx="10287000" cy="2280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86" name="Google Shape;386;p24"/>
          <p:cNvSpPr txBox="1"/>
          <p:nvPr/>
        </p:nvSpPr>
        <p:spPr>
          <a:xfrm>
            <a:off x="279022" y="693122"/>
            <a:ext cx="16398900" cy="15045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3 tema.</a:t>
            </a:r>
            <a:r>
              <a:rPr b="1" lang="en-US" sz="5900">
                <a:solidFill>
                  <a:srgbClr val="056839"/>
                </a:solidFill>
                <a:latin typeface="Calibri"/>
                <a:ea typeface="Calibri"/>
                <a:cs typeface="Calibri"/>
                <a:sym typeface="Calibri"/>
              </a:rPr>
              <a:t> </a:t>
            </a:r>
            <a:r>
              <a:rPr b="1" i="0" lang="en-US" sz="5900" u="none" cap="none" strike="noStrike">
                <a:solidFill>
                  <a:srgbClr val="056839"/>
                </a:solidFill>
                <a:latin typeface="Calibri"/>
                <a:ea typeface="Calibri"/>
                <a:cs typeface="Calibri"/>
                <a:sym typeface="Calibri"/>
              </a:rPr>
              <a:t>Varis </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387" name="Google Shape;387;p24"/>
          <p:cNvSpPr/>
          <p:nvPr/>
        </p:nvSpPr>
        <p:spPr>
          <a:xfrm>
            <a:off x="0" y="119756"/>
            <a:ext cx="2245200" cy="446400"/>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202124"/>
              </a:buClr>
              <a:buSzPts val="3400"/>
              <a:buFont typeface="Arial"/>
              <a:buNone/>
            </a:pPr>
            <a:r>
              <a:t/>
            </a:r>
            <a:endParaRPr b="0" i="0" sz="2900" u="none" cap="none" strike="noStrike">
              <a:solidFill>
                <a:schemeClr val="dk1"/>
              </a:solidFill>
              <a:latin typeface="Arial"/>
              <a:ea typeface="Arial"/>
              <a:cs typeface="Arial"/>
              <a:sym typeface="Arial"/>
            </a:endParaRPr>
          </a:p>
        </p:txBody>
      </p:sp>
      <p:sp>
        <p:nvSpPr>
          <p:cNvPr id="388" name="Google Shape;388;p24"/>
          <p:cNvSpPr/>
          <p:nvPr/>
        </p:nvSpPr>
        <p:spPr>
          <a:xfrm>
            <a:off x="526639" y="1739619"/>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89" name="Google Shape;389;p24"/>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5"/>
          <p:cNvSpPr txBox="1"/>
          <p:nvPr/>
        </p:nvSpPr>
        <p:spPr>
          <a:xfrm>
            <a:off x="883847" y="845615"/>
            <a:ext cx="156300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4 tema. Pesticidų likučiai </a:t>
            </a:r>
            <a:endParaRPr b="1" i="0" sz="3300" u="none" cap="none" strike="noStrike">
              <a:solidFill>
                <a:srgbClr val="C55A11"/>
              </a:solidFill>
              <a:latin typeface="Calibri"/>
              <a:ea typeface="Calibri"/>
              <a:cs typeface="Calibri"/>
              <a:sym typeface="Calibri"/>
            </a:endParaRPr>
          </a:p>
        </p:txBody>
      </p:sp>
      <p:sp>
        <p:nvSpPr>
          <p:cNvPr id="396" name="Google Shape;396;p25"/>
          <p:cNvSpPr txBox="1"/>
          <p:nvPr/>
        </p:nvSpPr>
        <p:spPr>
          <a:xfrm>
            <a:off x="613533" y="2119425"/>
            <a:ext cx="19168200" cy="56913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0" i="0" lang="en-US" sz="3300" u="none" cap="none" strike="noStrike">
                <a:solidFill>
                  <a:srgbClr val="056839"/>
                </a:solidFill>
                <a:latin typeface="Calibri"/>
                <a:ea typeface="Calibri"/>
                <a:cs typeface="Calibri"/>
                <a:sym typeface="Calibri"/>
              </a:rPr>
              <a:t>Be to, kas jau minėta, taip pat didėja susirūpinimas dėl </a:t>
            </a:r>
            <a:r>
              <a:rPr b="1" i="0" lang="en-US" sz="3300" u="none" cap="none" strike="noStrike">
                <a:solidFill>
                  <a:srgbClr val="056839"/>
                </a:solidFill>
                <a:latin typeface="Calibri"/>
                <a:ea typeface="Calibri"/>
                <a:cs typeface="Calibri"/>
                <a:sym typeface="Calibri"/>
              </a:rPr>
              <a:t>pesticidų likučių </a:t>
            </a:r>
            <a:r>
              <a:rPr b="0" i="0" lang="en-US" sz="3300" u="none" cap="none" strike="noStrike">
                <a:solidFill>
                  <a:srgbClr val="056839"/>
                </a:solidFill>
                <a:latin typeface="Calibri"/>
                <a:ea typeface="Calibri"/>
                <a:cs typeface="Calibri"/>
                <a:sym typeface="Calibri"/>
              </a:rPr>
              <a:t>ir jų metabolitų kaupimosi dirvožemyje (pvz., glifosato ir aminometilfosfono rūgšties) bei galimų jų skilimo produktų.</a:t>
            </a:r>
            <a:endParaRPr sz="2300">
              <a:solidFill>
                <a:srgbClr val="056839"/>
              </a:solidFill>
            </a:endParaRPr>
          </a:p>
          <a:p>
            <a:pPr indent="0" lvl="0" marL="0" marR="0" rtl="0" algn="just">
              <a:lnSpc>
                <a:spcPct val="150000"/>
              </a:lnSpc>
              <a:spcBef>
                <a:spcPts val="0"/>
              </a:spcBef>
              <a:spcAft>
                <a:spcPts val="0"/>
              </a:spcAft>
              <a:buNone/>
            </a:pPr>
            <a:r>
              <a:t/>
            </a:r>
            <a:endParaRPr b="0" i="0" sz="20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None/>
            </a:pPr>
            <a:r>
              <a:rPr b="0" i="0" lang="en-US" sz="3300" u="none" cap="none" strike="noStrike">
                <a:solidFill>
                  <a:srgbClr val="056839"/>
                </a:solidFill>
                <a:latin typeface="Calibri"/>
                <a:ea typeface="Calibri"/>
                <a:cs typeface="Calibri"/>
                <a:sym typeface="Calibri"/>
              </a:rPr>
              <a:t>Egzistuoja daug galimybių pavojingus pesticidus pakeisti saugesnėmis alternatyvomis. Roterdamo konvencijos svetainėje išskirti rizikos mažinimo pavyzdžiai: integruotas kenkėjų valdymas, tausojantis žemės ūkis, ekologinis žemės ūkis, agroekologija, biologiniai pesticidai, biologinė kenkėjų kontrolė, PEAT ir „Plantix“:</a:t>
            </a:r>
            <a:endParaRPr b="0" i="0" sz="33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3300"/>
              <a:buFont typeface="Arial"/>
              <a:buNone/>
            </a:pPr>
            <a:r>
              <a:rPr b="0" i="0" lang="en-US" sz="3300" u="sng" cap="none" strike="noStrike">
                <a:solidFill>
                  <a:srgbClr val="056839"/>
                </a:solidFill>
                <a:latin typeface="Calibri"/>
                <a:ea typeface="Calibri"/>
                <a:cs typeface="Calibri"/>
                <a:sym typeface="Calibri"/>
                <a:hlinkClick r:id="rId3">
                  <a:extLst>
                    <a:ext uri="{A12FA001-AC4F-418D-AE19-62706E023703}">
                      <ahyp:hlinkClr val="tx"/>
                    </a:ext>
                  </a:extLst>
                </a:hlinkClick>
              </a:rPr>
              <a:t>http://www.pic.int/Implementation/Pesticides/Alternativestohazardouspesticides/tabid/8078/language/en-US/Default.aspx</a:t>
            </a:r>
            <a:r>
              <a:rPr b="0" i="0" lang="en-US" sz="3300" u="none" cap="none" strike="noStrike">
                <a:solidFill>
                  <a:srgbClr val="056839"/>
                </a:solidFill>
                <a:latin typeface="Calibri"/>
                <a:ea typeface="Calibri"/>
                <a:cs typeface="Calibri"/>
                <a:sym typeface="Calibri"/>
              </a:rPr>
              <a:t> </a:t>
            </a:r>
            <a:endParaRPr b="0" i="0" sz="3300" u="none" cap="none" strike="noStrike">
              <a:solidFill>
                <a:srgbClr val="056839"/>
              </a:solidFill>
              <a:latin typeface="Calibri"/>
              <a:ea typeface="Calibri"/>
              <a:cs typeface="Calibri"/>
              <a:sym typeface="Calibri"/>
            </a:endParaRPr>
          </a:p>
        </p:txBody>
      </p:sp>
      <p:sp>
        <p:nvSpPr>
          <p:cNvPr id="397" name="Google Shape;397;p25"/>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98" name="Google Shape;398;p25"/>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399" name="Google Shape;399;p25"/>
          <p:cNvSpPr/>
          <p:nvPr/>
        </p:nvSpPr>
        <p:spPr>
          <a:xfrm>
            <a:off x="1053239" y="1809819"/>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400" name="Google Shape;400;p25"/>
          <p:cNvPicPr preferRelativeResize="0"/>
          <p:nvPr/>
        </p:nvPicPr>
        <p:blipFill rotWithShape="1">
          <a:blip r:embed="rId4">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401" name="Google Shape;401;p25"/>
          <p:cNvPicPr preferRelativeResize="0"/>
          <p:nvPr/>
        </p:nvPicPr>
        <p:blipFill rotWithShape="1">
          <a:blip r:embed="rId5">
            <a:alphaModFix/>
          </a:blip>
          <a:srcRect b="0" l="0" r="0" t="0"/>
          <a:stretch/>
        </p:blipFill>
        <p:spPr>
          <a:xfrm>
            <a:off x="3131911" y="9240848"/>
            <a:ext cx="3468961" cy="72777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6"/>
          <p:cNvSpPr/>
          <p:nvPr/>
        </p:nvSpPr>
        <p:spPr>
          <a:xfrm>
            <a:off x="-114006" y="-86181"/>
            <a:ext cx="20574000" cy="10287000"/>
          </a:xfrm>
          <a:prstGeom prst="rect">
            <a:avLst/>
          </a:prstGeom>
          <a:gradFill>
            <a:gsLst>
              <a:gs pos="0">
                <a:srgbClr val="F5F7FC"/>
              </a:gs>
              <a:gs pos="100000">
                <a:srgbClr val="25AAE1">
                  <a:alpha val="4313"/>
                </a:srgbClr>
              </a:gs>
            </a:gsLst>
            <a:lin ang="21593999" scaled="0"/>
          </a:gra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08" name="Google Shape;408;p26"/>
          <p:cNvSpPr txBox="1"/>
          <p:nvPr/>
        </p:nvSpPr>
        <p:spPr>
          <a:xfrm>
            <a:off x="907112" y="943041"/>
            <a:ext cx="16398900" cy="15045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4 tema</a:t>
            </a:r>
            <a:r>
              <a:rPr b="1" lang="en-US" sz="5900">
                <a:solidFill>
                  <a:srgbClr val="056839"/>
                </a:solidFill>
                <a:latin typeface="Calibri"/>
                <a:ea typeface="Calibri"/>
                <a:cs typeface="Calibri"/>
                <a:sym typeface="Calibri"/>
              </a:rPr>
              <a:t>.</a:t>
            </a:r>
            <a:r>
              <a:rPr b="1" i="0" lang="en-US" sz="5900" u="none" cap="none" strike="noStrike">
                <a:solidFill>
                  <a:srgbClr val="056839"/>
                </a:solidFill>
                <a:latin typeface="Calibri"/>
                <a:ea typeface="Calibri"/>
                <a:cs typeface="Calibri"/>
                <a:sym typeface="Calibri"/>
              </a:rPr>
              <a:t> Pesticidų likučiai </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409" name="Google Shape;409;p26"/>
          <p:cNvSpPr txBox="1"/>
          <p:nvPr/>
        </p:nvSpPr>
        <p:spPr>
          <a:xfrm>
            <a:off x="3199513" y="2844915"/>
            <a:ext cx="13947000" cy="38442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0" i="0" lang="en-US" sz="4100" u="none" cap="none" strike="noStrike">
                <a:solidFill>
                  <a:srgbClr val="056839"/>
                </a:solidFill>
                <a:latin typeface="Calibri"/>
                <a:ea typeface="Calibri"/>
                <a:cs typeface="Calibri"/>
                <a:sym typeface="Calibri"/>
              </a:rPr>
              <a:t>Plačiau išnagrinėkite pasirinktus Roterdamo konvencijos tinklalapyje išvardytus metodus ir parenkite pranešimą bei pristatymą, kuriuo pasidalinsite su kitais mokiniais.</a:t>
            </a:r>
            <a:endParaRPr b="0" i="0" sz="41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900"/>
              <a:buFont typeface="Arial"/>
              <a:buNone/>
            </a:pPr>
            <a:r>
              <a:t/>
            </a:r>
            <a:endParaRPr b="0" i="0" sz="39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900"/>
              <a:buFont typeface="Arial"/>
              <a:buNone/>
            </a:pPr>
            <a:r>
              <a:rPr b="0" i="0" lang="en-US" sz="3900" u="sng" cap="none" strike="noStrike">
                <a:solidFill>
                  <a:srgbClr val="056839"/>
                </a:solidFill>
                <a:latin typeface="Calibri"/>
                <a:ea typeface="Calibri"/>
                <a:cs typeface="Calibri"/>
                <a:sym typeface="Calibri"/>
                <a:hlinkClick r:id="rId3">
                  <a:extLst>
                    <a:ext uri="{A12FA001-AC4F-418D-AE19-62706E023703}">
                      <ahyp:hlinkClr val="tx"/>
                    </a:ext>
                  </a:extLst>
                </a:hlinkClick>
              </a:rPr>
              <a:t>http://www.pic.int/Implementation/Pesticides/Alternativestohazardouspesticides/tabid/8078/language/en-US/Default.aspx</a:t>
            </a:r>
            <a:endParaRPr b="0" i="0" sz="3900" u="none" cap="none" strike="noStrike">
              <a:solidFill>
                <a:srgbClr val="056839"/>
              </a:solidFill>
              <a:latin typeface="Calibri"/>
              <a:ea typeface="Calibri"/>
              <a:cs typeface="Calibri"/>
              <a:sym typeface="Calibri"/>
            </a:endParaRPr>
          </a:p>
        </p:txBody>
      </p:sp>
      <p:pic>
        <p:nvPicPr>
          <p:cNvPr descr="Logo&#10;&#10;Description automatically generated" id="410" name="Google Shape;410;p26"/>
          <p:cNvPicPr preferRelativeResize="0"/>
          <p:nvPr/>
        </p:nvPicPr>
        <p:blipFill rotWithShape="1">
          <a:blip r:embed="rId4">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411" name="Google Shape;411;p26"/>
          <p:cNvPicPr preferRelativeResize="0"/>
          <p:nvPr/>
        </p:nvPicPr>
        <p:blipFill rotWithShape="1">
          <a:blip r:embed="rId5">
            <a:alphaModFix/>
          </a:blip>
          <a:srcRect b="0" l="0" r="0" t="0"/>
          <a:stretch/>
        </p:blipFill>
        <p:spPr>
          <a:xfrm>
            <a:off x="3131911" y="9240848"/>
            <a:ext cx="3468961" cy="727772"/>
          </a:xfrm>
          <a:prstGeom prst="rect">
            <a:avLst/>
          </a:prstGeom>
          <a:noFill/>
          <a:ln>
            <a:noFill/>
          </a:ln>
        </p:spPr>
      </p:pic>
      <p:sp>
        <p:nvSpPr>
          <p:cNvPr id="412" name="Google Shape;412;p26"/>
          <p:cNvSpPr/>
          <p:nvPr/>
        </p:nvSpPr>
        <p:spPr>
          <a:xfrm flipH="1" rot="-5400000">
            <a:off x="15316488" y="5029499"/>
            <a:ext cx="10287000" cy="2280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13" name="Google Shape;413;p26"/>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14" name="Google Shape;414;p26"/>
          <p:cNvSpPr/>
          <p:nvPr/>
        </p:nvSpPr>
        <p:spPr>
          <a:xfrm>
            <a:off x="907089" y="192769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9" name="Shape 419"/>
        <p:cNvGrpSpPr/>
        <p:nvPr/>
      </p:nvGrpSpPr>
      <p:grpSpPr>
        <a:xfrm>
          <a:off x="0" y="0"/>
          <a:ext cx="0" cy="0"/>
          <a:chOff x="0" y="0"/>
          <a:chExt cx="0" cy="0"/>
        </a:xfrm>
      </p:grpSpPr>
      <p:sp>
        <p:nvSpPr>
          <p:cNvPr id="420" name="Google Shape;420;p27"/>
          <p:cNvSpPr txBox="1"/>
          <p:nvPr/>
        </p:nvSpPr>
        <p:spPr>
          <a:xfrm>
            <a:off x="890279" y="695549"/>
            <a:ext cx="173604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Būsimų profesinių įgūdžių formavimo klausimai</a:t>
            </a:r>
            <a:endParaRPr b="0" i="0" sz="2300" u="none" cap="none" strike="noStrike">
              <a:solidFill>
                <a:srgbClr val="000000"/>
              </a:solidFill>
              <a:latin typeface="Arial"/>
              <a:ea typeface="Arial"/>
              <a:cs typeface="Arial"/>
              <a:sym typeface="Arial"/>
            </a:endParaRPr>
          </a:p>
        </p:txBody>
      </p:sp>
      <p:sp>
        <p:nvSpPr>
          <p:cNvPr id="421" name="Google Shape;421;p27"/>
          <p:cNvSpPr txBox="1"/>
          <p:nvPr/>
        </p:nvSpPr>
        <p:spPr>
          <a:xfrm>
            <a:off x="890279" y="2321671"/>
            <a:ext cx="16933500" cy="3705600"/>
          </a:xfrm>
          <a:prstGeom prst="rect">
            <a:avLst/>
          </a:prstGeom>
          <a:noFill/>
          <a:ln>
            <a:noFill/>
          </a:ln>
        </p:spPr>
        <p:txBody>
          <a:bodyPr anchorCtr="0" anchor="t" bIns="74275" lIns="148575" spcFirstLastPara="1" rIns="148575" wrap="square" tIns="74275">
            <a:spAutoFit/>
          </a:bodyPr>
          <a:lstStyle/>
          <a:p>
            <a:pPr indent="0" lvl="0" marL="0" marR="0" rtl="0" algn="l">
              <a:lnSpc>
                <a:spcPct val="150000"/>
              </a:lnSpc>
              <a:spcBef>
                <a:spcPts val="0"/>
              </a:spcBef>
              <a:spcAft>
                <a:spcPts val="0"/>
              </a:spcAft>
              <a:buNone/>
            </a:pPr>
            <a:r>
              <a:rPr b="0" i="0" lang="en-US" sz="4200" u="none" cap="none" strike="noStrike">
                <a:solidFill>
                  <a:srgbClr val="056839"/>
                </a:solidFill>
                <a:latin typeface="Calibri"/>
                <a:ea typeface="Calibri"/>
                <a:cs typeface="Calibri"/>
                <a:sym typeface="Calibri"/>
              </a:rPr>
              <a:t>Ar norite sužinoti daugiau apie tręšimo sąlygotus žemės ūkio paskirties plotų taršos atvejus? </a:t>
            </a:r>
            <a:endParaRPr b="0" i="0" sz="42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4100"/>
              <a:buFont typeface="Arial"/>
              <a:buNone/>
            </a:pPr>
            <a:r>
              <a:t/>
            </a:r>
            <a:endParaRPr b="0" i="0" sz="42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4100"/>
              <a:buFont typeface="Arial"/>
              <a:buNone/>
            </a:pPr>
            <a:r>
              <a:rPr b="0" i="0" lang="en-US" sz="4200" u="none" cap="none" strike="noStrike">
                <a:solidFill>
                  <a:srgbClr val="056839"/>
                </a:solidFill>
                <a:latin typeface="Calibri"/>
                <a:ea typeface="Calibri"/>
                <a:cs typeface="Calibri"/>
                <a:sym typeface="Calibri"/>
              </a:rPr>
              <a:t>Atlikite sekančioje skaidrėje rekomenduojamą tyrimą. </a:t>
            </a:r>
            <a:endParaRPr b="1" i="0" sz="4200" u="none" cap="none" strike="noStrike">
              <a:solidFill>
                <a:srgbClr val="056839"/>
              </a:solidFill>
              <a:latin typeface="Calibri"/>
              <a:ea typeface="Calibri"/>
              <a:cs typeface="Calibri"/>
              <a:sym typeface="Calibri"/>
            </a:endParaRPr>
          </a:p>
        </p:txBody>
      </p:sp>
      <p:sp>
        <p:nvSpPr>
          <p:cNvPr id="422" name="Google Shape;422;p27"/>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23" name="Google Shape;423;p27"/>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24" name="Google Shape;424;p27"/>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425" name="Google Shape;425;p27"/>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426" name="Google Shape;426;p27"/>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1" name="Shape 431"/>
        <p:cNvGrpSpPr/>
        <p:nvPr/>
      </p:nvGrpSpPr>
      <p:grpSpPr>
        <a:xfrm>
          <a:off x="0" y="0"/>
          <a:ext cx="0" cy="0"/>
          <a:chOff x="0" y="0"/>
          <a:chExt cx="0" cy="0"/>
        </a:xfrm>
      </p:grpSpPr>
      <p:sp>
        <p:nvSpPr>
          <p:cNvPr id="432" name="Google Shape;432;p28"/>
          <p:cNvSpPr/>
          <p:nvPr/>
        </p:nvSpPr>
        <p:spPr>
          <a:xfrm>
            <a:off x="0" y="0"/>
            <a:ext cx="20574000" cy="10287000"/>
          </a:xfrm>
          <a:prstGeom prst="rect">
            <a:avLst/>
          </a:prstGeom>
          <a:gradFill>
            <a:gsLst>
              <a:gs pos="0">
                <a:srgbClr val="F5F7FC"/>
              </a:gs>
              <a:gs pos="100000">
                <a:srgbClr val="7AC99A">
                  <a:alpha val="77254"/>
                </a:srgbClr>
              </a:gs>
            </a:gsLst>
            <a:lin ang="21593999" scaled="0"/>
          </a:gra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433" name="Google Shape;433;p28"/>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434" name="Google Shape;434;p28"/>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
        <p:nvSpPr>
          <p:cNvPr id="435" name="Google Shape;435;p28"/>
          <p:cNvSpPr/>
          <p:nvPr/>
        </p:nvSpPr>
        <p:spPr>
          <a:xfrm flipH="1" rot="-5400000">
            <a:off x="15316488" y="5029499"/>
            <a:ext cx="10287000" cy="2280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36" name="Google Shape;436;p28"/>
          <p:cNvSpPr txBox="1"/>
          <p:nvPr/>
        </p:nvSpPr>
        <p:spPr>
          <a:xfrm>
            <a:off x="1900452" y="2719143"/>
            <a:ext cx="17316000" cy="54834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0" i="0" lang="en-US" sz="4100" u="none" cap="none" strike="noStrike">
                <a:solidFill>
                  <a:srgbClr val="056839"/>
                </a:solidFill>
                <a:latin typeface="Calibri"/>
                <a:ea typeface="Calibri"/>
                <a:cs typeface="Calibri"/>
                <a:sym typeface="Calibri"/>
              </a:rPr>
              <a:t>Išanalizuokite Kinijos atvejį, kai didelis trąšų ir pesticidų įterpimas ir mažas efektyvumas stipriai įtakojo šiltnamio efektą sukeliančių dujų (tokių kaip CH4 ir N2O) išmetimą ir teršalų patekimą į vandens telkinius ir dirvožemį, pvz., azoto ir fosforo, pesticidų ir sunkiųjų metalų, kurie galiausiai būtų pernešami ir kauptųsi maisto produktuose:</a:t>
            </a:r>
            <a:endParaRPr sz="2300">
              <a:solidFill>
                <a:srgbClr val="056839"/>
              </a:solidFill>
            </a:endParaRPr>
          </a:p>
          <a:p>
            <a:pPr indent="0" lvl="0" marL="0" marR="0" rtl="0" algn="just">
              <a:lnSpc>
                <a:spcPct val="150000"/>
              </a:lnSpc>
              <a:spcBef>
                <a:spcPts val="0"/>
              </a:spcBef>
              <a:spcAft>
                <a:spcPts val="0"/>
              </a:spcAft>
              <a:buNone/>
            </a:pPr>
            <a:r>
              <a:rPr b="0" i="0" lang="en-US" sz="3300" u="none" cap="none" strike="noStrike">
                <a:solidFill>
                  <a:srgbClr val="3E5F27"/>
                </a:solidFill>
                <a:latin typeface="Calibri"/>
                <a:ea typeface="Calibri"/>
                <a:cs typeface="Calibri"/>
                <a:sym typeface="Calibri"/>
              </a:rPr>
              <a:t> </a:t>
            </a:r>
            <a:r>
              <a:rPr b="0" i="0" lang="en-US" sz="3900" u="sng" cap="none" strike="noStrike">
                <a:solidFill>
                  <a:srgbClr val="056839"/>
                </a:solidFill>
                <a:latin typeface="Calibri"/>
                <a:ea typeface="Calibri"/>
                <a:cs typeface="Calibri"/>
                <a:sym typeface="Calibri"/>
                <a:hlinkClick r:id="rId5">
                  <a:extLst>
                    <a:ext uri="{A12FA001-AC4F-418D-AE19-62706E023703}">
                      <ahyp:hlinkClr val="tx"/>
                    </a:ext>
                  </a:extLst>
                </a:hlinkClick>
              </a:rPr>
              <a:t>https://www.frontiersin.org/articles/10.3389/fnut.2021.703832/full</a:t>
            </a:r>
            <a:r>
              <a:rPr b="0" i="0" lang="en-US" sz="3900" u="none" cap="none" strike="noStrike">
                <a:solidFill>
                  <a:srgbClr val="056839"/>
                </a:solidFill>
                <a:latin typeface="Calibri"/>
                <a:ea typeface="Calibri"/>
                <a:cs typeface="Calibri"/>
                <a:sym typeface="Calibri"/>
              </a:rPr>
              <a:t> </a:t>
            </a:r>
            <a:endParaRPr b="0" i="0" sz="3900" u="none" cap="none" strike="noStrike">
              <a:solidFill>
                <a:srgbClr val="056839"/>
              </a:solidFill>
              <a:latin typeface="Calibri"/>
              <a:ea typeface="Calibri"/>
              <a:cs typeface="Calibri"/>
              <a:sym typeface="Calibri"/>
            </a:endParaRPr>
          </a:p>
        </p:txBody>
      </p:sp>
      <p:sp>
        <p:nvSpPr>
          <p:cNvPr id="437" name="Google Shape;437;p28"/>
          <p:cNvSpPr txBox="1"/>
          <p:nvPr/>
        </p:nvSpPr>
        <p:spPr>
          <a:xfrm>
            <a:off x="1017095" y="808931"/>
            <a:ext cx="173604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Būsimų profesinių įgūdžių formavimas</a:t>
            </a:r>
            <a:endParaRPr b="0" i="0" sz="2300" u="none" cap="none" strike="noStrike">
              <a:solidFill>
                <a:srgbClr val="000000"/>
              </a:solidFill>
              <a:latin typeface="Arial"/>
              <a:ea typeface="Arial"/>
              <a:cs typeface="Arial"/>
              <a:sym typeface="Arial"/>
            </a:endParaRPr>
          </a:p>
        </p:txBody>
      </p:sp>
      <p:sp>
        <p:nvSpPr>
          <p:cNvPr id="438" name="Google Shape;438;p28"/>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39" name="Google Shape;439;p28"/>
          <p:cNvSpPr/>
          <p:nvPr/>
        </p:nvSpPr>
        <p:spPr>
          <a:xfrm>
            <a:off x="1017089" y="1867019"/>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159219" y="9117953"/>
            <a:ext cx="5165967" cy="1083795"/>
          </a:xfrm>
          <a:prstGeom prst="rect">
            <a:avLst/>
          </a:prstGeom>
          <a:noFill/>
          <a:ln>
            <a:noFill/>
          </a:ln>
        </p:spPr>
      </p:pic>
      <p:pic>
        <p:nvPicPr>
          <p:cNvPr descr="Logo&#10;&#10;Description automatically generated" id="117" name="Google Shape;117;p3"/>
          <p:cNvPicPr preferRelativeResize="0"/>
          <p:nvPr/>
        </p:nvPicPr>
        <p:blipFill rotWithShape="1">
          <a:blip r:embed="rId4">
            <a:alphaModFix/>
          </a:blip>
          <a:srcRect b="0" l="0" r="0" t="0"/>
          <a:stretch/>
        </p:blipFill>
        <p:spPr>
          <a:xfrm>
            <a:off x="15232290" y="8150586"/>
            <a:ext cx="3931188" cy="1934692"/>
          </a:xfrm>
          <a:prstGeom prst="rect">
            <a:avLst/>
          </a:prstGeom>
          <a:noFill/>
          <a:ln>
            <a:noFill/>
          </a:ln>
        </p:spPr>
      </p:pic>
      <p:sp>
        <p:nvSpPr>
          <p:cNvPr id="118" name="Google Shape;118;p3"/>
          <p:cNvSpPr/>
          <p:nvPr/>
        </p:nvSpPr>
        <p:spPr>
          <a:xfrm>
            <a:off x="0" y="485267"/>
            <a:ext cx="59709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19" name="Google Shape;119;p3"/>
          <p:cNvSpPr/>
          <p:nvPr/>
        </p:nvSpPr>
        <p:spPr>
          <a:xfrm>
            <a:off x="6926955" y="485267"/>
            <a:ext cx="6720000" cy="1788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20" name="Google Shape;120;p3"/>
          <p:cNvSpPr/>
          <p:nvPr/>
        </p:nvSpPr>
        <p:spPr>
          <a:xfrm>
            <a:off x="14603073" y="485267"/>
            <a:ext cx="5970900" cy="1788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21" name="Google Shape;121;p3"/>
          <p:cNvSpPr/>
          <p:nvPr/>
        </p:nvSpPr>
        <p:spPr>
          <a:xfrm>
            <a:off x="0" y="8986878"/>
            <a:ext cx="14763600" cy="957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22" name="Google Shape;122;p3"/>
          <p:cNvSpPr txBox="1"/>
          <p:nvPr/>
        </p:nvSpPr>
        <p:spPr>
          <a:xfrm>
            <a:off x="870281" y="963432"/>
            <a:ext cx="15233100" cy="9657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300" u="none" cap="none" strike="noStrike">
                <a:solidFill>
                  <a:srgbClr val="056839"/>
                </a:solidFill>
                <a:latin typeface="Calibri"/>
                <a:ea typeface="Calibri"/>
                <a:cs typeface="Calibri"/>
                <a:sym typeface="Calibri"/>
              </a:rPr>
              <a:t>Mokymosi </a:t>
            </a:r>
            <a:r>
              <a:rPr b="1" lang="en-US" sz="5300">
                <a:solidFill>
                  <a:srgbClr val="056839"/>
                </a:solidFill>
                <a:latin typeface="Calibri"/>
                <a:ea typeface="Calibri"/>
                <a:cs typeface="Calibri"/>
                <a:sym typeface="Calibri"/>
              </a:rPr>
              <a:t>uždaviniai</a:t>
            </a:r>
            <a:endParaRPr b="0" i="0" sz="2300" u="none" cap="none" strike="noStrike">
              <a:solidFill>
                <a:schemeClr val="dk1"/>
              </a:solidFill>
              <a:latin typeface="Calibri"/>
              <a:ea typeface="Calibri"/>
              <a:cs typeface="Calibri"/>
              <a:sym typeface="Calibri"/>
            </a:endParaRPr>
          </a:p>
        </p:txBody>
      </p:sp>
      <p:sp>
        <p:nvSpPr>
          <p:cNvPr id="123" name="Google Shape;123;p3"/>
          <p:cNvSpPr txBox="1"/>
          <p:nvPr/>
        </p:nvSpPr>
        <p:spPr>
          <a:xfrm>
            <a:off x="1640915" y="2491920"/>
            <a:ext cx="16933500" cy="4890900"/>
          </a:xfrm>
          <a:prstGeom prst="rect">
            <a:avLst/>
          </a:prstGeom>
          <a:noFill/>
          <a:ln>
            <a:noFill/>
          </a:ln>
        </p:spPr>
        <p:txBody>
          <a:bodyPr anchorCtr="0" anchor="t" bIns="74275" lIns="148575" spcFirstLastPara="1" rIns="148575" wrap="square" tIns="74275">
            <a:spAutoFit/>
          </a:bodyPr>
          <a:lstStyle/>
          <a:p>
            <a:pPr indent="-685800" lvl="0" marL="749300" marR="0" rtl="0" algn="l">
              <a:lnSpc>
                <a:spcPct val="100000"/>
              </a:lnSpc>
              <a:spcBef>
                <a:spcPts val="0"/>
              </a:spcBef>
              <a:spcAft>
                <a:spcPts val="0"/>
              </a:spcAft>
              <a:buClr>
                <a:srgbClr val="056839"/>
              </a:buClr>
              <a:buSzPts val="3600"/>
              <a:buFont typeface="Arial"/>
              <a:buChar char="•"/>
            </a:pPr>
            <a:r>
              <a:rPr b="0" i="0" lang="en-US" sz="3600" u="none" cap="none" strike="noStrike">
                <a:solidFill>
                  <a:srgbClr val="056839"/>
                </a:solidFill>
                <a:latin typeface="Calibri"/>
                <a:ea typeface="Calibri"/>
                <a:cs typeface="Calibri"/>
                <a:sym typeface="Calibri"/>
              </a:rPr>
              <a:t>Suprasti  kaip intensyvi žemdirbystė ir įvairių trąšų naudojimas veikia dirvožemio, požeminio vandens ir produkcijos kokybę.</a:t>
            </a:r>
            <a:endParaRPr sz="3600">
              <a:solidFill>
                <a:srgbClr val="056839"/>
              </a:solidFill>
            </a:endParaRPr>
          </a:p>
          <a:p>
            <a:pPr indent="-457200" lvl="0" marL="749300" marR="0" rtl="0" algn="l">
              <a:lnSpc>
                <a:spcPct val="100000"/>
              </a:lnSpc>
              <a:spcBef>
                <a:spcPts val="0"/>
              </a:spcBef>
              <a:spcAft>
                <a:spcPts val="0"/>
              </a:spcAft>
              <a:buClr>
                <a:srgbClr val="000000"/>
              </a:buClr>
              <a:buSzPts val="4600"/>
              <a:buFont typeface="Arial"/>
              <a:buNone/>
            </a:pPr>
            <a:r>
              <a:t/>
            </a:r>
            <a:endParaRPr b="0" i="0" sz="3600" u="none" cap="none" strike="noStrike">
              <a:solidFill>
                <a:srgbClr val="056839"/>
              </a:solidFill>
              <a:latin typeface="Calibri"/>
              <a:ea typeface="Calibri"/>
              <a:cs typeface="Calibri"/>
              <a:sym typeface="Calibri"/>
            </a:endParaRPr>
          </a:p>
          <a:p>
            <a:pPr indent="-685800" lvl="0" marL="749300" marR="0" rtl="0" algn="l">
              <a:lnSpc>
                <a:spcPct val="100000"/>
              </a:lnSpc>
              <a:spcBef>
                <a:spcPts val="0"/>
              </a:spcBef>
              <a:spcAft>
                <a:spcPts val="0"/>
              </a:spcAft>
              <a:buClr>
                <a:srgbClr val="056839"/>
              </a:buClr>
              <a:buSzPts val="3600"/>
              <a:buFont typeface="Arial"/>
              <a:buChar char="•"/>
            </a:pPr>
            <a:r>
              <a:rPr b="0" i="0" lang="en-US" sz="3600" u="none" cap="none" strike="noStrike">
                <a:solidFill>
                  <a:srgbClr val="056839"/>
                </a:solidFill>
                <a:latin typeface="Calibri"/>
                <a:ea typeface="Calibri"/>
                <a:cs typeface="Calibri"/>
                <a:sym typeface="Calibri"/>
              </a:rPr>
              <a:t>Suprasti kaip įvairūs tręšimui naudojami mikroelementai veikia žmogaus sveikatą ir pagrįsti mažiau kenksmingus tręšimo variantus, išskiriant jų privalumus ir trūkumus.</a:t>
            </a:r>
            <a:endParaRPr sz="3600">
              <a:solidFill>
                <a:srgbClr val="056839"/>
              </a:solidFill>
            </a:endParaRPr>
          </a:p>
          <a:p>
            <a:pPr indent="0" lvl="0" marL="0" marR="0" rtl="0" algn="l">
              <a:lnSpc>
                <a:spcPct val="100000"/>
              </a:lnSpc>
              <a:spcBef>
                <a:spcPts val="0"/>
              </a:spcBef>
              <a:spcAft>
                <a:spcPts val="0"/>
              </a:spcAft>
              <a:buNone/>
            </a:pPr>
            <a:r>
              <a:t/>
            </a:r>
            <a:endParaRPr b="0" i="0" sz="3600" u="none" cap="none" strike="noStrike">
              <a:solidFill>
                <a:srgbClr val="056839"/>
              </a:solidFill>
              <a:latin typeface="Calibri"/>
              <a:ea typeface="Calibri"/>
              <a:cs typeface="Calibri"/>
              <a:sym typeface="Calibri"/>
            </a:endParaRPr>
          </a:p>
          <a:p>
            <a:pPr indent="-749300" lvl="0" marL="749300" marR="0" rtl="0" algn="l">
              <a:lnSpc>
                <a:spcPct val="100000"/>
              </a:lnSpc>
              <a:spcBef>
                <a:spcPts val="0"/>
              </a:spcBef>
              <a:spcAft>
                <a:spcPts val="0"/>
              </a:spcAft>
              <a:buClr>
                <a:srgbClr val="056839"/>
              </a:buClr>
              <a:buSzPts val="4600"/>
              <a:buFont typeface="Arial"/>
              <a:buChar char="•"/>
            </a:pPr>
            <a:r>
              <a:rPr b="0" i="0" lang="en-US" sz="3600" u="none" cap="none" strike="noStrike">
                <a:solidFill>
                  <a:srgbClr val="056839"/>
                </a:solidFill>
                <a:latin typeface="Calibri"/>
                <a:ea typeface="Calibri"/>
                <a:cs typeface="Calibri"/>
                <a:sym typeface="Calibri"/>
              </a:rPr>
              <a:t>Suprasti, kokios yra žalingos taršos alternatyvos, ir gebėti kurti savo pristatymus bei pranešimus šia tema.</a:t>
            </a:r>
            <a:r>
              <a:rPr b="0" i="0" lang="en-US" sz="4600" u="none" cap="none" strike="noStrike">
                <a:solidFill>
                  <a:srgbClr val="056839"/>
                </a:solidFill>
                <a:latin typeface="Calibri"/>
                <a:ea typeface="Calibri"/>
                <a:cs typeface="Calibri"/>
                <a:sym typeface="Calibri"/>
              </a:rPr>
              <a:t> </a:t>
            </a:r>
            <a:endParaRPr sz="2300">
              <a:solidFill>
                <a:srgbClr val="056839"/>
              </a:solidFill>
            </a:endParaRPr>
          </a:p>
        </p:txBody>
      </p:sp>
      <p:sp>
        <p:nvSpPr>
          <p:cNvPr id="124" name="Google Shape;124;p3"/>
          <p:cNvSpPr/>
          <p:nvPr/>
        </p:nvSpPr>
        <p:spPr>
          <a:xfrm>
            <a:off x="1104087" y="1929119"/>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9"/>
          <p:cNvSpPr txBox="1"/>
          <p:nvPr/>
        </p:nvSpPr>
        <p:spPr>
          <a:xfrm>
            <a:off x="1247775" y="2802910"/>
            <a:ext cx="16933500" cy="4644600"/>
          </a:xfrm>
          <a:prstGeom prst="rect">
            <a:avLst/>
          </a:prstGeom>
          <a:noFill/>
          <a:ln>
            <a:noFill/>
          </a:ln>
        </p:spPr>
        <p:txBody>
          <a:bodyPr anchorCtr="0" anchor="t" bIns="74275" lIns="148575" spcFirstLastPara="1" rIns="148575" wrap="square" tIns="74275">
            <a:spAutoFit/>
          </a:bodyPr>
          <a:lstStyle/>
          <a:p>
            <a:pPr indent="0" lvl="0" marL="0" marR="0" rtl="0" algn="l">
              <a:lnSpc>
                <a:spcPct val="150000"/>
              </a:lnSpc>
              <a:spcBef>
                <a:spcPts val="0"/>
              </a:spcBef>
              <a:spcAft>
                <a:spcPts val="0"/>
              </a:spcAft>
              <a:buNone/>
            </a:pPr>
            <a:r>
              <a:rPr b="0" i="0" lang="en-US" sz="4100" u="none" cap="none" strike="noStrike">
                <a:solidFill>
                  <a:srgbClr val="056839"/>
                </a:solidFill>
                <a:latin typeface="Calibri"/>
                <a:ea typeface="Calibri"/>
                <a:cs typeface="Calibri"/>
                <a:sym typeface="Calibri"/>
              </a:rPr>
              <a:t>Domitės apie apsinuodijimo vandeniu atvejus dėl netvarios žemės ūkio veiklos?</a:t>
            </a:r>
            <a:endParaRPr sz="2300">
              <a:solidFill>
                <a:srgbClr val="056839"/>
              </a:solidFill>
            </a:endParaRPr>
          </a:p>
          <a:p>
            <a:pPr indent="0" lvl="0" marL="0" marR="0" rtl="0" algn="l">
              <a:lnSpc>
                <a:spcPct val="150000"/>
              </a:lnSpc>
              <a:spcBef>
                <a:spcPts val="0"/>
              </a:spcBef>
              <a:spcAft>
                <a:spcPts val="0"/>
              </a:spcAft>
              <a:buNone/>
            </a:pPr>
            <a:r>
              <a:t/>
            </a:r>
            <a:endParaRPr b="0" i="0" sz="41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None/>
            </a:pPr>
            <a:r>
              <a:rPr b="0" i="0" lang="en-US" sz="4100" u="none" cap="none" strike="noStrike">
                <a:solidFill>
                  <a:srgbClr val="056839"/>
                </a:solidFill>
                <a:latin typeface="Calibri"/>
                <a:ea typeface="Calibri"/>
                <a:cs typeface="Calibri"/>
                <a:sym typeface="Calibri"/>
              </a:rPr>
              <a:t>Atlikite sekančioje skaidrėje rekomenduojamą tyrimą. </a:t>
            </a:r>
            <a:endParaRPr b="1" i="0" sz="41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4600"/>
              <a:buFont typeface="Arial"/>
              <a:buNone/>
            </a:pPr>
            <a:r>
              <a:t/>
            </a:r>
            <a:endParaRPr b="1" i="0" sz="4600" u="none" cap="none" strike="noStrike">
              <a:solidFill>
                <a:srgbClr val="056839"/>
              </a:solidFill>
              <a:latin typeface="Calibri"/>
              <a:ea typeface="Calibri"/>
              <a:cs typeface="Calibri"/>
              <a:sym typeface="Calibri"/>
            </a:endParaRPr>
          </a:p>
        </p:txBody>
      </p:sp>
      <p:sp>
        <p:nvSpPr>
          <p:cNvPr id="446" name="Google Shape;446;p29"/>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47" name="Google Shape;447;p29"/>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48" name="Google Shape;448;p29"/>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449" name="Google Shape;449;p29"/>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450" name="Google Shape;450;p29"/>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
        <p:nvSpPr>
          <p:cNvPr id="451" name="Google Shape;451;p29"/>
          <p:cNvSpPr txBox="1"/>
          <p:nvPr/>
        </p:nvSpPr>
        <p:spPr>
          <a:xfrm>
            <a:off x="1034414" y="788948"/>
            <a:ext cx="173604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Būsimų profesinių įgūdžių formavimo klausimai</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0"/>
          <p:cNvSpPr/>
          <p:nvPr/>
        </p:nvSpPr>
        <p:spPr>
          <a:xfrm>
            <a:off x="-170939" y="-1"/>
            <a:ext cx="20574000" cy="10287000"/>
          </a:xfrm>
          <a:prstGeom prst="rect">
            <a:avLst/>
          </a:prstGeom>
          <a:gradFill>
            <a:gsLst>
              <a:gs pos="0">
                <a:srgbClr val="F5F7FC"/>
              </a:gs>
              <a:gs pos="100000">
                <a:srgbClr val="7AC99A">
                  <a:alpha val="77254"/>
                </a:srgbClr>
              </a:gs>
            </a:gsLst>
            <a:lin ang="21593999" scaled="0"/>
          </a:gra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458" name="Google Shape;458;p30"/>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459" name="Google Shape;459;p30"/>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
        <p:nvSpPr>
          <p:cNvPr id="460" name="Google Shape;460;p30"/>
          <p:cNvSpPr/>
          <p:nvPr/>
        </p:nvSpPr>
        <p:spPr>
          <a:xfrm flipH="1" rot="-5400000">
            <a:off x="15316488" y="5029499"/>
            <a:ext cx="10287000" cy="2280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61" name="Google Shape;461;p30"/>
          <p:cNvSpPr txBox="1"/>
          <p:nvPr/>
        </p:nvSpPr>
        <p:spPr>
          <a:xfrm>
            <a:off x="1934526" y="3652900"/>
            <a:ext cx="16476900" cy="28284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0" i="0" lang="en-US" sz="4100" u="none" cap="none" strike="noStrike">
                <a:solidFill>
                  <a:srgbClr val="056839"/>
                </a:solidFill>
                <a:latin typeface="Calibri"/>
                <a:ea typeface="Calibri"/>
                <a:cs typeface="Calibri"/>
                <a:sym typeface="Calibri"/>
              </a:rPr>
              <a:t>Išanalizuokite Racoon upės atvejį Ajovoje, JAV:</a:t>
            </a:r>
            <a:endParaRPr sz="2300">
              <a:solidFill>
                <a:srgbClr val="056839"/>
              </a:solidFill>
            </a:endParaRPr>
          </a:p>
          <a:p>
            <a:pPr indent="0" lvl="0" marL="0" marR="0" rtl="0" algn="l">
              <a:lnSpc>
                <a:spcPct val="100000"/>
              </a:lnSpc>
              <a:spcBef>
                <a:spcPts val="0"/>
              </a:spcBef>
              <a:spcAft>
                <a:spcPts val="0"/>
              </a:spcAft>
              <a:buNone/>
            </a:pPr>
            <a:r>
              <a:t/>
            </a:r>
            <a:endParaRPr b="0" i="0" sz="4100" u="none" cap="none" strike="noStrike">
              <a:solidFill>
                <a:srgbClr val="3E5F2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600"/>
              <a:buFont typeface="Arial"/>
              <a:buNone/>
            </a:pPr>
            <a:r>
              <a:rPr b="0" i="0" lang="en-US" sz="4600" u="sng" cap="none" strike="noStrike">
                <a:solidFill>
                  <a:srgbClr val="056839"/>
                </a:solidFill>
                <a:latin typeface="Calibri"/>
                <a:ea typeface="Calibri"/>
                <a:cs typeface="Calibri"/>
                <a:sym typeface="Calibri"/>
                <a:hlinkClick r:id="rId5">
                  <a:extLst>
                    <a:ext uri="{A12FA001-AC4F-418D-AE19-62706E023703}">
                      <ahyp:hlinkClr val="tx"/>
                    </a:ext>
                  </a:extLst>
                </a:hlinkClick>
              </a:rPr>
              <a:t>https://www.ewg.org/research/case-study-iowa-cities-struggle-keep-farm-pollution-out-tap-water</a:t>
            </a:r>
            <a:r>
              <a:rPr b="0" i="0" lang="en-US" sz="4600" u="none" cap="none" strike="noStrike">
                <a:solidFill>
                  <a:srgbClr val="056839"/>
                </a:solidFill>
                <a:latin typeface="Calibri"/>
                <a:ea typeface="Calibri"/>
                <a:cs typeface="Calibri"/>
                <a:sym typeface="Calibri"/>
              </a:rPr>
              <a:t> </a:t>
            </a:r>
            <a:endParaRPr b="0" i="0" sz="4600" u="none" cap="none" strike="noStrike">
              <a:solidFill>
                <a:srgbClr val="056839"/>
              </a:solidFill>
              <a:latin typeface="Calibri"/>
              <a:ea typeface="Calibri"/>
              <a:cs typeface="Calibri"/>
              <a:sym typeface="Calibri"/>
            </a:endParaRPr>
          </a:p>
        </p:txBody>
      </p:sp>
      <p:sp>
        <p:nvSpPr>
          <p:cNvPr id="462" name="Google Shape;462;p30"/>
          <p:cNvSpPr txBox="1"/>
          <p:nvPr/>
        </p:nvSpPr>
        <p:spPr>
          <a:xfrm>
            <a:off x="1435853" y="572064"/>
            <a:ext cx="173604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Būsimų profesinių įgūdžių formavimas</a:t>
            </a:r>
            <a:endParaRPr b="0" i="0" sz="2300" u="none" cap="none" strike="noStrike">
              <a:solidFill>
                <a:srgbClr val="000000"/>
              </a:solidFill>
              <a:latin typeface="Arial"/>
              <a:ea typeface="Arial"/>
              <a:cs typeface="Arial"/>
              <a:sym typeface="Arial"/>
            </a:endParaRPr>
          </a:p>
        </p:txBody>
      </p:sp>
      <p:sp>
        <p:nvSpPr>
          <p:cNvPr id="463" name="Google Shape;463;p30"/>
          <p:cNvSpPr/>
          <p:nvPr/>
        </p:nvSpPr>
        <p:spPr>
          <a:xfrm>
            <a:off x="1613064" y="1630169"/>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1"/>
          <p:cNvSpPr txBox="1"/>
          <p:nvPr/>
        </p:nvSpPr>
        <p:spPr>
          <a:xfrm>
            <a:off x="890279" y="2321671"/>
            <a:ext cx="16933500" cy="5175600"/>
          </a:xfrm>
          <a:prstGeom prst="rect">
            <a:avLst/>
          </a:prstGeom>
          <a:noFill/>
          <a:ln>
            <a:noFill/>
          </a:ln>
        </p:spPr>
        <p:txBody>
          <a:bodyPr anchorCtr="0" anchor="t" bIns="74275" lIns="148575" spcFirstLastPara="1" rIns="148575" wrap="square" tIns="74275">
            <a:spAutoFit/>
          </a:bodyPr>
          <a:lstStyle/>
          <a:p>
            <a:pPr indent="0" lvl="0" marL="0" marR="0" rtl="0" algn="l">
              <a:lnSpc>
                <a:spcPct val="150000"/>
              </a:lnSpc>
              <a:spcBef>
                <a:spcPts val="0"/>
              </a:spcBef>
              <a:spcAft>
                <a:spcPts val="0"/>
              </a:spcAft>
              <a:buNone/>
            </a:pPr>
            <a:r>
              <a:rPr b="0" i="0" lang="en-US" sz="4100" u="none" cap="none" strike="noStrike">
                <a:solidFill>
                  <a:srgbClr val="056839"/>
                </a:solidFill>
                <a:latin typeface="Calibri"/>
                <a:ea typeface="Calibri"/>
                <a:cs typeface="Calibri"/>
                <a:sym typeface="Calibri"/>
              </a:rPr>
              <a:t>Kokius dirvožemio valymo būdus žinote po šios pamokos? O kaip su bioremediacija? </a:t>
            </a:r>
            <a:endParaRPr b="0" i="0" sz="41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0" i="0" sz="41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None/>
            </a:pPr>
            <a:r>
              <a:rPr b="0" i="0" lang="en-US" sz="4100" u="none" cap="none" strike="noStrike">
                <a:solidFill>
                  <a:srgbClr val="056839"/>
                </a:solidFill>
                <a:latin typeface="Calibri"/>
                <a:ea typeface="Calibri"/>
                <a:cs typeface="Calibri"/>
                <a:sym typeface="Calibri"/>
              </a:rPr>
              <a:t>Atlikite sekančioje skaidrėje rekomenduojamą tyrimą. </a:t>
            </a:r>
            <a:endParaRPr b="1" i="0" sz="41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0" i="0" sz="2300" u="none" cap="none" strike="noStrike">
              <a:solidFill>
                <a:srgbClr val="056839"/>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4600"/>
              <a:buFont typeface="Arial"/>
              <a:buNone/>
            </a:pPr>
            <a:r>
              <a:t/>
            </a:r>
            <a:endParaRPr b="1" i="0" sz="4600" u="none" cap="none" strike="noStrike">
              <a:solidFill>
                <a:srgbClr val="056839"/>
              </a:solidFill>
              <a:latin typeface="Calibri"/>
              <a:ea typeface="Calibri"/>
              <a:cs typeface="Calibri"/>
              <a:sym typeface="Calibri"/>
            </a:endParaRPr>
          </a:p>
        </p:txBody>
      </p:sp>
      <p:sp>
        <p:nvSpPr>
          <p:cNvPr id="470" name="Google Shape;470;p31"/>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71" name="Google Shape;471;p31"/>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72" name="Google Shape;472;p31"/>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473" name="Google Shape;473;p31"/>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474" name="Google Shape;474;p31"/>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
        <p:nvSpPr>
          <p:cNvPr id="475" name="Google Shape;475;p31"/>
          <p:cNvSpPr txBox="1"/>
          <p:nvPr/>
        </p:nvSpPr>
        <p:spPr>
          <a:xfrm>
            <a:off x="1034414" y="804390"/>
            <a:ext cx="173604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Būsimų profesinių įgūdžių formavimo klausimai</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2"/>
          <p:cNvSpPr/>
          <p:nvPr/>
        </p:nvSpPr>
        <p:spPr>
          <a:xfrm>
            <a:off x="-228012" y="-1"/>
            <a:ext cx="20574000" cy="10287000"/>
          </a:xfrm>
          <a:prstGeom prst="rect">
            <a:avLst/>
          </a:prstGeom>
          <a:gradFill>
            <a:gsLst>
              <a:gs pos="0">
                <a:srgbClr val="F5F7FC"/>
              </a:gs>
              <a:gs pos="100000">
                <a:srgbClr val="7AC99A">
                  <a:alpha val="77254"/>
                </a:srgbClr>
              </a:gs>
            </a:gsLst>
            <a:lin ang="21593999" scaled="0"/>
          </a:gra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482" name="Google Shape;482;p32"/>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483" name="Google Shape;483;p32"/>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
        <p:nvSpPr>
          <p:cNvPr id="484" name="Google Shape;484;p32"/>
          <p:cNvSpPr/>
          <p:nvPr/>
        </p:nvSpPr>
        <p:spPr>
          <a:xfrm flipH="1" rot="-5400000">
            <a:off x="15316488" y="5029499"/>
            <a:ext cx="10287000" cy="2280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85" name="Google Shape;485;p32"/>
          <p:cNvSpPr txBox="1"/>
          <p:nvPr/>
        </p:nvSpPr>
        <p:spPr>
          <a:xfrm>
            <a:off x="1649467" y="2789007"/>
            <a:ext cx="16476900" cy="21204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0" i="0" lang="en-US" sz="4100" u="none" cap="none" strike="noStrike">
                <a:solidFill>
                  <a:srgbClr val="056839"/>
                </a:solidFill>
                <a:latin typeface="Calibri"/>
                <a:ea typeface="Calibri"/>
                <a:cs typeface="Calibri"/>
                <a:sym typeface="Calibri"/>
              </a:rPr>
              <a:t>Studijuokite ir diskutuokite „Dirvožemio taršos biologinio valymo metodai“: </a:t>
            </a:r>
            <a:endParaRPr b="0" i="0" sz="41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4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4100" u="none" cap="none" strike="noStrike">
                <a:solidFill>
                  <a:srgbClr val="000000"/>
                </a:solidFill>
                <a:latin typeface="Calibri"/>
                <a:ea typeface="Calibri"/>
                <a:cs typeface="Calibri"/>
                <a:sym typeface="Calibri"/>
              </a:rPr>
              <a:t> </a:t>
            </a:r>
            <a:r>
              <a:rPr b="0" i="0" lang="en-US" sz="4600" u="sng" cap="none" strike="noStrike">
                <a:solidFill>
                  <a:srgbClr val="056839"/>
                </a:solidFill>
                <a:latin typeface="Calibri"/>
                <a:ea typeface="Calibri"/>
                <a:cs typeface="Calibri"/>
                <a:sym typeface="Calibri"/>
                <a:hlinkClick r:id="rId5">
                  <a:extLst>
                    <a:ext uri="{A12FA001-AC4F-418D-AE19-62706E023703}">
                      <ahyp:hlinkClr val="tx"/>
                    </a:ext>
                  </a:extLst>
                </a:hlinkClick>
              </a:rPr>
              <a:t>https://www.intechopen.com/chapters/78227</a:t>
            </a:r>
            <a:r>
              <a:rPr b="0" i="0" lang="en-US" sz="4600" u="none" cap="none" strike="noStrike">
                <a:solidFill>
                  <a:srgbClr val="056839"/>
                </a:solidFill>
                <a:latin typeface="Calibri"/>
                <a:ea typeface="Calibri"/>
                <a:cs typeface="Calibri"/>
                <a:sym typeface="Calibri"/>
              </a:rPr>
              <a:t>   </a:t>
            </a:r>
            <a:endParaRPr b="0" i="0" sz="4600" u="none" cap="none" strike="noStrike">
              <a:solidFill>
                <a:srgbClr val="056839"/>
              </a:solidFill>
              <a:latin typeface="Calibri"/>
              <a:ea typeface="Calibri"/>
              <a:cs typeface="Calibri"/>
              <a:sym typeface="Calibri"/>
            </a:endParaRPr>
          </a:p>
        </p:txBody>
      </p:sp>
      <p:sp>
        <p:nvSpPr>
          <p:cNvPr id="486" name="Google Shape;486;p32"/>
          <p:cNvSpPr txBox="1"/>
          <p:nvPr/>
        </p:nvSpPr>
        <p:spPr>
          <a:xfrm>
            <a:off x="1492855" y="1049130"/>
            <a:ext cx="173604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Būsimų profesinių įgūdžių formavimas</a:t>
            </a:r>
            <a:endParaRPr b="0" i="0" sz="2300" u="none" cap="none" strike="noStrike">
              <a:solidFill>
                <a:srgbClr val="000000"/>
              </a:solidFill>
              <a:latin typeface="Arial"/>
              <a:ea typeface="Arial"/>
              <a:cs typeface="Arial"/>
              <a:sym typeface="Arial"/>
            </a:endParaRPr>
          </a:p>
        </p:txBody>
      </p:sp>
      <p:sp>
        <p:nvSpPr>
          <p:cNvPr id="487" name="Google Shape;487;p32"/>
          <p:cNvSpPr/>
          <p:nvPr/>
        </p:nvSpPr>
        <p:spPr>
          <a:xfrm>
            <a:off x="1649464" y="2013319"/>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88" name="Google Shape;488;p32"/>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3" name="Shape 493"/>
        <p:cNvGrpSpPr/>
        <p:nvPr/>
      </p:nvGrpSpPr>
      <p:grpSpPr>
        <a:xfrm>
          <a:off x="0" y="0"/>
          <a:ext cx="0" cy="0"/>
          <a:chOff x="0" y="0"/>
          <a:chExt cx="0" cy="0"/>
        </a:xfrm>
      </p:grpSpPr>
      <p:pic>
        <p:nvPicPr>
          <p:cNvPr descr="Graphical user interface, text&#10;&#10;Description automatically generated" id="494" name="Google Shape;494;p33"/>
          <p:cNvPicPr preferRelativeResize="0"/>
          <p:nvPr/>
        </p:nvPicPr>
        <p:blipFill rotWithShape="1">
          <a:blip r:embed="rId3">
            <a:alphaModFix/>
          </a:blip>
          <a:srcRect b="0" l="0" r="0" t="0"/>
          <a:stretch/>
        </p:blipFill>
        <p:spPr>
          <a:xfrm>
            <a:off x="159219" y="9117932"/>
            <a:ext cx="5165967" cy="1083795"/>
          </a:xfrm>
          <a:prstGeom prst="rect">
            <a:avLst/>
          </a:prstGeom>
          <a:noFill/>
          <a:ln>
            <a:noFill/>
          </a:ln>
        </p:spPr>
      </p:pic>
      <p:pic>
        <p:nvPicPr>
          <p:cNvPr descr="Logo&#10;&#10;Description automatically generated" id="495" name="Google Shape;495;p33"/>
          <p:cNvPicPr preferRelativeResize="0"/>
          <p:nvPr/>
        </p:nvPicPr>
        <p:blipFill rotWithShape="1">
          <a:blip r:embed="rId4">
            <a:alphaModFix/>
          </a:blip>
          <a:srcRect b="0" l="0" r="0" t="0"/>
          <a:stretch/>
        </p:blipFill>
        <p:spPr>
          <a:xfrm>
            <a:off x="15232290" y="8150586"/>
            <a:ext cx="3931188" cy="1934692"/>
          </a:xfrm>
          <a:prstGeom prst="rect">
            <a:avLst/>
          </a:prstGeom>
          <a:noFill/>
          <a:ln>
            <a:noFill/>
          </a:ln>
        </p:spPr>
      </p:pic>
      <p:sp>
        <p:nvSpPr>
          <p:cNvPr id="496" name="Google Shape;496;p33"/>
          <p:cNvSpPr/>
          <p:nvPr/>
        </p:nvSpPr>
        <p:spPr>
          <a:xfrm>
            <a:off x="0" y="485267"/>
            <a:ext cx="59709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97" name="Google Shape;497;p33"/>
          <p:cNvSpPr/>
          <p:nvPr/>
        </p:nvSpPr>
        <p:spPr>
          <a:xfrm>
            <a:off x="6926955" y="485267"/>
            <a:ext cx="6720000" cy="1788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98" name="Google Shape;498;p33"/>
          <p:cNvSpPr/>
          <p:nvPr/>
        </p:nvSpPr>
        <p:spPr>
          <a:xfrm>
            <a:off x="14603073" y="485267"/>
            <a:ext cx="5970900" cy="1788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499" name="Google Shape;499;p33"/>
          <p:cNvSpPr/>
          <p:nvPr/>
        </p:nvSpPr>
        <p:spPr>
          <a:xfrm>
            <a:off x="0" y="8877531"/>
            <a:ext cx="14763600" cy="957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500" name="Google Shape;500;p33"/>
          <p:cNvSpPr txBox="1"/>
          <p:nvPr/>
        </p:nvSpPr>
        <p:spPr>
          <a:xfrm>
            <a:off x="757259" y="839511"/>
            <a:ext cx="12889800" cy="28590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Išvados</a:t>
            </a:r>
            <a:endParaRPr b="1" i="0" sz="59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501" name="Google Shape;501;p33"/>
          <p:cNvSpPr txBox="1"/>
          <p:nvPr/>
        </p:nvSpPr>
        <p:spPr>
          <a:xfrm>
            <a:off x="757259" y="2371434"/>
            <a:ext cx="18570600" cy="5829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0" i="0" lang="en-US" sz="4100" u="none" cap="none" strike="noStrike">
                <a:solidFill>
                  <a:srgbClr val="056839"/>
                </a:solidFill>
                <a:latin typeface="Calibri"/>
                <a:ea typeface="Calibri"/>
                <a:cs typeface="Calibri"/>
                <a:sym typeface="Calibri"/>
              </a:rPr>
              <a:t>Apibendrinant galima paminėti, kad dirvožemių užterštumas yra plačiai paplitęs, o tai rodo, kad piktnaudžiaujama ir dėl to viršijami dirvožemio filtravimo pajėgumai. Taip pat jau tampa būtinybe stebėti ir tirti tokių naujų teršalų, kaip mikroplastikas, endokrininę sistemą ardančios medžiagos, antibiotikai ir antipirenai, poveikį.</a:t>
            </a:r>
            <a:endParaRPr sz="2300">
              <a:solidFill>
                <a:srgbClr val="056839"/>
              </a:solidFill>
            </a:endParaRPr>
          </a:p>
          <a:p>
            <a:pPr indent="0" lvl="0" marL="0" marR="0" rtl="0" algn="l">
              <a:lnSpc>
                <a:spcPct val="100000"/>
              </a:lnSpc>
              <a:spcBef>
                <a:spcPts val="0"/>
              </a:spcBef>
              <a:spcAft>
                <a:spcPts val="0"/>
              </a:spcAft>
              <a:buNone/>
            </a:pPr>
            <a:r>
              <a:rPr b="0" i="0" lang="en-US" sz="4100" u="none" cap="none" strike="noStrike">
                <a:solidFill>
                  <a:srgbClr val="056839"/>
                </a:solidFill>
                <a:latin typeface="Calibri"/>
                <a:ea typeface="Calibri"/>
                <a:cs typeface="Calibri"/>
                <a:sym typeface="Calibri"/>
              </a:rPr>
              <a:t>Pagrindinis dirvožemio anglies atsargų susidarymo procesas yra biologiniu būdu vykstantis organinių medžiagų skilimas, kuris kaip ir molio mineralai yra svarbus maisto medžiagų išsaugojimui ir ciklui. Sveikame dirvožemyje turi būti aktyvių mikroorganizmų ir gyvūnų; ypač bakterijų ir grybų, kurie yra daugiausia atsakingi už maisto medžiagų ciklą, būtiną augalų augimui.</a:t>
            </a:r>
            <a:endParaRPr b="0" i="0" sz="4100" u="none" cap="none" strike="noStrike">
              <a:solidFill>
                <a:srgbClr val="056839"/>
              </a:solidFill>
              <a:latin typeface="Calibri"/>
              <a:ea typeface="Calibri"/>
              <a:cs typeface="Calibri"/>
              <a:sym typeface="Calibri"/>
            </a:endParaRPr>
          </a:p>
        </p:txBody>
      </p:sp>
      <p:sp>
        <p:nvSpPr>
          <p:cNvPr id="502" name="Google Shape;502;p33"/>
          <p:cNvSpPr/>
          <p:nvPr/>
        </p:nvSpPr>
        <p:spPr>
          <a:xfrm>
            <a:off x="956039" y="18227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4"/>
          <p:cNvSpPr/>
          <p:nvPr/>
        </p:nvSpPr>
        <p:spPr>
          <a:xfrm>
            <a:off x="0" y="0"/>
            <a:ext cx="20574000" cy="10287000"/>
          </a:xfrm>
          <a:prstGeom prst="rect">
            <a:avLst/>
          </a:prstGeom>
          <a:gradFill>
            <a:gsLst>
              <a:gs pos="0">
                <a:srgbClr val="F5F7FC"/>
              </a:gs>
              <a:gs pos="100000">
                <a:srgbClr val="7AC99A">
                  <a:alpha val="77254"/>
                </a:srgbClr>
              </a:gs>
            </a:gsLst>
            <a:lin ang="21593999" scaled="0"/>
          </a:gra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30" name="Google Shape;130;p4"/>
          <p:cNvSpPr txBox="1"/>
          <p:nvPr/>
        </p:nvSpPr>
        <p:spPr>
          <a:xfrm>
            <a:off x="581006" y="1722282"/>
            <a:ext cx="13848900" cy="19662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Atsižvelgta į šiuos </a:t>
            </a:r>
            <a:endParaRPr sz="2300"/>
          </a:p>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žaliuosius įgūdžius</a:t>
            </a:r>
            <a:endParaRPr b="1" i="0" sz="5900" u="none" cap="none" strike="noStrike">
              <a:solidFill>
                <a:srgbClr val="056839"/>
              </a:solidFill>
              <a:latin typeface="Calibri"/>
              <a:ea typeface="Calibri"/>
              <a:cs typeface="Calibri"/>
              <a:sym typeface="Calibri"/>
            </a:endParaRPr>
          </a:p>
        </p:txBody>
      </p:sp>
      <p:sp>
        <p:nvSpPr>
          <p:cNvPr id="131" name="Google Shape;131;p4"/>
          <p:cNvSpPr txBox="1"/>
          <p:nvPr/>
        </p:nvSpPr>
        <p:spPr>
          <a:xfrm>
            <a:off x="9141145" y="832749"/>
            <a:ext cx="7993800" cy="8408100"/>
          </a:xfrm>
          <a:prstGeom prst="rect">
            <a:avLst/>
          </a:prstGeom>
          <a:noFill/>
          <a:ln>
            <a:noFill/>
          </a:ln>
        </p:spPr>
        <p:txBody>
          <a:bodyPr anchorCtr="0" anchor="t" bIns="74275" lIns="148575" spcFirstLastPara="1" rIns="148575" wrap="square" tIns="74275">
            <a:spAutoFit/>
          </a:bodyPr>
          <a:lstStyle/>
          <a:p>
            <a:pPr indent="-539750" lvl="0" marL="558800" marR="0" rtl="0" algn="l">
              <a:lnSpc>
                <a:spcPct val="150000"/>
              </a:lnSpc>
              <a:spcBef>
                <a:spcPts val="0"/>
              </a:spcBef>
              <a:spcAft>
                <a:spcPts val="0"/>
              </a:spcAft>
              <a:buClr>
                <a:srgbClr val="056839"/>
              </a:buClr>
              <a:buSzPts val="3700"/>
              <a:buChar char="•"/>
            </a:pPr>
            <a:r>
              <a:rPr i="0" lang="en-US" sz="3400" u="none" cap="none" strike="noStrike">
                <a:solidFill>
                  <a:srgbClr val="056839"/>
                </a:solidFill>
                <a:latin typeface="Calibri"/>
                <a:ea typeface="Calibri"/>
                <a:cs typeface="Calibri"/>
                <a:sym typeface="Calibri"/>
              </a:rPr>
              <a:t>Kūrybiškas problemų sprendimas</a:t>
            </a:r>
            <a:endParaRPr i="0" sz="3400" u="none" cap="none" strike="noStrike">
              <a:solidFill>
                <a:srgbClr val="000000"/>
              </a:solidFill>
            </a:endParaRPr>
          </a:p>
          <a:p>
            <a:pPr indent="-539750" lvl="0" marL="558800" marR="0" rtl="0" algn="l">
              <a:lnSpc>
                <a:spcPct val="150000"/>
              </a:lnSpc>
              <a:spcBef>
                <a:spcPts val="0"/>
              </a:spcBef>
              <a:spcAft>
                <a:spcPts val="0"/>
              </a:spcAft>
              <a:buClr>
                <a:srgbClr val="056839"/>
              </a:buClr>
              <a:buSzPts val="3700"/>
              <a:buChar char="•"/>
            </a:pPr>
            <a:r>
              <a:rPr i="0" lang="en-US" sz="3400" u="none" cap="none" strike="noStrike">
                <a:solidFill>
                  <a:srgbClr val="056839"/>
                </a:solidFill>
                <a:latin typeface="Calibri"/>
                <a:ea typeface="Calibri"/>
                <a:cs typeface="Calibri"/>
                <a:sym typeface="Calibri"/>
              </a:rPr>
              <a:t>Įžvalgumas</a:t>
            </a:r>
            <a:endParaRPr i="0" sz="3400" u="none" cap="none" strike="noStrike">
              <a:solidFill>
                <a:srgbClr val="000000"/>
              </a:solidFill>
            </a:endParaRPr>
          </a:p>
          <a:p>
            <a:pPr indent="-539750" lvl="0" marL="558800" marR="0" rtl="0" algn="l">
              <a:lnSpc>
                <a:spcPct val="150000"/>
              </a:lnSpc>
              <a:spcBef>
                <a:spcPts val="0"/>
              </a:spcBef>
              <a:spcAft>
                <a:spcPts val="0"/>
              </a:spcAft>
              <a:buClr>
                <a:srgbClr val="056839"/>
              </a:buClr>
              <a:buSzPts val="3700"/>
              <a:buChar char="•"/>
            </a:pPr>
            <a:r>
              <a:rPr i="0" lang="en-US" sz="3400" u="none" cap="none" strike="noStrike">
                <a:solidFill>
                  <a:srgbClr val="056839"/>
                </a:solidFill>
                <a:latin typeface="Calibri"/>
                <a:ea typeface="Calibri"/>
                <a:cs typeface="Calibri"/>
                <a:sym typeface="Calibri"/>
              </a:rPr>
              <a:t>Analitiniai gebėjimai</a:t>
            </a:r>
            <a:endParaRPr i="0" sz="3400" u="none" cap="none" strike="noStrike">
              <a:solidFill>
                <a:srgbClr val="000000"/>
              </a:solidFill>
            </a:endParaRPr>
          </a:p>
          <a:p>
            <a:pPr indent="-539750" lvl="0" marL="558800" marR="0" rtl="0" algn="l">
              <a:lnSpc>
                <a:spcPct val="150000"/>
              </a:lnSpc>
              <a:spcBef>
                <a:spcPts val="0"/>
              </a:spcBef>
              <a:spcAft>
                <a:spcPts val="0"/>
              </a:spcAft>
              <a:buClr>
                <a:srgbClr val="056839"/>
              </a:buClr>
              <a:buSzPts val="3700"/>
              <a:buChar char="•"/>
            </a:pPr>
            <a:r>
              <a:rPr i="0" lang="en-US" sz="3400" u="none" cap="none" strike="noStrike">
                <a:solidFill>
                  <a:srgbClr val="056839"/>
                </a:solidFill>
                <a:latin typeface="Calibri"/>
                <a:ea typeface="Calibri"/>
                <a:cs typeface="Calibri"/>
                <a:sym typeface="Calibri"/>
              </a:rPr>
              <a:t>Taršos prevencijos įgūdžiai</a:t>
            </a:r>
            <a:endParaRPr i="0" sz="3400" u="none" cap="none" strike="noStrike">
              <a:solidFill>
                <a:srgbClr val="000000"/>
              </a:solidFill>
            </a:endParaRPr>
          </a:p>
          <a:p>
            <a:pPr indent="-539750" lvl="0" marL="558800" marR="0" rtl="0" algn="l">
              <a:lnSpc>
                <a:spcPct val="150000"/>
              </a:lnSpc>
              <a:spcBef>
                <a:spcPts val="0"/>
              </a:spcBef>
              <a:spcAft>
                <a:spcPts val="0"/>
              </a:spcAft>
              <a:buClr>
                <a:srgbClr val="056839"/>
              </a:buClr>
              <a:buSzPts val="3700"/>
              <a:buChar char="•"/>
            </a:pPr>
            <a:r>
              <a:rPr i="0" lang="en-US" sz="3400" u="none" cap="none" strike="noStrike">
                <a:solidFill>
                  <a:srgbClr val="056839"/>
                </a:solidFill>
                <a:latin typeface="Calibri"/>
                <a:ea typeface="Calibri"/>
                <a:cs typeface="Calibri"/>
                <a:sym typeface="Calibri"/>
              </a:rPr>
              <a:t>Poveikio kiekybinio įvertinimo įgūdžiai</a:t>
            </a:r>
            <a:endParaRPr i="0" sz="3400" u="none" cap="none" strike="noStrike">
              <a:solidFill>
                <a:srgbClr val="000000"/>
              </a:solidFill>
            </a:endParaRPr>
          </a:p>
          <a:p>
            <a:pPr indent="-539750" lvl="0" marL="558800" marR="0" rtl="0" algn="l">
              <a:lnSpc>
                <a:spcPct val="150000"/>
              </a:lnSpc>
              <a:spcBef>
                <a:spcPts val="0"/>
              </a:spcBef>
              <a:spcAft>
                <a:spcPts val="0"/>
              </a:spcAft>
              <a:buClr>
                <a:srgbClr val="056839"/>
              </a:buClr>
              <a:buSzPts val="3700"/>
              <a:buChar char="•"/>
            </a:pPr>
            <a:r>
              <a:rPr i="0" lang="en-US" sz="3400" u="none" cap="none" strike="noStrike">
                <a:solidFill>
                  <a:srgbClr val="056839"/>
                </a:solidFill>
                <a:latin typeface="Calibri"/>
                <a:ea typeface="Calibri"/>
                <a:cs typeface="Calibri"/>
                <a:sym typeface="Calibri"/>
              </a:rPr>
              <a:t>Prekių gyvavimo ciklo valdymo įgūdžiai</a:t>
            </a:r>
            <a:endParaRPr i="0" sz="3400" u="none" cap="none" strike="noStrike">
              <a:solidFill>
                <a:srgbClr val="000000"/>
              </a:solidFill>
            </a:endParaRPr>
          </a:p>
          <a:p>
            <a:pPr indent="-539750" lvl="0" marL="558800" marR="0" rtl="0" algn="l">
              <a:lnSpc>
                <a:spcPct val="150000"/>
              </a:lnSpc>
              <a:spcBef>
                <a:spcPts val="0"/>
              </a:spcBef>
              <a:spcAft>
                <a:spcPts val="0"/>
              </a:spcAft>
              <a:buClr>
                <a:srgbClr val="056839"/>
              </a:buClr>
              <a:buSzPts val="3700"/>
              <a:buChar char="•"/>
            </a:pPr>
            <a:r>
              <a:rPr i="0" lang="en-US" sz="3400" u="none" cap="none" strike="noStrike">
                <a:solidFill>
                  <a:srgbClr val="056839"/>
                </a:solidFill>
                <a:latin typeface="Calibri"/>
                <a:ea typeface="Calibri"/>
                <a:cs typeface="Calibri"/>
                <a:sym typeface="Calibri"/>
              </a:rPr>
              <a:t>Moksliniai įgūdžiai</a:t>
            </a:r>
            <a:endParaRPr i="0" sz="3400" u="none" cap="none" strike="noStrike">
              <a:solidFill>
                <a:srgbClr val="000000"/>
              </a:solidFill>
            </a:endParaRPr>
          </a:p>
          <a:p>
            <a:pPr indent="-539750" lvl="0" marL="558800" marR="0" rtl="0" algn="l">
              <a:lnSpc>
                <a:spcPct val="150000"/>
              </a:lnSpc>
              <a:spcBef>
                <a:spcPts val="0"/>
              </a:spcBef>
              <a:spcAft>
                <a:spcPts val="0"/>
              </a:spcAft>
              <a:buClr>
                <a:srgbClr val="056839"/>
              </a:buClr>
              <a:buSzPts val="3700"/>
              <a:buChar char="•"/>
            </a:pPr>
            <a:r>
              <a:rPr i="0" lang="en-US" sz="3400" u="none" cap="none" strike="noStrike">
                <a:solidFill>
                  <a:srgbClr val="056839"/>
                </a:solidFill>
                <a:latin typeface="Calibri"/>
                <a:ea typeface="Calibri"/>
                <a:cs typeface="Calibri"/>
                <a:sym typeface="Calibri"/>
              </a:rPr>
              <a:t>Atliekų tvarkymo įgūdžiai</a:t>
            </a:r>
            <a:endParaRPr i="0" sz="3400" u="none" cap="none" strike="noStrike">
              <a:solidFill>
                <a:srgbClr val="000000"/>
              </a:solidFill>
            </a:endParaRPr>
          </a:p>
          <a:p>
            <a:pPr indent="-539750" lvl="0" marL="558800" marR="0" rtl="0" algn="l">
              <a:lnSpc>
                <a:spcPct val="150000"/>
              </a:lnSpc>
              <a:spcBef>
                <a:spcPts val="0"/>
              </a:spcBef>
              <a:spcAft>
                <a:spcPts val="0"/>
              </a:spcAft>
              <a:buClr>
                <a:srgbClr val="056839"/>
              </a:buClr>
              <a:buSzPts val="3700"/>
              <a:buChar char="•"/>
            </a:pPr>
            <a:r>
              <a:rPr i="0" lang="en-US" sz="3400" u="none" cap="none" strike="noStrike">
                <a:solidFill>
                  <a:srgbClr val="056839"/>
                </a:solidFill>
                <a:latin typeface="Calibri"/>
                <a:ea typeface="Calibri"/>
                <a:cs typeface="Calibri"/>
                <a:sym typeface="Calibri"/>
              </a:rPr>
              <a:t>Aplinkosaugos analizės įgūdžiai</a:t>
            </a:r>
            <a:endParaRPr i="0" sz="3400" u="none" cap="none" strike="noStrike">
              <a:solidFill>
                <a:srgbClr val="000000"/>
              </a:solidFill>
            </a:endParaRPr>
          </a:p>
          <a:p>
            <a:pPr indent="-539750" lvl="0" marL="558800" marR="0" rtl="0" algn="l">
              <a:lnSpc>
                <a:spcPct val="150000"/>
              </a:lnSpc>
              <a:spcBef>
                <a:spcPts val="0"/>
              </a:spcBef>
              <a:spcAft>
                <a:spcPts val="0"/>
              </a:spcAft>
              <a:buClr>
                <a:srgbClr val="056839"/>
              </a:buClr>
              <a:buSzPts val="3700"/>
              <a:buChar char="•"/>
            </a:pPr>
            <a:r>
              <a:rPr i="0" lang="en-US" sz="3400" u="none" cap="none" strike="noStrike">
                <a:solidFill>
                  <a:srgbClr val="056839"/>
                </a:solidFill>
                <a:latin typeface="Calibri"/>
                <a:ea typeface="Calibri"/>
                <a:cs typeface="Calibri"/>
                <a:sym typeface="Calibri"/>
              </a:rPr>
              <a:t>Ekosistemų valdymo įgūdžiai</a:t>
            </a:r>
            <a:endParaRPr i="0" sz="3400" u="none" cap="none" strike="noStrike">
              <a:solidFill>
                <a:srgbClr val="000000"/>
              </a:solidFill>
            </a:endParaRPr>
          </a:p>
        </p:txBody>
      </p:sp>
      <p:pic>
        <p:nvPicPr>
          <p:cNvPr id="132" name="Google Shape;132;p4"/>
          <p:cNvPicPr preferRelativeResize="0"/>
          <p:nvPr/>
        </p:nvPicPr>
        <p:blipFill rotWithShape="1">
          <a:blip r:embed="rId3">
            <a:alphaModFix/>
          </a:blip>
          <a:srcRect b="0" l="0" r="0" t="0"/>
          <a:stretch/>
        </p:blipFill>
        <p:spPr>
          <a:xfrm>
            <a:off x="6492169" y="3641593"/>
            <a:ext cx="1801371" cy="3003811"/>
          </a:xfrm>
          <a:prstGeom prst="rect">
            <a:avLst/>
          </a:prstGeom>
          <a:noFill/>
          <a:ln>
            <a:noFill/>
          </a:ln>
        </p:spPr>
      </p:pic>
      <p:pic>
        <p:nvPicPr>
          <p:cNvPr descr="Logo&#10;&#10;Description automatically generated" id="133" name="Google Shape;133;p4"/>
          <p:cNvPicPr preferRelativeResize="0"/>
          <p:nvPr/>
        </p:nvPicPr>
        <p:blipFill rotWithShape="1">
          <a:blip r:embed="rId4">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134" name="Google Shape;134;p4"/>
          <p:cNvPicPr preferRelativeResize="0"/>
          <p:nvPr/>
        </p:nvPicPr>
        <p:blipFill rotWithShape="1">
          <a:blip r:embed="rId5">
            <a:alphaModFix/>
          </a:blip>
          <a:srcRect b="0" l="0" r="0" t="0"/>
          <a:stretch/>
        </p:blipFill>
        <p:spPr>
          <a:xfrm>
            <a:off x="3131911" y="9240848"/>
            <a:ext cx="3468961" cy="727772"/>
          </a:xfrm>
          <a:prstGeom prst="rect">
            <a:avLst/>
          </a:prstGeom>
          <a:noFill/>
          <a:ln>
            <a:noFill/>
          </a:ln>
        </p:spPr>
      </p:pic>
      <p:sp>
        <p:nvSpPr>
          <p:cNvPr id="135" name="Google Shape;135;p4"/>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36" name="Google Shape;136;p4"/>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5"/>
          <p:cNvSpPr txBox="1"/>
          <p:nvPr/>
        </p:nvSpPr>
        <p:spPr>
          <a:xfrm>
            <a:off x="915882" y="480212"/>
            <a:ext cx="7914600" cy="1950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Įžanga</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143" name="Google Shape;143;p5"/>
          <p:cNvSpPr txBox="1"/>
          <p:nvPr/>
        </p:nvSpPr>
        <p:spPr>
          <a:xfrm>
            <a:off x="1820250" y="2125050"/>
            <a:ext cx="16509300" cy="5691300"/>
          </a:xfrm>
          <a:prstGeom prst="rect">
            <a:avLst/>
          </a:prstGeom>
          <a:noFill/>
          <a:ln>
            <a:noFill/>
          </a:ln>
        </p:spPr>
        <p:txBody>
          <a:bodyPr anchorCtr="0" anchor="t" bIns="74275" lIns="148575" spcFirstLastPara="1" rIns="148575" wrap="square" tIns="74275">
            <a:spAutoFit/>
          </a:bodyPr>
          <a:lstStyle/>
          <a:p>
            <a:pPr indent="0" lvl="0" marL="0" marR="0" rtl="0" algn="l">
              <a:lnSpc>
                <a:spcPct val="150000"/>
              </a:lnSpc>
              <a:spcBef>
                <a:spcPts val="0"/>
              </a:spcBef>
              <a:spcAft>
                <a:spcPts val="0"/>
              </a:spcAft>
              <a:buNone/>
            </a:pPr>
            <a:r>
              <a:rPr b="1" i="0" lang="en-US" sz="3600" u="none" cap="none" strike="noStrike">
                <a:solidFill>
                  <a:srgbClr val="056839"/>
                </a:solidFill>
                <a:latin typeface="Calibri"/>
                <a:ea typeface="Calibri"/>
                <a:cs typeface="Calibri"/>
                <a:sym typeface="Calibri"/>
              </a:rPr>
              <a:t>Dirvožemis</a:t>
            </a:r>
            <a:r>
              <a:rPr b="0" i="0" lang="en-US" sz="3600" u="none" cap="none" strike="noStrike">
                <a:solidFill>
                  <a:srgbClr val="056839"/>
                </a:solidFill>
                <a:latin typeface="Calibri"/>
                <a:ea typeface="Calibri"/>
                <a:cs typeface="Calibri"/>
                <a:sym typeface="Calibri"/>
              </a:rPr>
              <a:t> yra vieta, kurioje </a:t>
            </a:r>
            <a:r>
              <a:rPr i="0" lang="en-US" sz="3600" u="none" cap="none" strike="noStrike">
                <a:solidFill>
                  <a:srgbClr val="056839"/>
                </a:solidFill>
                <a:latin typeface="Calibri"/>
                <a:ea typeface="Calibri"/>
                <a:cs typeface="Calibri"/>
                <a:sym typeface="Calibri"/>
              </a:rPr>
              <a:t>maistinės medžiagos</a:t>
            </a:r>
            <a:r>
              <a:rPr b="1" i="0" lang="en-US" sz="3600" u="none" cap="none" strike="noStrike">
                <a:solidFill>
                  <a:srgbClr val="056839"/>
                </a:solidFill>
                <a:latin typeface="Calibri"/>
                <a:ea typeface="Calibri"/>
                <a:cs typeface="Calibri"/>
                <a:sym typeface="Calibri"/>
              </a:rPr>
              <a:t> </a:t>
            </a:r>
            <a:r>
              <a:rPr b="0" i="0" lang="en-US" sz="3600" u="none" cap="none" strike="noStrike">
                <a:solidFill>
                  <a:srgbClr val="056839"/>
                </a:solidFill>
                <a:latin typeface="Calibri"/>
                <a:ea typeface="Calibri"/>
                <a:cs typeface="Calibri"/>
                <a:sym typeface="Calibri"/>
              </a:rPr>
              <a:t>virsta struktūromis. Jas augalai gali absorbuoti, o tai leidžia </a:t>
            </a:r>
            <a:r>
              <a:rPr b="1" i="0" lang="en-US" sz="3600" u="none" cap="none" strike="noStrike">
                <a:solidFill>
                  <a:srgbClr val="056839"/>
                </a:solidFill>
                <a:latin typeface="Calibri"/>
                <a:ea typeface="Calibri"/>
                <a:cs typeface="Calibri"/>
                <a:sym typeface="Calibri"/>
              </a:rPr>
              <a:t>biomasei</a:t>
            </a:r>
            <a:r>
              <a:rPr b="0" i="0" lang="en-US" sz="3600" u="none" cap="none" strike="noStrike">
                <a:solidFill>
                  <a:srgbClr val="056839"/>
                </a:solidFill>
                <a:latin typeface="Calibri"/>
                <a:ea typeface="Calibri"/>
                <a:cs typeface="Calibri"/>
                <a:sym typeface="Calibri"/>
              </a:rPr>
              <a:t> gaminti ir kaupti </a:t>
            </a:r>
            <a:r>
              <a:rPr b="1" i="0" lang="en-US" sz="3600" u="none" cap="none" strike="noStrike">
                <a:solidFill>
                  <a:srgbClr val="056839"/>
                </a:solidFill>
                <a:latin typeface="Calibri"/>
                <a:ea typeface="Calibri"/>
                <a:cs typeface="Calibri"/>
                <a:sym typeface="Calibri"/>
              </a:rPr>
              <a:t>anglį</a:t>
            </a:r>
            <a:r>
              <a:rPr b="0" i="0" lang="en-US" sz="3600" u="none" cap="none" strike="noStrike">
                <a:solidFill>
                  <a:srgbClr val="056839"/>
                </a:solidFill>
                <a:latin typeface="Calibri"/>
                <a:ea typeface="Calibri"/>
                <a:cs typeface="Calibri"/>
                <a:sym typeface="Calibri"/>
              </a:rPr>
              <a:t>. </a:t>
            </a:r>
            <a:r>
              <a:rPr b="1" i="0" lang="en-US" sz="3600" u="none" cap="none" strike="noStrike">
                <a:solidFill>
                  <a:srgbClr val="056839"/>
                </a:solidFill>
                <a:latin typeface="Calibri"/>
                <a:ea typeface="Calibri"/>
                <a:cs typeface="Calibri"/>
                <a:sym typeface="Calibri"/>
              </a:rPr>
              <a:t>Dirvožemis yra ta vieta, kur mūsų būsimas geriamasis vanduo pradeda savo valymosi kelionę į požeminius vandenis.</a:t>
            </a:r>
            <a:r>
              <a:rPr b="0" i="0" lang="en-US" sz="3600" u="none" cap="none" strike="noStrike">
                <a:solidFill>
                  <a:srgbClr val="056839"/>
                </a:solidFill>
                <a:latin typeface="Calibri"/>
                <a:ea typeface="Calibri"/>
                <a:cs typeface="Calibri"/>
                <a:sym typeface="Calibri"/>
              </a:rPr>
              <a:t> Per didelis maistinių medžiagų kiekis mažina Europos ekosistemų augalų rūšių įvairovę bei pažeidžia požeminius biomus, kurie atsakingi už natūralų maistinių medžiagų papildymą dirvožemyje, teršia požeminius vandenis ir galiausiai mūsų vartojamus maisto produktus</a:t>
            </a:r>
            <a:r>
              <a:rPr b="0" i="0" lang="en-US" sz="3000" u="none" cap="none" strike="noStrike">
                <a:solidFill>
                  <a:srgbClr val="056839"/>
                </a:solidFill>
                <a:latin typeface="Calibri"/>
                <a:ea typeface="Calibri"/>
                <a:cs typeface="Calibri"/>
                <a:sym typeface="Calibri"/>
              </a:rPr>
              <a:t>.</a:t>
            </a:r>
            <a:endParaRPr b="0" i="0" sz="3000" u="none" cap="none" strike="noStrike">
              <a:solidFill>
                <a:srgbClr val="056839"/>
              </a:solidFill>
              <a:latin typeface="Calibri"/>
              <a:ea typeface="Calibri"/>
              <a:cs typeface="Calibri"/>
              <a:sym typeface="Calibri"/>
            </a:endParaRPr>
          </a:p>
        </p:txBody>
      </p:sp>
      <p:sp>
        <p:nvSpPr>
          <p:cNvPr id="144" name="Google Shape;144;p5"/>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45" name="Google Shape;145;p5"/>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46" name="Google Shape;146;p5"/>
          <p:cNvSpPr/>
          <p:nvPr/>
        </p:nvSpPr>
        <p:spPr>
          <a:xfrm>
            <a:off x="1120687" y="153584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47" name="Google Shape;147;p5"/>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148" name="Google Shape;148;p5"/>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6"/>
          <p:cNvSpPr txBox="1"/>
          <p:nvPr/>
        </p:nvSpPr>
        <p:spPr>
          <a:xfrm>
            <a:off x="891245" y="863161"/>
            <a:ext cx="7914900" cy="1950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Įžanga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155" name="Google Shape;155;p6"/>
          <p:cNvSpPr txBox="1"/>
          <p:nvPr/>
        </p:nvSpPr>
        <p:spPr>
          <a:xfrm>
            <a:off x="1969624" y="2622625"/>
            <a:ext cx="15596100" cy="3120900"/>
          </a:xfrm>
          <a:prstGeom prst="rect">
            <a:avLst/>
          </a:prstGeom>
          <a:noFill/>
          <a:ln>
            <a:noFill/>
          </a:ln>
        </p:spPr>
        <p:txBody>
          <a:bodyPr anchorCtr="0" anchor="t" bIns="74275" lIns="148575" spcFirstLastPara="1" rIns="148575" wrap="square" tIns="74275">
            <a:spAutoFit/>
          </a:bodyPr>
          <a:lstStyle/>
          <a:p>
            <a:pPr indent="0" lvl="0" marL="0" marR="0" rtl="0" algn="l">
              <a:lnSpc>
                <a:spcPct val="150000"/>
              </a:lnSpc>
              <a:spcBef>
                <a:spcPts val="0"/>
              </a:spcBef>
              <a:spcAft>
                <a:spcPts val="0"/>
              </a:spcAft>
              <a:buNone/>
            </a:pPr>
            <a:r>
              <a:rPr lang="en-US" sz="3600">
                <a:solidFill>
                  <a:srgbClr val="056839"/>
                </a:solidFill>
                <a:latin typeface="Calibri"/>
                <a:ea typeface="Calibri"/>
                <a:cs typeface="Calibri"/>
                <a:sym typeface="Calibri"/>
              </a:rPr>
              <a:t>D</a:t>
            </a:r>
            <a:r>
              <a:rPr b="0" i="0" lang="en-US" sz="3600" u="none" cap="none" strike="noStrike">
                <a:solidFill>
                  <a:srgbClr val="056839"/>
                </a:solidFill>
                <a:latin typeface="Calibri"/>
                <a:ea typeface="Calibri"/>
                <a:cs typeface="Calibri"/>
                <a:sym typeface="Calibri"/>
              </a:rPr>
              <a:t>irvožemio taršos tip</a:t>
            </a:r>
            <a:r>
              <a:rPr lang="en-US" sz="3600">
                <a:solidFill>
                  <a:srgbClr val="056839"/>
                </a:solidFill>
                <a:latin typeface="Calibri"/>
                <a:ea typeface="Calibri"/>
                <a:cs typeface="Calibri"/>
                <a:sym typeface="Calibri"/>
              </a:rPr>
              <a:t>ai:</a:t>
            </a:r>
            <a:r>
              <a:rPr b="0" i="0" lang="en-US" sz="3600" u="none" cap="none" strike="noStrike">
                <a:solidFill>
                  <a:srgbClr val="056839"/>
                </a:solidFill>
                <a:latin typeface="Calibri"/>
                <a:ea typeface="Calibri"/>
                <a:cs typeface="Calibri"/>
                <a:sym typeface="Calibri"/>
              </a:rPr>
              <a:t> </a:t>
            </a:r>
            <a:r>
              <a:rPr b="1" i="0" lang="en-US" sz="3600" u="none" cap="none" strike="noStrike">
                <a:solidFill>
                  <a:srgbClr val="056839"/>
                </a:solidFill>
                <a:latin typeface="Calibri"/>
                <a:ea typeface="Calibri"/>
                <a:cs typeface="Calibri"/>
                <a:sym typeface="Calibri"/>
              </a:rPr>
              <a:t>difuzinis </a:t>
            </a:r>
            <a:r>
              <a:rPr b="0" i="0" lang="en-US" sz="3600" u="none" cap="none" strike="noStrike">
                <a:solidFill>
                  <a:srgbClr val="056839"/>
                </a:solidFill>
                <a:latin typeface="Calibri"/>
                <a:ea typeface="Calibri"/>
                <a:cs typeface="Calibri"/>
                <a:sym typeface="Calibri"/>
              </a:rPr>
              <a:t>ir </a:t>
            </a:r>
            <a:r>
              <a:rPr b="1" i="0" lang="en-US" sz="3600" u="none" cap="none" strike="noStrike">
                <a:solidFill>
                  <a:srgbClr val="056839"/>
                </a:solidFill>
                <a:latin typeface="Calibri"/>
                <a:ea typeface="Calibri"/>
                <a:cs typeface="Calibri"/>
                <a:sym typeface="Calibri"/>
              </a:rPr>
              <a:t>plačiai pasklidęs </a:t>
            </a:r>
            <a:r>
              <a:rPr b="0" i="0" lang="en-US" sz="3600" u="none" cap="none" strike="noStrike">
                <a:solidFill>
                  <a:srgbClr val="056839"/>
                </a:solidFill>
                <a:latin typeface="Calibri"/>
                <a:ea typeface="Calibri"/>
                <a:cs typeface="Calibri"/>
                <a:sym typeface="Calibri"/>
              </a:rPr>
              <a:t>arba </a:t>
            </a:r>
            <a:r>
              <a:rPr b="1" i="0" lang="en-US" sz="3600" u="none" cap="none" strike="noStrike">
                <a:solidFill>
                  <a:srgbClr val="056839"/>
                </a:solidFill>
                <a:latin typeface="Calibri"/>
                <a:ea typeface="Calibri"/>
                <a:cs typeface="Calibri"/>
                <a:sym typeface="Calibri"/>
              </a:rPr>
              <a:t>intensyvus</a:t>
            </a:r>
            <a:r>
              <a:rPr b="0" i="0" lang="en-US" sz="3600" u="none" cap="none" strike="noStrike">
                <a:solidFill>
                  <a:srgbClr val="056839"/>
                </a:solidFill>
                <a:latin typeface="Calibri"/>
                <a:ea typeface="Calibri"/>
                <a:cs typeface="Calibri"/>
                <a:sym typeface="Calibri"/>
              </a:rPr>
              <a:t> ir </a:t>
            </a:r>
            <a:r>
              <a:rPr b="1" i="0" lang="en-US" sz="3600" u="none" cap="none" strike="noStrike">
                <a:solidFill>
                  <a:srgbClr val="056839"/>
                </a:solidFill>
                <a:latin typeface="Calibri"/>
                <a:ea typeface="Calibri"/>
                <a:cs typeface="Calibri"/>
                <a:sym typeface="Calibri"/>
              </a:rPr>
              <a:t>lokalus</a:t>
            </a:r>
            <a:r>
              <a:rPr b="0" i="0" lang="en-US" sz="3600" u="none" cap="none" strike="noStrike">
                <a:solidFill>
                  <a:srgbClr val="056839"/>
                </a:solidFill>
                <a:latin typeface="Calibri"/>
                <a:ea typeface="Calibri"/>
                <a:cs typeface="Calibri"/>
                <a:sym typeface="Calibri"/>
              </a:rPr>
              <a:t> (taršos vietos, taškinė tarša). Teršalais gali būti: </a:t>
            </a:r>
            <a:r>
              <a:rPr b="1" i="0" lang="en-US" sz="3600" u="none" cap="none" strike="noStrike">
                <a:solidFill>
                  <a:srgbClr val="056839"/>
                </a:solidFill>
                <a:latin typeface="Calibri"/>
                <a:ea typeface="Calibri"/>
                <a:cs typeface="Calibri"/>
                <a:sym typeface="Calibri"/>
              </a:rPr>
              <a:t>sunkieji metalai, patvarieji organiniai teršalai, </a:t>
            </a:r>
            <a:r>
              <a:rPr b="0" i="0" lang="en-US" sz="3600" u="none" cap="none" strike="noStrike">
                <a:solidFill>
                  <a:srgbClr val="056839"/>
                </a:solidFill>
                <a:latin typeface="Calibri"/>
                <a:ea typeface="Calibri"/>
                <a:cs typeface="Calibri"/>
                <a:sym typeface="Calibri"/>
              </a:rPr>
              <a:t>augalų apsaugos produktų likučiai ir panašiai.</a:t>
            </a:r>
            <a:endParaRPr sz="1800">
              <a:solidFill>
                <a:srgbClr val="056839"/>
              </a:solidFill>
            </a:endParaRPr>
          </a:p>
          <a:p>
            <a:pPr indent="0" lvl="0" marL="0" marR="0" rtl="0" algn="l">
              <a:lnSpc>
                <a:spcPct val="150000"/>
              </a:lnSpc>
              <a:spcBef>
                <a:spcPts val="0"/>
              </a:spcBef>
              <a:spcAft>
                <a:spcPts val="0"/>
              </a:spcAft>
              <a:buClr>
                <a:srgbClr val="000000"/>
              </a:buClr>
              <a:buSzPts val="3100"/>
              <a:buFont typeface="Arial"/>
              <a:buNone/>
            </a:pPr>
            <a:r>
              <a:t/>
            </a:r>
            <a:endParaRPr b="0" i="0" sz="3100" u="none" cap="none" strike="noStrike">
              <a:solidFill>
                <a:srgbClr val="000000"/>
              </a:solidFill>
              <a:latin typeface="Calibri"/>
              <a:ea typeface="Calibri"/>
              <a:cs typeface="Calibri"/>
              <a:sym typeface="Calibri"/>
            </a:endParaRPr>
          </a:p>
        </p:txBody>
      </p:sp>
      <p:sp>
        <p:nvSpPr>
          <p:cNvPr id="156" name="Google Shape;156;p6"/>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57" name="Google Shape;157;p6"/>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58" name="Google Shape;158;p6"/>
          <p:cNvSpPr/>
          <p:nvPr/>
        </p:nvSpPr>
        <p:spPr>
          <a:xfrm>
            <a:off x="1034414" y="194649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59" name="Google Shape;159;p6"/>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160" name="Google Shape;160;p6"/>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p7"/>
          <p:cNvSpPr/>
          <p:nvPr/>
        </p:nvSpPr>
        <p:spPr>
          <a:xfrm>
            <a:off x="-466224" y="-477081"/>
            <a:ext cx="20574000" cy="10287000"/>
          </a:xfrm>
          <a:prstGeom prst="rect">
            <a:avLst/>
          </a:prstGeom>
          <a:gradFill>
            <a:gsLst>
              <a:gs pos="0">
                <a:srgbClr val="F5F7FC"/>
              </a:gs>
              <a:gs pos="100000">
                <a:srgbClr val="25AAE1">
                  <a:alpha val="4313"/>
                </a:srgbClr>
              </a:gs>
            </a:gsLst>
            <a:lin ang="21593999" scaled="0"/>
          </a:gra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67" name="Google Shape;167;p7"/>
          <p:cNvSpPr txBox="1"/>
          <p:nvPr/>
        </p:nvSpPr>
        <p:spPr>
          <a:xfrm>
            <a:off x="368427" y="532392"/>
            <a:ext cx="13848900" cy="1950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Įžanga</a:t>
            </a:r>
            <a:endParaRPr b="1" i="0" sz="59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168" name="Google Shape;168;p7"/>
          <p:cNvSpPr txBox="1"/>
          <p:nvPr/>
        </p:nvSpPr>
        <p:spPr>
          <a:xfrm>
            <a:off x="2170469" y="6242200"/>
            <a:ext cx="3269100" cy="22434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en-US" sz="2000" u="none" cap="none" strike="noStrike">
                <a:solidFill>
                  <a:srgbClr val="056839"/>
                </a:solidFill>
                <a:latin typeface="Calibri"/>
                <a:ea typeface="Calibri"/>
                <a:cs typeface="Calibri"/>
                <a:sym typeface="Calibri"/>
              </a:rPr>
              <a:t>1 pav. Europos žaliasis kursas.  </a:t>
            </a:r>
            <a:r>
              <a:rPr b="0" i="0" lang="en-US" sz="2000" u="none" cap="none" strike="noStrike">
                <a:solidFill>
                  <a:srgbClr val="056839"/>
                </a:solidFill>
                <a:latin typeface="Calibri"/>
                <a:ea typeface="Calibri"/>
                <a:cs typeface="Calibri"/>
                <a:sym typeface="Calibri"/>
              </a:rPr>
              <a:t>(COM(2019) 640 final). Šaltinis: Europos Komisijos Komunikatas. Europos žaliasis kursas.  Briuselis, 2019-12-11</a:t>
            </a:r>
            <a:endParaRPr b="0" i="0" sz="20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C55A11"/>
              </a:solidFill>
              <a:latin typeface="Calibri"/>
              <a:ea typeface="Calibri"/>
              <a:cs typeface="Calibri"/>
              <a:sym typeface="Calibri"/>
            </a:endParaRPr>
          </a:p>
        </p:txBody>
      </p:sp>
      <p:pic>
        <p:nvPicPr>
          <p:cNvPr descr="Logo&#10;&#10;Description automatically generated" id="169" name="Google Shape;169;p7"/>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170" name="Google Shape;170;p7"/>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
        <p:nvSpPr>
          <p:cNvPr id="171" name="Google Shape;171;p7"/>
          <p:cNvSpPr/>
          <p:nvPr/>
        </p:nvSpPr>
        <p:spPr>
          <a:xfrm flipH="1" rot="-5400000">
            <a:off x="15316488" y="5029499"/>
            <a:ext cx="10287000" cy="2280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id="172" name="Google Shape;172;p7"/>
          <p:cNvPicPr preferRelativeResize="0"/>
          <p:nvPr/>
        </p:nvPicPr>
        <p:blipFill rotWithShape="1">
          <a:blip r:embed="rId5">
            <a:alphaModFix/>
          </a:blip>
          <a:srcRect b="0" l="0" r="0" t="0"/>
          <a:stretch/>
        </p:blipFill>
        <p:spPr>
          <a:xfrm>
            <a:off x="5665872" y="405052"/>
            <a:ext cx="13848899" cy="9513562"/>
          </a:xfrm>
          <a:prstGeom prst="rect">
            <a:avLst/>
          </a:prstGeom>
          <a:noFill/>
          <a:ln>
            <a:noFill/>
          </a:ln>
        </p:spPr>
      </p:pic>
      <p:sp>
        <p:nvSpPr>
          <p:cNvPr id="173" name="Google Shape;173;p7"/>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74" name="Google Shape;174;p7"/>
          <p:cNvSpPr/>
          <p:nvPr/>
        </p:nvSpPr>
        <p:spPr>
          <a:xfrm>
            <a:off x="368431" y="1573725"/>
            <a:ext cx="31542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8"/>
          <p:cNvSpPr txBox="1"/>
          <p:nvPr/>
        </p:nvSpPr>
        <p:spPr>
          <a:xfrm>
            <a:off x="5394153" y="2512454"/>
            <a:ext cx="10085400" cy="3705600"/>
          </a:xfrm>
          <a:prstGeom prst="rect">
            <a:avLst/>
          </a:prstGeom>
          <a:noFill/>
          <a:ln>
            <a:noFill/>
          </a:ln>
        </p:spPr>
        <p:txBody>
          <a:bodyPr anchorCtr="0" anchor="t" bIns="74275" lIns="148575" spcFirstLastPara="1" rIns="148575" wrap="square" tIns="74275">
            <a:spAutoFit/>
          </a:bodyPr>
          <a:lstStyle/>
          <a:p>
            <a:pPr indent="0" lvl="0" marL="0" marR="0" rtl="0" algn="l">
              <a:lnSpc>
                <a:spcPct val="150000"/>
              </a:lnSpc>
              <a:spcBef>
                <a:spcPts val="0"/>
              </a:spcBef>
              <a:spcAft>
                <a:spcPts val="0"/>
              </a:spcAft>
              <a:buNone/>
            </a:pPr>
            <a:r>
              <a:rPr b="0" i="0" lang="en-US" sz="3300" u="none" cap="none" strike="noStrike">
                <a:solidFill>
                  <a:srgbClr val="056839"/>
                </a:solidFill>
                <a:latin typeface="Calibri"/>
                <a:ea typeface="Calibri"/>
                <a:cs typeface="Calibri"/>
                <a:sym typeface="Calibri"/>
              </a:rPr>
              <a:t>Aiškius dirvožemio taršos tipų aprašymus, kaip jie išmatuojami ir kaip pagerinti situaciją, pateikiant Rumunijos ir Ispanijos pavyzdžius </a:t>
            </a:r>
            <a:r>
              <a:rPr b="0" i="0" lang="en-US" sz="3300" u="sng" cap="none" strike="noStrike">
                <a:solidFill>
                  <a:srgbClr val="056839"/>
                </a:solidFill>
                <a:latin typeface="Calibri"/>
                <a:ea typeface="Calibri"/>
                <a:cs typeface="Calibri"/>
                <a:sym typeface="Calibri"/>
                <a:hlinkClick r:id="rId3">
                  <a:extLst>
                    <a:ext uri="{A12FA001-AC4F-418D-AE19-62706E023703}">
                      <ahyp:hlinkClr val="tx"/>
                    </a:ext>
                  </a:extLst>
                </a:hlinkClick>
              </a:rPr>
              <a:t>https://www.recare-hub.eu/soil-threats/contamination</a:t>
            </a:r>
            <a:r>
              <a:rPr b="0" i="0" lang="en-US" sz="3300" u="none" cap="none" strike="noStrike">
                <a:solidFill>
                  <a:srgbClr val="056839"/>
                </a:solidFill>
                <a:latin typeface="Calibri"/>
                <a:ea typeface="Calibri"/>
                <a:cs typeface="Calibri"/>
                <a:sym typeface="Calibri"/>
              </a:rPr>
              <a:t> </a:t>
            </a:r>
            <a:endParaRPr b="0" i="0" sz="33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rgbClr val="C55A11"/>
              </a:solidFill>
              <a:latin typeface="Calibri"/>
              <a:ea typeface="Calibri"/>
              <a:cs typeface="Calibri"/>
              <a:sym typeface="Calibri"/>
            </a:endParaRPr>
          </a:p>
        </p:txBody>
      </p:sp>
      <p:sp>
        <p:nvSpPr>
          <p:cNvPr id="180" name="Google Shape;180;p8"/>
          <p:cNvSpPr txBox="1"/>
          <p:nvPr/>
        </p:nvSpPr>
        <p:spPr>
          <a:xfrm>
            <a:off x="1034425" y="615056"/>
            <a:ext cx="138489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Įžanga</a:t>
            </a:r>
            <a:endParaRPr b="1" i="0" sz="5900" u="none" cap="none" strike="noStrike">
              <a:solidFill>
                <a:srgbClr val="056839"/>
              </a:solidFill>
              <a:latin typeface="Calibri"/>
              <a:ea typeface="Calibri"/>
              <a:cs typeface="Calibri"/>
              <a:sym typeface="Calibri"/>
            </a:endParaRPr>
          </a:p>
        </p:txBody>
      </p:sp>
      <p:pic>
        <p:nvPicPr>
          <p:cNvPr id="181" name="Google Shape;181;p8"/>
          <p:cNvPicPr preferRelativeResize="0"/>
          <p:nvPr/>
        </p:nvPicPr>
        <p:blipFill rotWithShape="1">
          <a:blip r:embed="rId4">
            <a:alphaModFix/>
          </a:blip>
          <a:srcRect b="0" l="0" r="0" t="0"/>
          <a:stretch/>
        </p:blipFill>
        <p:spPr>
          <a:xfrm>
            <a:off x="3703488" y="3775095"/>
            <a:ext cx="632775" cy="1287025"/>
          </a:xfrm>
          <a:prstGeom prst="rect">
            <a:avLst/>
          </a:prstGeom>
          <a:noFill/>
          <a:ln>
            <a:noFill/>
          </a:ln>
        </p:spPr>
      </p:pic>
      <p:sp>
        <p:nvSpPr>
          <p:cNvPr id="182" name="Google Shape;182;p8"/>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83" name="Google Shape;183;p8"/>
          <p:cNvPicPr preferRelativeResize="0"/>
          <p:nvPr/>
        </p:nvPicPr>
        <p:blipFill rotWithShape="1">
          <a:blip r:embed="rId5">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184" name="Google Shape;184;p8"/>
          <p:cNvPicPr preferRelativeResize="0"/>
          <p:nvPr/>
        </p:nvPicPr>
        <p:blipFill rotWithShape="1">
          <a:blip r:embed="rId6">
            <a:alphaModFix/>
          </a:blip>
          <a:srcRect b="0" l="0" r="0" t="0"/>
          <a:stretch/>
        </p:blipFill>
        <p:spPr>
          <a:xfrm>
            <a:off x="3131911" y="9240848"/>
            <a:ext cx="3468961" cy="727772"/>
          </a:xfrm>
          <a:prstGeom prst="rect">
            <a:avLst/>
          </a:prstGeom>
          <a:noFill/>
          <a:ln>
            <a:noFill/>
          </a:ln>
        </p:spPr>
      </p:pic>
      <p:sp>
        <p:nvSpPr>
          <p:cNvPr id="185" name="Google Shape;185;p8"/>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9"/>
          <p:cNvSpPr txBox="1"/>
          <p:nvPr/>
        </p:nvSpPr>
        <p:spPr>
          <a:xfrm>
            <a:off x="2304625" y="2523494"/>
            <a:ext cx="13193700" cy="53682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i="0" lang="en-US" sz="4000" u="none" cap="none" strike="noStrike">
                <a:solidFill>
                  <a:srgbClr val="056839"/>
                </a:solidFill>
                <a:latin typeface="Calibri"/>
                <a:ea typeface="Calibri"/>
                <a:cs typeface="Calibri"/>
                <a:sym typeface="Calibri"/>
              </a:rPr>
              <a:t>Dirvožemio taršos tipai yra šie (pagal savo apimtis):</a:t>
            </a:r>
            <a:endParaRPr sz="2200">
              <a:solidFill>
                <a:srgbClr val="056839"/>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4000" u="none" cap="none" strike="noStrike">
              <a:solidFill>
                <a:srgbClr val="056839"/>
              </a:solidFill>
              <a:latin typeface="Calibri"/>
              <a:ea typeface="Calibri"/>
              <a:cs typeface="Calibri"/>
              <a:sym typeface="Calibri"/>
            </a:endParaRPr>
          </a:p>
          <a:p>
            <a:pPr indent="1447800" lvl="0" marL="0" marR="0" rtl="0" algn="l">
              <a:lnSpc>
                <a:spcPct val="100000"/>
              </a:lnSpc>
              <a:spcBef>
                <a:spcPts val="0"/>
              </a:spcBef>
              <a:spcAft>
                <a:spcPts val="0"/>
              </a:spcAft>
              <a:buNone/>
            </a:pPr>
            <a:r>
              <a:rPr i="0" lang="en-US" sz="4000" u="none" cap="none" strike="noStrike">
                <a:solidFill>
                  <a:srgbClr val="056839"/>
                </a:solidFill>
                <a:latin typeface="Calibri"/>
                <a:ea typeface="Calibri"/>
                <a:cs typeface="Calibri"/>
                <a:sym typeface="Calibri"/>
              </a:rPr>
              <a:t>1. difuzinė ir plačiai pasklidusi</a:t>
            </a:r>
            <a:endParaRPr sz="2200">
              <a:solidFill>
                <a:srgbClr val="056839"/>
              </a:solidFill>
              <a:latin typeface="Calibri"/>
              <a:ea typeface="Calibri"/>
              <a:cs typeface="Calibri"/>
              <a:sym typeface="Calibri"/>
            </a:endParaRPr>
          </a:p>
          <a:p>
            <a:pPr indent="1447800" lvl="0" marL="0" marR="0" rtl="0" algn="l">
              <a:lnSpc>
                <a:spcPct val="100000"/>
              </a:lnSpc>
              <a:spcBef>
                <a:spcPts val="0"/>
              </a:spcBef>
              <a:spcAft>
                <a:spcPts val="0"/>
              </a:spcAft>
              <a:buNone/>
            </a:pPr>
            <a:r>
              <a:rPr i="0" lang="en-US" sz="4000" u="none" cap="none" strike="noStrike">
                <a:solidFill>
                  <a:srgbClr val="056839"/>
                </a:solidFill>
                <a:latin typeface="Calibri"/>
                <a:ea typeface="Calibri"/>
                <a:cs typeface="Calibri"/>
                <a:sym typeface="Calibri"/>
              </a:rPr>
              <a:t>2. dispersinė ir plačiai pasklidusi</a:t>
            </a:r>
            <a:endParaRPr sz="2200">
              <a:solidFill>
                <a:srgbClr val="056839"/>
              </a:solidFill>
              <a:latin typeface="Calibri"/>
              <a:ea typeface="Calibri"/>
              <a:cs typeface="Calibri"/>
              <a:sym typeface="Calibri"/>
            </a:endParaRPr>
          </a:p>
          <a:p>
            <a:pPr indent="1447800" lvl="0" marL="0" marR="0" rtl="0" algn="l">
              <a:lnSpc>
                <a:spcPct val="100000"/>
              </a:lnSpc>
              <a:spcBef>
                <a:spcPts val="0"/>
              </a:spcBef>
              <a:spcAft>
                <a:spcPts val="0"/>
              </a:spcAft>
              <a:buNone/>
            </a:pPr>
            <a:r>
              <a:rPr i="0" lang="en-US" sz="4000" u="none" cap="none" strike="noStrike">
                <a:solidFill>
                  <a:srgbClr val="056839"/>
                </a:solidFill>
                <a:latin typeface="Calibri"/>
                <a:ea typeface="Calibri"/>
                <a:cs typeface="Calibri"/>
                <a:sym typeface="Calibri"/>
              </a:rPr>
              <a:t>3. intensyvi ir poliarizuota</a:t>
            </a:r>
            <a:endParaRPr sz="2200">
              <a:solidFill>
                <a:srgbClr val="056839"/>
              </a:solidFill>
              <a:latin typeface="Calibri"/>
              <a:ea typeface="Calibri"/>
              <a:cs typeface="Calibri"/>
              <a:sym typeface="Calibri"/>
            </a:endParaRPr>
          </a:p>
          <a:p>
            <a:pPr indent="1447800" lvl="0" marL="0" marR="0" rtl="0" algn="l">
              <a:lnSpc>
                <a:spcPct val="100000"/>
              </a:lnSpc>
              <a:spcBef>
                <a:spcPts val="0"/>
              </a:spcBef>
              <a:spcAft>
                <a:spcPts val="0"/>
              </a:spcAft>
              <a:buNone/>
            </a:pPr>
            <a:r>
              <a:rPr i="0" lang="en-US" sz="4000" u="none" cap="none" strike="noStrike">
                <a:solidFill>
                  <a:srgbClr val="056839"/>
                </a:solidFill>
                <a:latin typeface="Calibri"/>
                <a:ea typeface="Calibri"/>
                <a:cs typeface="Calibri"/>
                <a:sym typeface="Calibri"/>
              </a:rPr>
              <a:t>4. intensyv</a:t>
            </a:r>
            <a:r>
              <a:rPr lang="en-US" sz="4000">
                <a:solidFill>
                  <a:srgbClr val="056839"/>
                </a:solidFill>
                <a:latin typeface="Calibri"/>
                <a:ea typeface="Calibri"/>
                <a:cs typeface="Calibri"/>
                <a:sym typeface="Calibri"/>
              </a:rPr>
              <a:t>i</a:t>
            </a:r>
            <a:r>
              <a:rPr i="0" lang="en-US" sz="4000" u="none" cap="none" strike="noStrike">
                <a:solidFill>
                  <a:srgbClr val="056839"/>
                </a:solidFill>
                <a:latin typeface="Calibri"/>
                <a:ea typeface="Calibri"/>
                <a:cs typeface="Calibri"/>
                <a:sym typeface="Calibri"/>
              </a:rPr>
              <a:t> ir lokal</a:t>
            </a:r>
            <a:r>
              <a:rPr lang="en-US" sz="4000">
                <a:solidFill>
                  <a:srgbClr val="056839"/>
                </a:solidFill>
                <a:latin typeface="Calibri"/>
                <a:ea typeface="Calibri"/>
                <a:cs typeface="Calibri"/>
                <a:sym typeface="Calibri"/>
              </a:rPr>
              <a:t>i </a:t>
            </a:r>
            <a:r>
              <a:rPr i="0" lang="en-US" sz="4000" u="none" cap="none" strike="noStrike">
                <a:solidFill>
                  <a:srgbClr val="056839"/>
                </a:solidFill>
                <a:latin typeface="Calibri"/>
                <a:ea typeface="Calibri"/>
                <a:cs typeface="Calibri"/>
                <a:sym typeface="Calibri"/>
              </a:rPr>
              <a:t>(taršos vietos)</a:t>
            </a:r>
            <a:endParaRPr sz="2200">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rgbClr val="C55A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rgbClr val="C55A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rgbClr val="C55A11"/>
              </a:solidFill>
              <a:latin typeface="Calibri"/>
              <a:ea typeface="Calibri"/>
              <a:cs typeface="Calibri"/>
              <a:sym typeface="Calibri"/>
            </a:endParaRPr>
          </a:p>
        </p:txBody>
      </p:sp>
      <p:sp>
        <p:nvSpPr>
          <p:cNvPr id="191" name="Google Shape;191;p9"/>
          <p:cNvSpPr txBox="1"/>
          <p:nvPr/>
        </p:nvSpPr>
        <p:spPr>
          <a:xfrm>
            <a:off x="720048" y="498290"/>
            <a:ext cx="13848900" cy="15045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en-US" sz="5900" u="none" cap="none" strike="noStrike">
                <a:solidFill>
                  <a:srgbClr val="056839"/>
                </a:solidFill>
                <a:latin typeface="Calibri"/>
                <a:ea typeface="Calibri"/>
                <a:cs typeface="Calibri"/>
                <a:sym typeface="Calibri"/>
              </a:rPr>
              <a:t>Įžanga. Refleksijos klausimai</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pic>
        <p:nvPicPr>
          <p:cNvPr descr="Logo&#10;&#10;Description automatically generated" id="192" name="Google Shape;192;p9"/>
          <p:cNvPicPr preferRelativeResize="0"/>
          <p:nvPr/>
        </p:nvPicPr>
        <p:blipFill rotWithShape="1">
          <a:blip r:embed="rId3">
            <a:alphaModFix/>
          </a:blip>
          <a:srcRect b="0" l="0" r="0" t="0"/>
          <a:stretch/>
        </p:blipFill>
        <p:spPr>
          <a:xfrm>
            <a:off x="279021" y="9106292"/>
            <a:ext cx="2025615" cy="996885"/>
          </a:xfrm>
          <a:prstGeom prst="rect">
            <a:avLst/>
          </a:prstGeom>
          <a:noFill/>
          <a:ln>
            <a:noFill/>
          </a:ln>
        </p:spPr>
      </p:pic>
      <p:pic>
        <p:nvPicPr>
          <p:cNvPr descr="Graphical user interface, text&#10;&#10;Description automatically generated" id="193" name="Google Shape;193;p9"/>
          <p:cNvPicPr preferRelativeResize="0"/>
          <p:nvPr/>
        </p:nvPicPr>
        <p:blipFill rotWithShape="1">
          <a:blip r:embed="rId4">
            <a:alphaModFix/>
          </a:blip>
          <a:srcRect b="0" l="0" r="0" t="0"/>
          <a:stretch/>
        </p:blipFill>
        <p:spPr>
          <a:xfrm>
            <a:off x="3131911" y="9240848"/>
            <a:ext cx="3468961" cy="727772"/>
          </a:xfrm>
          <a:prstGeom prst="rect">
            <a:avLst/>
          </a:prstGeom>
          <a:noFill/>
          <a:ln>
            <a:noFill/>
          </a:ln>
        </p:spPr>
      </p:pic>
      <p:sp>
        <p:nvSpPr>
          <p:cNvPr id="194" name="Google Shape;194;p9"/>
          <p:cNvSpPr/>
          <p:nvPr/>
        </p:nvSpPr>
        <p:spPr>
          <a:xfrm>
            <a:off x="840414" y="1597169"/>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2022-01-31T11:18:27Z</dcterms:created>
  <dc:creator>Carlotta Maria Crippa</dc:creator>
</cp:coreProperties>
</file>