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20574000"/>
  <p:notesSz cx="6858000" cy="9144000"/>
  <p:embeddedFontLst>
    <p:embeddedFont>
      <p:font typeface="Robo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A4A3A4"/>
          </p15:clr>
        </p15:guide>
        <p15:guide id="2" pos="6480">
          <p15:clr>
            <a:srgbClr val="A4A3A4"/>
          </p15:clr>
        </p15:guide>
      </p15:sldGuideLst>
    </p:ext>
    <p:ext uri="http://customooxmlschemas.google.com/">
      <go:slidesCustomData xmlns:go="http://customooxmlschemas.google.com/" r:id="rId34" roundtripDataSignature="AMtx7mg9rnIgK0el8HfFWI0ALcEds4fh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 pos="64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lt-L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1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1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1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1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1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p1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1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p1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1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2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2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2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 name="Google Shape;389;p2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lt-L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p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7"/>
          <p:cNvSpPr txBox="1"/>
          <p:nvPr>
            <p:ph type="ctrTitle"/>
          </p:nvPr>
        </p:nvSpPr>
        <p:spPr>
          <a:xfrm>
            <a:off x="2571750" y="1683545"/>
            <a:ext cx="15430500" cy="3581400"/>
          </a:xfrm>
          <a:prstGeom prst="rect">
            <a:avLst/>
          </a:prstGeom>
          <a:noFill/>
          <a:ln>
            <a:noFill/>
          </a:ln>
        </p:spPr>
        <p:txBody>
          <a:bodyPr anchorCtr="0" anchor="b" bIns="74275" lIns="148575" spcFirstLastPara="1" rIns="148575" wrap="square" tIns="74275">
            <a:normAutofit/>
          </a:bodyPr>
          <a:lstStyle>
            <a:lvl1pPr lvl="0" algn="ctr">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7" name="Google Shape;17;p27"/>
          <p:cNvSpPr txBox="1"/>
          <p:nvPr>
            <p:ph idx="1" type="subTitle"/>
          </p:nvPr>
        </p:nvSpPr>
        <p:spPr>
          <a:xfrm>
            <a:off x="2571750" y="5403057"/>
            <a:ext cx="15430500" cy="2483700"/>
          </a:xfrm>
          <a:prstGeom prst="rect">
            <a:avLst/>
          </a:prstGeom>
          <a:noFill/>
          <a:ln>
            <a:noFill/>
          </a:ln>
        </p:spPr>
        <p:txBody>
          <a:bodyPr anchorCtr="0" anchor="t" bIns="74275" lIns="148575" spcFirstLastPara="1" rIns="148575" wrap="square" tIns="74275">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p:txBody>
      </p:sp>
      <p:sp>
        <p:nvSpPr>
          <p:cNvPr id="18" name="Google Shape;18;p2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9" name="Google Shape;19;p2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0" name="Google Shape;20;p2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6"/>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4" name="Google Shape;74;p36"/>
          <p:cNvSpPr txBox="1"/>
          <p:nvPr>
            <p:ph idx="1" type="body"/>
          </p:nvPr>
        </p:nvSpPr>
        <p:spPr>
          <a:xfrm rot="5400000">
            <a:off x="7023488" y="-2870512"/>
            <a:ext cx="6527100" cy="177450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75" name="Google Shape;75;p36"/>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6" name="Google Shape;76;p36"/>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7" name="Google Shape;77;p36"/>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7"/>
          <p:cNvSpPr txBox="1"/>
          <p:nvPr>
            <p:ph type="title"/>
          </p:nvPr>
        </p:nvSpPr>
        <p:spPr>
          <a:xfrm rot="5400000">
            <a:off x="12582488" y="2688338"/>
            <a:ext cx="8717700" cy="4436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0" name="Google Shape;80;p37"/>
          <p:cNvSpPr txBox="1"/>
          <p:nvPr>
            <p:ph idx="1" type="body"/>
          </p:nvPr>
        </p:nvSpPr>
        <p:spPr>
          <a:xfrm rot="5400000">
            <a:off x="3581494" y="-1619213"/>
            <a:ext cx="8717700" cy="130515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81" name="Google Shape;81;p3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2" name="Google Shape;82;p3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3" name="Google Shape;83;p3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8"/>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3" name="Google Shape;23;p28"/>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4" name="Google Shape;24;p28"/>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9"/>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7" name="Google Shape;27;p29"/>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28" name="Google Shape;28;p29"/>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9" name="Google Shape;29;p29"/>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0" name="Google Shape;30;p29"/>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0"/>
          <p:cNvSpPr txBox="1"/>
          <p:nvPr>
            <p:ph type="title"/>
          </p:nvPr>
        </p:nvSpPr>
        <p:spPr>
          <a:xfrm>
            <a:off x="1403747" y="2564607"/>
            <a:ext cx="17745000" cy="42792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3" name="Google Shape;33;p30"/>
          <p:cNvSpPr txBox="1"/>
          <p:nvPr>
            <p:ph idx="1" type="body"/>
          </p:nvPr>
        </p:nvSpPr>
        <p:spPr>
          <a:xfrm>
            <a:off x="1403747" y="6884195"/>
            <a:ext cx="17745000" cy="22503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rgbClr val="888888"/>
              </a:buClr>
              <a:buSzPts val="3900"/>
              <a:buNone/>
              <a:defRPr sz="3900">
                <a:solidFill>
                  <a:srgbClr val="888888"/>
                </a:solidFill>
              </a:defRPr>
            </a:lvl1pPr>
            <a:lvl2pPr indent="-228600" lvl="1" marL="914400" algn="l">
              <a:lnSpc>
                <a:spcPct val="90000"/>
              </a:lnSpc>
              <a:spcBef>
                <a:spcPts val="800"/>
              </a:spcBef>
              <a:spcAft>
                <a:spcPts val="0"/>
              </a:spcAft>
              <a:buClr>
                <a:srgbClr val="888888"/>
              </a:buClr>
              <a:buSzPts val="3300"/>
              <a:buNone/>
              <a:defRPr sz="3300">
                <a:solidFill>
                  <a:srgbClr val="888888"/>
                </a:solidFill>
              </a:defRPr>
            </a:lvl2pPr>
            <a:lvl3pPr indent="-228600" lvl="2" marL="1371600" algn="l">
              <a:lnSpc>
                <a:spcPct val="90000"/>
              </a:lnSpc>
              <a:spcBef>
                <a:spcPts val="800"/>
              </a:spcBef>
              <a:spcAft>
                <a:spcPts val="0"/>
              </a:spcAft>
              <a:buClr>
                <a:srgbClr val="888888"/>
              </a:buClr>
              <a:buSzPts val="2900"/>
              <a:buNone/>
              <a:defRPr sz="2900">
                <a:solidFill>
                  <a:srgbClr val="888888"/>
                </a:solidFill>
              </a:defRPr>
            </a:lvl3pPr>
            <a:lvl4pPr indent="-228600" lvl="3" marL="1828800" algn="l">
              <a:lnSpc>
                <a:spcPct val="90000"/>
              </a:lnSpc>
              <a:spcBef>
                <a:spcPts val="800"/>
              </a:spcBef>
              <a:spcAft>
                <a:spcPts val="0"/>
              </a:spcAft>
              <a:buClr>
                <a:srgbClr val="888888"/>
              </a:buClr>
              <a:buSzPts val="2600"/>
              <a:buNone/>
              <a:defRPr sz="2600">
                <a:solidFill>
                  <a:srgbClr val="888888"/>
                </a:solidFill>
              </a:defRPr>
            </a:lvl4pPr>
            <a:lvl5pPr indent="-228600" lvl="4" marL="2286000" algn="l">
              <a:lnSpc>
                <a:spcPct val="90000"/>
              </a:lnSpc>
              <a:spcBef>
                <a:spcPts val="800"/>
              </a:spcBef>
              <a:spcAft>
                <a:spcPts val="0"/>
              </a:spcAft>
              <a:buClr>
                <a:srgbClr val="888888"/>
              </a:buClr>
              <a:buSzPts val="2600"/>
              <a:buNone/>
              <a:defRPr sz="2600">
                <a:solidFill>
                  <a:srgbClr val="888888"/>
                </a:solidFill>
              </a:defRPr>
            </a:lvl5pPr>
            <a:lvl6pPr indent="-228600" lvl="5" marL="2743200" algn="l">
              <a:lnSpc>
                <a:spcPct val="90000"/>
              </a:lnSpc>
              <a:spcBef>
                <a:spcPts val="800"/>
              </a:spcBef>
              <a:spcAft>
                <a:spcPts val="0"/>
              </a:spcAft>
              <a:buClr>
                <a:srgbClr val="888888"/>
              </a:buClr>
              <a:buSzPts val="2600"/>
              <a:buNone/>
              <a:defRPr sz="2600">
                <a:solidFill>
                  <a:srgbClr val="888888"/>
                </a:solidFill>
              </a:defRPr>
            </a:lvl6pPr>
            <a:lvl7pPr indent="-228600" lvl="6" marL="3200400" algn="l">
              <a:lnSpc>
                <a:spcPct val="90000"/>
              </a:lnSpc>
              <a:spcBef>
                <a:spcPts val="800"/>
              </a:spcBef>
              <a:spcAft>
                <a:spcPts val="0"/>
              </a:spcAft>
              <a:buClr>
                <a:srgbClr val="888888"/>
              </a:buClr>
              <a:buSzPts val="2600"/>
              <a:buNone/>
              <a:defRPr sz="2600">
                <a:solidFill>
                  <a:srgbClr val="888888"/>
                </a:solidFill>
              </a:defRPr>
            </a:lvl7pPr>
            <a:lvl8pPr indent="-228600" lvl="7" marL="3657600" algn="l">
              <a:lnSpc>
                <a:spcPct val="90000"/>
              </a:lnSpc>
              <a:spcBef>
                <a:spcPts val="800"/>
              </a:spcBef>
              <a:spcAft>
                <a:spcPts val="0"/>
              </a:spcAft>
              <a:buClr>
                <a:srgbClr val="888888"/>
              </a:buClr>
              <a:buSzPts val="2600"/>
              <a:buNone/>
              <a:defRPr sz="2600">
                <a:solidFill>
                  <a:srgbClr val="888888"/>
                </a:solidFill>
              </a:defRPr>
            </a:lvl8pPr>
            <a:lvl9pPr indent="-228600" lvl="8" marL="4114800" algn="l">
              <a:lnSpc>
                <a:spcPct val="90000"/>
              </a:lnSpc>
              <a:spcBef>
                <a:spcPts val="800"/>
              </a:spcBef>
              <a:spcAft>
                <a:spcPts val="0"/>
              </a:spcAft>
              <a:buClr>
                <a:srgbClr val="888888"/>
              </a:buClr>
              <a:buSzPts val="2600"/>
              <a:buNone/>
              <a:defRPr sz="2600">
                <a:solidFill>
                  <a:srgbClr val="888888"/>
                </a:solidFill>
              </a:defRPr>
            </a:lvl9pPr>
          </a:lstStyle>
          <a:p/>
        </p:txBody>
      </p:sp>
      <p:sp>
        <p:nvSpPr>
          <p:cNvPr id="34" name="Google Shape;34;p30"/>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5" name="Google Shape;35;p30"/>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6" name="Google Shape;36;p30"/>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1"/>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9" name="Google Shape;39;p31"/>
          <p:cNvSpPr txBox="1"/>
          <p:nvPr>
            <p:ph idx="1" type="body"/>
          </p:nvPr>
        </p:nvSpPr>
        <p:spPr>
          <a:xfrm>
            <a:off x="1414463"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0" name="Google Shape;40;p31"/>
          <p:cNvSpPr txBox="1"/>
          <p:nvPr>
            <p:ph idx="2" type="body"/>
          </p:nvPr>
        </p:nvSpPr>
        <p:spPr>
          <a:xfrm>
            <a:off x="10415588"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1" name="Google Shape;41;p3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2" name="Google Shape;42;p3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3" name="Google Shape;43;p3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2"/>
          <p:cNvSpPr txBox="1"/>
          <p:nvPr>
            <p:ph type="title"/>
          </p:nvPr>
        </p:nvSpPr>
        <p:spPr>
          <a:xfrm>
            <a:off x="1417142"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6" name="Google Shape;46;p32"/>
          <p:cNvSpPr txBox="1"/>
          <p:nvPr>
            <p:ph idx="1" type="body"/>
          </p:nvPr>
        </p:nvSpPr>
        <p:spPr>
          <a:xfrm>
            <a:off x="1417142" y="2521745"/>
            <a:ext cx="87039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7" name="Google Shape;47;p32"/>
          <p:cNvSpPr txBox="1"/>
          <p:nvPr>
            <p:ph idx="2" type="body"/>
          </p:nvPr>
        </p:nvSpPr>
        <p:spPr>
          <a:xfrm>
            <a:off x="1417142" y="3757613"/>
            <a:ext cx="87039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8" name="Google Shape;48;p32"/>
          <p:cNvSpPr txBox="1"/>
          <p:nvPr>
            <p:ph idx="3" type="body"/>
          </p:nvPr>
        </p:nvSpPr>
        <p:spPr>
          <a:xfrm>
            <a:off x="10415588" y="2521745"/>
            <a:ext cx="87465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9" name="Google Shape;49;p32"/>
          <p:cNvSpPr txBox="1"/>
          <p:nvPr>
            <p:ph idx="4" type="body"/>
          </p:nvPr>
        </p:nvSpPr>
        <p:spPr>
          <a:xfrm>
            <a:off x="10415588" y="3757613"/>
            <a:ext cx="87465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50" name="Google Shape;50;p32"/>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1" name="Google Shape;51;p32"/>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2" name="Google Shape;52;p32"/>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3"/>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5" name="Google Shape;55;p3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6" name="Google Shape;56;p3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7" name="Google Shape;57;p3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4"/>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0" name="Google Shape;60;p34"/>
          <p:cNvSpPr txBox="1"/>
          <p:nvPr>
            <p:ph idx="1" type="body"/>
          </p:nvPr>
        </p:nvSpPr>
        <p:spPr>
          <a:xfrm>
            <a:off x="8746630" y="1481138"/>
            <a:ext cx="10415700" cy="7310400"/>
          </a:xfrm>
          <a:prstGeom prst="rect">
            <a:avLst/>
          </a:prstGeom>
          <a:noFill/>
          <a:ln>
            <a:noFill/>
          </a:ln>
        </p:spPr>
        <p:txBody>
          <a:bodyPr anchorCtr="0" anchor="t" bIns="74275" lIns="148575" spcFirstLastPara="1" rIns="148575" wrap="square" tIns="74275">
            <a:normAutofit/>
          </a:bodyPr>
          <a:lstStyle>
            <a:lvl1pPr indent="-558800" lvl="0" marL="457200" algn="l">
              <a:lnSpc>
                <a:spcPct val="90000"/>
              </a:lnSpc>
              <a:spcBef>
                <a:spcPts val="1600"/>
              </a:spcBef>
              <a:spcAft>
                <a:spcPts val="0"/>
              </a:spcAft>
              <a:buClr>
                <a:schemeClr val="dk1"/>
              </a:buClr>
              <a:buSzPts val="5200"/>
              <a:buChar char="•"/>
              <a:defRPr sz="5200"/>
            </a:lvl1pPr>
            <a:lvl2pPr indent="-520700" lvl="1" marL="914400" algn="l">
              <a:lnSpc>
                <a:spcPct val="90000"/>
              </a:lnSpc>
              <a:spcBef>
                <a:spcPts val="800"/>
              </a:spcBef>
              <a:spcAft>
                <a:spcPts val="0"/>
              </a:spcAft>
              <a:buClr>
                <a:schemeClr val="dk1"/>
              </a:buClr>
              <a:buSzPts val="4600"/>
              <a:buChar char="•"/>
              <a:defRPr sz="4600"/>
            </a:lvl2pPr>
            <a:lvl3pPr indent="-476250" lvl="2" marL="1371600" algn="l">
              <a:lnSpc>
                <a:spcPct val="90000"/>
              </a:lnSpc>
              <a:spcBef>
                <a:spcPts val="800"/>
              </a:spcBef>
              <a:spcAft>
                <a:spcPts val="0"/>
              </a:spcAft>
              <a:buClr>
                <a:schemeClr val="dk1"/>
              </a:buClr>
              <a:buSzPts val="3900"/>
              <a:buChar char="•"/>
              <a:defRPr sz="3900"/>
            </a:lvl3pPr>
            <a:lvl4pPr indent="-438150" lvl="3" marL="1828800" algn="l">
              <a:lnSpc>
                <a:spcPct val="90000"/>
              </a:lnSpc>
              <a:spcBef>
                <a:spcPts val="800"/>
              </a:spcBef>
              <a:spcAft>
                <a:spcPts val="0"/>
              </a:spcAft>
              <a:buClr>
                <a:schemeClr val="dk1"/>
              </a:buClr>
              <a:buSzPts val="3300"/>
              <a:buChar char="•"/>
              <a:defRPr sz="3300"/>
            </a:lvl4pPr>
            <a:lvl5pPr indent="-438150" lvl="4" marL="2286000" algn="l">
              <a:lnSpc>
                <a:spcPct val="90000"/>
              </a:lnSpc>
              <a:spcBef>
                <a:spcPts val="800"/>
              </a:spcBef>
              <a:spcAft>
                <a:spcPts val="0"/>
              </a:spcAft>
              <a:buClr>
                <a:schemeClr val="dk1"/>
              </a:buClr>
              <a:buSzPts val="3300"/>
              <a:buChar char="•"/>
              <a:defRPr sz="3300"/>
            </a:lvl5pPr>
            <a:lvl6pPr indent="-438150" lvl="5" marL="2743200" algn="l">
              <a:lnSpc>
                <a:spcPct val="90000"/>
              </a:lnSpc>
              <a:spcBef>
                <a:spcPts val="800"/>
              </a:spcBef>
              <a:spcAft>
                <a:spcPts val="0"/>
              </a:spcAft>
              <a:buClr>
                <a:schemeClr val="dk1"/>
              </a:buClr>
              <a:buSzPts val="3300"/>
              <a:buChar char="•"/>
              <a:defRPr sz="3300"/>
            </a:lvl6pPr>
            <a:lvl7pPr indent="-438150" lvl="6" marL="3200400" algn="l">
              <a:lnSpc>
                <a:spcPct val="90000"/>
              </a:lnSpc>
              <a:spcBef>
                <a:spcPts val="800"/>
              </a:spcBef>
              <a:spcAft>
                <a:spcPts val="0"/>
              </a:spcAft>
              <a:buClr>
                <a:schemeClr val="dk1"/>
              </a:buClr>
              <a:buSzPts val="3300"/>
              <a:buChar char="•"/>
              <a:defRPr sz="3300"/>
            </a:lvl7pPr>
            <a:lvl8pPr indent="-438150" lvl="7" marL="3657600" algn="l">
              <a:lnSpc>
                <a:spcPct val="90000"/>
              </a:lnSpc>
              <a:spcBef>
                <a:spcPts val="800"/>
              </a:spcBef>
              <a:spcAft>
                <a:spcPts val="0"/>
              </a:spcAft>
              <a:buClr>
                <a:schemeClr val="dk1"/>
              </a:buClr>
              <a:buSzPts val="3300"/>
              <a:buChar char="•"/>
              <a:defRPr sz="3300"/>
            </a:lvl8pPr>
            <a:lvl9pPr indent="-438150" lvl="8" marL="4114800" algn="l">
              <a:lnSpc>
                <a:spcPct val="90000"/>
              </a:lnSpc>
              <a:spcBef>
                <a:spcPts val="800"/>
              </a:spcBef>
              <a:spcAft>
                <a:spcPts val="0"/>
              </a:spcAft>
              <a:buClr>
                <a:schemeClr val="dk1"/>
              </a:buClr>
              <a:buSzPts val="3300"/>
              <a:buChar char="•"/>
              <a:defRPr sz="3300"/>
            </a:lvl9pPr>
          </a:lstStyle>
          <a:p/>
        </p:txBody>
      </p:sp>
      <p:sp>
        <p:nvSpPr>
          <p:cNvPr id="61" name="Google Shape;61;p34"/>
          <p:cNvSpPr txBox="1"/>
          <p:nvPr>
            <p:ph idx="2"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2" name="Google Shape;62;p3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3" name="Google Shape;63;p3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4" name="Google Shape;64;p3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5"/>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7" name="Google Shape;67;p35"/>
          <p:cNvSpPr/>
          <p:nvPr>
            <p:ph idx="2" type="pic"/>
          </p:nvPr>
        </p:nvSpPr>
        <p:spPr>
          <a:xfrm>
            <a:off x="8746630" y="1481138"/>
            <a:ext cx="10415700" cy="7310400"/>
          </a:xfrm>
          <a:prstGeom prst="rect">
            <a:avLst/>
          </a:prstGeom>
          <a:noFill/>
          <a:ln>
            <a:noFill/>
          </a:ln>
        </p:spPr>
      </p:sp>
      <p:sp>
        <p:nvSpPr>
          <p:cNvPr id="68" name="Google Shape;68;p35"/>
          <p:cNvSpPr txBox="1"/>
          <p:nvPr>
            <p:ph idx="1"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9" name="Google Shape;69;p35"/>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0" name="Google Shape;70;p35"/>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1" name="Google Shape;71;p35"/>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marR="0" rtl="0" algn="l">
              <a:lnSpc>
                <a:spcPct val="90000"/>
              </a:lnSpc>
              <a:spcBef>
                <a:spcPts val="0"/>
              </a:spcBef>
              <a:spcAft>
                <a:spcPts val="0"/>
              </a:spcAft>
              <a:buClr>
                <a:schemeClr val="dk1"/>
              </a:buClr>
              <a:buSzPts val="7200"/>
              <a:buFont typeface="Calibri"/>
              <a:buNone/>
              <a:defRPr b="0" i="0" sz="7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9pPr>
          </a:lstStyle>
          <a:p/>
        </p:txBody>
      </p:sp>
      <p:sp>
        <p:nvSpPr>
          <p:cNvPr id="11" name="Google Shape;11;p26"/>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520700" lvl="0" marL="457200" marR="0" rtl="0" algn="l">
              <a:lnSpc>
                <a:spcPct val="90000"/>
              </a:lnSpc>
              <a:spcBef>
                <a:spcPts val="16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76250" lvl="1" marL="914400" marR="0" rtl="0" algn="l">
              <a:lnSpc>
                <a:spcPct val="90000"/>
              </a:lnSpc>
              <a:spcBef>
                <a:spcPts val="800"/>
              </a:spcBef>
              <a:spcAft>
                <a:spcPts val="0"/>
              </a:spcAft>
              <a:buClr>
                <a:schemeClr val="dk1"/>
              </a:buClr>
              <a:buSzPts val="3900"/>
              <a:buFont typeface="Arial"/>
              <a:buChar char="•"/>
              <a:defRPr b="0" i="0" sz="3900" u="none" cap="none" strike="noStrike">
                <a:solidFill>
                  <a:schemeClr val="dk1"/>
                </a:solidFill>
                <a:latin typeface="Calibri"/>
                <a:ea typeface="Calibri"/>
                <a:cs typeface="Calibri"/>
                <a:sym typeface="Calibri"/>
              </a:defRPr>
            </a:lvl2pPr>
            <a:lvl3pPr indent="-438150" lvl="2" marL="1371600" marR="0" rtl="0" algn="l">
              <a:lnSpc>
                <a:spcPct val="90000"/>
              </a:lnSpc>
              <a:spcBef>
                <a:spcPts val="800"/>
              </a:spcBef>
              <a:spcAft>
                <a:spcPts val="0"/>
              </a:spcAft>
              <a:buClr>
                <a:schemeClr val="dk1"/>
              </a:buClr>
              <a:buSzPts val="3300"/>
              <a:buFont typeface="Arial"/>
              <a:buChar char="•"/>
              <a:defRPr b="0" i="0" sz="3300" u="none" cap="none" strike="noStrike">
                <a:solidFill>
                  <a:schemeClr val="dk1"/>
                </a:solidFill>
                <a:latin typeface="Calibri"/>
                <a:ea typeface="Calibri"/>
                <a:cs typeface="Calibri"/>
                <a:sym typeface="Calibri"/>
              </a:defRPr>
            </a:lvl3pPr>
            <a:lvl4pPr indent="-412750" lvl="3" marL="1828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4pPr>
            <a:lvl5pPr indent="-412750" lvl="4" marL="22860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5pPr>
            <a:lvl6pPr indent="-412750" lvl="5" marL="27432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6pPr>
            <a:lvl7pPr indent="-412750" lvl="6" marL="32004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7pPr>
            <a:lvl8pPr indent="-412750" lvl="7" marL="36576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8pPr>
            <a:lvl9pPr indent="-412750" lvl="8" marL="4114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9pPr>
          </a:lstStyle>
          <a:p/>
        </p:txBody>
      </p:sp>
      <p:sp>
        <p:nvSpPr>
          <p:cNvPr id="12" name="Google Shape;12;p26"/>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marR="0" rtl="0" algn="l">
              <a:lnSpc>
                <a:spcPct val="100000"/>
              </a:lnSpc>
              <a:spcBef>
                <a:spcPts val="0"/>
              </a:spcBef>
              <a:spcAft>
                <a:spcPts val="0"/>
              </a:spcAft>
              <a:buClr>
                <a:srgbClr val="000000"/>
              </a:buClr>
              <a:buSzPts val="2300"/>
              <a:buFont typeface="Arial"/>
              <a:buNone/>
              <a:defRPr b="0" i="0" sz="2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9pPr>
          </a:lstStyle>
          <a:p/>
        </p:txBody>
      </p:sp>
      <p:sp>
        <p:nvSpPr>
          <p:cNvPr id="13" name="Google Shape;13;p26"/>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marR="0" rtl="0" algn="ctr">
              <a:lnSpc>
                <a:spcPct val="100000"/>
              </a:lnSpc>
              <a:spcBef>
                <a:spcPts val="0"/>
              </a:spcBef>
              <a:spcAft>
                <a:spcPts val="0"/>
              </a:spcAft>
              <a:buClr>
                <a:srgbClr val="000000"/>
              </a:buClr>
              <a:buSzPts val="2300"/>
              <a:buFont typeface="Arial"/>
              <a:buNone/>
              <a:defRPr b="0" i="0" sz="2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9pPr>
          </a:lstStyle>
          <a:p/>
        </p:txBody>
      </p:sp>
      <p:sp>
        <p:nvSpPr>
          <p:cNvPr id="14" name="Google Shape;14;p26"/>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hyperlink" Target="https://unsplash.com/photos/UNO4iJjbG9Q"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hyperlink" Target="https://www.youtube.com/watch?v=UxANY2My6A0" TargetMode="External"/><Relationship Id="rId6" Type="http://schemas.openxmlformats.org/officeDocument/2006/relationships/hyperlink" Target="https://www.youtube.com/watch?v=Nc7f5563az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hyperlink" Target="https://unsplash.com/photos/oKXlzHcwy2M" TargetMode="External"/><Relationship Id="rId7" Type="http://schemas.openxmlformats.org/officeDocument/2006/relationships/hyperlink" Target="https://blogs.scientificamerican.com/anthropology-in-practice/a-story-of-wood/" TargetMode="External"/><Relationship Id="rId8" Type="http://schemas.openxmlformats.org/officeDocument/2006/relationships/hyperlink" Target="https://blogs.scientificamerican.com/anthropology-in-practice/a-story-of-woo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hyperlink" Target="https://pixabay.com/photos/nature-lawn-vista-outdoors-3033979/" TargetMode="External"/><Relationship Id="rId7" Type="http://schemas.openxmlformats.org/officeDocument/2006/relationships/hyperlink" Target="https://sfpa.org/lumber-info/wood-the-environment/" TargetMode="External"/><Relationship Id="rId8"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hyperlink" Target="https://unsplash.com/photos/AIklyC7dudQ" TargetMode="External"/><Relationship Id="rId6" Type="http://schemas.openxmlformats.org/officeDocument/2006/relationships/image" Target="../media/image20.png"/><Relationship Id="rId7" Type="http://schemas.openxmlformats.org/officeDocument/2006/relationships/hyperlink" Target="http://globetamk.weebly.com/blog/wood-production-its-environmental-impacts-and-what-the-finnish-think-about-the-matt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hyperlink" Target="https://youmatter.world/en/definition/definitions-what-is-definition-deforestation-causes-effects/" TargetMode="External"/><Relationship Id="rId6" Type="http://schemas.openxmlformats.org/officeDocument/2006/relationships/image" Target="../media/image23.png"/><Relationship Id="rId7" Type="http://schemas.openxmlformats.org/officeDocument/2006/relationships/hyperlink" Target="https://unsplash.com/photos/Y4pW7n5FnsQ"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31.png"/><Relationship Id="rId5" Type="http://schemas.openxmlformats.org/officeDocument/2006/relationships/hyperlink" Target="https://propopulus.eu/en/the-wood-industry-has-a-key-role-to-play-in-building-a-bio-economy/" TargetMode="External"/><Relationship Id="rId6" Type="http://schemas.openxmlformats.org/officeDocument/2006/relationships/hyperlink" Target="https://www.wood-finishes-direct.com/blog/everything-you-should-know-about-sustainable-wood/" TargetMode="External"/><Relationship Id="rId7" Type="http://schemas.openxmlformats.org/officeDocument/2006/relationships/hyperlink" Target="https://rainforests.mongabay.com/09-consequences-of-deforestation.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hyperlink" Target="https://www.youtube.com/watch?v=zarll9bx6FI" TargetMode="External"/><Relationship Id="rId6" Type="http://schemas.openxmlformats.org/officeDocument/2006/relationships/hyperlink" Target="https://www.youtube.com/watch?v=YC4tqu8-oSo" TargetMode="External"/><Relationship Id="rId7" Type="http://schemas.openxmlformats.org/officeDocument/2006/relationships/hyperlink" Target="https://www.youtube.com/watch?v=Ic-J6hcSKa8&amp;t=34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36.png"/><Relationship Id="rId6" Type="http://schemas.openxmlformats.org/officeDocument/2006/relationships/hyperlink" Target="https://pixabay.com/photos/shed-countryside-farm-wildflowers-1587802/" TargetMode="External"/><Relationship Id="rId7" Type="http://schemas.openxmlformats.org/officeDocument/2006/relationships/hyperlink" Target="https://mtcopeland.com/blog/all-about-wood-construction-advantages-disadvantages/" TargetMode="External"/><Relationship Id="rId8"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hyperlink" Target="https://think.ing.com/articles/benefits-of-building-with-wood-environmentally-friendly-reusable-ligh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2.png"/><Relationship Id="rId11" Type="http://schemas.openxmlformats.org/officeDocument/2006/relationships/image" Target="../media/image7.png"/><Relationship Id="rId10" Type="http://schemas.openxmlformats.org/officeDocument/2006/relationships/hyperlink" Target="https://pixabay.com/photos/wood-timber-industry-forest-5311290/" TargetMode="External"/><Relationship Id="rId9" Type="http://schemas.openxmlformats.org/officeDocument/2006/relationships/image" Target="../media/image14.jpg"/><Relationship Id="rId5" Type="http://schemas.openxmlformats.org/officeDocument/2006/relationships/hyperlink" Target="https://education.nationalgeographic.org/resource/deforestation" TargetMode="External"/><Relationship Id="rId6" Type="http://schemas.openxmlformats.org/officeDocument/2006/relationships/hyperlink" Target="https://en.wikipedia.org/wiki/Wood_industry" TargetMode="External"/><Relationship Id="rId7" Type="http://schemas.openxmlformats.org/officeDocument/2006/relationships/hyperlink" Target="https://pixabay.com/photos/forest-spruce-forest-trees-spruce-348995/" TargetMode="External"/><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hyperlink" Target="https://mtcopeland.com/blog/all-about-wood-construction-advantages-disadvantag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hyperlink" Target="https://blogs.iadb.org/ciudades-sostenibles/en/wood-as-a-housing-construction-material-which-are-its-benefits/" TargetMode="External"/><Relationship Id="rId6" Type="http://schemas.openxmlformats.org/officeDocument/2006/relationships/hyperlink" Target="https://efi.int/sites/default/files/files/publication-bank/2018/efi_hurmekoski_wood_construction_2017_0.pdf" TargetMode="External"/><Relationship Id="rId7" Type="http://schemas.openxmlformats.org/officeDocument/2006/relationships/hyperlink" Target="https://www.esf.edu/ecenter/eis/woodmaterials.ht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hyperlink" Target="https://www.youtube.com/watch?v=ieBVNgMkcpw" TargetMode="External"/><Relationship Id="rId6" Type="http://schemas.openxmlformats.org/officeDocument/2006/relationships/hyperlink" Target="https://www.youtube.com/watch?v=w5AM2_A2Hmc"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hyperlink" Target="https://www.branchingoutwood.com/blog/environmental-impact-of-wood" TargetMode="External"/><Relationship Id="rId6" Type="http://schemas.openxmlformats.org/officeDocument/2006/relationships/hyperlink" Target="https://www.branchingoutwood.com/blog/environmental-impact-of-woo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hyperlink" Target="https://pixabay.com/photos/wood-tribe-tree-wooden-nature-3308800/" TargetMode="External"/><Relationship Id="rId6" Type="http://schemas.openxmlformats.org/officeDocument/2006/relationships/image" Target="../media/image15.png"/><Relationship Id="rId7" Type="http://schemas.openxmlformats.org/officeDocument/2006/relationships/hyperlink" Target="https://www.worldwildlife.org/industries/timb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worldwildlife.org/industries/timber" TargetMode="External"/><Relationship Id="rId4" Type="http://schemas.openxmlformats.org/officeDocument/2006/relationships/hyperlink" Target="https://www.worldwildlife.org/industries/timber" TargetMode="External"/><Relationship Id="rId9" Type="http://schemas.openxmlformats.org/officeDocument/2006/relationships/image" Target="../media/image26.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37.png"/><Relationship Id="rId8" Type="http://schemas.openxmlformats.org/officeDocument/2006/relationships/hyperlink" Target="https://unsplash.com/photos/XAlV3NaS7u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worldwildlife.org/industries/timber" TargetMode="External"/><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hyperlink" Target="https://pixabay.com/photos/forest-forestry-harvester-machine-5441466/" TargetMode="External"/><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hyperlink" Target="https://unsplash.com/photos/nhj_L2RabYo" TargetMode="External"/><Relationship Id="rId5" Type="http://schemas.openxmlformats.org/officeDocument/2006/relationships/image" Target="../media/image7.png"/><Relationship Id="rId6"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hyperlink" Target="https://betterfactory.eu/furniture-and-wood-industry-the-forests-and-the-obligation-of-taking-care-of-the-oxygen-source-of-europe/" TargetMode="External"/><Relationship Id="rId6" Type="http://schemas.openxmlformats.org/officeDocument/2006/relationships/hyperlink" Target="https://propopulus.eu/en/the-wood-industry-has-a-key-role-to-play-in-building-a-bio-economy/" TargetMode="External"/><Relationship Id="rId7" Type="http://schemas.openxmlformats.org/officeDocument/2006/relationships/hyperlink" Target="https://wsri.org/supply-and-demand-of-wood-and-wood-industry/"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Text&#10;&#10;Description automatically generated with medium confidence" id="88" name="Google Shape;88;p1"/>
          <p:cNvPicPr preferRelativeResize="0"/>
          <p:nvPr/>
        </p:nvPicPr>
        <p:blipFill rotWithShape="1">
          <a:blip r:embed="rId3">
            <a:alphaModFix/>
          </a:blip>
          <a:srcRect b="0" l="0" r="0" t="0"/>
          <a:stretch/>
        </p:blipFill>
        <p:spPr>
          <a:xfrm>
            <a:off x="474118" y="1018962"/>
            <a:ext cx="5041312" cy="2422244"/>
          </a:xfrm>
          <a:prstGeom prst="rect">
            <a:avLst/>
          </a:prstGeom>
          <a:noFill/>
          <a:ln>
            <a:noFill/>
          </a:ln>
        </p:spPr>
      </p:pic>
      <p:pic>
        <p:nvPicPr>
          <p:cNvPr descr="Graphical user interface, text&#10;&#10;Description automatically generated" id="89" name="Google Shape;89;p1"/>
          <p:cNvPicPr preferRelativeResize="0"/>
          <p:nvPr/>
        </p:nvPicPr>
        <p:blipFill rotWithShape="1">
          <a:blip r:embed="rId4">
            <a:alphaModFix/>
          </a:blip>
          <a:srcRect b="0" l="0" r="0" t="0"/>
          <a:stretch/>
        </p:blipFill>
        <p:spPr>
          <a:xfrm>
            <a:off x="1232648" y="9021713"/>
            <a:ext cx="5165967" cy="1083795"/>
          </a:xfrm>
          <a:prstGeom prst="rect">
            <a:avLst/>
          </a:prstGeom>
          <a:noFill/>
          <a:ln>
            <a:noFill/>
          </a:ln>
        </p:spPr>
      </p:pic>
      <p:sp>
        <p:nvSpPr>
          <p:cNvPr id="90" name="Google Shape;90;p1"/>
          <p:cNvSpPr/>
          <p:nvPr/>
        </p:nvSpPr>
        <p:spPr>
          <a:xfrm>
            <a:off x="0" y="8488017"/>
            <a:ext cx="205740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1" name="Google Shape;91;p1"/>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2" name="Google Shape;92;p1"/>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3" name="Google Shape;93;p1"/>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4" name="Google Shape;94;p1"/>
          <p:cNvSpPr txBox="1"/>
          <p:nvPr/>
        </p:nvSpPr>
        <p:spPr>
          <a:xfrm>
            <a:off x="474118" y="3710936"/>
            <a:ext cx="12447000" cy="2458800"/>
          </a:xfrm>
          <a:prstGeom prst="rect">
            <a:avLst/>
          </a:prstGeom>
          <a:noFill/>
          <a:ln>
            <a:noFill/>
          </a:ln>
        </p:spPr>
        <p:txBody>
          <a:bodyPr anchorCtr="0" anchor="t" bIns="74275" lIns="148575" spcFirstLastPara="1" rIns="148575" wrap="square" tIns="74275">
            <a:spAutoFit/>
          </a:bodyPr>
          <a:lstStyle/>
          <a:p>
            <a:pPr indent="0" lvl="0" marL="0" marR="0" rtl="0" algn="ctr">
              <a:lnSpc>
                <a:spcPct val="100000"/>
              </a:lnSpc>
              <a:spcBef>
                <a:spcPts val="0"/>
              </a:spcBef>
              <a:spcAft>
                <a:spcPts val="0"/>
              </a:spcAft>
              <a:buNone/>
            </a:pPr>
            <a:r>
              <a:rPr b="1" i="0" lang="lt-LT" sz="7500" u="none" cap="none" strike="noStrike">
                <a:solidFill>
                  <a:srgbClr val="056839"/>
                </a:solidFill>
                <a:latin typeface="Calibri"/>
                <a:ea typeface="Calibri"/>
                <a:cs typeface="Calibri"/>
                <a:sym typeface="Calibri"/>
              </a:rPr>
              <a:t>Medienos pramonės poveikis aplinkai</a:t>
            </a:r>
            <a:endParaRPr b="0" i="0" sz="7500" u="none" cap="none" strike="noStrike">
              <a:solidFill>
                <a:srgbClr val="056839"/>
              </a:solidFill>
              <a:latin typeface="Calibri"/>
              <a:ea typeface="Calibri"/>
              <a:cs typeface="Calibri"/>
              <a:sym typeface="Calibri"/>
            </a:endParaRPr>
          </a:p>
        </p:txBody>
      </p:sp>
      <p:sp>
        <p:nvSpPr>
          <p:cNvPr id="95" name="Google Shape;95;p1"/>
          <p:cNvSpPr txBox="1"/>
          <p:nvPr/>
        </p:nvSpPr>
        <p:spPr>
          <a:xfrm>
            <a:off x="474118" y="6937624"/>
            <a:ext cx="13709400" cy="26436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200" u="none" cap="none" strike="noStrike">
                <a:solidFill>
                  <a:srgbClr val="056839"/>
                </a:solidFill>
                <a:latin typeface="Calibri"/>
                <a:ea typeface="Calibri"/>
                <a:cs typeface="Calibri"/>
                <a:sym typeface="Calibri"/>
              </a:rPr>
              <a:t>Raktiniai žodžiai: medienos pramonė, miškų kirtimas, statyba naudojant medieną.</a:t>
            </a:r>
            <a:endParaRPr b="1" i="0" sz="52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96" name="Google Shape;96;p1"/>
          <p:cNvSpPr txBox="1"/>
          <p:nvPr/>
        </p:nvSpPr>
        <p:spPr>
          <a:xfrm>
            <a:off x="7582228" y="9021713"/>
            <a:ext cx="7821600" cy="842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500"/>
              <a:buFont typeface="Arial"/>
              <a:buNone/>
            </a:pPr>
            <a:r>
              <a:rPr b="0" i="0" lang="lt-LT" sz="1500" u="none" cap="none" strike="noStrik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b="0" i="0" sz="1500" u="none" cap="none" strike="noStrike">
              <a:solidFill>
                <a:schemeClr val="dk1"/>
              </a:solidFill>
              <a:latin typeface="Calibri"/>
              <a:ea typeface="Calibri"/>
              <a:cs typeface="Calibri"/>
              <a:sym typeface="Calibri"/>
            </a:endParaRPr>
          </a:p>
        </p:txBody>
      </p:sp>
      <p:pic>
        <p:nvPicPr>
          <p:cNvPr id="97" name="Google Shape;97;p1"/>
          <p:cNvPicPr preferRelativeResize="0"/>
          <p:nvPr/>
        </p:nvPicPr>
        <p:blipFill rotWithShape="1">
          <a:blip r:embed="rId5">
            <a:alphaModFix/>
          </a:blip>
          <a:srcRect b="0" l="0" r="0" t="0"/>
          <a:stretch/>
        </p:blipFill>
        <p:spPr>
          <a:xfrm>
            <a:off x="13647047" y="1018962"/>
            <a:ext cx="4298854" cy="6453835"/>
          </a:xfrm>
          <a:prstGeom prst="rect">
            <a:avLst/>
          </a:prstGeom>
          <a:noFill/>
          <a:ln>
            <a:noFill/>
          </a:ln>
        </p:spPr>
      </p:pic>
      <p:sp>
        <p:nvSpPr>
          <p:cNvPr id="98" name="Google Shape;98;p1"/>
          <p:cNvSpPr/>
          <p:nvPr/>
        </p:nvSpPr>
        <p:spPr>
          <a:xfrm>
            <a:off x="13647047" y="7515498"/>
            <a:ext cx="4836300" cy="831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išl: </a:t>
            </a:r>
            <a:r>
              <a:rPr b="0" i="0" lang="lt-LT" sz="16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https://unsplash.com/photos/UNO4iJjbG9Q</a:t>
            </a:r>
            <a:endParaRPr b="0" i="0" sz="1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p10"/>
          <p:cNvSpPr txBox="1"/>
          <p:nvPr/>
        </p:nvSpPr>
        <p:spPr>
          <a:xfrm>
            <a:off x="914723" y="905157"/>
            <a:ext cx="13848900" cy="1504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Įžanga. Video medžiaga</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218" name="Google Shape;218;p10"/>
          <p:cNvSpPr txBox="1"/>
          <p:nvPr/>
        </p:nvSpPr>
        <p:spPr>
          <a:xfrm>
            <a:off x="1027689" y="2190452"/>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lt-LT"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219" name="Google Shape;219;p10"/>
          <p:cNvSpPr txBox="1"/>
          <p:nvPr/>
        </p:nvSpPr>
        <p:spPr>
          <a:xfrm>
            <a:off x="1027689" y="3990945"/>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lt-LT"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220" name="Google Shape;220;p10"/>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21" name="Google Shape;221;p10"/>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22" name="Google Shape;222;p10"/>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23" name="Google Shape;223;p10"/>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224" name="Google Shape;224;p10"/>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225" name="Google Shape;225;p10"/>
          <p:cNvSpPr/>
          <p:nvPr/>
        </p:nvSpPr>
        <p:spPr>
          <a:xfrm>
            <a:off x="1028700" y="2607609"/>
            <a:ext cx="16830600" cy="3324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900"/>
              <a:buFont typeface="Arial"/>
              <a:buNone/>
            </a:pPr>
            <a:r>
              <a:rPr b="0" i="0" lang="lt-LT" sz="3900" u="none" cap="none" strike="noStrike">
                <a:solidFill>
                  <a:srgbClr val="056839"/>
                </a:solidFill>
                <a:latin typeface="Calibri"/>
                <a:ea typeface="Calibri"/>
                <a:cs typeface="Calibri"/>
                <a:sym typeface="Calibri"/>
              </a:rPr>
              <a:t>Wood Reduces the Environmental Impact of Buildings:</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https://www.youtube.com/watch?v=UxANY2My6A0</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rPr b="0" i="0" lang="lt-LT" sz="3900" u="none" cap="none" strike="noStrike">
                <a:solidFill>
                  <a:srgbClr val="056839"/>
                </a:solidFill>
                <a:latin typeface="Calibri"/>
                <a:ea typeface="Calibri"/>
                <a:cs typeface="Calibri"/>
                <a:sym typeface="Calibri"/>
              </a:rPr>
              <a:t>Deforestation Effects on Climate:</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https://www.youtube.com/watch?v=Nc7f5563azs</a:t>
            </a:r>
            <a:endParaRPr b="0" i="0" sz="2900" u="none" cap="none" strike="noStrike">
              <a:solidFill>
                <a:srgbClr val="056839"/>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11"/>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1 Tema. Mediena ir aplinka</a:t>
            </a:r>
            <a:endParaRPr b="1" i="0" sz="3300" u="none" cap="none" strike="noStrike">
              <a:solidFill>
                <a:srgbClr val="C55A11"/>
              </a:solidFill>
              <a:latin typeface="Calibri"/>
              <a:ea typeface="Calibri"/>
              <a:cs typeface="Calibri"/>
              <a:sym typeface="Calibri"/>
            </a:endParaRPr>
          </a:p>
        </p:txBody>
      </p:sp>
      <p:sp>
        <p:nvSpPr>
          <p:cNvPr id="231" name="Google Shape;231;p11"/>
          <p:cNvSpPr txBox="1"/>
          <p:nvPr/>
        </p:nvSpPr>
        <p:spPr>
          <a:xfrm>
            <a:off x="1034203" y="2153488"/>
            <a:ext cx="12058500" cy="5845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lt-LT" sz="3700" u="none" cap="none" strike="noStrike">
                <a:solidFill>
                  <a:srgbClr val="056839"/>
                </a:solidFill>
                <a:latin typeface="Calibri"/>
                <a:ea typeface="Calibri"/>
                <a:cs typeface="Calibri"/>
                <a:sym typeface="Calibri"/>
              </a:rPr>
              <a:t>Mediena vaidino labai svarbų vaidmenį žmonijos istorijoje. Ankstyvieji žmonės ją naudojo kaip kurą, statybinę medžiagą, baldus, popierių, įrankius, ginklus ir t.t. Medienos paklausa kasmet didėja, sukeldama konfliktus tarp kaimyninių valstybių dėl šio ištekliaus kontrolės. Žmonių požiūris į medieną nesikeičia šimtmečius, o miško kūrimo ir tvarkymo metodai tebėra beveik tokie patys kaip prieš šimtus metų. Mediena žmonėms yra savaime suprantamas dalykas: mediena ilgą laiką buvo mūsų gyvenimo dalis ir neįsivaizduojame, kad galėtume gyventi kitaip.</a:t>
            </a:r>
            <a:endParaRPr b="1" i="0" sz="3700" u="none" cap="none" strike="noStrike">
              <a:solidFill>
                <a:srgbClr val="056839"/>
              </a:solidFill>
              <a:latin typeface="Calibri"/>
              <a:ea typeface="Calibri"/>
              <a:cs typeface="Calibri"/>
              <a:sym typeface="Calibri"/>
            </a:endParaRPr>
          </a:p>
        </p:txBody>
      </p:sp>
      <p:sp>
        <p:nvSpPr>
          <p:cNvPr id="232" name="Google Shape;232;p11"/>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33" name="Google Shape;233;p11"/>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34" name="Google Shape;234;p11"/>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35" name="Google Shape;235;p11"/>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236" name="Google Shape;236;p11"/>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pic>
        <p:nvPicPr>
          <p:cNvPr id="237" name="Google Shape;237;p11"/>
          <p:cNvPicPr preferRelativeResize="0"/>
          <p:nvPr/>
        </p:nvPicPr>
        <p:blipFill rotWithShape="1">
          <a:blip r:embed="rId5">
            <a:alphaModFix/>
          </a:blip>
          <a:srcRect b="0" l="0" r="0" t="0"/>
          <a:stretch/>
        </p:blipFill>
        <p:spPr>
          <a:xfrm>
            <a:off x="14044219" y="2095618"/>
            <a:ext cx="4741503" cy="6322003"/>
          </a:xfrm>
          <a:prstGeom prst="rect">
            <a:avLst/>
          </a:prstGeom>
          <a:noFill/>
          <a:ln>
            <a:noFill/>
          </a:ln>
        </p:spPr>
      </p:pic>
      <p:sp>
        <p:nvSpPr>
          <p:cNvPr id="238" name="Google Shape;238;p11"/>
          <p:cNvSpPr/>
          <p:nvPr/>
        </p:nvSpPr>
        <p:spPr>
          <a:xfrm>
            <a:off x="14044219" y="8417622"/>
            <a:ext cx="5334300" cy="600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a:t>
            </a:r>
            <a:r>
              <a:rPr lang="lt-LT" sz="1600">
                <a:solidFill>
                  <a:srgbClr val="056839"/>
                </a:solidFill>
                <a:latin typeface="Calibri"/>
                <a:ea typeface="Calibri"/>
                <a:cs typeface="Calibri"/>
                <a:sym typeface="Calibri"/>
              </a:rPr>
              <a:t> </a:t>
            </a:r>
            <a:r>
              <a:rPr b="0" i="0" lang="lt-LT" sz="1600" u="none" cap="none" strike="noStrike">
                <a:solidFill>
                  <a:srgbClr val="056839"/>
                </a:solidFill>
                <a:latin typeface="Calibri"/>
                <a:ea typeface="Calibri"/>
                <a:cs typeface="Calibri"/>
                <a:sym typeface="Calibri"/>
              </a:rPr>
              <a:t>Unsplash: </a:t>
            </a:r>
            <a:r>
              <a:rPr b="0" i="0" lang="lt-LT" sz="16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https://unsplash.com/photos/oKXlzHcwy2M</a:t>
            </a:r>
            <a:r>
              <a:rPr b="0" i="0" lang="lt-LT" sz="16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sp>
        <p:nvSpPr>
          <p:cNvPr id="239" name="Google Shape;239;p11"/>
          <p:cNvSpPr/>
          <p:nvPr/>
        </p:nvSpPr>
        <p:spPr>
          <a:xfrm>
            <a:off x="1034414" y="7855775"/>
            <a:ext cx="12754500" cy="1385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sng" cap="none" strike="noStrike">
              <a:solidFill>
                <a:schemeClr val="dk1"/>
              </a:solidFill>
              <a:latin typeface="Calibri"/>
              <a:ea typeface="Calibri"/>
              <a:cs typeface="Calibri"/>
              <a:sym typeface="Calibri"/>
              <a:hlinkClick r:id="rId7">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8">
                  <a:extLst>
                    <a:ext uri="{A12FA001-AC4F-418D-AE19-62706E023703}">
                      <ahyp:hlinkClr val="tx"/>
                    </a:ext>
                  </a:extLst>
                </a:hlinkClick>
              </a:rPr>
              <a:t>https://blogs.scientificamerican.com/anthropology-in-practice/a-story-of-wood/</a:t>
            </a:r>
            <a:r>
              <a:rPr b="0" i="0" lang="lt-LT"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12"/>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1 Tema. Mediena ir aplinka</a:t>
            </a:r>
            <a:endParaRPr b="1" i="0" sz="3300" u="none" cap="none" strike="noStrike">
              <a:solidFill>
                <a:srgbClr val="C55A11"/>
              </a:solidFill>
              <a:latin typeface="Calibri"/>
              <a:ea typeface="Calibri"/>
              <a:cs typeface="Calibri"/>
              <a:sym typeface="Calibri"/>
            </a:endParaRPr>
          </a:p>
        </p:txBody>
      </p:sp>
      <p:sp>
        <p:nvSpPr>
          <p:cNvPr id="245" name="Google Shape;245;p12"/>
          <p:cNvSpPr txBox="1"/>
          <p:nvPr/>
        </p:nvSpPr>
        <p:spPr>
          <a:xfrm>
            <a:off x="1034395" y="2080575"/>
            <a:ext cx="12058500" cy="77076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Manoma, kad mediena yra ekologiškiausia medžiaga namams ar kitiems pastatams statyti:</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Medienos gaminiai gaminami iš natūraliai atsinaujinančių išteklių. Kiekvienais metais Jungtinėse Valstijose užauginama daugiau medienos nei iškertama.</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Atliekų beveik nelieka, kai medžiai naudojami medienos gaminiams gaminti. Medienos atliekos naudojamos kaip energijos šaltinis, leidžiantis įvairiems gamybos įrenginiams veikti. Medienos gaminiams reikia mažiau energijos nei betonui ar plienui pagaminti.</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Medienos gaminiai yra patvarūs ir prisideda prie to, kad medinis namas tarnautų ilgai. Medienos gaminiai kaupia anglį, o tai reiškia, kad sumažina anglies kiekį atmosferoje.</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Medienos gaminius lengva perdirbti kitiems tikslams. Mediena mažiau prisideda prie šiltnamio efekto nei plienas ar betonas.</a:t>
            </a:r>
            <a:endParaRPr sz="2300"/>
          </a:p>
          <a:p>
            <a:pPr indent="0" lvl="0" marL="74930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56839"/>
              </a:solidFill>
              <a:latin typeface="Calibri"/>
              <a:ea typeface="Calibri"/>
              <a:cs typeface="Calibri"/>
              <a:sym typeface="Calibri"/>
            </a:endParaRPr>
          </a:p>
        </p:txBody>
      </p:sp>
      <p:sp>
        <p:nvSpPr>
          <p:cNvPr id="246" name="Google Shape;246;p12"/>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7" name="Google Shape;247;p12"/>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8" name="Google Shape;248;p12"/>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49" name="Google Shape;249;p12"/>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250" name="Google Shape;250;p12"/>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pic>
        <p:nvPicPr>
          <p:cNvPr id="251" name="Google Shape;251;p12"/>
          <p:cNvPicPr preferRelativeResize="0"/>
          <p:nvPr/>
        </p:nvPicPr>
        <p:blipFill rotWithShape="1">
          <a:blip r:embed="rId5">
            <a:alphaModFix/>
          </a:blip>
          <a:srcRect b="0" l="0" r="0" t="0"/>
          <a:stretch/>
        </p:blipFill>
        <p:spPr>
          <a:xfrm>
            <a:off x="13435445" y="3442760"/>
            <a:ext cx="5823768" cy="3627722"/>
          </a:xfrm>
          <a:prstGeom prst="rect">
            <a:avLst/>
          </a:prstGeom>
          <a:noFill/>
          <a:ln>
            <a:noFill/>
          </a:ln>
        </p:spPr>
      </p:pic>
      <p:sp>
        <p:nvSpPr>
          <p:cNvPr id="252" name="Google Shape;252;p12"/>
          <p:cNvSpPr/>
          <p:nvPr/>
        </p:nvSpPr>
        <p:spPr>
          <a:xfrm>
            <a:off x="13435445" y="7070481"/>
            <a:ext cx="6551700" cy="600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a:t>
            </a:r>
            <a:r>
              <a:rPr lang="lt-LT" sz="1600">
                <a:solidFill>
                  <a:srgbClr val="056839"/>
                </a:solidFill>
                <a:latin typeface="Calibri"/>
                <a:ea typeface="Calibri"/>
                <a:cs typeface="Calibri"/>
                <a:sym typeface="Calibri"/>
              </a:rPr>
              <a:t> </a:t>
            </a:r>
            <a:r>
              <a:rPr b="0" i="0" lang="lt-LT" sz="1600" u="none" cap="none" strike="noStrike">
                <a:solidFill>
                  <a:srgbClr val="056839"/>
                </a:solidFill>
                <a:latin typeface="Calibri"/>
                <a:ea typeface="Calibri"/>
                <a:cs typeface="Calibri"/>
                <a:sym typeface="Calibri"/>
              </a:rPr>
              <a:t>Pixabay: </a:t>
            </a:r>
            <a:r>
              <a:rPr b="0" i="0" lang="lt-LT" sz="16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https://pixabay.com/photos/nature-lawn-vista-outdoors-3033979/</a:t>
            </a:r>
            <a:r>
              <a:rPr b="0" i="0" lang="lt-LT"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sp>
        <p:nvSpPr>
          <p:cNvPr id="253" name="Google Shape;253;p12"/>
          <p:cNvSpPr/>
          <p:nvPr/>
        </p:nvSpPr>
        <p:spPr>
          <a:xfrm>
            <a:off x="8263217" y="9106292"/>
            <a:ext cx="8923800" cy="554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7">
                  <a:extLst>
                    <a:ext uri="{A12FA001-AC4F-418D-AE19-62706E023703}">
                      <ahyp:hlinkClr val="tx"/>
                    </a:ext>
                  </a:extLst>
                </a:hlinkClick>
              </a:rPr>
              <a:t>https://sfpa.org/lumber-info/wood-the-environment/</a:t>
            </a:r>
            <a:r>
              <a:rPr b="0" i="0" lang="lt-LT"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pic>
        <p:nvPicPr>
          <p:cNvPr id="254" name="Google Shape;254;p12"/>
          <p:cNvPicPr preferRelativeResize="0"/>
          <p:nvPr/>
        </p:nvPicPr>
        <p:blipFill rotWithShape="1">
          <a:blip r:embed="rId8">
            <a:alphaModFix/>
          </a:blip>
          <a:srcRect b="0" l="0" r="0" t="0"/>
          <a:stretch/>
        </p:blipFill>
        <p:spPr>
          <a:xfrm>
            <a:off x="190807" y="2080588"/>
            <a:ext cx="749873" cy="15271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sp>
        <p:nvSpPr>
          <p:cNvPr id="259" name="Google Shape;259;p13"/>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1 Tema. Mediena ir aplinka</a:t>
            </a:r>
            <a:endParaRPr b="1" i="0" sz="3300" u="none" cap="none" strike="noStrike">
              <a:solidFill>
                <a:srgbClr val="C55A11"/>
              </a:solidFill>
              <a:latin typeface="Calibri"/>
              <a:ea typeface="Calibri"/>
              <a:cs typeface="Calibri"/>
              <a:sym typeface="Calibri"/>
            </a:endParaRPr>
          </a:p>
        </p:txBody>
      </p:sp>
      <p:sp>
        <p:nvSpPr>
          <p:cNvPr id="260" name="Google Shape;260;p13"/>
          <p:cNvSpPr txBox="1"/>
          <p:nvPr/>
        </p:nvSpPr>
        <p:spPr>
          <a:xfrm>
            <a:off x="1034414" y="2078455"/>
            <a:ext cx="12058500" cy="64146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lt-LT" sz="3700" u="none" cap="none" strike="noStrike">
                <a:solidFill>
                  <a:srgbClr val="056839"/>
                </a:solidFill>
                <a:latin typeface="Calibri"/>
                <a:ea typeface="Calibri"/>
                <a:cs typeface="Calibri"/>
                <a:sym typeface="Calibri"/>
              </a:rPr>
              <a:t>Namuose deginant medieną, patalpos teršiamos, nes deganti mediena ir medžio anglis išskiria dūmus. Šios problemos mastas priklauso nuo medienos rūšies ir medžio anglies kokybės, kai abi jos yra prastesnės kokybės, naudotojai kenčia nuo kvėpavimo ir akių problemų.</a:t>
            </a:r>
            <a:endParaRPr sz="2300"/>
          </a:p>
          <a:p>
            <a:pPr indent="0" lvl="0" marL="0" marR="0" rtl="0" algn="l">
              <a:lnSpc>
                <a:spcPct val="100000"/>
              </a:lnSpc>
              <a:spcBef>
                <a:spcPts val="0"/>
              </a:spcBef>
              <a:spcAft>
                <a:spcPts val="0"/>
              </a:spcAft>
              <a:buNone/>
            </a:pPr>
            <a:r>
              <a:rPr b="0" i="0" lang="lt-LT" sz="3700" u="none" cap="none" strike="noStrike">
                <a:solidFill>
                  <a:srgbClr val="056839"/>
                </a:solidFill>
                <a:latin typeface="Calibri"/>
                <a:ea typeface="Calibri"/>
                <a:cs typeface="Calibri"/>
                <a:sym typeface="Calibri"/>
              </a:rPr>
              <a:t>Pražūtingas medžių kirtimo ir kirtimo poveikis apima augalų ir gyvūnų rūšių nykimą, dirvožemio eroziją, dykumos plėtimąsi ir t.t. Medžių kirtimas daro įtaką miške gyvenančių rūšių populiacijai. Jei medienos ruošimas yra nekontroliuojamas, tai gali sukelti biologinės įvairovės išnykimą.</a:t>
            </a:r>
            <a:endParaRPr sz="2300"/>
          </a:p>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56839"/>
              </a:solidFill>
              <a:latin typeface="Calibri"/>
              <a:ea typeface="Calibri"/>
              <a:cs typeface="Calibri"/>
              <a:sym typeface="Calibri"/>
            </a:endParaRPr>
          </a:p>
        </p:txBody>
      </p:sp>
      <p:sp>
        <p:nvSpPr>
          <p:cNvPr id="261" name="Google Shape;261;p13"/>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62" name="Google Shape;262;p13"/>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63" name="Google Shape;263;p13"/>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64" name="Google Shape;264;p13"/>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265" name="Google Shape;265;p13"/>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266" name="Google Shape;266;p13"/>
          <p:cNvSpPr/>
          <p:nvPr/>
        </p:nvSpPr>
        <p:spPr>
          <a:xfrm>
            <a:off x="13643534" y="6686313"/>
            <a:ext cx="6551700" cy="600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a:t>
            </a:r>
            <a:r>
              <a:rPr lang="lt-LT" sz="1600">
                <a:solidFill>
                  <a:srgbClr val="056839"/>
                </a:solidFill>
                <a:latin typeface="Calibri"/>
                <a:ea typeface="Calibri"/>
                <a:cs typeface="Calibri"/>
                <a:sym typeface="Calibri"/>
              </a:rPr>
              <a:t> </a:t>
            </a:r>
            <a:r>
              <a:rPr b="0" i="0" lang="lt-LT" sz="1600" u="none" cap="none" strike="noStrike">
                <a:solidFill>
                  <a:srgbClr val="056839"/>
                </a:solidFill>
                <a:latin typeface="Calibri"/>
                <a:ea typeface="Calibri"/>
                <a:cs typeface="Calibri"/>
                <a:sym typeface="Calibri"/>
              </a:rPr>
              <a:t>Unsplash: </a:t>
            </a:r>
            <a:r>
              <a:rPr b="0" i="0" lang="lt-LT" sz="16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https://unsplash.com/photos/AIklyC7dudQ</a:t>
            </a:r>
            <a:endParaRPr b="0" i="0" sz="1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pic>
        <p:nvPicPr>
          <p:cNvPr id="267" name="Google Shape;267;p13"/>
          <p:cNvPicPr preferRelativeResize="0"/>
          <p:nvPr/>
        </p:nvPicPr>
        <p:blipFill rotWithShape="1">
          <a:blip r:embed="rId6">
            <a:alphaModFix/>
          </a:blip>
          <a:srcRect b="0" l="0" r="0" t="0"/>
          <a:stretch/>
        </p:blipFill>
        <p:spPr>
          <a:xfrm>
            <a:off x="13643534" y="2926653"/>
            <a:ext cx="5320145" cy="3546763"/>
          </a:xfrm>
          <a:prstGeom prst="rect">
            <a:avLst/>
          </a:prstGeom>
          <a:noFill/>
          <a:ln>
            <a:noFill/>
          </a:ln>
        </p:spPr>
      </p:pic>
      <p:sp>
        <p:nvSpPr>
          <p:cNvPr id="268" name="Google Shape;268;p13"/>
          <p:cNvSpPr/>
          <p:nvPr/>
        </p:nvSpPr>
        <p:spPr>
          <a:xfrm>
            <a:off x="5083201" y="8057820"/>
            <a:ext cx="11802600" cy="969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7">
                  <a:extLst>
                    <a:ext uri="{A12FA001-AC4F-418D-AE19-62706E023703}">
                      <ahyp:hlinkClr val="tx"/>
                    </a:ext>
                  </a:extLst>
                </a:hlinkClick>
              </a:rPr>
              <a:t>http://globetamk.weebly.com/blog/wood-production-its-environmental-impacts-and-what-the-finnish-think-about-the-matter</a:t>
            </a:r>
            <a:r>
              <a:rPr b="0" i="0" lang="lt-LT"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14"/>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1 Tema. Mediena ir aplinka</a:t>
            </a:r>
            <a:endParaRPr b="1" i="0" sz="3300" u="none" cap="none" strike="noStrike">
              <a:solidFill>
                <a:srgbClr val="C55A11"/>
              </a:solidFill>
              <a:latin typeface="Calibri"/>
              <a:ea typeface="Calibri"/>
              <a:cs typeface="Calibri"/>
              <a:sym typeface="Calibri"/>
            </a:endParaRPr>
          </a:p>
        </p:txBody>
      </p:sp>
      <p:sp>
        <p:nvSpPr>
          <p:cNvPr id="274" name="Google Shape;274;p14"/>
          <p:cNvSpPr txBox="1"/>
          <p:nvPr/>
        </p:nvSpPr>
        <p:spPr>
          <a:xfrm>
            <a:off x="1034394" y="1928963"/>
            <a:ext cx="13431900" cy="6830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3100" u="none" cap="none" strike="noStrike">
                <a:solidFill>
                  <a:srgbClr val="056839"/>
                </a:solidFill>
                <a:latin typeface="Calibri"/>
                <a:ea typeface="Calibri"/>
                <a:cs typeface="Calibri"/>
                <a:sym typeface="Calibri"/>
              </a:rPr>
              <a:t>Miškų naikinimo priežastys:</a:t>
            </a:r>
            <a:endParaRPr sz="2300"/>
          </a:p>
          <a:p>
            <a:pPr indent="0" lvl="0" marL="0" marR="0" rtl="0" algn="l">
              <a:lnSpc>
                <a:spcPct val="100000"/>
              </a:lnSpc>
              <a:spcBef>
                <a:spcPts val="0"/>
              </a:spcBef>
              <a:spcAft>
                <a:spcPts val="0"/>
              </a:spcAft>
              <a:buNone/>
            </a:pPr>
            <a:r>
              <a:rPr b="0" i="0" lang="lt-LT" sz="3100" u="none" cap="none" strike="noStrike">
                <a:solidFill>
                  <a:srgbClr val="056839"/>
                </a:solidFill>
                <a:latin typeface="Calibri"/>
                <a:ea typeface="Calibri"/>
                <a:cs typeface="Calibri"/>
                <a:sym typeface="Calibri"/>
              </a:rPr>
              <a:t>Žemdirbystė, naujos statybos, urbanizacija.</a:t>
            </a:r>
            <a:endParaRPr sz="2300"/>
          </a:p>
          <a:p>
            <a:pPr indent="0" lvl="0" marL="0" marR="0" rtl="0" algn="l">
              <a:lnSpc>
                <a:spcPct val="100000"/>
              </a:lnSpc>
              <a:spcBef>
                <a:spcPts val="0"/>
              </a:spcBef>
              <a:spcAft>
                <a:spcPts val="0"/>
              </a:spcAft>
              <a:buNone/>
            </a:pPr>
            <a:r>
              <a:rPr b="1" i="0" lang="lt-LT" sz="3100" u="none" cap="none" strike="noStrike">
                <a:solidFill>
                  <a:srgbClr val="056839"/>
                </a:solidFill>
                <a:latin typeface="Calibri"/>
                <a:ea typeface="Calibri"/>
                <a:cs typeface="Calibri"/>
                <a:sym typeface="Calibri"/>
              </a:rPr>
              <a:t>Miškų naikinimo pasekmės:</a:t>
            </a:r>
            <a:endParaRPr sz="2300"/>
          </a:p>
          <a:p>
            <a:pPr indent="-565150" lvl="0" marL="558800" marR="0" rtl="0" algn="l">
              <a:lnSpc>
                <a:spcPct val="100000"/>
              </a:lnSpc>
              <a:spcBef>
                <a:spcPts val="0"/>
              </a:spcBef>
              <a:spcAft>
                <a:spcPts val="0"/>
              </a:spcAft>
              <a:buClr>
                <a:srgbClr val="000000"/>
              </a:buClr>
              <a:buSzPts val="3100"/>
              <a:buFont typeface="Arial"/>
              <a:buChar char="•"/>
            </a:pPr>
            <a:r>
              <a:rPr b="0" i="0" lang="lt-LT" sz="3100" u="none" cap="none" strike="noStrike">
                <a:solidFill>
                  <a:srgbClr val="056839"/>
                </a:solidFill>
                <a:latin typeface="Calibri"/>
                <a:ea typeface="Calibri"/>
                <a:cs typeface="Calibri"/>
                <a:sym typeface="Calibri"/>
              </a:rPr>
              <a:t>Miškų naikinimo poveikis gyvūnams ir augalams.</a:t>
            </a:r>
            <a:endParaRPr sz="2300"/>
          </a:p>
          <a:p>
            <a:pPr indent="-565150" lvl="0" marL="558800" marR="0" rtl="0" algn="l">
              <a:lnSpc>
                <a:spcPct val="100000"/>
              </a:lnSpc>
              <a:spcBef>
                <a:spcPts val="0"/>
              </a:spcBef>
              <a:spcAft>
                <a:spcPts val="0"/>
              </a:spcAft>
              <a:buClr>
                <a:srgbClr val="000000"/>
              </a:buClr>
              <a:buSzPts val="3100"/>
              <a:buFont typeface="Arial"/>
              <a:buChar char="•"/>
            </a:pPr>
            <a:r>
              <a:rPr b="0" i="0" lang="lt-LT" sz="3100" u="none" cap="none" strike="noStrike">
                <a:solidFill>
                  <a:srgbClr val="056839"/>
                </a:solidFill>
                <a:latin typeface="Calibri"/>
                <a:ea typeface="Calibri"/>
                <a:cs typeface="Calibri"/>
                <a:sym typeface="Calibri"/>
              </a:rPr>
              <a:t>Miškų naikinimo poveikis vietos gyventojams.</a:t>
            </a:r>
            <a:endParaRPr sz="2300"/>
          </a:p>
          <a:p>
            <a:pPr indent="-565150" lvl="0" marL="558800" marR="0" rtl="0" algn="l">
              <a:lnSpc>
                <a:spcPct val="100000"/>
              </a:lnSpc>
              <a:spcBef>
                <a:spcPts val="0"/>
              </a:spcBef>
              <a:spcAft>
                <a:spcPts val="0"/>
              </a:spcAft>
              <a:buClr>
                <a:srgbClr val="000000"/>
              </a:buClr>
              <a:buSzPts val="3100"/>
              <a:buFont typeface="Arial"/>
              <a:buChar char="•"/>
            </a:pPr>
            <a:r>
              <a:rPr b="0" i="0" lang="lt-LT" sz="3100" u="none" cap="none" strike="noStrike">
                <a:solidFill>
                  <a:srgbClr val="056839"/>
                </a:solidFill>
                <a:latin typeface="Calibri"/>
                <a:ea typeface="Calibri"/>
                <a:cs typeface="Calibri"/>
                <a:sym typeface="Calibri"/>
              </a:rPr>
              <a:t>Miškų naikinimas maisto gamybai gali sukelti maisto trūkumo problemų. Dirvožemio erozija yra viena iš pagrindinių miškų naikinimo problemų.</a:t>
            </a:r>
            <a:endParaRPr sz="2300"/>
          </a:p>
          <a:p>
            <a:pPr indent="-565150" lvl="0" marL="558800" marR="0" rtl="0" algn="l">
              <a:lnSpc>
                <a:spcPct val="100000"/>
              </a:lnSpc>
              <a:spcBef>
                <a:spcPts val="0"/>
              </a:spcBef>
              <a:spcAft>
                <a:spcPts val="0"/>
              </a:spcAft>
              <a:buClr>
                <a:srgbClr val="000000"/>
              </a:buClr>
              <a:buSzPts val="3100"/>
              <a:buFont typeface="Arial"/>
              <a:buChar char="•"/>
            </a:pPr>
            <a:r>
              <a:rPr b="0" i="0" lang="lt-LT" sz="3100" u="none" cap="none" strike="noStrike">
                <a:solidFill>
                  <a:srgbClr val="056839"/>
                </a:solidFill>
                <a:latin typeface="Calibri"/>
                <a:ea typeface="Calibri"/>
                <a:cs typeface="Calibri"/>
                <a:sym typeface="Calibri"/>
              </a:rPr>
              <a:t>Miškų naikinimas turi didelę įtaką klimato kaitai.</a:t>
            </a:r>
            <a:endParaRPr sz="2300"/>
          </a:p>
          <a:p>
            <a:pPr indent="0" lvl="0" marL="0" marR="0" rtl="0" algn="l">
              <a:lnSpc>
                <a:spcPct val="100000"/>
              </a:lnSpc>
              <a:spcBef>
                <a:spcPts val="0"/>
              </a:spcBef>
              <a:spcAft>
                <a:spcPts val="0"/>
              </a:spcAft>
              <a:buNone/>
            </a:pPr>
            <a:r>
              <a:rPr b="1" i="0" lang="lt-LT" sz="3100" u="none" cap="none" strike="noStrike">
                <a:solidFill>
                  <a:srgbClr val="056839"/>
                </a:solidFill>
                <a:latin typeface="Calibri"/>
                <a:ea typeface="Calibri"/>
                <a:cs typeface="Calibri"/>
                <a:sym typeface="Calibri"/>
              </a:rPr>
              <a:t>Sprendimai, skirti sumažinti miškų naikinimą:</a:t>
            </a:r>
            <a:endParaRPr sz="2300"/>
          </a:p>
          <a:p>
            <a:pPr indent="-565150" lvl="0" marL="558800" marR="0" rtl="0" algn="l">
              <a:lnSpc>
                <a:spcPct val="100000"/>
              </a:lnSpc>
              <a:spcBef>
                <a:spcPts val="0"/>
              </a:spcBef>
              <a:spcAft>
                <a:spcPts val="0"/>
              </a:spcAft>
              <a:buClr>
                <a:srgbClr val="000000"/>
              </a:buClr>
              <a:buSzPts val="3100"/>
              <a:buFont typeface="Arial"/>
              <a:buChar char="•"/>
            </a:pPr>
            <a:r>
              <a:rPr b="0" i="0" lang="lt-LT" sz="3100" u="none" cap="none" strike="noStrike">
                <a:solidFill>
                  <a:srgbClr val="056839"/>
                </a:solidFill>
                <a:latin typeface="Calibri"/>
                <a:ea typeface="Calibri"/>
                <a:cs typeface="Calibri"/>
                <a:sym typeface="Calibri"/>
              </a:rPr>
              <a:t>Valgyti mažiau mėsos produktų.</a:t>
            </a:r>
            <a:endParaRPr sz="2300"/>
          </a:p>
          <a:p>
            <a:pPr indent="-565150" lvl="0" marL="558800" marR="0" rtl="0" algn="l">
              <a:lnSpc>
                <a:spcPct val="100000"/>
              </a:lnSpc>
              <a:spcBef>
                <a:spcPts val="0"/>
              </a:spcBef>
              <a:spcAft>
                <a:spcPts val="0"/>
              </a:spcAft>
              <a:buClr>
                <a:srgbClr val="000000"/>
              </a:buClr>
              <a:buSzPts val="3100"/>
              <a:buFont typeface="Arial"/>
              <a:buChar char="•"/>
            </a:pPr>
            <a:r>
              <a:rPr b="0" i="0" lang="lt-LT" sz="3100" u="none" cap="none" strike="noStrike">
                <a:solidFill>
                  <a:srgbClr val="056839"/>
                </a:solidFill>
                <a:latin typeface="Calibri"/>
                <a:ea typeface="Calibri"/>
                <a:cs typeface="Calibri"/>
                <a:sym typeface="Calibri"/>
              </a:rPr>
              <a:t>Vartoti mažiau ir sąmoningiau.</a:t>
            </a:r>
            <a:endParaRPr b="0" i="0" sz="3100" u="none" cap="none" strike="noStrike">
              <a:solidFill>
                <a:srgbClr val="056839"/>
              </a:solidFill>
              <a:latin typeface="Calibri"/>
              <a:ea typeface="Calibri"/>
              <a:cs typeface="Calibri"/>
              <a:sym typeface="Calibri"/>
            </a:endParaRPr>
          </a:p>
          <a:p>
            <a:pPr indent="-565150" lvl="0" marL="558800" marR="0" rtl="0" algn="l">
              <a:lnSpc>
                <a:spcPct val="100000"/>
              </a:lnSpc>
              <a:spcBef>
                <a:spcPts val="0"/>
              </a:spcBef>
              <a:spcAft>
                <a:spcPts val="0"/>
              </a:spcAft>
              <a:buClr>
                <a:srgbClr val="000000"/>
              </a:buClr>
              <a:buSzPts val="3100"/>
              <a:buFont typeface="Arial"/>
              <a:buChar char="•"/>
            </a:pPr>
            <a:r>
              <a:rPr b="0" i="0" lang="lt-LT" sz="3100" u="none" cap="none" strike="noStrike">
                <a:solidFill>
                  <a:srgbClr val="056839"/>
                </a:solidFill>
                <a:latin typeface="Calibri"/>
                <a:ea typeface="Calibri"/>
                <a:cs typeface="Calibri"/>
                <a:sym typeface="Calibri"/>
              </a:rPr>
              <a:t>Norėdami sumažinti vartojimą, reikia daugiau daiktų naudoti pakartotinai.</a:t>
            </a:r>
            <a:endParaRPr sz="2300"/>
          </a:p>
          <a:p>
            <a:pPr indent="-565150" lvl="0" marL="558800" marR="0" rtl="0" algn="l">
              <a:lnSpc>
                <a:spcPct val="100000"/>
              </a:lnSpc>
              <a:spcBef>
                <a:spcPts val="0"/>
              </a:spcBef>
              <a:spcAft>
                <a:spcPts val="0"/>
              </a:spcAft>
              <a:buClr>
                <a:srgbClr val="000000"/>
              </a:buClr>
              <a:buSzPts val="3100"/>
              <a:buFont typeface="Arial"/>
              <a:buChar char="•"/>
            </a:pPr>
            <a:r>
              <a:rPr b="0" i="0" lang="lt-LT" sz="3100" u="none" cap="none" strike="noStrike">
                <a:solidFill>
                  <a:srgbClr val="056839"/>
                </a:solidFill>
                <a:latin typeface="Calibri"/>
                <a:ea typeface="Calibri"/>
                <a:cs typeface="Calibri"/>
                <a:sym typeface="Calibri"/>
              </a:rPr>
              <a:t>Nenaudoti iškastinio kuro ir palmių aliejaus.</a:t>
            </a:r>
            <a:endParaRPr sz="2300"/>
          </a:p>
          <a:p>
            <a:pPr indent="-565150" lvl="0" marL="558800" marR="0" rtl="0" algn="l">
              <a:lnSpc>
                <a:spcPct val="100000"/>
              </a:lnSpc>
              <a:spcBef>
                <a:spcPts val="0"/>
              </a:spcBef>
              <a:spcAft>
                <a:spcPts val="0"/>
              </a:spcAft>
              <a:buClr>
                <a:srgbClr val="000000"/>
              </a:buClr>
              <a:buSzPts val="3100"/>
              <a:buFont typeface="Arial"/>
              <a:buChar char="•"/>
            </a:pPr>
            <a:r>
              <a:rPr b="0" i="0" lang="lt-LT" sz="3100" u="none" cap="none" strike="noStrike">
                <a:solidFill>
                  <a:srgbClr val="056839"/>
                </a:solidFill>
                <a:latin typeface="Calibri"/>
                <a:ea typeface="Calibri"/>
                <a:cs typeface="Calibri"/>
                <a:sym typeface="Calibri"/>
              </a:rPr>
              <a:t>Rodyti gerus pavyzdžius ir didinti bendruomenių sąmoningumą.</a:t>
            </a:r>
            <a:endParaRPr b="0" i="0" sz="3300" u="none" cap="none" strike="noStrike">
              <a:solidFill>
                <a:srgbClr val="056839"/>
              </a:solidFill>
              <a:latin typeface="Calibri"/>
              <a:ea typeface="Calibri"/>
              <a:cs typeface="Calibri"/>
              <a:sym typeface="Calibri"/>
            </a:endParaRPr>
          </a:p>
        </p:txBody>
      </p:sp>
      <p:sp>
        <p:nvSpPr>
          <p:cNvPr id="275" name="Google Shape;275;p14"/>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76" name="Google Shape;276;p14"/>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77" name="Google Shape;277;p14"/>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78" name="Google Shape;278;p14"/>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279" name="Google Shape;279;p14"/>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280" name="Google Shape;280;p14"/>
          <p:cNvSpPr/>
          <p:nvPr/>
        </p:nvSpPr>
        <p:spPr>
          <a:xfrm>
            <a:off x="7608565" y="9023030"/>
            <a:ext cx="12014700" cy="554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https://youmatter.world/en/definition/definitions-what-is-definition-deforestation-causes-effects/</a:t>
            </a:r>
            <a:r>
              <a:rPr b="0" i="0" lang="lt-LT" sz="2900" u="none" cap="none" strike="noStrike">
                <a:solidFill>
                  <a:schemeClr val="dk1"/>
                </a:solidFill>
                <a:latin typeface="Calibri"/>
                <a:ea typeface="Calibri"/>
                <a:cs typeface="Calibri"/>
                <a:sym typeface="Calibri"/>
              </a:rPr>
              <a:t> </a:t>
            </a:r>
            <a:endParaRPr b="0" i="0" sz="2900" u="none" cap="none" strike="noStrike">
              <a:solidFill>
                <a:schemeClr val="dk1"/>
              </a:solidFill>
              <a:latin typeface="Calibri"/>
              <a:ea typeface="Calibri"/>
              <a:cs typeface="Calibri"/>
              <a:sym typeface="Calibri"/>
            </a:endParaRPr>
          </a:p>
        </p:txBody>
      </p:sp>
      <p:pic>
        <p:nvPicPr>
          <p:cNvPr id="281" name="Google Shape;281;p14"/>
          <p:cNvPicPr preferRelativeResize="0"/>
          <p:nvPr/>
        </p:nvPicPr>
        <p:blipFill rotWithShape="1">
          <a:blip r:embed="rId6">
            <a:alphaModFix/>
          </a:blip>
          <a:srcRect b="0" l="0" r="0" t="0"/>
          <a:stretch/>
        </p:blipFill>
        <p:spPr>
          <a:xfrm>
            <a:off x="14663665" y="956451"/>
            <a:ext cx="4452498" cy="6667271"/>
          </a:xfrm>
          <a:prstGeom prst="rect">
            <a:avLst/>
          </a:prstGeom>
          <a:noFill/>
          <a:ln>
            <a:noFill/>
          </a:ln>
        </p:spPr>
      </p:pic>
      <p:sp>
        <p:nvSpPr>
          <p:cNvPr id="282" name="Google Shape;282;p14"/>
          <p:cNvSpPr/>
          <p:nvPr/>
        </p:nvSpPr>
        <p:spPr>
          <a:xfrm>
            <a:off x="14664761" y="7734560"/>
            <a:ext cx="5007900" cy="600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a:t>
            </a:r>
            <a:r>
              <a:rPr lang="lt-LT" sz="1600">
                <a:solidFill>
                  <a:srgbClr val="056839"/>
                </a:solidFill>
                <a:latin typeface="Calibri"/>
                <a:ea typeface="Calibri"/>
                <a:cs typeface="Calibri"/>
                <a:sym typeface="Calibri"/>
              </a:rPr>
              <a:t> </a:t>
            </a:r>
            <a:r>
              <a:rPr b="0" i="0" lang="lt-LT" sz="1600" u="none" cap="none" strike="noStrike">
                <a:solidFill>
                  <a:srgbClr val="056839"/>
                </a:solidFill>
                <a:latin typeface="Calibri"/>
                <a:ea typeface="Calibri"/>
                <a:cs typeface="Calibri"/>
                <a:sym typeface="Calibri"/>
              </a:rPr>
              <a:t>Unsplash: </a:t>
            </a:r>
            <a:r>
              <a:rPr b="0" i="0" lang="lt-LT" sz="1600" u="sng" cap="none" strike="noStrike">
                <a:solidFill>
                  <a:srgbClr val="056839"/>
                </a:solidFill>
                <a:latin typeface="Calibri"/>
                <a:ea typeface="Calibri"/>
                <a:cs typeface="Calibri"/>
                <a:sym typeface="Calibri"/>
                <a:hlinkClick r:id="rId7">
                  <a:extLst>
                    <a:ext uri="{A12FA001-AC4F-418D-AE19-62706E023703}">
                      <ahyp:hlinkClr val="tx"/>
                    </a:ext>
                  </a:extLst>
                </a:hlinkClick>
              </a:rPr>
              <a:t>https://unsplash.com/photos/Y4pW7n5FnsQ</a:t>
            </a:r>
            <a:r>
              <a:rPr b="0" i="0" lang="lt-LT" sz="1600" u="none" cap="none" strike="noStrike">
                <a:solidFill>
                  <a:srgbClr val="000000"/>
                </a:solidFill>
                <a:latin typeface="Calibri"/>
                <a:ea typeface="Calibri"/>
                <a:cs typeface="Calibri"/>
                <a:sym typeface="Calibri"/>
              </a:rPr>
              <a:t>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15"/>
          <p:cNvSpPr txBox="1"/>
          <p:nvPr/>
        </p:nvSpPr>
        <p:spPr>
          <a:xfrm>
            <a:off x="914723" y="2260223"/>
            <a:ext cx="17898000" cy="7261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1. Miškų naikinimas yra antra pagrindinė visuotinio atšilimo priežastis pasaulyje.</a:t>
            </a:r>
            <a:endParaRPr b="0" i="0" sz="3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a) Tiesa</a:t>
            </a:r>
            <a:endParaRPr b="0" i="0" sz="3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b) Netiesa</a:t>
            </a:r>
            <a:endParaRPr b="0" i="0" sz="3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b="1" i="0" lang="lt-LT" sz="3300" u="none" cap="none" strike="noStrike">
                <a:solidFill>
                  <a:srgbClr val="056839"/>
                </a:solidFill>
                <a:latin typeface="Calibri"/>
                <a:ea typeface="Calibri"/>
                <a:cs typeface="Calibri"/>
                <a:sym typeface="Calibri"/>
              </a:rPr>
              <a:t>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2. Miško atsodinimas didina: </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a) Dirvožemio eroziją</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b) Anglies dvideginio kaupimo telkinyje procesą</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c) Visuotinį atšilimą</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3. Kodėl medžių kirtimas didina visuotinį atšilimą?</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a) Medžiai sugeria anglies dioksidą</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b) Medžiai sukuria šešėlį, kuris neutralizuoja visuotinį atšilimą</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c) Medžiai sugeria saulės energiją, nespinduliuodami atgal į atmosferą</a:t>
            </a:r>
            <a:endParaRPr sz="2300"/>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p:txBody>
      </p:sp>
      <p:sp>
        <p:nvSpPr>
          <p:cNvPr id="288" name="Google Shape;288;p15"/>
          <p:cNvSpPr txBox="1"/>
          <p:nvPr/>
        </p:nvSpPr>
        <p:spPr>
          <a:xfrm>
            <a:off x="914723" y="794840"/>
            <a:ext cx="187710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1 Tema. Mediena ir aplinka. Refleksijos klausimai</a:t>
            </a:r>
            <a:endParaRPr b="0" i="0" sz="2900" u="none" cap="none" strike="noStrike">
              <a:solidFill>
                <a:schemeClr val="dk1"/>
              </a:solidFill>
              <a:latin typeface="Calibri"/>
              <a:ea typeface="Calibri"/>
              <a:cs typeface="Calibri"/>
              <a:sym typeface="Calibri"/>
            </a:endParaRPr>
          </a:p>
        </p:txBody>
      </p:sp>
      <p:pic>
        <p:nvPicPr>
          <p:cNvPr id="289" name="Google Shape;289;p15"/>
          <p:cNvPicPr preferRelativeResize="0"/>
          <p:nvPr/>
        </p:nvPicPr>
        <p:blipFill rotWithShape="1">
          <a:blip r:embed="rId3">
            <a:alphaModFix/>
          </a:blip>
          <a:srcRect b="0" l="0" r="0" t="0"/>
          <a:stretch/>
        </p:blipFill>
        <p:spPr>
          <a:xfrm>
            <a:off x="1070585" y="1628361"/>
            <a:ext cx="5322271" cy="118882"/>
          </a:xfrm>
          <a:prstGeom prst="rect">
            <a:avLst/>
          </a:prstGeom>
          <a:noFill/>
          <a:ln>
            <a:noFill/>
          </a:ln>
        </p:spPr>
      </p:pic>
      <p:pic>
        <p:nvPicPr>
          <p:cNvPr id="290" name="Google Shape;290;p15"/>
          <p:cNvPicPr preferRelativeResize="0"/>
          <p:nvPr/>
        </p:nvPicPr>
        <p:blipFill rotWithShape="1">
          <a:blip r:embed="rId4">
            <a:alphaModFix/>
          </a:blip>
          <a:srcRect b="0" l="0" r="0" t="0"/>
          <a:stretch/>
        </p:blipFill>
        <p:spPr>
          <a:xfrm>
            <a:off x="314648" y="2392640"/>
            <a:ext cx="533400" cy="889463"/>
          </a:xfrm>
          <a:prstGeom prst="rect">
            <a:avLst/>
          </a:prstGeom>
          <a:noFill/>
          <a:ln>
            <a:noFill/>
          </a:ln>
        </p:spPr>
      </p:pic>
      <p:pic>
        <p:nvPicPr>
          <p:cNvPr id="291" name="Google Shape;291;p15"/>
          <p:cNvPicPr preferRelativeResize="0"/>
          <p:nvPr/>
        </p:nvPicPr>
        <p:blipFill rotWithShape="1">
          <a:blip r:embed="rId4">
            <a:alphaModFix/>
          </a:blip>
          <a:srcRect b="0" l="0" r="0" t="0"/>
          <a:stretch/>
        </p:blipFill>
        <p:spPr>
          <a:xfrm>
            <a:off x="314648" y="4207584"/>
            <a:ext cx="533400" cy="889463"/>
          </a:xfrm>
          <a:prstGeom prst="rect">
            <a:avLst/>
          </a:prstGeom>
          <a:noFill/>
          <a:ln>
            <a:noFill/>
          </a:ln>
        </p:spPr>
      </p:pic>
      <p:pic>
        <p:nvPicPr>
          <p:cNvPr id="292" name="Google Shape;292;p15"/>
          <p:cNvPicPr preferRelativeResize="0"/>
          <p:nvPr/>
        </p:nvPicPr>
        <p:blipFill rotWithShape="1">
          <a:blip r:embed="rId4">
            <a:alphaModFix/>
          </a:blip>
          <a:srcRect b="0" l="0" r="0" t="0"/>
          <a:stretch/>
        </p:blipFill>
        <p:spPr>
          <a:xfrm>
            <a:off x="314648" y="6521293"/>
            <a:ext cx="533400" cy="889463"/>
          </a:xfrm>
          <a:prstGeom prst="rect">
            <a:avLst/>
          </a:prstGeom>
          <a:noFill/>
          <a:ln>
            <a:noFill/>
          </a:ln>
        </p:spPr>
      </p:pic>
      <p:sp>
        <p:nvSpPr>
          <p:cNvPr id="293" name="Google Shape;293;p15"/>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94" name="Google Shape;294;p15"/>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pic>
        <p:nvPicPr>
          <p:cNvPr id="299" name="Google Shape;299;p16"/>
          <p:cNvPicPr preferRelativeResize="0"/>
          <p:nvPr/>
        </p:nvPicPr>
        <p:blipFill rotWithShape="1">
          <a:blip r:embed="rId3">
            <a:alphaModFix/>
          </a:blip>
          <a:srcRect b="0" l="0" r="0" t="0"/>
          <a:stretch/>
        </p:blipFill>
        <p:spPr>
          <a:xfrm>
            <a:off x="938073" y="2306289"/>
            <a:ext cx="1907322" cy="1979801"/>
          </a:xfrm>
          <a:prstGeom prst="rect">
            <a:avLst/>
          </a:prstGeom>
          <a:noFill/>
          <a:ln>
            <a:noFill/>
          </a:ln>
        </p:spPr>
      </p:pic>
      <p:sp>
        <p:nvSpPr>
          <p:cNvPr id="300" name="Google Shape;300;p16"/>
          <p:cNvSpPr/>
          <p:nvPr/>
        </p:nvSpPr>
        <p:spPr>
          <a:xfrm>
            <a:off x="938073" y="502458"/>
            <a:ext cx="18389100" cy="969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1 Tema. Mediena ir aplinka. Naudingos nuorodos</a:t>
            </a:r>
            <a:endParaRPr b="0" i="0" sz="2900" u="none" cap="none" strike="noStrike">
              <a:solidFill>
                <a:srgbClr val="000000"/>
              </a:solidFill>
              <a:latin typeface="Calibri"/>
              <a:ea typeface="Calibri"/>
              <a:cs typeface="Calibri"/>
              <a:sym typeface="Calibri"/>
            </a:endParaRPr>
          </a:p>
        </p:txBody>
      </p:sp>
      <p:sp>
        <p:nvSpPr>
          <p:cNvPr id="301" name="Google Shape;301;p16"/>
          <p:cNvSpPr/>
          <p:nvPr/>
        </p:nvSpPr>
        <p:spPr>
          <a:xfrm>
            <a:off x="938073" y="1439790"/>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id="302" name="Google Shape;302;p16"/>
          <p:cNvPicPr preferRelativeResize="0"/>
          <p:nvPr/>
        </p:nvPicPr>
        <p:blipFill rotWithShape="1">
          <a:blip r:embed="rId4">
            <a:alphaModFix/>
          </a:blip>
          <a:srcRect b="0" l="0" r="0" t="0"/>
          <a:stretch/>
        </p:blipFill>
        <p:spPr>
          <a:xfrm>
            <a:off x="933641" y="4704926"/>
            <a:ext cx="1911261" cy="1984421"/>
          </a:xfrm>
          <a:prstGeom prst="rect">
            <a:avLst/>
          </a:prstGeom>
          <a:noFill/>
          <a:ln>
            <a:noFill/>
          </a:ln>
        </p:spPr>
      </p:pic>
      <p:pic>
        <p:nvPicPr>
          <p:cNvPr id="303" name="Google Shape;303;p16"/>
          <p:cNvPicPr preferRelativeResize="0"/>
          <p:nvPr/>
        </p:nvPicPr>
        <p:blipFill rotWithShape="1">
          <a:blip r:embed="rId4">
            <a:alphaModFix/>
          </a:blip>
          <a:srcRect b="0" l="0" r="0" t="0"/>
          <a:stretch/>
        </p:blipFill>
        <p:spPr>
          <a:xfrm>
            <a:off x="933641" y="7103562"/>
            <a:ext cx="1911261" cy="1984421"/>
          </a:xfrm>
          <a:prstGeom prst="rect">
            <a:avLst/>
          </a:prstGeom>
          <a:noFill/>
          <a:ln>
            <a:noFill/>
          </a:ln>
        </p:spPr>
      </p:pic>
      <p:sp>
        <p:nvSpPr>
          <p:cNvPr id="304" name="Google Shape;304;p16"/>
          <p:cNvSpPr/>
          <p:nvPr/>
        </p:nvSpPr>
        <p:spPr>
          <a:xfrm>
            <a:off x="3257548" y="2589860"/>
            <a:ext cx="16506000" cy="1523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Hill C., Zimmer K. (2018). The environmental impacts of wood compared to other building materials. </a:t>
            </a:r>
            <a:r>
              <a:rPr b="0" i="0" lang="lt-LT" sz="33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https://propopulus.eu/en/the-wood-industry-has-a-key-role-to-play-in-building-a-bio-economy/</a:t>
            </a:r>
            <a:r>
              <a:rPr b="0" i="0" lang="lt-LT" sz="3300" u="none" cap="none" strike="noStrike">
                <a:solidFill>
                  <a:srgbClr val="000000"/>
                </a:solidFill>
                <a:latin typeface="Calibri"/>
                <a:ea typeface="Calibri"/>
                <a:cs typeface="Calibri"/>
                <a:sym typeface="Calibri"/>
              </a:rPr>
              <a:t> </a:t>
            </a:r>
            <a:endParaRPr b="0" i="0" sz="3300" u="none" cap="none" strike="noStrike">
              <a:solidFill>
                <a:srgbClr val="000000"/>
              </a:solidFill>
              <a:latin typeface="Calibri"/>
              <a:ea typeface="Calibri"/>
              <a:cs typeface="Calibri"/>
              <a:sym typeface="Calibri"/>
            </a:endParaRPr>
          </a:p>
        </p:txBody>
      </p:sp>
      <p:sp>
        <p:nvSpPr>
          <p:cNvPr id="305" name="Google Shape;305;p16"/>
          <p:cNvSpPr/>
          <p:nvPr/>
        </p:nvSpPr>
        <p:spPr>
          <a:xfrm>
            <a:off x="3257548" y="7334024"/>
            <a:ext cx="16350000" cy="1523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Cudby S. (2014). Everything you should know about sustainable wood.</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lt-LT" sz="33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https://www.wood-finishes-direct.com/blog/everything-you-should-know-about-sustainable-wood/</a:t>
            </a:r>
            <a:r>
              <a:rPr b="0" i="0" lang="lt-LT" sz="3300" u="none" cap="none" strike="noStrike">
                <a:solidFill>
                  <a:srgbClr val="056839"/>
                </a:solidFill>
                <a:latin typeface="Calibri"/>
                <a:ea typeface="Calibri"/>
                <a:cs typeface="Calibri"/>
                <a:sym typeface="Calibri"/>
              </a:rPr>
              <a:t> </a:t>
            </a:r>
            <a:endParaRPr b="0" i="0" sz="3300" u="none" cap="none" strike="noStrike">
              <a:solidFill>
                <a:srgbClr val="056839"/>
              </a:solidFill>
              <a:latin typeface="Calibri"/>
              <a:ea typeface="Calibri"/>
              <a:cs typeface="Calibri"/>
              <a:sym typeface="Calibri"/>
            </a:endParaRPr>
          </a:p>
        </p:txBody>
      </p:sp>
      <p:sp>
        <p:nvSpPr>
          <p:cNvPr id="306" name="Google Shape;306;p16"/>
          <p:cNvSpPr/>
          <p:nvPr/>
        </p:nvSpPr>
        <p:spPr>
          <a:xfrm>
            <a:off x="3257548" y="5166221"/>
            <a:ext cx="15648600" cy="1061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Butler R. A. (2019). Consequences of Deforestation.</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lt-LT" sz="3300" u="sng" cap="none" strike="noStrike">
                <a:solidFill>
                  <a:srgbClr val="056839"/>
                </a:solidFill>
                <a:latin typeface="Calibri"/>
                <a:ea typeface="Calibri"/>
                <a:cs typeface="Calibri"/>
                <a:sym typeface="Calibri"/>
                <a:hlinkClick r:id="rId7">
                  <a:extLst>
                    <a:ext uri="{A12FA001-AC4F-418D-AE19-62706E023703}">
                      <ahyp:hlinkClr val="tx"/>
                    </a:ext>
                  </a:extLst>
                </a:hlinkClick>
              </a:rPr>
              <a:t>https://rainforests.mongabay.com/09-consequences-of-deforestation.html</a:t>
            </a:r>
            <a:r>
              <a:rPr b="0" i="0" lang="lt-LT" sz="3300" u="none" cap="none" strike="noStrike">
                <a:solidFill>
                  <a:schemeClr val="dk1"/>
                </a:solidFill>
                <a:latin typeface="Calibri"/>
                <a:ea typeface="Calibri"/>
                <a:cs typeface="Calibri"/>
                <a:sym typeface="Calibri"/>
              </a:rPr>
              <a:t>  </a:t>
            </a:r>
            <a:endParaRPr b="0" i="0" sz="3300" u="none" cap="none" strike="noStrike">
              <a:solidFill>
                <a:schemeClr val="dk1"/>
              </a:solidFill>
              <a:latin typeface="Calibri"/>
              <a:ea typeface="Calibri"/>
              <a:cs typeface="Calibri"/>
              <a:sym typeface="Calibri"/>
            </a:endParaRPr>
          </a:p>
        </p:txBody>
      </p:sp>
      <p:sp>
        <p:nvSpPr>
          <p:cNvPr id="307" name="Google Shape;307;p16"/>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08" name="Google Shape;308;p16"/>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17"/>
          <p:cNvSpPr txBox="1"/>
          <p:nvPr/>
        </p:nvSpPr>
        <p:spPr>
          <a:xfrm>
            <a:off x="914723" y="905157"/>
            <a:ext cx="189735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1 Tema. Mediena ir aplinka. Video medžiaga</a:t>
            </a:r>
            <a:endParaRPr b="0" i="0" sz="2900" u="none" cap="none" strike="noStrike">
              <a:solidFill>
                <a:schemeClr val="dk1"/>
              </a:solidFill>
              <a:latin typeface="Calibri"/>
              <a:ea typeface="Calibri"/>
              <a:cs typeface="Calibri"/>
              <a:sym typeface="Calibri"/>
            </a:endParaRPr>
          </a:p>
        </p:txBody>
      </p:sp>
      <p:sp>
        <p:nvSpPr>
          <p:cNvPr id="314" name="Google Shape;314;p17"/>
          <p:cNvSpPr txBox="1"/>
          <p:nvPr/>
        </p:nvSpPr>
        <p:spPr>
          <a:xfrm>
            <a:off x="1027689" y="2190452"/>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lt-LT"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315" name="Google Shape;315;p17"/>
          <p:cNvSpPr txBox="1"/>
          <p:nvPr/>
        </p:nvSpPr>
        <p:spPr>
          <a:xfrm>
            <a:off x="1027689" y="3990945"/>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lt-LT"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316" name="Google Shape;316;p17"/>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17" name="Google Shape;317;p17"/>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18" name="Google Shape;318;p17"/>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19" name="Google Shape;319;p17"/>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320" name="Google Shape;320;p17"/>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321" name="Google Shape;321;p17"/>
          <p:cNvSpPr/>
          <p:nvPr/>
        </p:nvSpPr>
        <p:spPr>
          <a:xfrm>
            <a:off x="1028700" y="2607609"/>
            <a:ext cx="14448600" cy="6001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900"/>
              <a:buFont typeface="Arial"/>
              <a:buNone/>
            </a:pPr>
            <a:r>
              <a:rPr b="0" i="0" lang="lt-LT" sz="3900" u="none" cap="none" strike="noStrike">
                <a:solidFill>
                  <a:srgbClr val="056839"/>
                </a:solidFill>
                <a:latin typeface="Calibri"/>
                <a:ea typeface="Calibri"/>
                <a:cs typeface="Calibri"/>
                <a:sym typeface="Calibri"/>
              </a:rPr>
              <a:t>What happens if you cut down all of a city's trees?</a:t>
            </a:r>
            <a:endParaRPr b="0"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https://www.youtube.com/watch?v=zarll9bx6FI</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rPr b="0" i="0" lang="lt-LT" sz="3900" u="none" cap="none" strike="noStrike">
                <a:solidFill>
                  <a:srgbClr val="056839"/>
                </a:solidFill>
                <a:latin typeface="Calibri"/>
                <a:ea typeface="Calibri"/>
                <a:cs typeface="Calibri"/>
                <a:sym typeface="Calibri"/>
              </a:rPr>
              <a:t>The Calculation Error - or: Why Burning Wood is not Carbon Neutral</a:t>
            </a:r>
            <a:endParaRPr b="0"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https://www.youtube.com/watch?v=YC4tqu8-oSo</a:t>
            </a:r>
            <a:r>
              <a:rPr b="0" i="0" lang="lt-LT" sz="2900" u="none" cap="none" strike="noStrike">
                <a:solidFill>
                  <a:srgbClr val="056839"/>
                </a:solidFill>
                <a:latin typeface="Calibri"/>
                <a:ea typeface="Calibri"/>
                <a:cs typeface="Calibri"/>
                <a:sym typeface="Calibri"/>
              </a:rPr>
              <a:t> </a:t>
            </a:r>
            <a:endParaRPr b="0" i="0" sz="2300" u="none" cap="none" strike="noStrike">
              <a:solidFill>
                <a:srgbClr val="05683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rPr b="0" i="0" lang="lt-LT" sz="3900" u="none" cap="none" strike="noStrike">
                <a:solidFill>
                  <a:srgbClr val="056839"/>
                </a:solidFill>
                <a:latin typeface="Calibri"/>
                <a:ea typeface="Calibri"/>
                <a:cs typeface="Calibri"/>
                <a:sym typeface="Calibri"/>
              </a:rPr>
              <a:t>Climate 101: Deforestation | National Geographic</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b="0" i="0" lang="lt-LT" sz="3300" u="sng" cap="none" strike="noStrike">
                <a:solidFill>
                  <a:srgbClr val="056839"/>
                </a:solidFill>
                <a:latin typeface="Calibri"/>
                <a:ea typeface="Calibri"/>
                <a:cs typeface="Calibri"/>
                <a:sym typeface="Calibri"/>
                <a:hlinkClick r:id="rId7">
                  <a:extLst>
                    <a:ext uri="{A12FA001-AC4F-418D-AE19-62706E023703}">
                      <ahyp:hlinkClr val="tx"/>
                    </a:ext>
                  </a:extLst>
                </a:hlinkClick>
              </a:rPr>
              <a:t>https://www.youtube.com/watch?v=Ic-J6hcSKa8&amp;t=34s</a:t>
            </a:r>
            <a:r>
              <a:rPr b="0" i="0" lang="lt-LT" sz="3300" u="none" cap="none" strike="noStrike">
                <a:solidFill>
                  <a:srgbClr val="056839"/>
                </a:solidFill>
                <a:latin typeface="Calibri"/>
                <a:ea typeface="Calibri"/>
                <a:cs typeface="Calibri"/>
                <a:sym typeface="Calibri"/>
              </a:rPr>
              <a:t> </a:t>
            </a:r>
            <a:r>
              <a:rPr b="0" i="0" lang="lt-LT" sz="3300" u="none" cap="none" strike="noStrike">
                <a:solidFill>
                  <a:srgbClr val="000000"/>
                </a:solidFill>
                <a:latin typeface="Calibri"/>
                <a:ea typeface="Calibri"/>
                <a:cs typeface="Calibri"/>
                <a:sym typeface="Calibri"/>
              </a:rPr>
              <a:t>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p18"/>
          <p:cNvSpPr txBox="1"/>
          <p:nvPr/>
        </p:nvSpPr>
        <p:spPr>
          <a:xfrm>
            <a:off x="883847" y="845615"/>
            <a:ext cx="187551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2 Tema. Medienos naudojimas statyboje: nauda aplinkai</a:t>
            </a:r>
            <a:endParaRPr b="1" i="0" sz="3300" u="none" cap="none" strike="noStrike">
              <a:solidFill>
                <a:srgbClr val="C55A11"/>
              </a:solidFill>
              <a:latin typeface="Calibri"/>
              <a:ea typeface="Calibri"/>
              <a:cs typeface="Calibri"/>
              <a:sym typeface="Calibri"/>
            </a:endParaRPr>
          </a:p>
        </p:txBody>
      </p:sp>
      <p:sp>
        <p:nvSpPr>
          <p:cNvPr id="327" name="Google Shape;327;p18"/>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28" name="Google Shape;328;p18"/>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29" name="Google Shape;329;p18"/>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30" name="Google Shape;330;p18"/>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331" name="Google Shape;331;p18"/>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332" name="Google Shape;332;p18"/>
          <p:cNvSpPr/>
          <p:nvPr/>
        </p:nvSpPr>
        <p:spPr>
          <a:xfrm>
            <a:off x="930351" y="2057860"/>
            <a:ext cx="10151700" cy="6440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lt-LT" sz="3400" u="none" cap="none" strike="noStrike">
                <a:solidFill>
                  <a:srgbClr val="056839"/>
                </a:solidFill>
                <a:latin typeface="Calibri"/>
                <a:ea typeface="Calibri"/>
                <a:cs typeface="Calibri"/>
                <a:sym typeface="Calibri"/>
              </a:rPr>
              <a:t>Mediena yra viena iš seniausių žmonių naudojamų statybinių medžiagų. Iš jos buvo statomi tokie pastatai kaip: neolito laikų ilgi namai, Jeruzalės šventyklos, pastatai iš Libano kedro ir kt. Daug gaisrų, iš kurių reikšmingiausias buvo Čikagos didysis gaisras 1871 m., paskatino statybininkus galvoti apie aukštesnius pastatus, kuriuos būtų galima pastatyti arti vienas kito. XIX amžiaus pabaigoje ir XX amžiaus pradžioje betonas ir plienas buvo naudojami aukštesnių pastatų statybai. Mediena buvo naudojama tik interjero detalėms, o kartais tik išorės apdailai. Mediena buvo tik pagalbinė medžiaga statant betoninius ir plieninius namus.</a:t>
            </a:r>
            <a:endParaRPr b="0" i="0" sz="3400" u="none" cap="none" strike="noStrike">
              <a:solidFill>
                <a:srgbClr val="056839"/>
              </a:solidFill>
              <a:latin typeface="Calibri"/>
              <a:ea typeface="Calibri"/>
              <a:cs typeface="Calibri"/>
              <a:sym typeface="Calibri"/>
            </a:endParaRPr>
          </a:p>
        </p:txBody>
      </p:sp>
      <p:pic>
        <p:nvPicPr>
          <p:cNvPr id="333" name="Google Shape;333;p18"/>
          <p:cNvPicPr preferRelativeResize="0"/>
          <p:nvPr/>
        </p:nvPicPr>
        <p:blipFill rotWithShape="1">
          <a:blip r:embed="rId5">
            <a:alphaModFix/>
          </a:blip>
          <a:srcRect b="0" l="0" r="0" t="0"/>
          <a:stretch/>
        </p:blipFill>
        <p:spPr>
          <a:xfrm>
            <a:off x="11596255" y="2299854"/>
            <a:ext cx="6696941" cy="4464627"/>
          </a:xfrm>
          <a:prstGeom prst="rect">
            <a:avLst/>
          </a:prstGeom>
          <a:noFill/>
          <a:ln>
            <a:noFill/>
          </a:ln>
        </p:spPr>
      </p:pic>
      <p:sp>
        <p:nvSpPr>
          <p:cNvPr id="334" name="Google Shape;334;p18"/>
          <p:cNvSpPr/>
          <p:nvPr/>
        </p:nvSpPr>
        <p:spPr>
          <a:xfrm>
            <a:off x="11455977" y="6889335"/>
            <a:ext cx="7674300" cy="600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a:t>
            </a:r>
            <a:r>
              <a:rPr lang="lt-LT" sz="1600">
                <a:solidFill>
                  <a:srgbClr val="056839"/>
                </a:solidFill>
                <a:latin typeface="Calibri"/>
                <a:ea typeface="Calibri"/>
                <a:cs typeface="Calibri"/>
                <a:sym typeface="Calibri"/>
              </a:rPr>
              <a:t> </a:t>
            </a:r>
            <a:r>
              <a:rPr b="0" i="0" lang="lt-LT" sz="1600" u="none" cap="none" strike="noStrike">
                <a:solidFill>
                  <a:srgbClr val="056839"/>
                </a:solidFill>
                <a:latin typeface="Calibri"/>
                <a:ea typeface="Calibri"/>
                <a:cs typeface="Calibri"/>
                <a:sym typeface="Calibri"/>
              </a:rPr>
              <a:t>Pixabay: </a:t>
            </a:r>
            <a:r>
              <a:rPr b="0" i="0" lang="lt-LT" sz="16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https://pixabay.com/photos/shed-countryside-farm-wildflowers-1587802/</a:t>
            </a:r>
            <a:r>
              <a:rPr b="0" i="0" lang="lt-LT"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sp>
        <p:nvSpPr>
          <p:cNvPr id="335" name="Google Shape;335;p18"/>
          <p:cNvSpPr/>
          <p:nvPr/>
        </p:nvSpPr>
        <p:spPr>
          <a:xfrm>
            <a:off x="11081904" y="7944075"/>
            <a:ext cx="9754800" cy="554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7">
                  <a:extLst>
                    <a:ext uri="{A12FA001-AC4F-418D-AE19-62706E023703}">
                      <ahyp:hlinkClr val="tx"/>
                    </a:ext>
                  </a:extLst>
                </a:hlinkClick>
              </a:rPr>
              <a:t>https://mtcopeland.com/blog/all-about-wood-construction-advantages-disadvantages/</a:t>
            </a:r>
            <a:r>
              <a:rPr b="0" i="0" lang="lt-LT"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pic>
        <p:nvPicPr>
          <p:cNvPr id="336" name="Google Shape;336;p18"/>
          <p:cNvPicPr preferRelativeResize="0"/>
          <p:nvPr/>
        </p:nvPicPr>
        <p:blipFill rotWithShape="1">
          <a:blip r:embed="rId8">
            <a:alphaModFix/>
          </a:blip>
          <a:srcRect b="0" l="0" r="0" t="0"/>
          <a:stretch/>
        </p:blipFill>
        <p:spPr>
          <a:xfrm>
            <a:off x="215031" y="2095116"/>
            <a:ext cx="749403" cy="15239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0" name="Shape 340"/>
        <p:cNvGrpSpPr/>
        <p:nvPr/>
      </p:nvGrpSpPr>
      <p:grpSpPr>
        <a:xfrm>
          <a:off x="0" y="0"/>
          <a:ext cx="0" cy="0"/>
          <a:chOff x="0" y="0"/>
          <a:chExt cx="0" cy="0"/>
        </a:xfrm>
      </p:grpSpPr>
      <p:sp>
        <p:nvSpPr>
          <p:cNvPr id="341" name="Google Shape;341;p19"/>
          <p:cNvSpPr txBox="1"/>
          <p:nvPr/>
        </p:nvSpPr>
        <p:spPr>
          <a:xfrm>
            <a:off x="883847" y="845615"/>
            <a:ext cx="190356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2 Tema. Medienos naudojimas statyboje: nauda aplinkai</a:t>
            </a:r>
            <a:endParaRPr b="1" i="0" sz="3300" u="none" cap="none" strike="noStrike">
              <a:solidFill>
                <a:srgbClr val="C55A11"/>
              </a:solidFill>
              <a:latin typeface="Calibri"/>
              <a:ea typeface="Calibri"/>
              <a:cs typeface="Calibri"/>
              <a:sym typeface="Calibri"/>
            </a:endParaRPr>
          </a:p>
        </p:txBody>
      </p:sp>
      <p:sp>
        <p:nvSpPr>
          <p:cNvPr id="342" name="Google Shape;342;p19"/>
          <p:cNvSpPr txBox="1"/>
          <p:nvPr/>
        </p:nvSpPr>
        <p:spPr>
          <a:xfrm>
            <a:off x="2" y="1882050"/>
            <a:ext cx="19529700" cy="7199700"/>
          </a:xfrm>
          <a:prstGeom prst="rect">
            <a:avLst/>
          </a:prstGeom>
          <a:noFill/>
          <a:ln>
            <a:noFill/>
          </a:ln>
        </p:spPr>
        <p:txBody>
          <a:bodyPr anchorCtr="0" anchor="t" bIns="74275" lIns="148575" spcFirstLastPara="1" rIns="148575" wrap="square" tIns="74275">
            <a:spAutoFit/>
          </a:bodyPr>
          <a:lstStyle/>
          <a:p>
            <a:pPr indent="0" lvl="0" marL="749300" marR="0" rtl="0" algn="ctr">
              <a:lnSpc>
                <a:spcPct val="100000"/>
              </a:lnSpc>
              <a:spcBef>
                <a:spcPts val="0"/>
              </a:spcBef>
              <a:spcAft>
                <a:spcPts val="0"/>
              </a:spcAft>
              <a:buNone/>
            </a:pPr>
            <a:r>
              <a:rPr b="1" i="1" lang="lt-LT" sz="3300" u="none" cap="none" strike="noStrike">
                <a:solidFill>
                  <a:srgbClr val="056839"/>
                </a:solidFill>
                <a:latin typeface="Calibri"/>
                <a:ea typeface="Calibri"/>
                <a:cs typeface="Calibri"/>
                <a:sym typeface="Calibri"/>
              </a:rPr>
              <a:t>Medienos naudojimo statybos pramonėje privalumai</a:t>
            </a:r>
            <a:endParaRPr b="1" i="1" sz="3300" u="none" cap="none" strike="noStrike">
              <a:solidFill>
                <a:srgbClr val="056839"/>
              </a:solidFill>
              <a:latin typeface="Calibri"/>
              <a:ea typeface="Calibri"/>
              <a:cs typeface="Calibri"/>
              <a:sym typeface="Calibri"/>
            </a:endParaRPr>
          </a:p>
          <a:p>
            <a:pPr indent="0" lvl="0" marL="749300" marR="0" rtl="0" algn="just">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Mediena gamina CO2. </a:t>
            </a:r>
            <a:r>
              <a:rPr b="0" i="0" lang="lt-LT" sz="3300" u="none" cap="none" strike="noStrike">
                <a:solidFill>
                  <a:srgbClr val="056839"/>
                </a:solidFill>
                <a:latin typeface="Calibri"/>
                <a:ea typeface="Calibri"/>
                <a:cs typeface="Calibri"/>
                <a:sym typeface="Calibri"/>
              </a:rPr>
              <a:t>Tai sumažina energijos sąnaudas ir CO2 išmetimą į atmosferą. Kai auga medžiai, jų viduje taip pat laikomas CO2.</a:t>
            </a:r>
            <a:endParaRPr sz="2300"/>
          </a:p>
          <a:p>
            <a:pPr indent="0" lvl="0" marL="749300" marR="0" rtl="0" algn="just">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Mediena yra daug lengvesnė už betoną. </a:t>
            </a:r>
            <a:r>
              <a:rPr b="0" i="0" lang="lt-LT" sz="3300" u="none" cap="none" strike="noStrike">
                <a:solidFill>
                  <a:srgbClr val="056839"/>
                </a:solidFill>
                <a:latin typeface="Calibri"/>
                <a:ea typeface="Calibri"/>
                <a:cs typeface="Calibri"/>
                <a:sym typeface="Calibri"/>
              </a:rPr>
              <a:t>Medienos svoris lygus apie 20% betono svorio ir ją reikia išdžiovinti, kai naudojama statant pastatus. Mediena taip pat pigesnė ir lengviau transportuojama.</a:t>
            </a:r>
            <a:endParaRPr sz="2300"/>
          </a:p>
          <a:p>
            <a:pPr indent="0" lvl="0" marL="749300" marR="0" rtl="0" algn="just">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Lengviau naudoti pakartotinai. </a:t>
            </a:r>
            <a:r>
              <a:rPr b="0" i="0" lang="lt-LT" sz="3300" u="none" cap="none" strike="noStrike">
                <a:solidFill>
                  <a:srgbClr val="056839"/>
                </a:solidFill>
                <a:latin typeface="Calibri"/>
                <a:ea typeface="Calibri"/>
                <a:cs typeface="Calibri"/>
                <a:sym typeface="Calibri"/>
              </a:rPr>
              <a:t>Mediena kaip pastato konstrukcija gali būti naudojama daugiau nei 100 metų. Po to ją galima naudoti pakartotinai. Ypač dideli elementai gali būti naudojami pakartotinai. Po kelių kartų ji taip pat gali būti perdaryta į kitus medienos gaminius, pvz., medžio drožlių plokštę ir pan. Mediena gali būti deginamas kaip biomasė.</a:t>
            </a:r>
            <a:endParaRPr sz="2300"/>
          </a:p>
          <a:p>
            <a:pPr indent="0" lvl="0" marL="749300" marR="0" rtl="0" algn="just">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Malonesnis patalpų oras ir mažesnė žala įvykus žemės drebėjimui. </a:t>
            </a:r>
            <a:r>
              <a:rPr b="0" i="0" lang="lt-LT" sz="3300" u="none" cap="none" strike="noStrike">
                <a:solidFill>
                  <a:srgbClr val="056839"/>
                </a:solidFill>
                <a:latin typeface="Calibri"/>
                <a:ea typeface="Calibri"/>
                <a:cs typeface="Calibri"/>
                <a:sym typeface="Calibri"/>
              </a:rPr>
              <a:t>Naudojant medieną užtikrinamas geresnis patalpų klimatas, nes ji reguliuoja drėgmę ir šilumą, sukuria komfortišką ir stabilų patalpų klimatą. Mediniame pastate akustika taip pat geresnė, nes mažiau aido. Medinės konstrukcijos geriau atlaiko žemės drėbėjimus, nes geriau sugeria smūgius nei plytos ar betonas</a:t>
            </a:r>
            <a:r>
              <a:rPr b="1" i="1" lang="lt-LT" sz="3300" u="none" cap="none" strike="noStrike">
                <a:solidFill>
                  <a:srgbClr val="056839"/>
                </a:solidFill>
                <a:latin typeface="Calibri"/>
                <a:ea typeface="Calibri"/>
                <a:cs typeface="Calibri"/>
                <a:sym typeface="Calibri"/>
              </a:rPr>
              <a:t>.</a:t>
            </a:r>
            <a:endParaRPr sz="2300"/>
          </a:p>
          <a:p>
            <a:pPr indent="0" lvl="0" marL="0" marR="0" rtl="0" algn="just">
              <a:lnSpc>
                <a:spcPct val="100000"/>
              </a:lnSpc>
              <a:spcBef>
                <a:spcPts val="0"/>
              </a:spcBef>
              <a:spcAft>
                <a:spcPts val="0"/>
              </a:spcAft>
              <a:buClr>
                <a:srgbClr val="000000"/>
              </a:buClr>
              <a:buSzPts val="2900"/>
              <a:buFont typeface="Arial"/>
              <a:buNone/>
            </a:pPr>
            <a:r>
              <a:t/>
            </a:r>
            <a:endParaRPr b="1" i="1" sz="2900" u="none" cap="none" strike="noStrike">
              <a:solidFill>
                <a:srgbClr val="056839"/>
              </a:solidFill>
              <a:latin typeface="Arial"/>
              <a:ea typeface="Arial"/>
              <a:cs typeface="Arial"/>
              <a:sym typeface="Arial"/>
            </a:endParaRPr>
          </a:p>
        </p:txBody>
      </p:sp>
      <p:sp>
        <p:nvSpPr>
          <p:cNvPr id="343" name="Google Shape;343;p19"/>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44" name="Google Shape;344;p19"/>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45" name="Google Shape;345;p19"/>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46" name="Google Shape;346;p19"/>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347" name="Google Shape;347;p19"/>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348" name="Google Shape;348;p19"/>
          <p:cNvSpPr/>
          <p:nvPr/>
        </p:nvSpPr>
        <p:spPr>
          <a:xfrm>
            <a:off x="7703480" y="8900700"/>
            <a:ext cx="11957700" cy="554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https://think.ing.com/articles/benefits-of-building-with-wood-environmentally-friendly-reusable-light</a:t>
            </a:r>
            <a:r>
              <a:rPr b="0" i="0" lang="lt-LT" sz="2900" u="none" cap="none" strike="noStrike">
                <a:solidFill>
                  <a:schemeClr val="dk1"/>
                </a:solidFill>
                <a:latin typeface="Calibri"/>
                <a:ea typeface="Calibri"/>
                <a:cs typeface="Calibri"/>
                <a:sym typeface="Calibri"/>
              </a:rPr>
              <a:t> </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pic>
        <p:nvPicPr>
          <p:cNvPr descr="Graphical user interface, text&#10;&#10;Description automatically generated" id="103" name="Google Shape;103;p2"/>
          <p:cNvPicPr preferRelativeResize="0"/>
          <p:nvPr/>
        </p:nvPicPr>
        <p:blipFill rotWithShape="1">
          <a:blip r:embed="rId3">
            <a:alphaModFix/>
          </a:blip>
          <a:srcRect b="0" l="0" r="0" t="0"/>
          <a:stretch/>
        </p:blipFill>
        <p:spPr>
          <a:xfrm>
            <a:off x="159219" y="9064877"/>
            <a:ext cx="5165967" cy="1083795"/>
          </a:xfrm>
          <a:prstGeom prst="rect">
            <a:avLst/>
          </a:prstGeom>
          <a:noFill/>
          <a:ln>
            <a:noFill/>
          </a:ln>
        </p:spPr>
      </p:pic>
      <p:pic>
        <p:nvPicPr>
          <p:cNvPr descr="Logo&#10;&#10;Description automatically generated" id="104" name="Google Shape;104;p2"/>
          <p:cNvPicPr preferRelativeResize="0"/>
          <p:nvPr/>
        </p:nvPicPr>
        <p:blipFill rotWithShape="1">
          <a:blip r:embed="rId4">
            <a:alphaModFix/>
          </a:blip>
          <a:srcRect b="0" l="0" r="0" t="0"/>
          <a:stretch/>
        </p:blipFill>
        <p:spPr>
          <a:xfrm>
            <a:off x="15232290" y="8150586"/>
            <a:ext cx="3931188" cy="1934692"/>
          </a:xfrm>
          <a:prstGeom prst="rect">
            <a:avLst/>
          </a:prstGeom>
          <a:noFill/>
          <a:ln>
            <a:noFill/>
          </a:ln>
        </p:spPr>
      </p:pic>
      <p:sp>
        <p:nvSpPr>
          <p:cNvPr id="105" name="Google Shape;105;p2"/>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6" name="Google Shape;106;p2"/>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7" name="Google Shape;107;p2"/>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8" name="Google Shape;108;p2"/>
          <p:cNvSpPr/>
          <p:nvPr/>
        </p:nvSpPr>
        <p:spPr>
          <a:xfrm>
            <a:off x="0" y="8809997"/>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9" name="Google Shape;109;p2"/>
          <p:cNvSpPr txBox="1"/>
          <p:nvPr/>
        </p:nvSpPr>
        <p:spPr>
          <a:xfrm>
            <a:off x="1104081" y="949332"/>
            <a:ext cx="125430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Apibrėžimai</a:t>
            </a:r>
            <a:endParaRPr b="0" i="0" sz="2900" u="none" cap="none" strike="noStrike">
              <a:solidFill>
                <a:schemeClr val="dk1"/>
              </a:solidFill>
              <a:latin typeface="Calibri"/>
              <a:ea typeface="Calibri"/>
              <a:cs typeface="Calibri"/>
              <a:sym typeface="Calibri"/>
            </a:endParaRPr>
          </a:p>
        </p:txBody>
      </p:sp>
      <p:sp>
        <p:nvSpPr>
          <p:cNvPr id="110" name="Google Shape;110;p2"/>
          <p:cNvSpPr txBox="1"/>
          <p:nvPr/>
        </p:nvSpPr>
        <p:spPr>
          <a:xfrm>
            <a:off x="1274051" y="2024996"/>
            <a:ext cx="13329000" cy="3151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3900" u="none" cap="none" strike="noStrike">
                <a:solidFill>
                  <a:srgbClr val="056839"/>
                </a:solidFill>
                <a:latin typeface="Calibri"/>
                <a:ea typeface="Calibri"/>
                <a:cs typeface="Calibri"/>
                <a:sym typeface="Calibri"/>
              </a:rPr>
              <a:t>Medienos pramonė </a:t>
            </a:r>
            <a:r>
              <a:rPr b="0" i="0" lang="lt-LT" sz="3900" u="none" cap="none" strike="noStrike">
                <a:solidFill>
                  <a:srgbClr val="056839"/>
                </a:solidFill>
                <a:latin typeface="Calibri"/>
                <a:ea typeface="Calibri"/>
                <a:cs typeface="Calibri"/>
                <a:sym typeface="Calibri"/>
              </a:rPr>
              <a:t>yra pramonės šaka, susijusi su miškininkyste, medienos ruoša, prekyba mediena ir pirminių miško produktų bei medienos produktų (pvz., baldų ir antrinių produktų, tokių kaip, medienos plaušienos, celiuliozės ir popieriaus pramonei), gamyba.</a:t>
            </a:r>
            <a:endParaRPr b="0" i="0" sz="3900" u="none" cap="none" strike="noStrike">
              <a:solidFill>
                <a:srgbClr val="056839"/>
              </a:solidFill>
              <a:latin typeface="Calibri"/>
              <a:ea typeface="Calibri"/>
              <a:cs typeface="Calibri"/>
              <a:sym typeface="Calibri"/>
            </a:endParaRPr>
          </a:p>
        </p:txBody>
      </p:sp>
      <p:sp>
        <p:nvSpPr>
          <p:cNvPr id="111" name="Google Shape;111;p2"/>
          <p:cNvSpPr txBox="1"/>
          <p:nvPr/>
        </p:nvSpPr>
        <p:spPr>
          <a:xfrm>
            <a:off x="1314449" y="6246572"/>
            <a:ext cx="13288500" cy="750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3900" u="none" cap="none" strike="noStrike">
                <a:solidFill>
                  <a:srgbClr val="056839"/>
                </a:solidFill>
                <a:latin typeface="Calibri"/>
                <a:ea typeface="Calibri"/>
                <a:cs typeface="Calibri"/>
                <a:sym typeface="Calibri"/>
              </a:rPr>
              <a:t>Miško kirtimas </a:t>
            </a:r>
            <a:r>
              <a:rPr b="0" i="0" lang="lt-LT" sz="3900" u="none" cap="none" strike="noStrike">
                <a:solidFill>
                  <a:srgbClr val="056839"/>
                </a:solidFill>
                <a:latin typeface="Calibri"/>
                <a:ea typeface="Calibri"/>
                <a:cs typeface="Calibri"/>
                <a:sym typeface="Calibri"/>
              </a:rPr>
              <a:t>yra tyčinis miško ploto kirtimas. </a:t>
            </a:r>
            <a:endParaRPr b="0" i="0" sz="3900" u="none" cap="none" strike="noStrike">
              <a:solidFill>
                <a:srgbClr val="056839"/>
              </a:solidFill>
              <a:latin typeface="Calibri"/>
              <a:ea typeface="Calibri"/>
              <a:cs typeface="Calibri"/>
              <a:sym typeface="Calibri"/>
            </a:endParaRPr>
          </a:p>
        </p:txBody>
      </p:sp>
      <p:sp>
        <p:nvSpPr>
          <p:cNvPr id="112" name="Google Shape;112;p2"/>
          <p:cNvSpPr txBox="1"/>
          <p:nvPr/>
        </p:nvSpPr>
        <p:spPr>
          <a:xfrm>
            <a:off x="1465206" y="7176813"/>
            <a:ext cx="117936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https://education.nationalgeographic.org/resource/deforestation</a:t>
            </a:r>
            <a:r>
              <a:rPr b="0" i="0" lang="lt-LT" sz="2900" u="none" cap="none" strike="noStrike">
                <a:solidFill>
                  <a:srgbClr val="C55A11"/>
                </a:solidFill>
                <a:latin typeface="Calibri"/>
                <a:ea typeface="Calibri"/>
                <a:cs typeface="Calibri"/>
                <a:sym typeface="Calibri"/>
              </a:rPr>
              <a:t> </a:t>
            </a:r>
            <a:endParaRPr b="0" i="0" sz="2900" u="none" cap="none" strike="noStrike">
              <a:solidFill>
                <a:srgbClr val="C55A11"/>
              </a:solidFill>
              <a:latin typeface="Calibri"/>
              <a:ea typeface="Calibri"/>
              <a:cs typeface="Calibri"/>
              <a:sym typeface="Calibri"/>
            </a:endParaRPr>
          </a:p>
        </p:txBody>
      </p:sp>
      <p:sp>
        <p:nvSpPr>
          <p:cNvPr id="113" name="Google Shape;113;p2"/>
          <p:cNvSpPr txBox="1"/>
          <p:nvPr/>
        </p:nvSpPr>
        <p:spPr>
          <a:xfrm>
            <a:off x="1465206" y="5487422"/>
            <a:ext cx="118506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https://en.wikipedia.org/wiki/Wood_industry</a:t>
            </a:r>
            <a:r>
              <a:rPr b="0" i="0" lang="lt-LT"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sp>
        <p:nvSpPr>
          <p:cNvPr id="114" name="Google Shape;114;p2"/>
          <p:cNvSpPr/>
          <p:nvPr/>
        </p:nvSpPr>
        <p:spPr>
          <a:xfrm>
            <a:off x="15494161" y="3662213"/>
            <a:ext cx="4773900" cy="831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a:t>
            </a:r>
            <a:r>
              <a:rPr lang="lt-LT" sz="1600">
                <a:solidFill>
                  <a:srgbClr val="056839"/>
                </a:solidFill>
                <a:latin typeface="Calibri"/>
                <a:ea typeface="Calibri"/>
                <a:cs typeface="Calibri"/>
                <a:sym typeface="Calibri"/>
              </a:rPr>
              <a:t> </a:t>
            </a:r>
            <a:r>
              <a:rPr b="0" i="0" lang="lt-LT" sz="1600" u="none" cap="none" strike="noStrike">
                <a:solidFill>
                  <a:srgbClr val="056839"/>
                </a:solidFill>
                <a:latin typeface="Calibri"/>
                <a:ea typeface="Calibri"/>
                <a:cs typeface="Calibri"/>
                <a:sym typeface="Calibri"/>
              </a:rPr>
              <a:t> Pixabay: </a:t>
            </a:r>
            <a:r>
              <a:rPr b="0" i="0" lang="lt-LT" sz="1600" u="sng" cap="none" strike="noStrike">
                <a:solidFill>
                  <a:srgbClr val="056839"/>
                </a:solidFill>
                <a:latin typeface="Calibri"/>
                <a:ea typeface="Calibri"/>
                <a:cs typeface="Calibri"/>
                <a:sym typeface="Calibri"/>
                <a:hlinkClick r:id="rId7">
                  <a:extLst>
                    <a:ext uri="{A12FA001-AC4F-418D-AE19-62706E023703}">
                      <ahyp:hlinkClr val="tx"/>
                    </a:ext>
                  </a:extLst>
                </a:hlinkClick>
              </a:rPr>
              <a:t>https://pixabay.com/photos/forest-spruce-forest-trees-spruce-348995/</a:t>
            </a:r>
            <a:r>
              <a:rPr b="0" i="0" lang="lt-LT"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pic>
        <p:nvPicPr>
          <p:cNvPr id="115" name="Google Shape;115;p2"/>
          <p:cNvPicPr preferRelativeResize="0"/>
          <p:nvPr/>
        </p:nvPicPr>
        <p:blipFill rotWithShape="1">
          <a:blip r:embed="rId8">
            <a:alphaModFix/>
          </a:blip>
          <a:srcRect b="0" l="0" r="0" t="0"/>
          <a:stretch/>
        </p:blipFill>
        <p:spPr>
          <a:xfrm>
            <a:off x="15494288" y="748764"/>
            <a:ext cx="4243274" cy="2828851"/>
          </a:xfrm>
          <a:prstGeom prst="rect">
            <a:avLst/>
          </a:prstGeom>
          <a:noFill/>
          <a:ln>
            <a:noFill/>
          </a:ln>
        </p:spPr>
      </p:pic>
      <p:pic>
        <p:nvPicPr>
          <p:cNvPr descr="Wood, Timber Industry, Forest" id="116" name="Google Shape;116;p2"/>
          <p:cNvPicPr preferRelativeResize="0"/>
          <p:nvPr/>
        </p:nvPicPr>
        <p:blipFill rotWithShape="1">
          <a:blip r:embed="rId9">
            <a:alphaModFix/>
          </a:blip>
          <a:srcRect b="0" l="0" r="0" t="0"/>
          <a:stretch/>
        </p:blipFill>
        <p:spPr>
          <a:xfrm>
            <a:off x="15494286" y="4449693"/>
            <a:ext cx="4243275" cy="2828826"/>
          </a:xfrm>
          <a:prstGeom prst="rect">
            <a:avLst/>
          </a:prstGeom>
          <a:noFill/>
          <a:ln>
            <a:noFill/>
          </a:ln>
        </p:spPr>
      </p:pic>
      <p:sp>
        <p:nvSpPr>
          <p:cNvPr id="117" name="Google Shape;117;p2"/>
          <p:cNvSpPr/>
          <p:nvPr/>
        </p:nvSpPr>
        <p:spPr>
          <a:xfrm>
            <a:off x="15494161" y="7414463"/>
            <a:ext cx="4817100" cy="831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a:t>
            </a:r>
            <a:r>
              <a:rPr lang="lt-LT" sz="1600">
                <a:solidFill>
                  <a:srgbClr val="056839"/>
                </a:solidFill>
                <a:latin typeface="Calibri"/>
                <a:ea typeface="Calibri"/>
                <a:cs typeface="Calibri"/>
                <a:sym typeface="Calibri"/>
              </a:rPr>
              <a:t> </a:t>
            </a:r>
            <a:r>
              <a:rPr b="0" i="0" lang="lt-LT" sz="1600" u="none" cap="none" strike="noStrike">
                <a:solidFill>
                  <a:srgbClr val="056839"/>
                </a:solidFill>
                <a:latin typeface="Calibri"/>
                <a:ea typeface="Calibri"/>
                <a:cs typeface="Calibri"/>
                <a:sym typeface="Calibri"/>
              </a:rPr>
              <a:t> Pixabay: </a:t>
            </a:r>
            <a:r>
              <a:rPr b="0" i="0" lang="lt-LT" sz="1600" u="sng" cap="none" strike="noStrike">
                <a:solidFill>
                  <a:srgbClr val="056839"/>
                </a:solidFill>
                <a:latin typeface="Calibri"/>
                <a:ea typeface="Calibri"/>
                <a:cs typeface="Calibri"/>
                <a:sym typeface="Calibri"/>
                <a:hlinkClick r:id="rId10">
                  <a:extLst>
                    <a:ext uri="{A12FA001-AC4F-418D-AE19-62706E023703}">
                      <ahyp:hlinkClr val="tx"/>
                    </a:ext>
                  </a:extLst>
                </a:hlinkClick>
              </a:rPr>
              <a:t>https://pixabay.com/photos/wood-timber-industry-forest-5311290/</a:t>
            </a:r>
            <a:r>
              <a:rPr b="0" i="0" lang="lt-LT"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pic>
        <p:nvPicPr>
          <p:cNvPr id="118" name="Google Shape;118;p2"/>
          <p:cNvPicPr preferRelativeResize="0"/>
          <p:nvPr/>
        </p:nvPicPr>
        <p:blipFill rotWithShape="1">
          <a:blip r:embed="rId11">
            <a:alphaModFix/>
          </a:blip>
          <a:srcRect b="0" l="0" r="0" t="0"/>
          <a:stretch/>
        </p:blipFill>
        <p:spPr>
          <a:xfrm>
            <a:off x="1274051" y="1806254"/>
            <a:ext cx="5322271" cy="1188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sp>
        <p:nvSpPr>
          <p:cNvPr id="353" name="Google Shape;353;p20"/>
          <p:cNvSpPr txBox="1"/>
          <p:nvPr/>
        </p:nvSpPr>
        <p:spPr>
          <a:xfrm>
            <a:off x="883847" y="845615"/>
            <a:ext cx="187551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2 Tema. Medienos naudojimas statyboje: nauda aplinkai</a:t>
            </a:r>
            <a:endParaRPr b="1" i="0" sz="3300" u="none" cap="none" strike="noStrike">
              <a:solidFill>
                <a:srgbClr val="C55A11"/>
              </a:solidFill>
              <a:latin typeface="Calibri"/>
              <a:ea typeface="Calibri"/>
              <a:cs typeface="Calibri"/>
              <a:sym typeface="Calibri"/>
            </a:endParaRPr>
          </a:p>
        </p:txBody>
      </p:sp>
      <p:sp>
        <p:nvSpPr>
          <p:cNvPr id="354" name="Google Shape;354;p20"/>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55" name="Google Shape;355;p20"/>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56" name="Google Shape;356;p20"/>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57" name="Google Shape;357;p20"/>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358" name="Google Shape;358;p20"/>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359" name="Google Shape;359;p20"/>
          <p:cNvSpPr/>
          <p:nvPr/>
        </p:nvSpPr>
        <p:spPr>
          <a:xfrm>
            <a:off x="1034412" y="1852368"/>
            <a:ext cx="18869400" cy="6971100"/>
          </a:xfrm>
          <a:prstGeom prst="rect">
            <a:avLst/>
          </a:prstGeom>
          <a:noFill/>
          <a:ln>
            <a:noFill/>
          </a:ln>
        </p:spPr>
        <p:txBody>
          <a:bodyPr anchorCtr="0" anchor="t" bIns="74275" lIns="148575" spcFirstLastPara="1" rIns="148575" wrap="square" tIns="74275">
            <a:spAutoFit/>
          </a:bodyPr>
          <a:lstStyle/>
          <a:p>
            <a:pPr indent="0" lvl="0" marL="0" marR="0" rtl="0" algn="ctr">
              <a:lnSpc>
                <a:spcPct val="100000"/>
              </a:lnSpc>
              <a:spcBef>
                <a:spcPts val="0"/>
              </a:spcBef>
              <a:spcAft>
                <a:spcPts val="0"/>
              </a:spcAft>
              <a:buNone/>
            </a:pPr>
            <a:r>
              <a:rPr b="1" i="1" lang="lt-LT" sz="3700" u="none" cap="none" strike="noStrike">
                <a:solidFill>
                  <a:srgbClr val="056839"/>
                </a:solidFill>
                <a:latin typeface="Calibri"/>
                <a:ea typeface="Calibri"/>
                <a:cs typeface="Calibri"/>
                <a:sym typeface="Calibri"/>
              </a:rPr>
              <a:t>Medienos naudojimo statybos pramonėje trūkumai:</a:t>
            </a:r>
            <a:endParaRPr sz="2300"/>
          </a:p>
          <a:p>
            <a:pPr indent="0" lvl="0" marL="0" marR="0" rtl="0" algn="just">
              <a:lnSpc>
                <a:spcPct val="100000"/>
              </a:lnSpc>
              <a:spcBef>
                <a:spcPts val="0"/>
              </a:spcBef>
              <a:spcAft>
                <a:spcPts val="0"/>
              </a:spcAft>
              <a:buNone/>
            </a:pPr>
            <a:r>
              <a:rPr b="1" i="0" lang="lt-LT" sz="3700" u="none" cap="none" strike="noStrike">
                <a:solidFill>
                  <a:srgbClr val="056839"/>
                </a:solidFill>
                <a:latin typeface="Calibri"/>
                <a:ea typeface="Calibri"/>
                <a:cs typeface="Calibri"/>
                <a:sym typeface="Calibri"/>
              </a:rPr>
              <a:t>Mediena pūva. </a:t>
            </a:r>
            <a:r>
              <a:rPr b="0" i="0" lang="lt-LT" sz="3700" u="none" cap="none" strike="noStrike">
                <a:solidFill>
                  <a:srgbClr val="056839"/>
                </a:solidFill>
                <a:latin typeface="Calibri"/>
                <a:ea typeface="Calibri"/>
                <a:cs typeface="Calibri"/>
                <a:sym typeface="Calibri"/>
              </a:rPr>
              <a:t>Pelėsis ir miltligė gali kilti statant medines konstrukcijas, tačiau problemos gali būti išspręstos, jei būtų kontroliuojama drėgmė, tinkamai sandarinami langai ir imamasi kitų prevencinių priemonių.</a:t>
            </a:r>
            <a:endParaRPr sz="2300"/>
          </a:p>
          <a:p>
            <a:pPr indent="0" lvl="0" marL="0" marR="0" rtl="0" algn="just">
              <a:lnSpc>
                <a:spcPct val="100000"/>
              </a:lnSpc>
              <a:spcBef>
                <a:spcPts val="0"/>
              </a:spcBef>
              <a:spcAft>
                <a:spcPts val="0"/>
              </a:spcAft>
              <a:buNone/>
            </a:pPr>
            <a:r>
              <a:rPr b="1" i="0" lang="lt-LT" sz="3700" u="none" cap="none" strike="noStrike">
                <a:solidFill>
                  <a:srgbClr val="056839"/>
                </a:solidFill>
                <a:latin typeface="Calibri"/>
                <a:ea typeface="Calibri"/>
                <a:cs typeface="Calibri"/>
                <a:sym typeface="Calibri"/>
              </a:rPr>
              <a:t>Struktūriniai apribojimai. </a:t>
            </a:r>
            <a:r>
              <a:rPr b="0" i="0" lang="lt-LT" sz="3700" u="none" cap="none" strike="noStrike">
                <a:solidFill>
                  <a:srgbClr val="056839"/>
                </a:solidFill>
                <a:latin typeface="Calibri"/>
                <a:ea typeface="Calibri"/>
                <a:cs typeface="Calibri"/>
                <a:sym typeface="Calibri"/>
              </a:rPr>
              <a:t>Tradiciniams namams, ypač medinio karkasinio stiliaus, dažnai pasirenkama mediena. Kai kurie modeliai gali būti sudėtingi, naudojant medinio rėmo konstrukciją.</a:t>
            </a:r>
            <a:endParaRPr sz="2300"/>
          </a:p>
          <a:p>
            <a:pPr indent="0" lvl="0" marL="0" marR="0" rtl="0" algn="just">
              <a:lnSpc>
                <a:spcPct val="100000"/>
              </a:lnSpc>
              <a:spcBef>
                <a:spcPts val="0"/>
              </a:spcBef>
              <a:spcAft>
                <a:spcPts val="0"/>
              </a:spcAft>
              <a:buNone/>
            </a:pPr>
            <a:r>
              <a:rPr b="1" i="0" lang="lt-LT" sz="3700" u="none" cap="none" strike="noStrike">
                <a:solidFill>
                  <a:srgbClr val="056839"/>
                </a:solidFill>
                <a:latin typeface="Calibri"/>
                <a:ea typeface="Calibri"/>
                <a:cs typeface="Calibri"/>
                <a:sym typeface="Calibri"/>
              </a:rPr>
              <a:t>Gaisro pavojus.</a:t>
            </a:r>
            <a:r>
              <a:rPr b="0" i="0" lang="lt-LT" sz="3700" u="none" cap="none" strike="noStrike">
                <a:solidFill>
                  <a:srgbClr val="056839"/>
                </a:solidFill>
                <a:latin typeface="Calibri"/>
                <a:ea typeface="Calibri"/>
                <a:cs typeface="Calibri"/>
                <a:sym typeface="Calibri"/>
              </a:rPr>
              <a:t> Tokių priemonių kaip antipirenai ir purkštuvų sistemų naudojimas gali sumažinti gaisro pavojų mediniame pastate, tačiau reikėtų atsižvelgti į gaisro pavojų ankstyvoje statybos stadijoje.</a:t>
            </a:r>
            <a:endParaRPr sz="2300"/>
          </a:p>
          <a:p>
            <a:pPr indent="0" lvl="0" marL="0" marR="0" rtl="0" algn="just">
              <a:lnSpc>
                <a:spcPct val="100000"/>
              </a:lnSpc>
              <a:spcBef>
                <a:spcPts val="0"/>
              </a:spcBef>
              <a:spcAft>
                <a:spcPts val="0"/>
              </a:spcAft>
              <a:buNone/>
            </a:pPr>
            <a:r>
              <a:rPr b="1" i="0" lang="lt-LT" sz="3700" u="none" cap="none" strike="noStrike">
                <a:solidFill>
                  <a:srgbClr val="056839"/>
                </a:solidFill>
                <a:latin typeface="Calibri"/>
                <a:ea typeface="Calibri"/>
                <a:cs typeface="Calibri"/>
                <a:sym typeface="Calibri"/>
              </a:rPr>
              <a:t>Statybos apribojimai. </a:t>
            </a:r>
            <a:r>
              <a:rPr b="0" i="0" lang="lt-LT" sz="3700" u="none" cap="none" strike="noStrike">
                <a:solidFill>
                  <a:srgbClr val="056839"/>
                </a:solidFill>
                <a:latin typeface="Calibri"/>
                <a:ea typeface="Calibri"/>
                <a:cs typeface="Calibri"/>
                <a:sym typeface="Calibri"/>
              </a:rPr>
              <a:t>Nors Tarptautinė kodo taryba vis labiau leidžia naudoti medines konstrukcijas, mediniai pastatai negali būti aukštesni už kitus pastatus.</a:t>
            </a:r>
            <a:endParaRPr sz="2300"/>
          </a:p>
          <a:p>
            <a:pPr indent="0" lvl="0" marL="0" marR="0" rtl="0" algn="just">
              <a:lnSpc>
                <a:spcPct val="100000"/>
              </a:lnSpc>
              <a:spcBef>
                <a:spcPts val="0"/>
              </a:spcBef>
              <a:spcAft>
                <a:spcPts val="0"/>
              </a:spcAft>
              <a:buNone/>
            </a:pPr>
            <a:r>
              <a:t/>
            </a:r>
            <a:endParaRPr b="1" i="1" sz="3300" u="none" cap="none" strike="noStrike">
              <a:solidFill>
                <a:srgbClr val="056839"/>
              </a:solidFill>
              <a:latin typeface="Calibri"/>
              <a:ea typeface="Calibri"/>
              <a:cs typeface="Calibri"/>
              <a:sym typeface="Calibri"/>
            </a:endParaRPr>
          </a:p>
        </p:txBody>
      </p:sp>
      <p:sp>
        <p:nvSpPr>
          <p:cNvPr id="360" name="Google Shape;360;p20"/>
          <p:cNvSpPr/>
          <p:nvPr/>
        </p:nvSpPr>
        <p:spPr>
          <a:xfrm>
            <a:off x="1034410" y="8478150"/>
            <a:ext cx="18604500" cy="554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https://mtcopeland.com/blog/all-about-wood-construction-advantages-disadvantages/</a:t>
            </a:r>
            <a:r>
              <a:rPr b="0" i="0" lang="lt-LT" sz="2900" u="none" cap="none" strike="noStrike">
                <a:solidFill>
                  <a:schemeClr val="dk1"/>
                </a:solidFill>
                <a:latin typeface="Calibri"/>
                <a:ea typeface="Calibri"/>
                <a:cs typeface="Calibri"/>
                <a:sym typeface="Calibri"/>
              </a:rPr>
              <a:t> </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p22"/>
          <p:cNvSpPr txBox="1"/>
          <p:nvPr/>
        </p:nvSpPr>
        <p:spPr>
          <a:xfrm>
            <a:off x="914723" y="2931662"/>
            <a:ext cx="11632200" cy="7261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1. Mediniai karkasiniai namai sumažina anglies dioksido pėdsaką.</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a) Tiesa</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b) Netiesa</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2. Kokie yra medienos, kaip statybinės medžiagos, pranašumai?</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a) Ji yra lengva ir universali</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b) Ji yra atspari ugniai</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c) Ji atspari termitams</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3. Koks medienos, kaip statybinės medžiagos, trūkumas?</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a) Ji yra pažeidžiama ugnies</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b) Ji yra pažeidžiama vabzdžių</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c) Abu aukščiau išvardinti dalykai tinkami</a:t>
            </a:r>
            <a:endParaRPr b="0" i="0" sz="3300" u="none" cap="none" strike="noStrike">
              <a:solidFill>
                <a:srgbClr val="056839"/>
              </a:solidFill>
              <a:latin typeface="Calibri"/>
              <a:ea typeface="Calibri"/>
              <a:cs typeface="Calibri"/>
              <a:sym typeface="Calibri"/>
            </a:endParaRPr>
          </a:p>
        </p:txBody>
      </p:sp>
      <p:sp>
        <p:nvSpPr>
          <p:cNvPr id="366" name="Google Shape;366;p22"/>
          <p:cNvSpPr txBox="1"/>
          <p:nvPr/>
        </p:nvSpPr>
        <p:spPr>
          <a:xfrm>
            <a:off x="914723" y="728114"/>
            <a:ext cx="187950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2 Tema. Medienos naudojimas statyboje: nauda aplinkai. Refleksijos klausimai</a:t>
            </a:r>
            <a:endParaRPr b="0" i="0" sz="2900" u="none" cap="none" strike="noStrike">
              <a:solidFill>
                <a:schemeClr val="dk1"/>
              </a:solidFill>
              <a:latin typeface="Calibri"/>
              <a:ea typeface="Calibri"/>
              <a:cs typeface="Calibri"/>
              <a:sym typeface="Calibri"/>
            </a:endParaRPr>
          </a:p>
        </p:txBody>
      </p:sp>
      <p:pic>
        <p:nvPicPr>
          <p:cNvPr id="367" name="Google Shape;367;p22"/>
          <p:cNvPicPr preferRelativeResize="0"/>
          <p:nvPr/>
        </p:nvPicPr>
        <p:blipFill rotWithShape="1">
          <a:blip r:embed="rId3">
            <a:alphaModFix/>
          </a:blip>
          <a:srcRect b="0" l="0" r="0" t="0"/>
          <a:stretch/>
        </p:blipFill>
        <p:spPr>
          <a:xfrm>
            <a:off x="1070585" y="1628361"/>
            <a:ext cx="5322271" cy="118882"/>
          </a:xfrm>
          <a:prstGeom prst="rect">
            <a:avLst/>
          </a:prstGeom>
          <a:noFill/>
          <a:ln>
            <a:noFill/>
          </a:ln>
        </p:spPr>
      </p:pic>
      <p:pic>
        <p:nvPicPr>
          <p:cNvPr id="368" name="Google Shape;368;p22"/>
          <p:cNvPicPr preferRelativeResize="0"/>
          <p:nvPr/>
        </p:nvPicPr>
        <p:blipFill rotWithShape="1">
          <a:blip r:embed="rId4">
            <a:alphaModFix/>
          </a:blip>
          <a:srcRect b="0" l="0" r="0" t="0"/>
          <a:stretch/>
        </p:blipFill>
        <p:spPr>
          <a:xfrm>
            <a:off x="318025" y="3162122"/>
            <a:ext cx="530399" cy="887044"/>
          </a:xfrm>
          <a:prstGeom prst="rect">
            <a:avLst/>
          </a:prstGeom>
          <a:noFill/>
          <a:ln>
            <a:noFill/>
          </a:ln>
        </p:spPr>
      </p:pic>
      <p:pic>
        <p:nvPicPr>
          <p:cNvPr id="369" name="Google Shape;369;p22"/>
          <p:cNvPicPr preferRelativeResize="0"/>
          <p:nvPr/>
        </p:nvPicPr>
        <p:blipFill rotWithShape="1">
          <a:blip r:embed="rId4">
            <a:alphaModFix/>
          </a:blip>
          <a:srcRect b="0" l="0" r="0" t="0"/>
          <a:stretch/>
        </p:blipFill>
        <p:spPr>
          <a:xfrm>
            <a:off x="318025" y="4963214"/>
            <a:ext cx="530399" cy="887044"/>
          </a:xfrm>
          <a:prstGeom prst="rect">
            <a:avLst/>
          </a:prstGeom>
          <a:noFill/>
          <a:ln>
            <a:noFill/>
          </a:ln>
        </p:spPr>
      </p:pic>
      <p:pic>
        <p:nvPicPr>
          <p:cNvPr id="370" name="Google Shape;370;p22"/>
          <p:cNvPicPr preferRelativeResize="0"/>
          <p:nvPr/>
        </p:nvPicPr>
        <p:blipFill rotWithShape="1">
          <a:blip r:embed="rId4">
            <a:alphaModFix/>
          </a:blip>
          <a:srcRect b="0" l="0" r="0" t="0"/>
          <a:stretch/>
        </p:blipFill>
        <p:spPr>
          <a:xfrm>
            <a:off x="318023" y="7706414"/>
            <a:ext cx="530399" cy="887044"/>
          </a:xfrm>
          <a:prstGeom prst="rect">
            <a:avLst/>
          </a:prstGeom>
          <a:noFill/>
          <a:ln>
            <a:noFill/>
          </a:ln>
        </p:spPr>
      </p:pic>
      <p:sp>
        <p:nvSpPr>
          <p:cNvPr id="371" name="Google Shape;371;p22"/>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72" name="Google Shape;372;p22"/>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sp>
        <p:nvSpPr>
          <p:cNvPr id="377" name="Google Shape;377;p23"/>
          <p:cNvSpPr txBox="1"/>
          <p:nvPr/>
        </p:nvSpPr>
        <p:spPr>
          <a:xfrm>
            <a:off x="914723" y="794840"/>
            <a:ext cx="189111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2 Tema. Medienos naudojimas statyboje: nauda aplinkai. Naudingos nuorodos</a:t>
            </a:r>
            <a:endParaRPr b="0" i="0" sz="2300" u="none" cap="none" strike="noStrike">
              <a:solidFill>
                <a:srgbClr val="000000"/>
              </a:solidFill>
              <a:latin typeface="Arial"/>
              <a:ea typeface="Arial"/>
              <a:cs typeface="Arial"/>
              <a:sym typeface="Arial"/>
            </a:endParaRPr>
          </a:p>
        </p:txBody>
      </p:sp>
      <p:pic>
        <p:nvPicPr>
          <p:cNvPr id="378" name="Google Shape;378;p23"/>
          <p:cNvPicPr preferRelativeResize="0"/>
          <p:nvPr/>
        </p:nvPicPr>
        <p:blipFill rotWithShape="1">
          <a:blip r:embed="rId3">
            <a:alphaModFix/>
          </a:blip>
          <a:srcRect b="0" l="0" r="0" t="0"/>
          <a:stretch/>
        </p:blipFill>
        <p:spPr>
          <a:xfrm>
            <a:off x="914723" y="2707347"/>
            <a:ext cx="1406320" cy="1459761"/>
          </a:xfrm>
          <a:prstGeom prst="rect">
            <a:avLst/>
          </a:prstGeom>
          <a:noFill/>
          <a:ln>
            <a:noFill/>
          </a:ln>
        </p:spPr>
      </p:pic>
      <p:pic>
        <p:nvPicPr>
          <p:cNvPr id="379" name="Google Shape;379;p23"/>
          <p:cNvPicPr preferRelativeResize="0"/>
          <p:nvPr/>
        </p:nvPicPr>
        <p:blipFill rotWithShape="1">
          <a:blip r:embed="rId4">
            <a:alphaModFix/>
          </a:blip>
          <a:srcRect b="0" l="0" r="0" t="0"/>
          <a:stretch/>
        </p:blipFill>
        <p:spPr>
          <a:xfrm>
            <a:off x="912499" y="4370855"/>
            <a:ext cx="1408298" cy="1454022"/>
          </a:xfrm>
          <a:prstGeom prst="rect">
            <a:avLst/>
          </a:prstGeom>
          <a:noFill/>
          <a:ln>
            <a:noFill/>
          </a:ln>
        </p:spPr>
      </p:pic>
      <p:pic>
        <p:nvPicPr>
          <p:cNvPr id="380" name="Google Shape;380;p23"/>
          <p:cNvPicPr preferRelativeResize="0"/>
          <p:nvPr/>
        </p:nvPicPr>
        <p:blipFill rotWithShape="1">
          <a:blip r:embed="rId4">
            <a:alphaModFix/>
          </a:blip>
          <a:srcRect b="0" l="0" r="0" t="0"/>
          <a:stretch/>
        </p:blipFill>
        <p:spPr>
          <a:xfrm>
            <a:off x="912499" y="6076937"/>
            <a:ext cx="1408298" cy="1454022"/>
          </a:xfrm>
          <a:prstGeom prst="rect">
            <a:avLst/>
          </a:prstGeom>
          <a:noFill/>
          <a:ln>
            <a:noFill/>
          </a:ln>
        </p:spPr>
      </p:pic>
      <p:sp>
        <p:nvSpPr>
          <p:cNvPr id="381" name="Google Shape;381;p23"/>
          <p:cNvSpPr/>
          <p:nvPr/>
        </p:nvSpPr>
        <p:spPr>
          <a:xfrm>
            <a:off x="2821134" y="6273033"/>
            <a:ext cx="16490400" cy="1523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Adler V., Pecina-Lopez D. (2022). Wood as a housing construction material: what are its benefits? </a:t>
            </a:r>
            <a:r>
              <a:rPr b="0" i="0" lang="lt-LT" sz="33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https://blogs.iadb.org/ciudades-sostenibles/en/wood-as-a-housing-construction-material-which-are-its-benefits/</a:t>
            </a:r>
            <a:r>
              <a:rPr b="0" i="0" lang="lt-LT" sz="3300" u="none" cap="none" strike="noStrike">
                <a:solidFill>
                  <a:schemeClr val="dk1"/>
                </a:solidFill>
                <a:latin typeface="Calibri"/>
                <a:ea typeface="Calibri"/>
                <a:cs typeface="Calibri"/>
                <a:sym typeface="Calibri"/>
              </a:rPr>
              <a:t> </a:t>
            </a:r>
            <a:endParaRPr b="0" i="0" sz="3300" u="none" cap="none" strike="noStrike">
              <a:solidFill>
                <a:schemeClr val="dk1"/>
              </a:solidFill>
              <a:latin typeface="Calibri"/>
              <a:ea typeface="Calibri"/>
              <a:cs typeface="Calibri"/>
              <a:sym typeface="Calibri"/>
            </a:endParaRPr>
          </a:p>
        </p:txBody>
      </p:sp>
      <p:sp>
        <p:nvSpPr>
          <p:cNvPr id="382" name="Google Shape;382;p23"/>
          <p:cNvSpPr/>
          <p:nvPr/>
        </p:nvSpPr>
        <p:spPr>
          <a:xfrm>
            <a:off x="912499" y="1670413"/>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83" name="Google Shape;383;p23"/>
          <p:cNvSpPr/>
          <p:nvPr/>
        </p:nvSpPr>
        <p:spPr>
          <a:xfrm>
            <a:off x="2821134" y="2619473"/>
            <a:ext cx="17004600" cy="1523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Hurmekoski E. (2017). How can wood construction reduce environmental degradation? </a:t>
            </a:r>
            <a:r>
              <a:rPr b="0" i="0" lang="lt-LT" sz="33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https://efi.int/sites/default/files/files/publication-bank/2018/efi_hurmekoski_wood_construction_2017_0.pdf</a:t>
            </a:r>
            <a:r>
              <a:rPr b="0" i="0" lang="lt-LT" sz="3300" u="none" cap="none" strike="noStrike">
                <a:solidFill>
                  <a:srgbClr val="056839"/>
                </a:solidFill>
                <a:latin typeface="Calibri"/>
                <a:ea typeface="Calibri"/>
                <a:cs typeface="Calibri"/>
                <a:sym typeface="Calibri"/>
              </a:rPr>
              <a:t> </a:t>
            </a:r>
            <a:endParaRPr b="0" i="0" sz="3300" u="none" cap="none" strike="noStrike">
              <a:solidFill>
                <a:srgbClr val="056839"/>
              </a:solidFill>
              <a:latin typeface="Calibri"/>
              <a:ea typeface="Calibri"/>
              <a:cs typeface="Calibri"/>
              <a:sym typeface="Calibri"/>
            </a:endParaRPr>
          </a:p>
        </p:txBody>
      </p:sp>
      <p:sp>
        <p:nvSpPr>
          <p:cNvPr id="384" name="Google Shape;384;p23"/>
          <p:cNvSpPr/>
          <p:nvPr/>
        </p:nvSpPr>
        <p:spPr>
          <a:xfrm>
            <a:off x="2821134" y="4677086"/>
            <a:ext cx="15578700" cy="1061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Guiles J. (2022). Evaluating the Environmental Performance of Wood Building Materials.</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lt-LT" sz="3300" u="sng" cap="none" strike="noStrike">
                <a:solidFill>
                  <a:srgbClr val="056839"/>
                </a:solidFill>
                <a:latin typeface="Calibri"/>
                <a:ea typeface="Calibri"/>
                <a:cs typeface="Calibri"/>
                <a:sym typeface="Calibri"/>
                <a:hlinkClick r:id="rId7">
                  <a:extLst>
                    <a:ext uri="{A12FA001-AC4F-418D-AE19-62706E023703}">
                      <ahyp:hlinkClr val="tx"/>
                    </a:ext>
                  </a:extLst>
                </a:hlinkClick>
              </a:rPr>
              <a:t>https://www.esf.edu/ecenter/eis/woodmaterials.htm</a:t>
            </a:r>
            <a:endParaRPr b="0" i="0" sz="3300" u="none" cap="none" strike="noStrike">
              <a:solidFill>
                <a:srgbClr val="056839"/>
              </a:solidFill>
              <a:latin typeface="Calibri"/>
              <a:ea typeface="Calibri"/>
              <a:cs typeface="Calibri"/>
              <a:sym typeface="Calibri"/>
            </a:endParaRPr>
          </a:p>
        </p:txBody>
      </p:sp>
      <p:sp>
        <p:nvSpPr>
          <p:cNvPr id="385" name="Google Shape;385;p23"/>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86" name="Google Shape;386;p23"/>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sp>
        <p:nvSpPr>
          <p:cNvPr id="391" name="Google Shape;391;p24"/>
          <p:cNvSpPr txBox="1"/>
          <p:nvPr/>
        </p:nvSpPr>
        <p:spPr>
          <a:xfrm>
            <a:off x="914723" y="905157"/>
            <a:ext cx="189579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2 Tema. Medienos naudojimas statyboje: nauda aplinkai. Video medžiaga</a:t>
            </a:r>
            <a:endParaRPr b="0" i="0" sz="2900" u="none" cap="none" strike="noStrike">
              <a:solidFill>
                <a:schemeClr val="dk1"/>
              </a:solidFill>
              <a:latin typeface="Calibri"/>
              <a:ea typeface="Calibri"/>
              <a:cs typeface="Calibri"/>
              <a:sym typeface="Calibri"/>
            </a:endParaRPr>
          </a:p>
        </p:txBody>
      </p:sp>
      <p:sp>
        <p:nvSpPr>
          <p:cNvPr id="392" name="Google Shape;392;p24"/>
          <p:cNvSpPr txBox="1"/>
          <p:nvPr/>
        </p:nvSpPr>
        <p:spPr>
          <a:xfrm>
            <a:off x="1027689" y="2190452"/>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lt-LT"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393" name="Google Shape;393;p24"/>
          <p:cNvSpPr txBox="1"/>
          <p:nvPr/>
        </p:nvSpPr>
        <p:spPr>
          <a:xfrm>
            <a:off x="1027689" y="3990945"/>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lt-LT"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394" name="Google Shape;394;p24"/>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95" name="Google Shape;395;p24"/>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96" name="Google Shape;396;p24"/>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97" name="Google Shape;397;p24"/>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398" name="Google Shape;398;p24"/>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399" name="Google Shape;399;p24"/>
          <p:cNvSpPr/>
          <p:nvPr/>
        </p:nvSpPr>
        <p:spPr>
          <a:xfrm>
            <a:off x="914723" y="3367507"/>
            <a:ext cx="14448600" cy="34626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900"/>
              <a:buFont typeface="Arial"/>
              <a:buNone/>
            </a:pPr>
            <a:r>
              <a:rPr b="0" i="0" lang="lt-LT" sz="3900" u="none" cap="none" strike="noStrike">
                <a:solidFill>
                  <a:srgbClr val="056839"/>
                </a:solidFill>
                <a:latin typeface="Calibri"/>
                <a:ea typeface="Calibri"/>
                <a:cs typeface="Calibri"/>
                <a:sym typeface="Calibri"/>
              </a:rPr>
              <a:t>Why All Buildings Should Be Timber</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https://www.youtube.com/watch?v=ieBVNgMkcpw</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t/>
            </a:r>
            <a:endParaRPr b="0"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rPr b="0" i="0" lang="lt-LT" sz="3900" u="none" cap="none" strike="noStrike">
                <a:solidFill>
                  <a:srgbClr val="056839"/>
                </a:solidFill>
                <a:latin typeface="Calibri"/>
                <a:ea typeface="Calibri"/>
                <a:cs typeface="Calibri"/>
                <a:sym typeface="Calibri"/>
              </a:rPr>
              <a:t>Wood or Cold-Formed Steel Construction: Which should you use?</a:t>
            </a:r>
            <a:endParaRPr b="0"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https://www.youtube.com/watch?v=w5AM2_A2Hmc</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pic>
        <p:nvPicPr>
          <p:cNvPr descr="Graphical user interface, text&#10;&#10;Description automatically generated" id="405" name="Google Shape;405;p25"/>
          <p:cNvPicPr preferRelativeResize="0"/>
          <p:nvPr/>
        </p:nvPicPr>
        <p:blipFill rotWithShape="1">
          <a:blip r:embed="rId3">
            <a:alphaModFix/>
          </a:blip>
          <a:srcRect b="0" l="0" r="0" t="0"/>
          <a:stretch/>
        </p:blipFill>
        <p:spPr>
          <a:xfrm>
            <a:off x="159219" y="9117932"/>
            <a:ext cx="5165967" cy="1083795"/>
          </a:xfrm>
          <a:prstGeom prst="rect">
            <a:avLst/>
          </a:prstGeom>
          <a:noFill/>
          <a:ln>
            <a:noFill/>
          </a:ln>
        </p:spPr>
      </p:pic>
      <p:pic>
        <p:nvPicPr>
          <p:cNvPr descr="Logo&#10;&#10;Description automatically generated" id="406" name="Google Shape;406;p25"/>
          <p:cNvPicPr preferRelativeResize="0"/>
          <p:nvPr/>
        </p:nvPicPr>
        <p:blipFill rotWithShape="1">
          <a:blip r:embed="rId4">
            <a:alphaModFix/>
          </a:blip>
          <a:srcRect b="0" l="0" r="0" t="0"/>
          <a:stretch/>
        </p:blipFill>
        <p:spPr>
          <a:xfrm>
            <a:off x="15232290" y="8150586"/>
            <a:ext cx="3931188" cy="1934692"/>
          </a:xfrm>
          <a:prstGeom prst="rect">
            <a:avLst/>
          </a:prstGeom>
          <a:noFill/>
          <a:ln>
            <a:noFill/>
          </a:ln>
        </p:spPr>
      </p:pic>
      <p:sp>
        <p:nvSpPr>
          <p:cNvPr id="407" name="Google Shape;407;p25"/>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08" name="Google Shape;408;p25"/>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09" name="Google Shape;409;p25"/>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10" name="Google Shape;410;p25"/>
          <p:cNvSpPr/>
          <p:nvPr/>
        </p:nvSpPr>
        <p:spPr>
          <a:xfrm>
            <a:off x="0" y="8877531"/>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11" name="Google Shape;411;p25"/>
          <p:cNvSpPr txBox="1"/>
          <p:nvPr/>
        </p:nvSpPr>
        <p:spPr>
          <a:xfrm>
            <a:off x="757259" y="839511"/>
            <a:ext cx="12889800" cy="2859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Išvados</a:t>
            </a:r>
            <a:endParaRPr b="1" i="0" sz="5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412" name="Google Shape;412;p25"/>
          <p:cNvSpPr txBox="1"/>
          <p:nvPr/>
        </p:nvSpPr>
        <p:spPr>
          <a:xfrm>
            <a:off x="757267" y="1986488"/>
            <a:ext cx="19037100" cy="5568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lt-LT" sz="4400" u="none" cap="none" strike="noStrike">
                <a:solidFill>
                  <a:srgbClr val="056839"/>
                </a:solidFill>
                <a:latin typeface="Calibri"/>
                <a:ea typeface="Calibri"/>
                <a:cs typeface="Calibri"/>
                <a:sym typeface="Calibri"/>
              </a:rPr>
              <a:t>Mediena yra geresnė už daugelį kitų medžiagų, bent jau anglies dvideginio išmetimo požiūriu. Tačiau, jei naudosime ją kaip kurą nekontroliuojamai, iškils oro taršos ir miškų naikinimo problemos. Mes negalime iškirsti visų medžių: jei nukertate vieną medį iš miško, tai kuo tai skiriasi nuo viso miško kirtimo!</a:t>
            </a:r>
            <a:endParaRPr sz="2300"/>
          </a:p>
          <a:p>
            <a:pPr indent="0" lvl="0" marL="0" marR="0" rtl="0" algn="l">
              <a:lnSpc>
                <a:spcPct val="100000"/>
              </a:lnSpc>
              <a:spcBef>
                <a:spcPts val="0"/>
              </a:spcBef>
              <a:spcAft>
                <a:spcPts val="0"/>
              </a:spcAft>
              <a:buNone/>
            </a:pPr>
            <a:r>
              <a:rPr b="0" i="0" lang="lt-LT" sz="4400" u="none" cap="none" strike="noStrike">
                <a:solidFill>
                  <a:srgbClr val="056839"/>
                </a:solidFill>
                <a:latin typeface="Calibri"/>
                <a:ea typeface="Calibri"/>
                <a:cs typeface="Calibri"/>
                <a:sym typeface="Calibri"/>
              </a:rPr>
              <a:t>Žmonės turėtų būti atsakingesni už miškų kirtimą. Egzistuoja daug įvairių organizacijų, kurios padeda valdyti, šviesti, vykdyti policijos pareigas ir sertifikuoti gamintojus. Įvairių rūšių medžiai, gyvūnai ir ekosistemos, taip pat išnykti arba būti ties išnykimo riba.</a:t>
            </a:r>
            <a:endParaRPr b="0" i="0" sz="3300" u="none" cap="none" strike="noStrike">
              <a:solidFill>
                <a:srgbClr val="056839"/>
              </a:solidFill>
              <a:latin typeface="Calibri"/>
              <a:ea typeface="Calibri"/>
              <a:cs typeface="Calibri"/>
              <a:sym typeface="Calibri"/>
            </a:endParaRPr>
          </a:p>
        </p:txBody>
      </p:sp>
      <p:sp>
        <p:nvSpPr>
          <p:cNvPr id="413" name="Google Shape;413;p25"/>
          <p:cNvSpPr/>
          <p:nvPr/>
        </p:nvSpPr>
        <p:spPr>
          <a:xfrm>
            <a:off x="827430" y="7591277"/>
            <a:ext cx="14899200" cy="554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chemeClr val="dk1"/>
                </a:solidFill>
                <a:latin typeface="Calibri"/>
                <a:ea typeface="Calibri"/>
                <a:cs typeface="Calibri"/>
                <a:sym typeface="Calibri"/>
                <a:hlinkClick r:id="rId5">
                  <a:extLst>
                    <a:ext uri="{A12FA001-AC4F-418D-AE19-62706E023703}">
                      <ahyp:hlinkClr val="tx"/>
                    </a:ext>
                  </a:extLst>
                </a:hlinkClick>
              </a:rPr>
              <a:t>h</a:t>
            </a:r>
            <a:r>
              <a:rPr b="0" i="0" lang="lt-LT" sz="2900" u="sng" cap="none" strike="noStrike">
                <a:solidFill>
                  <a:srgbClr val="056839"/>
                </a:solidFill>
                <a:latin typeface="Calibri"/>
                <a:ea typeface="Calibri"/>
                <a:cs typeface="Calibri"/>
                <a:sym typeface="Calibri"/>
                <a:hlinkClick r:id="rId6">
                  <a:extLst>
                    <a:ext uri="{A12FA001-AC4F-418D-AE19-62706E023703}">
                      <ahyp:hlinkClr val="tx"/>
                    </a:ext>
                  </a:extLst>
                </a:hlinkClick>
              </a:rPr>
              <a:t>ttps://www.branchingoutwood.com/blog/environmental-impact-of-wood</a:t>
            </a:r>
            <a:r>
              <a:rPr b="0" i="0" lang="lt-LT"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sp>
        <p:nvSpPr>
          <p:cNvPr id="414" name="Google Shape;414;p25"/>
          <p:cNvSpPr/>
          <p:nvPr/>
        </p:nvSpPr>
        <p:spPr>
          <a:xfrm>
            <a:off x="827430" y="1773206"/>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pic>
        <p:nvPicPr>
          <p:cNvPr descr="Graphical user interface, text&#10;&#10;Description automatically generated" id="123" name="Google Shape;123;p3"/>
          <p:cNvPicPr preferRelativeResize="0"/>
          <p:nvPr/>
        </p:nvPicPr>
        <p:blipFill rotWithShape="1">
          <a:blip r:embed="rId3">
            <a:alphaModFix/>
          </a:blip>
          <a:srcRect b="0" l="0" r="0" t="0"/>
          <a:stretch/>
        </p:blipFill>
        <p:spPr>
          <a:xfrm>
            <a:off x="159219" y="9117953"/>
            <a:ext cx="5165967" cy="1083795"/>
          </a:xfrm>
          <a:prstGeom prst="rect">
            <a:avLst/>
          </a:prstGeom>
          <a:noFill/>
          <a:ln>
            <a:noFill/>
          </a:ln>
        </p:spPr>
      </p:pic>
      <p:pic>
        <p:nvPicPr>
          <p:cNvPr descr="Logo&#10;&#10;Description automatically generated" id="124" name="Google Shape;124;p3"/>
          <p:cNvPicPr preferRelativeResize="0"/>
          <p:nvPr/>
        </p:nvPicPr>
        <p:blipFill rotWithShape="1">
          <a:blip r:embed="rId4">
            <a:alphaModFix/>
          </a:blip>
          <a:srcRect b="0" l="0" r="0" t="0"/>
          <a:stretch/>
        </p:blipFill>
        <p:spPr>
          <a:xfrm>
            <a:off x="15232290" y="8150586"/>
            <a:ext cx="3931188" cy="1934692"/>
          </a:xfrm>
          <a:prstGeom prst="rect">
            <a:avLst/>
          </a:prstGeom>
          <a:noFill/>
          <a:ln>
            <a:noFill/>
          </a:ln>
        </p:spPr>
      </p:pic>
      <p:sp>
        <p:nvSpPr>
          <p:cNvPr id="125" name="Google Shape;125;p3"/>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26" name="Google Shape;126;p3"/>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27" name="Google Shape;127;p3"/>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28" name="Google Shape;128;p3"/>
          <p:cNvSpPr/>
          <p:nvPr/>
        </p:nvSpPr>
        <p:spPr>
          <a:xfrm>
            <a:off x="0" y="8986878"/>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29" name="Google Shape;129;p3"/>
          <p:cNvSpPr txBox="1"/>
          <p:nvPr/>
        </p:nvSpPr>
        <p:spPr>
          <a:xfrm>
            <a:off x="1104081" y="949332"/>
            <a:ext cx="152331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Mokymosi tikslai</a:t>
            </a:r>
            <a:endParaRPr b="0" i="0" sz="2900" u="none" cap="none" strike="noStrike">
              <a:solidFill>
                <a:schemeClr val="dk1"/>
              </a:solidFill>
              <a:latin typeface="Calibri"/>
              <a:ea typeface="Calibri"/>
              <a:cs typeface="Calibri"/>
              <a:sym typeface="Calibri"/>
            </a:endParaRPr>
          </a:p>
        </p:txBody>
      </p:sp>
      <p:sp>
        <p:nvSpPr>
          <p:cNvPr id="130" name="Google Shape;130;p3"/>
          <p:cNvSpPr txBox="1"/>
          <p:nvPr/>
        </p:nvSpPr>
        <p:spPr>
          <a:xfrm>
            <a:off x="1245714" y="2888324"/>
            <a:ext cx="16933500" cy="2982300"/>
          </a:xfrm>
          <a:prstGeom prst="rect">
            <a:avLst/>
          </a:prstGeom>
          <a:noFill/>
          <a:ln>
            <a:noFill/>
          </a:ln>
        </p:spPr>
        <p:txBody>
          <a:bodyPr anchorCtr="0" anchor="t" bIns="74275" lIns="148575" spcFirstLastPara="1" rIns="148575" wrap="square" tIns="74275">
            <a:spAutoFit/>
          </a:bodyPr>
          <a:lstStyle/>
          <a:p>
            <a:pPr indent="-749300" lvl="0" marL="749300" marR="0" rtl="0" algn="l">
              <a:lnSpc>
                <a:spcPct val="100000"/>
              </a:lnSpc>
              <a:spcBef>
                <a:spcPts val="0"/>
              </a:spcBef>
              <a:spcAft>
                <a:spcPts val="0"/>
              </a:spcAft>
              <a:buClr>
                <a:srgbClr val="056839"/>
              </a:buClr>
              <a:buSzPts val="4600"/>
              <a:buFont typeface="Arial"/>
              <a:buChar char="•"/>
            </a:pPr>
            <a:r>
              <a:rPr b="0" i="0" lang="lt-LT" sz="4600" u="none" cap="none" strike="noStrike">
                <a:solidFill>
                  <a:srgbClr val="056839"/>
                </a:solidFill>
                <a:latin typeface="Calibri"/>
                <a:ea typeface="Calibri"/>
                <a:cs typeface="Calibri"/>
                <a:sym typeface="Calibri"/>
              </a:rPr>
              <a:t>Suprasti medienos gamybos poveikį aplinkai</a:t>
            </a:r>
            <a:endParaRPr sz="2300"/>
          </a:p>
          <a:p>
            <a:pPr indent="-749300" lvl="0" marL="749300" marR="0" rtl="0" algn="l">
              <a:lnSpc>
                <a:spcPct val="100000"/>
              </a:lnSpc>
              <a:spcBef>
                <a:spcPts val="0"/>
              </a:spcBef>
              <a:spcAft>
                <a:spcPts val="0"/>
              </a:spcAft>
              <a:buClr>
                <a:srgbClr val="056839"/>
              </a:buClr>
              <a:buSzPts val="4600"/>
              <a:buFont typeface="Arial"/>
              <a:buChar char="•"/>
            </a:pPr>
            <a:r>
              <a:rPr b="0" i="0" lang="lt-LT" sz="4600" u="none" cap="none" strike="noStrike">
                <a:solidFill>
                  <a:srgbClr val="056839"/>
                </a:solidFill>
                <a:latin typeface="Calibri"/>
                <a:ea typeface="Calibri"/>
                <a:cs typeface="Calibri"/>
                <a:sym typeface="Calibri"/>
              </a:rPr>
              <a:t>Sužinoti apie medienos panaudojimo statyboje privalumus ir trūkumus.</a:t>
            </a:r>
            <a:endParaRPr sz="2300"/>
          </a:p>
          <a:p>
            <a:pPr indent="-749300" lvl="0" marL="749300" marR="0" rtl="0" algn="l">
              <a:lnSpc>
                <a:spcPct val="100000"/>
              </a:lnSpc>
              <a:spcBef>
                <a:spcPts val="0"/>
              </a:spcBef>
              <a:spcAft>
                <a:spcPts val="0"/>
              </a:spcAft>
              <a:buClr>
                <a:srgbClr val="056839"/>
              </a:buClr>
              <a:buSzPts val="4600"/>
              <a:buFont typeface="Arial"/>
              <a:buChar char="•"/>
            </a:pPr>
            <a:r>
              <a:rPr b="0" i="0" lang="lt-LT" sz="4600" u="none" cap="none" strike="noStrike">
                <a:solidFill>
                  <a:srgbClr val="056839"/>
                </a:solidFill>
                <a:latin typeface="Calibri"/>
                <a:ea typeface="Calibri"/>
                <a:cs typeface="Calibri"/>
                <a:sym typeface="Calibri"/>
              </a:rPr>
              <a:t>Sužinoti apie miškų naikinimo įtaką mūsų planetai.</a:t>
            </a:r>
            <a:endParaRPr b="1" i="0" sz="4600" u="none" cap="none" strike="noStrike">
              <a:solidFill>
                <a:srgbClr val="056839"/>
              </a:solidFill>
              <a:latin typeface="Calibri"/>
              <a:ea typeface="Calibri"/>
              <a:cs typeface="Calibri"/>
              <a:sym typeface="Calibri"/>
            </a:endParaRPr>
          </a:p>
        </p:txBody>
      </p:sp>
      <p:pic>
        <p:nvPicPr>
          <p:cNvPr id="131" name="Google Shape;131;p3"/>
          <p:cNvPicPr preferRelativeResize="0"/>
          <p:nvPr/>
        </p:nvPicPr>
        <p:blipFill rotWithShape="1">
          <a:blip r:embed="rId5">
            <a:alphaModFix/>
          </a:blip>
          <a:srcRect b="0" l="0" r="0" t="0"/>
          <a:stretch/>
        </p:blipFill>
        <p:spPr>
          <a:xfrm>
            <a:off x="1245714" y="1859387"/>
            <a:ext cx="5322271" cy="1188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4"/>
          <p:cNvSpPr/>
          <p:nvPr/>
        </p:nvSpPr>
        <p:spPr>
          <a:xfrm>
            <a:off x="0" y="0"/>
            <a:ext cx="20574000" cy="10287000"/>
          </a:xfrm>
          <a:prstGeom prst="rect">
            <a:avLst/>
          </a:prstGeom>
          <a:gradFill>
            <a:gsLst>
              <a:gs pos="0">
                <a:srgbClr val="F5F7FC"/>
              </a:gs>
              <a:gs pos="100000">
                <a:srgbClr val="7AC99A">
                  <a:alpha val="77254"/>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7" name="Google Shape;137;p4"/>
          <p:cNvSpPr txBox="1"/>
          <p:nvPr/>
        </p:nvSpPr>
        <p:spPr>
          <a:xfrm>
            <a:off x="895634" y="641955"/>
            <a:ext cx="1384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Atsižvelgta į šiuos žaliuosius įgūdžius</a:t>
            </a:r>
            <a:endParaRPr b="0" i="0" sz="2900" u="none" cap="none" strike="noStrike">
              <a:solidFill>
                <a:schemeClr val="dk1"/>
              </a:solidFill>
              <a:latin typeface="Calibri"/>
              <a:ea typeface="Calibri"/>
              <a:cs typeface="Calibri"/>
              <a:sym typeface="Calibri"/>
            </a:endParaRPr>
          </a:p>
        </p:txBody>
      </p:sp>
      <p:sp>
        <p:nvSpPr>
          <p:cNvPr id="138" name="Google Shape;138;p4"/>
          <p:cNvSpPr txBox="1"/>
          <p:nvPr/>
        </p:nvSpPr>
        <p:spPr>
          <a:xfrm>
            <a:off x="11627736" y="1820148"/>
            <a:ext cx="7993800" cy="7953900"/>
          </a:xfrm>
          <a:prstGeom prst="rect">
            <a:avLst/>
          </a:prstGeom>
          <a:noFill/>
          <a:ln>
            <a:noFill/>
          </a:ln>
        </p:spPr>
        <p:txBody>
          <a:bodyPr anchorCtr="0" anchor="t" bIns="74275" lIns="148575" spcFirstLastPara="1" rIns="148575" wrap="square" tIns="74275">
            <a:spAutoFit/>
          </a:bodyPr>
          <a:lstStyle/>
          <a:p>
            <a:pPr indent="-552450" lvl="0" marL="558800" marR="0" rtl="0" algn="l">
              <a:lnSpc>
                <a:spcPct val="150000"/>
              </a:lnSpc>
              <a:spcBef>
                <a:spcPts val="0"/>
              </a:spcBef>
              <a:spcAft>
                <a:spcPts val="0"/>
              </a:spcAft>
              <a:buClr>
                <a:srgbClr val="056839"/>
              </a:buClr>
              <a:buSzPts val="3900"/>
              <a:buFont typeface="Arial"/>
              <a:buChar char="•"/>
            </a:pPr>
            <a:r>
              <a:rPr b="0" i="0" lang="lt-LT" sz="3900" u="none" cap="none" strike="noStrike">
                <a:solidFill>
                  <a:srgbClr val="056839"/>
                </a:solidFill>
                <a:latin typeface="Calibri"/>
                <a:ea typeface="Calibri"/>
                <a:cs typeface="Calibri"/>
                <a:sym typeface="Calibri"/>
              </a:rPr>
              <a:t>Įžvalgumas</a:t>
            </a:r>
            <a:endParaRPr b="0" i="0" sz="3900" u="none" cap="none" strike="noStrike">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b="0" i="0" lang="lt-LT" sz="3900" u="none" cap="none" strike="noStrike">
                <a:solidFill>
                  <a:srgbClr val="056839"/>
                </a:solidFill>
                <a:latin typeface="Calibri"/>
                <a:ea typeface="Calibri"/>
                <a:cs typeface="Calibri"/>
                <a:sym typeface="Calibri"/>
              </a:rPr>
              <a:t>Analitiniai įgūdžiai </a:t>
            </a:r>
            <a:endParaRPr b="0" i="0" sz="3900" u="none" cap="none" strike="noStrike">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b="0" i="0" lang="lt-LT" sz="3900" u="none" cap="none" strike="noStrike">
                <a:solidFill>
                  <a:srgbClr val="056839"/>
                </a:solidFill>
                <a:latin typeface="Calibri"/>
                <a:ea typeface="Calibri"/>
                <a:cs typeface="Calibri"/>
                <a:sym typeface="Calibri"/>
              </a:rPr>
              <a:t>Taupiosios gamybos įgūdžiai </a:t>
            </a:r>
            <a:endParaRPr b="0" i="0" sz="3900" u="none" cap="none" strike="noStrike">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b="0" i="0" lang="lt-LT" sz="3900" u="none" cap="none" strike="noStrike">
                <a:solidFill>
                  <a:srgbClr val="056839"/>
                </a:solidFill>
                <a:latin typeface="Calibri"/>
                <a:ea typeface="Calibri"/>
                <a:cs typeface="Calibri"/>
                <a:sym typeface="Calibri"/>
              </a:rPr>
              <a:t>Valdymo įgūdžiai</a:t>
            </a:r>
            <a:endParaRPr b="0" i="0" sz="3900" u="none" cap="none" strike="noStrike">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b="0" i="0" lang="lt-LT" sz="3900" u="none" cap="none" strike="noStrike">
                <a:solidFill>
                  <a:srgbClr val="056839"/>
                </a:solidFill>
                <a:latin typeface="Calibri"/>
                <a:ea typeface="Calibri"/>
                <a:cs typeface="Calibri"/>
                <a:sym typeface="Calibri"/>
              </a:rPr>
              <a:t>Ekologinio dizaino įgūdžiai </a:t>
            </a:r>
            <a:endParaRPr b="0" i="0" sz="3900" u="none" cap="none" strike="noStrike">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b="0" i="0" lang="lt-LT" sz="3900" u="none" cap="none" strike="noStrike">
                <a:solidFill>
                  <a:srgbClr val="056839"/>
                </a:solidFill>
                <a:latin typeface="Calibri"/>
                <a:ea typeface="Calibri"/>
                <a:cs typeface="Calibri"/>
                <a:sym typeface="Calibri"/>
              </a:rPr>
              <a:t>Prekių gyvenimo ciklo valdymo įgūdžiai</a:t>
            </a:r>
            <a:endParaRPr b="0" i="0" sz="3900" u="none" cap="none" strike="noStrike">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b="0" i="0" lang="lt-LT" sz="3900" u="none" cap="none" strike="noStrike">
                <a:solidFill>
                  <a:srgbClr val="056839"/>
                </a:solidFill>
                <a:latin typeface="Calibri"/>
                <a:ea typeface="Calibri"/>
                <a:cs typeface="Calibri"/>
                <a:sym typeface="Calibri"/>
              </a:rPr>
              <a:t>Ekosistemų valdymo įgūdžiai</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lt-LT" sz="3900" u="none" cap="none" strike="noStrike">
                <a:solidFill>
                  <a:srgbClr val="056839"/>
                </a:solidFill>
                <a:latin typeface="Calibri"/>
                <a:ea typeface="Calibri"/>
                <a:cs typeface="Calibri"/>
                <a:sym typeface="Calibri"/>
              </a:rPr>
              <a:t>Taršos prevencijos įgūdžiai</a:t>
            </a:r>
            <a:endParaRPr b="0" i="0" sz="3900" u="none" cap="none" strike="noStrike">
              <a:solidFill>
                <a:srgbClr val="056839"/>
              </a:solidFill>
              <a:latin typeface="Calibri"/>
              <a:ea typeface="Calibri"/>
              <a:cs typeface="Calibri"/>
              <a:sym typeface="Calibri"/>
            </a:endParaRPr>
          </a:p>
        </p:txBody>
      </p:sp>
      <p:pic>
        <p:nvPicPr>
          <p:cNvPr id="139" name="Google Shape;139;p4"/>
          <p:cNvPicPr preferRelativeResize="0"/>
          <p:nvPr/>
        </p:nvPicPr>
        <p:blipFill rotWithShape="1">
          <a:blip r:embed="rId3">
            <a:alphaModFix/>
          </a:blip>
          <a:srcRect b="0" l="0" r="0" t="0"/>
          <a:stretch/>
        </p:blipFill>
        <p:spPr>
          <a:xfrm>
            <a:off x="4933278" y="3702477"/>
            <a:ext cx="1801371" cy="3003811"/>
          </a:xfrm>
          <a:prstGeom prst="rect">
            <a:avLst/>
          </a:prstGeom>
          <a:noFill/>
          <a:ln>
            <a:noFill/>
          </a:ln>
        </p:spPr>
      </p:pic>
      <p:pic>
        <p:nvPicPr>
          <p:cNvPr descr="Logo&#10;&#10;Description automatically generated" id="140" name="Google Shape;140;p4"/>
          <p:cNvPicPr preferRelativeResize="0"/>
          <p:nvPr/>
        </p:nvPicPr>
        <p:blipFill rotWithShape="1">
          <a:blip r:embed="rId4">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141" name="Google Shape;141;p4"/>
          <p:cNvPicPr preferRelativeResize="0"/>
          <p:nvPr/>
        </p:nvPicPr>
        <p:blipFill rotWithShape="1">
          <a:blip r:embed="rId5">
            <a:alphaModFix/>
          </a:blip>
          <a:srcRect b="0" l="0" r="0" t="0"/>
          <a:stretch/>
        </p:blipFill>
        <p:spPr>
          <a:xfrm>
            <a:off x="3131911" y="9240848"/>
            <a:ext cx="3468961" cy="727772"/>
          </a:xfrm>
          <a:prstGeom prst="rect">
            <a:avLst/>
          </a:prstGeom>
          <a:noFill/>
          <a:ln>
            <a:noFill/>
          </a:ln>
        </p:spPr>
      </p:pic>
      <p:pic>
        <p:nvPicPr>
          <p:cNvPr id="142" name="Google Shape;142;p4"/>
          <p:cNvPicPr preferRelativeResize="0"/>
          <p:nvPr/>
        </p:nvPicPr>
        <p:blipFill rotWithShape="1">
          <a:blip r:embed="rId6">
            <a:alphaModFix/>
          </a:blip>
          <a:srcRect b="0" l="0" r="0" t="0"/>
          <a:stretch/>
        </p:blipFill>
        <p:spPr>
          <a:xfrm>
            <a:off x="1046939" y="1542201"/>
            <a:ext cx="5322271" cy="1188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5"/>
          <p:cNvSpPr txBox="1"/>
          <p:nvPr/>
        </p:nvSpPr>
        <p:spPr>
          <a:xfrm>
            <a:off x="891245" y="863162"/>
            <a:ext cx="102063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Įžanga </a:t>
            </a:r>
            <a:endParaRPr b="0" i="0" sz="2900" u="none" cap="none" strike="noStrike">
              <a:solidFill>
                <a:schemeClr val="dk1"/>
              </a:solidFill>
              <a:latin typeface="Calibri"/>
              <a:ea typeface="Calibri"/>
              <a:cs typeface="Calibri"/>
              <a:sym typeface="Calibri"/>
            </a:endParaRPr>
          </a:p>
        </p:txBody>
      </p:sp>
      <p:sp>
        <p:nvSpPr>
          <p:cNvPr id="148" name="Google Shape;148;p5"/>
          <p:cNvSpPr txBox="1"/>
          <p:nvPr/>
        </p:nvSpPr>
        <p:spPr>
          <a:xfrm>
            <a:off x="1034414" y="1957434"/>
            <a:ext cx="11067000" cy="6153000"/>
          </a:xfrm>
          <a:prstGeom prst="rect">
            <a:avLst/>
          </a:prstGeom>
          <a:noFill/>
          <a:ln>
            <a:noFill/>
          </a:ln>
        </p:spPr>
        <p:txBody>
          <a:bodyPr anchorCtr="0" anchor="t" bIns="74275" lIns="148575" spcFirstLastPara="1" rIns="148575" wrap="square" tIns="74275">
            <a:spAutoFit/>
          </a:bodyPr>
          <a:lstStyle/>
          <a:p>
            <a:pPr indent="0" lvl="0" marL="0" marR="0" rtl="0" algn="just">
              <a:lnSpc>
                <a:spcPct val="100000"/>
              </a:lnSpc>
              <a:spcBef>
                <a:spcPts val="0"/>
              </a:spcBef>
              <a:spcAft>
                <a:spcPts val="0"/>
              </a:spcAft>
              <a:buNone/>
            </a:pPr>
            <a:r>
              <a:rPr b="0" i="0" lang="lt-LT" sz="3900" u="none" cap="none" strike="noStrike">
                <a:solidFill>
                  <a:srgbClr val="056839"/>
                </a:solidFill>
                <a:latin typeface="Calibri"/>
                <a:ea typeface="Calibri"/>
                <a:cs typeface="Calibri"/>
                <a:sym typeface="Calibri"/>
              </a:rPr>
              <a:t>Didėjanti pigios medienos produkcijos paklausa suteikia galimybę vykdyti kelių milijardų dolerių nelegalios ir netvarios medienos ruošos verslą viso pasaulio miškuose. Kai kuriais skaičiavimais, įstatymų pažeidimai medienos sektoriuje sudaro 8-10% pasaulinės produkcijos. 40–50 % visų miško kirtimų vyksta vertingiausiuose žemės miškuose. Atogrąžų medienos vartojimas JAV ir kitose pramoninėse šalyse yra viena iš pagrindinių atogrąžų miškų naikinimo priežasčių.</a:t>
            </a:r>
            <a:endParaRPr b="1" i="0" sz="2900" u="none" cap="none" strike="noStrike">
              <a:solidFill>
                <a:srgbClr val="056839"/>
              </a:solidFill>
              <a:latin typeface="Calibri"/>
              <a:ea typeface="Calibri"/>
              <a:cs typeface="Calibri"/>
              <a:sym typeface="Calibri"/>
            </a:endParaRPr>
          </a:p>
        </p:txBody>
      </p:sp>
      <p:sp>
        <p:nvSpPr>
          <p:cNvPr id="149" name="Google Shape;149;p5"/>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50" name="Google Shape;150;p5"/>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51" name="Google Shape;151;p5"/>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52" name="Google Shape;152;p5"/>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153" name="Google Shape;153;p5"/>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154" name="Google Shape;154;p5"/>
          <p:cNvSpPr/>
          <p:nvPr/>
        </p:nvSpPr>
        <p:spPr>
          <a:xfrm>
            <a:off x="12779006" y="6280004"/>
            <a:ext cx="6873600" cy="600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a:t>
            </a:r>
            <a:r>
              <a:rPr lang="lt-LT" sz="1600">
                <a:solidFill>
                  <a:srgbClr val="056839"/>
                </a:solidFill>
                <a:latin typeface="Calibri"/>
                <a:ea typeface="Calibri"/>
                <a:cs typeface="Calibri"/>
                <a:sym typeface="Calibri"/>
              </a:rPr>
              <a:t> </a:t>
            </a:r>
            <a:r>
              <a:rPr b="0" i="0" lang="lt-LT" sz="1600" u="none" cap="none" strike="noStrike">
                <a:solidFill>
                  <a:srgbClr val="056839"/>
                </a:solidFill>
                <a:latin typeface="Calibri"/>
                <a:ea typeface="Calibri"/>
                <a:cs typeface="Calibri"/>
                <a:sym typeface="Calibri"/>
              </a:rPr>
              <a:t> Pixabay: </a:t>
            </a:r>
            <a:r>
              <a:rPr b="0" i="0" lang="lt-LT" sz="16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https://pixabay.com/photos/wood-tribe-tree-wooden-nature-3308800/</a:t>
            </a:r>
            <a:r>
              <a:rPr b="0" i="0" lang="lt-LT"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p:txBody>
      </p:sp>
      <p:pic>
        <p:nvPicPr>
          <p:cNvPr id="155" name="Google Shape;155;p5"/>
          <p:cNvPicPr preferRelativeResize="0"/>
          <p:nvPr/>
        </p:nvPicPr>
        <p:blipFill rotWithShape="1">
          <a:blip r:embed="rId6">
            <a:alphaModFix/>
          </a:blip>
          <a:srcRect b="0" l="0" r="0" t="0"/>
          <a:stretch/>
        </p:blipFill>
        <p:spPr>
          <a:xfrm>
            <a:off x="12779006" y="2194038"/>
            <a:ext cx="6109855" cy="4085966"/>
          </a:xfrm>
          <a:prstGeom prst="rect">
            <a:avLst/>
          </a:prstGeom>
          <a:noFill/>
          <a:ln>
            <a:noFill/>
          </a:ln>
        </p:spPr>
      </p:pic>
      <p:sp>
        <p:nvSpPr>
          <p:cNvPr id="156" name="Google Shape;156;p5"/>
          <p:cNvSpPr txBox="1"/>
          <p:nvPr/>
        </p:nvSpPr>
        <p:spPr>
          <a:xfrm>
            <a:off x="1253728" y="7742400"/>
            <a:ext cx="11259600" cy="6540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lt-LT" sz="2300" u="sng" cap="none" strike="noStrike">
                <a:solidFill>
                  <a:srgbClr val="056839"/>
                </a:solidFill>
                <a:latin typeface="Arial"/>
                <a:ea typeface="Arial"/>
                <a:cs typeface="Arial"/>
                <a:sym typeface="Arial"/>
                <a:hlinkClick r:id="rId7">
                  <a:extLst>
                    <a:ext uri="{A12FA001-AC4F-418D-AE19-62706E023703}">
                      <ahyp:hlinkClr val="tx"/>
                    </a:ext>
                  </a:extLst>
                </a:hlinkClick>
              </a:rPr>
              <a:t>https://www.worldwildlife.org/industries/timber</a:t>
            </a:r>
            <a:r>
              <a:rPr b="0" i="0" lang="lt-LT" sz="2300" u="none" cap="none" strike="noStrike">
                <a:solidFill>
                  <a:srgbClr val="056839"/>
                </a:solidFill>
                <a:latin typeface="Arial"/>
                <a:ea typeface="Arial"/>
                <a:cs typeface="Arial"/>
                <a:sym typeface="Arial"/>
              </a:rPr>
              <a:t> </a:t>
            </a:r>
            <a:endParaRPr b="0" i="0" sz="2300" u="none" cap="none" strike="noStrike">
              <a:solidFill>
                <a:srgbClr val="056839"/>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6"/>
          <p:cNvSpPr txBox="1"/>
          <p:nvPr/>
        </p:nvSpPr>
        <p:spPr>
          <a:xfrm>
            <a:off x="891245" y="863161"/>
            <a:ext cx="7914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Įžanga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62" name="Google Shape;162;p6"/>
          <p:cNvSpPr txBox="1"/>
          <p:nvPr/>
        </p:nvSpPr>
        <p:spPr>
          <a:xfrm>
            <a:off x="898946" y="1846977"/>
            <a:ext cx="13739100" cy="5968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lt-LT" sz="3900" u="none" cap="none" strike="noStrike">
                <a:solidFill>
                  <a:srgbClr val="056839"/>
                </a:solidFill>
                <a:latin typeface="Calibri"/>
                <a:ea typeface="Calibri"/>
                <a:cs typeface="Calibri"/>
                <a:sym typeface="Calibri"/>
              </a:rPr>
              <a:t>Medienos gaminių rinką sudaro medienos gaminių pardavimas, kurį vykdo įmonės, individualūs prekybininkai ir bendrovės, gaminančios produktus iš medienos. Į šią pramonės šaką įeina įmonės gaminančios medieną, fanerą, medinius konteinerius, medines grindis, surenkamus medinius pastatus ir kt. </a:t>
            </a:r>
            <a:endParaRPr b="0"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lt-LT" sz="3900" u="none" cap="none" strike="noStrike">
                <a:solidFill>
                  <a:srgbClr val="056839"/>
                </a:solidFill>
                <a:latin typeface="Calibri"/>
                <a:ea typeface="Calibri"/>
                <a:cs typeface="Calibri"/>
                <a:sym typeface="Calibri"/>
              </a:rPr>
              <a:t>Medienos gamyba apima pjovimą, planavimą, formavimą, laminavimą ir medienos gaminių surinkimą.</a:t>
            </a:r>
            <a:endParaRPr b="0"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t/>
            </a:r>
            <a:endParaRPr b="0" i="0" sz="3900" u="none" cap="none" strike="noStrike">
              <a:solidFill>
                <a:srgbClr val="056839"/>
              </a:solidFill>
              <a:uFill>
                <a:noFill/>
              </a:uFill>
              <a:latin typeface="Roboto"/>
              <a:ea typeface="Roboto"/>
              <a:cs typeface="Roboto"/>
              <a:sym typeface="Roboto"/>
              <a:hlinkClick r:id="rId3">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3300"/>
              <a:buFont typeface="Arial"/>
              <a:buNone/>
            </a:pPr>
            <a:r>
              <a:rPr b="0" i="0" lang="lt-LT" sz="3300" u="sng" cap="none" strike="noStrike">
                <a:solidFill>
                  <a:srgbClr val="056839"/>
                </a:solidFill>
                <a:latin typeface="Calibri"/>
                <a:ea typeface="Calibri"/>
                <a:cs typeface="Calibri"/>
                <a:sym typeface="Calibri"/>
                <a:hlinkClick r:id="rId4">
                  <a:extLst>
                    <a:ext uri="{A12FA001-AC4F-418D-AE19-62706E023703}">
                      <ahyp:hlinkClr val="tx"/>
                    </a:ext>
                  </a:extLst>
                </a:hlinkClick>
              </a:rPr>
              <a:t>https://www.thebusinessresearchcompany.com/report/wood-products-global-market-report</a:t>
            </a:r>
            <a:endParaRPr b="1" i="0" sz="2300" u="none" cap="none" strike="noStrike">
              <a:solidFill>
                <a:srgbClr val="056839"/>
              </a:solidFill>
              <a:latin typeface="Calibri"/>
              <a:ea typeface="Calibri"/>
              <a:cs typeface="Calibri"/>
              <a:sym typeface="Calibri"/>
            </a:endParaRPr>
          </a:p>
        </p:txBody>
      </p:sp>
      <p:sp>
        <p:nvSpPr>
          <p:cNvPr id="163" name="Google Shape;163;p6"/>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64" name="Google Shape;164;p6"/>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65" name="Google Shape;165;p6"/>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66" name="Google Shape;166;p6"/>
          <p:cNvPicPr preferRelativeResize="0"/>
          <p:nvPr/>
        </p:nvPicPr>
        <p:blipFill rotWithShape="1">
          <a:blip r:embed="rId5">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167" name="Google Shape;167;p6"/>
          <p:cNvPicPr preferRelativeResize="0"/>
          <p:nvPr/>
        </p:nvPicPr>
        <p:blipFill rotWithShape="1">
          <a:blip r:embed="rId6">
            <a:alphaModFix/>
          </a:blip>
          <a:srcRect b="0" l="0" r="0" t="0"/>
          <a:stretch/>
        </p:blipFill>
        <p:spPr>
          <a:xfrm>
            <a:off x="3131911" y="9240848"/>
            <a:ext cx="3468961" cy="727772"/>
          </a:xfrm>
          <a:prstGeom prst="rect">
            <a:avLst/>
          </a:prstGeom>
          <a:noFill/>
          <a:ln>
            <a:noFill/>
          </a:ln>
        </p:spPr>
      </p:pic>
      <p:pic>
        <p:nvPicPr>
          <p:cNvPr id="168" name="Google Shape;168;p6"/>
          <p:cNvPicPr preferRelativeResize="0"/>
          <p:nvPr/>
        </p:nvPicPr>
        <p:blipFill rotWithShape="1">
          <a:blip r:embed="rId7">
            <a:alphaModFix/>
          </a:blip>
          <a:srcRect b="0" l="0" r="0" t="0"/>
          <a:stretch/>
        </p:blipFill>
        <p:spPr>
          <a:xfrm>
            <a:off x="14858308" y="863161"/>
            <a:ext cx="4471879" cy="6696294"/>
          </a:xfrm>
          <a:prstGeom prst="rect">
            <a:avLst/>
          </a:prstGeom>
          <a:noFill/>
          <a:ln>
            <a:noFill/>
          </a:ln>
        </p:spPr>
      </p:pic>
      <p:sp>
        <p:nvSpPr>
          <p:cNvPr id="169" name="Google Shape;169;p6"/>
          <p:cNvSpPr/>
          <p:nvPr/>
        </p:nvSpPr>
        <p:spPr>
          <a:xfrm>
            <a:off x="14858306" y="7710122"/>
            <a:ext cx="5031000" cy="10158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a:t>
            </a:r>
            <a:r>
              <a:rPr lang="lt-LT" sz="1600">
                <a:solidFill>
                  <a:srgbClr val="056839"/>
                </a:solidFill>
                <a:latin typeface="Calibri"/>
                <a:ea typeface="Calibri"/>
                <a:cs typeface="Calibri"/>
                <a:sym typeface="Calibri"/>
              </a:rPr>
              <a:t> </a:t>
            </a:r>
            <a:r>
              <a:rPr b="0" i="0" lang="lt-LT" sz="1600" u="none" cap="none" strike="noStrike">
                <a:solidFill>
                  <a:srgbClr val="056839"/>
                </a:solidFill>
                <a:latin typeface="Calibri"/>
                <a:ea typeface="Calibri"/>
                <a:cs typeface="Calibri"/>
                <a:sym typeface="Calibri"/>
              </a:rPr>
              <a:t>Usplash:</a:t>
            </a:r>
            <a:endParaRPr b="0" i="0" sz="2300" u="none" cap="none" strike="noStrike">
              <a:solidFill>
                <a:srgbClr val="05683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lt-LT" sz="1600" u="sng" cap="none" strike="noStrike">
                <a:solidFill>
                  <a:srgbClr val="056839"/>
                </a:solidFill>
                <a:latin typeface="Calibri"/>
                <a:ea typeface="Calibri"/>
                <a:cs typeface="Calibri"/>
                <a:sym typeface="Calibri"/>
                <a:hlinkClick r:id="rId8">
                  <a:extLst>
                    <a:ext uri="{A12FA001-AC4F-418D-AE19-62706E023703}">
                      <ahyp:hlinkClr val="tx"/>
                    </a:ext>
                  </a:extLst>
                </a:hlinkClick>
              </a:rPr>
              <a:t>https://unsplash.com/photos/XAlV3NaS7uY</a:t>
            </a:r>
            <a:endParaRPr b="0" i="0" sz="1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pic>
        <p:nvPicPr>
          <p:cNvPr id="170" name="Google Shape;170;p6"/>
          <p:cNvPicPr preferRelativeResize="0"/>
          <p:nvPr/>
        </p:nvPicPr>
        <p:blipFill rotWithShape="1">
          <a:blip r:embed="rId9">
            <a:alphaModFix/>
          </a:blip>
          <a:srcRect b="0" l="0" r="0" t="0"/>
          <a:stretch/>
        </p:blipFill>
        <p:spPr>
          <a:xfrm>
            <a:off x="149583" y="4211309"/>
            <a:ext cx="749403" cy="15239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7"/>
          <p:cNvSpPr txBox="1"/>
          <p:nvPr/>
        </p:nvSpPr>
        <p:spPr>
          <a:xfrm>
            <a:off x="891245" y="863161"/>
            <a:ext cx="7914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lt-LT" sz="5900" u="none" cap="none" strike="noStrike">
                <a:solidFill>
                  <a:srgbClr val="056839"/>
                </a:solidFill>
                <a:latin typeface="Calibri"/>
                <a:ea typeface="Calibri"/>
                <a:cs typeface="Calibri"/>
                <a:sym typeface="Calibri"/>
              </a:rPr>
              <a:t>Įžanga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76" name="Google Shape;176;p7"/>
          <p:cNvSpPr txBox="1"/>
          <p:nvPr/>
        </p:nvSpPr>
        <p:spPr>
          <a:xfrm>
            <a:off x="678491" y="1999796"/>
            <a:ext cx="11256600" cy="8323500"/>
          </a:xfrm>
          <a:prstGeom prst="rect">
            <a:avLst/>
          </a:prstGeom>
          <a:noFill/>
          <a:ln>
            <a:noFill/>
          </a:ln>
        </p:spPr>
        <p:txBody>
          <a:bodyPr anchorCtr="0" anchor="t" bIns="74275" lIns="148575" spcFirstLastPara="1" rIns="148575" wrap="square" tIns="74275">
            <a:spAutoFit/>
          </a:bodyPr>
          <a:lstStyle/>
          <a:p>
            <a:pPr indent="0" lvl="0" marL="0" marR="0" rtl="0" algn="just">
              <a:lnSpc>
                <a:spcPct val="100000"/>
              </a:lnSpc>
              <a:spcBef>
                <a:spcPts val="0"/>
              </a:spcBef>
              <a:spcAft>
                <a:spcPts val="0"/>
              </a:spcAft>
              <a:buNone/>
            </a:pPr>
            <a:r>
              <a:rPr b="0" i="0" lang="lt-LT" sz="3700" u="none" cap="none" strike="noStrike">
                <a:solidFill>
                  <a:srgbClr val="056839"/>
                </a:solidFill>
                <a:latin typeface="Calibri"/>
                <a:ea typeface="Calibri"/>
                <a:cs typeface="Calibri"/>
                <a:sym typeface="Calibri"/>
              </a:rPr>
              <a:t>2021 m. Azijos Ramiojo vandenyno regiono šalys daugiausiai pagamino medienos visame pasaulyje. Šiaurės Amerika buvo antras pagal dydį medienos gamybos regionas.</a:t>
            </a:r>
            <a:endParaRPr sz="2300"/>
          </a:p>
          <a:p>
            <a:pPr indent="0" lvl="0" marL="0" marR="0" rtl="0" algn="just">
              <a:lnSpc>
                <a:spcPct val="100000"/>
              </a:lnSpc>
              <a:spcBef>
                <a:spcPts val="0"/>
              </a:spcBef>
              <a:spcAft>
                <a:spcPts val="0"/>
              </a:spcAft>
              <a:buNone/>
            </a:pPr>
            <a:r>
              <a:rPr b="0" i="0" lang="lt-LT" sz="3700" u="none" cap="none" strike="noStrike">
                <a:solidFill>
                  <a:srgbClr val="056839"/>
                </a:solidFill>
                <a:latin typeface="Calibri"/>
                <a:ea typeface="Calibri"/>
                <a:cs typeface="Calibri"/>
                <a:sym typeface="Calibri"/>
              </a:rPr>
              <a:t>Kitos didžiausios medienos gamybos šalys yra: Argentina, Australija, Austrija, Brazilija, Kanada, Čilė, Kinija, Danija, Suomija, Prancūzija, Vokietija, Indija, Indonezija, Italija, Japonija, Malaizija, Meksika, Nyderlandai, Peru, Filipinai, Lenkija, Rusija, Saudo Arabija, Singapūras, Pietų Afrika, Pietų Korėja, Ispanija, Švedija, Šveicarija, Tailandas, Turkija, JK, JAV. </a:t>
            </a:r>
            <a:endParaRPr b="0" i="0" sz="3700" u="none" cap="none" strike="noStrike">
              <a:solidFill>
                <a:srgbClr val="056839"/>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lt-LT" sz="2900" u="sng" cap="none" strike="noStrike">
                <a:solidFill>
                  <a:srgbClr val="056839"/>
                </a:solidFill>
                <a:latin typeface="Calibri"/>
                <a:ea typeface="Calibri"/>
                <a:cs typeface="Calibri"/>
                <a:sym typeface="Calibri"/>
                <a:hlinkClick r:id="rId3">
                  <a:extLst>
                    <a:ext uri="{A12FA001-AC4F-418D-AE19-62706E023703}">
                      <ahyp:hlinkClr val="tx"/>
                    </a:ext>
                  </a:extLst>
                </a:hlinkClick>
              </a:rPr>
              <a:t>https://www.thebusinessresearchcompany.com/report/wood-products-global-market-report</a:t>
            </a:r>
            <a:endParaRPr b="0" i="0" sz="23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p:txBody>
      </p:sp>
      <p:sp>
        <p:nvSpPr>
          <p:cNvPr id="177" name="Google Shape;177;p7"/>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78" name="Google Shape;178;p7"/>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79" name="Google Shape;179;p7"/>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80" name="Google Shape;180;p7"/>
          <p:cNvPicPr preferRelativeResize="0"/>
          <p:nvPr/>
        </p:nvPicPr>
        <p:blipFill rotWithShape="1">
          <a:blip r:embed="rId4">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181" name="Google Shape;181;p7"/>
          <p:cNvPicPr preferRelativeResize="0"/>
          <p:nvPr/>
        </p:nvPicPr>
        <p:blipFill rotWithShape="1">
          <a:blip r:embed="rId5">
            <a:alphaModFix/>
          </a:blip>
          <a:srcRect b="0" l="0" r="0" t="0"/>
          <a:stretch/>
        </p:blipFill>
        <p:spPr>
          <a:xfrm>
            <a:off x="3131911" y="9240848"/>
            <a:ext cx="3468961" cy="727772"/>
          </a:xfrm>
          <a:prstGeom prst="rect">
            <a:avLst/>
          </a:prstGeom>
          <a:noFill/>
          <a:ln>
            <a:noFill/>
          </a:ln>
        </p:spPr>
      </p:pic>
      <p:pic>
        <p:nvPicPr>
          <p:cNvPr id="182" name="Google Shape;182;p7"/>
          <p:cNvPicPr preferRelativeResize="0"/>
          <p:nvPr/>
        </p:nvPicPr>
        <p:blipFill rotWithShape="1">
          <a:blip r:embed="rId6">
            <a:alphaModFix/>
          </a:blip>
          <a:srcRect b="0" l="0" r="0" t="0"/>
          <a:stretch/>
        </p:blipFill>
        <p:spPr>
          <a:xfrm>
            <a:off x="12334580" y="2247899"/>
            <a:ext cx="6816437" cy="4544291"/>
          </a:xfrm>
          <a:prstGeom prst="rect">
            <a:avLst/>
          </a:prstGeom>
          <a:noFill/>
          <a:ln>
            <a:noFill/>
          </a:ln>
        </p:spPr>
      </p:pic>
      <p:sp>
        <p:nvSpPr>
          <p:cNvPr id="183" name="Google Shape;183;p7"/>
          <p:cNvSpPr/>
          <p:nvPr/>
        </p:nvSpPr>
        <p:spPr>
          <a:xfrm>
            <a:off x="12334580" y="6913418"/>
            <a:ext cx="7668600" cy="600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a:t>
            </a:r>
            <a:r>
              <a:rPr lang="lt-LT" sz="1600">
                <a:solidFill>
                  <a:srgbClr val="056839"/>
                </a:solidFill>
                <a:latin typeface="Calibri"/>
                <a:ea typeface="Calibri"/>
                <a:cs typeface="Calibri"/>
                <a:sym typeface="Calibri"/>
              </a:rPr>
              <a:t> </a:t>
            </a:r>
            <a:r>
              <a:rPr b="0" i="0" lang="lt-LT" sz="1600" u="none" cap="none" strike="noStrike">
                <a:solidFill>
                  <a:srgbClr val="056839"/>
                </a:solidFill>
                <a:latin typeface="Calibri"/>
                <a:ea typeface="Calibri"/>
                <a:cs typeface="Calibri"/>
                <a:sym typeface="Calibri"/>
              </a:rPr>
              <a:t>Pixabay: </a:t>
            </a:r>
            <a:r>
              <a:rPr b="0" i="0" lang="lt-LT" sz="1600" u="sng" cap="none" strike="noStrike">
                <a:solidFill>
                  <a:srgbClr val="056839"/>
                </a:solidFill>
                <a:latin typeface="Calibri"/>
                <a:ea typeface="Calibri"/>
                <a:cs typeface="Calibri"/>
                <a:sym typeface="Calibri"/>
                <a:hlinkClick r:id="rId7">
                  <a:extLst>
                    <a:ext uri="{A12FA001-AC4F-418D-AE19-62706E023703}">
                      <ahyp:hlinkClr val="tx"/>
                    </a:ext>
                  </a:extLst>
                </a:hlinkClick>
              </a:rPr>
              <a:t>https://pixabay.com/photos/forest-forestry-harvester-machine-5441466/</a:t>
            </a:r>
            <a:r>
              <a:rPr b="0" i="0" lang="lt-LT"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pic>
        <p:nvPicPr>
          <p:cNvPr id="184" name="Google Shape;184;p7"/>
          <p:cNvPicPr preferRelativeResize="0"/>
          <p:nvPr/>
        </p:nvPicPr>
        <p:blipFill rotWithShape="1">
          <a:blip r:embed="rId8">
            <a:alphaModFix/>
          </a:blip>
          <a:srcRect b="0" l="0" r="0" t="0"/>
          <a:stretch/>
        </p:blipFill>
        <p:spPr>
          <a:xfrm>
            <a:off x="0" y="2045834"/>
            <a:ext cx="749403" cy="15239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8"/>
          <p:cNvSpPr txBox="1"/>
          <p:nvPr/>
        </p:nvSpPr>
        <p:spPr>
          <a:xfrm>
            <a:off x="914723" y="2260223"/>
            <a:ext cx="11632200" cy="8277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1. Kokią planetos dalį sudaro miškai?</a:t>
            </a:r>
            <a:endParaRPr b="1"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a) 30 proc.</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b) 15 proc.</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c) 44 proc.</a:t>
            </a:r>
            <a:endParaRPr sz="2300"/>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2. Kiek žmonių pasaulyje dirba miškų pramonėje?</a:t>
            </a:r>
            <a:endParaRPr sz="2300"/>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a) 33 mln.</a:t>
            </a:r>
            <a:endParaRPr b="0" i="0" sz="3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b) 13 mln.</a:t>
            </a:r>
            <a:endParaRPr b="0" i="0" sz="3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lt-LT" sz="3300" u="none" cap="none" strike="noStrike">
                <a:solidFill>
                  <a:srgbClr val="056839"/>
                </a:solidFill>
                <a:latin typeface="Calibri"/>
                <a:ea typeface="Calibri"/>
                <a:cs typeface="Calibri"/>
                <a:sym typeface="Calibri"/>
              </a:rPr>
              <a:t>c) 5 mln.</a:t>
            </a:r>
            <a:endParaRPr b="0" i="0" sz="3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lt-LT" sz="3300" u="none" cap="none" strike="noStrike">
                <a:solidFill>
                  <a:srgbClr val="056839"/>
                </a:solidFill>
                <a:latin typeface="Calibri"/>
                <a:ea typeface="Calibri"/>
                <a:cs typeface="Calibri"/>
                <a:sym typeface="Calibri"/>
              </a:rPr>
              <a:t>3. Mediena daugiausia naudojama ........</a:t>
            </a:r>
            <a:endParaRPr sz="2300"/>
          </a:p>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a) šildymui</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b) maisto gaminimui</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c) statybose</a:t>
            </a:r>
            <a:endParaRPr b="0" i="0" sz="3300" u="none" cap="none" strike="noStrike">
              <a:solidFill>
                <a:srgbClr val="056839"/>
              </a:solidFill>
              <a:latin typeface="Calibri"/>
              <a:ea typeface="Calibri"/>
              <a:cs typeface="Calibri"/>
              <a:sym typeface="Calibri"/>
            </a:endParaRPr>
          </a:p>
        </p:txBody>
      </p:sp>
      <p:sp>
        <p:nvSpPr>
          <p:cNvPr id="190" name="Google Shape;190;p8"/>
          <p:cNvSpPr txBox="1"/>
          <p:nvPr/>
        </p:nvSpPr>
        <p:spPr>
          <a:xfrm>
            <a:off x="914723" y="794840"/>
            <a:ext cx="1384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Įžanga. Refleksijos klausimai</a:t>
            </a:r>
            <a:endParaRPr b="1" i="0" sz="5900" u="none" cap="none" strike="noStrike">
              <a:solidFill>
                <a:srgbClr val="056839"/>
              </a:solidFill>
              <a:latin typeface="Calibri"/>
              <a:ea typeface="Calibri"/>
              <a:cs typeface="Calibri"/>
              <a:sym typeface="Calibri"/>
            </a:endParaRPr>
          </a:p>
        </p:txBody>
      </p:sp>
      <p:pic>
        <p:nvPicPr>
          <p:cNvPr id="191" name="Google Shape;191;p8"/>
          <p:cNvPicPr preferRelativeResize="0"/>
          <p:nvPr/>
        </p:nvPicPr>
        <p:blipFill rotWithShape="1">
          <a:blip r:embed="rId3">
            <a:alphaModFix/>
          </a:blip>
          <a:srcRect b="0" l="0" r="0" t="0"/>
          <a:stretch/>
        </p:blipFill>
        <p:spPr>
          <a:xfrm>
            <a:off x="13489267" y="560993"/>
            <a:ext cx="5529263" cy="8301038"/>
          </a:xfrm>
          <a:prstGeom prst="rect">
            <a:avLst/>
          </a:prstGeom>
          <a:noFill/>
          <a:ln>
            <a:noFill/>
          </a:ln>
        </p:spPr>
      </p:pic>
      <p:sp>
        <p:nvSpPr>
          <p:cNvPr id="192" name="Google Shape;192;p8"/>
          <p:cNvSpPr/>
          <p:nvPr/>
        </p:nvSpPr>
        <p:spPr>
          <a:xfrm>
            <a:off x="13489266" y="9095877"/>
            <a:ext cx="6220500" cy="600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56839"/>
                </a:solidFill>
                <a:latin typeface="Calibri"/>
                <a:ea typeface="Calibri"/>
                <a:cs typeface="Calibri"/>
                <a:sym typeface="Calibri"/>
              </a:rPr>
              <a:t>Nuotrauka išl: </a:t>
            </a:r>
            <a:r>
              <a:rPr b="0" i="0" lang="lt-LT" sz="1600" u="sng" cap="none" strike="noStrike">
                <a:solidFill>
                  <a:srgbClr val="056839"/>
                </a:solidFill>
                <a:latin typeface="Calibri"/>
                <a:ea typeface="Calibri"/>
                <a:cs typeface="Calibri"/>
                <a:sym typeface="Calibri"/>
                <a:hlinkClick r:id="rId4">
                  <a:extLst>
                    <a:ext uri="{A12FA001-AC4F-418D-AE19-62706E023703}">
                      <ahyp:hlinkClr val="tx"/>
                    </a:ext>
                  </a:extLst>
                </a:hlinkClick>
              </a:rPr>
              <a:t>https://unsplash.com/photos/nhj_L2RabYo</a:t>
            </a:r>
            <a:endParaRPr b="0" i="0" sz="1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00000"/>
                </a:solidFill>
                <a:latin typeface="Calibri"/>
                <a:ea typeface="Calibri"/>
                <a:cs typeface="Calibri"/>
                <a:sym typeface="Calibri"/>
              </a:rPr>
              <a:t> </a:t>
            </a:r>
            <a:endParaRPr b="0" i="0" sz="2900" u="none" cap="none" strike="noStrike">
              <a:solidFill>
                <a:schemeClr val="dk1"/>
              </a:solidFill>
              <a:latin typeface="Calibri"/>
              <a:ea typeface="Calibri"/>
              <a:cs typeface="Calibri"/>
              <a:sym typeface="Calibri"/>
            </a:endParaRPr>
          </a:p>
        </p:txBody>
      </p:sp>
      <p:pic>
        <p:nvPicPr>
          <p:cNvPr id="193" name="Google Shape;193;p8"/>
          <p:cNvPicPr preferRelativeResize="0"/>
          <p:nvPr/>
        </p:nvPicPr>
        <p:blipFill rotWithShape="1">
          <a:blip r:embed="rId5">
            <a:alphaModFix/>
          </a:blip>
          <a:srcRect b="0" l="0" r="0" t="0"/>
          <a:stretch/>
        </p:blipFill>
        <p:spPr>
          <a:xfrm>
            <a:off x="1070585" y="1628361"/>
            <a:ext cx="5322271" cy="118882"/>
          </a:xfrm>
          <a:prstGeom prst="rect">
            <a:avLst/>
          </a:prstGeom>
          <a:noFill/>
          <a:ln>
            <a:noFill/>
          </a:ln>
        </p:spPr>
      </p:pic>
      <p:pic>
        <p:nvPicPr>
          <p:cNvPr id="194" name="Google Shape;194;p8"/>
          <p:cNvPicPr preferRelativeResize="0"/>
          <p:nvPr/>
        </p:nvPicPr>
        <p:blipFill rotWithShape="1">
          <a:blip r:embed="rId6">
            <a:alphaModFix/>
          </a:blip>
          <a:srcRect b="0" l="0" r="0" t="0"/>
          <a:stretch/>
        </p:blipFill>
        <p:spPr>
          <a:xfrm>
            <a:off x="314648" y="2448057"/>
            <a:ext cx="533400" cy="889463"/>
          </a:xfrm>
          <a:prstGeom prst="rect">
            <a:avLst/>
          </a:prstGeom>
          <a:noFill/>
          <a:ln>
            <a:noFill/>
          </a:ln>
        </p:spPr>
      </p:pic>
      <p:pic>
        <p:nvPicPr>
          <p:cNvPr id="195" name="Google Shape;195;p8"/>
          <p:cNvPicPr preferRelativeResize="0"/>
          <p:nvPr/>
        </p:nvPicPr>
        <p:blipFill rotWithShape="1">
          <a:blip r:embed="rId6">
            <a:alphaModFix/>
          </a:blip>
          <a:srcRect b="0" l="0" r="0" t="0"/>
          <a:stretch/>
        </p:blipFill>
        <p:spPr>
          <a:xfrm>
            <a:off x="314648" y="4711511"/>
            <a:ext cx="533400" cy="889463"/>
          </a:xfrm>
          <a:prstGeom prst="rect">
            <a:avLst/>
          </a:prstGeom>
          <a:noFill/>
          <a:ln>
            <a:noFill/>
          </a:ln>
        </p:spPr>
      </p:pic>
      <p:pic>
        <p:nvPicPr>
          <p:cNvPr id="196" name="Google Shape;196;p8"/>
          <p:cNvPicPr preferRelativeResize="0"/>
          <p:nvPr/>
        </p:nvPicPr>
        <p:blipFill rotWithShape="1">
          <a:blip r:embed="rId6">
            <a:alphaModFix/>
          </a:blip>
          <a:srcRect b="0" l="0" r="0" t="0"/>
          <a:stretch/>
        </p:blipFill>
        <p:spPr>
          <a:xfrm>
            <a:off x="314648" y="6974964"/>
            <a:ext cx="533400" cy="889463"/>
          </a:xfrm>
          <a:prstGeom prst="rect">
            <a:avLst/>
          </a:prstGeom>
          <a:noFill/>
          <a:ln>
            <a:noFill/>
          </a:ln>
        </p:spPr>
      </p:pic>
      <p:sp>
        <p:nvSpPr>
          <p:cNvPr id="197" name="Google Shape;197;p8"/>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98" name="Google Shape;198;p8"/>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9"/>
          <p:cNvSpPr txBox="1"/>
          <p:nvPr/>
        </p:nvSpPr>
        <p:spPr>
          <a:xfrm>
            <a:off x="914723" y="794840"/>
            <a:ext cx="1384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lt-LT" sz="5900" u="none" cap="none" strike="noStrike">
                <a:solidFill>
                  <a:srgbClr val="056839"/>
                </a:solidFill>
                <a:latin typeface="Calibri"/>
                <a:ea typeface="Calibri"/>
                <a:cs typeface="Calibri"/>
                <a:sym typeface="Calibri"/>
              </a:rPr>
              <a:t>Įžanga. Naudingos nuorodos</a:t>
            </a:r>
            <a:endParaRPr b="1" i="0" sz="5900" u="none" cap="none" strike="noStrike">
              <a:solidFill>
                <a:srgbClr val="056839"/>
              </a:solidFill>
              <a:latin typeface="Calibri"/>
              <a:ea typeface="Calibri"/>
              <a:cs typeface="Calibri"/>
              <a:sym typeface="Calibri"/>
            </a:endParaRPr>
          </a:p>
        </p:txBody>
      </p:sp>
      <p:pic>
        <p:nvPicPr>
          <p:cNvPr id="204" name="Google Shape;204;p9"/>
          <p:cNvPicPr preferRelativeResize="0"/>
          <p:nvPr/>
        </p:nvPicPr>
        <p:blipFill rotWithShape="1">
          <a:blip r:embed="rId3">
            <a:alphaModFix/>
          </a:blip>
          <a:srcRect b="0" l="0" r="0" t="0"/>
          <a:stretch/>
        </p:blipFill>
        <p:spPr>
          <a:xfrm>
            <a:off x="914723" y="2299854"/>
            <a:ext cx="1406320" cy="1459761"/>
          </a:xfrm>
          <a:prstGeom prst="rect">
            <a:avLst/>
          </a:prstGeom>
          <a:noFill/>
          <a:ln>
            <a:noFill/>
          </a:ln>
        </p:spPr>
      </p:pic>
      <p:pic>
        <p:nvPicPr>
          <p:cNvPr id="205" name="Google Shape;205;p9"/>
          <p:cNvPicPr preferRelativeResize="0"/>
          <p:nvPr/>
        </p:nvPicPr>
        <p:blipFill rotWithShape="1">
          <a:blip r:embed="rId4">
            <a:alphaModFix/>
          </a:blip>
          <a:srcRect b="0" l="0" r="0" t="0"/>
          <a:stretch/>
        </p:blipFill>
        <p:spPr>
          <a:xfrm>
            <a:off x="912499" y="4167108"/>
            <a:ext cx="1408298" cy="1454022"/>
          </a:xfrm>
          <a:prstGeom prst="rect">
            <a:avLst/>
          </a:prstGeom>
          <a:noFill/>
          <a:ln>
            <a:noFill/>
          </a:ln>
        </p:spPr>
      </p:pic>
      <p:pic>
        <p:nvPicPr>
          <p:cNvPr id="206" name="Google Shape;206;p9"/>
          <p:cNvPicPr preferRelativeResize="0"/>
          <p:nvPr/>
        </p:nvPicPr>
        <p:blipFill rotWithShape="1">
          <a:blip r:embed="rId4">
            <a:alphaModFix/>
          </a:blip>
          <a:srcRect b="0" l="0" r="0" t="0"/>
          <a:stretch/>
        </p:blipFill>
        <p:spPr>
          <a:xfrm>
            <a:off x="912499" y="6028623"/>
            <a:ext cx="1408298" cy="1454022"/>
          </a:xfrm>
          <a:prstGeom prst="rect">
            <a:avLst/>
          </a:prstGeom>
          <a:noFill/>
          <a:ln>
            <a:noFill/>
          </a:ln>
        </p:spPr>
      </p:pic>
      <p:sp>
        <p:nvSpPr>
          <p:cNvPr id="207" name="Google Shape;207;p9"/>
          <p:cNvSpPr/>
          <p:nvPr/>
        </p:nvSpPr>
        <p:spPr>
          <a:xfrm>
            <a:off x="2695655" y="2273225"/>
            <a:ext cx="17301600" cy="1523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Better Factory (2021). Furniture and Wood Industry: The forests and the obligation of taking care of the oxygen source of Europe. </a:t>
            </a:r>
            <a:r>
              <a:rPr b="0" i="0" lang="lt-LT" sz="3300" u="sng" cap="none" strike="noStrike">
                <a:solidFill>
                  <a:srgbClr val="056839"/>
                </a:solidFill>
                <a:latin typeface="Calibri"/>
                <a:ea typeface="Calibri"/>
                <a:cs typeface="Calibri"/>
                <a:sym typeface="Calibri"/>
                <a:hlinkClick r:id="rId5">
                  <a:extLst>
                    <a:ext uri="{A12FA001-AC4F-418D-AE19-62706E023703}">
                      <ahyp:hlinkClr val="tx"/>
                    </a:ext>
                  </a:extLst>
                </a:hlinkClick>
              </a:rPr>
              <a:t>https://betterfactory.eu/furniture-and-wood-industry-the-forests-and-the-obligation-of-taking-care-of-the-oxygen-source-of-europe/</a:t>
            </a:r>
            <a:r>
              <a:rPr b="0" i="0" lang="lt-LT" sz="3300" u="none" cap="none" strike="noStrike">
                <a:solidFill>
                  <a:srgbClr val="056839"/>
                </a:solidFill>
                <a:latin typeface="Calibri"/>
                <a:ea typeface="Calibri"/>
                <a:cs typeface="Calibri"/>
                <a:sym typeface="Calibri"/>
              </a:rPr>
              <a:t> </a:t>
            </a:r>
            <a:endParaRPr b="0" i="0" sz="3300" u="none" cap="none" strike="noStrike">
              <a:solidFill>
                <a:srgbClr val="056839"/>
              </a:solidFill>
              <a:latin typeface="Calibri"/>
              <a:ea typeface="Calibri"/>
              <a:cs typeface="Calibri"/>
              <a:sym typeface="Calibri"/>
            </a:endParaRPr>
          </a:p>
        </p:txBody>
      </p:sp>
      <p:sp>
        <p:nvSpPr>
          <p:cNvPr id="208" name="Google Shape;208;p9"/>
          <p:cNvSpPr/>
          <p:nvPr/>
        </p:nvSpPr>
        <p:spPr>
          <a:xfrm>
            <a:off x="2821134" y="4340121"/>
            <a:ext cx="17176200" cy="1061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Propopulus (2018). The wood industry has a key role to play in building a bio-economy. </a:t>
            </a:r>
            <a:r>
              <a:rPr b="0" i="0" lang="lt-LT" sz="3300" u="sng" cap="none" strike="noStrike">
                <a:solidFill>
                  <a:srgbClr val="056839"/>
                </a:solidFill>
                <a:latin typeface="Calibri"/>
                <a:ea typeface="Calibri"/>
                <a:cs typeface="Calibri"/>
                <a:sym typeface="Calibri"/>
                <a:hlinkClick r:id="rId6">
                  <a:extLst>
                    <a:ext uri="{A12FA001-AC4F-418D-AE19-62706E023703}">
                      <ahyp:hlinkClr val="tx"/>
                    </a:ext>
                  </a:extLst>
                </a:hlinkClick>
              </a:rPr>
              <a:t>https://propopulus.eu/en/the-wood-industry-has-a-key-role-to-play-in-building-a-bio-economy/</a:t>
            </a:r>
            <a:r>
              <a:rPr b="0" i="0" lang="lt-LT" sz="3300" u="none" cap="none" strike="noStrike">
                <a:solidFill>
                  <a:schemeClr val="dk1"/>
                </a:solidFill>
                <a:latin typeface="Calibri"/>
                <a:ea typeface="Calibri"/>
                <a:cs typeface="Calibri"/>
                <a:sym typeface="Calibri"/>
              </a:rPr>
              <a:t> </a:t>
            </a:r>
            <a:endParaRPr b="0" i="0" sz="3300" u="none" cap="none" strike="noStrike">
              <a:solidFill>
                <a:schemeClr val="dk1"/>
              </a:solidFill>
              <a:latin typeface="Calibri"/>
              <a:ea typeface="Calibri"/>
              <a:cs typeface="Calibri"/>
              <a:sym typeface="Calibri"/>
            </a:endParaRPr>
          </a:p>
        </p:txBody>
      </p:sp>
      <p:sp>
        <p:nvSpPr>
          <p:cNvPr id="209" name="Google Shape;209;p9"/>
          <p:cNvSpPr/>
          <p:nvPr/>
        </p:nvSpPr>
        <p:spPr>
          <a:xfrm>
            <a:off x="2821134" y="6224720"/>
            <a:ext cx="16490400" cy="1061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3300"/>
              <a:buFont typeface="Arial"/>
              <a:buNone/>
            </a:pPr>
            <a:r>
              <a:rPr b="0" i="0" lang="lt-LT" sz="3300" u="none" cap="none" strike="noStrike">
                <a:solidFill>
                  <a:srgbClr val="056839"/>
                </a:solidFill>
                <a:latin typeface="Calibri"/>
                <a:ea typeface="Calibri"/>
                <a:cs typeface="Calibri"/>
                <a:sym typeface="Calibri"/>
              </a:rPr>
              <a:t>Fowler T.  (2011). Supply and demand of wood and wood industry </a:t>
            </a:r>
            <a:r>
              <a:rPr b="0" i="0" lang="lt-LT" sz="3300" u="sng" cap="none" strike="noStrike">
                <a:solidFill>
                  <a:srgbClr val="056839"/>
                </a:solidFill>
                <a:latin typeface="Calibri"/>
                <a:ea typeface="Calibri"/>
                <a:cs typeface="Calibri"/>
                <a:sym typeface="Calibri"/>
                <a:hlinkClick r:id="rId7">
                  <a:extLst>
                    <a:ext uri="{A12FA001-AC4F-418D-AE19-62706E023703}">
                      <ahyp:hlinkClr val="tx"/>
                    </a:ext>
                  </a:extLst>
                </a:hlinkClick>
              </a:rPr>
              <a:t>https://wsri.org/supply-and-demand-of-wood-and-wood-industry/</a:t>
            </a:r>
            <a:r>
              <a:rPr b="0" i="0" lang="lt-LT" sz="3300" u="none" cap="none" strike="noStrike">
                <a:solidFill>
                  <a:srgbClr val="056839"/>
                </a:solidFill>
                <a:latin typeface="Calibri"/>
                <a:ea typeface="Calibri"/>
                <a:cs typeface="Calibri"/>
                <a:sym typeface="Calibri"/>
              </a:rPr>
              <a:t> </a:t>
            </a:r>
            <a:endParaRPr b="0" i="0" sz="3300" u="none" cap="none" strike="noStrike">
              <a:solidFill>
                <a:srgbClr val="056839"/>
              </a:solidFill>
              <a:latin typeface="Calibri"/>
              <a:ea typeface="Calibri"/>
              <a:cs typeface="Calibri"/>
              <a:sym typeface="Calibri"/>
            </a:endParaRPr>
          </a:p>
        </p:txBody>
      </p:sp>
      <p:sp>
        <p:nvSpPr>
          <p:cNvPr id="210" name="Google Shape;210;p9"/>
          <p:cNvSpPr/>
          <p:nvPr/>
        </p:nvSpPr>
        <p:spPr>
          <a:xfrm>
            <a:off x="1081173" y="1635900"/>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11" name="Google Shape;211;p9"/>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12" name="Google Shape;212;p9"/>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2022-01-31T11:18:27Z</dcterms:created>
  <dc:creator>Carlotta Maria Crippa</dc:creator>
</cp:coreProperties>
</file>