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20574000" cy="10287000"/>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frL7pz+HK1gHVleIYpC0XkWdA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31"/>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40"/>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4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4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4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41"/>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4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4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4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3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3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33"/>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3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3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3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34"/>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3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3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3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35"/>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35"/>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3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3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3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36"/>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36"/>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36"/>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36"/>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3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3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3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3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3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3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38"/>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38"/>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3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3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3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39"/>
          <p:cNvSpPr>
            <a:spLocks noGrp="1"/>
          </p:cNvSpPr>
          <p:nvPr>
            <p:ph type="pic" idx="2"/>
          </p:nvPr>
        </p:nvSpPr>
        <p:spPr>
          <a:xfrm>
            <a:off x="8746630" y="1481138"/>
            <a:ext cx="10415700" cy="7310400"/>
          </a:xfrm>
          <a:prstGeom prst="rect">
            <a:avLst/>
          </a:prstGeom>
          <a:noFill/>
          <a:ln>
            <a:noFill/>
          </a:ln>
        </p:spPr>
      </p:sp>
      <p:sp>
        <p:nvSpPr>
          <p:cNvPr id="68" name="Google Shape;68;p39"/>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3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3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3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30"/>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reepik.com/free-photo/person-protesting-climate-change_16408662.htm#query=climate%20change&amp;position=6&amp;from_view=search&amp;track=sph"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limateknowledgeportal.worldbank.org/overview"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youtube.com/watch?v=G4H1N_yXBiA" TargetMode="External"/><Relationship Id="rId5" Type="http://schemas.openxmlformats.org/officeDocument/2006/relationships/hyperlink" Target="https://www.youtube.com/watch?v=G4H1N_yXBiA"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cei.noaa.gov/news/weather-vs-climate#:~:text=Whereas%20weather%20refers%20to%20short,time%20in%20a%20specific%20area" TargetMode="External"/><Relationship Id="rId7" Type="http://schemas.openxmlformats.org/officeDocument/2006/relationships/hyperlink" Target="https://www.ipcc.ch/report/ar6/wg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limateknowledgeportal.worldbank.org/overview" TargetMode="External"/><Relationship Id="rId5" Type="http://schemas.openxmlformats.org/officeDocument/2006/relationships/hyperlink" Target="https://www.un.org/en/climatechange/what-is-climate-change" TargetMode="External"/><Relationship Id="rId4" Type="http://schemas.openxmlformats.org/officeDocument/2006/relationships/hyperlink" Target="https://www.nasa.gov/mission_pages/noaa-n/climate/climate_weather.html"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exels.com/it-it/foto/foto-panoramica-di-coral-reef-3157890/" TargetMode="External"/><Relationship Id="rId5" Type="http://schemas.openxmlformats.org/officeDocument/2006/relationships/image" Target="../media/image14.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pexels.com/it-it/foto/foto-dell-albero-nudo-marrone-sulla-superficie-marrone-durante-il-giorno-60013/" TargetMode="External"/><Relationship Id="rId5" Type="http://schemas.openxmlformats.org/officeDocument/2006/relationships/image" Target="../media/image15.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ipcc.ch/report/ar6/wg3/" TargetMode="External"/><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un.org/en/climatechange/science/key-findings#nature" TargetMode="External"/><Relationship Id="rId4" Type="http://schemas.openxmlformats.org/officeDocument/2006/relationships/hyperlink" Target="https://www.un.org/en/climatechange/peter-thomson-sustainable-blue-econom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limateandhealth/effects/default.htm#:~:text=The%20health%20effects%20of%20these,and%20threats%20to%20mental%20heal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ehs.unu.edu/news/news/5-facts-on-climate-migrant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worldbank.org/en/topic/social-dimensions-of-climate-chan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exels.com/it-it/foto/persona-in-sella-a-una-bicicletta-durante-il-giorno-di-pioggia-763398/" TargetMode="External"/><Relationship Id="rId5" Type="http://schemas.openxmlformats.org/officeDocument/2006/relationships/image" Target="../media/image16.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sites.google.com/site/sustainabilityorgil/home/news-updates/Top-10-Worst-Effects-of-Global-Warming-121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loc.gov/everyday-mysteries/meteorology-climatology/item/can-a-tornado-be-made-out-of-fi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reepik.com/free-vector/illustration-with-pollutions-earth_6907492.htm#query=climate%20change&amp;position=0&amp;from_view=search&amp;track=sph"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exels.com/it-it/foto/pianeta-terra-76969/" TargetMode="External"/><Relationship Id="rId5" Type="http://schemas.openxmlformats.org/officeDocument/2006/relationships/image" Target="../media/image9.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exels.com/it-it/foto/strada-paesaggio-persone-blu-2559749/" TargetMode="External"/><Relationship Id="rId5" Type="http://schemas.openxmlformats.org/officeDocument/2006/relationships/image" Target="../media/image1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725121" y="3441189"/>
            <a:ext cx="13647000" cy="236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7200" b="1" i="0" u="none" strike="noStrike" cap="none">
                <a:solidFill>
                  <a:srgbClr val="056839"/>
                </a:solidFill>
                <a:latin typeface="Calibri"/>
                <a:ea typeface="Calibri"/>
                <a:cs typeface="Calibri"/>
                <a:sym typeface="Calibri"/>
              </a:rPr>
              <a:t>Klimato kaitos apžvalga: </a:t>
            </a:r>
            <a:endParaRPr sz="7200" b="1" i="0" u="none" strike="noStrike" cap="none">
              <a:solidFill>
                <a:srgbClr val="056839"/>
              </a:solidFill>
              <a:latin typeface="Calibri"/>
              <a:ea typeface="Calibri"/>
              <a:cs typeface="Calibri"/>
              <a:sym typeface="Calibri"/>
            </a:endParaRPr>
          </a:p>
          <a:p>
            <a:pPr marL="0" marR="0" lvl="0" indent="0" algn="l" rtl="0">
              <a:spcBef>
                <a:spcPts val="0"/>
              </a:spcBef>
              <a:spcAft>
                <a:spcPts val="0"/>
              </a:spcAft>
              <a:buNone/>
            </a:pPr>
            <a:r>
              <a:rPr lang="es-ES" sz="7200" b="1" i="0" u="none" strike="noStrike" cap="none">
                <a:solidFill>
                  <a:srgbClr val="056839"/>
                </a:solidFill>
                <a:latin typeface="Calibri"/>
                <a:ea typeface="Calibri"/>
                <a:cs typeface="Calibri"/>
                <a:sym typeface="Calibri"/>
              </a:rPr>
              <a:t>priežastys ir padariniai</a:t>
            </a:r>
            <a:endParaRPr sz="7200">
              <a:solidFill>
                <a:srgbClr val="056839"/>
              </a:solidFill>
              <a:latin typeface="Calibri"/>
              <a:ea typeface="Calibri"/>
              <a:cs typeface="Calibri"/>
              <a:sym typeface="Calibri"/>
            </a:endParaRPr>
          </a:p>
        </p:txBody>
      </p:sp>
      <p:sp>
        <p:nvSpPr>
          <p:cNvPr id="95" name="Google Shape;95;p1"/>
          <p:cNvSpPr txBox="1"/>
          <p:nvPr/>
        </p:nvSpPr>
        <p:spPr>
          <a:xfrm>
            <a:off x="646854" y="6120161"/>
            <a:ext cx="118737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3900" b="1">
                <a:solidFill>
                  <a:srgbClr val="056839"/>
                </a:solidFill>
                <a:latin typeface="Calibri"/>
                <a:ea typeface="Calibri"/>
                <a:cs typeface="Calibri"/>
                <a:sym typeface="Calibri"/>
              </a:rPr>
              <a:t>Raktiniai žodžiai: klimato kaita, visuotinis atšilimas, tarša, šiltnamio efektą sukeliančios dujos</a:t>
            </a:r>
            <a:endParaRPr sz="3900" b="1">
              <a:solidFill>
                <a:srgbClr val="056839"/>
              </a:solidFill>
              <a:latin typeface="Calibri"/>
              <a:ea typeface="Calibri"/>
              <a:cs typeface="Calibri"/>
              <a:sym typeface="Calibri"/>
            </a:endParaRPr>
          </a:p>
        </p:txBody>
      </p:sp>
      <p:sp>
        <p:nvSpPr>
          <p:cNvPr id="96" name="Google Shape;96;p1"/>
          <p:cNvSpPr txBox="1"/>
          <p:nvPr/>
        </p:nvSpPr>
        <p:spPr>
          <a:xfrm>
            <a:off x="12520472" y="6535659"/>
            <a:ext cx="76287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Nuotrauka iš Freepik: </a:t>
            </a:r>
            <a:r>
              <a:rPr lang="es-ES"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https://www.freepik.com/free-photo/person-protesting-climate-change_16408662.htm#query=climate%20change&amp;position=6&amp;from_view=search&amp;track=sph</a:t>
            </a:r>
            <a:r>
              <a:rPr lang="es-ES" sz="1600">
                <a:solidFill>
                  <a:schemeClr val="dk1"/>
                </a:solidFill>
                <a:latin typeface="Calibri"/>
                <a:ea typeface="Calibri"/>
                <a:cs typeface="Calibri"/>
                <a:sym typeface="Calibri"/>
              </a:rPr>
              <a:t> </a:t>
            </a:r>
            <a:endParaRPr sz="2300"/>
          </a:p>
        </p:txBody>
      </p:sp>
      <p:sp>
        <p:nvSpPr>
          <p:cNvPr id="97" name="Google Shape;97;p1"/>
          <p:cNvSpPr txBox="1"/>
          <p:nvPr/>
        </p:nvSpPr>
        <p:spPr>
          <a:xfrm>
            <a:off x="7223378" y="9021713"/>
            <a:ext cx="7821600" cy="12582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s-ES">
                <a:solidFill>
                  <a:srgbClr val="404040"/>
                </a:solidFill>
                <a:latin typeface="Calibri"/>
                <a:ea typeface="Calibri"/>
                <a:cs typeface="Calibri"/>
                <a:sym typeface="Calibri"/>
              </a:rPr>
              <a:t>Finansuojama Europos Sąjungos lėšomis. Tačiau išreiškiamas požiūris ar nuomonė yra tik autoriaus (-ių) ir nebūtinai atspindi Europos Sąjungos ar Europos švietimo ir kultūros vykdomosios įstaigos (EACEA) požiūrį ar nuomonę. Nei Europos Sąjunga, nei EACEA negali būti laikoma už juos atsakinga.</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a:stretch/>
        </p:blipFill>
        <p:spPr>
          <a:xfrm>
            <a:off x="12534109" y="1941342"/>
            <a:ext cx="6816802" cy="4545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10"/>
          <p:cNvSpPr txBox="1"/>
          <p:nvPr/>
        </p:nvSpPr>
        <p:spPr>
          <a:xfrm>
            <a:off x="883847" y="845615"/>
            <a:ext cx="177987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 </a:t>
            </a:r>
            <a:endParaRPr sz="5900" b="1">
              <a:solidFill>
                <a:srgbClr val="C55A11"/>
              </a:solidFill>
              <a:latin typeface="Calibri"/>
              <a:ea typeface="Calibri"/>
              <a:cs typeface="Calibri"/>
              <a:sym typeface="Calibri"/>
            </a:endParaRPr>
          </a:p>
          <a:p>
            <a:pPr marL="0" marR="0" lvl="0" indent="0" algn="l" rtl="0">
              <a:spcBef>
                <a:spcPts val="0"/>
              </a:spcBef>
              <a:spcAft>
                <a:spcPts val="0"/>
              </a:spcAft>
              <a:buNone/>
            </a:pPr>
            <a:endParaRPr sz="3300" b="1">
              <a:solidFill>
                <a:srgbClr val="C55A11"/>
              </a:solidFill>
              <a:latin typeface="Calibri"/>
              <a:ea typeface="Calibri"/>
              <a:cs typeface="Calibri"/>
              <a:sym typeface="Calibri"/>
            </a:endParaRPr>
          </a:p>
        </p:txBody>
      </p:sp>
      <p:sp>
        <p:nvSpPr>
          <p:cNvPr id="200" name="Google Shape;200;p10"/>
          <p:cNvSpPr txBox="1"/>
          <p:nvPr/>
        </p:nvSpPr>
        <p:spPr>
          <a:xfrm>
            <a:off x="1034414" y="6961859"/>
            <a:ext cx="18075600" cy="23043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s-ES" sz="2800">
                <a:solidFill>
                  <a:srgbClr val="056839"/>
                </a:solidFill>
                <a:latin typeface="Calibri"/>
                <a:ea typeface="Calibri"/>
                <a:cs typeface="Calibri"/>
                <a:sym typeface="Calibri"/>
              </a:rPr>
              <a:t>Šil</a:t>
            </a:r>
            <a:r>
              <a:rPr lang="es-ES" sz="3100">
                <a:solidFill>
                  <a:srgbClr val="056839"/>
                </a:solidFill>
                <a:latin typeface="Calibri"/>
                <a:ea typeface="Calibri"/>
                <a:cs typeface="Calibri"/>
                <a:sym typeface="Calibri"/>
              </a:rPr>
              <a:t>tnamio efektą sukeliančios dujos dar vadinamos </a:t>
            </a:r>
            <a:r>
              <a:rPr lang="es-ES" sz="3100" b="1">
                <a:solidFill>
                  <a:srgbClr val="056839"/>
                </a:solidFill>
                <a:latin typeface="Calibri"/>
                <a:ea typeface="Calibri"/>
                <a:cs typeface="Calibri"/>
                <a:sym typeface="Calibri"/>
              </a:rPr>
              <a:t>šilumą sulaikančiomis dujomis</a:t>
            </a:r>
            <a:r>
              <a:rPr lang="es-ES" sz="3100">
                <a:solidFill>
                  <a:srgbClr val="056839"/>
                </a:solidFill>
                <a:latin typeface="Calibri"/>
                <a:ea typeface="Calibri"/>
                <a:cs typeface="Calibri"/>
                <a:sym typeface="Calibri"/>
              </a:rPr>
              <a:t>, nes jos atmosferoje sulaiko saulės šilumą, todėl visame pasaulyje pakyla temperatūra (t. y. visuotinis atšilimas) (Climate Change Knowledge Portal, n.d.).</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p:txBody>
      </p:sp>
      <p:sp>
        <p:nvSpPr>
          <p:cNvPr id="201" name="Google Shape;201;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2" name="Google Shape;202;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3" name="Google Shape;203;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04" name="Google Shape;204;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05" name="Google Shape;205;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06" name="Google Shape;206;p10"/>
          <p:cNvPicPr preferRelativeResize="0"/>
          <p:nvPr/>
        </p:nvPicPr>
        <p:blipFill rotWithShape="1">
          <a:blip r:embed="rId5">
            <a:alphaModFix/>
          </a:blip>
          <a:srcRect/>
          <a:stretch/>
        </p:blipFill>
        <p:spPr>
          <a:xfrm>
            <a:off x="2206630" y="2104313"/>
            <a:ext cx="13294378" cy="3994725"/>
          </a:xfrm>
          <a:prstGeom prst="rect">
            <a:avLst/>
          </a:prstGeom>
          <a:noFill/>
          <a:ln>
            <a:noFill/>
          </a:ln>
        </p:spPr>
      </p:pic>
      <p:sp>
        <p:nvSpPr>
          <p:cNvPr id="207" name="Google Shape;207;p10"/>
          <p:cNvSpPr txBox="1"/>
          <p:nvPr/>
        </p:nvSpPr>
        <p:spPr>
          <a:xfrm>
            <a:off x="1111674" y="6099032"/>
            <a:ext cx="17921400" cy="70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800" b="0" i="1">
                <a:solidFill>
                  <a:srgbClr val="333333"/>
                </a:solidFill>
                <a:latin typeface="Calibri"/>
                <a:ea typeface="Calibri"/>
                <a:cs typeface="Calibri"/>
                <a:sym typeface="Calibri"/>
              </a:rPr>
              <a:t>Climate Change </a:t>
            </a:r>
            <a:r>
              <a:rPr lang="es-ES" sz="1800" i="1">
                <a:solidFill>
                  <a:srgbClr val="333333"/>
                </a:solidFill>
                <a:latin typeface="Calibri"/>
                <a:ea typeface="Calibri"/>
                <a:cs typeface="Calibri"/>
                <a:sym typeface="Calibri"/>
              </a:rPr>
              <a:t>Knowledge Portal (n.d.) </a:t>
            </a:r>
            <a:r>
              <a:rPr lang="es-ES" sz="1800" b="0" i="1">
                <a:solidFill>
                  <a:srgbClr val="333333"/>
                </a:solidFill>
                <a:latin typeface="Calibri"/>
                <a:ea typeface="Calibri"/>
                <a:cs typeface="Calibri"/>
                <a:sym typeface="Calibri"/>
              </a:rPr>
              <a:t>Model-simulated global temperature anomalies for the Last Glacial Maximum (21,000 years ago), the mid-Holocene (6,000 years ago), and projection for 2071–2095. Prieinama adresu: </a:t>
            </a:r>
            <a:r>
              <a:rPr lang="es-ES" sz="1800" b="0" i="1" u="sng">
                <a:solidFill>
                  <a:srgbClr val="333333"/>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https://climateknowledgeportal.worldbank.org/overview</a:t>
            </a:r>
            <a:r>
              <a:rPr lang="es-ES" sz="1800" b="0" i="1">
                <a:solidFill>
                  <a:srgbClr val="333333"/>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1"/>
          <p:cNvSpPr txBox="1"/>
          <p:nvPr/>
        </p:nvSpPr>
        <p:spPr>
          <a:xfrm>
            <a:off x="883847" y="845615"/>
            <a:ext cx="177990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 </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3300" b="1">
              <a:solidFill>
                <a:srgbClr val="C55A11"/>
              </a:solidFill>
              <a:latin typeface="Calibri"/>
              <a:ea typeface="Calibri"/>
              <a:cs typeface="Calibri"/>
              <a:sym typeface="Calibri"/>
            </a:endParaRPr>
          </a:p>
        </p:txBody>
      </p:sp>
      <p:sp>
        <p:nvSpPr>
          <p:cNvPr id="213" name="Google Shape;213;p11"/>
          <p:cNvSpPr txBox="1"/>
          <p:nvPr/>
        </p:nvSpPr>
        <p:spPr>
          <a:xfrm>
            <a:off x="1127205" y="2144571"/>
            <a:ext cx="18075600" cy="425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s-ES" sz="3300">
                <a:solidFill>
                  <a:srgbClr val="056839"/>
                </a:solidFill>
                <a:latin typeface="Calibri"/>
                <a:ea typeface="Calibri"/>
                <a:cs typeface="Calibri"/>
                <a:sym typeface="Calibri"/>
              </a:rPr>
              <a:t>Remiantis TKKK šeštąja vertinimo ataskaita (2022 m.), </a:t>
            </a:r>
            <a:r>
              <a:rPr lang="es-ES" sz="3300" i="1">
                <a:solidFill>
                  <a:srgbClr val="056839"/>
                </a:solidFill>
                <a:latin typeface="Calibri"/>
                <a:ea typeface="Calibri"/>
                <a:cs typeface="Calibri"/>
                <a:sym typeface="Calibri"/>
              </a:rPr>
              <a:t>„ŠESD (t. y. šiltnamio efektą sukeliančių dujų) dujų kiekio didėjimas nuo 2010 m. tapo lėtesnis: jei 2000-2010 m. vidutinis metinis ŠESD kiekio augimas buvo 2,1 %, tai 2010-2019 m. jis siekė tik 1,3 %. Tačiau norint sustabdyti temperatūros kilimą, grynasis išmetamųjų ŠESD kiekis turi būti lygus nuliui”.</a:t>
            </a:r>
            <a:endParaRPr sz="3300">
              <a:solidFill>
                <a:srgbClr val="056839"/>
              </a:solidFill>
              <a:latin typeface="Calibri"/>
              <a:ea typeface="Calibri"/>
              <a:cs typeface="Calibri"/>
              <a:sym typeface="Calibri"/>
            </a:endParaRPr>
          </a:p>
          <a:p>
            <a:pPr marL="0" marR="0" lvl="0" indent="0" algn="just" rtl="0">
              <a:lnSpc>
                <a:spcPct val="107000"/>
              </a:lnSpc>
              <a:spcBef>
                <a:spcPts val="1300"/>
              </a:spcBef>
              <a:spcAft>
                <a:spcPts val="0"/>
              </a:spcAft>
              <a:buNone/>
            </a:pPr>
            <a:r>
              <a:rPr lang="es-ES" sz="3300">
                <a:solidFill>
                  <a:srgbClr val="056839"/>
                </a:solidFill>
                <a:latin typeface="Calibri"/>
                <a:ea typeface="Calibri"/>
                <a:cs typeface="Calibri"/>
                <a:sym typeface="Calibri"/>
              </a:rPr>
              <a:t>Todėl remdamiesi šiais duomenimis galime teigti, kad nors </a:t>
            </a:r>
            <a:r>
              <a:rPr lang="es-ES" sz="3300" b="1">
                <a:solidFill>
                  <a:srgbClr val="056839"/>
                </a:solidFill>
                <a:latin typeface="Calibri"/>
                <a:ea typeface="Calibri"/>
                <a:cs typeface="Calibri"/>
                <a:sym typeface="Calibri"/>
              </a:rPr>
              <a:t>nuo 2019 m. išmetamų šiltnamio efektą sukeliančių dujų kiekis gerokai sumažėjo, dar reikia daug nuveikti šiuo klausimu.</a:t>
            </a:r>
            <a:endParaRPr sz="3300" b="1">
              <a:solidFill>
                <a:srgbClr val="056839"/>
              </a:solidFill>
              <a:latin typeface="Calibri"/>
              <a:ea typeface="Calibri"/>
              <a:cs typeface="Calibri"/>
              <a:sym typeface="Calibri"/>
            </a:endParaRPr>
          </a:p>
          <a:p>
            <a:pPr marL="0" marR="0" lvl="0" indent="0" algn="just" rtl="0">
              <a:lnSpc>
                <a:spcPct val="107000"/>
              </a:lnSpc>
              <a:spcBef>
                <a:spcPts val="1300"/>
              </a:spcBef>
              <a:spcAft>
                <a:spcPts val="0"/>
              </a:spcAft>
              <a:buNone/>
            </a:pPr>
            <a:endParaRPr sz="3300" b="1">
              <a:solidFill>
                <a:srgbClr val="056839"/>
              </a:solidFill>
              <a:latin typeface="Calibri"/>
              <a:ea typeface="Calibri"/>
              <a:cs typeface="Calibri"/>
              <a:sym typeface="Calibri"/>
            </a:endParaRPr>
          </a:p>
        </p:txBody>
      </p:sp>
      <p:sp>
        <p:nvSpPr>
          <p:cNvPr id="214" name="Google Shape;214;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5" name="Google Shape;215;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6" name="Google Shape;216;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17" name="Google Shape;217;p1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8" name="Google Shape;218;p1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19" name="Google Shape;219;p11"/>
          <p:cNvSpPr txBox="1"/>
          <p:nvPr/>
        </p:nvSpPr>
        <p:spPr>
          <a:xfrm>
            <a:off x="4773020" y="6017280"/>
            <a:ext cx="13101900" cy="206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2900" b="1">
                <a:solidFill>
                  <a:srgbClr val="056839"/>
                </a:solidFill>
                <a:latin typeface="Calibri"/>
                <a:ea typeface="Calibri"/>
                <a:cs typeface="Calibri"/>
                <a:sym typeface="Calibri"/>
              </a:rPr>
              <a:t>Užduotys, refleksijos klausimai:</a:t>
            </a:r>
            <a:endParaRPr sz="2300"/>
          </a:p>
          <a:p>
            <a:pPr marL="0" marR="0" lvl="0" indent="0" algn="just" rtl="0">
              <a:lnSpc>
                <a:spcPct val="150000"/>
              </a:lnSpc>
              <a:spcBef>
                <a:spcPts val="1000"/>
              </a:spcBef>
              <a:spcAft>
                <a:spcPts val="0"/>
              </a:spcAft>
              <a:buNone/>
            </a:pPr>
            <a:r>
              <a:rPr lang="es-ES" sz="2900">
                <a:solidFill>
                  <a:srgbClr val="056839"/>
                </a:solidFill>
                <a:latin typeface="Calibri"/>
                <a:ea typeface="Calibri"/>
                <a:cs typeface="Calibri"/>
                <a:sym typeface="Calibri"/>
              </a:rPr>
              <a:t>Atlikite tyrimą apie tai, kaip per daugelį metų keitėsi jūsų regiono/šalies klimatas.</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2900">
                <a:solidFill>
                  <a:srgbClr val="056839"/>
                </a:solidFill>
                <a:latin typeface="Calibri"/>
                <a:ea typeface="Calibri"/>
                <a:cs typeface="Calibri"/>
                <a:sym typeface="Calibri"/>
              </a:rPr>
              <a:t>Kokie veiksmai gali padėti veiksmingai kovoti su visuotiniu atšilimu?</a:t>
            </a:r>
            <a:endParaRPr sz="2900">
              <a:solidFill>
                <a:srgbClr val="056839"/>
              </a:solidFill>
              <a:latin typeface="Calibri"/>
              <a:ea typeface="Calibri"/>
              <a:cs typeface="Calibri"/>
              <a:sym typeface="Calibri"/>
            </a:endParaRPr>
          </a:p>
        </p:txBody>
      </p:sp>
      <p:sp>
        <p:nvSpPr>
          <p:cNvPr id="220" name="Google Shape;220;p11"/>
          <p:cNvSpPr/>
          <p:nvPr/>
        </p:nvSpPr>
        <p:spPr>
          <a:xfrm>
            <a:off x="6785613" y="8132061"/>
            <a:ext cx="12914700" cy="6870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21" name="Google Shape;221;p11"/>
          <p:cNvPicPr preferRelativeResize="0"/>
          <p:nvPr/>
        </p:nvPicPr>
        <p:blipFill rotWithShape="1">
          <a:blip r:embed="rId5">
            <a:alphaModFix/>
          </a:blip>
          <a:srcRect/>
          <a:stretch/>
        </p:blipFill>
        <p:spPr>
          <a:xfrm>
            <a:off x="3805018" y="6768072"/>
            <a:ext cx="766500" cy="1284376"/>
          </a:xfrm>
          <a:prstGeom prst="rect">
            <a:avLst/>
          </a:prstGeom>
          <a:noFill/>
          <a:ln>
            <a:noFill/>
          </a:ln>
        </p:spPr>
      </p:pic>
      <p:sp>
        <p:nvSpPr>
          <p:cNvPr id="222" name="Google Shape;222;p11"/>
          <p:cNvSpPr/>
          <p:nvPr/>
        </p:nvSpPr>
        <p:spPr>
          <a:xfrm>
            <a:off x="6712548" y="8949647"/>
            <a:ext cx="12914700" cy="6870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2"/>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28" name="Google Shape;228;p1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9" name="Google Shape;229;p1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30" name="Google Shape;230;p12"/>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1" name="Google Shape;231;p12"/>
          <p:cNvSpPr txBox="1"/>
          <p:nvPr/>
        </p:nvSpPr>
        <p:spPr>
          <a:xfrm>
            <a:off x="279021" y="517422"/>
            <a:ext cx="177987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a:t>
            </a:r>
            <a:endParaRPr sz="3300" b="1">
              <a:solidFill>
                <a:srgbClr val="C55A11"/>
              </a:solidFill>
              <a:latin typeface="Calibri"/>
              <a:ea typeface="Calibri"/>
              <a:cs typeface="Calibri"/>
              <a:sym typeface="Calibri"/>
            </a:endParaRPr>
          </a:p>
        </p:txBody>
      </p:sp>
      <p:sp>
        <p:nvSpPr>
          <p:cNvPr id="232" name="Google Shape;232;p12"/>
          <p:cNvSpPr txBox="1"/>
          <p:nvPr/>
        </p:nvSpPr>
        <p:spPr>
          <a:xfrm>
            <a:off x="5646123" y="8114063"/>
            <a:ext cx="8750100" cy="7236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s-ES" sz="1800">
                <a:solidFill>
                  <a:schemeClr val="dk1"/>
                </a:solidFill>
                <a:latin typeface="Calibri"/>
                <a:ea typeface="Calibri"/>
                <a:cs typeface="Calibri"/>
                <a:sym typeface="Calibri"/>
              </a:rPr>
              <a:t>National Geographics (2017). Causes and Effects of Climate Change. Prieinama adresu: </a:t>
            </a:r>
            <a:r>
              <a:rPr lang="es-ES" sz="18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https://www.youtube.com/watch?v=G4H1N_yXBiA</a:t>
            </a:r>
            <a:r>
              <a:rPr lang="es-ES" sz="1800">
                <a:solidFill>
                  <a:srgbClr val="056839"/>
                </a:solidFill>
                <a:latin typeface="Calibri"/>
                <a:ea typeface="Calibri"/>
                <a:cs typeface="Calibri"/>
                <a:sym typeface="Calibri"/>
              </a:rPr>
              <a:t> </a:t>
            </a:r>
            <a:endParaRPr sz="2300"/>
          </a:p>
        </p:txBody>
      </p:sp>
      <p:pic>
        <p:nvPicPr>
          <p:cNvPr id="233" name="Google Shape;233;p12" descr="What causes climate change (also known as global warming)? And what are the effects of climate change? Learn the human impact and consequences of climate change for the environment, and our lives.&#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CLIMATE CHANGE here:&#10;https://on.natgeo.com/2LfgOTY&#10;&#10;Causes and Effects of Climate Change | National Geographic &#10;https://youtu.be/G4H1N_yXBiA&#10;&#10;National Geographic&#10;https://www.youtube.com/natgeo" title="Causes and Effects of Climate Change | National Geographic">
            <a:hlinkClick r:id="rId6"/>
          </p:cNvPr>
          <p:cNvPicPr preferRelativeResize="0"/>
          <p:nvPr/>
        </p:nvPicPr>
        <p:blipFill>
          <a:blip r:embed="rId7">
            <a:alphaModFix/>
          </a:blip>
          <a:stretch>
            <a:fillRect/>
          </a:stretch>
        </p:blipFill>
        <p:spPr>
          <a:xfrm>
            <a:off x="5646122" y="1815825"/>
            <a:ext cx="7959451" cy="59695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3"/>
          <p:cNvSpPr txBox="1"/>
          <p:nvPr/>
        </p:nvSpPr>
        <p:spPr>
          <a:xfrm>
            <a:off x="888977" y="580688"/>
            <a:ext cx="18679500" cy="1320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4700" b="1">
                <a:solidFill>
                  <a:srgbClr val="056839"/>
                </a:solidFill>
                <a:latin typeface="Calibri"/>
                <a:ea typeface="Calibri"/>
                <a:cs typeface="Calibri"/>
                <a:sym typeface="Calibri"/>
              </a:rPr>
              <a:t>1 tema: Klimato kaitos apibrėžimas ir priežastys: naudingos nuorodos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39" name="Google Shape;239;p13"/>
          <p:cNvSpPr txBox="1"/>
          <p:nvPr/>
        </p:nvSpPr>
        <p:spPr>
          <a:xfrm>
            <a:off x="1262395" y="2038956"/>
            <a:ext cx="16933500" cy="68328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s-ES" sz="2800" b="1">
                <a:solidFill>
                  <a:srgbClr val="056839"/>
                </a:solidFill>
                <a:latin typeface="Calibri"/>
                <a:ea typeface="Calibri"/>
                <a:cs typeface="Calibri"/>
                <a:sym typeface="Calibri"/>
              </a:rPr>
              <a:t>National Centres for Environmental Information (2020). </a:t>
            </a:r>
            <a:r>
              <a:rPr lang="es-ES" sz="2800" b="1" i="1">
                <a:solidFill>
                  <a:srgbClr val="056839"/>
                </a:solidFill>
                <a:latin typeface="Calibri"/>
                <a:ea typeface="Calibri"/>
                <a:cs typeface="Calibri"/>
                <a:sym typeface="Calibri"/>
              </a:rPr>
              <a:t>What’s the difference between weather and climate? </a:t>
            </a:r>
            <a:r>
              <a:rPr lang="es-ES" sz="2900" b="1">
                <a:solidFill>
                  <a:srgbClr val="056839"/>
                </a:solidFill>
                <a:latin typeface="Calibri"/>
                <a:ea typeface="Calibri"/>
                <a:cs typeface="Calibri"/>
                <a:sym typeface="Calibri"/>
              </a:rPr>
              <a:t> </a:t>
            </a:r>
            <a:r>
              <a:rPr lang="es-E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https://www.ncei.noaa.gov/news/weather-vs-climate#:~:text=Whereas%20weather%20refers%20to%20short,time%20in%20a%20specific%20area</a:t>
            </a:r>
            <a:r>
              <a:rPr lang="es-ES"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None/>
            </a:pPr>
            <a:endParaRPr sz="300" b="1">
              <a:solidFill>
                <a:srgbClr val="056839"/>
              </a:solidFill>
              <a:latin typeface="Calibri"/>
              <a:ea typeface="Calibri"/>
              <a:cs typeface="Calibri"/>
              <a:sym typeface="Calibri"/>
            </a:endParaRPr>
          </a:p>
          <a:p>
            <a:pPr marL="0" marR="0" lvl="0" indent="0" algn="l" rtl="0">
              <a:lnSpc>
                <a:spcPct val="100000"/>
              </a:lnSpc>
              <a:spcBef>
                <a:spcPts val="1600"/>
              </a:spcBef>
              <a:spcAft>
                <a:spcPts val="0"/>
              </a:spcAft>
              <a:buNone/>
            </a:pPr>
            <a:r>
              <a:rPr lang="es-ES" sz="2800" b="1">
                <a:solidFill>
                  <a:srgbClr val="056839"/>
                </a:solidFill>
                <a:latin typeface="Calibri"/>
                <a:ea typeface="Calibri"/>
                <a:cs typeface="Calibri"/>
                <a:sym typeface="Calibri"/>
              </a:rPr>
              <a:t>NASA (2017).</a:t>
            </a:r>
            <a:r>
              <a:rPr lang="es-ES" sz="2800" b="1" i="1">
                <a:solidFill>
                  <a:srgbClr val="056839"/>
                </a:solidFill>
                <a:latin typeface="Calibri"/>
                <a:ea typeface="Calibri"/>
                <a:cs typeface="Calibri"/>
                <a:sym typeface="Calibri"/>
              </a:rPr>
              <a:t> NASA – What’s the difference between Weather and Climate? </a:t>
            </a:r>
            <a:r>
              <a:rPr lang="es-ES" sz="2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https://www.nasa.gov/mission_pages/noaa-n/climate/climate_weather.html</a:t>
            </a:r>
            <a:r>
              <a:rPr lang="es-ES" sz="2000" i="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1600"/>
              </a:spcBef>
              <a:spcAft>
                <a:spcPts val="0"/>
              </a:spcAft>
              <a:buNone/>
            </a:pPr>
            <a:endParaRPr sz="1300" b="1">
              <a:solidFill>
                <a:srgbClr val="056839"/>
              </a:solidFill>
              <a:latin typeface="Calibri"/>
              <a:ea typeface="Calibri"/>
              <a:cs typeface="Calibri"/>
              <a:sym typeface="Calibri"/>
            </a:endParaRPr>
          </a:p>
          <a:p>
            <a:pPr marL="0" marR="0" lvl="0" indent="0" algn="l" rtl="0">
              <a:lnSpc>
                <a:spcPct val="100000"/>
              </a:lnSpc>
              <a:spcBef>
                <a:spcPts val="1600"/>
              </a:spcBef>
              <a:spcAft>
                <a:spcPts val="0"/>
              </a:spcAft>
              <a:buNone/>
            </a:pPr>
            <a:r>
              <a:rPr lang="es-ES" sz="2800" b="1">
                <a:solidFill>
                  <a:srgbClr val="056839"/>
                </a:solidFill>
                <a:latin typeface="Calibri"/>
                <a:ea typeface="Calibri"/>
                <a:cs typeface="Calibri"/>
                <a:sym typeface="Calibri"/>
              </a:rPr>
              <a:t>The United Nations (n.d.).</a:t>
            </a:r>
            <a:r>
              <a:rPr lang="es-ES" sz="2800" b="1" i="1">
                <a:solidFill>
                  <a:srgbClr val="056839"/>
                </a:solidFill>
                <a:latin typeface="Calibri"/>
                <a:ea typeface="Calibri"/>
                <a:cs typeface="Calibri"/>
                <a:sym typeface="Calibri"/>
              </a:rPr>
              <a:t> What is Climate Change? </a:t>
            </a:r>
            <a:endParaRPr sz="2800" b="1" i="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https://www.un.org/en/climatechange/what-is-climate-change</a:t>
            </a:r>
            <a:r>
              <a:rPr lang="es-ES" sz="2000" i="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None/>
            </a:pPr>
            <a:endParaRPr sz="2800" b="1" i="1">
              <a:solidFill>
                <a:srgbClr val="056839"/>
              </a:solidFill>
              <a:latin typeface="Calibri"/>
              <a:ea typeface="Calibri"/>
              <a:cs typeface="Calibri"/>
              <a:sym typeface="Calibri"/>
            </a:endParaRPr>
          </a:p>
          <a:p>
            <a:pPr marL="0" marR="0" lvl="0" indent="0" algn="l" rtl="0">
              <a:lnSpc>
                <a:spcPct val="100000"/>
              </a:lnSpc>
              <a:spcBef>
                <a:spcPts val="1600"/>
              </a:spcBef>
              <a:spcAft>
                <a:spcPts val="0"/>
              </a:spcAft>
              <a:buNone/>
            </a:pPr>
            <a:r>
              <a:rPr lang="es-ES" sz="2800" b="1" i="1">
                <a:solidFill>
                  <a:srgbClr val="056839"/>
                </a:solidFill>
                <a:latin typeface="Calibri"/>
                <a:ea typeface="Calibri"/>
                <a:cs typeface="Calibri"/>
                <a:sym typeface="Calibri"/>
              </a:rPr>
              <a:t>Climate Change Knowledge Portal (n.d.). What is Climate change? </a:t>
            </a:r>
            <a:endParaRPr sz="2800" b="1" i="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i="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https://climateknowledgeportal.worldbank.org/overview</a:t>
            </a:r>
            <a:r>
              <a:rPr lang="es-ES" sz="2000" i="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None/>
            </a:pPr>
            <a:endParaRPr sz="1300" b="1">
              <a:solidFill>
                <a:srgbClr val="056839"/>
              </a:solidFill>
              <a:latin typeface="Calibri"/>
              <a:ea typeface="Calibri"/>
              <a:cs typeface="Calibri"/>
              <a:sym typeface="Calibri"/>
            </a:endParaRPr>
          </a:p>
          <a:p>
            <a:pPr marL="0" marR="0" lvl="0" indent="0" algn="l" rtl="0">
              <a:lnSpc>
                <a:spcPct val="100000"/>
              </a:lnSpc>
              <a:spcBef>
                <a:spcPts val="1600"/>
              </a:spcBef>
              <a:spcAft>
                <a:spcPts val="0"/>
              </a:spcAft>
              <a:buNone/>
            </a:pPr>
            <a:r>
              <a:rPr lang="es-ES" sz="2800" b="1">
                <a:solidFill>
                  <a:srgbClr val="056839"/>
                </a:solidFill>
                <a:latin typeface="Calibri"/>
                <a:ea typeface="Calibri"/>
                <a:cs typeface="Calibri"/>
                <a:sym typeface="Calibri"/>
              </a:rPr>
              <a:t>Intergovernmental Panel on Climate Change, IPCC. (2022).</a:t>
            </a:r>
            <a:r>
              <a:rPr lang="es-ES" sz="2800" b="1" i="1">
                <a:solidFill>
                  <a:srgbClr val="056839"/>
                </a:solidFill>
                <a:latin typeface="Calibri"/>
                <a:ea typeface="Calibri"/>
                <a:cs typeface="Calibri"/>
                <a:sym typeface="Calibri"/>
              </a:rPr>
              <a:t> Climate Change 2022: Mitigation of Climate Change. </a:t>
            </a:r>
            <a:r>
              <a:rPr lang="es-ES" sz="2800" b="1">
                <a:solidFill>
                  <a:srgbClr val="056839"/>
                </a:solidFill>
                <a:latin typeface="Calibri"/>
                <a:ea typeface="Calibri"/>
                <a:cs typeface="Calibri"/>
                <a:sym typeface="Calibri"/>
              </a:rPr>
              <a:t>Working Group III Report</a:t>
            </a:r>
            <a:endParaRPr sz="2800" b="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https://www.ipcc.ch/report/ar6/wg3/</a:t>
            </a:r>
            <a:r>
              <a:rPr lang="es-ES" sz="2000" i="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240" name="Google Shape;240;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1" name="Google Shape;241;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2" name="Google Shape;242;p13"/>
          <p:cNvSpPr/>
          <p:nvPr/>
        </p:nvSpPr>
        <p:spPr>
          <a:xfrm>
            <a:off x="1034414" y="1503182"/>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43" name="Google Shape;243;p13" descr="Logo&#10;&#10;Description automatically generated"/>
          <p:cNvPicPr preferRelativeResize="0"/>
          <p:nvPr/>
        </p:nvPicPr>
        <p:blipFill rotWithShape="1">
          <a:blip r:embed="rId8">
            <a:alphaModFix/>
          </a:blip>
          <a:srcRect/>
          <a:stretch/>
        </p:blipFill>
        <p:spPr>
          <a:xfrm>
            <a:off x="279021" y="9106292"/>
            <a:ext cx="2025614" cy="996885"/>
          </a:xfrm>
          <a:prstGeom prst="rect">
            <a:avLst/>
          </a:prstGeom>
          <a:noFill/>
          <a:ln>
            <a:noFill/>
          </a:ln>
        </p:spPr>
      </p:pic>
      <p:pic>
        <p:nvPicPr>
          <p:cNvPr id="244" name="Google Shape;244;p13" descr="Graphical user interface, text&#10;&#10;Description automatically generated"/>
          <p:cNvPicPr preferRelativeResize="0"/>
          <p:nvPr/>
        </p:nvPicPr>
        <p:blipFill rotWithShape="1">
          <a:blip r:embed="rId9">
            <a:alphaModFix/>
          </a:blip>
          <a:srcRect/>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50" name="Google Shape;250;p1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1" name="Google Shape;251;p1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2" name="Google Shape;252;p1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3" name="Google Shape;253;p14"/>
          <p:cNvSpPr txBox="1"/>
          <p:nvPr/>
        </p:nvSpPr>
        <p:spPr>
          <a:xfrm>
            <a:off x="598976" y="493847"/>
            <a:ext cx="177987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a:t>
            </a:r>
            <a:endParaRPr sz="3300" b="1">
              <a:solidFill>
                <a:srgbClr val="C55A11"/>
              </a:solidFill>
              <a:latin typeface="Calibri"/>
              <a:ea typeface="Calibri"/>
              <a:cs typeface="Calibri"/>
              <a:sym typeface="Calibri"/>
            </a:endParaRPr>
          </a:p>
        </p:txBody>
      </p:sp>
      <p:sp>
        <p:nvSpPr>
          <p:cNvPr id="254" name="Google Shape;254;p14"/>
          <p:cNvSpPr txBox="1"/>
          <p:nvPr/>
        </p:nvSpPr>
        <p:spPr>
          <a:xfrm>
            <a:off x="872743" y="1957190"/>
            <a:ext cx="18042000" cy="6342900"/>
          </a:xfrm>
          <a:prstGeom prst="rect">
            <a:avLst/>
          </a:prstGeom>
          <a:noFill/>
          <a:ln>
            <a:noFill/>
          </a:ln>
        </p:spPr>
        <p:txBody>
          <a:bodyPr spcFirstLastPara="1" wrap="square" lIns="148575" tIns="74275" rIns="148575" bIns="74275" anchor="t" anchorCtr="0">
            <a:spAutoFit/>
          </a:bodyPr>
          <a:lstStyle/>
          <a:p>
            <a:pPr marL="558800" marR="0" lvl="0" indent="-552450" algn="just" rtl="0">
              <a:lnSpc>
                <a:spcPct val="150000"/>
              </a:lnSpc>
              <a:spcBef>
                <a:spcPts val="0"/>
              </a:spcBef>
              <a:spcAft>
                <a:spcPts val="0"/>
              </a:spcAft>
              <a:buClr>
                <a:srgbClr val="056839"/>
              </a:buClr>
              <a:buSzPts val="2900"/>
              <a:buFont typeface="Calibri"/>
              <a:buAutoNum type="arabicPeriod"/>
            </a:pPr>
            <a:r>
              <a:rPr lang="es-ES" sz="3300" b="1">
                <a:solidFill>
                  <a:srgbClr val="056839"/>
                </a:solidFill>
                <a:latin typeface="Calibri"/>
                <a:ea typeface="Calibri"/>
                <a:cs typeface="Calibri"/>
                <a:sym typeface="Calibri"/>
              </a:rPr>
              <a:t>Klimatas nurodo, kokie orai tam tikroje teritorijoje vyraus ilgą laiką</a:t>
            </a:r>
            <a:r>
              <a:rPr lang="es-ES" sz="2900">
                <a:solidFill>
                  <a:srgbClr val="056839"/>
                </a:solidFill>
                <a:latin typeface="Calibri"/>
                <a:ea typeface="Calibri"/>
                <a:cs typeface="Calibri"/>
                <a:sym typeface="Calibri"/>
              </a:rPr>
              <a:t>.</a:t>
            </a:r>
            <a:r>
              <a:rPr lang="es-ES" sz="3300">
                <a:solidFill>
                  <a:srgbClr val="056839"/>
                </a:solidFill>
                <a:latin typeface="Calibri"/>
                <a:ea typeface="Calibri"/>
                <a:cs typeface="Calibri"/>
                <a:sym typeface="Calibri"/>
              </a:rPr>
              <a:t> </a:t>
            </a:r>
            <a:r>
              <a:rPr lang="es-ES" sz="3300" b="1">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558800" marR="0" lvl="0" indent="-565150" algn="just" rtl="0">
              <a:lnSpc>
                <a:spcPct val="150000"/>
              </a:lnSpc>
              <a:spcBef>
                <a:spcPts val="0"/>
              </a:spcBef>
              <a:spcAft>
                <a:spcPts val="0"/>
              </a:spcAft>
              <a:buClr>
                <a:srgbClr val="056839"/>
              </a:buClr>
              <a:buSzPts val="3300"/>
              <a:buFont typeface="Calibri"/>
              <a:buAutoNum type="alphaLcParenR"/>
            </a:pPr>
            <a:r>
              <a:rPr lang="es-ES" sz="3300">
                <a:solidFill>
                  <a:srgbClr val="056839"/>
                </a:solidFill>
                <a:latin typeface="Calibri"/>
                <a:ea typeface="Calibri"/>
                <a:cs typeface="Calibri"/>
                <a:sym typeface="Calibri"/>
              </a:rPr>
              <a:t>Tiesa</a:t>
            </a:r>
            <a:endParaRPr sz="3300">
              <a:solidFill>
                <a:srgbClr val="056839"/>
              </a:solidFill>
              <a:latin typeface="Calibri"/>
              <a:ea typeface="Calibri"/>
              <a:cs typeface="Calibri"/>
              <a:sym typeface="Calibri"/>
            </a:endParaRPr>
          </a:p>
          <a:p>
            <a:pPr marL="558800" marR="0" lvl="0" indent="-565150" algn="just" rtl="0">
              <a:lnSpc>
                <a:spcPct val="150000"/>
              </a:lnSpc>
              <a:spcBef>
                <a:spcPts val="0"/>
              </a:spcBef>
              <a:spcAft>
                <a:spcPts val="0"/>
              </a:spcAft>
              <a:buClr>
                <a:srgbClr val="056839"/>
              </a:buClr>
              <a:buSzPts val="3300"/>
              <a:buFont typeface="Calibri"/>
              <a:buAutoNum type="alphaLcParenR"/>
            </a:pPr>
            <a:r>
              <a:rPr lang="es-ES" sz="3300">
                <a:solidFill>
                  <a:srgbClr val="056839"/>
                </a:solidFill>
                <a:latin typeface="Calibri"/>
                <a:ea typeface="Calibri"/>
                <a:cs typeface="Calibri"/>
                <a:sym typeface="Calibri"/>
              </a:rPr>
              <a:t>Melas</a:t>
            </a:r>
            <a:endParaRPr sz="2300"/>
          </a:p>
          <a:p>
            <a:pPr marL="558800" marR="0" lvl="0" indent="-304800" algn="just" rtl="0">
              <a:spcBef>
                <a:spcPts val="0"/>
              </a:spcBef>
              <a:spcAft>
                <a:spcPts val="0"/>
              </a:spcAft>
              <a:buClr>
                <a:schemeClr val="dk1"/>
              </a:buClr>
              <a:buSzPts val="3900"/>
              <a:buFont typeface="Calibri"/>
              <a:buNone/>
            </a:pPr>
            <a:endParaRPr sz="3900">
              <a:solidFill>
                <a:srgbClr val="056839"/>
              </a:solidFill>
              <a:latin typeface="Calibri"/>
              <a:ea typeface="Calibri"/>
              <a:cs typeface="Calibri"/>
              <a:sym typeface="Calibri"/>
            </a:endParaRPr>
          </a:p>
          <a:p>
            <a:pPr marL="0" marR="0" lvl="0" indent="0" algn="just" rtl="0">
              <a:lnSpc>
                <a:spcPct val="150000"/>
              </a:lnSpc>
              <a:spcBef>
                <a:spcPts val="1000"/>
              </a:spcBef>
              <a:spcAft>
                <a:spcPts val="0"/>
              </a:spcAft>
              <a:buNone/>
            </a:pPr>
            <a:r>
              <a:rPr lang="es-ES" sz="3300" b="1">
                <a:solidFill>
                  <a:srgbClr val="056839"/>
                </a:solidFill>
                <a:latin typeface="Calibri"/>
                <a:ea typeface="Calibri"/>
                <a:cs typeface="Calibri"/>
                <a:sym typeface="Calibri"/>
              </a:rPr>
              <a:t>2. Šiltnamio efektą sukeliančios dujos dar vadinamos</a:t>
            </a:r>
            <a:endParaRPr sz="3300" b="1">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es-ES" sz="3300">
                <a:solidFill>
                  <a:srgbClr val="056839"/>
                </a:solidFill>
                <a:latin typeface="Calibri"/>
                <a:ea typeface="Calibri"/>
                <a:cs typeface="Calibri"/>
                <a:sym typeface="Calibri"/>
              </a:rPr>
              <a:t>Iškastiniu kuru</a:t>
            </a:r>
            <a:endParaRPr sz="3300">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es-ES" sz="3300">
                <a:solidFill>
                  <a:srgbClr val="056839"/>
                </a:solidFill>
                <a:latin typeface="Calibri"/>
                <a:ea typeface="Calibri"/>
                <a:cs typeface="Calibri"/>
                <a:sym typeface="Calibri"/>
              </a:rPr>
              <a:t>Šilumą sulaikančiomis dujomis</a:t>
            </a:r>
            <a:endParaRPr sz="3300">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es-ES" sz="3300">
                <a:solidFill>
                  <a:srgbClr val="056839"/>
                </a:solidFill>
                <a:latin typeface="Calibri"/>
                <a:ea typeface="Calibri"/>
                <a:cs typeface="Calibri"/>
                <a:sym typeface="Calibri"/>
              </a:rPr>
              <a:t>Šiltėjimą skatinančiomis dujomis</a:t>
            </a:r>
            <a:endParaRPr sz="3300">
              <a:solidFill>
                <a:srgbClr val="05683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15"/>
          <p:cNvSpPr txBox="1"/>
          <p:nvPr/>
        </p:nvSpPr>
        <p:spPr>
          <a:xfrm>
            <a:off x="784770" y="655031"/>
            <a:ext cx="19545300" cy="1412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4900" b="1">
                <a:solidFill>
                  <a:srgbClr val="056839"/>
                </a:solidFill>
                <a:latin typeface="Calibri"/>
                <a:ea typeface="Calibri"/>
                <a:cs typeface="Calibri"/>
                <a:sym typeface="Calibri"/>
              </a:rPr>
              <a:t>2 TEMA : KLIMATO KAITOS POVEIKIS APLINKAI IR EKOSISTEMOMS</a:t>
            </a:r>
            <a:endParaRPr sz="4900">
              <a:solidFill>
                <a:srgbClr val="056839"/>
              </a:solidFill>
              <a:latin typeface="Calibri"/>
              <a:ea typeface="Calibri"/>
              <a:cs typeface="Calibri"/>
              <a:sym typeface="Calibri"/>
            </a:endParaRPr>
          </a:p>
          <a:p>
            <a:pPr marL="0" marR="0" lvl="0" indent="0" algn="l" rtl="0">
              <a:spcBef>
                <a:spcPts val="0"/>
              </a:spcBef>
              <a:spcAft>
                <a:spcPts val="0"/>
              </a:spcAft>
              <a:buNone/>
            </a:pPr>
            <a:endParaRPr sz="3300" b="1">
              <a:solidFill>
                <a:srgbClr val="C55A11"/>
              </a:solidFill>
              <a:latin typeface="Calibri"/>
              <a:ea typeface="Calibri"/>
              <a:cs typeface="Calibri"/>
              <a:sym typeface="Calibri"/>
            </a:endParaRPr>
          </a:p>
        </p:txBody>
      </p:sp>
      <p:sp>
        <p:nvSpPr>
          <p:cNvPr id="260" name="Google Shape;260;p15"/>
          <p:cNvSpPr txBox="1"/>
          <p:nvPr/>
        </p:nvSpPr>
        <p:spPr>
          <a:xfrm>
            <a:off x="1034414" y="2141349"/>
            <a:ext cx="18075600" cy="56430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s-ES" sz="2900">
                <a:solidFill>
                  <a:srgbClr val="056839"/>
                </a:solidFill>
                <a:latin typeface="Calibri"/>
                <a:ea typeface="Calibri"/>
                <a:cs typeface="Calibri"/>
                <a:sym typeface="Calibri"/>
              </a:rPr>
              <a:t>Pagrindiniai klimato kaitos ir visuotinio atšilimo reiškinių padariniai aplinkai ir įvairioms ekosistemoms yra šie:</a:t>
            </a:r>
            <a:endParaRPr sz="2900">
              <a:solidFill>
                <a:srgbClr val="056839"/>
              </a:solidFill>
              <a:latin typeface="Calibri"/>
              <a:ea typeface="Calibri"/>
              <a:cs typeface="Calibri"/>
              <a:sym typeface="Calibri"/>
            </a:endParaRPr>
          </a:p>
          <a:p>
            <a:pPr marL="749300" marR="0" lvl="0" indent="-565150" algn="just" rtl="0">
              <a:lnSpc>
                <a:spcPct val="150000"/>
              </a:lnSpc>
              <a:spcBef>
                <a:spcPts val="2300"/>
              </a:spcBef>
              <a:spcAft>
                <a:spcPts val="0"/>
              </a:spcAft>
              <a:buClr>
                <a:srgbClr val="056839"/>
              </a:buClr>
              <a:buSzPts val="2900"/>
              <a:buFont typeface="Calibri"/>
              <a:buChar char="●"/>
            </a:pPr>
            <a:r>
              <a:rPr lang="es-ES" sz="2900">
                <a:solidFill>
                  <a:srgbClr val="056839"/>
                </a:solidFill>
                <a:latin typeface="Calibri"/>
                <a:ea typeface="Calibri"/>
                <a:cs typeface="Calibri"/>
                <a:sym typeface="Calibri"/>
              </a:rPr>
              <a:t>Dėl kylančios temperatūros tirpsta abiejuose mūsų planetos ašigaliuose esantys </a:t>
            </a:r>
            <a:r>
              <a:rPr lang="es-ES" sz="2900" b="1">
                <a:solidFill>
                  <a:srgbClr val="056839"/>
                </a:solidFill>
                <a:latin typeface="Calibri"/>
                <a:ea typeface="Calibri"/>
                <a:cs typeface="Calibri"/>
                <a:sym typeface="Calibri"/>
              </a:rPr>
              <a:t>ledynai ir daugiamečio įšalo sluoksnis. </a:t>
            </a:r>
            <a:r>
              <a:rPr lang="es-ES" sz="2900">
                <a:solidFill>
                  <a:srgbClr val="056839"/>
                </a:solidFill>
                <a:latin typeface="Calibri"/>
                <a:ea typeface="Calibri"/>
                <a:cs typeface="Calibri"/>
                <a:sym typeface="Calibri"/>
              </a:rPr>
              <a:t>Dėl šio tirpimo kyla jūros lygis. Be to, </a:t>
            </a:r>
            <a:r>
              <a:rPr lang="es-ES" sz="2900" b="1">
                <a:solidFill>
                  <a:srgbClr val="056839"/>
                </a:solidFill>
                <a:latin typeface="Calibri"/>
                <a:ea typeface="Calibri"/>
                <a:cs typeface="Calibri"/>
                <a:sym typeface="Calibri"/>
              </a:rPr>
              <a:t>90 proc. dėl visuotinio atšilimo susidariusios šilumos sugeria vandenynų vandenys</a:t>
            </a:r>
            <a:r>
              <a:rPr lang="es-ES" sz="2900">
                <a:solidFill>
                  <a:srgbClr val="056839"/>
                </a:solidFill>
                <a:latin typeface="Calibri"/>
                <a:ea typeface="Calibri"/>
                <a:cs typeface="Calibri"/>
                <a:sym typeface="Calibri"/>
              </a:rPr>
              <a:t>, o tai reiškia, kad didėja ir vandenynų temperatūra (P. Thomson, 2021 m.). Vadinasi, ateityje bus daugiau sūraus, aukštesnės temperatūros vandens, o tai turės pražūtingą poveikį vandens augalijai ir gyvūnijai. Šis reiškinys turės įtakos ne tik jūrai, nes pakilus vandenynų (kuriuos sudaro sūrus vanduo) lygiui, </a:t>
            </a:r>
            <a:r>
              <a:rPr lang="es-ES" sz="2900" b="1">
                <a:solidFill>
                  <a:srgbClr val="056839"/>
                </a:solidFill>
                <a:latin typeface="Calibri"/>
                <a:ea typeface="Calibri"/>
                <a:cs typeface="Calibri"/>
                <a:sym typeface="Calibri"/>
              </a:rPr>
              <a:t>sumažės ir derlingų dirvožemių</a:t>
            </a:r>
            <a:r>
              <a:rPr lang="es-ES" sz="2900">
                <a:solidFill>
                  <a:srgbClr val="056839"/>
                </a:solidFill>
                <a:latin typeface="Calibri"/>
                <a:ea typeface="Calibri"/>
                <a:cs typeface="Calibri"/>
                <a:sym typeface="Calibri"/>
              </a:rPr>
              <a:t>, kuriuos „sterilizuos” druska (P. Thomson, 2021).</a:t>
            </a:r>
            <a:endParaRPr sz="2900">
              <a:solidFill>
                <a:srgbClr val="056839"/>
              </a:solidFill>
              <a:latin typeface="Arial"/>
              <a:ea typeface="Arial"/>
              <a:cs typeface="Arial"/>
              <a:sym typeface="Arial"/>
            </a:endParaRPr>
          </a:p>
          <a:p>
            <a:pPr marL="558800" marR="0" lvl="0" indent="-368300" algn="just" rtl="0">
              <a:lnSpc>
                <a:spcPct val="150000"/>
              </a:lnSpc>
              <a:spcBef>
                <a:spcPts val="2000"/>
              </a:spcBef>
              <a:spcAft>
                <a:spcPts val="0"/>
              </a:spcAft>
              <a:buClr>
                <a:schemeClr val="dk1"/>
              </a:buClr>
              <a:buSzPts val="2900"/>
              <a:buFont typeface="Noto Sans Symbols"/>
              <a:buNone/>
            </a:pPr>
            <a:endParaRPr sz="2900">
              <a:solidFill>
                <a:srgbClr val="056839"/>
              </a:solidFill>
              <a:latin typeface="Calibri"/>
              <a:ea typeface="Calibri"/>
              <a:cs typeface="Calibri"/>
              <a:sym typeface="Calibri"/>
            </a:endParaRPr>
          </a:p>
        </p:txBody>
      </p:sp>
      <p:sp>
        <p:nvSpPr>
          <p:cNvPr id="261" name="Google Shape;261;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2" name="Google Shape;262;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3" name="Google Shape;263;p15"/>
          <p:cNvSpPr/>
          <p:nvPr/>
        </p:nvSpPr>
        <p:spPr>
          <a:xfrm>
            <a:off x="1034414" y="159292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64" name="Google Shape;264;p1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5" name="Google Shape;265;p1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6"/>
          <p:cNvSpPr txBox="1"/>
          <p:nvPr/>
        </p:nvSpPr>
        <p:spPr>
          <a:xfrm>
            <a:off x="784939" y="401213"/>
            <a:ext cx="19545300" cy="873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4700" b="1">
                <a:solidFill>
                  <a:srgbClr val="056839"/>
                </a:solidFill>
                <a:latin typeface="Calibri"/>
                <a:ea typeface="Calibri"/>
                <a:cs typeface="Calibri"/>
                <a:sym typeface="Calibri"/>
              </a:rPr>
              <a:t>2 TEMA : KLIMATO KAITOS POVEIKIS APLINKAI IR EKOSISTEMOMS</a:t>
            </a:r>
            <a:endParaRPr sz="4700">
              <a:solidFill>
                <a:srgbClr val="056839"/>
              </a:solidFill>
              <a:latin typeface="Calibri"/>
              <a:ea typeface="Calibri"/>
              <a:cs typeface="Calibri"/>
              <a:sym typeface="Calibri"/>
            </a:endParaRPr>
          </a:p>
        </p:txBody>
      </p:sp>
      <p:sp>
        <p:nvSpPr>
          <p:cNvPr id="271" name="Google Shape;271;p16"/>
          <p:cNvSpPr txBox="1"/>
          <p:nvPr/>
        </p:nvSpPr>
        <p:spPr>
          <a:xfrm>
            <a:off x="657071" y="1862063"/>
            <a:ext cx="8653800" cy="6858900"/>
          </a:xfrm>
          <a:prstGeom prst="rect">
            <a:avLst/>
          </a:prstGeom>
          <a:noFill/>
          <a:ln>
            <a:noFill/>
          </a:ln>
        </p:spPr>
        <p:txBody>
          <a:bodyPr spcFirstLastPara="1" wrap="square" lIns="148575" tIns="74275" rIns="148575" bIns="74275" anchor="t" anchorCtr="0">
            <a:spAutoFit/>
          </a:bodyPr>
          <a:lstStyle/>
          <a:p>
            <a:pPr marL="749300" marR="0" lvl="0" indent="-565150" algn="just" rtl="0">
              <a:lnSpc>
                <a:spcPct val="115000"/>
              </a:lnSpc>
              <a:spcBef>
                <a:spcPts val="0"/>
              </a:spcBef>
              <a:spcAft>
                <a:spcPts val="0"/>
              </a:spcAft>
              <a:buClr>
                <a:srgbClr val="056839"/>
              </a:buClr>
              <a:buSzPts val="2900"/>
              <a:buFont typeface="Calibri"/>
              <a:buChar char="●"/>
            </a:pPr>
            <a:r>
              <a:rPr lang="es-ES" sz="2900" b="1">
                <a:solidFill>
                  <a:srgbClr val="056839"/>
                </a:solidFill>
                <a:latin typeface="Calibri"/>
                <a:ea typeface="Calibri"/>
                <a:cs typeface="Calibri"/>
                <a:sym typeface="Calibri"/>
              </a:rPr>
              <a:t>Manoma</a:t>
            </a:r>
            <a:r>
              <a:rPr lang="es-ES" sz="2900">
                <a:solidFill>
                  <a:srgbClr val="056839"/>
                </a:solidFill>
                <a:latin typeface="Calibri"/>
                <a:ea typeface="Calibri"/>
                <a:cs typeface="Calibri"/>
                <a:sym typeface="Calibri"/>
              </a:rPr>
              <a:t>, kad </a:t>
            </a:r>
            <a:r>
              <a:rPr lang="es-ES" sz="2900" b="1">
                <a:solidFill>
                  <a:srgbClr val="056839"/>
                </a:solidFill>
                <a:latin typeface="Calibri"/>
                <a:ea typeface="Calibri"/>
                <a:cs typeface="Calibri"/>
                <a:sym typeface="Calibri"/>
              </a:rPr>
              <a:t>koraliniai rifai, </a:t>
            </a:r>
            <a:r>
              <a:rPr lang="es-ES" sz="2900">
                <a:solidFill>
                  <a:srgbClr val="056839"/>
                </a:solidFill>
                <a:latin typeface="Calibri"/>
                <a:ea typeface="Calibri"/>
                <a:cs typeface="Calibri"/>
                <a:sym typeface="Calibri"/>
              </a:rPr>
              <a:t>kurie yra ypač pažeidžiami temperatūros pokyčių, šylant 1,5 laipsniais, </a:t>
            </a:r>
            <a:r>
              <a:rPr lang="es-ES" sz="2900" b="1">
                <a:solidFill>
                  <a:srgbClr val="056839"/>
                </a:solidFill>
                <a:latin typeface="Calibri"/>
                <a:ea typeface="Calibri"/>
                <a:cs typeface="Calibri"/>
                <a:sym typeface="Calibri"/>
              </a:rPr>
              <a:t>sumažės iki </a:t>
            </a:r>
            <a:r>
              <a:rPr lang="es-ES" sz="2900">
                <a:solidFill>
                  <a:srgbClr val="056839"/>
                </a:solidFill>
                <a:latin typeface="Calibri"/>
                <a:ea typeface="Calibri"/>
                <a:cs typeface="Calibri"/>
                <a:sym typeface="Calibri"/>
              </a:rPr>
              <a:t>10-30 proc. buvusios dangos (JT, n.d.).</a:t>
            </a:r>
            <a:endParaRPr sz="2900">
              <a:solidFill>
                <a:srgbClr val="056839"/>
              </a:solidFill>
              <a:latin typeface="Arial"/>
              <a:ea typeface="Arial"/>
              <a:cs typeface="Arial"/>
              <a:sym typeface="Arial"/>
            </a:endParaRPr>
          </a:p>
          <a:p>
            <a:pPr marL="749300" marR="0" lvl="0" indent="-565150" algn="just" rtl="0">
              <a:lnSpc>
                <a:spcPct val="115000"/>
              </a:lnSpc>
              <a:spcBef>
                <a:spcPts val="1600"/>
              </a:spcBef>
              <a:spcAft>
                <a:spcPts val="0"/>
              </a:spcAft>
              <a:buClr>
                <a:srgbClr val="056839"/>
              </a:buClr>
              <a:buSzPts val="2900"/>
              <a:buFont typeface="Calibri"/>
              <a:buChar char="●"/>
            </a:pPr>
            <a:r>
              <a:rPr lang="es-ES" sz="2900">
                <a:solidFill>
                  <a:srgbClr val="056839"/>
                </a:solidFill>
                <a:latin typeface="Calibri"/>
                <a:ea typeface="Calibri"/>
                <a:cs typeface="Calibri"/>
                <a:sym typeface="Calibri"/>
              </a:rPr>
              <a:t>Visi minėti reiškiniai padidins </a:t>
            </a:r>
            <a:r>
              <a:rPr lang="es-ES" sz="2900" b="1">
                <a:solidFill>
                  <a:srgbClr val="056839"/>
                </a:solidFill>
                <a:latin typeface="Calibri"/>
                <a:ea typeface="Calibri"/>
                <a:cs typeface="Calibri"/>
                <a:sym typeface="Calibri"/>
              </a:rPr>
              <a:t>riziką išnykti augalams ir gyvūnams</a:t>
            </a:r>
            <a:r>
              <a:rPr lang="es-ES" sz="2900">
                <a:solidFill>
                  <a:srgbClr val="056839"/>
                </a:solidFill>
                <a:latin typeface="Calibri"/>
                <a:ea typeface="Calibri"/>
                <a:cs typeface="Calibri"/>
                <a:sym typeface="Calibri"/>
              </a:rPr>
              <a:t>, gyvenantiems tam tikromis sąlygomis ir tam tikroje temperatūroje, ir negrįžtamai pakenks ekosistemai.</a:t>
            </a:r>
            <a:endParaRPr sz="2900">
              <a:solidFill>
                <a:srgbClr val="056839"/>
              </a:solidFill>
              <a:latin typeface="Calibri"/>
              <a:ea typeface="Calibri"/>
              <a:cs typeface="Calibri"/>
              <a:sym typeface="Calibri"/>
            </a:endParaRPr>
          </a:p>
          <a:p>
            <a:pPr marL="749300" marR="0" lvl="0" indent="-565150" algn="just" rtl="0">
              <a:lnSpc>
                <a:spcPct val="115000"/>
              </a:lnSpc>
              <a:spcBef>
                <a:spcPts val="1600"/>
              </a:spcBef>
              <a:spcAft>
                <a:spcPts val="0"/>
              </a:spcAft>
              <a:buClr>
                <a:srgbClr val="056839"/>
              </a:buClr>
              <a:buSzPts val="2900"/>
              <a:buFont typeface="Calibri"/>
              <a:buChar char="●"/>
            </a:pPr>
            <a:r>
              <a:rPr lang="es-ES" sz="2900">
                <a:solidFill>
                  <a:srgbClr val="056839"/>
                </a:solidFill>
                <a:latin typeface="Calibri"/>
                <a:ea typeface="Calibri"/>
                <a:cs typeface="Calibri"/>
                <a:sym typeface="Calibri"/>
              </a:rPr>
              <a:t>Šiltame vandenyne yra didesnė tikimybė, kad susidarys sąlygos kilti </a:t>
            </a:r>
            <a:r>
              <a:rPr lang="es-ES" sz="2900" b="1">
                <a:solidFill>
                  <a:srgbClr val="056839"/>
                </a:solidFill>
                <a:latin typeface="Calibri"/>
                <a:ea typeface="Calibri"/>
                <a:cs typeface="Calibri"/>
                <a:sym typeface="Calibri"/>
              </a:rPr>
              <a:t>uraganams</a:t>
            </a:r>
            <a:r>
              <a:rPr lang="es-ES" sz="2900">
                <a:solidFill>
                  <a:srgbClr val="056839"/>
                </a:solidFill>
                <a:latin typeface="Calibri"/>
                <a:ea typeface="Calibri"/>
                <a:cs typeface="Calibri"/>
                <a:sym typeface="Calibri"/>
              </a:rPr>
              <a:t> ir </a:t>
            </a:r>
            <a:r>
              <a:rPr lang="es-ES" sz="2900" b="1">
                <a:solidFill>
                  <a:srgbClr val="056839"/>
                </a:solidFill>
                <a:latin typeface="Calibri"/>
                <a:ea typeface="Calibri"/>
                <a:cs typeface="Calibri"/>
                <a:sym typeface="Calibri"/>
              </a:rPr>
              <a:t>smarkioms audroms</a:t>
            </a:r>
            <a:r>
              <a:rPr lang="es-ES" sz="2900">
                <a:solidFill>
                  <a:srgbClr val="056839"/>
                </a:solidFill>
                <a:latin typeface="Calibri"/>
                <a:ea typeface="Calibri"/>
                <a:cs typeface="Calibri"/>
                <a:sym typeface="Calibri"/>
              </a:rPr>
              <a:t>.</a:t>
            </a:r>
            <a:endParaRPr sz="2900">
              <a:solidFill>
                <a:srgbClr val="056839"/>
              </a:solidFill>
              <a:latin typeface="Arial"/>
              <a:ea typeface="Arial"/>
              <a:cs typeface="Arial"/>
              <a:sym typeface="Arial"/>
            </a:endParaRPr>
          </a:p>
          <a:p>
            <a:pPr marL="558800" marR="0" lvl="0" indent="-368300" algn="just" rtl="0">
              <a:lnSpc>
                <a:spcPct val="150000"/>
              </a:lnSpc>
              <a:spcBef>
                <a:spcPts val="1600"/>
              </a:spcBef>
              <a:spcAft>
                <a:spcPts val="0"/>
              </a:spcAft>
              <a:buClr>
                <a:schemeClr val="dk1"/>
              </a:buClr>
              <a:buSzPts val="2900"/>
              <a:buFont typeface="Noto Sans Symbols"/>
              <a:buNone/>
            </a:pPr>
            <a:endParaRPr sz="2900" b="1">
              <a:solidFill>
                <a:srgbClr val="056839"/>
              </a:solidFill>
              <a:latin typeface="Calibri"/>
              <a:ea typeface="Calibri"/>
              <a:cs typeface="Calibri"/>
              <a:sym typeface="Calibri"/>
            </a:endParaRPr>
          </a:p>
        </p:txBody>
      </p:sp>
      <p:sp>
        <p:nvSpPr>
          <p:cNvPr id="272" name="Google Shape;272;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3" name="Google Shape;273;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4" name="Google Shape;274;p16"/>
          <p:cNvSpPr/>
          <p:nvPr/>
        </p:nvSpPr>
        <p:spPr>
          <a:xfrm>
            <a:off x="920086" y="140302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75" name="Google Shape;275;p1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76" name="Google Shape;276;p1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77" name="Google Shape;277;p16"/>
          <p:cNvPicPr preferRelativeResize="0"/>
          <p:nvPr/>
        </p:nvPicPr>
        <p:blipFill rotWithShape="1">
          <a:blip r:embed="rId5">
            <a:alphaModFix/>
          </a:blip>
          <a:srcRect/>
          <a:stretch/>
        </p:blipFill>
        <p:spPr>
          <a:xfrm>
            <a:off x="9922881" y="1862061"/>
            <a:ext cx="8386157" cy="6289612"/>
          </a:xfrm>
          <a:prstGeom prst="rect">
            <a:avLst/>
          </a:prstGeom>
          <a:noFill/>
          <a:ln>
            <a:noFill/>
          </a:ln>
        </p:spPr>
      </p:pic>
      <p:sp>
        <p:nvSpPr>
          <p:cNvPr id="278" name="Google Shape;278;p16"/>
          <p:cNvSpPr txBox="1"/>
          <p:nvPr/>
        </p:nvSpPr>
        <p:spPr>
          <a:xfrm>
            <a:off x="9922890" y="8348639"/>
            <a:ext cx="7541100" cy="350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s-ES" sz="1300">
                <a:solidFill>
                  <a:schemeClr val="dk1"/>
                </a:solidFill>
                <a:latin typeface="Calibri"/>
                <a:ea typeface="Calibri"/>
                <a:cs typeface="Calibri"/>
                <a:sym typeface="Calibri"/>
              </a:rPr>
              <a:t>Nuotrauka iš Pexels: </a:t>
            </a:r>
            <a:r>
              <a:rPr lang="es-ES"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https://www.pexels.com/it-it/foto/foto-panoramica-di-coral-reef-3157890/</a:t>
            </a:r>
            <a:r>
              <a:rPr lang="es-ES" sz="1300">
                <a:solidFill>
                  <a:schemeClr val="dk1"/>
                </a:solidFill>
                <a:latin typeface="Calibri"/>
                <a:ea typeface="Calibri"/>
                <a:cs typeface="Calibri"/>
                <a:sym typeface="Calibri"/>
              </a:rPr>
              <a:t> </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7"/>
          <p:cNvSpPr txBox="1"/>
          <p:nvPr/>
        </p:nvSpPr>
        <p:spPr>
          <a:xfrm>
            <a:off x="785398" y="580772"/>
            <a:ext cx="195450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4600" b="1">
                <a:solidFill>
                  <a:srgbClr val="056839"/>
                </a:solidFill>
                <a:latin typeface="Calibri"/>
                <a:ea typeface="Calibri"/>
                <a:cs typeface="Calibri"/>
                <a:sym typeface="Calibri"/>
              </a:rPr>
              <a:t>2 TEMA: KLIMATO KAITOS POVEIKIS APLINKAI IR EKOSISTEMOMS</a:t>
            </a:r>
            <a:endParaRPr sz="4600">
              <a:solidFill>
                <a:srgbClr val="056839"/>
              </a:solidFill>
              <a:latin typeface="Calibri"/>
              <a:ea typeface="Calibri"/>
              <a:cs typeface="Calibri"/>
              <a:sym typeface="Calibri"/>
            </a:endParaRPr>
          </a:p>
        </p:txBody>
      </p:sp>
      <p:sp>
        <p:nvSpPr>
          <p:cNvPr id="284" name="Google Shape;284;p17"/>
          <p:cNvSpPr txBox="1"/>
          <p:nvPr/>
        </p:nvSpPr>
        <p:spPr>
          <a:xfrm>
            <a:off x="785396" y="1720138"/>
            <a:ext cx="18075600" cy="4742100"/>
          </a:xfrm>
          <a:prstGeom prst="rect">
            <a:avLst/>
          </a:prstGeom>
          <a:noFill/>
          <a:ln>
            <a:noFill/>
          </a:ln>
        </p:spPr>
        <p:txBody>
          <a:bodyPr spcFirstLastPara="1" wrap="square" lIns="148575" tIns="74275" rIns="148575" bIns="74275" anchor="t" anchorCtr="0">
            <a:spAutoFit/>
          </a:bodyPr>
          <a:lstStyle/>
          <a:p>
            <a:pPr marL="749300" marR="0" lvl="0" indent="-565150" algn="just" rtl="0">
              <a:lnSpc>
                <a:spcPct val="150000"/>
              </a:lnSpc>
              <a:spcBef>
                <a:spcPts val="0"/>
              </a:spcBef>
              <a:spcAft>
                <a:spcPts val="0"/>
              </a:spcAft>
              <a:buClr>
                <a:srgbClr val="056839"/>
              </a:buClr>
              <a:buSzPts val="2900"/>
              <a:buFont typeface="Calibri"/>
              <a:buChar char="●"/>
            </a:pPr>
            <a:r>
              <a:rPr lang="es-ES" sz="2900">
                <a:solidFill>
                  <a:srgbClr val="056839"/>
                </a:solidFill>
                <a:latin typeface="Calibri"/>
                <a:ea typeface="Calibri"/>
                <a:cs typeface="Calibri"/>
                <a:sym typeface="Calibri"/>
              </a:rPr>
              <a:t>Kai kuriose pasaulio dalyse lyja per daug, o kitose praėjo daug mėnesių nuo paskutinės lietingos dienos. Indijoje, Pakistane ir į pietus nuo Sacharos esančiose Afrikos šalyse jau dabar vyrauja </a:t>
            </a:r>
            <a:r>
              <a:rPr lang="es-ES" sz="2900" b="1">
                <a:solidFill>
                  <a:srgbClr val="056839"/>
                </a:solidFill>
                <a:latin typeface="Calibri"/>
                <a:ea typeface="Calibri"/>
                <a:cs typeface="Calibri"/>
                <a:sym typeface="Calibri"/>
              </a:rPr>
              <a:t>didžiulės sausros</a:t>
            </a:r>
            <a:r>
              <a:rPr lang="es-ES" sz="2900">
                <a:solidFill>
                  <a:srgbClr val="056839"/>
                </a:solidFill>
                <a:latin typeface="Calibri"/>
                <a:ea typeface="Calibri"/>
                <a:cs typeface="Calibri"/>
                <a:sym typeface="Calibri"/>
              </a:rPr>
              <a:t>, kurios daro </a:t>
            </a:r>
            <a:r>
              <a:rPr lang="es-ES" sz="2900" b="1">
                <a:solidFill>
                  <a:srgbClr val="056839"/>
                </a:solidFill>
                <a:latin typeface="Calibri"/>
                <a:ea typeface="Calibri"/>
                <a:cs typeface="Calibri"/>
                <a:sym typeface="Calibri"/>
              </a:rPr>
              <a:t>didžiulį poveikį žemės ūkiui ir veislininkystei </a:t>
            </a:r>
            <a:r>
              <a:rPr lang="es-ES" sz="2900">
                <a:solidFill>
                  <a:srgbClr val="056839"/>
                </a:solidFill>
                <a:latin typeface="Calibri"/>
                <a:ea typeface="Calibri"/>
                <a:cs typeface="Calibri"/>
                <a:sym typeface="Calibri"/>
              </a:rPr>
              <a:t>(Trimarchi, 2012).</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es-ES" sz="2900" b="0" i="0" u="none" strike="noStrike" cap="none">
                <a:solidFill>
                  <a:srgbClr val="056839"/>
                </a:solidFill>
                <a:latin typeface="Calibri"/>
                <a:ea typeface="Calibri"/>
                <a:cs typeface="Calibri"/>
                <a:sym typeface="Calibri"/>
              </a:rPr>
              <a:t>Daugelyje pasaulio vietovių </a:t>
            </a:r>
            <a:r>
              <a:rPr lang="es-ES" sz="2900" b="1" i="0" u="none" strike="noStrike" cap="none">
                <a:solidFill>
                  <a:srgbClr val="056839"/>
                </a:solidFill>
                <a:latin typeface="Calibri"/>
                <a:ea typeface="Calibri"/>
                <a:cs typeface="Calibri"/>
                <a:sym typeface="Calibri"/>
              </a:rPr>
              <a:t>vis dažniau kyla gaisrai</a:t>
            </a:r>
            <a:r>
              <a:rPr lang="es-ES" sz="2900" b="0" i="0" u="none" strike="noStrike" cap="none">
                <a:solidFill>
                  <a:srgbClr val="056839"/>
                </a:solidFill>
                <a:latin typeface="Calibri"/>
                <a:ea typeface="Calibri"/>
                <a:cs typeface="Calibri"/>
                <a:sym typeface="Calibri"/>
              </a:rPr>
              <a:t>. Kai kuriais atvejais šiltas oras (dėl klimato kaitos ir gaisrų) žemo atmosferos slėgio zonose pritraukia papildomai šilto oro, todėl susidaro vadinamieji „</a:t>
            </a:r>
            <a:r>
              <a:rPr lang="es-ES" sz="2900" b="1" i="0" u="none" strike="noStrike" cap="none">
                <a:solidFill>
                  <a:srgbClr val="056839"/>
                </a:solidFill>
                <a:latin typeface="Calibri"/>
                <a:ea typeface="Calibri"/>
                <a:cs typeface="Calibri"/>
                <a:sym typeface="Calibri"/>
              </a:rPr>
              <a:t>ugnies tornadai”</a:t>
            </a:r>
            <a:r>
              <a:rPr lang="es-ES" sz="2900" b="0" i="0" u="none" strike="noStrike" cap="none">
                <a:solidFill>
                  <a:srgbClr val="056839"/>
                </a:solidFill>
                <a:latin typeface="Calibri"/>
                <a:ea typeface="Calibri"/>
                <a:cs typeface="Calibri"/>
                <a:sym typeface="Calibri"/>
              </a:rPr>
              <a:t>. (Costa, 2022).</a:t>
            </a:r>
            <a:endParaRPr sz="2900" b="0" i="0" u="none" strike="noStrike" cap="none">
              <a:solidFill>
                <a:srgbClr val="056839"/>
              </a:solidFill>
              <a:latin typeface="Arial"/>
              <a:ea typeface="Arial"/>
              <a:cs typeface="Arial"/>
              <a:sym typeface="Arial"/>
            </a:endParaRPr>
          </a:p>
          <a:p>
            <a:pPr marL="6502400" marR="0" lvl="8" indent="-368300" algn="just" rtl="0">
              <a:lnSpc>
                <a:spcPct val="150000"/>
              </a:lnSpc>
              <a:spcBef>
                <a:spcPts val="1000"/>
              </a:spcBef>
              <a:spcAft>
                <a:spcPts val="0"/>
              </a:spcAft>
              <a:buClr>
                <a:schemeClr val="dk1"/>
              </a:buClr>
              <a:buSzPts val="2900"/>
              <a:buFont typeface="Noto Sans Symbols"/>
              <a:buNone/>
            </a:pPr>
            <a:endParaRPr sz="2900" b="0" i="0" u="none" strike="noStrike" cap="none">
              <a:solidFill>
                <a:srgbClr val="056839"/>
              </a:solidFill>
              <a:latin typeface="Calibri"/>
              <a:ea typeface="Calibri"/>
              <a:cs typeface="Calibri"/>
              <a:sym typeface="Calibri"/>
            </a:endParaRPr>
          </a:p>
        </p:txBody>
      </p:sp>
      <p:sp>
        <p:nvSpPr>
          <p:cNvPr id="285" name="Google Shape;285;p1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6" name="Google Shape;286;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7" name="Google Shape;287;p17"/>
          <p:cNvSpPr/>
          <p:nvPr/>
        </p:nvSpPr>
        <p:spPr>
          <a:xfrm>
            <a:off x="1034414" y="14157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88" name="Google Shape;288;p1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89" name="Google Shape;289;p1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90" name="Google Shape;290;p17"/>
          <p:cNvPicPr preferRelativeResize="0"/>
          <p:nvPr/>
        </p:nvPicPr>
        <p:blipFill rotWithShape="1">
          <a:blip r:embed="rId5">
            <a:alphaModFix/>
          </a:blip>
          <a:srcRect/>
          <a:stretch/>
        </p:blipFill>
        <p:spPr>
          <a:xfrm>
            <a:off x="12385237" y="5134421"/>
            <a:ext cx="5989363" cy="4083656"/>
          </a:xfrm>
          <a:prstGeom prst="rect">
            <a:avLst/>
          </a:prstGeom>
          <a:noFill/>
          <a:ln>
            <a:noFill/>
          </a:ln>
        </p:spPr>
      </p:pic>
      <p:sp>
        <p:nvSpPr>
          <p:cNvPr id="291" name="Google Shape;291;p17"/>
          <p:cNvSpPr txBox="1"/>
          <p:nvPr/>
        </p:nvSpPr>
        <p:spPr>
          <a:xfrm>
            <a:off x="12385133" y="9410625"/>
            <a:ext cx="6738300" cy="750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300">
                <a:solidFill>
                  <a:schemeClr val="dk1"/>
                </a:solidFill>
                <a:latin typeface="Calibri"/>
                <a:ea typeface="Calibri"/>
                <a:cs typeface="Calibri"/>
                <a:sym typeface="Calibri"/>
              </a:rPr>
              <a:t>Nuotrauka iš Pexels: </a:t>
            </a:r>
            <a:r>
              <a:rPr lang="es-ES"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https://www.pexels.com/it-it/foto/foto-dell-albero-nudo-marrone-sulla-superficie-marrone-durante-il-giorno-60013/</a:t>
            </a:r>
            <a:r>
              <a:rPr lang="es-ES" sz="1300">
                <a:solidFill>
                  <a:schemeClr val="dk1"/>
                </a:solidFill>
                <a:latin typeface="Calibri"/>
                <a:ea typeface="Calibri"/>
                <a:cs typeface="Calibri"/>
                <a:sym typeface="Calibri"/>
              </a:rPr>
              <a:t>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18"/>
          <p:cNvSpPr txBox="1"/>
          <p:nvPr/>
        </p:nvSpPr>
        <p:spPr>
          <a:xfrm>
            <a:off x="853918" y="844138"/>
            <a:ext cx="17820600" cy="2012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4600" b="1">
                <a:solidFill>
                  <a:srgbClr val="056839"/>
                </a:solidFill>
                <a:latin typeface="Calibri"/>
                <a:ea typeface="Calibri"/>
                <a:cs typeface="Calibri"/>
                <a:sym typeface="Calibri"/>
              </a:rPr>
              <a:t>2 tema: KLIMATO KAITOS POVEIKIS APLINKAI IR EKOSISTEMOMS: naudingos nuorodos</a:t>
            </a:r>
            <a:endParaRPr sz="46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97" name="Google Shape;297;p18"/>
          <p:cNvSpPr txBox="1"/>
          <p:nvPr/>
        </p:nvSpPr>
        <p:spPr>
          <a:xfrm>
            <a:off x="1034397" y="3000939"/>
            <a:ext cx="16933500" cy="40905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es-ES" sz="2800" b="1">
                <a:solidFill>
                  <a:srgbClr val="056839"/>
                </a:solidFill>
                <a:latin typeface="Calibri"/>
                <a:ea typeface="Calibri"/>
                <a:cs typeface="Calibri"/>
                <a:sym typeface="Calibri"/>
              </a:rPr>
              <a:t>Intergovernmental Panel on Climate Change, IPCC. (2022).</a:t>
            </a:r>
            <a:r>
              <a:rPr lang="es-ES" sz="2800" b="1" i="1">
                <a:solidFill>
                  <a:srgbClr val="056839"/>
                </a:solidFill>
                <a:latin typeface="Calibri"/>
                <a:ea typeface="Calibri"/>
                <a:cs typeface="Calibri"/>
                <a:sym typeface="Calibri"/>
              </a:rPr>
              <a:t> Climate Change 2022: Mitigation of Climate Change. </a:t>
            </a:r>
            <a:r>
              <a:rPr lang="es-ES" sz="2800" b="1">
                <a:solidFill>
                  <a:srgbClr val="056839"/>
                </a:solidFill>
                <a:latin typeface="Calibri"/>
                <a:ea typeface="Calibri"/>
                <a:cs typeface="Calibri"/>
                <a:sym typeface="Calibri"/>
              </a:rPr>
              <a:t>Working Group III Report</a:t>
            </a:r>
            <a:endParaRPr sz="28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https://www.ipcc.ch/report/ar6/wg3/</a:t>
            </a:r>
            <a:r>
              <a:rPr lang="es-ES" sz="2000" i="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8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800" b="1">
                <a:solidFill>
                  <a:srgbClr val="056839"/>
                </a:solidFill>
                <a:latin typeface="Calibri"/>
                <a:ea typeface="Calibri"/>
                <a:cs typeface="Calibri"/>
                <a:sym typeface="Calibri"/>
              </a:rPr>
              <a:t>Thomson P. and the United Nations (2021). Interview: Moving the needle on the sustainable blue economy. Climate Action</a:t>
            </a:r>
            <a:endParaRPr sz="28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https://www.un.org/en/climatechange/peter-thomson-sustainable-blue-economy</a:t>
            </a:r>
            <a:r>
              <a:rPr lang="es-E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8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800" b="1">
                <a:solidFill>
                  <a:srgbClr val="056839"/>
                </a:solidFill>
                <a:latin typeface="Calibri"/>
                <a:ea typeface="Calibri"/>
                <a:cs typeface="Calibri"/>
                <a:sym typeface="Calibri"/>
              </a:rPr>
              <a:t>The United Nations (n.d.) Climate Action Fast Facts. Climate Action, Digital Library</a:t>
            </a:r>
            <a:endParaRPr sz="28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https://www.un.org/en/climatechange/science/key-findings#nature</a:t>
            </a:r>
            <a:r>
              <a:rPr lang="es-ES" sz="2000">
                <a:solidFill>
                  <a:schemeClr val="dk1"/>
                </a:solidFill>
                <a:latin typeface="Calibri"/>
                <a:ea typeface="Calibri"/>
                <a:cs typeface="Calibri"/>
                <a:sym typeface="Calibri"/>
              </a:rPr>
              <a:t> </a:t>
            </a:r>
            <a:r>
              <a:rPr lang="es-ES" sz="2000">
                <a:solidFill>
                  <a:srgbClr val="056839"/>
                </a:solidFill>
                <a:latin typeface="Calibri"/>
                <a:ea typeface="Calibri"/>
                <a:cs typeface="Calibri"/>
                <a:sym typeface="Calibri"/>
              </a:rPr>
              <a:t> </a:t>
            </a:r>
            <a:endParaRPr sz="2000" b="1">
              <a:solidFill>
                <a:srgbClr val="056839"/>
              </a:solidFill>
              <a:latin typeface="Calibri"/>
              <a:ea typeface="Calibri"/>
              <a:cs typeface="Calibri"/>
              <a:sym typeface="Calibri"/>
            </a:endParaRPr>
          </a:p>
        </p:txBody>
      </p:sp>
      <p:sp>
        <p:nvSpPr>
          <p:cNvPr id="298" name="Google Shape;298;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9" name="Google Shape;299;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0" name="Google Shape;300;p18"/>
          <p:cNvSpPr/>
          <p:nvPr/>
        </p:nvSpPr>
        <p:spPr>
          <a:xfrm>
            <a:off x="1034414" y="2335157"/>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01" name="Google Shape;301;p18"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302" name="Google Shape;302;p18"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9"/>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3 tema: Klimato kaitos poveikis sveikatai</a:t>
            </a:r>
            <a:endParaRPr sz="3300" b="1">
              <a:solidFill>
                <a:srgbClr val="C55A11"/>
              </a:solidFill>
              <a:latin typeface="Calibri"/>
              <a:ea typeface="Calibri"/>
              <a:cs typeface="Calibri"/>
              <a:sym typeface="Calibri"/>
            </a:endParaRPr>
          </a:p>
        </p:txBody>
      </p:sp>
      <p:sp>
        <p:nvSpPr>
          <p:cNvPr id="308" name="Google Shape;308;p19"/>
          <p:cNvSpPr txBox="1"/>
          <p:nvPr/>
        </p:nvSpPr>
        <p:spPr>
          <a:xfrm>
            <a:off x="1003587" y="2005917"/>
            <a:ext cx="18075600" cy="6985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s-ES" sz="2900">
                <a:solidFill>
                  <a:srgbClr val="056839"/>
                </a:solidFill>
                <a:latin typeface="Calibri"/>
                <a:ea typeface="Calibri"/>
                <a:cs typeface="Calibri"/>
                <a:sym typeface="Calibri"/>
              </a:rPr>
              <a:t>Klimato kaita taip pat daro tiesioginį ir netiesioginį poveikį žmonių sveikatai. Tiesioginis poveikis siejamas su tuo, kad dėl klimato kaitos ir visuotinio atšilimo ekstremalių oro sąlygų žūsta daug žmonių. Iš tikrųjų kasmet dėl aplinkos veiksnių miršta apie 13 mln. žmonių (JT, n.d.). Prie netiesioginių klimato kaitos padarinių žmonių sveikatai priskiriami šie :</a:t>
            </a:r>
            <a:endParaRPr sz="2900">
              <a:solidFill>
                <a:srgbClr val="056839"/>
              </a:solidFill>
              <a:latin typeface="Calibri"/>
              <a:ea typeface="Calibri"/>
              <a:cs typeface="Calibri"/>
              <a:sym typeface="Calibri"/>
            </a:endParaRPr>
          </a:p>
          <a:p>
            <a:pPr marL="469900" marR="0" lvl="0" indent="-463550" algn="just" rtl="0">
              <a:lnSpc>
                <a:spcPct val="150000"/>
              </a:lnSpc>
              <a:spcBef>
                <a:spcPts val="2300"/>
              </a:spcBef>
              <a:spcAft>
                <a:spcPts val="0"/>
              </a:spcAft>
              <a:buClr>
                <a:srgbClr val="056839"/>
              </a:buClr>
              <a:buSzPts val="2900"/>
              <a:buFont typeface="Arial"/>
              <a:buChar char="•"/>
            </a:pPr>
            <a:r>
              <a:rPr lang="es-ES" sz="2900">
                <a:solidFill>
                  <a:srgbClr val="056839"/>
                </a:solidFill>
                <a:latin typeface="Calibri"/>
                <a:ea typeface="Calibri"/>
                <a:cs typeface="Calibri"/>
                <a:sym typeface="Calibri"/>
              </a:rPr>
              <a:t>Kvėpavimo takų ligos</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es-ES" sz="2900">
                <a:solidFill>
                  <a:srgbClr val="056839"/>
                </a:solidFill>
                <a:latin typeface="Calibri"/>
                <a:ea typeface="Calibri"/>
                <a:cs typeface="Calibri"/>
                <a:sym typeface="Calibri"/>
              </a:rPr>
              <a:t>Širdies ir kraujagyslių ligos</a:t>
            </a:r>
            <a:endParaRPr sz="2900">
              <a:solidFill>
                <a:srgbClr val="056839"/>
              </a:solidFill>
              <a:latin typeface="Calibri"/>
              <a:ea typeface="Calibri"/>
              <a:cs typeface="Calibri"/>
              <a:sym typeface="Calibri"/>
            </a:endParaRPr>
          </a:p>
          <a:p>
            <a:pPr marL="558800" marR="0" lvl="0" indent="-552450" algn="just" rtl="0">
              <a:spcBef>
                <a:spcPts val="1000"/>
              </a:spcBef>
              <a:spcAft>
                <a:spcPts val="0"/>
              </a:spcAft>
              <a:buClr>
                <a:srgbClr val="056839"/>
              </a:buClr>
              <a:buSzPts val="2900"/>
              <a:buFont typeface="Arial"/>
              <a:buChar char="•"/>
            </a:pPr>
            <a:r>
              <a:rPr lang="es-ES" sz="2900">
                <a:solidFill>
                  <a:srgbClr val="056839"/>
                </a:solidFill>
                <a:latin typeface="Calibri"/>
                <a:ea typeface="Calibri"/>
                <a:cs typeface="Calibri"/>
                <a:sym typeface="Calibri"/>
              </a:rPr>
              <a:t>Ligos, susijusios su vandens trūkumu ir netinkamu maisto paskirstymu (mitybos nepakankamumas, cholera ir t.t.)</a:t>
            </a:r>
            <a:endParaRPr sz="2900">
              <a:solidFill>
                <a:srgbClr val="056839"/>
              </a:solidFill>
              <a:latin typeface="Arial"/>
              <a:ea typeface="Arial"/>
              <a:cs typeface="Arial"/>
              <a:sym typeface="Arial"/>
            </a:endParaRPr>
          </a:p>
          <a:p>
            <a:pPr marL="558800" marR="0" lvl="0" indent="-552450" algn="just" rtl="0">
              <a:lnSpc>
                <a:spcPct val="150000"/>
              </a:lnSpc>
              <a:spcBef>
                <a:spcPts val="1000"/>
              </a:spcBef>
              <a:spcAft>
                <a:spcPts val="0"/>
              </a:spcAft>
              <a:buClr>
                <a:srgbClr val="056839"/>
              </a:buClr>
              <a:buSzPts val="2900"/>
              <a:buFont typeface="Arial"/>
              <a:buChar char="•"/>
            </a:pPr>
            <a:r>
              <a:rPr lang="es-ES" sz="2900">
                <a:solidFill>
                  <a:srgbClr val="056839"/>
                </a:solidFill>
                <a:latin typeface="Calibri"/>
                <a:ea typeface="Calibri"/>
                <a:cs typeface="Calibri"/>
                <a:sym typeface="Calibri"/>
              </a:rPr>
              <a:t>Infekcinės ligos</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es-ES" sz="2900">
                <a:solidFill>
                  <a:srgbClr val="056839"/>
                </a:solidFill>
                <a:latin typeface="Calibri"/>
                <a:ea typeface="Calibri"/>
                <a:cs typeface="Calibri"/>
                <a:sym typeface="Calibri"/>
              </a:rPr>
              <a:t>Psichikos sveikatos ligos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2300">
                <a:solidFill>
                  <a:srgbClr val="056839"/>
                </a:solidFill>
                <a:latin typeface="Calibri"/>
                <a:ea typeface="Calibri"/>
                <a:cs typeface="Calibri"/>
                <a:sym typeface="Calibri"/>
              </a:rPr>
              <a:t>(Ligų kontrolės ir prevencijos centras, 2022 m.)</a:t>
            </a:r>
            <a:endParaRPr sz="2300">
              <a:solidFill>
                <a:srgbClr val="056839"/>
              </a:solidFill>
              <a:latin typeface="Arial"/>
              <a:ea typeface="Arial"/>
              <a:cs typeface="Arial"/>
              <a:sym typeface="Arial"/>
            </a:endParaRPr>
          </a:p>
          <a:p>
            <a:pPr marL="558800" marR="0" lvl="0" indent="-368300" algn="just" rtl="0">
              <a:lnSpc>
                <a:spcPct val="150000"/>
              </a:lnSpc>
              <a:spcBef>
                <a:spcPts val="1000"/>
              </a:spcBef>
              <a:spcAft>
                <a:spcPts val="0"/>
              </a:spcAft>
              <a:buClr>
                <a:schemeClr val="dk1"/>
              </a:buClr>
              <a:buSzPts val="2900"/>
              <a:buFont typeface="Arial"/>
              <a:buNone/>
            </a:pPr>
            <a:endParaRPr sz="2900">
              <a:solidFill>
                <a:srgbClr val="056839"/>
              </a:solidFill>
              <a:latin typeface="Calibri"/>
              <a:ea typeface="Calibri"/>
              <a:cs typeface="Calibri"/>
              <a:sym typeface="Calibri"/>
            </a:endParaRPr>
          </a:p>
        </p:txBody>
      </p:sp>
      <p:sp>
        <p:nvSpPr>
          <p:cNvPr id="309" name="Google Shape;309;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0" name="Google Shape;310;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1" name="Google Shape;311;p19"/>
          <p:cNvSpPr/>
          <p:nvPr/>
        </p:nvSpPr>
        <p:spPr>
          <a:xfrm>
            <a:off x="1003587" y="160083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2" name="Google Shape;312;p1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13" name="Google Shape;313;p1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Mokymosi rezultatai</a:t>
            </a:r>
            <a:endParaRPr sz="3300" b="1">
              <a:solidFill>
                <a:srgbClr val="C55A11"/>
              </a:solidFill>
              <a:latin typeface="Calibri"/>
              <a:ea typeface="Calibri"/>
              <a:cs typeface="Calibri"/>
              <a:sym typeface="Calibri"/>
            </a:endParaRPr>
          </a:p>
        </p:txBody>
      </p:sp>
      <p:sp>
        <p:nvSpPr>
          <p:cNvPr id="110" name="Google Shape;110;p2"/>
          <p:cNvSpPr txBox="1"/>
          <p:nvPr/>
        </p:nvSpPr>
        <p:spPr>
          <a:xfrm>
            <a:off x="1104081" y="2567316"/>
            <a:ext cx="18029700" cy="3300900"/>
          </a:xfrm>
          <a:prstGeom prst="rect">
            <a:avLst/>
          </a:prstGeom>
          <a:noFill/>
          <a:ln>
            <a:noFill/>
          </a:ln>
        </p:spPr>
        <p:txBody>
          <a:bodyPr spcFirstLastPara="1" wrap="square" lIns="148575" tIns="74275" rIns="148575" bIns="74275" anchor="t" anchorCtr="0">
            <a:spAutoFit/>
          </a:bodyPr>
          <a:lstStyle/>
          <a:p>
            <a:pPr marL="749300" marR="0" lvl="0" indent="-673100" algn="just" rtl="0">
              <a:lnSpc>
                <a:spcPct val="115000"/>
              </a:lnSpc>
              <a:spcBef>
                <a:spcPts val="0"/>
              </a:spcBef>
              <a:spcAft>
                <a:spcPts val="0"/>
              </a:spcAft>
              <a:buClr>
                <a:srgbClr val="056839"/>
              </a:buClr>
              <a:buSzPts val="4600"/>
              <a:buFont typeface="Calibri"/>
              <a:buChar char="●"/>
            </a:pPr>
            <a:r>
              <a:rPr lang="es-ES" sz="4600">
                <a:solidFill>
                  <a:srgbClr val="056839"/>
                </a:solidFill>
                <a:latin typeface="Calibri"/>
                <a:ea typeface="Calibri"/>
                <a:cs typeface="Calibri"/>
                <a:sym typeface="Calibri"/>
              </a:rPr>
              <a:t>Suprasti, kas yra klimato kaita</a:t>
            </a:r>
            <a:endParaRPr sz="4600">
              <a:solidFill>
                <a:srgbClr val="056839"/>
              </a:solidFill>
              <a:latin typeface="Calibri"/>
              <a:ea typeface="Calibri"/>
              <a:cs typeface="Calibri"/>
              <a:sym typeface="Calibri"/>
            </a:endParaRPr>
          </a:p>
          <a:p>
            <a:pPr marL="749300" marR="0" lvl="0" indent="-673100" algn="just" rtl="0">
              <a:lnSpc>
                <a:spcPct val="115000"/>
              </a:lnSpc>
              <a:spcBef>
                <a:spcPts val="0"/>
              </a:spcBef>
              <a:spcAft>
                <a:spcPts val="0"/>
              </a:spcAft>
              <a:buClr>
                <a:srgbClr val="056839"/>
              </a:buClr>
              <a:buSzPts val="4600"/>
              <a:buFont typeface="Calibri"/>
              <a:buChar char="●"/>
            </a:pPr>
            <a:r>
              <a:rPr lang="es-ES" sz="4600">
                <a:solidFill>
                  <a:srgbClr val="056839"/>
                </a:solidFill>
                <a:latin typeface="Calibri"/>
                <a:ea typeface="Calibri"/>
                <a:cs typeface="Calibri"/>
                <a:sym typeface="Calibri"/>
              </a:rPr>
              <a:t>Daugiau sužinoti apie klimato kaitos poveikį skirtingose srityse</a:t>
            </a:r>
            <a:endParaRPr sz="4600">
              <a:solidFill>
                <a:srgbClr val="056839"/>
              </a:solidFill>
              <a:latin typeface="Calibri"/>
              <a:ea typeface="Calibri"/>
              <a:cs typeface="Calibri"/>
              <a:sym typeface="Calibri"/>
            </a:endParaRPr>
          </a:p>
          <a:p>
            <a:pPr marL="749300" marR="0" lvl="0" indent="-673100" algn="just" rtl="0">
              <a:lnSpc>
                <a:spcPct val="115000"/>
              </a:lnSpc>
              <a:spcBef>
                <a:spcPts val="0"/>
              </a:spcBef>
              <a:spcAft>
                <a:spcPts val="0"/>
              </a:spcAft>
              <a:buClr>
                <a:srgbClr val="056839"/>
              </a:buClr>
              <a:buSzPts val="4600"/>
              <a:buFont typeface="Calibri"/>
              <a:buChar char="●"/>
            </a:pPr>
            <a:r>
              <a:rPr lang="es-ES" sz="4600">
                <a:solidFill>
                  <a:srgbClr val="056839"/>
                </a:solidFill>
                <a:latin typeface="Calibri"/>
                <a:ea typeface="Calibri"/>
                <a:cs typeface="Calibri"/>
                <a:sym typeface="Calibri"/>
              </a:rPr>
              <a:t>Suprasti skirtumą tarp klimato ir oro</a:t>
            </a:r>
            <a:endParaRPr sz="4600">
              <a:solidFill>
                <a:srgbClr val="056839"/>
              </a:solidFill>
              <a:latin typeface="Calibri"/>
              <a:ea typeface="Calibri"/>
              <a:cs typeface="Calibri"/>
              <a:sym typeface="Calibri"/>
            </a:endParaRPr>
          </a:p>
          <a:p>
            <a:pPr marL="749300" marR="0" lvl="0" indent="-673100" algn="just" rtl="0">
              <a:lnSpc>
                <a:spcPct val="115000"/>
              </a:lnSpc>
              <a:spcBef>
                <a:spcPts val="0"/>
              </a:spcBef>
              <a:spcAft>
                <a:spcPts val="0"/>
              </a:spcAft>
              <a:buClr>
                <a:srgbClr val="056839"/>
              </a:buClr>
              <a:buSzPts val="4600"/>
              <a:buFont typeface="Calibri"/>
              <a:buChar char="●"/>
            </a:pPr>
            <a:r>
              <a:rPr lang="es-ES" sz="4600">
                <a:solidFill>
                  <a:srgbClr val="056839"/>
                </a:solidFill>
                <a:latin typeface="Calibri"/>
                <a:ea typeface="Calibri"/>
                <a:cs typeface="Calibri"/>
                <a:sym typeface="Calibri"/>
              </a:rPr>
              <a:t>Pažinti ir suprasti klimato kaitos reiškinio sudėtingumą</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20"/>
          <p:cNvSpPr txBox="1"/>
          <p:nvPr/>
        </p:nvSpPr>
        <p:spPr>
          <a:xfrm>
            <a:off x="853919" y="935138"/>
            <a:ext cx="183993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400" b="1">
                <a:solidFill>
                  <a:srgbClr val="056839"/>
                </a:solidFill>
                <a:latin typeface="Calibri"/>
                <a:ea typeface="Calibri"/>
                <a:cs typeface="Calibri"/>
                <a:sym typeface="Calibri"/>
              </a:rPr>
              <a:t>3 tema: Klimato kaitos poveikis sveikatai naudingos nuorodos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9" name="Google Shape;319;p20"/>
          <p:cNvSpPr txBox="1"/>
          <p:nvPr/>
        </p:nvSpPr>
        <p:spPr>
          <a:xfrm>
            <a:off x="1034397" y="2665652"/>
            <a:ext cx="16933500" cy="1266000"/>
          </a:xfrm>
          <a:prstGeom prst="rect">
            <a:avLst/>
          </a:prstGeom>
          <a:noFill/>
          <a:ln>
            <a:noFill/>
          </a:ln>
        </p:spPr>
        <p:txBody>
          <a:bodyPr spcFirstLastPara="1" wrap="square" lIns="148575" tIns="74275" rIns="148575" bIns="74275" anchor="t" anchorCtr="0">
            <a:spAutoFit/>
          </a:bodyPr>
          <a:lstStyle/>
          <a:p>
            <a:pPr marL="749300" marR="0" lvl="0" indent="0" algn="l" rtl="0">
              <a:lnSpc>
                <a:spcPct val="150000"/>
              </a:lnSpc>
              <a:spcBef>
                <a:spcPts val="0"/>
              </a:spcBef>
              <a:spcAft>
                <a:spcPts val="0"/>
              </a:spcAft>
              <a:buNone/>
            </a:pPr>
            <a:r>
              <a:rPr lang="es-ES" sz="2900" b="1">
                <a:solidFill>
                  <a:srgbClr val="056839"/>
                </a:solidFill>
                <a:latin typeface="Calibri"/>
                <a:ea typeface="Calibri"/>
                <a:cs typeface="Calibri"/>
                <a:sym typeface="Calibri"/>
              </a:rPr>
              <a:t>Centers for Disease Control and Prevention (2022). </a:t>
            </a:r>
            <a:r>
              <a:rPr lang="es-ES" sz="2900" b="1" i="1">
                <a:solidFill>
                  <a:srgbClr val="056839"/>
                </a:solidFill>
                <a:latin typeface="Calibri"/>
                <a:ea typeface="Calibri"/>
                <a:cs typeface="Calibri"/>
                <a:sym typeface="Calibri"/>
              </a:rPr>
              <a:t>Climate Effects on Health</a:t>
            </a:r>
            <a:r>
              <a:rPr lang="es-ES" sz="2900" b="1">
                <a:solidFill>
                  <a:srgbClr val="056839"/>
                </a:solidFill>
                <a:latin typeface="Calibri"/>
                <a:ea typeface="Calibri"/>
                <a:cs typeface="Calibri"/>
                <a:sym typeface="Calibri"/>
              </a:rPr>
              <a:t>. Prieinama adresu: </a:t>
            </a:r>
            <a:r>
              <a:rPr lang="es-E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https://www.cdc.gov/climateandhealth/effects/default.htm#:~:text=The%20health%20effects%20of%20these,and%20threats%20to%20mental%20health</a:t>
            </a:r>
            <a:r>
              <a:rPr lang="es-ES" sz="2900">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320" name="Google Shape;320;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1" name="Google Shape;321;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2" name="Google Shape;322;p20"/>
          <p:cNvSpPr/>
          <p:nvPr/>
        </p:nvSpPr>
        <p:spPr>
          <a:xfrm>
            <a:off x="1034414" y="1907638"/>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23" name="Google Shape;323;p20"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324" name="Google Shape;324;p20"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1"/>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4 tema: Socialinis poveikis klimato kaitai</a:t>
            </a:r>
            <a:endParaRPr sz="3300" b="1">
              <a:solidFill>
                <a:srgbClr val="C55A11"/>
              </a:solidFill>
              <a:latin typeface="Calibri"/>
              <a:ea typeface="Calibri"/>
              <a:cs typeface="Calibri"/>
              <a:sym typeface="Calibri"/>
            </a:endParaRPr>
          </a:p>
        </p:txBody>
      </p:sp>
      <p:sp>
        <p:nvSpPr>
          <p:cNvPr id="330" name="Google Shape;330;p21"/>
          <p:cNvSpPr txBox="1"/>
          <p:nvPr/>
        </p:nvSpPr>
        <p:spPr>
          <a:xfrm>
            <a:off x="1003587" y="2382585"/>
            <a:ext cx="18075600" cy="3872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b="1">
                <a:solidFill>
                  <a:srgbClr val="056839"/>
                </a:solidFill>
                <a:latin typeface="Calibri"/>
                <a:ea typeface="Calibri"/>
                <a:cs typeface="Calibri"/>
                <a:sym typeface="Calibri"/>
              </a:rPr>
              <a:t>Neturtingiausi ir pažeidžiamiausi žmonės, nežiūrint į tai, kad jie mažiausiai atsakingi už klimato kaitą, moka didžiausią kainą</a:t>
            </a:r>
            <a:r>
              <a:rPr lang="es-ES" sz="3300">
                <a:solidFill>
                  <a:srgbClr val="056839"/>
                </a:solidFill>
                <a:latin typeface="Calibri"/>
                <a:ea typeface="Calibri"/>
                <a:cs typeface="Calibri"/>
                <a:sym typeface="Calibri"/>
              </a:rPr>
              <a:t>. Iš tiesų, labiausiai pažeidžiami žmonės, kurie jau dabar patiria sunkumus, vargu ar turės priemonių tinkamai susidoroti su klimato kaitos padariniais (The World Bank, n.d.).</a:t>
            </a: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s-ES" sz="3300">
                <a:solidFill>
                  <a:srgbClr val="056839"/>
                </a:solidFill>
                <a:latin typeface="Calibri"/>
                <a:ea typeface="Calibri"/>
                <a:cs typeface="Calibri"/>
                <a:sym typeface="Calibri"/>
              </a:rPr>
              <a:t>Marginalizuotos visuomenės grupės jau dabar patiria priverstinę migraciją ir persikėlimą dėl ekstremalių orų reiškinių (kylančio jūros lygio, sausrų, potvynių ir kt.). </a:t>
            </a:r>
            <a:endParaRPr sz="3300">
              <a:solidFill>
                <a:srgbClr val="056839"/>
              </a:solidFill>
              <a:latin typeface="Calibri"/>
              <a:ea typeface="Calibri"/>
              <a:cs typeface="Calibri"/>
              <a:sym typeface="Calibri"/>
            </a:endParaRPr>
          </a:p>
        </p:txBody>
      </p:sp>
      <p:sp>
        <p:nvSpPr>
          <p:cNvPr id="331" name="Google Shape;331;p2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2" name="Google Shape;332;p2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3" name="Google Shape;333;p21"/>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34" name="Google Shape;334;p2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35" name="Google Shape;335;p2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22"/>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4 tema: Socialinis poveikis klimato kaitai</a:t>
            </a:r>
            <a:endParaRPr sz="3300" b="1">
              <a:solidFill>
                <a:srgbClr val="C55A11"/>
              </a:solidFill>
              <a:latin typeface="Calibri"/>
              <a:ea typeface="Calibri"/>
              <a:cs typeface="Calibri"/>
              <a:sym typeface="Calibri"/>
            </a:endParaRPr>
          </a:p>
        </p:txBody>
      </p:sp>
      <p:sp>
        <p:nvSpPr>
          <p:cNvPr id="341" name="Google Shape;341;p22"/>
          <p:cNvSpPr txBox="1"/>
          <p:nvPr/>
        </p:nvSpPr>
        <p:spPr>
          <a:xfrm>
            <a:off x="884188" y="2170336"/>
            <a:ext cx="18075600" cy="54774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s-ES" sz="3300">
                <a:solidFill>
                  <a:srgbClr val="056839"/>
                </a:solidFill>
                <a:latin typeface="Calibri"/>
                <a:ea typeface="Calibri"/>
                <a:cs typeface="Calibri"/>
                <a:sym typeface="Calibri"/>
              </a:rPr>
              <a:t>Šis reiškinys tapo toks dažnas, kad mokslininkai, norėdami apibūdinti žmones, </a:t>
            </a:r>
            <a:r>
              <a:rPr lang="es-ES" sz="3300" b="1">
                <a:solidFill>
                  <a:srgbClr val="056839"/>
                </a:solidFill>
                <a:latin typeface="Calibri"/>
                <a:ea typeface="Calibri"/>
                <a:cs typeface="Calibri"/>
                <a:sym typeface="Calibri"/>
              </a:rPr>
              <a:t>kurie buvo priversti palikti savo namus dėl klimato kaitos padarinių</a:t>
            </a:r>
            <a:r>
              <a:rPr lang="es-ES" sz="3300">
                <a:solidFill>
                  <a:srgbClr val="056839"/>
                </a:solidFill>
                <a:latin typeface="Calibri"/>
                <a:ea typeface="Calibri"/>
                <a:cs typeface="Calibri"/>
                <a:sym typeface="Calibri"/>
              </a:rPr>
              <a:t>, pradėjo kalbėti apie  </a:t>
            </a:r>
            <a:r>
              <a:rPr lang="es-ES" sz="3300" b="1">
                <a:solidFill>
                  <a:srgbClr val="056839"/>
                </a:solidFill>
                <a:latin typeface="Calibri"/>
                <a:ea typeface="Calibri"/>
                <a:cs typeface="Calibri"/>
                <a:sym typeface="Calibri"/>
              </a:rPr>
              <a:t>„migrantus dėl klimato kaitos”. </a:t>
            </a:r>
            <a:r>
              <a:rPr lang="es-ES" sz="3300">
                <a:solidFill>
                  <a:srgbClr val="056839"/>
                </a:solidFill>
                <a:latin typeface="Calibri"/>
                <a:ea typeface="Calibri"/>
                <a:cs typeface="Calibri"/>
                <a:sym typeface="Calibri"/>
              </a:rPr>
              <a:t>(JT universitetas, 2015). Nors pagal tarptautines taisykles ir įstatymus, </a:t>
            </a:r>
            <a:r>
              <a:rPr lang="es-ES" sz="3300" b="1">
                <a:solidFill>
                  <a:srgbClr val="056839"/>
                </a:solidFill>
                <a:latin typeface="Calibri"/>
                <a:ea typeface="Calibri"/>
                <a:cs typeface="Calibri"/>
                <a:sym typeface="Calibri"/>
              </a:rPr>
              <a:t>migrantai dėl klimato kaitos nelaikomi pabėgėliais</a:t>
            </a:r>
            <a:r>
              <a:rPr lang="es-ES" sz="3300">
                <a:solidFill>
                  <a:srgbClr val="056839"/>
                </a:solidFill>
                <a:latin typeface="Calibri"/>
                <a:ea typeface="Calibri"/>
                <a:cs typeface="Calibri"/>
                <a:sym typeface="Calibri"/>
              </a:rPr>
              <a:t>, vien tai, kad ši sąvoka egzistuoja ir, kad laikui bėgant ji tampa vis populiaresnė, leidžia suprasti, kokį didelį poveikį žmonėms daro klimato kaita.</a:t>
            </a:r>
            <a:endParaRPr sz="3300">
              <a:solidFill>
                <a:srgbClr val="056839"/>
              </a:solidFill>
              <a:latin typeface="Calibri"/>
              <a:ea typeface="Calibri"/>
              <a:cs typeface="Calibri"/>
              <a:sym typeface="Calibri"/>
            </a:endParaRPr>
          </a:p>
          <a:p>
            <a:pPr marL="0" marR="0" lvl="0" indent="0" algn="just" rtl="0">
              <a:lnSpc>
                <a:spcPct val="115000"/>
              </a:lnSpc>
              <a:spcBef>
                <a:spcPts val="1300"/>
              </a:spcBef>
              <a:spcAft>
                <a:spcPts val="0"/>
              </a:spcAft>
              <a:buNone/>
            </a:pPr>
            <a:endParaRPr sz="1300">
              <a:solidFill>
                <a:srgbClr val="056839"/>
              </a:solidFill>
              <a:latin typeface="Calibri"/>
              <a:ea typeface="Calibri"/>
              <a:cs typeface="Calibri"/>
              <a:sym typeface="Calibri"/>
            </a:endParaRPr>
          </a:p>
          <a:p>
            <a:pPr marL="0" marR="0" lvl="0" indent="0" algn="just" rtl="0">
              <a:lnSpc>
                <a:spcPct val="115000"/>
              </a:lnSpc>
              <a:spcBef>
                <a:spcPts val="1300"/>
              </a:spcBef>
              <a:spcAft>
                <a:spcPts val="0"/>
              </a:spcAft>
              <a:buNone/>
            </a:pPr>
            <a:r>
              <a:rPr lang="es-ES" sz="3300">
                <a:solidFill>
                  <a:srgbClr val="056839"/>
                </a:solidFill>
                <a:latin typeface="Calibri"/>
                <a:ea typeface="Calibri"/>
                <a:cs typeface="Calibri"/>
                <a:sym typeface="Calibri"/>
              </a:rPr>
              <a:t>Dėl šių priverstinių perkėlimų į kitas teritorijas, gyventojai</a:t>
            </a:r>
            <a:r>
              <a:rPr lang="es-ES" sz="3300" b="1">
                <a:solidFill>
                  <a:srgbClr val="056839"/>
                </a:solidFill>
                <a:latin typeface="Calibri"/>
                <a:ea typeface="Calibri"/>
                <a:cs typeface="Calibri"/>
                <a:sym typeface="Calibri"/>
              </a:rPr>
              <a:t> </a:t>
            </a:r>
            <a:r>
              <a:rPr lang="es-ES" sz="3300">
                <a:solidFill>
                  <a:srgbClr val="056839"/>
                </a:solidFill>
                <a:latin typeface="Calibri"/>
                <a:ea typeface="Calibri"/>
                <a:cs typeface="Calibri"/>
                <a:sym typeface="Calibri"/>
              </a:rPr>
              <a:t>visiškai arba iš dalies </a:t>
            </a:r>
            <a:r>
              <a:rPr lang="es-ES" sz="3300" b="1">
                <a:solidFill>
                  <a:srgbClr val="056839"/>
                </a:solidFill>
                <a:latin typeface="Calibri"/>
                <a:ea typeface="Calibri"/>
                <a:cs typeface="Calibri"/>
                <a:sym typeface="Calibri"/>
              </a:rPr>
              <a:t>prarado kultūrinį tapatumą </a:t>
            </a:r>
            <a:r>
              <a:rPr lang="es-ES" sz="3300">
                <a:solidFill>
                  <a:srgbClr val="056839"/>
                </a:solidFill>
                <a:latin typeface="Calibri"/>
                <a:ea typeface="Calibri"/>
                <a:cs typeface="Calibri"/>
                <a:sym typeface="Calibri"/>
              </a:rPr>
              <a:t>(Pasaulio bankas, n.d.).</a:t>
            </a: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endParaRPr sz="3300">
              <a:solidFill>
                <a:srgbClr val="056839"/>
              </a:solidFill>
              <a:latin typeface="Calibri"/>
              <a:ea typeface="Calibri"/>
              <a:cs typeface="Calibri"/>
              <a:sym typeface="Calibri"/>
            </a:endParaRPr>
          </a:p>
        </p:txBody>
      </p:sp>
      <p:sp>
        <p:nvSpPr>
          <p:cNvPr id="342" name="Google Shape;342;p2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3" name="Google Shape;343;p2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4" name="Google Shape;344;p22"/>
          <p:cNvSpPr/>
          <p:nvPr/>
        </p:nvSpPr>
        <p:spPr>
          <a:xfrm>
            <a:off x="1063577" y="1674860"/>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5" name="Google Shape;345;p2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46" name="Google Shape;346;p2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p:nvPr/>
        </p:nvSpPr>
        <p:spPr>
          <a:xfrm>
            <a:off x="-2" y="0"/>
            <a:ext cx="207564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2" name="Google Shape;352;p23"/>
          <p:cNvSpPr txBox="1"/>
          <p:nvPr/>
        </p:nvSpPr>
        <p:spPr>
          <a:xfrm>
            <a:off x="853919" y="858938"/>
            <a:ext cx="18048300" cy="241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4 tema: Socialinis poveikis klimato kaitai: naudingos nuorodos</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53" name="Google Shape;353;p23"/>
          <p:cNvSpPr txBox="1"/>
          <p:nvPr/>
        </p:nvSpPr>
        <p:spPr>
          <a:xfrm>
            <a:off x="940024" y="3610914"/>
            <a:ext cx="16933500" cy="26898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s-ES" sz="2900" b="1">
                <a:solidFill>
                  <a:srgbClr val="056839"/>
                </a:solidFill>
                <a:latin typeface="Calibri"/>
                <a:ea typeface="Calibri"/>
                <a:cs typeface="Calibri"/>
                <a:sym typeface="Calibri"/>
              </a:rPr>
              <a:t>United Nations University (2015</a:t>
            </a:r>
            <a:r>
              <a:rPr lang="es-ES" sz="2900" b="1" i="1">
                <a:solidFill>
                  <a:srgbClr val="056839"/>
                </a:solidFill>
                <a:latin typeface="Calibri"/>
                <a:ea typeface="Calibri"/>
                <a:cs typeface="Calibri"/>
                <a:sym typeface="Calibri"/>
              </a:rPr>
              <a:t>). 5 facts on climate migrants</a:t>
            </a:r>
            <a:r>
              <a:rPr lang="es-ES" sz="2900" b="1">
                <a:solidFill>
                  <a:srgbClr val="056839"/>
                </a:solidFill>
                <a:latin typeface="Calibri"/>
                <a:ea typeface="Calibri"/>
                <a:cs typeface="Calibri"/>
                <a:sym typeface="Calibri"/>
              </a:rPr>
              <a:t>. Institute for Environment and Human Security, Bonn</a:t>
            </a:r>
            <a:endParaRPr sz="2900" b="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https://ehs.unu.edu/news/news/5-facts-on-climate-migrants.html</a:t>
            </a:r>
            <a:r>
              <a:rPr lang="es-E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900" b="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900" b="1">
                <a:solidFill>
                  <a:srgbClr val="056839"/>
                </a:solidFill>
                <a:latin typeface="Calibri"/>
                <a:ea typeface="Calibri"/>
                <a:cs typeface="Calibri"/>
                <a:sym typeface="Calibri"/>
              </a:rPr>
              <a:t>The World Bank (n.d.). Social dimensions of climate change</a:t>
            </a:r>
            <a:endParaRPr sz="2900" b="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https://www.worldbank.org/en/topic/social-dimensions-of-climate-change</a:t>
            </a:r>
            <a:r>
              <a:rPr lang="es-ES" sz="2000">
                <a:solidFill>
                  <a:schemeClr val="dk1"/>
                </a:solidFill>
                <a:latin typeface="Calibri"/>
                <a:ea typeface="Calibri"/>
                <a:cs typeface="Calibri"/>
                <a:sym typeface="Calibri"/>
              </a:rPr>
              <a:t> </a:t>
            </a:r>
            <a:r>
              <a:rPr lang="es-ES" sz="2900">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354" name="Google Shape;354;p2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5" name="Google Shape;355;p2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6" name="Google Shape;356;p23"/>
          <p:cNvSpPr/>
          <p:nvPr/>
        </p:nvSpPr>
        <p:spPr>
          <a:xfrm>
            <a:off x="1069472" y="2678019"/>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57" name="Google Shape;357;p23"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358" name="Google Shape;358;p23"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4"/>
          <p:cNvSpPr/>
          <p:nvPr/>
        </p:nvSpPr>
        <p:spPr>
          <a:xfrm>
            <a:off x="8280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64" name="Google Shape;364;p2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65" name="Google Shape;365;p2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66" name="Google Shape;366;p2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7" name="Google Shape;367;p24"/>
          <p:cNvSpPr txBox="1"/>
          <p:nvPr/>
        </p:nvSpPr>
        <p:spPr>
          <a:xfrm>
            <a:off x="598976" y="493847"/>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4 tema: Socialinis poveikis klimato kaitai</a:t>
            </a:r>
            <a:endParaRPr sz="3300" b="1">
              <a:solidFill>
                <a:srgbClr val="C55A11"/>
              </a:solidFill>
              <a:latin typeface="Calibri"/>
              <a:ea typeface="Calibri"/>
              <a:cs typeface="Calibri"/>
              <a:sym typeface="Calibri"/>
            </a:endParaRPr>
          </a:p>
        </p:txBody>
      </p:sp>
      <p:sp>
        <p:nvSpPr>
          <p:cNvPr id="368" name="Google Shape;368;p24"/>
          <p:cNvSpPr txBox="1"/>
          <p:nvPr/>
        </p:nvSpPr>
        <p:spPr>
          <a:xfrm>
            <a:off x="822967" y="1957190"/>
            <a:ext cx="18042000" cy="3834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b="1">
                <a:solidFill>
                  <a:srgbClr val="056839"/>
                </a:solidFill>
                <a:latin typeface="Calibri"/>
                <a:ea typeface="Calibri"/>
                <a:cs typeface="Calibri"/>
                <a:sym typeface="Calibri"/>
              </a:rPr>
              <a:t>3. Migranto dėl klimato kaitos statusas prilyginamas pabėgėlio statusui ir pagal Žmogaus teisių chartijos 13 straipsnį gali būti suteikiamas asmeniui, kuris dėl klimato kaitos yra priverstas palikti savo žemę.</a:t>
            </a:r>
            <a:endParaRPr sz="3300" b="1">
              <a:solidFill>
                <a:srgbClr val="056839"/>
              </a:solidFill>
              <a:latin typeface="Arial"/>
              <a:ea typeface="Arial"/>
              <a:cs typeface="Arial"/>
              <a:sym typeface="Arial"/>
            </a:endParaRPr>
          </a:p>
          <a:p>
            <a:pPr marL="457200" marR="0" lvl="0" indent="-438150" algn="just" rtl="0">
              <a:lnSpc>
                <a:spcPct val="150000"/>
              </a:lnSpc>
              <a:spcBef>
                <a:spcPts val="1000"/>
              </a:spcBef>
              <a:spcAft>
                <a:spcPts val="0"/>
              </a:spcAft>
              <a:buClr>
                <a:srgbClr val="056839"/>
              </a:buClr>
              <a:buSzPts val="3300"/>
              <a:buFont typeface="Calibri"/>
              <a:buAutoNum type="alphaUcPeriod"/>
            </a:pPr>
            <a:r>
              <a:rPr lang="es-ES" sz="3300">
                <a:solidFill>
                  <a:srgbClr val="056839"/>
                </a:solidFill>
                <a:latin typeface="Calibri"/>
                <a:ea typeface="Calibri"/>
                <a:cs typeface="Calibri"/>
                <a:sym typeface="Calibri"/>
              </a:rPr>
              <a:t>Tiesa</a:t>
            </a:r>
            <a:endParaRPr sz="3300">
              <a:solidFill>
                <a:srgbClr val="056839"/>
              </a:solidFill>
              <a:latin typeface="Calibri"/>
              <a:ea typeface="Calibri"/>
              <a:cs typeface="Calibri"/>
              <a:sym typeface="Calibri"/>
            </a:endParaRPr>
          </a:p>
          <a:p>
            <a:pPr marL="457200" marR="0" lvl="0" indent="-438150" algn="just" rtl="0">
              <a:lnSpc>
                <a:spcPct val="150000"/>
              </a:lnSpc>
              <a:spcBef>
                <a:spcPts val="0"/>
              </a:spcBef>
              <a:spcAft>
                <a:spcPts val="0"/>
              </a:spcAft>
              <a:buClr>
                <a:srgbClr val="056839"/>
              </a:buClr>
              <a:buSzPts val="3300"/>
              <a:buFont typeface="Calibri"/>
              <a:buAutoNum type="alphaUcPeriod"/>
            </a:pPr>
            <a:r>
              <a:rPr lang="es-ES" sz="3300">
                <a:solidFill>
                  <a:srgbClr val="056839"/>
                </a:solidFill>
                <a:latin typeface="Calibri"/>
                <a:ea typeface="Calibri"/>
                <a:cs typeface="Calibri"/>
                <a:sym typeface="Calibri"/>
              </a:rPr>
              <a:t>Melas</a:t>
            </a:r>
            <a:endParaRPr sz="33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5"/>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5 tema: Ekonominis klimato kaitos poveikis</a:t>
            </a:r>
            <a:endParaRPr sz="3300" b="1">
              <a:solidFill>
                <a:srgbClr val="C55A11"/>
              </a:solidFill>
              <a:latin typeface="Calibri"/>
              <a:ea typeface="Calibri"/>
              <a:cs typeface="Calibri"/>
              <a:sym typeface="Calibri"/>
            </a:endParaRPr>
          </a:p>
        </p:txBody>
      </p:sp>
      <p:sp>
        <p:nvSpPr>
          <p:cNvPr id="374" name="Google Shape;374;p25"/>
          <p:cNvSpPr txBox="1"/>
          <p:nvPr/>
        </p:nvSpPr>
        <p:spPr>
          <a:xfrm>
            <a:off x="1003587" y="2029866"/>
            <a:ext cx="8403900" cy="6920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Ekstremalios oro sąlygos taip pat daro didžiulį poveikį šalies ekonomikai. Pavyzdžiui, įvykus potvyniui, reikia investuoti daug valstybės biudžeto lėšų į atstatymo darbus. Be to, </a:t>
            </a:r>
            <a:r>
              <a:rPr lang="es-ES" sz="3300" i="1">
                <a:solidFill>
                  <a:srgbClr val="056839"/>
                </a:solidFill>
                <a:latin typeface="Calibri"/>
                <a:ea typeface="Calibri"/>
                <a:cs typeface="Calibri"/>
                <a:sym typeface="Calibri"/>
              </a:rPr>
              <a:t>„smarkios audros ir potvyniai kartu su žemės ūkio nuostoliais padaro milijardinių nuostolių, taip pat reikia pinigų ligoms gydyti ir kontroliuoti jų plitimą”</a:t>
            </a:r>
            <a:r>
              <a:rPr lang="es-ES" sz="3300">
                <a:solidFill>
                  <a:srgbClr val="056839"/>
                </a:solidFill>
                <a:latin typeface="Calibri"/>
                <a:ea typeface="Calibri"/>
                <a:cs typeface="Calibri"/>
                <a:sym typeface="Calibri"/>
              </a:rPr>
              <a:t>. (Trimarchi, 2012).</a:t>
            </a: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endParaRPr sz="3300">
              <a:solidFill>
                <a:srgbClr val="056839"/>
              </a:solidFill>
              <a:latin typeface="Calibri"/>
              <a:ea typeface="Calibri"/>
              <a:cs typeface="Calibri"/>
              <a:sym typeface="Calibri"/>
            </a:endParaRPr>
          </a:p>
        </p:txBody>
      </p:sp>
      <p:sp>
        <p:nvSpPr>
          <p:cNvPr id="375" name="Google Shape;375;p2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6" name="Google Shape;376;p2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7" name="Google Shape;377;p25"/>
          <p:cNvSpPr/>
          <p:nvPr/>
        </p:nvSpPr>
        <p:spPr>
          <a:xfrm>
            <a:off x="1003587" y="153978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78" name="Google Shape;378;p2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79" name="Google Shape;379;p2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380" name="Google Shape;380;p25"/>
          <p:cNvPicPr preferRelativeResize="0"/>
          <p:nvPr/>
        </p:nvPicPr>
        <p:blipFill rotWithShape="1">
          <a:blip r:embed="rId5">
            <a:alphaModFix/>
          </a:blip>
          <a:srcRect/>
          <a:stretch/>
        </p:blipFill>
        <p:spPr>
          <a:xfrm>
            <a:off x="10529660" y="2211115"/>
            <a:ext cx="7714125" cy="5129063"/>
          </a:xfrm>
          <a:prstGeom prst="rect">
            <a:avLst/>
          </a:prstGeom>
          <a:noFill/>
          <a:ln>
            <a:noFill/>
          </a:ln>
        </p:spPr>
      </p:pic>
      <p:sp>
        <p:nvSpPr>
          <p:cNvPr id="381" name="Google Shape;381;p25"/>
          <p:cNvSpPr txBox="1"/>
          <p:nvPr/>
        </p:nvSpPr>
        <p:spPr>
          <a:xfrm>
            <a:off x="10529646" y="7450737"/>
            <a:ext cx="9762600" cy="350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s-ES" sz="1300">
                <a:solidFill>
                  <a:schemeClr val="dk1"/>
                </a:solidFill>
                <a:latin typeface="Calibri"/>
                <a:ea typeface="Calibri"/>
                <a:cs typeface="Calibri"/>
                <a:sym typeface="Calibri"/>
              </a:rPr>
              <a:t>Nuotrauka iš Pexels: </a:t>
            </a:r>
            <a:r>
              <a:rPr lang="es-ES"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https://www.pexels.com/it-it/foto/persona-in-sella-a-una-bicicletta-durante-il-giorno-di-pioggia-763398/</a:t>
            </a:r>
            <a:r>
              <a:rPr lang="es-ES" sz="1300">
                <a:solidFill>
                  <a:schemeClr val="dk1"/>
                </a:solidFill>
                <a:latin typeface="Calibri"/>
                <a:ea typeface="Calibri"/>
                <a:cs typeface="Calibri"/>
                <a:sym typeface="Calibri"/>
              </a:rPr>
              <a:t> </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26"/>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5 tema: Ekonominis klimato kaitos poveikis </a:t>
            </a:r>
            <a:endParaRPr sz="3300" b="1">
              <a:solidFill>
                <a:srgbClr val="C55A11"/>
              </a:solidFill>
              <a:latin typeface="Calibri"/>
              <a:ea typeface="Calibri"/>
              <a:cs typeface="Calibri"/>
              <a:sym typeface="Calibri"/>
            </a:endParaRPr>
          </a:p>
        </p:txBody>
      </p:sp>
      <p:sp>
        <p:nvSpPr>
          <p:cNvPr id="387" name="Google Shape;387;p26"/>
          <p:cNvSpPr txBox="1"/>
          <p:nvPr/>
        </p:nvSpPr>
        <p:spPr>
          <a:xfrm>
            <a:off x="865856" y="2057625"/>
            <a:ext cx="17808300" cy="6717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100">
                <a:solidFill>
                  <a:srgbClr val="056839"/>
                </a:solidFill>
                <a:latin typeface="Calibri"/>
                <a:ea typeface="Calibri"/>
                <a:cs typeface="Calibri"/>
                <a:sym typeface="Calibri"/>
              </a:rPr>
              <a:t>Šalys </a:t>
            </a:r>
            <a:r>
              <a:rPr lang="es-ES" sz="3100" b="1">
                <a:solidFill>
                  <a:srgbClr val="056839"/>
                </a:solidFill>
                <a:latin typeface="Calibri"/>
                <a:ea typeface="Calibri"/>
                <a:cs typeface="Calibri"/>
                <a:sym typeface="Calibri"/>
              </a:rPr>
              <a:t>vis dažniau skiria finansavimą infrastruktūrai, siekiant prisitaikyti prie klimato kaitos, atsinaujinančiai energijai, žiedinei ekonomikai ir atsparumui</a:t>
            </a:r>
            <a:r>
              <a:rPr lang="es-ES" sz="3100">
                <a:solidFill>
                  <a:srgbClr val="056839"/>
                </a:solidFill>
                <a:latin typeface="Calibri"/>
                <a:ea typeface="Calibri"/>
                <a:cs typeface="Calibri"/>
                <a:sym typeface="Calibri"/>
              </a:rPr>
              <a:t>. </a:t>
            </a:r>
            <a:r>
              <a:rPr lang="es-ES" sz="3100" i="1">
                <a:solidFill>
                  <a:srgbClr val="056839"/>
                </a:solidFill>
                <a:latin typeface="Calibri"/>
                <a:ea typeface="Calibri"/>
                <a:cs typeface="Calibri"/>
                <a:sym typeface="Calibri"/>
              </a:rPr>
              <a:t>„Nors 2016-2018 m. prisitaikymo prie klimato kaitos finansavimas greičiau išaugo, 2020 m. bendra jo dalis bendrame viešajame finansavime sudarė tik 21 proc</a:t>
            </a:r>
            <a:r>
              <a:rPr lang="es-ES" sz="3100">
                <a:solidFill>
                  <a:srgbClr val="056839"/>
                </a:solidFill>
                <a:latin typeface="Calibri"/>
                <a:ea typeface="Calibri"/>
                <a:cs typeface="Calibri"/>
                <a:sym typeface="Calibri"/>
              </a:rPr>
              <a:t>.”(JT, n.d.). </a:t>
            </a:r>
            <a:r>
              <a:rPr lang="es-ES" sz="3100" b="1">
                <a:solidFill>
                  <a:srgbClr val="056839"/>
                </a:solidFill>
                <a:latin typeface="Calibri"/>
                <a:ea typeface="Calibri"/>
                <a:cs typeface="Calibri"/>
                <a:sym typeface="Calibri"/>
              </a:rPr>
              <a:t>Su prisitaikymu prie klimato kaitos besivystančiose šalyse</a:t>
            </a:r>
            <a:r>
              <a:rPr lang="es-ES" sz="3100">
                <a:solidFill>
                  <a:srgbClr val="056839"/>
                </a:solidFill>
                <a:latin typeface="Calibri"/>
                <a:ea typeface="Calibri"/>
                <a:cs typeface="Calibri"/>
                <a:sym typeface="Calibri"/>
              </a:rPr>
              <a:t> iki 2030 m. (pagal JT darnaus vystymosi tikslus) susijusios išlaidos </a:t>
            </a:r>
            <a:r>
              <a:rPr lang="es-ES" sz="3100" b="1">
                <a:solidFill>
                  <a:srgbClr val="056839"/>
                </a:solidFill>
                <a:latin typeface="Calibri"/>
                <a:ea typeface="Calibri"/>
                <a:cs typeface="Calibri"/>
                <a:sym typeface="Calibri"/>
              </a:rPr>
              <a:t>yra labai didelės</a:t>
            </a:r>
            <a:r>
              <a:rPr lang="es-ES" sz="3100">
                <a:solidFill>
                  <a:srgbClr val="056839"/>
                </a:solidFill>
                <a:latin typeface="Calibri"/>
                <a:ea typeface="Calibri"/>
                <a:cs typeface="Calibri"/>
                <a:sym typeface="Calibri"/>
              </a:rPr>
              <a:t>, tačiau </a:t>
            </a:r>
            <a:r>
              <a:rPr lang="es-ES" sz="3100" b="1">
                <a:solidFill>
                  <a:srgbClr val="056839"/>
                </a:solidFill>
                <a:latin typeface="Calibri"/>
                <a:ea typeface="Calibri"/>
                <a:cs typeface="Calibri"/>
                <a:sym typeface="Calibri"/>
              </a:rPr>
              <a:t>investicijos į atsparumą gali būti geras būdas tas išlaidas </a:t>
            </a:r>
            <a:r>
              <a:rPr lang="es-ES" sz="3100">
                <a:solidFill>
                  <a:srgbClr val="056839"/>
                </a:solidFill>
                <a:latin typeface="Calibri"/>
                <a:ea typeface="Calibri"/>
                <a:cs typeface="Calibri"/>
                <a:sym typeface="Calibri"/>
              </a:rPr>
              <a:t>gerokai sumažinti.</a:t>
            </a:r>
            <a:endParaRPr sz="31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s-ES" sz="3100">
                <a:solidFill>
                  <a:srgbClr val="056839"/>
                </a:solidFill>
                <a:latin typeface="Calibri"/>
                <a:ea typeface="Calibri"/>
                <a:cs typeface="Calibri"/>
                <a:sym typeface="Calibri"/>
              </a:rPr>
              <a:t>Kai kuriais atvejais ekspertai teigia, kad dėl vandens ar maisto išteklių trūkumo ar apskritai dėl visų teritorijų išnykimo, kurias apsems vandenynai, gali kilti rimtų konfliktų tarp valstybių. (Trimarchi, 2012).</a:t>
            </a:r>
            <a:endParaRPr sz="31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endParaRPr sz="3300">
              <a:solidFill>
                <a:srgbClr val="056839"/>
              </a:solidFill>
              <a:latin typeface="Calibri"/>
              <a:ea typeface="Calibri"/>
              <a:cs typeface="Calibri"/>
              <a:sym typeface="Calibri"/>
            </a:endParaRPr>
          </a:p>
        </p:txBody>
      </p:sp>
      <p:sp>
        <p:nvSpPr>
          <p:cNvPr id="388" name="Google Shape;388;p2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9" name="Google Shape;389;p2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0" name="Google Shape;390;p26"/>
          <p:cNvSpPr/>
          <p:nvPr/>
        </p:nvSpPr>
        <p:spPr>
          <a:xfrm>
            <a:off x="1003587" y="153978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91" name="Google Shape;391;p2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92" name="Google Shape;392;p2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27"/>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5 tema: Ekonominis klimato kaitos poveikis</a:t>
            </a:r>
            <a:endParaRPr sz="3300" b="1">
              <a:solidFill>
                <a:srgbClr val="C55A11"/>
              </a:solidFill>
              <a:latin typeface="Calibri"/>
              <a:ea typeface="Calibri"/>
              <a:cs typeface="Calibri"/>
              <a:sym typeface="Calibri"/>
            </a:endParaRPr>
          </a:p>
        </p:txBody>
      </p:sp>
      <p:sp>
        <p:nvSpPr>
          <p:cNvPr id="398" name="Google Shape;398;p27"/>
          <p:cNvSpPr txBox="1"/>
          <p:nvPr/>
        </p:nvSpPr>
        <p:spPr>
          <a:xfrm>
            <a:off x="2443247" y="2329913"/>
            <a:ext cx="15371700" cy="3366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Apmąstymams skirti klausimai:</a:t>
            </a:r>
            <a:endParaRPr sz="2300"/>
          </a:p>
          <a:p>
            <a:pPr marL="0" marR="0" lvl="0" indent="0" algn="just" rtl="0">
              <a:lnSpc>
                <a:spcPct val="150000"/>
              </a:lnSpc>
              <a:spcBef>
                <a:spcPts val="2300"/>
              </a:spcBef>
              <a:spcAft>
                <a:spcPts val="0"/>
              </a:spcAft>
              <a:buNone/>
            </a:pPr>
            <a:r>
              <a:rPr lang="es-ES" sz="3300">
                <a:solidFill>
                  <a:srgbClr val="056839"/>
                </a:solidFill>
                <a:latin typeface="Calibri"/>
                <a:ea typeface="Calibri"/>
                <a:cs typeface="Calibri"/>
                <a:sym typeface="Calibri"/>
              </a:rPr>
              <a:t>Kokių veiksmų gali imtis kiekvienas žmogus, kad sušvelnintų klimato kaitos padarinius?</a:t>
            </a:r>
            <a:endParaRPr sz="3300">
              <a:solidFill>
                <a:srgbClr val="056839"/>
              </a:solidFill>
              <a:latin typeface="Calibri"/>
              <a:ea typeface="Calibri"/>
              <a:cs typeface="Calibri"/>
              <a:sym typeface="Calibri"/>
            </a:endParaRPr>
          </a:p>
          <a:p>
            <a:pPr marL="0" marR="0" lvl="0" indent="0" algn="just" rtl="0">
              <a:lnSpc>
                <a:spcPct val="150000"/>
              </a:lnSpc>
              <a:spcBef>
                <a:spcPts val="1000"/>
              </a:spcBef>
              <a:spcAft>
                <a:spcPts val="0"/>
              </a:spcAft>
              <a:buNone/>
            </a:pPr>
            <a:r>
              <a:rPr lang="es-ES" sz="3300">
                <a:solidFill>
                  <a:srgbClr val="056839"/>
                </a:solidFill>
                <a:latin typeface="Calibri"/>
                <a:ea typeface="Calibri"/>
                <a:cs typeface="Calibri"/>
                <a:sym typeface="Calibri"/>
              </a:rPr>
              <a:t>Kokius žinote klimato kaitos padarinius mūsų visuomenei?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p:txBody>
      </p:sp>
      <p:sp>
        <p:nvSpPr>
          <p:cNvPr id="399" name="Google Shape;399;p2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0" name="Google Shape;400;p2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1" name="Google Shape;401;p27"/>
          <p:cNvSpPr/>
          <p:nvPr/>
        </p:nvSpPr>
        <p:spPr>
          <a:xfrm>
            <a:off x="1003587" y="1654085"/>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02" name="Google Shape;402;p2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403" name="Google Shape;403;p2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404" name="Google Shape;404;p27"/>
          <p:cNvSpPr/>
          <p:nvPr/>
        </p:nvSpPr>
        <p:spPr>
          <a:xfrm>
            <a:off x="0" y="0"/>
            <a:ext cx="20574000" cy="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405" name="Google Shape;405;p27"/>
          <p:cNvPicPr preferRelativeResize="0"/>
          <p:nvPr/>
        </p:nvPicPr>
        <p:blipFill rotWithShape="1">
          <a:blip r:embed="rId5">
            <a:alphaModFix/>
          </a:blip>
          <a:srcRect/>
          <a:stretch/>
        </p:blipFill>
        <p:spPr>
          <a:xfrm>
            <a:off x="1560597" y="3614663"/>
            <a:ext cx="659887" cy="1105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8"/>
          <p:cNvSpPr txBox="1"/>
          <p:nvPr/>
        </p:nvSpPr>
        <p:spPr>
          <a:xfrm>
            <a:off x="853919" y="858938"/>
            <a:ext cx="18486600" cy="2104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200" b="1">
                <a:solidFill>
                  <a:srgbClr val="056839"/>
                </a:solidFill>
                <a:latin typeface="Calibri"/>
                <a:ea typeface="Calibri"/>
                <a:cs typeface="Calibri"/>
                <a:sym typeface="Calibri"/>
              </a:rPr>
              <a:t>5 tema: Ekonominis klimato kaitos poveikis:</a:t>
            </a:r>
            <a:endParaRPr sz="5200" b="1">
              <a:solidFill>
                <a:srgbClr val="056839"/>
              </a:solidFill>
              <a:latin typeface="Calibri"/>
              <a:ea typeface="Calibri"/>
              <a:cs typeface="Calibri"/>
              <a:sym typeface="Calibri"/>
            </a:endParaRPr>
          </a:p>
          <a:p>
            <a:pPr marL="0" marR="0" lvl="0" indent="0" algn="l" rtl="0">
              <a:spcBef>
                <a:spcPts val="0"/>
              </a:spcBef>
              <a:spcAft>
                <a:spcPts val="0"/>
              </a:spcAft>
              <a:buNone/>
            </a:pPr>
            <a:r>
              <a:rPr lang="es-ES" sz="5200" b="1">
                <a:solidFill>
                  <a:srgbClr val="056839"/>
                </a:solidFill>
                <a:latin typeface="Calibri"/>
                <a:ea typeface="Calibri"/>
                <a:cs typeface="Calibri"/>
                <a:sym typeface="Calibri"/>
              </a:rPr>
              <a:t>naudingos nuorodos</a:t>
            </a:r>
            <a:endParaRPr sz="2300" b="1">
              <a:solidFill>
                <a:schemeClr val="dk1"/>
              </a:solidFill>
              <a:latin typeface="Calibri"/>
              <a:ea typeface="Calibri"/>
              <a:cs typeface="Calibri"/>
              <a:sym typeface="Calibri"/>
            </a:endParaRPr>
          </a:p>
          <a:p>
            <a:pPr marL="0" marR="0" lvl="0" indent="0" algn="l" rtl="0">
              <a:spcBef>
                <a:spcPts val="0"/>
              </a:spcBef>
              <a:spcAft>
                <a:spcPts val="0"/>
              </a:spcAft>
              <a:buNone/>
            </a:pPr>
            <a:endParaRPr sz="2300">
              <a:solidFill>
                <a:schemeClr val="dk1"/>
              </a:solidFill>
              <a:latin typeface="Calibri"/>
              <a:ea typeface="Calibri"/>
              <a:cs typeface="Calibri"/>
              <a:sym typeface="Calibri"/>
            </a:endParaRPr>
          </a:p>
        </p:txBody>
      </p:sp>
      <p:sp>
        <p:nvSpPr>
          <p:cNvPr id="411" name="Google Shape;411;p28"/>
          <p:cNvSpPr txBox="1"/>
          <p:nvPr/>
        </p:nvSpPr>
        <p:spPr>
          <a:xfrm>
            <a:off x="1297394" y="3281514"/>
            <a:ext cx="16933500" cy="22434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es-ES" sz="2900" b="1">
                <a:solidFill>
                  <a:srgbClr val="056839"/>
                </a:solidFill>
                <a:latin typeface="Calibri"/>
                <a:ea typeface="Calibri"/>
                <a:cs typeface="Calibri"/>
                <a:sym typeface="Calibri"/>
              </a:rPr>
              <a:t>Trimarchi M. (2012). </a:t>
            </a:r>
            <a:r>
              <a:rPr lang="es-ES" sz="2900" b="1" i="1">
                <a:solidFill>
                  <a:srgbClr val="056839"/>
                </a:solidFill>
                <a:latin typeface="Calibri"/>
                <a:ea typeface="Calibri"/>
                <a:cs typeface="Calibri"/>
                <a:sym typeface="Calibri"/>
              </a:rPr>
              <a:t>Top 10 worst effects of global warming.</a:t>
            </a:r>
            <a:r>
              <a:rPr lang="es-ES" sz="2900" b="1">
                <a:solidFill>
                  <a:srgbClr val="056839"/>
                </a:solidFill>
                <a:latin typeface="Calibri"/>
                <a:ea typeface="Calibri"/>
                <a:cs typeface="Calibri"/>
                <a:sym typeface="Calibri"/>
              </a:rPr>
              <a:t> Sustainability Org</a:t>
            </a:r>
            <a:endParaRPr sz="29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https://sites.google.com/site/sustainabilityorgil/home/news-updates/Top-10-Worst-Effects-of-Global-Warming-1212</a:t>
            </a:r>
            <a:r>
              <a:rPr lang="es-ES" sz="2000">
                <a:solidFill>
                  <a:schemeClr val="dk1"/>
                </a:solidFill>
                <a:latin typeface="Calibri"/>
                <a:ea typeface="Calibri"/>
                <a:cs typeface="Calibri"/>
                <a:sym typeface="Calibri"/>
              </a:rPr>
              <a:t> </a:t>
            </a:r>
            <a:endParaRPr sz="2000"/>
          </a:p>
          <a:p>
            <a:pPr marL="0" marR="0" lvl="0" indent="0" algn="l" rtl="0">
              <a:lnSpc>
                <a:spcPct val="100000"/>
              </a:lnSpc>
              <a:spcBef>
                <a:spcPts val="0"/>
              </a:spcBef>
              <a:spcAft>
                <a:spcPts val="0"/>
              </a:spcAft>
              <a:buNone/>
            </a:pPr>
            <a:endParaRPr sz="2900" b="1">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900" b="1">
                <a:solidFill>
                  <a:srgbClr val="056839"/>
                </a:solidFill>
                <a:latin typeface="Calibri"/>
                <a:ea typeface="Calibri"/>
                <a:cs typeface="Calibri"/>
                <a:sym typeface="Calibri"/>
              </a:rPr>
              <a:t>Science Reference Section (2020). </a:t>
            </a:r>
            <a:r>
              <a:rPr lang="es-ES" sz="2900" b="1" i="1">
                <a:solidFill>
                  <a:srgbClr val="056839"/>
                </a:solidFill>
                <a:latin typeface="Calibri"/>
                <a:ea typeface="Calibri"/>
                <a:cs typeface="Calibri"/>
                <a:sym typeface="Calibri"/>
              </a:rPr>
              <a:t>Can a tornado be made out of fire? </a:t>
            </a:r>
            <a:r>
              <a:rPr lang="es-ES" sz="2900" b="1">
                <a:solidFill>
                  <a:srgbClr val="056839"/>
                </a:solidFill>
                <a:latin typeface="Calibri"/>
                <a:ea typeface="Calibri"/>
                <a:cs typeface="Calibri"/>
                <a:sym typeface="Calibri"/>
              </a:rPr>
              <a:t>Library of congress. Everyday Mysteries</a:t>
            </a:r>
            <a:r>
              <a:rPr lang="es-ES"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u="sng">
                <a:solidFill>
                  <a:srgbClr val="24242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https://www.loc.gov/everyday-mysteries/meteorology-climatology/item/can-a-tornado-be-made-out-of-fire/</a:t>
            </a:r>
            <a:r>
              <a:rPr lang="es-ES" sz="2900">
                <a:solidFill>
                  <a:srgbClr val="242424"/>
                </a:solidFill>
                <a:latin typeface="Open Sans"/>
                <a:ea typeface="Open Sans"/>
                <a:cs typeface="Open Sans"/>
                <a:sym typeface="Open Sans"/>
              </a:rPr>
              <a:t> </a:t>
            </a:r>
            <a:endParaRPr sz="2900">
              <a:solidFill>
                <a:schemeClr val="dk1"/>
              </a:solidFill>
              <a:latin typeface="Calibri"/>
              <a:ea typeface="Calibri"/>
              <a:cs typeface="Calibri"/>
              <a:sym typeface="Calibri"/>
            </a:endParaRPr>
          </a:p>
        </p:txBody>
      </p:sp>
      <p:sp>
        <p:nvSpPr>
          <p:cNvPr id="412" name="Google Shape;412;p2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13" name="Google Shape;413;p2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14" name="Google Shape;414;p28"/>
          <p:cNvSpPr/>
          <p:nvPr/>
        </p:nvSpPr>
        <p:spPr>
          <a:xfrm>
            <a:off x="1192237" y="2522169"/>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15" name="Google Shape;415;p28"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416" name="Google Shape;416;p28"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pic>
        <p:nvPicPr>
          <p:cNvPr id="422" name="Google Shape;422;p29"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423" name="Google Shape;423;p29"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424" name="Google Shape;424;p29"/>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5" name="Google Shape;425;p29"/>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6" name="Google Shape;426;p29"/>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7" name="Google Shape;427;p29"/>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8" name="Google Shape;428;p29"/>
          <p:cNvSpPr txBox="1"/>
          <p:nvPr/>
        </p:nvSpPr>
        <p:spPr>
          <a:xfrm>
            <a:off x="757259" y="1198217"/>
            <a:ext cx="128895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Išvados</a:t>
            </a:r>
            <a:endParaRPr sz="2300"/>
          </a:p>
        </p:txBody>
      </p:sp>
      <p:sp>
        <p:nvSpPr>
          <p:cNvPr id="429" name="Google Shape;429;p29"/>
          <p:cNvSpPr txBox="1"/>
          <p:nvPr/>
        </p:nvSpPr>
        <p:spPr>
          <a:xfrm>
            <a:off x="2931566" y="2609400"/>
            <a:ext cx="14475300" cy="2943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Klimato kaita ir visuotinis atšilimas turi tiek daug įtakos daugeliui mūsų gyvenimo ir visuomenės aspektų, kad negalime jos ignoruoti. Tarptautiniu mastu valstybės imasi spręsti šiuos sudėtingus reiškinius, kuriems reikia kompleksinių sprendimo būdų. </a:t>
            </a:r>
            <a:endParaRPr sz="33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6" name="Google Shape;116;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Žalieji įgūdžiai į kuriuos atsižvelgiama</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17" name="Google Shape;117;p3"/>
          <p:cNvSpPr txBox="1"/>
          <p:nvPr/>
        </p:nvSpPr>
        <p:spPr>
          <a:xfrm>
            <a:off x="5312660" y="2442449"/>
            <a:ext cx="7993800" cy="3705600"/>
          </a:xfrm>
          <a:prstGeom prst="rect">
            <a:avLst/>
          </a:prstGeom>
          <a:noFill/>
          <a:ln>
            <a:noFill/>
          </a:ln>
        </p:spPr>
        <p:txBody>
          <a:bodyPr spcFirstLastPara="1" wrap="square" lIns="148575" tIns="74275" rIns="148575" bIns="74275" anchor="t" anchorCtr="0">
            <a:spAutoFit/>
          </a:bodyPr>
          <a:lstStyle/>
          <a:p>
            <a:pPr marL="558800" marR="0" lvl="0" indent="-571500" algn="l" rtl="0">
              <a:lnSpc>
                <a:spcPct val="150000"/>
              </a:lnSpc>
              <a:spcBef>
                <a:spcPts val="0"/>
              </a:spcBef>
              <a:spcAft>
                <a:spcPts val="0"/>
              </a:spcAft>
              <a:buClr>
                <a:srgbClr val="056839"/>
              </a:buClr>
              <a:buSzPts val="4200"/>
              <a:buFont typeface="Arial"/>
              <a:buChar char="•"/>
            </a:pPr>
            <a:r>
              <a:rPr lang="es-ES" sz="4200">
                <a:solidFill>
                  <a:srgbClr val="056839"/>
                </a:solidFill>
                <a:latin typeface="Calibri"/>
                <a:ea typeface="Calibri"/>
                <a:cs typeface="Calibri"/>
                <a:sym typeface="Calibri"/>
              </a:rPr>
              <a:t>Įžvalgus mąstymas</a:t>
            </a:r>
            <a:endParaRPr sz="2600"/>
          </a:p>
          <a:p>
            <a:pPr marL="558800" marR="0" lvl="0" indent="-571500" algn="l" rtl="0">
              <a:lnSpc>
                <a:spcPct val="150000"/>
              </a:lnSpc>
              <a:spcBef>
                <a:spcPts val="0"/>
              </a:spcBef>
              <a:spcAft>
                <a:spcPts val="0"/>
              </a:spcAft>
              <a:buClr>
                <a:srgbClr val="056839"/>
              </a:buClr>
              <a:buSzPts val="4200"/>
              <a:buFont typeface="Arial"/>
              <a:buChar char="•"/>
            </a:pPr>
            <a:r>
              <a:rPr lang="es-ES" sz="4200">
                <a:solidFill>
                  <a:srgbClr val="056839"/>
                </a:solidFill>
                <a:latin typeface="Calibri"/>
                <a:ea typeface="Calibri"/>
                <a:cs typeface="Calibri"/>
                <a:sym typeface="Calibri"/>
              </a:rPr>
              <a:t>Taršos prevencija</a:t>
            </a:r>
            <a:endParaRPr sz="2600"/>
          </a:p>
          <a:p>
            <a:pPr marL="558800" marR="0" lvl="0" indent="-571500" algn="l" rtl="0">
              <a:lnSpc>
                <a:spcPct val="150000"/>
              </a:lnSpc>
              <a:spcBef>
                <a:spcPts val="0"/>
              </a:spcBef>
              <a:spcAft>
                <a:spcPts val="0"/>
              </a:spcAft>
              <a:buClr>
                <a:srgbClr val="056839"/>
              </a:buClr>
              <a:buSzPts val="4200"/>
              <a:buFont typeface="Arial"/>
              <a:buChar char="•"/>
            </a:pPr>
            <a:r>
              <a:rPr lang="es-ES" sz="4200">
                <a:solidFill>
                  <a:srgbClr val="056839"/>
                </a:solidFill>
                <a:latin typeface="Calibri"/>
                <a:ea typeface="Calibri"/>
                <a:cs typeface="Calibri"/>
                <a:sym typeface="Calibri"/>
              </a:rPr>
              <a:t>Poveikio vertinimas</a:t>
            </a:r>
            <a:endParaRPr sz="2600"/>
          </a:p>
          <a:p>
            <a:pPr marL="558800" marR="0" lvl="0" indent="-571500" algn="l" rtl="0">
              <a:lnSpc>
                <a:spcPct val="150000"/>
              </a:lnSpc>
              <a:spcBef>
                <a:spcPts val="0"/>
              </a:spcBef>
              <a:spcAft>
                <a:spcPts val="0"/>
              </a:spcAft>
              <a:buClr>
                <a:srgbClr val="056839"/>
              </a:buClr>
              <a:buSzPts val="4200"/>
              <a:buFont typeface="Arial"/>
              <a:buChar char="•"/>
            </a:pPr>
            <a:r>
              <a:rPr lang="es-ES" sz="4200">
                <a:solidFill>
                  <a:srgbClr val="056839"/>
                </a:solidFill>
                <a:latin typeface="Calibri"/>
                <a:ea typeface="Calibri"/>
                <a:cs typeface="Calibri"/>
                <a:sym typeface="Calibri"/>
              </a:rPr>
              <a:t>Aplinkosaugos auditas</a:t>
            </a:r>
            <a:endParaRPr sz="2600"/>
          </a:p>
        </p:txBody>
      </p:sp>
      <p:pic>
        <p:nvPicPr>
          <p:cNvPr id="118" name="Google Shape;118;p3"/>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a:stretch/>
        </p:blipFill>
        <p:spPr>
          <a:xfrm>
            <a:off x="10402415" y="851804"/>
            <a:ext cx="8224521" cy="7628870"/>
          </a:xfrm>
          <a:prstGeom prst="rect">
            <a:avLst/>
          </a:prstGeom>
          <a:noFill/>
          <a:ln>
            <a:noFill/>
          </a:ln>
        </p:spPr>
      </p:pic>
      <p:sp>
        <p:nvSpPr>
          <p:cNvPr id="126" name="Google Shape;126;p4"/>
          <p:cNvSpPr txBox="1"/>
          <p:nvPr/>
        </p:nvSpPr>
        <p:spPr>
          <a:xfrm>
            <a:off x="856187" y="788949"/>
            <a:ext cx="79146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Įvadas</a:t>
            </a:r>
            <a:endParaRPr sz="2300"/>
          </a:p>
        </p:txBody>
      </p:sp>
      <p:sp>
        <p:nvSpPr>
          <p:cNvPr id="127" name="Google Shape;127;p4"/>
          <p:cNvSpPr txBox="1"/>
          <p:nvPr/>
        </p:nvSpPr>
        <p:spPr>
          <a:xfrm>
            <a:off x="1034414" y="2657680"/>
            <a:ext cx="10075500" cy="3451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900">
                <a:solidFill>
                  <a:srgbClr val="056839"/>
                </a:solidFill>
                <a:latin typeface="Calibri"/>
                <a:ea typeface="Calibri"/>
                <a:cs typeface="Calibri"/>
                <a:sym typeface="Calibri"/>
              </a:rPr>
              <a:t>Per pastaruosius trisdešimt metų diskusijos apie klimato kaitą tapo vis intensyvesnės ir pradėjo apimti ne tik mokslo ir aplinkosaugos, bet ir politinę, socialinę, ekonominę ir kultūrinę sritis. </a:t>
            </a:r>
            <a:endParaRPr sz="3900">
              <a:solidFill>
                <a:srgbClr val="056839"/>
              </a:solidFill>
              <a:latin typeface="Calibri"/>
              <a:ea typeface="Calibri"/>
              <a:cs typeface="Calibri"/>
              <a:sym typeface="Calibri"/>
            </a:endParaRPr>
          </a:p>
        </p:txBody>
      </p:sp>
      <p:sp>
        <p:nvSpPr>
          <p:cNvPr id="128" name="Google Shape;128;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9" name="Google Shape;129;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0" name="Google Shape;130;p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31" name="Google Shape;131;p4"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32" name="Google Shape;132;p4"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
        <p:nvSpPr>
          <p:cNvPr id="133" name="Google Shape;133;p4"/>
          <p:cNvSpPr txBox="1"/>
          <p:nvPr/>
        </p:nvSpPr>
        <p:spPr>
          <a:xfrm>
            <a:off x="10668566" y="8640681"/>
            <a:ext cx="83202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Nuotrauka iš Freepik: </a:t>
            </a:r>
            <a:r>
              <a:rPr lang="es-E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https://www.freepik.com/free-vector/illustration-with-pollutions-earth_6907492.htm#query=climate%20change&amp;position=0&amp;from_view=search&amp;track=sph</a:t>
            </a:r>
            <a:r>
              <a:rPr lang="es-ES" sz="1600">
                <a:solidFill>
                  <a:schemeClr val="dk1"/>
                </a:solidFill>
                <a:latin typeface="Calibri"/>
                <a:ea typeface="Calibri"/>
                <a:cs typeface="Calibri"/>
                <a:sym typeface="Calibri"/>
              </a:rPr>
              <a:t>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5"/>
          <p:cNvSpPr txBox="1"/>
          <p:nvPr/>
        </p:nvSpPr>
        <p:spPr>
          <a:xfrm>
            <a:off x="891245" y="676111"/>
            <a:ext cx="7914600" cy="19509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s-ES" sz="5900" b="1">
                <a:solidFill>
                  <a:srgbClr val="056839"/>
                </a:solidFill>
                <a:latin typeface="Calibri"/>
                <a:ea typeface="Calibri"/>
                <a:cs typeface="Calibri"/>
                <a:sym typeface="Calibri"/>
              </a:rPr>
              <a:t>Įvadas</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39" name="Google Shape;139;p5"/>
          <p:cNvSpPr txBox="1"/>
          <p:nvPr/>
        </p:nvSpPr>
        <p:spPr>
          <a:xfrm>
            <a:off x="1127210" y="2189246"/>
            <a:ext cx="18075600" cy="5483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Terminas </a:t>
            </a:r>
            <a:r>
              <a:rPr lang="es-ES" sz="3300" b="1">
                <a:solidFill>
                  <a:srgbClr val="056839"/>
                </a:solidFill>
                <a:latin typeface="Calibri"/>
                <a:ea typeface="Calibri"/>
                <a:cs typeface="Calibri"/>
                <a:sym typeface="Calibri"/>
              </a:rPr>
              <a:t>„klimato kaita” </a:t>
            </a:r>
            <a:r>
              <a:rPr lang="es-ES" sz="3300">
                <a:solidFill>
                  <a:srgbClr val="056839"/>
                </a:solidFill>
                <a:latin typeface="Calibri"/>
                <a:ea typeface="Calibri"/>
                <a:cs typeface="Calibri"/>
                <a:sym typeface="Calibri"/>
              </a:rPr>
              <a:t>apibūdina reiškinį, vykstantį aplinkosauginiu lygmeniu, bet sukeliantį didžiulį poveikį visoms pirmiau minėtoms sritims. Nors apie tai daug girdime, </a:t>
            </a:r>
            <a:r>
              <a:rPr lang="es-ES" sz="3300" b="1">
                <a:solidFill>
                  <a:srgbClr val="056839"/>
                </a:solidFill>
                <a:latin typeface="Calibri"/>
                <a:ea typeface="Calibri"/>
                <a:cs typeface="Calibri"/>
                <a:sym typeface="Calibri"/>
              </a:rPr>
              <a:t>ne visada aišku, ką reiškia sąvoka „klimato kaita” ir kokie yra jos padariniai. </a:t>
            </a:r>
            <a:r>
              <a:rPr lang="es-ES" sz="3300">
                <a:solidFill>
                  <a:srgbClr val="056839"/>
                </a:solidFill>
                <a:latin typeface="Calibri"/>
                <a:ea typeface="Calibri"/>
                <a:cs typeface="Calibri"/>
                <a:sym typeface="Calibri"/>
              </a:rPr>
              <a:t>Šioje pamokoje apibūdinsime klimato kaitą ir jos padarinius.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11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Šioje pamokoje nėra siekiama išvardinti visų klimato kaitos padarinių, bet norima parodyti, koks </a:t>
            </a:r>
            <a:r>
              <a:rPr lang="es-ES" sz="3300" b="1">
                <a:solidFill>
                  <a:srgbClr val="056839"/>
                </a:solidFill>
                <a:latin typeface="Calibri"/>
                <a:ea typeface="Calibri"/>
                <a:cs typeface="Calibri"/>
                <a:sym typeface="Calibri"/>
              </a:rPr>
              <a:t>didelis yra šio reiškinio poveikis ir kaip jis peržengia aplinkosaugos ir mokslo sričių ribas</a:t>
            </a:r>
            <a:r>
              <a:rPr lang="es-ES" sz="3300">
                <a:solidFill>
                  <a:srgbClr val="056839"/>
                </a:solidFill>
                <a:latin typeface="Calibri"/>
                <a:ea typeface="Calibri"/>
                <a:cs typeface="Calibri"/>
                <a:sym typeface="Calibri"/>
              </a:rPr>
              <a:t> ir daro įtaką daugeliui kitų mūsų visuomenės gyvenimo sričių.</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b="1">
              <a:solidFill>
                <a:srgbClr val="056839"/>
              </a:solidFill>
              <a:latin typeface="Calibri"/>
              <a:ea typeface="Calibri"/>
              <a:cs typeface="Calibri"/>
              <a:sym typeface="Calibri"/>
            </a:endParaRPr>
          </a:p>
        </p:txBody>
      </p:sp>
      <p:sp>
        <p:nvSpPr>
          <p:cNvPr id="140" name="Google Shape;140;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1" name="Google Shape;141;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2" name="Google Shape;142;p5"/>
          <p:cNvSpPr/>
          <p:nvPr/>
        </p:nvSpPr>
        <p:spPr>
          <a:xfrm>
            <a:off x="1163001" y="16441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43" name="Google Shape;143;p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4" name="Google Shape;144;p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6"/>
          <p:cNvSpPr txBox="1"/>
          <p:nvPr/>
        </p:nvSpPr>
        <p:spPr>
          <a:xfrm>
            <a:off x="883847" y="845615"/>
            <a:ext cx="177987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a:t>
            </a:r>
            <a:endParaRPr sz="3300" b="1">
              <a:solidFill>
                <a:srgbClr val="C55A11"/>
              </a:solidFill>
              <a:latin typeface="Calibri"/>
              <a:ea typeface="Calibri"/>
              <a:cs typeface="Calibri"/>
              <a:sym typeface="Calibri"/>
            </a:endParaRPr>
          </a:p>
        </p:txBody>
      </p:sp>
      <p:sp>
        <p:nvSpPr>
          <p:cNvPr id="150" name="Google Shape;150;p6"/>
          <p:cNvSpPr txBox="1"/>
          <p:nvPr/>
        </p:nvSpPr>
        <p:spPr>
          <a:xfrm>
            <a:off x="1034414" y="2567283"/>
            <a:ext cx="16933500" cy="4813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Žodžių junginį „klimato kaita“ sudaro du skirtingi terminai: „klimatas“ ir „kaita“. Pirmiausia derėtų išsiaiškinti, ką reiškia sąvoka „klimatas“, kuri dažnai painiojama su sąvoka „orai“.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15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Iš tikrųjų, nors ir </a:t>
            </a:r>
            <a:r>
              <a:rPr lang="es-ES" sz="3300" b="1">
                <a:solidFill>
                  <a:srgbClr val="056839"/>
                </a:solidFill>
                <a:latin typeface="Calibri"/>
                <a:ea typeface="Calibri"/>
                <a:cs typeface="Calibri"/>
                <a:sym typeface="Calibri"/>
              </a:rPr>
              <a:t>orai</a:t>
            </a:r>
            <a:r>
              <a:rPr lang="es-ES" sz="3300">
                <a:solidFill>
                  <a:srgbClr val="056839"/>
                </a:solidFill>
                <a:latin typeface="Calibri"/>
                <a:ea typeface="Calibri"/>
                <a:cs typeface="Calibri"/>
                <a:sym typeface="Calibri"/>
              </a:rPr>
              <a:t>, ir </a:t>
            </a:r>
            <a:r>
              <a:rPr lang="es-ES" sz="3300" b="1">
                <a:solidFill>
                  <a:srgbClr val="056839"/>
                </a:solidFill>
                <a:latin typeface="Calibri"/>
                <a:ea typeface="Calibri"/>
                <a:cs typeface="Calibri"/>
                <a:sym typeface="Calibri"/>
              </a:rPr>
              <a:t>klimatas</a:t>
            </a:r>
            <a:r>
              <a:rPr lang="es-ES" sz="3300">
                <a:solidFill>
                  <a:srgbClr val="056839"/>
                </a:solidFill>
                <a:latin typeface="Calibri"/>
                <a:ea typeface="Calibri"/>
                <a:cs typeface="Calibri"/>
                <a:sym typeface="Calibri"/>
              </a:rPr>
              <a:t> reiškia </a:t>
            </a:r>
            <a:r>
              <a:rPr lang="es-ES" sz="3300" b="1">
                <a:solidFill>
                  <a:srgbClr val="056839"/>
                </a:solidFill>
                <a:latin typeface="Calibri"/>
                <a:ea typeface="Calibri"/>
                <a:cs typeface="Calibri"/>
                <a:sym typeface="Calibri"/>
              </a:rPr>
              <a:t>atmosferoje vykstančius pasikeitimus</a:t>
            </a:r>
            <a:r>
              <a:rPr lang="es-ES" sz="3300">
                <a:solidFill>
                  <a:srgbClr val="056839"/>
                </a:solidFill>
                <a:latin typeface="Calibri"/>
                <a:ea typeface="Calibri"/>
                <a:cs typeface="Calibri"/>
                <a:sym typeface="Calibri"/>
              </a:rPr>
              <a:t>, orai reiškia </a:t>
            </a:r>
            <a:r>
              <a:rPr lang="es-ES" sz="3300" i="1">
                <a:solidFill>
                  <a:srgbClr val="056839"/>
                </a:solidFill>
                <a:latin typeface="Calibri"/>
                <a:ea typeface="Calibri"/>
                <a:cs typeface="Calibri"/>
                <a:sym typeface="Calibri"/>
              </a:rPr>
              <a:t>„įvykių, kurie kasdien vyksta mūsų atmosferoje, visumą“</a:t>
            </a:r>
            <a:r>
              <a:rPr lang="es-ES" sz="3300">
                <a:solidFill>
                  <a:srgbClr val="056839"/>
                </a:solidFill>
                <a:latin typeface="Calibri"/>
                <a:ea typeface="Calibri"/>
                <a:cs typeface="Calibri"/>
                <a:sym typeface="Calibri"/>
              </a:rPr>
              <a:t>, o klimatas – </a:t>
            </a:r>
            <a:r>
              <a:rPr lang="es-ES" sz="3300" i="1">
                <a:solidFill>
                  <a:srgbClr val="056839"/>
                </a:solidFill>
                <a:latin typeface="Calibri"/>
                <a:ea typeface="Calibri"/>
                <a:cs typeface="Calibri"/>
                <a:sym typeface="Calibri"/>
              </a:rPr>
              <a:t>„kokie orai tam tikroje teritorijoje vyrauja ilgą laiką“</a:t>
            </a:r>
            <a:r>
              <a:rPr lang="es-ES" sz="3300">
                <a:solidFill>
                  <a:srgbClr val="056839"/>
                </a:solidFill>
                <a:latin typeface="Calibri"/>
                <a:ea typeface="Calibri"/>
                <a:cs typeface="Calibri"/>
                <a:sym typeface="Calibri"/>
              </a:rPr>
              <a:t> (Nacionalinis aplinkos informacijos centras, 2020).</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p:txBody>
      </p:sp>
      <p:sp>
        <p:nvSpPr>
          <p:cNvPr id="151" name="Google Shape;151;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2" name="Google Shape;152;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3" name="Google Shape;153;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54" name="Google Shape;154;p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55" name="Google Shape;155;p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
          <p:cNvSpPr txBox="1"/>
          <p:nvPr/>
        </p:nvSpPr>
        <p:spPr>
          <a:xfrm>
            <a:off x="883847" y="845615"/>
            <a:ext cx="177987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 </a:t>
            </a:r>
            <a:endParaRPr sz="3300" b="1">
              <a:solidFill>
                <a:srgbClr val="C55A11"/>
              </a:solidFill>
              <a:latin typeface="Calibri"/>
              <a:ea typeface="Calibri"/>
              <a:cs typeface="Calibri"/>
              <a:sym typeface="Calibri"/>
            </a:endParaRPr>
          </a:p>
        </p:txBody>
      </p:sp>
      <p:sp>
        <p:nvSpPr>
          <p:cNvPr id="161" name="Google Shape;161;p7"/>
          <p:cNvSpPr txBox="1"/>
          <p:nvPr/>
        </p:nvSpPr>
        <p:spPr>
          <a:xfrm>
            <a:off x="1034414" y="2434482"/>
            <a:ext cx="9038100" cy="5575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Kitaip tariant, </a:t>
            </a:r>
            <a:r>
              <a:rPr lang="es-ES" sz="3300" b="1">
                <a:solidFill>
                  <a:srgbClr val="056839"/>
                </a:solidFill>
                <a:latin typeface="Calibri"/>
                <a:ea typeface="Calibri"/>
                <a:cs typeface="Calibri"/>
                <a:sym typeface="Calibri"/>
              </a:rPr>
              <a:t>orai rodo trumpalaikius atmosferos pokyčius, o klimatas - ilgalaikius. </a:t>
            </a:r>
            <a:endParaRPr sz="33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15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3300" i="1">
                <a:solidFill>
                  <a:srgbClr val="056839"/>
                </a:solidFill>
                <a:latin typeface="Calibri"/>
                <a:ea typeface="Calibri"/>
                <a:cs typeface="Calibri"/>
                <a:sym typeface="Calibri"/>
              </a:rPr>
              <a:t>„Kai kurie mokslininkai apibūdina klimatą kaip tam tikro regiono ir tam tikro periodo orų vidurkį, paprastai nustatomą per 30 metų. Iš tikrųjų tai vidutinis tam tikro regiono orų modelis”</a:t>
            </a:r>
            <a:r>
              <a:rPr lang="es-ES" sz="3300">
                <a:solidFill>
                  <a:srgbClr val="056839"/>
                </a:solidFill>
                <a:latin typeface="Calibri"/>
                <a:ea typeface="Calibri"/>
                <a:cs typeface="Calibri"/>
                <a:sym typeface="Calibri"/>
              </a:rPr>
              <a:t>. NASA, 2017 M.). </a:t>
            </a:r>
            <a:endParaRPr sz="3300">
              <a:solidFill>
                <a:srgbClr val="056839"/>
              </a:solidFill>
              <a:latin typeface="Calibri"/>
              <a:ea typeface="Calibri"/>
              <a:cs typeface="Calibri"/>
              <a:sym typeface="Calibri"/>
            </a:endParaRPr>
          </a:p>
        </p:txBody>
      </p:sp>
      <p:sp>
        <p:nvSpPr>
          <p:cNvPr id="162" name="Google Shape;162;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3" name="Google Shape;163;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4" name="Google Shape;164;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65" name="Google Shape;165;p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66" name="Google Shape;166;p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67" name="Google Shape;167;p7"/>
          <p:cNvPicPr preferRelativeResize="0"/>
          <p:nvPr/>
        </p:nvPicPr>
        <p:blipFill rotWithShape="1">
          <a:blip r:embed="rId5">
            <a:alphaModFix/>
          </a:blip>
          <a:srcRect/>
          <a:stretch/>
        </p:blipFill>
        <p:spPr>
          <a:xfrm>
            <a:off x="10501756" y="2428128"/>
            <a:ext cx="8242119" cy="5619627"/>
          </a:xfrm>
          <a:prstGeom prst="rect">
            <a:avLst/>
          </a:prstGeom>
          <a:noFill/>
          <a:ln>
            <a:noFill/>
          </a:ln>
        </p:spPr>
      </p:pic>
      <p:sp>
        <p:nvSpPr>
          <p:cNvPr id="168" name="Google Shape;168;p7"/>
          <p:cNvSpPr txBox="1"/>
          <p:nvPr/>
        </p:nvSpPr>
        <p:spPr>
          <a:xfrm>
            <a:off x="10437586" y="8360688"/>
            <a:ext cx="83202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Nupotrauka iš Pxels: </a:t>
            </a:r>
            <a:r>
              <a:rPr lang="es-E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https://www.pexels.com/it-it/foto/pianeta-terra-76969/</a:t>
            </a:r>
            <a:r>
              <a:rPr lang="es-ES" sz="1600">
                <a:solidFill>
                  <a:schemeClr val="dk1"/>
                </a:solidFill>
                <a:latin typeface="Calibri"/>
                <a:ea typeface="Calibri"/>
                <a:cs typeface="Calibri"/>
                <a:sym typeface="Calibri"/>
              </a:rPr>
              <a:t> </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8"/>
          <p:cNvSpPr txBox="1"/>
          <p:nvPr/>
        </p:nvSpPr>
        <p:spPr>
          <a:xfrm>
            <a:off x="883847" y="845615"/>
            <a:ext cx="177987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 </a:t>
            </a:r>
            <a:endParaRPr sz="5900" b="1">
              <a:solidFill>
                <a:srgbClr val="C55A11"/>
              </a:solidFill>
              <a:latin typeface="Calibri"/>
              <a:ea typeface="Calibri"/>
              <a:cs typeface="Calibri"/>
              <a:sym typeface="Calibri"/>
            </a:endParaRPr>
          </a:p>
          <a:p>
            <a:pPr marL="0" marR="0" lvl="0" indent="0" algn="l" rtl="0">
              <a:spcBef>
                <a:spcPts val="0"/>
              </a:spcBef>
              <a:spcAft>
                <a:spcPts val="0"/>
              </a:spcAft>
              <a:buNone/>
            </a:pPr>
            <a:endParaRPr sz="3300" b="1">
              <a:solidFill>
                <a:srgbClr val="C55A11"/>
              </a:solidFill>
              <a:latin typeface="Calibri"/>
              <a:ea typeface="Calibri"/>
              <a:cs typeface="Calibri"/>
              <a:sym typeface="Calibri"/>
            </a:endParaRPr>
          </a:p>
        </p:txBody>
      </p:sp>
      <p:sp>
        <p:nvSpPr>
          <p:cNvPr id="174" name="Google Shape;174;p8"/>
          <p:cNvSpPr txBox="1"/>
          <p:nvPr/>
        </p:nvSpPr>
        <p:spPr>
          <a:xfrm>
            <a:off x="1127208" y="2276335"/>
            <a:ext cx="18075600" cy="4467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Antroji nagrinėjama sąvoka yra „kaita”. </a:t>
            </a:r>
            <a:r>
              <a:rPr lang="es-ES" sz="3300" b="1">
                <a:solidFill>
                  <a:srgbClr val="056839"/>
                </a:solidFill>
                <a:latin typeface="Calibri"/>
                <a:ea typeface="Calibri"/>
                <a:cs typeface="Calibri"/>
                <a:sym typeface="Calibri"/>
              </a:rPr>
              <a:t>Pakitimai klimato lygmeniu trumpuoju ir ilguoju laikotarpiu yra normalus reiškinys</a:t>
            </a:r>
            <a:r>
              <a:rPr lang="es-ES" sz="3300">
                <a:solidFill>
                  <a:srgbClr val="056839"/>
                </a:solidFill>
                <a:latin typeface="Calibri"/>
                <a:ea typeface="Calibri"/>
                <a:cs typeface="Calibri"/>
                <a:sym typeface="Calibri"/>
              </a:rPr>
              <a:t>. Orai ne visur ir ne visą laiką vienodi, tą patį galima pasakyti ir apie tam tikros vietovės klimatą, kuris laikui bėgant gali keistis. Taigi problema yra ne pati klimato kaita, o tai, kad </a:t>
            </a:r>
            <a:r>
              <a:rPr lang="es-ES" sz="3300" b="1">
                <a:solidFill>
                  <a:srgbClr val="056839"/>
                </a:solidFill>
                <a:latin typeface="Calibri"/>
                <a:ea typeface="Calibri"/>
                <a:cs typeface="Calibri"/>
                <a:sym typeface="Calibri"/>
              </a:rPr>
              <a:t>ši kaita yra labai didelė ir daug spartesnė nei anksčiau</a:t>
            </a:r>
            <a:r>
              <a:rPr lang="es-ES" sz="33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rPr lang="es-ES" sz="3300" b="1">
                <a:solidFill>
                  <a:srgbClr val="056839"/>
                </a:solidFill>
                <a:latin typeface="Calibri"/>
                <a:ea typeface="Calibri"/>
                <a:cs typeface="Calibri"/>
                <a:sym typeface="Calibri"/>
              </a:rPr>
              <a:t>Klimatas vis sparčiau keičiasi</a:t>
            </a:r>
            <a:endParaRPr sz="3300" b="1">
              <a:solidFill>
                <a:srgbClr val="056839"/>
              </a:solidFill>
              <a:latin typeface="Calibri"/>
              <a:ea typeface="Calibri"/>
              <a:cs typeface="Calibri"/>
              <a:sym typeface="Calibri"/>
            </a:endParaRPr>
          </a:p>
        </p:txBody>
      </p:sp>
      <p:sp>
        <p:nvSpPr>
          <p:cNvPr id="175" name="Google Shape;175;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6" name="Google Shape;176;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7" name="Google Shape;177;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78" name="Google Shape;178;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79" name="Google Shape;179;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80" name="Google Shape;180;p8"/>
          <p:cNvSpPr/>
          <p:nvPr/>
        </p:nvSpPr>
        <p:spPr>
          <a:xfrm>
            <a:off x="5052245" y="6504039"/>
            <a:ext cx="20574000" cy="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181" name="Google Shape;181;p8"/>
          <p:cNvPicPr preferRelativeResize="0"/>
          <p:nvPr/>
        </p:nvPicPr>
        <p:blipFill rotWithShape="1">
          <a:blip r:embed="rId5">
            <a:alphaModFix/>
          </a:blip>
          <a:srcRect/>
          <a:stretch/>
        </p:blipFill>
        <p:spPr>
          <a:xfrm>
            <a:off x="6560237" y="5307377"/>
            <a:ext cx="819150" cy="1676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9"/>
          <p:cNvSpPr txBox="1"/>
          <p:nvPr/>
        </p:nvSpPr>
        <p:spPr>
          <a:xfrm>
            <a:off x="883847" y="845615"/>
            <a:ext cx="177987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5900" b="1">
                <a:solidFill>
                  <a:srgbClr val="056839"/>
                </a:solidFill>
                <a:latin typeface="Calibri"/>
                <a:ea typeface="Calibri"/>
                <a:cs typeface="Calibri"/>
                <a:sym typeface="Calibri"/>
              </a:rPr>
              <a:t>1 tema: Klimato kaitos apibrėžimas ir priežastys </a:t>
            </a:r>
            <a:endParaRPr sz="5900" b="1">
              <a:solidFill>
                <a:srgbClr val="C55A11"/>
              </a:solidFill>
              <a:latin typeface="Calibri"/>
              <a:ea typeface="Calibri"/>
              <a:cs typeface="Calibri"/>
              <a:sym typeface="Calibri"/>
            </a:endParaRPr>
          </a:p>
          <a:p>
            <a:pPr marL="0" marR="0" lvl="0" indent="0" algn="l" rtl="0">
              <a:spcBef>
                <a:spcPts val="0"/>
              </a:spcBef>
              <a:spcAft>
                <a:spcPts val="0"/>
              </a:spcAft>
              <a:buNone/>
            </a:pPr>
            <a:endParaRPr sz="3300" b="1">
              <a:solidFill>
                <a:srgbClr val="C55A11"/>
              </a:solidFill>
              <a:latin typeface="Calibri"/>
              <a:ea typeface="Calibri"/>
              <a:cs typeface="Calibri"/>
              <a:sym typeface="Calibri"/>
            </a:endParaRPr>
          </a:p>
        </p:txBody>
      </p:sp>
      <p:sp>
        <p:nvSpPr>
          <p:cNvPr id="187" name="Google Shape;187;p9"/>
          <p:cNvSpPr txBox="1"/>
          <p:nvPr/>
        </p:nvSpPr>
        <p:spPr>
          <a:xfrm>
            <a:off x="1127208" y="2591025"/>
            <a:ext cx="106212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s-ES" sz="3300">
                <a:solidFill>
                  <a:srgbClr val="056839"/>
                </a:solidFill>
                <a:latin typeface="Calibri"/>
                <a:ea typeface="Calibri"/>
                <a:cs typeface="Calibri"/>
                <a:sym typeface="Calibri"/>
              </a:rPr>
              <a:t>Iš tikrųjų „</a:t>
            </a:r>
            <a:r>
              <a:rPr lang="es-ES" sz="3300" i="1">
                <a:solidFill>
                  <a:srgbClr val="056839"/>
                </a:solidFill>
                <a:latin typeface="Calibri"/>
                <a:ea typeface="Calibri"/>
                <a:cs typeface="Calibri"/>
                <a:sym typeface="Calibri"/>
              </a:rPr>
              <a:t>nuo XIX a. </a:t>
            </a:r>
            <a:r>
              <a:rPr lang="es-ES" sz="3300" b="1" i="1">
                <a:solidFill>
                  <a:srgbClr val="056839"/>
                </a:solidFill>
                <a:latin typeface="Calibri"/>
                <a:ea typeface="Calibri"/>
                <a:cs typeface="Calibri"/>
                <a:sym typeface="Calibri"/>
              </a:rPr>
              <a:t>klimato kaitą labiausiai lemia žmogaus veikla</a:t>
            </a:r>
            <a:r>
              <a:rPr lang="es-ES" sz="3300" i="1">
                <a:solidFill>
                  <a:srgbClr val="056839"/>
                </a:solidFill>
                <a:latin typeface="Calibri"/>
                <a:ea typeface="Calibri"/>
                <a:cs typeface="Calibri"/>
                <a:sym typeface="Calibri"/>
              </a:rPr>
              <a:t>, visų pirma dėl deginamo iškastinio kuro, pavyzdžiui, anglies, naftos ir dujų”</a:t>
            </a:r>
            <a:r>
              <a:rPr lang="es-ES" sz="3300">
                <a:solidFill>
                  <a:srgbClr val="056839"/>
                </a:solidFill>
                <a:latin typeface="Calibri"/>
                <a:ea typeface="Calibri"/>
                <a:cs typeface="Calibri"/>
                <a:sym typeface="Calibri"/>
              </a:rPr>
              <a:t>. (JT, n.d.).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3300" b="1">
                <a:solidFill>
                  <a:srgbClr val="056839"/>
                </a:solidFill>
                <a:latin typeface="Calibri"/>
                <a:ea typeface="Calibri"/>
                <a:cs typeface="Calibri"/>
                <a:sym typeface="Calibri"/>
              </a:rPr>
              <a:t>Deginant iškastinį kurą išsiskiria šiltnamio efektą sukeliančios dujos</a:t>
            </a:r>
            <a:r>
              <a:rPr lang="es-ES" sz="3300">
                <a:solidFill>
                  <a:srgbClr val="056839"/>
                </a:solidFill>
                <a:latin typeface="Calibri"/>
                <a:ea typeface="Calibri"/>
                <a:cs typeface="Calibri"/>
                <a:sym typeface="Calibri"/>
              </a:rPr>
              <a:t>, kurios yra visame pasaulyje kylančios temperatūros ir reiškinio, vadinamo </a:t>
            </a:r>
            <a:r>
              <a:rPr lang="es-ES" sz="3300" b="1">
                <a:solidFill>
                  <a:srgbClr val="056839"/>
                </a:solidFill>
                <a:latin typeface="Calibri"/>
                <a:ea typeface="Calibri"/>
                <a:cs typeface="Calibri"/>
                <a:sym typeface="Calibri"/>
              </a:rPr>
              <a:t>„visuotiniu atšilimu”, </a:t>
            </a:r>
            <a:r>
              <a:rPr lang="es-ES" sz="3300">
                <a:solidFill>
                  <a:srgbClr val="056839"/>
                </a:solidFill>
                <a:latin typeface="Calibri"/>
                <a:ea typeface="Calibri"/>
                <a:cs typeface="Calibri"/>
                <a:sym typeface="Calibri"/>
              </a:rPr>
              <a:t>priežastis. </a:t>
            </a:r>
            <a:endParaRPr sz="3300" b="1">
              <a:solidFill>
                <a:srgbClr val="056839"/>
              </a:solidFill>
              <a:latin typeface="Calibri"/>
              <a:ea typeface="Calibri"/>
              <a:cs typeface="Calibri"/>
              <a:sym typeface="Calibri"/>
            </a:endParaRPr>
          </a:p>
        </p:txBody>
      </p:sp>
      <p:sp>
        <p:nvSpPr>
          <p:cNvPr id="188" name="Google Shape;188;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89" name="Google Shape;189;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0" name="Google Shape;190;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91" name="Google Shape;191;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2" name="Google Shape;192;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93" name="Google Shape;193;p9"/>
          <p:cNvPicPr preferRelativeResize="0"/>
          <p:nvPr/>
        </p:nvPicPr>
        <p:blipFill rotWithShape="1">
          <a:blip r:embed="rId5">
            <a:alphaModFix/>
          </a:blip>
          <a:srcRect/>
          <a:stretch/>
        </p:blipFill>
        <p:spPr>
          <a:xfrm>
            <a:off x="12339937" y="2591022"/>
            <a:ext cx="6261130" cy="4174085"/>
          </a:xfrm>
          <a:prstGeom prst="rect">
            <a:avLst/>
          </a:prstGeom>
          <a:noFill/>
          <a:ln>
            <a:noFill/>
          </a:ln>
        </p:spPr>
      </p:pic>
      <p:sp>
        <p:nvSpPr>
          <p:cNvPr id="194" name="Google Shape;194;p9"/>
          <p:cNvSpPr txBox="1"/>
          <p:nvPr/>
        </p:nvSpPr>
        <p:spPr>
          <a:xfrm>
            <a:off x="12303107" y="6944488"/>
            <a:ext cx="7044000" cy="64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Nuotrauka iš Pexels: </a:t>
            </a:r>
            <a:r>
              <a:rPr lang="es-E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https://www.pexels.com/it-it/foto/strada-paesaggio-persone-blu-2559749/</a:t>
            </a:r>
            <a:r>
              <a:rPr lang="es-ES" sz="1600">
                <a:solidFill>
                  <a:schemeClr val="dk1"/>
                </a:solidFill>
                <a:latin typeface="Calibri"/>
                <a:ea typeface="Calibri"/>
                <a:cs typeface="Calibri"/>
                <a:sym typeface="Calibri"/>
              </a:rPr>
              <a:t> </a:t>
            </a:r>
            <a:endParaRPr sz="23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2460</Words>
  <Application>Microsoft Office PowerPoint</Application>
  <PresentationFormat>Custom</PresentationFormat>
  <Paragraphs>140</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Noto Sans Symbols</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lastModifiedBy>Rudminaitė Edita</cp:lastModifiedBy>
  <cp:revision>1</cp:revision>
  <dcterms:created xsi:type="dcterms:W3CDTF">2022-01-31T11:18:27Z</dcterms:created>
  <dcterms:modified xsi:type="dcterms:W3CDTF">2023-01-15T13:07:36Z</dcterms:modified>
</cp:coreProperties>
</file>