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0574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i11fdKZQsc84hGegf8YpV9VDt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62d03f5d5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162d03f5d59_0_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62d03f5d5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162d03f5d59_0_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63af8793ad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163af8793ad_0_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305413d7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6305413d7a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093dd1c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4093dd1c68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2b0c482c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162b0c482cf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17" name="Google Shape;17;p21"/>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2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19" name="Google Shape;19;p2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0" name="Google Shape;20;p2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4" name="Google Shape;74;p30"/>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3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6" name="Google Shape;76;p3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7" name="Google Shape;77;p3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80" name="Google Shape;80;p31"/>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3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82" name="Google Shape;82;p3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83" name="Google Shape;83;p3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3" name="Google Shape;23;p2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4" name="Google Shape;24;p2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7" name="Google Shape;27;p23"/>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2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29" name="Google Shape;29;p2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0" name="Google Shape;30;p2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3" name="Google Shape;33;p24"/>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2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5" name="Google Shape;35;p2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6" name="Google Shape;36;p2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39" name="Google Shape;39;p25"/>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25"/>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2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42" name="Google Shape;42;p2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43" name="Google Shape;43;p2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46" name="Google Shape;46;p26"/>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26"/>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26"/>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26"/>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2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1" name="Google Shape;51;p2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2" name="Google Shape;52;p2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5" name="Google Shape;55;p2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6" name="Google Shape;56;p2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57" name="Google Shape;57;p2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0" name="Google Shape;60;p28"/>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28"/>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2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3" name="Google Shape;63;p2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4" name="Google Shape;64;p2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67" name="Google Shape;67;p29"/>
          <p:cNvSpPr>
            <a:spLocks noGrp="1"/>
          </p:cNvSpPr>
          <p:nvPr>
            <p:ph type="pic" idx="2"/>
          </p:nvPr>
        </p:nvSpPr>
        <p:spPr>
          <a:xfrm>
            <a:off x="8746630" y="1481138"/>
            <a:ext cx="10415700" cy="7310400"/>
          </a:xfrm>
          <a:prstGeom prst="rect">
            <a:avLst/>
          </a:prstGeom>
          <a:noFill/>
          <a:ln>
            <a:noFill/>
          </a:ln>
        </p:spPr>
      </p:sp>
      <p:sp>
        <p:nvSpPr>
          <p:cNvPr id="68" name="Google Shape;68;p29"/>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2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0" name="Google Shape;70;p2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71" name="Google Shape;71;p2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araenergy.com/blog/renewable-energy-need-to-know/"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63t0Y2ACoh4"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E3MnZ-bj1Iw" TargetMode="External"/><Relationship Id="rId4" Type="http://schemas.openxmlformats.org/officeDocument/2006/relationships/hyperlink" Target="https://www.youtube.com/watch?v=jhKejoBqiY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hyperlink" Target="https://news.stanford.edu/news/2014/february/fifty-states-renewables-022414.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Y5Wr1F1jrmQ"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CRyhs6jybiY" TargetMode="External"/><Relationship Id="rId4" Type="http://schemas.openxmlformats.org/officeDocument/2006/relationships/hyperlink" Target="https://www.youtube.com/watch?v=MDWs5ESAxYQ"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hyperlink" Target="https://greentumble.com/10-examples-of-renewable-and-non-renewable-resour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hyperlink" Target="https://www.sciencedirect.com/science/article/abs/pii/S1364032119301042" TargetMode="External"/><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hyperlink" Target="https://youmatter.world/en/definition/definitions-greenhouse-effect-what-is-it-definition-and-role-in-global-warming/" TargetMode="External"/><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s://earth.org/solar-energy-facts/" TargetMode="External"/><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astanatimes.com/2022/05/kazakhstan-france-to-forge-partnership-in-hydrogen-energy-develop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lt.wikipedia.org/wiki/Atsinaujinantieji_energijos_i%C5%A1tekliai"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sciencealert.com/nuclear-fusion-startup-claims-it-s-on-the-way-to-providing-unlimited-energy" TargetMode="External"/><Relationship Id="rId5" Type="http://schemas.openxmlformats.org/officeDocument/2006/relationships/image" Target="../media/image1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T4xKThjcKaE" TargetMode="External"/><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nrdc.org/stories/renewable-energy-clean-facts" TargetMode="External"/><Relationship Id="rId4" Type="http://schemas.openxmlformats.org/officeDocument/2006/relationships/hyperlink" Target="https://www.youtube.com/watch?v=Giek094C_l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seimas.lrs.lt/portal/legalAct/lt/TAK/9bf1ba80d76211ecb1b39d276e924a5d?jfwid=yymmqwq5y" TargetMode="External"/><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thoughtco.com/definition-of-chemical-energy-60490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ssets.justenergy.com/wp-content/uploads/2021/09/thermal-energy-pollution-factory-image.jpg"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cleanbin.ru/terms/renewable-energ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4"/>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7"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2432146" y="3166980"/>
            <a:ext cx="10300200" cy="31668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9800" b="1"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Atsinaujinanti energija</a:t>
            </a:r>
            <a:endParaRPr sz="9800" b="1" i="0" u="none" strike="noStrike" cap="none">
              <a:solidFill>
                <a:srgbClr val="056839"/>
              </a:solidFill>
              <a:latin typeface="Calibri"/>
              <a:ea typeface="Calibri"/>
              <a:cs typeface="Calibri"/>
              <a:sym typeface="Calibri"/>
            </a:endParaRPr>
          </a:p>
        </p:txBody>
      </p:sp>
      <p:sp>
        <p:nvSpPr>
          <p:cNvPr id="95" name="Google Shape;95;p1"/>
          <p:cNvSpPr txBox="1"/>
          <p:nvPr/>
        </p:nvSpPr>
        <p:spPr>
          <a:xfrm>
            <a:off x="754098" y="6906107"/>
            <a:ext cx="13848900" cy="9504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200" b="1" i="0" u="none" strike="noStrike" cap="none">
                <a:solidFill>
                  <a:srgbClr val="056839"/>
                </a:solidFill>
                <a:latin typeface="Calibri"/>
                <a:ea typeface="Calibri"/>
                <a:cs typeface="Calibri"/>
                <a:sym typeface="Calibri"/>
              </a:rPr>
              <a:t>Raktiniai žodžiai: energija, kuras, ištekliai</a:t>
            </a:r>
            <a:endParaRPr sz="2900" b="0" i="0" u="none" strike="noStrike" cap="none">
              <a:solidFill>
                <a:schemeClr val="dk1"/>
              </a:solidFill>
              <a:latin typeface="Calibri"/>
              <a:ea typeface="Calibri"/>
              <a:cs typeface="Calibri"/>
              <a:sym typeface="Calibri"/>
            </a:endParaRPr>
          </a:p>
        </p:txBody>
      </p:sp>
      <p:sp>
        <p:nvSpPr>
          <p:cNvPr id="96" name="Google Shape;96;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a:solidFill>
                  <a:schemeClr val="dk1"/>
                </a:solidFill>
                <a:latin typeface="Calibri"/>
                <a:ea typeface="Calibri"/>
                <a:cs typeface="Calibri"/>
                <a:sym typeface="Calibri"/>
              </a:rPr>
              <a:t>Europos Komisijos parama šio leidinio rengimui nereiškia, kad patvirtinamas tik autorių nuomonę išreiškiantis turinys, ir Komisija negali būti laikoma atsakinga už bet kokį jame pateiktos informacijos panaudojimą.</a:t>
            </a:r>
            <a:endParaRPr sz="1500" b="0" i="0" u="none" strike="noStrike" cap="none">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5">
            <a:alphaModFix/>
          </a:blip>
          <a:srcRect/>
          <a:stretch/>
        </p:blipFill>
        <p:spPr>
          <a:xfrm>
            <a:off x="12825361" y="1359488"/>
            <a:ext cx="6559065" cy="4372725"/>
          </a:xfrm>
          <a:prstGeom prst="rect">
            <a:avLst/>
          </a:prstGeom>
          <a:noFill/>
          <a:ln>
            <a:noFill/>
          </a:ln>
        </p:spPr>
      </p:pic>
      <p:sp>
        <p:nvSpPr>
          <p:cNvPr id="98" name="Google Shape;98;p1"/>
          <p:cNvSpPr txBox="1"/>
          <p:nvPr/>
        </p:nvSpPr>
        <p:spPr>
          <a:xfrm>
            <a:off x="12939117" y="5950725"/>
            <a:ext cx="7265100" cy="5463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None/>
            </a:pPr>
            <a:r>
              <a:rPr lang="en-US" sz="1600" b="0" i="0" u="none" strike="noStrike" cap="none">
                <a:solidFill>
                  <a:srgbClr val="056839"/>
                </a:solidFill>
                <a:latin typeface="Calibri"/>
                <a:ea typeface="Calibri"/>
                <a:cs typeface="Calibri"/>
                <a:sym typeface="Calibri"/>
              </a:rPr>
              <a:t>Nuotrauka iš: </a:t>
            </a:r>
            <a:r>
              <a:rPr lang="en-US" sz="1600" b="0" i="0" u="sng" strike="noStrike" cap="none">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https://taraenergy.com/blog/renewable-energy-need-to-know/</a:t>
            </a:r>
            <a:endParaRPr sz="2300" b="0" i="0" u="none" strike="noStrike" cap="none">
              <a:solidFill>
                <a:srgbClr val="05683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p:nvPr/>
        </p:nvSpPr>
        <p:spPr>
          <a:xfrm>
            <a:off x="1266474" y="344550"/>
            <a:ext cx="17484000" cy="1150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6500" b="1" i="0" u="none" strike="noStrike" cap="none">
                <a:solidFill>
                  <a:srgbClr val="056839"/>
                </a:solidFill>
                <a:latin typeface="Calibri"/>
                <a:ea typeface="Calibri"/>
                <a:cs typeface="Calibri"/>
                <a:sym typeface="Calibri"/>
              </a:rPr>
              <a:t>1 Tema. Energijos rūšys pagal šaltinius</a:t>
            </a:r>
            <a:endParaRPr sz="6500" b="0" i="0" u="none" strike="noStrike" cap="none">
              <a:solidFill>
                <a:srgbClr val="056839"/>
              </a:solidFill>
              <a:latin typeface="Calibri"/>
              <a:ea typeface="Calibri"/>
              <a:cs typeface="Calibri"/>
              <a:sym typeface="Calibri"/>
            </a:endParaRPr>
          </a:p>
        </p:txBody>
      </p:sp>
      <p:sp>
        <p:nvSpPr>
          <p:cNvPr id="226" name="Google Shape;226;p6"/>
          <p:cNvSpPr txBox="1"/>
          <p:nvPr/>
        </p:nvSpPr>
        <p:spPr>
          <a:xfrm>
            <a:off x="1266476" y="1827068"/>
            <a:ext cx="18160200" cy="56529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6500" b="1" i="0" u="none" strike="noStrike" cap="none">
                <a:solidFill>
                  <a:srgbClr val="056839"/>
                </a:solidFill>
                <a:latin typeface="Calibri"/>
                <a:ea typeface="Calibri"/>
                <a:cs typeface="Calibri"/>
                <a:sym typeface="Calibri"/>
              </a:rPr>
              <a:t>Neatsinaujinantys energijos šaltiniai: </a:t>
            </a:r>
            <a:r>
              <a:rPr lang="en-US" sz="6500" b="0" i="0" u="none" strike="noStrike" cap="none">
                <a:solidFill>
                  <a:srgbClr val="056839"/>
                </a:solidFill>
                <a:latin typeface="Calibri"/>
                <a:ea typeface="Calibri"/>
                <a:cs typeface="Calibri"/>
                <a:sym typeface="Calibri"/>
              </a:rPr>
              <a:t>nafta, anglis, dujos, branduolinis kuras.</a:t>
            </a:r>
            <a:endParaRPr sz="2300"/>
          </a:p>
          <a:p>
            <a:pPr marL="0" marR="0" lvl="0" indent="0" algn="l" rtl="0">
              <a:lnSpc>
                <a:spcPct val="150000"/>
              </a:lnSpc>
              <a:spcBef>
                <a:spcPts val="0"/>
              </a:spcBef>
              <a:spcAft>
                <a:spcPts val="0"/>
              </a:spcAft>
              <a:buNone/>
            </a:pPr>
            <a:r>
              <a:rPr lang="en-US" sz="6500" b="1" i="0" u="none" strike="noStrike" cap="none">
                <a:solidFill>
                  <a:srgbClr val="056839"/>
                </a:solidFill>
                <a:latin typeface="Calibri"/>
                <a:ea typeface="Calibri"/>
                <a:cs typeface="Calibri"/>
                <a:sym typeface="Calibri"/>
              </a:rPr>
              <a:t>Atsinaujinantys energijos šaltiniai: </a:t>
            </a:r>
            <a:r>
              <a:rPr lang="en-US" sz="6500" b="0" i="0" u="none" strike="noStrike" cap="none">
                <a:solidFill>
                  <a:srgbClr val="056839"/>
                </a:solidFill>
                <a:latin typeface="Calibri"/>
                <a:ea typeface="Calibri"/>
                <a:cs typeface="Calibri"/>
                <a:sym typeface="Calibri"/>
              </a:rPr>
              <a:t>vėjas, saulė, geoterminė energija, biomasė (augalai), vanduo.</a:t>
            </a:r>
            <a:endParaRPr sz="6500" b="0" i="0" u="none" strike="noStrike" cap="none">
              <a:solidFill>
                <a:srgbClr val="056839"/>
              </a:solidFill>
              <a:latin typeface="Calibri"/>
              <a:ea typeface="Calibri"/>
              <a:cs typeface="Calibri"/>
              <a:sym typeface="Calibri"/>
            </a:endParaRPr>
          </a:p>
        </p:txBody>
      </p:sp>
      <p:pic>
        <p:nvPicPr>
          <p:cNvPr id="227" name="Google Shape;227;p6" descr="Logo&#10;&#10;Description automatically generated"/>
          <p:cNvPicPr preferRelativeResize="0"/>
          <p:nvPr/>
        </p:nvPicPr>
        <p:blipFill rotWithShape="1">
          <a:blip r:embed="rId3">
            <a:alphaModFix/>
          </a:blip>
          <a:srcRect/>
          <a:stretch/>
        </p:blipFill>
        <p:spPr>
          <a:xfrm>
            <a:off x="497838" y="9106308"/>
            <a:ext cx="2025615" cy="996885"/>
          </a:xfrm>
          <a:prstGeom prst="rect">
            <a:avLst/>
          </a:prstGeom>
          <a:noFill/>
          <a:ln>
            <a:noFill/>
          </a:ln>
        </p:spPr>
      </p:pic>
      <p:pic>
        <p:nvPicPr>
          <p:cNvPr id="228" name="Google Shape;228;p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29" name="Google Shape;229;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30" name="Google Shape;230;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31" name="Google Shape;231;p6"/>
          <p:cNvSpPr/>
          <p:nvPr/>
        </p:nvSpPr>
        <p:spPr>
          <a:xfrm>
            <a:off x="1266475" y="1304691"/>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62d03f5d59_0_15"/>
          <p:cNvSpPr/>
          <p:nvPr/>
        </p:nvSpPr>
        <p:spPr>
          <a:xfrm>
            <a:off x="2962148" y="2868488"/>
            <a:ext cx="16036500" cy="6003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Types of Energy | Energy Forms | Energy Sources and Uses</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 </a:t>
            </a:r>
            <a:r>
              <a:rPr lang="en-US" sz="3900" b="0" i="0" u="sng" strike="noStrike" cap="none">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https://www.youtube.com/watch?v=63t0Y2ACoh4</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rgbClr val="056839"/>
              </a:solidFill>
              <a:latin typeface="Calibri"/>
              <a:ea typeface="Calibri"/>
              <a:cs typeface="Calibri"/>
              <a:sym typeface="Calibri"/>
            </a:endParaRPr>
          </a:p>
        </p:txBody>
      </p:sp>
      <p:sp>
        <p:nvSpPr>
          <p:cNvPr id="237" name="Google Shape;237;g162d03f5d59_0_15"/>
          <p:cNvSpPr/>
          <p:nvPr/>
        </p:nvSpPr>
        <p:spPr>
          <a:xfrm>
            <a:off x="2962160" y="4612806"/>
            <a:ext cx="13085400" cy="10620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0" i="0" u="none" strike="noStrike" cap="none">
                <a:solidFill>
                  <a:srgbClr val="056839"/>
                </a:solidFill>
                <a:highlight>
                  <a:schemeClr val="lt1"/>
                </a:highlight>
                <a:latin typeface="Calibri"/>
                <a:ea typeface="Calibri"/>
                <a:cs typeface="Calibri"/>
                <a:sym typeface="Calibri"/>
              </a:rPr>
              <a:t>Types of energy | Physics Animation</a:t>
            </a:r>
            <a:endParaRPr sz="3900" b="0" i="0" u="none" strike="noStrike" cap="none">
              <a:solidFill>
                <a:srgbClr val="056839"/>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https://www.youtube.com/watch?v=jhKejoBqiYc</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rgbClr val="056839"/>
              </a:solidFill>
              <a:latin typeface="Calibri"/>
              <a:ea typeface="Calibri"/>
              <a:cs typeface="Calibri"/>
              <a:sym typeface="Calibri"/>
            </a:endParaRPr>
          </a:p>
        </p:txBody>
      </p:sp>
      <p:sp>
        <p:nvSpPr>
          <p:cNvPr id="238" name="Google Shape;238;g162d03f5d59_0_15"/>
          <p:cNvSpPr/>
          <p:nvPr/>
        </p:nvSpPr>
        <p:spPr>
          <a:xfrm>
            <a:off x="2962143" y="6437281"/>
            <a:ext cx="12943200" cy="10620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Forms of Energy</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https://www.youtube.com/watch?v=E3MnZ-bj1Iw</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rgbClr val="056839"/>
              </a:solidFill>
              <a:latin typeface="Calibri"/>
              <a:ea typeface="Calibri"/>
              <a:cs typeface="Calibri"/>
              <a:sym typeface="Calibri"/>
            </a:endParaRPr>
          </a:p>
        </p:txBody>
      </p:sp>
      <p:sp>
        <p:nvSpPr>
          <p:cNvPr id="239" name="Google Shape;239;g162d03f5d59_0_15"/>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1 Tema. Naudingos nuorodos</a:t>
            </a:r>
            <a:endParaRPr sz="23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p:txBody>
      </p:sp>
      <p:pic>
        <p:nvPicPr>
          <p:cNvPr id="240" name="Google Shape;240;g162d03f5d59_0_15"/>
          <p:cNvPicPr preferRelativeResize="0"/>
          <p:nvPr/>
        </p:nvPicPr>
        <p:blipFill rotWithShape="1">
          <a:blip r:embed="rId6">
            <a:alphaModFix/>
          </a:blip>
          <a:srcRect/>
          <a:stretch/>
        </p:blipFill>
        <p:spPr>
          <a:xfrm>
            <a:off x="0" y="-18459"/>
            <a:ext cx="18088395" cy="246909"/>
          </a:xfrm>
          <a:prstGeom prst="rect">
            <a:avLst/>
          </a:prstGeom>
          <a:noFill/>
          <a:ln>
            <a:noFill/>
          </a:ln>
        </p:spPr>
      </p:pic>
      <p:sp>
        <p:nvSpPr>
          <p:cNvPr id="241" name="Google Shape;241;g162d03f5d59_0_15"/>
          <p:cNvSpPr/>
          <p:nvPr/>
        </p:nvSpPr>
        <p:spPr>
          <a:xfrm rot="-5400000">
            <a:off x="15308835" y="5021849"/>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42" name="Google Shape;242;g162d03f5d59_0_15"/>
          <p:cNvPicPr preferRelativeResize="0"/>
          <p:nvPr/>
        </p:nvPicPr>
        <p:blipFill rotWithShape="1">
          <a:blip r:embed="rId7">
            <a:alphaModFix/>
          </a:blip>
          <a:srcRect/>
          <a:stretch/>
        </p:blipFill>
        <p:spPr>
          <a:xfrm>
            <a:off x="691392" y="2868486"/>
            <a:ext cx="1406321" cy="1459761"/>
          </a:xfrm>
          <a:prstGeom prst="rect">
            <a:avLst/>
          </a:prstGeom>
          <a:noFill/>
          <a:ln>
            <a:noFill/>
          </a:ln>
        </p:spPr>
      </p:pic>
      <p:pic>
        <p:nvPicPr>
          <p:cNvPr id="243" name="Google Shape;243;g162d03f5d59_0_15"/>
          <p:cNvPicPr preferRelativeResize="0"/>
          <p:nvPr/>
        </p:nvPicPr>
        <p:blipFill rotWithShape="1">
          <a:blip r:embed="rId7">
            <a:alphaModFix/>
          </a:blip>
          <a:srcRect/>
          <a:stretch/>
        </p:blipFill>
        <p:spPr>
          <a:xfrm>
            <a:off x="691391" y="6238402"/>
            <a:ext cx="1406321" cy="1459761"/>
          </a:xfrm>
          <a:prstGeom prst="rect">
            <a:avLst/>
          </a:prstGeom>
          <a:noFill/>
          <a:ln>
            <a:noFill/>
          </a:ln>
        </p:spPr>
      </p:pic>
      <p:pic>
        <p:nvPicPr>
          <p:cNvPr id="244" name="Google Shape;244;g162d03f5d59_0_15"/>
          <p:cNvPicPr preferRelativeResize="0"/>
          <p:nvPr/>
        </p:nvPicPr>
        <p:blipFill rotWithShape="1">
          <a:blip r:embed="rId7">
            <a:alphaModFix/>
          </a:blip>
          <a:srcRect/>
          <a:stretch/>
        </p:blipFill>
        <p:spPr>
          <a:xfrm>
            <a:off x="691389" y="4457120"/>
            <a:ext cx="1406321" cy="1459761"/>
          </a:xfrm>
          <a:prstGeom prst="rect">
            <a:avLst/>
          </a:prstGeom>
          <a:noFill/>
          <a:ln>
            <a:noFill/>
          </a:ln>
        </p:spPr>
      </p:pic>
      <p:pic>
        <p:nvPicPr>
          <p:cNvPr id="245" name="Google Shape;245;g162d03f5d59_0_15"/>
          <p:cNvPicPr preferRelativeResize="0"/>
          <p:nvPr/>
        </p:nvPicPr>
        <p:blipFill rotWithShape="1">
          <a:blip r:embed="rId8">
            <a:alphaModFix/>
          </a:blip>
          <a:srcRect/>
          <a:stretch/>
        </p:blipFill>
        <p:spPr>
          <a:xfrm>
            <a:off x="877741" y="1493598"/>
            <a:ext cx="5322271" cy="10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 calcmode="lin" valueType="num">
                                      <p:cBhvr additive="base">
                                        <p:cTn id="7" dur="500"/>
                                        <p:tgtEl>
                                          <p:spTgt spid="2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 calcmode="lin" valueType="num">
                                      <p:cBhvr additive="base">
                                        <p:cTn id="12" dur="500"/>
                                        <p:tgtEl>
                                          <p:spTgt spid="2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 calcmode="lin" valueType="num">
                                      <p:cBhvr additive="base">
                                        <p:cTn id="17" dur="500"/>
                                        <p:tgtEl>
                                          <p:spTgt spid="2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7"/>
                                        </p:tgtEl>
                                        <p:attrNameLst>
                                          <p:attrName>style.visibility</p:attrName>
                                        </p:attrNameLst>
                                      </p:cBhvr>
                                      <p:to>
                                        <p:strVal val="visible"/>
                                      </p:to>
                                    </p:set>
                                    <p:anim calcmode="lin" valueType="num">
                                      <p:cBhvr additive="base">
                                        <p:cTn id="22"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8"/>
                                        </p:tgtEl>
                                        <p:attrNameLst>
                                          <p:attrName>style.visibility</p:attrName>
                                        </p:attrNameLst>
                                      </p:cBhvr>
                                      <p:to>
                                        <p:strVal val="visible"/>
                                      </p:to>
                                    </p:set>
                                    <p:anim calcmode="lin" valueType="num">
                                      <p:cBhvr additive="base">
                                        <p:cTn id="27" dur="500"/>
                                        <p:tgtEl>
                                          <p:spTgt spid="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7"/>
          <p:cNvSpPr/>
          <p:nvPr/>
        </p:nvSpPr>
        <p:spPr>
          <a:xfrm>
            <a:off x="246802" y="807729"/>
            <a:ext cx="8849400" cy="78540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C00000"/>
              </a:solidFill>
              <a:latin typeface="Calibri"/>
              <a:ea typeface="Calibri"/>
              <a:cs typeface="Calibri"/>
              <a:sym typeface="Calibri"/>
            </a:endParaRPr>
          </a:p>
          <a:p>
            <a:pPr marL="558800" marR="0" lvl="0" indent="-565150" algn="l" rtl="0">
              <a:lnSpc>
                <a:spcPct val="100000"/>
              </a:lnSpc>
              <a:spcBef>
                <a:spcPts val="0"/>
              </a:spcBef>
              <a:spcAft>
                <a:spcPts val="0"/>
              </a:spcAft>
              <a:buClr>
                <a:srgbClr val="056839"/>
              </a:buClr>
              <a:buSzPts val="3300"/>
              <a:buFont typeface="Arial"/>
              <a:buChar char="•"/>
            </a:pPr>
            <a:r>
              <a:rPr lang="en-US" sz="3300" b="0" i="0" u="none" strike="noStrike" cap="none">
                <a:solidFill>
                  <a:srgbClr val="056839"/>
                </a:solidFill>
                <a:latin typeface="Calibri"/>
                <a:ea typeface="Calibri"/>
                <a:cs typeface="Calibri"/>
                <a:sym typeface="Calibri"/>
              </a:rPr>
              <a:t>Gamina šiltnamio efektą sukeliančias dujas.</a:t>
            </a:r>
            <a:endParaRPr sz="2300"/>
          </a:p>
          <a:p>
            <a:pPr marL="558800" marR="0" lvl="0" indent="-565150" algn="l" rtl="0">
              <a:lnSpc>
                <a:spcPct val="100000"/>
              </a:lnSpc>
              <a:spcBef>
                <a:spcPts val="0"/>
              </a:spcBef>
              <a:spcAft>
                <a:spcPts val="0"/>
              </a:spcAft>
              <a:buClr>
                <a:srgbClr val="056839"/>
              </a:buClr>
              <a:buSzPts val="3300"/>
              <a:buFont typeface="Arial"/>
              <a:buChar char="•"/>
            </a:pPr>
            <a:r>
              <a:rPr lang="en-US" sz="3300" b="0" i="0" u="none" strike="noStrike" cap="none">
                <a:solidFill>
                  <a:srgbClr val="056839"/>
                </a:solidFill>
                <a:latin typeface="Calibri"/>
                <a:ea typeface="Calibri"/>
                <a:cs typeface="Calibri"/>
                <a:sym typeface="Calibri"/>
              </a:rPr>
              <a:t>Šalutiniai produktai veikia aplinką.</a:t>
            </a:r>
            <a:endParaRPr sz="2300"/>
          </a:p>
          <a:p>
            <a:pPr marL="558800" marR="0" lvl="0" indent="-565150" algn="l" rtl="0">
              <a:lnSpc>
                <a:spcPct val="100000"/>
              </a:lnSpc>
              <a:spcBef>
                <a:spcPts val="0"/>
              </a:spcBef>
              <a:spcAft>
                <a:spcPts val="0"/>
              </a:spcAft>
              <a:buClr>
                <a:srgbClr val="056839"/>
              </a:buClr>
              <a:buSzPts val="3300"/>
              <a:buFont typeface="Arial"/>
              <a:buChar char="•"/>
            </a:pPr>
            <a:r>
              <a:rPr lang="en-US" sz="3300" b="0" i="0" u="none" strike="noStrike" cap="none">
                <a:solidFill>
                  <a:srgbClr val="056839"/>
                </a:solidFill>
                <a:latin typeface="Calibri"/>
                <a:ea typeface="Calibri"/>
                <a:cs typeface="Calibri"/>
                <a:sym typeface="Calibri"/>
              </a:rPr>
              <a:t>Gali kelti pavojų žmonių sveikatai.</a:t>
            </a:r>
            <a:endParaRPr sz="2300"/>
          </a:p>
          <a:p>
            <a:pPr marL="558800" marR="0" lvl="0" indent="-565150" algn="l" rtl="0">
              <a:lnSpc>
                <a:spcPct val="100000"/>
              </a:lnSpc>
              <a:spcBef>
                <a:spcPts val="0"/>
              </a:spcBef>
              <a:spcAft>
                <a:spcPts val="0"/>
              </a:spcAft>
              <a:buClr>
                <a:srgbClr val="056839"/>
              </a:buClr>
              <a:buSzPts val="3300"/>
              <a:buFont typeface="Arial"/>
              <a:buChar char="•"/>
            </a:pPr>
            <a:r>
              <a:rPr lang="en-US" sz="3300" b="0" i="0" u="none" strike="noStrike" cap="none">
                <a:solidFill>
                  <a:srgbClr val="056839"/>
                </a:solidFill>
                <a:latin typeface="Calibri"/>
                <a:ea typeface="Calibri"/>
                <a:cs typeface="Calibri"/>
                <a:sym typeface="Calibri"/>
              </a:rPr>
              <a:t>Atsakingi už rūgštų lietų;</a:t>
            </a:r>
            <a:endParaRPr sz="2300"/>
          </a:p>
          <a:p>
            <a:pPr marL="558800" marR="0" lvl="0" indent="-565150" algn="l" rtl="0">
              <a:lnSpc>
                <a:spcPct val="100000"/>
              </a:lnSpc>
              <a:spcBef>
                <a:spcPts val="0"/>
              </a:spcBef>
              <a:spcAft>
                <a:spcPts val="0"/>
              </a:spcAft>
              <a:buClr>
                <a:srgbClr val="056839"/>
              </a:buClr>
              <a:buSzPts val="3300"/>
              <a:buFont typeface="Arial"/>
              <a:buChar char="•"/>
            </a:pPr>
            <a:r>
              <a:rPr lang="en-US" sz="3300" b="0" i="0" u="none" strike="noStrike" cap="none">
                <a:solidFill>
                  <a:srgbClr val="056839"/>
                </a:solidFill>
                <a:latin typeface="Calibri"/>
                <a:ea typeface="Calibri"/>
                <a:cs typeface="Calibri"/>
                <a:sym typeface="Calibri"/>
              </a:rPr>
              <a:t>Išnaudojus – nelengva papildyti.</a:t>
            </a:r>
            <a:endParaRPr sz="2300"/>
          </a:p>
          <a:p>
            <a:pPr marL="0" marR="0" lvl="0" indent="0" algn="l" rtl="0">
              <a:lnSpc>
                <a:spcPct val="100000"/>
              </a:lnSpc>
              <a:spcBef>
                <a:spcPts val="0"/>
              </a:spcBef>
              <a:spcAft>
                <a:spcPts val="0"/>
              </a:spcAft>
              <a:buClr>
                <a:srgbClr val="000000"/>
              </a:buClr>
              <a:buSzPts val="3900"/>
              <a:buFont typeface="Arial"/>
              <a:buNone/>
            </a:pPr>
            <a:r>
              <a:rPr lang="en-US" sz="3900" b="1" i="0" u="none" strike="noStrike" cap="none">
                <a:solidFill>
                  <a:srgbClr val="0070C0"/>
                </a:solidFill>
                <a:latin typeface="Calibri"/>
                <a:ea typeface="Calibri"/>
                <a:cs typeface="Calibri"/>
                <a:sym typeface="Calibri"/>
              </a:rPr>
              <a:t> </a:t>
            </a:r>
            <a:endParaRPr sz="3900" b="1" i="0" u="none" strike="noStrike" cap="none">
              <a:solidFill>
                <a:srgbClr val="0070C0"/>
              </a:solidFill>
              <a:latin typeface="Calibri"/>
              <a:ea typeface="Calibri"/>
              <a:cs typeface="Calibri"/>
              <a:sym typeface="Calibri"/>
            </a:endParaRPr>
          </a:p>
        </p:txBody>
      </p:sp>
      <p:sp>
        <p:nvSpPr>
          <p:cNvPr id="251" name="Google Shape;251;p7"/>
          <p:cNvSpPr/>
          <p:nvPr/>
        </p:nvSpPr>
        <p:spPr>
          <a:xfrm>
            <a:off x="10048052" y="769929"/>
            <a:ext cx="9135300" cy="79296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endParaRPr sz="3300" b="0" i="0" u="none" strike="noStrike" cap="none">
              <a:solidFill>
                <a:srgbClr val="056839"/>
              </a:solidFill>
              <a:latin typeface="Calibri"/>
              <a:ea typeface="Calibri"/>
              <a:cs typeface="Calibri"/>
              <a:sym typeface="Calibri"/>
            </a:endParaRPr>
          </a:p>
        </p:txBody>
      </p:sp>
      <p:sp>
        <p:nvSpPr>
          <p:cNvPr id="252" name="Google Shape;252;p7"/>
          <p:cNvSpPr/>
          <p:nvPr/>
        </p:nvSpPr>
        <p:spPr>
          <a:xfrm>
            <a:off x="378442" y="444"/>
            <a:ext cx="18150300" cy="9693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2 Tema. Energijos privalumai ir trūkumai</a:t>
            </a:r>
            <a:endParaRPr sz="4600" b="1" i="0" u="none" strike="noStrike" cap="none">
              <a:solidFill>
                <a:srgbClr val="056839"/>
              </a:solidFill>
              <a:latin typeface="Calibri"/>
              <a:ea typeface="Calibri"/>
              <a:cs typeface="Calibri"/>
              <a:sym typeface="Calibri"/>
            </a:endParaRPr>
          </a:p>
        </p:txBody>
      </p:sp>
      <p:sp>
        <p:nvSpPr>
          <p:cNvPr id="253" name="Google Shape;253;p7"/>
          <p:cNvSpPr/>
          <p:nvPr/>
        </p:nvSpPr>
        <p:spPr>
          <a:xfrm>
            <a:off x="2062883" y="2226417"/>
            <a:ext cx="5104500" cy="1246500"/>
          </a:xfrm>
          <a:prstGeom prst="rect">
            <a:avLst/>
          </a:prstGeom>
          <a:noFill/>
          <a:ln>
            <a:noFill/>
          </a:ln>
        </p:spPr>
        <p:txBody>
          <a:bodyPr spcFirstLastPara="1" wrap="square" lIns="148575" tIns="74275" rIns="148575" bIns="74275" anchor="t" anchorCtr="0">
            <a:spAutoFit/>
          </a:bodyPr>
          <a:lstStyle/>
          <a:p>
            <a:pPr marL="0" marR="0" lvl="0" indent="0" algn="ctr" rtl="0">
              <a:lnSpc>
                <a:spcPct val="100000"/>
              </a:lnSpc>
              <a:spcBef>
                <a:spcPts val="0"/>
              </a:spcBef>
              <a:spcAft>
                <a:spcPts val="0"/>
              </a:spcAft>
              <a:buNone/>
            </a:pPr>
            <a:r>
              <a:rPr lang="en-US" sz="3900" b="1" i="0" u="none" strike="noStrike" cap="none">
                <a:solidFill>
                  <a:srgbClr val="056839"/>
                </a:solidFill>
                <a:latin typeface="Calibri"/>
                <a:ea typeface="Calibri"/>
                <a:cs typeface="Calibri"/>
                <a:sym typeface="Calibri"/>
              </a:rPr>
              <a:t>Neatsinaujinanti energija – trūkumai: </a:t>
            </a:r>
            <a:endParaRPr sz="3900" b="1" i="0" u="none" strike="noStrike" cap="none">
              <a:solidFill>
                <a:srgbClr val="056839"/>
              </a:solidFill>
              <a:latin typeface="Calibri"/>
              <a:ea typeface="Calibri"/>
              <a:cs typeface="Calibri"/>
              <a:sym typeface="Calibri"/>
            </a:endParaRPr>
          </a:p>
        </p:txBody>
      </p:sp>
      <p:pic>
        <p:nvPicPr>
          <p:cNvPr id="254" name="Google Shape;254;p7" descr="Graphical user interface, text&#10;&#10;Description automatically generated"/>
          <p:cNvPicPr preferRelativeResize="0"/>
          <p:nvPr/>
        </p:nvPicPr>
        <p:blipFill rotWithShape="1">
          <a:blip r:embed="rId3">
            <a:alphaModFix/>
          </a:blip>
          <a:srcRect/>
          <a:stretch/>
        </p:blipFill>
        <p:spPr>
          <a:xfrm>
            <a:off x="3042082" y="9375426"/>
            <a:ext cx="3468960" cy="727772"/>
          </a:xfrm>
          <a:prstGeom prst="rect">
            <a:avLst/>
          </a:prstGeom>
          <a:noFill/>
          <a:ln>
            <a:noFill/>
          </a:ln>
        </p:spPr>
      </p:pic>
      <p:pic>
        <p:nvPicPr>
          <p:cNvPr id="255" name="Google Shape;255;p7"/>
          <p:cNvPicPr preferRelativeResize="0"/>
          <p:nvPr/>
        </p:nvPicPr>
        <p:blipFill rotWithShape="1">
          <a:blip r:embed="rId4">
            <a:alphaModFix/>
          </a:blip>
          <a:srcRect/>
          <a:stretch/>
        </p:blipFill>
        <p:spPr>
          <a:xfrm>
            <a:off x="0" y="-18459"/>
            <a:ext cx="18088400" cy="246909"/>
          </a:xfrm>
          <a:prstGeom prst="rect">
            <a:avLst/>
          </a:prstGeom>
          <a:noFill/>
          <a:ln>
            <a:noFill/>
          </a:ln>
        </p:spPr>
      </p:pic>
      <p:sp>
        <p:nvSpPr>
          <p:cNvPr id="256" name="Google Shape;256;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57" name="Google Shape;257;p7"/>
          <p:cNvSpPr/>
          <p:nvPr/>
        </p:nvSpPr>
        <p:spPr>
          <a:xfrm>
            <a:off x="837341" y="1030803"/>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58" name="Google Shape;258;p7" descr="Logo&#10;&#10;Description automatically generated"/>
          <p:cNvPicPr preferRelativeResize="0"/>
          <p:nvPr/>
        </p:nvPicPr>
        <p:blipFill rotWithShape="1">
          <a:blip r:embed="rId5">
            <a:alphaModFix/>
          </a:blip>
          <a:srcRect/>
          <a:stretch/>
        </p:blipFill>
        <p:spPr>
          <a:xfrm>
            <a:off x="190502" y="9240858"/>
            <a:ext cx="2025615" cy="996885"/>
          </a:xfrm>
          <a:prstGeom prst="rect">
            <a:avLst/>
          </a:prstGeom>
          <a:noFill/>
          <a:ln>
            <a:noFill/>
          </a:ln>
        </p:spPr>
      </p:pic>
      <p:sp>
        <p:nvSpPr>
          <p:cNvPr id="259" name="Google Shape;259;p7"/>
          <p:cNvSpPr txBox="1">
            <a:spLocks noGrp="1"/>
          </p:cNvSpPr>
          <p:nvPr>
            <p:ph type="title"/>
          </p:nvPr>
        </p:nvSpPr>
        <p:spPr>
          <a:xfrm>
            <a:off x="11940988" y="2586335"/>
            <a:ext cx="4753800" cy="1625400"/>
          </a:xfrm>
          <a:prstGeom prst="rect">
            <a:avLst/>
          </a:prstGeom>
          <a:noFill/>
          <a:ln>
            <a:noFill/>
          </a:ln>
        </p:spPr>
        <p:txBody>
          <a:bodyPr spcFirstLastPara="1" wrap="square" lIns="148575" tIns="74275" rIns="148575" bIns="74275" anchor="b" anchorCtr="0">
            <a:noAutofit/>
          </a:bodyPr>
          <a:lstStyle/>
          <a:p>
            <a:pPr marL="0" lvl="0" indent="0" algn="ctr" rtl="0">
              <a:lnSpc>
                <a:spcPct val="90000"/>
              </a:lnSpc>
              <a:spcBef>
                <a:spcPts val="0"/>
              </a:spcBef>
              <a:spcAft>
                <a:spcPts val="0"/>
              </a:spcAft>
              <a:buSzPts val="9800"/>
              <a:buNone/>
            </a:pPr>
            <a:r>
              <a:rPr lang="en-US" sz="3900" b="1">
                <a:solidFill>
                  <a:srgbClr val="056839"/>
                </a:solidFill>
                <a:latin typeface="Calibri"/>
                <a:ea typeface="Calibri"/>
                <a:cs typeface="Calibri"/>
                <a:sym typeface="Calibri"/>
              </a:rPr>
              <a:t>Atsinaujinanti energija – privalumai: </a:t>
            </a:r>
            <a:endParaRPr/>
          </a:p>
        </p:txBody>
      </p:sp>
      <p:sp>
        <p:nvSpPr>
          <p:cNvPr id="260" name="Google Shape;260;p7"/>
          <p:cNvSpPr txBox="1">
            <a:spLocks noGrp="1"/>
          </p:cNvSpPr>
          <p:nvPr>
            <p:ph type="body" idx="1"/>
          </p:nvPr>
        </p:nvSpPr>
        <p:spPr>
          <a:xfrm>
            <a:off x="11940988" y="4455194"/>
            <a:ext cx="5609400" cy="3954600"/>
          </a:xfrm>
          <a:prstGeom prst="rect">
            <a:avLst/>
          </a:prstGeom>
          <a:noFill/>
          <a:ln>
            <a:noFill/>
          </a:ln>
        </p:spPr>
        <p:txBody>
          <a:bodyPr spcFirstLastPara="1" wrap="square" lIns="148575" tIns="74275" rIns="148575" bIns="74275" anchor="t" anchorCtr="0">
            <a:normAutofit fontScale="77500" lnSpcReduction="20000"/>
          </a:bodyPr>
          <a:lstStyle/>
          <a:p>
            <a:pPr marL="558800" lvl="0" indent="-561498" algn="l" rtl="0">
              <a:lnSpc>
                <a:spcPct val="100000"/>
              </a:lnSpc>
              <a:spcBef>
                <a:spcPts val="0"/>
              </a:spcBef>
              <a:spcAft>
                <a:spcPts val="0"/>
              </a:spcAft>
              <a:buClr>
                <a:srgbClr val="000000"/>
              </a:buClr>
              <a:buSzPct val="100000"/>
              <a:buFont typeface="Arial"/>
              <a:buChar char="•"/>
            </a:pPr>
            <a:r>
              <a:rPr lang="en-US" sz="4700">
                <a:solidFill>
                  <a:srgbClr val="056839"/>
                </a:solidFill>
              </a:rPr>
              <a:t>Mažiau teršia aplinką.</a:t>
            </a:r>
            <a:endParaRPr/>
          </a:p>
          <a:p>
            <a:pPr marL="558800" lvl="0" indent="-561498" algn="l" rtl="0">
              <a:lnSpc>
                <a:spcPct val="100000"/>
              </a:lnSpc>
              <a:spcBef>
                <a:spcPts val="0"/>
              </a:spcBef>
              <a:spcAft>
                <a:spcPts val="0"/>
              </a:spcAft>
              <a:buClr>
                <a:srgbClr val="000000"/>
              </a:buClr>
              <a:buSzPct val="100000"/>
              <a:buFont typeface="Arial"/>
              <a:buChar char="•"/>
            </a:pPr>
            <a:r>
              <a:rPr lang="en-US" sz="4700">
                <a:solidFill>
                  <a:srgbClr val="056839"/>
                </a:solidFill>
              </a:rPr>
              <a:t>Neišsenka, nes yra iš neribotų išteklių.</a:t>
            </a:r>
            <a:endParaRPr sz="4700">
              <a:solidFill>
                <a:srgbClr val="056839"/>
              </a:solidFill>
            </a:endParaRPr>
          </a:p>
          <a:p>
            <a:pPr marL="558800" lvl="0" indent="-561498" algn="l" rtl="0">
              <a:lnSpc>
                <a:spcPct val="100000"/>
              </a:lnSpc>
              <a:spcBef>
                <a:spcPts val="0"/>
              </a:spcBef>
              <a:spcAft>
                <a:spcPts val="0"/>
              </a:spcAft>
              <a:buClr>
                <a:srgbClr val="000000"/>
              </a:buClr>
              <a:buSzPct val="100000"/>
              <a:buFont typeface="Arial"/>
              <a:buChar char="•"/>
            </a:pPr>
            <a:r>
              <a:rPr lang="en-US" sz="4700">
                <a:solidFill>
                  <a:srgbClr val="056839"/>
                </a:solidFill>
              </a:rPr>
              <a:t>Mažesnė geopolitinių konfliktų tikimybė. </a:t>
            </a:r>
            <a:endParaRPr/>
          </a:p>
          <a:p>
            <a:pPr marL="558800" lvl="0" indent="-561498" algn="l" rtl="0">
              <a:lnSpc>
                <a:spcPct val="100000"/>
              </a:lnSpc>
              <a:spcBef>
                <a:spcPts val="0"/>
              </a:spcBef>
              <a:spcAft>
                <a:spcPts val="0"/>
              </a:spcAft>
              <a:buClr>
                <a:srgbClr val="000000"/>
              </a:buClr>
              <a:buSzPct val="100000"/>
              <a:buFont typeface="Arial"/>
              <a:buChar char="•"/>
            </a:pPr>
            <a:r>
              <a:rPr lang="en-US" sz="4700">
                <a:solidFill>
                  <a:srgbClr val="056839"/>
                </a:solidFill>
              </a:rPr>
              <a:t>Gali būti naudojama ir atokiose planetos dalyse.</a:t>
            </a:r>
            <a:endParaRPr/>
          </a:p>
          <a:p>
            <a:pPr marL="749300" lvl="0" indent="-381000" algn="l" rtl="0">
              <a:lnSpc>
                <a:spcPct val="90000"/>
              </a:lnSpc>
              <a:spcBef>
                <a:spcPts val="1600"/>
              </a:spcBef>
              <a:spcAft>
                <a:spcPts val="0"/>
              </a:spcAft>
              <a:buClr>
                <a:srgbClr val="888888"/>
              </a:buClr>
              <a:buSzPct val="128205"/>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additive="base">
                                        <p:cTn id="7" dur="500"/>
                                        <p:tgtEl>
                                          <p:spTgt spid="25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 calcmode="lin" valueType="num">
                                      <p:cBhvr additive="base">
                                        <p:cTn id="12" dur="500"/>
                                        <p:tgtEl>
                                          <p:spTgt spid="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p:nvPr/>
        </p:nvSpPr>
        <p:spPr>
          <a:xfrm>
            <a:off x="935182" y="228450"/>
            <a:ext cx="19414200" cy="1800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2 Tema. Stenfordo universitete įgyvendinta energetikos programa</a:t>
            </a:r>
            <a:endParaRPr sz="5900" b="1" i="0" u="none" strike="noStrike" cap="none">
              <a:solidFill>
                <a:srgbClr val="056839"/>
              </a:solidFill>
              <a:latin typeface="Calibri"/>
              <a:ea typeface="Calibri"/>
              <a:cs typeface="Calibri"/>
              <a:sym typeface="Calibri"/>
            </a:endParaRPr>
          </a:p>
        </p:txBody>
      </p:sp>
      <p:pic>
        <p:nvPicPr>
          <p:cNvPr id="266" name="Google Shape;266;p10" descr="Возобновляемые источники энергии"/>
          <p:cNvPicPr preferRelativeResize="0"/>
          <p:nvPr/>
        </p:nvPicPr>
        <p:blipFill rotWithShape="1">
          <a:blip r:embed="rId3">
            <a:alphaModFix/>
          </a:blip>
          <a:srcRect/>
          <a:stretch/>
        </p:blipFill>
        <p:spPr>
          <a:xfrm>
            <a:off x="2451452" y="2369124"/>
            <a:ext cx="15097209" cy="6602432"/>
          </a:xfrm>
          <a:prstGeom prst="rect">
            <a:avLst/>
          </a:prstGeom>
          <a:noFill/>
          <a:ln>
            <a:noFill/>
          </a:ln>
        </p:spPr>
      </p:pic>
      <p:sp>
        <p:nvSpPr>
          <p:cNvPr id="267" name="Google Shape;267;p10"/>
          <p:cNvSpPr/>
          <p:nvPr/>
        </p:nvSpPr>
        <p:spPr>
          <a:xfrm>
            <a:off x="2557813" y="1948059"/>
            <a:ext cx="16196100" cy="553800"/>
          </a:xfrm>
          <a:prstGeom prst="rect">
            <a:avLst/>
          </a:prstGeom>
          <a:noFill/>
          <a:ln>
            <a:noFill/>
          </a:ln>
        </p:spPr>
        <p:txBody>
          <a:bodyPr spcFirstLastPara="1" wrap="square" lIns="148575" tIns="74275" rIns="148575" bIns="74275" anchor="t" anchorCtr="0">
            <a:spAutoFit/>
          </a:bodyPr>
          <a:lstStyle/>
          <a:p>
            <a:pPr marL="0" marR="0" lvl="0" indent="0" algn="ctr" rtl="0">
              <a:lnSpc>
                <a:spcPct val="100000"/>
              </a:lnSpc>
              <a:spcBef>
                <a:spcPts val="0"/>
              </a:spcBef>
              <a:spcAft>
                <a:spcPts val="0"/>
              </a:spcAft>
              <a:buNone/>
            </a:pPr>
            <a:r>
              <a:rPr lang="en-US" sz="2900" b="0" i="0" u="none" strike="noStrike" cap="none">
                <a:solidFill>
                  <a:srgbClr val="056839"/>
                </a:solidFill>
                <a:latin typeface="Calibri"/>
                <a:ea typeface="Calibri"/>
                <a:cs typeface="Calibri"/>
                <a:sym typeface="Calibri"/>
              </a:rPr>
              <a:t> 2050 m. pasaulis baigs perėjimą prie visiškai atsinaujinančių energijos šaltinių. </a:t>
            </a:r>
            <a:endParaRPr sz="3900" b="0" i="0" u="none" strike="noStrike" cap="none">
              <a:solidFill>
                <a:srgbClr val="385623"/>
              </a:solidFill>
              <a:latin typeface="Calibri"/>
              <a:ea typeface="Calibri"/>
              <a:cs typeface="Calibri"/>
              <a:sym typeface="Calibri"/>
            </a:endParaRPr>
          </a:p>
        </p:txBody>
      </p:sp>
      <p:sp>
        <p:nvSpPr>
          <p:cNvPr id="268" name="Google Shape;268;p10"/>
          <p:cNvSpPr/>
          <p:nvPr/>
        </p:nvSpPr>
        <p:spPr>
          <a:xfrm>
            <a:off x="7608603" y="9106275"/>
            <a:ext cx="11617800" cy="554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latin typeface="Calibri"/>
                <a:ea typeface="Calibri"/>
                <a:cs typeface="Calibri"/>
                <a:sym typeface="Calibri"/>
              </a:rPr>
              <a:t>Shwartz M. (2014) Stanford scientist unveils 50-state plan to transform U.S. to renewable energy. </a:t>
            </a:r>
            <a:r>
              <a:rPr lang="en-US" sz="1600" b="0" i="0" u="sng" strike="noStrike" cap="none">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https://news.stanford.edu/news/2014/february/fifty-states-renewables-022414.html</a:t>
            </a:r>
            <a:r>
              <a:rPr lang="en-US" sz="1600" b="0" i="0" u="none" strike="noStrike" cap="none">
                <a:solidFill>
                  <a:srgbClr val="056839"/>
                </a:solidFill>
                <a:latin typeface="Calibri"/>
                <a:ea typeface="Calibri"/>
                <a:cs typeface="Calibri"/>
                <a:sym typeface="Calibri"/>
              </a:rPr>
              <a:t> </a:t>
            </a:r>
            <a:endParaRPr sz="1600" b="0" i="0" u="none" strike="noStrike" cap="none">
              <a:solidFill>
                <a:srgbClr val="056839"/>
              </a:solidFill>
              <a:latin typeface="Calibri"/>
              <a:ea typeface="Calibri"/>
              <a:cs typeface="Calibri"/>
              <a:sym typeface="Calibri"/>
            </a:endParaRPr>
          </a:p>
        </p:txBody>
      </p:sp>
      <p:pic>
        <p:nvPicPr>
          <p:cNvPr id="269" name="Google Shape;269;p10"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pic>
        <p:nvPicPr>
          <p:cNvPr id="270" name="Google Shape;270;p10" descr="Logo&#10;&#10;Description automatically generated"/>
          <p:cNvPicPr preferRelativeResize="0"/>
          <p:nvPr/>
        </p:nvPicPr>
        <p:blipFill rotWithShape="1">
          <a:blip r:embed="rId6">
            <a:alphaModFix/>
          </a:blip>
          <a:srcRect/>
          <a:stretch/>
        </p:blipFill>
        <p:spPr>
          <a:xfrm>
            <a:off x="279021" y="9106292"/>
            <a:ext cx="2025615" cy="996885"/>
          </a:xfrm>
          <a:prstGeom prst="rect">
            <a:avLst/>
          </a:prstGeom>
          <a:noFill/>
          <a:ln>
            <a:noFill/>
          </a:ln>
        </p:spPr>
      </p:pic>
      <p:pic>
        <p:nvPicPr>
          <p:cNvPr id="271" name="Google Shape;271;p10"/>
          <p:cNvPicPr preferRelativeResize="0"/>
          <p:nvPr/>
        </p:nvPicPr>
        <p:blipFill rotWithShape="1">
          <a:blip r:embed="rId7">
            <a:alphaModFix/>
          </a:blip>
          <a:srcRect/>
          <a:stretch/>
        </p:blipFill>
        <p:spPr>
          <a:xfrm>
            <a:off x="0" y="-18459"/>
            <a:ext cx="18088400" cy="246909"/>
          </a:xfrm>
          <a:prstGeom prst="rect">
            <a:avLst/>
          </a:prstGeom>
          <a:noFill/>
          <a:ln>
            <a:noFill/>
          </a:ln>
        </p:spPr>
      </p:pic>
      <p:sp>
        <p:nvSpPr>
          <p:cNvPr id="272" name="Google Shape;272;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73" name="Google Shape;273;p10"/>
          <p:cNvSpPr/>
          <p:nvPr/>
        </p:nvSpPr>
        <p:spPr>
          <a:xfrm>
            <a:off x="837341" y="1030803"/>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additive="base">
                                        <p:cTn id="7" dur="500"/>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62d03f5d59_0_2"/>
          <p:cNvSpPr/>
          <p:nvPr/>
        </p:nvSpPr>
        <p:spPr>
          <a:xfrm>
            <a:off x="2962148" y="2868488"/>
            <a:ext cx="16036500" cy="600300"/>
          </a:xfrm>
          <a:prstGeom prst="rect">
            <a:avLst/>
          </a:prstGeom>
          <a:noFill/>
          <a:ln>
            <a:noFill/>
          </a:ln>
        </p:spPr>
        <p:txBody>
          <a:bodyPr spcFirstLastPara="1" wrap="square" lIns="148575" tIns="74275" rIns="148575" bIns="74275" anchor="t" anchorCtr="0">
            <a:noAutofit/>
          </a:bodyPr>
          <a:lstStyle/>
          <a:p>
            <a:pPr marL="0" marR="0" lvl="0" indent="0" algn="l" rtl="0">
              <a:lnSpc>
                <a:spcPct val="120000"/>
              </a:lnSpc>
              <a:spcBef>
                <a:spcPts val="2800"/>
              </a:spcBef>
              <a:spcAft>
                <a:spcPts val="1300"/>
              </a:spcAft>
              <a:buClr>
                <a:schemeClr val="dk1"/>
              </a:buClr>
              <a:buSzPts val="1800"/>
              <a:buFont typeface="Arial"/>
              <a:buNone/>
            </a:pPr>
            <a:r>
              <a:rPr lang="en-US" sz="3900" b="0" i="0" u="none" strike="noStrike" cap="none">
                <a:solidFill>
                  <a:srgbClr val="056839"/>
                </a:solidFill>
                <a:latin typeface="Calibri"/>
                <a:ea typeface="Calibri"/>
                <a:cs typeface="Calibri"/>
                <a:sym typeface="Calibri"/>
              </a:rPr>
              <a:t>GCSE Physics - Advantages and Disadvantages of Energy Resources </a:t>
            </a:r>
            <a:r>
              <a:rPr lang="en-US" sz="3900" b="0" i="0" u="sng" strike="noStrike" cap="none">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https://www.youtube.com/watch?v=Y5Wr1F1jrmQ</a:t>
            </a:r>
            <a:r>
              <a:rPr lang="en-US" sz="3900" b="1" i="0" u="none" strike="noStrike" cap="none">
                <a:solidFill>
                  <a:srgbClr val="15324E"/>
                </a:solidFill>
                <a:latin typeface="Microsoft Yahei"/>
                <a:ea typeface="Microsoft Yahei"/>
                <a:cs typeface="Microsoft Yahei"/>
                <a:sym typeface="Microsoft Yahei"/>
              </a:rPr>
              <a:t> </a:t>
            </a:r>
            <a:endParaRPr sz="3900" b="1" i="0" u="none" strike="noStrike" cap="none">
              <a:solidFill>
                <a:srgbClr val="15324E"/>
              </a:solidFill>
              <a:latin typeface="Microsoft Yahei"/>
              <a:ea typeface="Microsoft Yahei"/>
              <a:cs typeface="Microsoft Yahei"/>
              <a:sym typeface="Microsoft Yahei"/>
            </a:endParaRPr>
          </a:p>
        </p:txBody>
      </p:sp>
      <p:sp>
        <p:nvSpPr>
          <p:cNvPr id="279" name="Google Shape;279;g162d03f5d59_0_2"/>
          <p:cNvSpPr/>
          <p:nvPr/>
        </p:nvSpPr>
        <p:spPr>
          <a:xfrm>
            <a:off x="2962151" y="4612800"/>
            <a:ext cx="15889200" cy="10620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Solar Energy Advantages and Disadvantages - Solar to the People</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https://www.youtube.com/watch?v=MDWs5ESAxYQ</a:t>
            </a:r>
            <a:r>
              <a:rPr lang="en-US" sz="3900" b="0" i="0" u="none" strike="noStrike" cap="none">
                <a:solidFill>
                  <a:srgbClr val="056839"/>
                </a:solidFill>
                <a:latin typeface="Calibri"/>
                <a:ea typeface="Calibri"/>
                <a:cs typeface="Calibri"/>
                <a:sym typeface="Calibri"/>
              </a:rPr>
              <a:t> </a:t>
            </a:r>
            <a:endParaRPr sz="3900" b="0" i="0" u="none" strike="noStrike" cap="none">
              <a:solidFill>
                <a:srgbClr val="056839"/>
              </a:solidFill>
              <a:latin typeface="Calibri"/>
              <a:ea typeface="Calibri"/>
              <a:cs typeface="Calibri"/>
              <a:sym typeface="Calibri"/>
            </a:endParaRPr>
          </a:p>
        </p:txBody>
      </p:sp>
      <p:sp>
        <p:nvSpPr>
          <p:cNvPr id="280" name="Google Shape;280;g162d03f5d59_0_2"/>
          <p:cNvSpPr/>
          <p:nvPr/>
        </p:nvSpPr>
        <p:spPr>
          <a:xfrm>
            <a:off x="3104404" y="6437276"/>
            <a:ext cx="12943200" cy="10620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Advantages and disadvantages of different energy sources</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https://www.youtube.com/watch?v=CRyhs6jybiY</a:t>
            </a:r>
            <a:r>
              <a:rPr lang="en-US" sz="3900" b="0" i="0" u="none" strike="noStrike" cap="none">
                <a:solidFill>
                  <a:srgbClr val="056839"/>
                </a:solidFill>
                <a:latin typeface="Calibri"/>
                <a:ea typeface="Calibri"/>
                <a:cs typeface="Calibri"/>
                <a:sym typeface="Calibri"/>
              </a:rPr>
              <a:t> </a:t>
            </a:r>
            <a:endParaRPr sz="3900" b="0" i="0" u="none" strike="noStrike" cap="none">
              <a:solidFill>
                <a:srgbClr val="056839"/>
              </a:solidFill>
              <a:latin typeface="Calibri"/>
              <a:ea typeface="Calibri"/>
              <a:cs typeface="Calibri"/>
              <a:sym typeface="Calibri"/>
            </a:endParaRPr>
          </a:p>
        </p:txBody>
      </p:sp>
      <p:sp>
        <p:nvSpPr>
          <p:cNvPr id="281" name="Google Shape;281;g162d03f5d59_0_2"/>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2 Tema. Naudingos nuorodos</a:t>
            </a:r>
            <a:endParaRPr sz="2900" b="1" i="0" u="none" strike="noStrike" cap="none">
              <a:solidFill>
                <a:schemeClr val="dk1"/>
              </a:solidFill>
              <a:latin typeface="Calibri"/>
              <a:ea typeface="Calibri"/>
              <a:cs typeface="Calibri"/>
              <a:sym typeface="Calibri"/>
            </a:endParaRPr>
          </a:p>
        </p:txBody>
      </p:sp>
      <p:pic>
        <p:nvPicPr>
          <p:cNvPr id="282" name="Google Shape;282;g162d03f5d59_0_2"/>
          <p:cNvPicPr preferRelativeResize="0"/>
          <p:nvPr/>
        </p:nvPicPr>
        <p:blipFill rotWithShape="1">
          <a:blip r:embed="rId6">
            <a:alphaModFix/>
          </a:blip>
          <a:srcRect/>
          <a:stretch/>
        </p:blipFill>
        <p:spPr>
          <a:xfrm>
            <a:off x="0" y="-18459"/>
            <a:ext cx="18088395" cy="246909"/>
          </a:xfrm>
          <a:prstGeom prst="rect">
            <a:avLst/>
          </a:prstGeom>
          <a:noFill/>
          <a:ln>
            <a:noFill/>
          </a:ln>
        </p:spPr>
      </p:pic>
      <p:sp>
        <p:nvSpPr>
          <p:cNvPr id="283" name="Google Shape;283;g162d03f5d59_0_2"/>
          <p:cNvSpPr/>
          <p:nvPr/>
        </p:nvSpPr>
        <p:spPr>
          <a:xfrm rot="-5400000">
            <a:off x="15308835" y="5021849"/>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84" name="Google Shape;284;g162d03f5d59_0_2"/>
          <p:cNvPicPr preferRelativeResize="0"/>
          <p:nvPr/>
        </p:nvPicPr>
        <p:blipFill rotWithShape="1">
          <a:blip r:embed="rId7">
            <a:alphaModFix/>
          </a:blip>
          <a:srcRect/>
          <a:stretch/>
        </p:blipFill>
        <p:spPr>
          <a:xfrm>
            <a:off x="691392" y="2868486"/>
            <a:ext cx="1406321" cy="1459761"/>
          </a:xfrm>
          <a:prstGeom prst="rect">
            <a:avLst/>
          </a:prstGeom>
          <a:noFill/>
          <a:ln>
            <a:noFill/>
          </a:ln>
        </p:spPr>
      </p:pic>
      <p:pic>
        <p:nvPicPr>
          <p:cNvPr id="285" name="Google Shape;285;g162d03f5d59_0_2"/>
          <p:cNvPicPr preferRelativeResize="0"/>
          <p:nvPr/>
        </p:nvPicPr>
        <p:blipFill rotWithShape="1">
          <a:blip r:embed="rId7">
            <a:alphaModFix/>
          </a:blip>
          <a:srcRect/>
          <a:stretch/>
        </p:blipFill>
        <p:spPr>
          <a:xfrm>
            <a:off x="691391" y="6238402"/>
            <a:ext cx="1406321" cy="1459761"/>
          </a:xfrm>
          <a:prstGeom prst="rect">
            <a:avLst/>
          </a:prstGeom>
          <a:noFill/>
          <a:ln>
            <a:noFill/>
          </a:ln>
        </p:spPr>
      </p:pic>
      <p:pic>
        <p:nvPicPr>
          <p:cNvPr id="286" name="Google Shape;286;g162d03f5d59_0_2"/>
          <p:cNvPicPr preferRelativeResize="0"/>
          <p:nvPr/>
        </p:nvPicPr>
        <p:blipFill rotWithShape="1">
          <a:blip r:embed="rId7">
            <a:alphaModFix/>
          </a:blip>
          <a:srcRect/>
          <a:stretch/>
        </p:blipFill>
        <p:spPr>
          <a:xfrm>
            <a:off x="691389" y="4457120"/>
            <a:ext cx="1406321" cy="1459761"/>
          </a:xfrm>
          <a:prstGeom prst="rect">
            <a:avLst/>
          </a:prstGeom>
          <a:noFill/>
          <a:ln>
            <a:noFill/>
          </a:ln>
        </p:spPr>
      </p:pic>
      <p:pic>
        <p:nvPicPr>
          <p:cNvPr id="287" name="Google Shape;287;g162d03f5d59_0_2"/>
          <p:cNvPicPr preferRelativeResize="0"/>
          <p:nvPr/>
        </p:nvPicPr>
        <p:blipFill rotWithShape="1">
          <a:blip r:embed="rId8">
            <a:alphaModFix/>
          </a:blip>
          <a:srcRect/>
          <a:stretch/>
        </p:blipFill>
        <p:spPr>
          <a:xfrm>
            <a:off x="877741" y="1493598"/>
            <a:ext cx="5322271" cy="10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anim calcmode="lin" valueType="num">
                                      <p:cBhvr additive="base">
                                        <p:cTn id="7" dur="500"/>
                                        <p:tgtEl>
                                          <p:spTgt spid="2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 calcmode="lin" valueType="num">
                                      <p:cBhvr additive="base">
                                        <p:cTn id="12" dur="500"/>
                                        <p:tgtEl>
                                          <p:spTgt spid="2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1"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293" name="Google Shape;293;p11"/>
          <p:cNvSpPr/>
          <p:nvPr/>
        </p:nvSpPr>
        <p:spPr>
          <a:xfrm>
            <a:off x="1257550" y="565653"/>
            <a:ext cx="7656000" cy="969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Refleksijos klausimas</a:t>
            </a:r>
            <a:endParaRPr sz="5900" b="1" i="0" u="none" strike="noStrike" cap="none">
              <a:solidFill>
                <a:srgbClr val="056839"/>
              </a:solidFill>
              <a:latin typeface="Calibri"/>
              <a:ea typeface="Calibri"/>
              <a:cs typeface="Calibri"/>
              <a:sym typeface="Calibri"/>
            </a:endParaRPr>
          </a:p>
        </p:txBody>
      </p:sp>
      <p:sp>
        <p:nvSpPr>
          <p:cNvPr id="294" name="Google Shape;294;p11"/>
          <p:cNvSpPr/>
          <p:nvPr/>
        </p:nvSpPr>
        <p:spPr>
          <a:xfrm>
            <a:off x="1257550" y="1872291"/>
            <a:ext cx="10167000" cy="6417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5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1. Sugrupuokite energijos šaltinius į atsinaujinančius (A) ir neatsinaujinančius (N): vėjo energija (  ), branduolinė energija (  ), nafta (  ), saulės energija (  ), gamtinės dujos (  ), vandens energija (  ), geoterminė energija (  ); anglis (  ). </a:t>
            </a:r>
            <a:endParaRPr sz="3900" b="0" i="0" u="none" strike="noStrike" cap="none">
              <a:solidFill>
                <a:srgbClr val="056839"/>
              </a:solidFill>
              <a:latin typeface="Arial"/>
              <a:ea typeface="Arial"/>
              <a:cs typeface="Arial"/>
              <a:sym typeface="Arial"/>
            </a:endParaRPr>
          </a:p>
        </p:txBody>
      </p:sp>
      <p:pic>
        <p:nvPicPr>
          <p:cNvPr id="295" name="Google Shape;295;p11"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296" name="Google Shape;296;p11"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sp>
        <p:nvSpPr>
          <p:cNvPr id="297" name="Google Shape;297;p11"/>
          <p:cNvSpPr/>
          <p:nvPr/>
        </p:nvSpPr>
        <p:spPr>
          <a:xfrm>
            <a:off x="1418430" y="148818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98" name="Google Shape;298;p11"/>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299" name="Google Shape;299;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00" name="Google Shape;300;p11"/>
          <p:cNvPicPr preferRelativeResize="0"/>
          <p:nvPr/>
        </p:nvPicPr>
        <p:blipFill rotWithShape="1">
          <a:blip r:embed="rId6">
            <a:alphaModFix/>
          </a:blip>
          <a:srcRect/>
          <a:stretch/>
        </p:blipFill>
        <p:spPr>
          <a:xfrm>
            <a:off x="557040" y="2287169"/>
            <a:ext cx="533400" cy="889463"/>
          </a:xfrm>
          <a:prstGeom prst="rect">
            <a:avLst/>
          </a:prstGeom>
          <a:noFill/>
          <a:ln>
            <a:noFill/>
          </a:ln>
        </p:spPr>
      </p:pic>
      <p:sp>
        <p:nvSpPr>
          <p:cNvPr id="301" name="Google Shape;301;p11"/>
          <p:cNvSpPr txBox="1"/>
          <p:nvPr/>
        </p:nvSpPr>
        <p:spPr>
          <a:xfrm>
            <a:off x="11548913" y="6429375"/>
            <a:ext cx="8266500" cy="7926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latin typeface="Calibri"/>
                <a:ea typeface="Calibri"/>
                <a:cs typeface="Calibri"/>
                <a:sym typeface="Calibri"/>
              </a:rPr>
              <a:t>Nuotrauka iš:</a:t>
            </a:r>
            <a:endParaRPr sz="16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https://greentumble.com/10-examples-of-renewable-and-non-renewable-resources/</a:t>
            </a: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p:txBody>
      </p:sp>
      <p:pic>
        <p:nvPicPr>
          <p:cNvPr id="302" name="Google Shape;302;p11"/>
          <p:cNvPicPr preferRelativeResize="0"/>
          <p:nvPr/>
        </p:nvPicPr>
        <p:blipFill rotWithShape="1">
          <a:blip r:embed="rId8">
            <a:alphaModFix/>
          </a:blip>
          <a:srcRect/>
          <a:stretch/>
        </p:blipFill>
        <p:spPr>
          <a:xfrm>
            <a:off x="11513770" y="2385863"/>
            <a:ext cx="7348288" cy="36741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3"/>
          <p:cNvSpPr/>
          <p:nvPr/>
        </p:nvSpPr>
        <p:spPr>
          <a:xfrm>
            <a:off x="671757" y="1843749"/>
            <a:ext cx="18459600" cy="1246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3900" b="1" i="0" u="none" strike="noStrike" cap="none">
                <a:solidFill>
                  <a:schemeClr val="dk1"/>
                </a:solidFill>
                <a:latin typeface="Calibri"/>
                <a:ea typeface="Calibri"/>
                <a:cs typeface="Calibri"/>
                <a:sym typeface="Calibri"/>
              </a:rPr>
              <a:t> </a:t>
            </a:r>
            <a:r>
              <a:rPr lang="en-US" sz="3900" b="1" i="0" u="none" strike="noStrike" cap="none">
                <a:solidFill>
                  <a:srgbClr val="056839"/>
                </a:solidFill>
                <a:latin typeface="Calibri"/>
                <a:ea typeface="Calibri"/>
                <a:cs typeface="Calibri"/>
                <a:sym typeface="Calibri"/>
              </a:rPr>
              <a:t>  2. Nubraižykite žiedinį ciklą ir nurodykite energijos virsmus: </a:t>
            </a:r>
            <a:endParaRPr sz="3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n-US" sz="3900" b="0" i="0" u="none" strike="noStrike" cap="none">
                <a:solidFill>
                  <a:srgbClr val="056839"/>
                </a:solidFill>
                <a:latin typeface="Calibri"/>
                <a:ea typeface="Calibri"/>
                <a:cs typeface="Calibri"/>
                <a:sym typeface="Calibri"/>
              </a:rPr>
              <a:t>                saulė          augalai        gyvūnai          mėšlas          dujos         elektrinė.</a:t>
            </a:r>
            <a:endParaRPr sz="2900" b="0" i="0" u="none" strike="noStrike" cap="none">
              <a:solidFill>
                <a:srgbClr val="385623"/>
              </a:solidFill>
              <a:latin typeface="Calibri"/>
              <a:ea typeface="Calibri"/>
              <a:cs typeface="Calibri"/>
              <a:sym typeface="Calibri"/>
            </a:endParaRPr>
          </a:p>
        </p:txBody>
      </p:sp>
      <p:sp>
        <p:nvSpPr>
          <p:cNvPr id="308" name="Google Shape;308;p13"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cxnSp>
        <p:nvCxnSpPr>
          <p:cNvPr id="309" name="Google Shape;309;p13"/>
          <p:cNvCxnSpPr/>
          <p:nvPr/>
        </p:nvCxnSpPr>
        <p:spPr>
          <a:xfrm>
            <a:off x="4085303" y="2780430"/>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10" name="Google Shape;310;p13"/>
          <p:cNvCxnSpPr/>
          <p:nvPr/>
        </p:nvCxnSpPr>
        <p:spPr>
          <a:xfrm>
            <a:off x="9091892" y="2734533"/>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11" name="Google Shape;311;p13"/>
          <p:cNvCxnSpPr/>
          <p:nvPr/>
        </p:nvCxnSpPr>
        <p:spPr>
          <a:xfrm>
            <a:off x="11730570" y="2734533"/>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12" name="Google Shape;312;p13"/>
          <p:cNvCxnSpPr/>
          <p:nvPr/>
        </p:nvCxnSpPr>
        <p:spPr>
          <a:xfrm>
            <a:off x="14025223" y="2762243"/>
            <a:ext cx="685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313" name="Google Shape;313;p13"/>
          <p:cNvCxnSpPr/>
          <p:nvPr/>
        </p:nvCxnSpPr>
        <p:spPr>
          <a:xfrm>
            <a:off x="6566430" y="2780430"/>
            <a:ext cx="685800" cy="0"/>
          </a:xfrm>
          <a:prstGeom prst="straightConnector1">
            <a:avLst/>
          </a:prstGeom>
          <a:noFill/>
          <a:ln w="9525" cap="flat" cmpd="sng">
            <a:solidFill>
              <a:schemeClr val="dk1"/>
            </a:solidFill>
            <a:prstDash val="solid"/>
            <a:miter lim="800000"/>
            <a:headEnd type="none" w="sm" len="sm"/>
            <a:tailEnd type="triangle" w="med" len="med"/>
          </a:ln>
        </p:spPr>
      </p:cxnSp>
      <p:sp>
        <p:nvSpPr>
          <p:cNvPr id="314" name="Google Shape;314;p13"/>
          <p:cNvSpPr/>
          <p:nvPr/>
        </p:nvSpPr>
        <p:spPr>
          <a:xfrm>
            <a:off x="431058" y="490088"/>
            <a:ext cx="7656000" cy="969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Refleksijos klausimas</a:t>
            </a:r>
            <a:endParaRPr sz="5900" b="1" i="0" u="none" strike="noStrike" cap="none">
              <a:solidFill>
                <a:srgbClr val="056839"/>
              </a:solidFill>
              <a:latin typeface="Calibri"/>
              <a:ea typeface="Calibri"/>
              <a:cs typeface="Calibri"/>
              <a:sym typeface="Calibri"/>
            </a:endParaRPr>
          </a:p>
        </p:txBody>
      </p:sp>
      <p:pic>
        <p:nvPicPr>
          <p:cNvPr id="315" name="Google Shape;315;p13"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316" name="Google Shape;316;p13"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sp>
        <p:nvSpPr>
          <p:cNvPr id="317" name="Google Shape;317;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18" name="Google Shape;318;p13"/>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19" name="Google Shape;319;p13"/>
          <p:cNvSpPr/>
          <p:nvPr/>
        </p:nvSpPr>
        <p:spPr>
          <a:xfrm>
            <a:off x="595500" y="1412622"/>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20" name="Google Shape;320;p13"/>
          <p:cNvPicPr preferRelativeResize="0"/>
          <p:nvPr/>
        </p:nvPicPr>
        <p:blipFill rotWithShape="1">
          <a:blip r:embed="rId6">
            <a:alphaModFix/>
          </a:blip>
          <a:srcRect/>
          <a:stretch/>
        </p:blipFill>
        <p:spPr>
          <a:xfrm>
            <a:off x="442412" y="2022264"/>
            <a:ext cx="533400" cy="889463"/>
          </a:xfrm>
          <a:prstGeom prst="rect">
            <a:avLst/>
          </a:prstGeom>
          <a:noFill/>
          <a:ln>
            <a:noFill/>
          </a:ln>
        </p:spPr>
      </p:pic>
      <p:pic>
        <p:nvPicPr>
          <p:cNvPr id="321" name="Google Shape;321;p13"/>
          <p:cNvPicPr preferRelativeResize="0"/>
          <p:nvPr/>
        </p:nvPicPr>
        <p:blipFill rotWithShape="1">
          <a:blip r:embed="rId7">
            <a:alphaModFix/>
          </a:blip>
          <a:srcRect/>
          <a:stretch/>
        </p:blipFill>
        <p:spPr>
          <a:xfrm>
            <a:off x="2963839" y="3168714"/>
            <a:ext cx="10441943" cy="5859114"/>
          </a:xfrm>
          <a:prstGeom prst="rect">
            <a:avLst/>
          </a:prstGeom>
          <a:noFill/>
          <a:ln>
            <a:noFill/>
          </a:ln>
        </p:spPr>
      </p:pic>
      <p:sp>
        <p:nvSpPr>
          <p:cNvPr id="322" name="Google Shape;322;p13"/>
          <p:cNvSpPr txBox="1"/>
          <p:nvPr/>
        </p:nvSpPr>
        <p:spPr>
          <a:xfrm>
            <a:off x="7776928" y="9106275"/>
            <a:ext cx="7334100" cy="7926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rgbClr val="056839"/>
                </a:solidFill>
                <a:latin typeface="Calibri"/>
                <a:ea typeface="Calibri"/>
                <a:cs typeface="Calibri"/>
                <a:sym typeface="Calibri"/>
              </a:rPr>
              <a:t>Paveikslėlio šaltinis</a:t>
            </a:r>
            <a:r>
              <a:rPr lang="en-US" sz="1600" b="0" i="0" u="none" strike="noStrike" cap="none">
                <a:solidFill>
                  <a:srgbClr val="056839"/>
                </a:solidFill>
                <a:latin typeface="Calibri"/>
                <a:ea typeface="Calibri"/>
                <a:cs typeface="Calibri"/>
                <a:sym typeface="Calibri"/>
              </a:rPr>
              <a:t>: </a:t>
            </a:r>
            <a:r>
              <a:rPr lang="en-US" sz="1600" b="0" i="0" u="sng" strike="noStrike" cap="none">
                <a:solidFill>
                  <a:srgbClr val="0568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https://www.sciencedirect.com/science/article/abs/pii/S1364032119301042</a:t>
            </a: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4"/>
          <p:cNvSpPr/>
          <p:nvPr/>
        </p:nvSpPr>
        <p:spPr>
          <a:xfrm>
            <a:off x="654716" y="2164463"/>
            <a:ext cx="8121300" cy="4293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0" i="0" u="none" strike="noStrike" cap="none">
                <a:solidFill>
                  <a:srgbClr val="056839"/>
                </a:solidFill>
                <a:latin typeface="Calibri"/>
                <a:ea typeface="Calibri"/>
                <a:cs typeface="Calibri"/>
                <a:sym typeface="Calibri"/>
              </a:rPr>
              <a:t>3. Melioracija, iškastinis kuras, miškų naikinimas, šiltnamio efekto didinimas. Kaip tai pakomentuosite?</a:t>
            </a:r>
            <a:endParaRPr sz="5900" b="0" i="0" u="none" strike="noStrike" cap="none">
              <a:solidFill>
                <a:srgbClr val="056839"/>
              </a:solidFill>
              <a:latin typeface="Calibri"/>
              <a:ea typeface="Calibri"/>
              <a:cs typeface="Calibri"/>
              <a:sym typeface="Calibri"/>
            </a:endParaRPr>
          </a:p>
        </p:txBody>
      </p:sp>
      <p:sp>
        <p:nvSpPr>
          <p:cNvPr id="328" name="Google Shape;328;p14"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329" name="Google Shape;329;p14"/>
          <p:cNvSpPr/>
          <p:nvPr/>
        </p:nvSpPr>
        <p:spPr>
          <a:xfrm>
            <a:off x="519708" y="644351"/>
            <a:ext cx="7656000" cy="969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Refleksijos klausimas</a:t>
            </a:r>
            <a:endParaRPr sz="5900" b="1" i="0" u="none" strike="noStrike" cap="none">
              <a:solidFill>
                <a:srgbClr val="056839"/>
              </a:solidFill>
              <a:latin typeface="Calibri"/>
              <a:ea typeface="Calibri"/>
              <a:cs typeface="Calibri"/>
              <a:sym typeface="Calibri"/>
            </a:endParaRPr>
          </a:p>
        </p:txBody>
      </p:sp>
      <p:pic>
        <p:nvPicPr>
          <p:cNvPr id="330" name="Google Shape;330;p14"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331" name="Google Shape;331;p14"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332" name="Google Shape;332;p14"/>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33" name="Google Shape;333;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34" name="Google Shape;334;p14"/>
          <p:cNvSpPr/>
          <p:nvPr/>
        </p:nvSpPr>
        <p:spPr>
          <a:xfrm>
            <a:off x="654698" y="1548576"/>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35" name="Google Shape;335;p14"/>
          <p:cNvPicPr preferRelativeResize="0"/>
          <p:nvPr/>
        </p:nvPicPr>
        <p:blipFill rotWithShape="1">
          <a:blip r:embed="rId6">
            <a:alphaModFix/>
          </a:blip>
          <a:srcRect/>
          <a:stretch/>
        </p:blipFill>
        <p:spPr>
          <a:xfrm>
            <a:off x="372278" y="7465051"/>
            <a:ext cx="533400" cy="889463"/>
          </a:xfrm>
          <a:prstGeom prst="rect">
            <a:avLst/>
          </a:prstGeom>
          <a:noFill/>
          <a:ln>
            <a:noFill/>
          </a:ln>
        </p:spPr>
      </p:pic>
      <p:pic>
        <p:nvPicPr>
          <p:cNvPr id="336" name="Google Shape;336;p14"/>
          <p:cNvPicPr preferRelativeResize="0"/>
          <p:nvPr/>
        </p:nvPicPr>
        <p:blipFill rotWithShape="1">
          <a:blip r:embed="rId7">
            <a:alphaModFix/>
          </a:blip>
          <a:srcRect/>
          <a:stretch/>
        </p:blipFill>
        <p:spPr>
          <a:xfrm>
            <a:off x="9030425" y="1223027"/>
            <a:ext cx="9284362" cy="5670038"/>
          </a:xfrm>
          <a:prstGeom prst="rect">
            <a:avLst/>
          </a:prstGeom>
          <a:noFill/>
          <a:ln>
            <a:noFill/>
          </a:ln>
        </p:spPr>
      </p:pic>
      <p:sp>
        <p:nvSpPr>
          <p:cNvPr id="337" name="Google Shape;337;p14"/>
          <p:cNvSpPr txBox="1"/>
          <p:nvPr/>
        </p:nvSpPr>
        <p:spPr>
          <a:xfrm>
            <a:off x="9030403" y="7107375"/>
            <a:ext cx="10445100" cy="7926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latin typeface="Calibri"/>
                <a:ea typeface="Calibri"/>
                <a:cs typeface="Calibri"/>
                <a:sym typeface="Calibri"/>
              </a:rPr>
              <a:t>Nuotrauka iš: </a:t>
            </a:r>
            <a:r>
              <a:rPr lang="en-US" sz="1600" b="0" i="0" u="sng" strike="noStrike" cap="none">
                <a:solidFill>
                  <a:srgbClr val="0568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https://youmatter.world/en/definition/definitions-greenhouse-effect-what-is-it-definition-and-role-in-global-warming/</a:t>
            </a:r>
            <a:r>
              <a:rPr lang="en-US" sz="1600" b="0" i="0" u="none" strike="noStrike" cap="none">
                <a:solidFill>
                  <a:srgbClr val="056839"/>
                </a:solidFill>
                <a:latin typeface="Calibri"/>
                <a:ea typeface="Calibri"/>
                <a:cs typeface="Calibri"/>
                <a:sym typeface="Calibri"/>
              </a:rPr>
              <a:t> </a:t>
            </a:r>
            <a:endParaRPr sz="1600" b="0" i="0" u="none" strike="noStrike" cap="none">
              <a:solidFill>
                <a:srgbClr val="05683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343" name="Google Shape;343;p15"/>
          <p:cNvSpPr/>
          <p:nvPr/>
        </p:nvSpPr>
        <p:spPr>
          <a:xfrm>
            <a:off x="776883" y="644165"/>
            <a:ext cx="7656000" cy="969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Refleksijos klausimas</a:t>
            </a:r>
            <a:endParaRPr sz="5900" b="1" i="0" u="none" strike="noStrike" cap="none">
              <a:solidFill>
                <a:srgbClr val="056839"/>
              </a:solidFill>
              <a:latin typeface="Calibri"/>
              <a:ea typeface="Calibri"/>
              <a:cs typeface="Calibri"/>
              <a:sym typeface="Calibri"/>
            </a:endParaRPr>
          </a:p>
        </p:txBody>
      </p:sp>
      <p:pic>
        <p:nvPicPr>
          <p:cNvPr id="344" name="Google Shape;344;p15"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345" name="Google Shape;345;p15"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sp>
        <p:nvSpPr>
          <p:cNvPr id="346" name="Google Shape;346;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47" name="Google Shape;347;p15"/>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48" name="Google Shape;348;p15"/>
          <p:cNvSpPr/>
          <p:nvPr/>
        </p:nvSpPr>
        <p:spPr>
          <a:xfrm>
            <a:off x="935223" y="151973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49" name="Google Shape;349;p15"/>
          <p:cNvPicPr preferRelativeResize="0"/>
          <p:nvPr/>
        </p:nvPicPr>
        <p:blipFill rotWithShape="1">
          <a:blip r:embed="rId6">
            <a:alphaModFix/>
          </a:blip>
          <a:srcRect/>
          <a:stretch/>
        </p:blipFill>
        <p:spPr>
          <a:xfrm>
            <a:off x="335148" y="2017298"/>
            <a:ext cx="533400" cy="889463"/>
          </a:xfrm>
          <a:prstGeom prst="rect">
            <a:avLst/>
          </a:prstGeom>
          <a:noFill/>
          <a:ln>
            <a:noFill/>
          </a:ln>
        </p:spPr>
      </p:pic>
      <p:pic>
        <p:nvPicPr>
          <p:cNvPr id="350" name="Google Shape;350;p15"/>
          <p:cNvPicPr preferRelativeResize="0"/>
          <p:nvPr/>
        </p:nvPicPr>
        <p:blipFill rotWithShape="1">
          <a:blip r:embed="rId7">
            <a:alphaModFix/>
          </a:blip>
          <a:srcRect/>
          <a:stretch/>
        </p:blipFill>
        <p:spPr>
          <a:xfrm>
            <a:off x="11015873" y="965663"/>
            <a:ext cx="7860076" cy="5242612"/>
          </a:xfrm>
          <a:prstGeom prst="rect">
            <a:avLst/>
          </a:prstGeom>
          <a:noFill/>
          <a:ln>
            <a:noFill/>
          </a:ln>
        </p:spPr>
      </p:pic>
      <p:sp>
        <p:nvSpPr>
          <p:cNvPr id="351" name="Google Shape;351;p15"/>
          <p:cNvSpPr txBox="1"/>
          <p:nvPr/>
        </p:nvSpPr>
        <p:spPr>
          <a:xfrm>
            <a:off x="11015831" y="6429375"/>
            <a:ext cx="8842800" cy="6540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latin typeface="Calibri"/>
                <a:ea typeface="Calibri"/>
                <a:cs typeface="Calibri"/>
                <a:sym typeface="Calibri"/>
              </a:rPr>
              <a:t>Nuotrauka i</a:t>
            </a:r>
            <a:r>
              <a:rPr lang="en-US" sz="1600">
                <a:solidFill>
                  <a:srgbClr val="056839"/>
                </a:solidFill>
                <a:latin typeface="Calibri"/>
                <a:ea typeface="Calibri"/>
                <a:cs typeface="Calibri"/>
                <a:sym typeface="Calibri"/>
              </a:rPr>
              <a:t>š</a:t>
            </a:r>
            <a:r>
              <a:rPr lang="en-US" sz="1600" b="0" i="0" u="none" strike="noStrike" cap="none">
                <a:solidFill>
                  <a:srgbClr val="056839"/>
                </a:solidFill>
                <a:latin typeface="Calibri"/>
                <a:ea typeface="Calibri"/>
                <a:cs typeface="Calibri"/>
                <a:sym typeface="Calibri"/>
              </a:rPr>
              <a:t>: </a:t>
            </a:r>
            <a:r>
              <a:rPr lang="en-US" sz="1600" b="0" i="0" u="sng" strike="noStrike" cap="none">
                <a:solidFill>
                  <a:srgbClr val="0568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https://earth.org/solar-energy-facts/</a:t>
            </a:r>
            <a:r>
              <a:rPr lang="en-US" sz="2300" b="0" i="0" u="none" strike="noStrike" cap="none">
                <a:solidFill>
                  <a:srgbClr val="000000"/>
                </a:solidFill>
                <a:latin typeface="Calibri"/>
                <a:ea typeface="Calibri"/>
                <a:cs typeface="Calibri"/>
                <a:sym typeface="Calibri"/>
              </a:rPr>
              <a:t> </a:t>
            </a:r>
            <a:endParaRPr sz="2300" b="0" i="0" u="none" strike="noStrike" cap="none">
              <a:solidFill>
                <a:srgbClr val="000000"/>
              </a:solidFill>
              <a:latin typeface="Calibri"/>
              <a:ea typeface="Calibri"/>
              <a:cs typeface="Calibri"/>
              <a:sym typeface="Calibri"/>
            </a:endParaRPr>
          </a:p>
        </p:txBody>
      </p:sp>
      <p:sp>
        <p:nvSpPr>
          <p:cNvPr id="352" name="Google Shape;352;p15"/>
          <p:cNvSpPr/>
          <p:nvPr/>
        </p:nvSpPr>
        <p:spPr>
          <a:xfrm>
            <a:off x="935223" y="1903196"/>
            <a:ext cx="9086700" cy="52020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3900" b="0" i="0" u="none" strike="noStrike" cap="none">
                <a:solidFill>
                  <a:srgbClr val="056839"/>
                </a:solidFill>
                <a:latin typeface="Calibri"/>
                <a:ea typeface="Calibri"/>
                <a:cs typeface="Calibri"/>
                <a:sym typeface="Calibri"/>
              </a:rPr>
              <a:t>4. Saulės energija naudojama vandeniui ir patalpoms šildyti.</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n-US" sz="3900" b="0" i="0" u="none" strike="noStrike" cap="none">
                <a:solidFill>
                  <a:srgbClr val="056839"/>
                </a:solidFill>
                <a:latin typeface="Calibri"/>
                <a:ea typeface="Calibri"/>
                <a:cs typeface="Calibri"/>
                <a:sym typeface="Calibri"/>
              </a:rPr>
              <a:t>a) Koks paprasčiausias prietaisas naudojamas šiam tikslui? b) Metalinis šių plokščių paviršius yra juodas ir be blizgesio. Paaiškinkite kodėl? c) Ar manote, kad vamzdžiai, kuriais cirkuliuoja vanduo, turi būti plastikiniai ar variniai? Kodėl?</a:t>
            </a:r>
            <a:endParaRPr sz="3900" b="0" i="0" u="none" strike="noStrike" cap="none">
              <a:solidFill>
                <a:srgbClr val="05683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6"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58" name="Google Shape;358;p1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59" name="Google Shape;359;p16"/>
          <p:cNvSpPr/>
          <p:nvPr/>
        </p:nvSpPr>
        <p:spPr>
          <a:xfrm>
            <a:off x="580411" y="442425"/>
            <a:ext cx="13369500" cy="969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3 Tema. Ateities energijos šaltiniai</a:t>
            </a:r>
            <a:endParaRPr sz="2900" b="0" i="0" u="none" strike="noStrike" cap="none">
              <a:solidFill>
                <a:srgbClr val="056839"/>
              </a:solidFill>
              <a:latin typeface="Calibri"/>
              <a:ea typeface="Calibri"/>
              <a:cs typeface="Calibri"/>
              <a:sym typeface="Calibri"/>
            </a:endParaRPr>
          </a:p>
        </p:txBody>
      </p:sp>
      <p:pic>
        <p:nvPicPr>
          <p:cNvPr id="360" name="Google Shape;360;p16"/>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61" name="Google Shape;361;p16"/>
          <p:cNvSpPr/>
          <p:nvPr/>
        </p:nvSpPr>
        <p:spPr>
          <a:xfrm>
            <a:off x="580427" y="131799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62" name="Google Shape;362;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63" name="Google Shape;363;p16"/>
          <p:cNvPicPr preferRelativeResize="0"/>
          <p:nvPr/>
        </p:nvPicPr>
        <p:blipFill rotWithShape="1">
          <a:blip r:embed="rId6">
            <a:alphaModFix/>
          </a:blip>
          <a:srcRect/>
          <a:stretch/>
        </p:blipFill>
        <p:spPr>
          <a:xfrm>
            <a:off x="10914455" y="2134164"/>
            <a:ext cx="7754942" cy="3722363"/>
          </a:xfrm>
          <a:prstGeom prst="rect">
            <a:avLst/>
          </a:prstGeom>
          <a:noFill/>
          <a:ln>
            <a:noFill/>
          </a:ln>
        </p:spPr>
      </p:pic>
      <p:sp>
        <p:nvSpPr>
          <p:cNvPr id="364" name="Google Shape;364;p16"/>
          <p:cNvSpPr txBox="1"/>
          <p:nvPr/>
        </p:nvSpPr>
        <p:spPr>
          <a:xfrm>
            <a:off x="10914455" y="6150750"/>
            <a:ext cx="8614800" cy="10389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latin typeface="Calibri"/>
                <a:ea typeface="Calibri"/>
                <a:cs typeface="Calibri"/>
                <a:sym typeface="Calibri"/>
              </a:rPr>
              <a:t>Nuotrauka iš: </a:t>
            </a:r>
            <a:r>
              <a:rPr lang="en-US" sz="1600" b="0" i="0" u="sng" strike="noStrike" cap="none">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https://astanatimes.com/2022/05/kazakhstan-france-to-forge-partnership-in-hydrogen-energy-development/</a:t>
            </a:r>
            <a:r>
              <a:rPr lang="en-US" sz="1600" b="0" i="0" u="none" strike="noStrike" cap="none">
                <a:solidFill>
                  <a:srgbClr val="056839"/>
                </a:solidFill>
                <a:latin typeface="Calibri"/>
                <a:ea typeface="Calibri"/>
                <a:cs typeface="Calibri"/>
                <a:sym typeface="Calibri"/>
              </a:rPr>
              <a:t> </a:t>
            </a:r>
            <a:endParaRPr sz="1600" b="0" i="0" u="none" strike="noStrike" cap="none">
              <a:solidFill>
                <a:srgbClr val="056839"/>
              </a:solidFill>
              <a:latin typeface="Calibri"/>
              <a:ea typeface="Calibri"/>
              <a:cs typeface="Calibri"/>
              <a:sym typeface="Calibri"/>
            </a:endParaRPr>
          </a:p>
        </p:txBody>
      </p:sp>
      <p:sp>
        <p:nvSpPr>
          <p:cNvPr id="365" name="Google Shape;365;p16"/>
          <p:cNvSpPr/>
          <p:nvPr/>
        </p:nvSpPr>
        <p:spPr>
          <a:xfrm>
            <a:off x="580411" y="1897210"/>
            <a:ext cx="9285900" cy="6140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4200" b="1" i="0" u="none" strike="noStrike" cap="none">
                <a:solidFill>
                  <a:srgbClr val="056839"/>
                </a:solidFill>
                <a:latin typeface="Calibri"/>
                <a:ea typeface="Calibri"/>
                <a:cs typeface="Calibri"/>
                <a:sym typeface="Calibri"/>
              </a:rPr>
              <a:t>Vandenilio energija. </a:t>
            </a:r>
            <a:endParaRPr sz="42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n-US" sz="4200" b="0" i="1" u="none" strike="noStrike" cap="none">
                <a:solidFill>
                  <a:srgbClr val="056839"/>
                </a:solidFill>
                <a:latin typeface="Calibri"/>
                <a:ea typeface="Calibri"/>
                <a:cs typeface="Calibri"/>
                <a:sym typeface="Calibri"/>
              </a:rPr>
              <a:t>Privalumai: </a:t>
            </a:r>
            <a:r>
              <a:rPr lang="en-US" sz="4200" b="0" i="0" u="none" strike="noStrike" cap="none">
                <a:solidFill>
                  <a:srgbClr val="056839"/>
                </a:solidFill>
                <a:latin typeface="Calibri"/>
                <a:ea typeface="Calibri"/>
                <a:cs typeface="Calibri"/>
                <a:sym typeface="Calibri"/>
              </a:rPr>
              <a:t>Vandenilis yra labiausiai paplitęs cheminis elementas Žemėje, kuris gali pakeisti energijos gamybą, perdavimo ir vartojimo sritis, padėti spręsti transporto, aplinkosaugos problemas. Vandenilis yra ekologiškas, aplinką neteršiantis kuras. </a:t>
            </a:r>
            <a:endParaRPr sz="42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n-US" sz="4200" b="0" i="1" u="none" strike="noStrike" cap="none">
                <a:solidFill>
                  <a:srgbClr val="056839"/>
                </a:solidFill>
                <a:latin typeface="Calibri"/>
                <a:ea typeface="Calibri"/>
                <a:cs typeface="Calibri"/>
                <a:sym typeface="Calibri"/>
              </a:rPr>
              <a:t>Problema: </a:t>
            </a:r>
            <a:r>
              <a:rPr lang="en-US" sz="4200" b="0" i="0" u="none" strike="noStrike" cap="none">
                <a:solidFill>
                  <a:srgbClr val="056839"/>
                </a:solidFill>
                <a:latin typeface="Calibri"/>
                <a:ea typeface="Calibri"/>
                <a:cs typeface="Calibri"/>
                <a:sym typeface="Calibri"/>
              </a:rPr>
              <a:t>brangi gamyba ir sandėliavimas.</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g163af8793ad_0_3" descr="Graphical user interface, text&#10;&#10;Description automatically generated"/>
          <p:cNvPicPr preferRelativeResize="0"/>
          <p:nvPr/>
        </p:nvPicPr>
        <p:blipFill rotWithShape="1">
          <a:blip r:embed="rId3">
            <a:alphaModFix/>
          </a:blip>
          <a:srcRect/>
          <a:stretch/>
        </p:blipFill>
        <p:spPr>
          <a:xfrm>
            <a:off x="159219" y="9064877"/>
            <a:ext cx="5165967" cy="1083795"/>
          </a:xfrm>
          <a:prstGeom prst="rect">
            <a:avLst/>
          </a:prstGeom>
          <a:noFill/>
          <a:ln>
            <a:noFill/>
          </a:ln>
        </p:spPr>
      </p:pic>
      <p:pic>
        <p:nvPicPr>
          <p:cNvPr id="104" name="Google Shape;104;g163af8793ad_0_3"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05" name="Google Shape;105;g163af8793ad_0_3"/>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6" name="Google Shape;106;g163af8793ad_0_3"/>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7" name="Google Shape;107;g163af8793ad_0_3"/>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8" name="Google Shape;108;g163af8793ad_0_3"/>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9" name="Google Shape;109;g163af8793ad_0_3"/>
          <p:cNvSpPr txBox="1"/>
          <p:nvPr/>
        </p:nvSpPr>
        <p:spPr>
          <a:xfrm>
            <a:off x="1104081" y="949332"/>
            <a:ext cx="7089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Apibrėžimai</a:t>
            </a:r>
            <a:endParaRPr sz="2900" b="1" i="0" u="none" strike="noStrike" cap="none">
              <a:solidFill>
                <a:srgbClr val="C55A1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10" name="Google Shape;110;g163af8793ad_0_3"/>
          <p:cNvSpPr txBox="1"/>
          <p:nvPr/>
        </p:nvSpPr>
        <p:spPr>
          <a:xfrm>
            <a:off x="1104081" y="2084616"/>
            <a:ext cx="19016700" cy="2551200"/>
          </a:xfrm>
          <a:prstGeom prst="rect">
            <a:avLst/>
          </a:prstGeom>
          <a:noFill/>
          <a:ln>
            <a:noFill/>
          </a:ln>
        </p:spPr>
        <p:txBody>
          <a:bodyPr spcFirstLastPara="1" wrap="square" lIns="148575" tIns="74275" rIns="148575" bIns="74275" anchor="t" anchorCtr="0">
            <a:spAutoFit/>
          </a:bodyPr>
          <a:lstStyle/>
          <a:p>
            <a:pPr marL="368300" marR="914400" lvl="0" indent="0" algn="l" rtl="0">
              <a:lnSpc>
                <a:spcPct val="100000"/>
              </a:lnSpc>
              <a:spcBef>
                <a:spcPts val="0"/>
              </a:spcBef>
              <a:spcAft>
                <a:spcPts val="0"/>
              </a:spcAft>
              <a:buNone/>
            </a:pPr>
            <a:r>
              <a:rPr lang="en-US" sz="3900" b="1" i="0" u="none" strike="noStrike" cap="none">
                <a:solidFill>
                  <a:srgbClr val="056839"/>
                </a:solidFill>
                <a:highlight>
                  <a:schemeClr val="lt1"/>
                </a:highlight>
                <a:latin typeface="Calibri"/>
                <a:ea typeface="Calibri"/>
                <a:cs typeface="Calibri"/>
                <a:sym typeface="Calibri"/>
              </a:rPr>
              <a:t>Atsinaujinanti </a:t>
            </a:r>
            <a:r>
              <a:rPr lang="en-US" sz="3900" b="0" i="0" u="none" strike="noStrike" cap="none">
                <a:solidFill>
                  <a:srgbClr val="056839"/>
                </a:solidFill>
                <a:highlight>
                  <a:schemeClr val="lt1"/>
                </a:highlight>
                <a:latin typeface="Calibri"/>
                <a:ea typeface="Calibri"/>
                <a:cs typeface="Calibri"/>
                <a:sym typeface="Calibri"/>
              </a:rPr>
              <a:t>arba regeneruojanti </a:t>
            </a:r>
            <a:r>
              <a:rPr lang="en-US" sz="3900" b="1" i="0" u="none" strike="noStrike" cap="none">
                <a:solidFill>
                  <a:srgbClr val="056839"/>
                </a:solidFill>
                <a:highlight>
                  <a:schemeClr val="lt1"/>
                </a:highlight>
                <a:latin typeface="Calibri"/>
                <a:ea typeface="Calibri"/>
                <a:cs typeface="Calibri"/>
                <a:sym typeface="Calibri"/>
              </a:rPr>
              <a:t>„žalioji“ energija – </a:t>
            </a:r>
            <a:r>
              <a:rPr lang="en-US" sz="3900" b="0" i="0" u="none" strike="noStrike" cap="none">
                <a:solidFill>
                  <a:srgbClr val="056839"/>
                </a:solidFill>
                <a:highlight>
                  <a:schemeClr val="lt1"/>
                </a:highlight>
                <a:latin typeface="Calibri"/>
                <a:ea typeface="Calibri"/>
                <a:cs typeface="Calibri"/>
                <a:sym typeface="Calibri"/>
              </a:rPr>
              <a:t>tai energija, gaunama iš natūralių šaltinių, kurie papildomi tokiu greičiu, kuris viršija jų suvartojimą. Tokių atsinaujinančių šaltinių pavyzdžiai yra saulės šviesa ir vėjas.</a:t>
            </a:r>
            <a:endParaRPr sz="2300"/>
          </a:p>
          <a:p>
            <a:pPr marL="368300" marR="914400" lvl="0" indent="0" algn="l" rtl="0">
              <a:lnSpc>
                <a:spcPct val="100000"/>
              </a:lnSpc>
              <a:spcBef>
                <a:spcPts val="0"/>
              </a:spcBef>
              <a:spcAft>
                <a:spcPts val="0"/>
              </a:spcAft>
              <a:buClr>
                <a:srgbClr val="000000"/>
              </a:buClr>
              <a:buSzPts val="1800"/>
              <a:buFont typeface="Arial"/>
              <a:buNone/>
            </a:pPr>
            <a:r>
              <a:rPr lang="en-US" sz="3900" b="0" i="0" u="sng" strike="noStrike" cap="none">
                <a:solidFill>
                  <a:srgbClr val="056839"/>
                </a:solidFill>
                <a:highlight>
                  <a:schemeClr val="lt1"/>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https://lt.wikipedia.org/wiki/Atsinaujinantieji_energijos_i%C5%A1tekliai</a:t>
            </a:r>
            <a:r>
              <a:rPr lang="en-US" sz="3900" b="0" i="0" u="none" strike="noStrike" cap="none">
                <a:solidFill>
                  <a:srgbClr val="056839"/>
                </a:solidFill>
                <a:highlight>
                  <a:schemeClr val="lt1"/>
                </a:highlight>
                <a:latin typeface="Calibri"/>
                <a:ea typeface="Calibri"/>
                <a:cs typeface="Calibri"/>
                <a:sym typeface="Calibri"/>
              </a:rPr>
              <a:t> </a:t>
            </a:r>
            <a:endParaRPr sz="3900" b="0" i="0" u="none" strike="noStrike" cap="none">
              <a:solidFill>
                <a:srgbClr val="056839"/>
              </a:solidFill>
              <a:latin typeface="Calibri"/>
              <a:ea typeface="Calibri"/>
              <a:cs typeface="Calibri"/>
              <a:sym typeface="Calibri"/>
            </a:endParaRPr>
          </a:p>
        </p:txBody>
      </p:sp>
      <p:sp>
        <p:nvSpPr>
          <p:cNvPr id="111" name="Google Shape;111;g163af8793ad_0_3"/>
          <p:cNvSpPr txBox="1"/>
          <p:nvPr/>
        </p:nvSpPr>
        <p:spPr>
          <a:xfrm>
            <a:off x="1387567" y="4941547"/>
            <a:ext cx="17798700" cy="25512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3900" b="1" i="0" u="none" strike="noStrike" cap="none">
                <a:solidFill>
                  <a:srgbClr val="056839"/>
                </a:solidFill>
                <a:latin typeface="Calibri"/>
                <a:ea typeface="Calibri"/>
                <a:cs typeface="Calibri"/>
                <a:sym typeface="Calibri"/>
              </a:rPr>
              <a:t>Atsinaujinančios energijos šaltiniai </a:t>
            </a:r>
            <a:r>
              <a:rPr lang="en-US" sz="3900" b="0" i="0" u="none" strike="noStrike" cap="none">
                <a:solidFill>
                  <a:srgbClr val="056839"/>
                </a:solidFill>
                <a:latin typeface="Calibri"/>
                <a:ea typeface="Calibri"/>
                <a:cs typeface="Calibri"/>
                <a:sym typeface="Calibri"/>
              </a:rPr>
              <a:t>arba atsinaujinančios energijos ištekliai – tai energijos ištekliai gamtoje, kurių atsiradimą ir atsinaujinimą lemia naturalūs procesai.</a:t>
            </a:r>
            <a:endParaRPr sz="2300"/>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https://lt.wikipedia.org/wiki/Atsinaujinantieji_energijos_i%C5%A1tekliai</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rgbClr val="056839"/>
              </a:solidFill>
              <a:latin typeface="Calibri"/>
              <a:ea typeface="Calibri"/>
              <a:cs typeface="Calibri"/>
              <a:sym typeface="Calibri"/>
            </a:endParaRPr>
          </a:p>
        </p:txBody>
      </p:sp>
      <p:sp>
        <p:nvSpPr>
          <p:cNvPr id="112" name="Google Shape;112;g163af8793ad_0_3"/>
          <p:cNvSpPr txBox="1"/>
          <p:nvPr/>
        </p:nvSpPr>
        <p:spPr>
          <a:xfrm>
            <a:off x="1436602" y="7753545"/>
            <a:ext cx="11793600" cy="5964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C55A11"/>
              </a:solidFill>
              <a:latin typeface="Calibri"/>
              <a:ea typeface="Calibri"/>
              <a:cs typeface="Calibri"/>
              <a:sym typeface="Calibri"/>
            </a:endParaRPr>
          </a:p>
        </p:txBody>
      </p:sp>
      <p:sp>
        <p:nvSpPr>
          <p:cNvPr id="113" name="Google Shape;113;g163af8793ad_0_3"/>
          <p:cNvSpPr txBox="1"/>
          <p:nvPr/>
        </p:nvSpPr>
        <p:spPr>
          <a:xfrm>
            <a:off x="939313" y="7626101"/>
            <a:ext cx="11850900" cy="5964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56839"/>
              </a:solidFill>
              <a:latin typeface="Calibri"/>
              <a:ea typeface="Calibri"/>
              <a:cs typeface="Calibri"/>
              <a:sym typeface="Calibri"/>
            </a:endParaRPr>
          </a:p>
        </p:txBody>
      </p:sp>
      <p:sp>
        <p:nvSpPr>
          <p:cNvPr id="114" name="Google Shape;114;g163af8793ad_0_3"/>
          <p:cNvSpPr/>
          <p:nvPr/>
        </p:nvSpPr>
        <p:spPr>
          <a:xfrm>
            <a:off x="14810948" y="3739263"/>
            <a:ext cx="4773900" cy="6003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56839"/>
              </a:solidFill>
              <a:latin typeface="Calibri"/>
              <a:ea typeface="Calibri"/>
              <a:cs typeface="Calibri"/>
              <a:sym typeface="Calibri"/>
            </a:endParaRPr>
          </a:p>
        </p:txBody>
      </p:sp>
      <p:sp>
        <p:nvSpPr>
          <p:cNvPr id="115" name="Google Shape;115;g163af8793ad_0_3"/>
          <p:cNvSpPr/>
          <p:nvPr/>
        </p:nvSpPr>
        <p:spPr>
          <a:xfrm>
            <a:off x="15494161" y="7414463"/>
            <a:ext cx="4817100" cy="6003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56839"/>
              </a:solidFill>
              <a:latin typeface="Calibri"/>
              <a:ea typeface="Calibri"/>
              <a:cs typeface="Calibri"/>
              <a:sym typeface="Calibri"/>
            </a:endParaRPr>
          </a:p>
        </p:txBody>
      </p:sp>
      <p:pic>
        <p:nvPicPr>
          <p:cNvPr id="116" name="Google Shape;116;g163af8793ad_0_3"/>
          <p:cNvPicPr preferRelativeResize="0"/>
          <p:nvPr/>
        </p:nvPicPr>
        <p:blipFill rotWithShape="1">
          <a:blip r:embed="rId6">
            <a:alphaModFix/>
          </a:blip>
          <a:srcRect/>
          <a:stretch/>
        </p:blipFill>
        <p:spPr>
          <a:xfrm>
            <a:off x="1274051" y="1846595"/>
            <a:ext cx="5322271" cy="1188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17"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71" name="Google Shape;371;p17"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72" name="Google Shape;372;p17"/>
          <p:cNvSpPr/>
          <p:nvPr/>
        </p:nvSpPr>
        <p:spPr>
          <a:xfrm>
            <a:off x="705120" y="459300"/>
            <a:ext cx="12714600" cy="969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3 Tema. Ateities energijos šaltiniai</a:t>
            </a:r>
            <a:endParaRPr sz="2900" b="0" i="0" u="none" strike="noStrike" cap="none">
              <a:solidFill>
                <a:schemeClr val="dk1"/>
              </a:solidFill>
              <a:latin typeface="Calibri"/>
              <a:ea typeface="Calibri"/>
              <a:cs typeface="Calibri"/>
              <a:sym typeface="Calibri"/>
            </a:endParaRPr>
          </a:p>
        </p:txBody>
      </p:sp>
      <p:sp>
        <p:nvSpPr>
          <p:cNvPr id="373" name="Google Shape;373;p17"/>
          <p:cNvSpPr/>
          <p:nvPr/>
        </p:nvSpPr>
        <p:spPr>
          <a:xfrm>
            <a:off x="1312122" y="1826162"/>
            <a:ext cx="9353400" cy="6232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3900" b="1" i="0" u="none" strike="noStrike" cap="none">
                <a:solidFill>
                  <a:srgbClr val="056839"/>
                </a:solidFill>
                <a:latin typeface="Calibri"/>
                <a:ea typeface="Calibri"/>
                <a:cs typeface="Calibri"/>
                <a:sym typeface="Calibri"/>
              </a:rPr>
              <a:t>Branduolinė sintezė. </a:t>
            </a:r>
            <a:endParaRPr sz="3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n-US" sz="3900" b="0" i="1" u="none" strike="noStrike" cap="none">
                <a:solidFill>
                  <a:srgbClr val="056839"/>
                </a:solidFill>
                <a:latin typeface="Calibri"/>
                <a:ea typeface="Calibri"/>
                <a:cs typeface="Calibri"/>
                <a:sym typeface="Calibri"/>
              </a:rPr>
              <a:t>Privalumai: </a:t>
            </a:r>
            <a:r>
              <a:rPr lang="en-US" sz="3900" b="0" i="0" u="none" strike="noStrike" cap="none">
                <a:solidFill>
                  <a:srgbClr val="056839"/>
                </a:solidFill>
                <a:latin typeface="Calibri"/>
                <a:ea typeface="Calibri"/>
                <a:cs typeface="Calibri"/>
                <a:sym typeface="Calibri"/>
              </a:rPr>
              <a:t>Branduolinė sintezė, reakcija, kurios metu lengvųjų elementų, tokių kaip vandenilis, branduoliai susijungia izotopais – deuterio ir tričio. Reakcijos metu išsiskiria didelis kiekis energijos, neišsiskiria radioaktyviosios atliekos, šiltnamio efekto teršalai. </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en-US" sz="3900" b="0" i="1" u="none" strike="noStrike" cap="none">
                <a:solidFill>
                  <a:srgbClr val="056839"/>
                </a:solidFill>
                <a:latin typeface="Calibri"/>
                <a:ea typeface="Calibri"/>
                <a:cs typeface="Calibri"/>
                <a:sym typeface="Calibri"/>
              </a:rPr>
              <a:t>Problema: </a:t>
            </a:r>
            <a:r>
              <a:rPr lang="en-US" sz="3900" b="0" i="0" u="none" strike="noStrike" cap="none">
                <a:solidFill>
                  <a:srgbClr val="056839"/>
                </a:solidFill>
                <a:latin typeface="Calibri"/>
                <a:ea typeface="Calibri"/>
                <a:cs typeface="Calibri"/>
                <a:sym typeface="Calibri"/>
              </a:rPr>
              <a:t>branduolinės sintezės reaktorių problema yra palaikyti nuolatinę sintezės reakciją aukštoje temperatūroje.</a:t>
            </a:r>
            <a:endParaRPr sz="3900" b="0" i="0" u="none" strike="noStrike" cap="none">
              <a:solidFill>
                <a:srgbClr val="056839"/>
              </a:solidFill>
              <a:latin typeface="Calibri"/>
              <a:ea typeface="Calibri"/>
              <a:cs typeface="Calibri"/>
              <a:sym typeface="Calibri"/>
            </a:endParaRPr>
          </a:p>
        </p:txBody>
      </p:sp>
      <p:pic>
        <p:nvPicPr>
          <p:cNvPr id="374" name="Google Shape;374;p17"/>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75" name="Google Shape;375;p17"/>
          <p:cNvSpPr/>
          <p:nvPr/>
        </p:nvSpPr>
        <p:spPr>
          <a:xfrm>
            <a:off x="888464" y="1381820"/>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76" name="Google Shape;376;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377" name="Google Shape;377;p17"/>
          <p:cNvSpPr txBox="1"/>
          <p:nvPr/>
        </p:nvSpPr>
        <p:spPr>
          <a:xfrm>
            <a:off x="10885598" y="5850750"/>
            <a:ext cx="8836500" cy="10389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highlight>
                  <a:srgbClr val="FFFFFF"/>
                </a:highlight>
                <a:latin typeface="Calibri"/>
                <a:ea typeface="Calibri"/>
                <a:cs typeface="Calibri"/>
                <a:sym typeface="Calibri"/>
              </a:rPr>
              <a:t>Nuotrauka iš: </a:t>
            </a:r>
            <a:r>
              <a:rPr lang="en-US" sz="1600" b="0" i="0" u="sng" strike="noStrike" cap="none">
                <a:solidFill>
                  <a:srgbClr val="056839"/>
                </a:solidFill>
                <a:highlight>
                  <a:srgbClr val="FFFFFF"/>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https://www.sciencealert.com/nuclear-fusion-startup-claims-it-s-on-the-way-to-providing-unlimited-energy</a:t>
            </a:r>
            <a:r>
              <a:rPr lang="en-US" sz="1600" b="0" i="0" u="none" strike="noStrike" cap="none">
                <a:solidFill>
                  <a:srgbClr val="056839"/>
                </a:solidFill>
                <a:highlight>
                  <a:srgbClr val="FFFFFF"/>
                </a:highlight>
                <a:latin typeface="Calibri"/>
                <a:ea typeface="Calibri"/>
                <a:cs typeface="Calibri"/>
                <a:sym typeface="Calibri"/>
              </a:rPr>
              <a:t>) </a:t>
            </a:r>
            <a:endParaRPr sz="1600" b="0" i="0" u="none" strike="noStrike" cap="none">
              <a:solidFill>
                <a:srgbClr val="056839"/>
              </a:solidFill>
              <a:latin typeface="Calibri"/>
              <a:ea typeface="Calibri"/>
              <a:cs typeface="Calibri"/>
              <a:sym typeface="Calibri"/>
            </a:endParaRPr>
          </a:p>
        </p:txBody>
      </p:sp>
      <p:pic>
        <p:nvPicPr>
          <p:cNvPr id="378" name="Google Shape;378;p17"/>
          <p:cNvPicPr preferRelativeResize="0"/>
          <p:nvPr/>
        </p:nvPicPr>
        <p:blipFill rotWithShape="1">
          <a:blip r:embed="rId7">
            <a:alphaModFix/>
          </a:blip>
          <a:srcRect/>
          <a:stretch/>
        </p:blipFill>
        <p:spPr>
          <a:xfrm>
            <a:off x="10885598" y="2311200"/>
            <a:ext cx="7940436" cy="32180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p:nvPr/>
        </p:nvSpPr>
        <p:spPr>
          <a:xfrm>
            <a:off x="2962148" y="2868488"/>
            <a:ext cx="16036500" cy="600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Renewable Energy 101</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https://www.youtube.com/watch?v=T4xKThjcKaE</a:t>
            </a:r>
            <a:r>
              <a:rPr lang="en-US" sz="3900" b="0" i="0" u="none" strike="noStrike" cap="none">
                <a:solidFill>
                  <a:srgbClr val="056839"/>
                </a:solidFill>
                <a:latin typeface="Calibri"/>
                <a:ea typeface="Calibri"/>
                <a:cs typeface="Calibri"/>
                <a:sym typeface="Calibri"/>
              </a:rPr>
              <a:t> </a:t>
            </a:r>
            <a:endParaRPr sz="3900" b="0" i="0" u="none" strike="noStrike" cap="none">
              <a:solidFill>
                <a:srgbClr val="056839"/>
              </a:solidFill>
              <a:latin typeface="Calibri"/>
              <a:ea typeface="Calibri"/>
              <a:cs typeface="Calibri"/>
              <a:sym typeface="Calibri"/>
            </a:endParaRPr>
          </a:p>
        </p:txBody>
      </p:sp>
      <p:sp>
        <p:nvSpPr>
          <p:cNvPr id="384" name="Google Shape;384;p19"/>
          <p:cNvSpPr/>
          <p:nvPr/>
        </p:nvSpPr>
        <p:spPr>
          <a:xfrm>
            <a:off x="2962160" y="4612806"/>
            <a:ext cx="13085400" cy="10617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Renewable Energy Sources - Types of Energy for Kids</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https://www.youtube.com/watch?v=Giek094C_l4</a:t>
            </a:r>
            <a:r>
              <a:rPr lang="en-US" sz="3900" b="0" i="0" u="none" strike="noStrike" cap="none">
                <a:solidFill>
                  <a:srgbClr val="056839"/>
                </a:solidFill>
                <a:latin typeface="Calibri"/>
                <a:ea typeface="Calibri"/>
                <a:cs typeface="Calibri"/>
                <a:sym typeface="Calibri"/>
              </a:rPr>
              <a:t> </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rgbClr val="056839"/>
              </a:solidFill>
              <a:latin typeface="Calibri"/>
              <a:ea typeface="Calibri"/>
              <a:cs typeface="Calibri"/>
              <a:sym typeface="Calibri"/>
            </a:endParaRPr>
          </a:p>
        </p:txBody>
      </p:sp>
      <p:sp>
        <p:nvSpPr>
          <p:cNvPr id="385" name="Google Shape;385;p19"/>
          <p:cNvSpPr/>
          <p:nvPr/>
        </p:nvSpPr>
        <p:spPr>
          <a:xfrm>
            <a:off x="2929368" y="6437369"/>
            <a:ext cx="12943200" cy="10617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rgbClr val="056839"/>
                </a:solidFill>
                <a:latin typeface="Calibri"/>
                <a:ea typeface="Calibri"/>
                <a:cs typeface="Calibri"/>
                <a:sym typeface="Calibri"/>
              </a:rPr>
              <a:t>Shinn L. (2022). Renewable Energy: The Clean Facts</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r>
              <a:rPr lang="en-US" sz="3900" b="0" i="0" u="sng" strike="noStrike" cap="none">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https://www.nrdc.org/stories/renewable-energy-clean-facts</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rgbClr val="056839"/>
              </a:solidFill>
              <a:latin typeface="Calibri"/>
              <a:ea typeface="Calibri"/>
              <a:cs typeface="Calibri"/>
              <a:sym typeface="Calibri"/>
            </a:endParaRPr>
          </a:p>
        </p:txBody>
      </p:sp>
      <p:sp>
        <p:nvSpPr>
          <p:cNvPr id="386" name="Google Shape;386;p19"/>
          <p:cNvSpPr/>
          <p:nvPr/>
        </p:nvSpPr>
        <p:spPr>
          <a:xfrm>
            <a:off x="877753" y="529520"/>
            <a:ext cx="10287000" cy="1385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3 Tema. Naudingos nuorodos </a:t>
            </a:r>
            <a:endParaRPr sz="23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p:txBody>
      </p:sp>
      <p:pic>
        <p:nvPicPr>
          <p:cNvPr id="387" name="Google Shape;387;p19"/>
          <p:cNvPicPr preferRelativeResize="0"/>
          <p:nvPr/>
        </p:nvPicPr>
        <p:blipFill rotWithShape="1">
          <a:blip r:embed="rId6">
            <a:alphaModFix/>
          </a:blip>
          <a:srcRect/>
          <a:stretch/>
        </p:blipFill>
        <p:spPr>
          <a:xfrm>
            <a:off x="0" y="-18459"/>
            <a:ext cx="18088400" cy="246909"/>
          </a:xfrm>
          <a:prstGeom prst="rect">
            <a:avLst/>
          </a:prstGeom>
          <a:noFill/>
          <a:ln>
            <a:noFill/>
          </a:ln>
        </p:spPr>
      </p:pic>
      <p:sp>
        <p:nvSpPr>
          <p:cNvPr id="388" name="Google Shape;388;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389" name="Google Shape;389;p19"/>
          <p:cNvPicPr preferRelativeResize="0"/>
          <p:nvPr/>
        </p:nvPicPr>
        <p:blipFill rotWithShape="1">
          <a:blip r:embed="rId7">
            <a:alphaModFix/>
          </a:blip>
          <a:srcRect/>
          <a:stretch/>
        </p:blipFill>
        <p:spPr>
          <a:xfrm>
            <a:off x="691392" y="2868486"/>
            <a:ext cx="1406321" cy="1459761"/>
          </a:xfrm>
          <a:prstGeom prst="rect">
            <a:avLst/>
          </a:prstGeom>
          <a:noFill/>
          <a:ln>
            <a:noFill/>
          </a:ln>
        </p:spPr>
      </p:pic>
      <p:pic>
        <p:nvPicPr>
          <p:cNvPr id="390" name="Google Shape;390;p19"/>
          <p:cNvPicPr preferRelativeResize="0"/>
          <p:nvPr/>
        </p:nvPicPr>
        <p:blipFill rotWithShape="1">
          <a:blip r:embed="rId7">
            <a:alphaModFix/>
          </a:blip>
          <a:srcRect/>
          <a:stretch/>
        </p:blipFill>
        <p:spPr>
          <a:xfrm>
            <a:off x="691391" y="6238402"/>
            <a:ext cx="1406321" cy="1459761"/>
          </a:xfrm>
          <a:prstGeom prst="rect">
            <a:avLst/>
          </a:prstGeom>
          <a:noFill/>
          <a:ln>
            <a:noFill/>
          </a:ln>
        </p:spPr>
      </p:pic>
      <p:pic>
        <p:nvPicPr>
          <p:cNvPr id="391" name="Google Shape;391;p19"/>
          <p:cNvPicPr preferRelativeResize="0"/>
          <p:nvPr/>
        </p:nvPicPr>
        <p:blipFill rotWithShape="1">
          <a:blip r:embed="rId7">
            <a:alphaModFix/>
          </a:blip>
          <a:srcRect/>
          <a:stretch/>
        </p:blipFill>
        <p:spPr>
          <a:xfrm>
            <a:off x="691389" y="4457120"/>
            <a:ext cx="1406321" cy="1459761"/>
          </a:xfrm>
          <a:prstGeom prst="rect">
            <a:avLst/>
          </a:prstGeom>
          <a:noFill/>
          <a:ln>
            <a:noFill/>
          </a:ln>
        </p:spPr>
      </p:pic>
      <p:pic>
        <p:nvPicPr>
          <p:cNvPr id="392" name="Google Shape;392;p19"/>
          <p:cNvPicPr preferRelativeResize="0"/>
          <p:nvPr/>
        </p:nvPicPr>
        <p:blipFill rotWithShape="1">
          <a:blip r:embed="rId8">
            <a:alphaModFix/>
          </a:blip>
          <a:srcRect/>
          <a:stretch/>
        </p:blipFill>
        <p:spPr>
          <a:xfrm>
            <a:off x="877741" y="1493598"/>
            <a:ext cx="5322271" cy="10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anim calcmode="lin" valueType="num">
                                      <p:cBhvr additive="base">
                                        <p:cTn id="7" dur="500"/>
                                        <p:tgtEl>
                                          <p:spTgt spid="3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3">
                                            <p:txEl>
                                              <p:pRg st="1" end="1"/>
                                            </p:txEl>
                                          </p:spTgt>
                                        </p:tgtEl>
                                        <p:attrNameLst>
                                          <p:attrName>style.visibility</p:attrName>
                                        </p:attrNameLst>
                                      </p:cBhvr>
                                      <p:to>
                                        <p:strVal val="visible"/>
                                      </p:to>
                                    </p:set>
                                    <p:anim calcmode="lin" valueType="num">
                                      <p:cBhvr additive="base">
                                        <p:cTn id="12" dur="500"/>
                                        <p:tgtEl>
                                          <p:spTgt spid="3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4"/>
                                        </p:tgtEl>
                                        <p:attrNameLst>
                                          <p:attrName>style.visibility</p:attrName>
                                        </p:attrNameLst>
                                      </p:cBhvr>
                                      <p:to>
                                        <p:strVal val="visible"/>
                                      </p:to>
                                    </p:set>
                                    <p:anim calcmode="lin" valueType="num">
                                      <p:cBhvr additive="base">
                                        <p:cTn id="17" dur="500"/>
                                        <p:tgtEl>
                                          <p:spTgt spid="38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5"/>
                                        </p:tgtEl>
                                        <p:attrNameLst>
                                          <p:attrName>style.visibility</p:attrName>
                                        </p:attrNameLst>
                                      </p:cBhvr>
                                      <p:to>
                                        <p:strVal val="visible"/>
                                      </p:to>
                                    </p:set>
                                    <p:anim calcmode="lin" valueType="num">
                                      <p:cBhvr additive="base">
                                        <p:cTn id="22" dur="500"/>
                                        <p:tgtEl>
                                          <p:spTgt spid="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p:nvPr/>
        </p:nvSpPr>
        <p:spPr>
          <a:xfrm>
            <a:off x="780430" y="3264342"/>
            <a:ext cx="18765000" cy="2509800"/>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en-US" sz="5200" b="0" i="0" u="none" strike="noStrike" cap="none">
                <a:solidFill>
                  <a:srgbClr val="056839"/>
                </a:solidFill>
                <a:latin typeface="Calibri"/>
                <a:ea typeface="Calibri"/>
                <a:cs typeface="Calibri"/>
                <a:sym typeface="Calibri"/>
              </a:rPr>
              <a:t>Atsinaujinantys šaltiniai ir energijos vartojimo efektyvumas gali užtikrinti, kad su energijos gamyba susijusi CO2 emisija sumažėtų 90%.</a:t>
            </a:r>
            <a:endParaRPr sz="5200" b="0" i="0" u="none" strike="noStrike" cap="none">
              <a:solidFill>
                <a:srgbClr val="056839"/>
              </a:solidFill>
              <a:latin typeface="Calibri"/>
              <a:ea typeface="Calibri"/>
              <a:cs typeface="Calibri"/>
              <a:sym typeface="Calibri"/>
            </a:endParaRPr>
          </a:p>
        </p:txBody>
      </p:sp>
      <p:sp>
        <p:nvSpPr>
          <p:cNvPr id="399" name="Google Shape;399;p18"/>
          <p:cNvSpPr/>
          <p:nvPr/>
        </p:nvSpPr>
        <p:spPr>
          <a:xfrm>
            <a:off x="949264" y="964575"/>
            <a:ext cx="4982100" cy="969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Išvados</a:t>
            </a:r>
            <a:endParaRPr sz="2300" b="0" i="0" u="none" strike="noStrike" cap="none">
              <a:solidFill>
                <a:srgbClr val="000000"/>
              </a:solidFill>
              <a:latin typeface="Arial"/>
              <a:ea typeface="Arial"/>
              <a:cs typeface="Arial"/>
              <a:sym typeface="Arial"/>
            </a:endParaRPr>
          </a:p>
        </p:txBody>
      </p:sp>
      <p:sp>
        <p:nvSpPr>
          <p:cNvPr id="400" name="Google Shape;400;p18"/>
          <p:cNvSpPr/>
          <p:nvPr/>
        </p:nvSpPr>
        <p:spPr>
          <a:xfrm>
            <a:off x="566801" y="6999518"/>
            <a:ext cx="16918800" cy="554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sng" strike="noStrike" cap="none">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https://e-seimas.lrs.lt/portal/legalAct/lt/TAK/9bf1ba80d76211ecb1b39d276e924a5d?jfwid=yymmqwq5y</a:t>
            </a:r>
            <a:r>
              <a:rPr lang="en-US" sz="2900" b="0" i="0" u="none" strike="noStrike" cap="none">
                <a:solidFill>
                  <a:schemeClr val="dk1"/>
                </a:solidFill>
                <a:latin typeface="Calibri"/>
                <a:ea typeface="Calibri"/>
                <a:cs typeface="Calibri"/>
                <a:sym typeface="Calibri"/>
              </a:rPr>
              <a:t> </a:t>
            </a:r>
            <a:endParaRPr sz="2900" b="0" i="0" u="none" strike="noStrike" cap="none">
              <a:solidFill>
                <a:schemeClr val="dk1"/>
              </a:solidFill>
              <a:latin typeface="Calibri"/>
              <a:ea typeface="Calibri"/>
              <a:cs typeface="Calibri"/>
              <a:sym typeface="Calibri"/>
            </a:endParaRPr>
          </a:p>
        </p:txBody>
      </p:sp>
      <p:pic>
        <p:nvPicPr>
          <p:cNvPr id="401" name="Google Shape;401;p18"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402" name="Google Shape;402;p18"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pic>
        <p:nvPicPr>
          <p:cNvPr id="403" name="Google Shape;403;p18"/>
          <p:cNvPicPr preferRelativeResize="0"/>
          <p:nvPr/>
        </p:nvPicPr>
        <p:blipFill rotWithShape="1">
          <a:blip r:embed="rId6">
            <a:alphaModFix/>
          </a:blip>
          <a:srcRect/>
          <a:stretch/>
        </p:blipFill>
        <p:spPr>
          <a:xfrm>
            <a:off x="0" y="-18459"/>
            <a:ext cx="18088400" cy="246909"/>
          </a:xfrm>
          <a:prstGeom prst="rect">
            <a:avLst/>
          </a:prstGeom>
          <a:noFill/>
          <a:ln>
            <a:noFill/>
          </a:ln>
        </p:spPr>
      </p:pic>
      <p:pic>
        <p:nvPicPr>
          <p:cNvPr id="404" name="Google Shape;404;p18"/>
          <p:cNvPicPr preferRelativeResize="0"/>
          <p:nvPr/>
        </p:nvPicPr>
        <p:blipFill rotWithShape="1">
          <a:blip r:embed="rId7">
            <a:alphaModFix/>
          </a:blip>
          <a:srcRect/>
          <a:stretch/>
        </p:blipFill>
        <p:spPr>
          <a:xfrm>
            <a:off x="949249" y="1934073"/>
            <a:ext cx="5322271" cy="109737"/>
          </a:xfrm>
          <a:prstGeom prst="rect">
            <a:avLst/>
          </a:prstGeom>
          <a:noFill/>
          <a:ln>
            <a:noFill/>
          </a:ln>
        </p:spPr>
      </p:pic>
      <p:sp>
        <p:nvSpPr>
          <p:cNvPr id="405" name="Google Shape;405;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 descr="Graphical user interface, text&#10;&#10;Description automatically generated"/>
          <p:cNvPicPr preferRelativeResize="0"/>
          <p:nvPr/>
        </p:nvPicPr>
        <p:blipFill rotWithShape="1">
          <a:blip r:embed="rId3">
            <a:alphaModFix/>
          </a:blip>
          <a:srcRect/>
          <a:stretch/>
        </p:blipFill>
        <p:spPr>
          <a:xfrm>
            <a:off x="159219" y="9117953"/>
            <a:ext cx="5165967" cy="1083795"/>
          </a:xfrm>
          <a:prstGeom prst="rect">
            <a:avLst/>
          </a:prstGeom>
          <a:noFill/>
          <a:ln>
            <a:noFill/>
          </a:ln>
        </p:spPr>
      </p:pic>
      <p:pic>
        <p:nvPicPr>
          <p:cNvPr id="122" name="Google Shape;122;p2"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23" name="Google Shape;123;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24" name="Google Shape;124;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25" name="Google Shape;125;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26" name="Google Shape;126;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27" name="Google Shape;127;p2"/>
          <p:cNvSpPr txBox="1"/>
          <p:nvPr/>
        </p:nvSpPr>
        <p:spPr>
          <a:xfrm>
            <a:off x="1556084" y="963186"/>
            <a:ext cx="152331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Mokymosi rezultatai</a:t>
            </a:r>
            <a:endParaRPr sz="2900" b="0" i="0" u="none" strike="noStrike" cap="none">
              <a:solidFill>
                <a:srgbClr val="056839"/>
              </a:solidFill>
              <a:latin typeface="Calibri"/>
              <a:ea typeface="Calibri"/>
              <a:cs typeface="Calibri"/>
              <a:sym typeface="Calibri"/>
            </a:endParaRPr>
          </a:p>
        </p:txBody>
      </p:sp>
      <p:sp>
        <p:nvSpPr>
          <p:cNvPr id="128" name="Google Shape;128;p2"/>
          <p:cNvSpPr txBox="1"/>
          <p:nvPr/>
        </p:nvSpPr>
        <p:spPr>
          <a:xfrm>
            <a:off x="1820180" y="2659988"/>
            <a:ext cx="15851100" cy="43521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Po pamokos:</a:t>
            </a:r>
            <a:endParaRPr sz="2300"/>
          </a:p>
          <a:p>
            <a:pPr marL="558800" marR="0" lvl="0" indent="-552450" algn="l" rtl="0">
              <a:lnSpc>
                <a:spcPct val="150000"/>
              </a:lnSpc>
              <a:spcBef>
                <a:spcPts val="0"/>
              </a:spcBef>
              <a:spcAft>
                <a:spcPts val="0"/>
              </a:spcAft>
              <a:buClr>
                <a:srgbClr val="000000"/>
              </a:buClr>
              <a:buSzPts val="3900"/>
              <a:buFont typeface="Arial"/>
              <a:buChar char="•"/>
            </a:pPr>
            <a:r>
              <a:rPr lang="en-US"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Mokiniai gebės atpažinti pagrindinį energijos šaltinį – iškastinį kurą.</a:t>
            </a:r>
            <a:endParaRPr sz="2300"/>
          </a:p>
          <a:p>
            <a:pPr marL="558800" marR="0" lvl="0" indent="-552450" algn="l" rtl="0">
              <a:lnSpc>
                <a:spcPct val="150000"/>
              </a:lnSpc>
              <a:spcBef>
                <a:spcPts val="0"/>
              </a:spcBef>
              <a:spcAft>
                <a:spcPts val="0"/>
              </a:spcAft>
              <a:buClr>
                <a:srgbClr val="000000"/>
              </a:buClr>
              <a:buSzPts val="3900"/>
              <a:buFont typeface="Arial"/>
              <a:buChar char="•"/>
            </a:pPr>
            <a:r>
              <a:rPr lang="en-US"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Mokiniai supras iškastinio kuro išteklių ribotumą.</a:t>
            </a:r>
            <a:endParaRPr sz="2300"/>
          </a:p>
          <a:p>
            <a:pPr marL="558800" marR="0" lvl="0" indent="-552450" algn="l" rtl="0">
              <a:lnSpc>
                <a:spcPct val="150000"/>
              </a:lnSpc>
              <a:spcBef>
                <a:spcPts val="0"/>
              </a:spcBef>
              <a:spcAft>
                <a:spcPts val="0"/>
              </a:spcAft>
              <a:buClr>
                <a:srgbClr val="000000"/>
              </a:buClr>
              <a:buSzPts val="3900"/>
              <a:buFont typeface="Arial"/>
              <a:buChar char="•"/>
            </a:pPr>
            <a:r>
              <a:rPr lang="en-US"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Mokiniai sužinos daugiau informacijos apie alternatyvą iškastiniam kurui – atsinaujinančią energiją.</a:t>
            </a:r>
            <a:endParaRPr sz="3900" b="0" i="0" u="none" strike="noStrike" cap="none">
              <a:solidFill>
                <a:srgbClr val="056839"/>
              </a:solidFill>
              <a:latin typeface="Calibri"/>
              <a:ea typeface="Calibri"/>
              <a:cs typeface="Calibri"/>
              <a:sym typeface="Calibri"/>
            </a:endParaRPr>
          </a:p>
        </p:txBody>
      </p:sp>
      <p:sp>
        <p:nvSpPr>
          <p:cNvPr id="129" name="Google Shape;129;p2"/>
          <p:cNvSpPr/>
          <p:nvPr/>
        </p:nvSpPr>
        <p:spPr>
          <a:xfrm>
            <a:off x="1820178" y="1809546"/>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p:tgtEl>
                                          <p:spTgt spid="1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 calcmode="lin" valueType="num">
                                      <p:cBhvr additive="base">
                                        <p:cTn id="12" dur="500"/>
                                        <p:tgtEl>
                                          <p:spTgt spid="1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 calcmode="lin" valueType="num">
                                      <p:cBhvr additive="base">
                                        <p:cTn id="17" dur="500"/>
                                        <p:tgtEl>
                                          <p:spTgt spid="1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 calcmode="lin" valueType="num">
                                      <p:cBhvr additive="base">
                                        <p:cTn id="22" dur="500"/>
                                        <p:tgtEl>
                                          <p:spTgt spid="12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g16305413d7a_0_0"/>
          <p:cNvSpPr/>
          <p:nvPr/>
        </p:nvSpPr>
        <p:spPr>
          <a:xfrm>
            <a:off x="0" y="0"/>
            <a:ext cx="20574000" cy="10287000"/>
          </a:xfrm>
          <a:prstGeom prst="rect">
            <a:avLst/>
          </a:prstGeom>
          <a:gradFill>
            <a:gsLst>
              <a:gs pos="0">
                <a:srgbClr val="F5F7FC"/>
              </a:gs>
              <a:gs pos="100000">
                <a:srgbClr val="7AC99A">
                  <a:alpha val="77254"/>
                </a:srgbClr>
              </a:gs>
            </a:gsLst>
            <a:lin ang="21593863"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35" name="Google Shape;135;g16305413d7a_0_0"/>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Atsižvelgta į šiuos žaliuosius įgūdžius</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36" name="Google Shape;136;g16305413d7a_0_0"/>
          <p:cNvSpPr txBox="1"/>
          <p:nvPr/>
        </p:nvSpPr>
        <p:spPr>
          <a:xfrm>
            <a:off x="5312660" y="2442449"/>
            <a:ext cx="7993800" cy="34518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en-US" sz="3900" b="0" i="0" u="none" strike="noStrike" cap="none">
                <a:solidFill>
                  <a:srgbClr val="056839"/>
                </a:solidFill>
                <a:latin typeface="Calibri"/>
                <a:ea typeface="Calibri"/>
                <a:cs typeface="Calibri"/>
                <a:sym typeface="Calibri"/>
              </a:rPr>
              <a:t>Taupiosios gamybos įgūdžiai </a:t>
            </a:r>
            <a:endParaRPr sz="3900" b="0" i="0" u="none" strike="noStrike" cap="none">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b="0" i="0" u="none" strike="noStrike" cap="none">
                <a:solidFill>
                  <a:srgbClr val="056839"/>
                </a:solidFill>
                <a:latin typeface="Calibri"/>
                <a:ea typeface="Calibri"/>
                <a:cs typeface="Calibri"/>
                <a:sym typeface="Calibri"/>
              </a:rPr>
              <a:t>Priežiūros ir remonto įgūdžiai </a:t>
            </a:r>
            <a:endParaRPr sz="3900" b="0" i="0" u="none" strike="noStrike" cap="none">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b="0" i="0" u="none" strike="noStrike" cap="none">
                <a:solidFill>
                  <a:srgbClr val="056839"/>
                </a:solidFill>
                <a:latin typeface="Calibri"/>
                <a:ea typeface="Calibri"/>
                <a:cs typeface="Calibri"/>
                <a:sym typeface="Calibri"/>
              </a:rPr>
              <a:t>Atliekų tvarkymo įgūdžiai </a:t>
            </a:r>
            <a:endParaRPr sz="3900" b="0" i="0" u="none" strike="noStrike" cap="none">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b="0" i="0" u="none" strike="noStrike" cap="none">
                <a:solidFill>
                  <a:srgbClr val="056839"/>
                </a:solidFill>
                <a:latin typeface="Calibri"/>
                <a:ea typeface="Calibri"/>
                <a:cs typeface="Calibri"/>
                <a:sym typeface="Calibri"/>
              </a:rPr>
              <a:t>Aplinkosaugos analizės įgūdžiai </a:t>
            </a:r>
            <a:endParaRPr sz="3900" b="0" i="0" u="none" strike="noStrike" cap="none">
              <a:solidFill>
                <a:srgbClr val="056839"/>
              </a:solidFill>
              <a:latin typeface="Calibri"/>
              <a:ea typeface="Calibri"/>
              <a:cs typeface="Calibri"/>
              <a:sym typeface="Calibri"/>
            </a:endParaRPr>
          </a:p>
        </p:txBody>
      </p:sp>
      <p:pic>
        <p:nvPicPr>
          <p:cNvPr id="137" name="Google Shape;137;g16305413d7a_0_0"/>
          <p:cNvPicPr preferRelativeResize="0"/>
          <p:nvPr/>
        </p:nvPicPr>
        <p:blipFill rotWithShape="1">
          <a:blip r:embed="rId3">
            <a:alphaModFix/>
          </a:blip>
          <a:srcRect/>
          <a:stretch/>
        </p:blipFill>
        <p:spPr>
          <a:xfrm>
            <a:off x="2118639" y="3740577"/>
            <a:ext cx="1801371" cy="3003809"/>
          </a:xfrm>
          <a:prstGeom prst="rect">
            <a:avLst/>
          </a:prstGeom>
          <a:noFill/>
          <a:ln>
            <a:noFill/>
          </a:ln>
        </p:spPr>
      </p:pic>
      <p:pic>
        <p:nvPicPr>
          <p:cNvPr id="138" name="Google Shape;138;g16305413d7a_0_0"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39" name="Google Shape;139;g16305413d7a_0_0"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14093dd1c68_0_0" descr="Graphical user interface, text&#10;&#10;Description automatically generated"/>
          <p:cNvPicPr preferRelativeResize="0"/>
          <p:nvPr/>
        </p:nvPicPr>
        <p:blipFill rotWithShape="1">
          <a:blip r:embed="rId3">
            <a:alphaModFix/>
          </a:blip>
          <a:srcRect/>
          <a:stretch/>
        </p:blipFill>
        <p:spPr>
          <a:xfrm>
            <a:off x="159219" y="9117953"/>
            <a:ext cx="5165967" cy="1083795"/>
          </a:xfrm>
          <a:prstGeom prst="rect">
            <a:avLst/>
          </a:prstGeom>
          <a:noFill/>
          <a:ln>
            <a:noFill/>
          </a:ln>
        </p:spPr>
      </p:pic>
      <p:pic>
        <p:nvPicPr>
          <p:cNvPr id="145" name="Google Shape;145;g14093dd1c68_0_0"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46" name="Google Shape;146;g14093dd1c68_0_0"/>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47" name="Google Shape;147;g14093dd1c68_0_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48" name="Google Shape;148;g14093dd1c68_0_0"/>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49" name="Google Shape;149;g14093dd1c68_0_0"/>
          <p:cNvSpPr/>
          <p:nvPr/>
        </p:nvSpPr>
        <p:spPr>
          <a:xfrm>
            <a:off x="0" y="8986878"/>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50" name="Google Shape;150;g14093dd1c68_0_0"/>
          <p:cNvSpPr txBox="1"/>
          <p:nvPr/>
        </p:nvSpPr>
        <p:spPr>
          <a:xfrm>
            <a:off x="1556084" y="664349"/>
            <a:ext cx="152331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chemeClr val="dk1"/>
              </a:buClr>
              <a:buSzPts val="5900"/>
              <a:buFont typeface="Arial"/>
              <a:buNone/>
            </a:pPr>
            <a:r>
              <a:rPr lang="en-US" sz="5900" b="1" i="0" u="none" strike="noStrike" cap="none">
                <a:solidFill>
                  <a:srgbClr val="056839"/>
                </a:solidFill>
                <a:latin typeface="Calibri"/>
                <a:ea typeface="Calibri"/>
                <a:cs typeface="Calibri"/>
                <a:sym typeface="Calibri"/>
              </a:rPr>
              <a:t>Įžanga </a:t>
            </a:r>
            <a:endParaRPr sz="2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56839"/>
              </a:solidFill>
              <a:latin typeface="Calibri"/>
              <a:ea typeface="Calibri"/>
              <a:cs typeface="Calibri"/>
              <a:sym typeface="Calibri"/>
            </a:endParaRPr>
          </a:p>
        </p:txBody>
      </p:sp>
      <p:sp>
        <p:nvSpPr>
          <p:cNvPr id="151" name="Google Shape;151;g14093dd1c68_0_0"/>
          <p:cNvSpPr txBox="1"/>
          <p:nvPr/>
        </p:nvSpPr>
        <p:spPr>
          <a:xfrm>
            <a:off x="1196610" y="2172728"/>
            <a:ext cx="17326800" cy="5252700"/>
          </a:xfrm>
          <a:prstGeom prst="rect">
            <a:avLst/>
          </a:prstGeom>
          <a:noFill/>
          <a:ln>
            <a:noFill/>
          </a:ln>
        </p:spPr>
        <p:txBody>
          <a:bodyPr spcFirstLastPara="1" wrap="square" lIns="148575" tIns="74275" rIns="148575" bIns="74275" anchor="t" anchorCtr="0">
            <a:spAutoFit/>
          </a:bodyPr>
          <a:lstStyle/>
          <a:p>
            <a:pPr marL="749300" marR="0" lvl="0" indent="-590550" algn="just" rtl="0">
              <a:lnSpc>
                <a:spcPct val="150000"/>
              </a:lnSpc>
              <a:spcBef>
                <a:spcPts val="0"/>
              </a:spcBef>
              <a:spcAft>
                <a:spcPts val="0"/>
              </a:spcAft>
              <a:buClr>
                <a:srgbClr val="056839"/>
              </a:buClr>
              <a:buSzPts val="3300"/>
              <a:buFont typeface="Calibri"/>
              <a:buChar char="●"/>
            </a:pPr>
            <a:r>
              <a:rPr lang="en-US" sz="3900" b="1" i="0" u="none" strike="noStrike" cap="none">
                <a:solidFill>
                  <a:srgbClr val="056839"/>
                </a:solidFill>
                <a:latin typeface="Calibri"/>
                <a:ea typeface="Calibri"/>
                <a:cs typeface="Calibri"/>
                <a:sym typeface="Calibri"/>
              </a:rPr>
              <a:t>Naudojama atsinaujinanti energija mažiau teršia aplinką </a:t>
            </a:r>
            <a:r>
              <a:rPr lang="en-US" sz="3900" b="0" i="0" u="none" strike="noStrike" cap="none">
                <a:solidFill>
                  <a:srgbClr val="056839"/>
                </a:solidFill>
                <a:latin typeface="Calibri"/>
                <a:ea typeface="Calibri"/>
                <a:cs typeface="Calibri"/>
                <a:sym typeface="Calibri"/>
              </a:rPr>
              <a:t>nei deginant iškastinį kurą. Perėjimas nuo iškastinio kuro, kurio emisijos į aplinką šiuo metu yra didžiausios, prie atsinaujinančios energijos yra pagrindinis veiksnys sprendžiant klimato kaitos problemą.</a:t>
            </a:r>
            <a:endParaRPr sz="2300"/>
          </a:p>
          <a:p>
            <a:pPr marL="749300" marR="0" lvl="0" indent="-590550" algn="just" rtl="0">
              <a:lnSpc>
                <a:spcPct val="150000"/>
              </a:lnSpc>
              <a:spcBef>
                <a:spcPts val="0"/>
              </a:spcBef>
              <a:spcAft>
                <a:spcPts val="0"/>
              </a:spcAft>
              <a:buClr>
                <a:srgbClr val="056839"/>
              </a:buClr>
              <a:buSzPts val="3300"/>
              <a:buFont typeface="Calibri"/>
              <a:buChar char="●"/>
            </a:pPr>
            <a:r>
              <a:rPr lang="en-US" sz="3900" b="1" i="0" u="none" strike="noStrike" cap="none">
                <a:solidFill>
                  <a:srgbClr val="056839"/>
                </a:solidFill>
                <a:latin typeface="Calibri"/>
                <a:ea typeface="Calibri"/>
                <a:cs typeface="Calibri"/>
                <a:sym typeface="Calibri"/>
              </a:rPr>
              <a:t>Atsinaujinančios energijos šaltiniai dabar daugumoje šalių yra pigesni </a:t>
            </a:r>
            <a:r>
              <a:rPr lang="en-US" sz="3900" b="0" i="0" u="none" strike="noStrike" cap="none">
                <a:solidFill>
                  <a:srgbClr val="056839"/>
                </a:solidFill>
                <a:latin typeface="Calibri"/>
                <a:ea typeface="Calibri"/>
                <a:cs typeface="Calibri"/>
                <a:sym typeface="Calibri"/>
              </a:rPr>
              <a:t>ir sukuria tris kartus daugiau darbo vietų nei naudojant iškastinį kurą.</a:t>
            </a:r>
            <a:endParaRPr sz="3900" b="0" i="0" u="none" strike="noStrike" cap="none">
              <a:solidFill>
                <a:srgbClr val="056839"/>
              </a:solidFill>
              <a:latin typeface="Calibri"/>
              <a:ea typeface="Calibri"/>
              <a:cs typeface="Calibri"/>
              <a:sym typeface="Calibri"/>
            </a:endParaRPr>
          </a:p>
        </p:txBody>
      </p:sp>
      <p:sp>
        <p:nvSpPr>
          <p:cNvPr id="152" name="Google Shape;152;g14093dd1c68_0_0"/>
          <p:cNvSpPr/>
          <p:nvPr/>
        </p:nvSpPr>
        <p:spPr>
          <a:xfrm>
            <a:off x="1714372" y="151775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 calcmode="lin" valueType="num">
                                      <p:cBhvr additive="base">
                                        <p:cTn id="7" dur="500"/>
                                        <p:tgtEl>
                                          <p:spTgt spid="1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 calcmode="lin" valueType="num">
                                      <p:cBhvr additive="base">
                                        <p:cTn id="12" dur="500"/>
                                        <p:tgtEl>
                                          <p:spTgt spid="1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162b0c482cf_0_0" descr="Graphical user interface, text&#10;&#10;Description automatically generated"/>
          <p:cNvPicPr preferRelativeResize="0"/>
          <p:nvPr/>
        </p:nvPicPr>
        <p:blipFill rotWithShape="1">
          <a:blip r:embed="rId3">
            <a:alphaModFix/>
          </a:blip>
          <a:srcRect/>
          <a:stretch/>
        </p:blipFill>
        <p:spPr>
          <a:xfrm>
            <a:off x="159219" y="9117953"/>
            <a:ext cx="5165967" cy="1083795"/>
          </a:xfrm>
          <a:prstGeom prst="rect">
            <a:avLst/>
          </a:prstGeom>
          <a:noFill/>
          <a:ln>
            <a:noFill/>
          </a:ln>
        </p:spPr>
      </p:pic>
      <p:pic>
        <p:nvPicPr>
          <p:cNvPr id="158" name="Google Shape;158;g162b0c482cf_0_0"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59" name="Google Shape;159;g162b0c482cf_0_0"/>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60" name="Google Shape;160;g162b0c482cf_0_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61" name="Google Shape;161;g162b0c482cf_0_0"/>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62" name="Google Shape;162;g162b0c482cf_0_0"/>
          <p:cNvSpPr/>
          <p:nvPr/>
        </p:nvSpPr>
        <p:spPr>
          <a:xfrm>
            <a:off x="0" y="8986878"/>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63" name="Google Shape;163;g162b0c482cf_0_0"/>
          <p:cNvSpPr txBox="1"/>
          <p:nvPr/>
        </p:nvSpPr>
        <p:spPr>
          <a:xfrm>
            <a:off x="1556084" y="664349"/>
            <a:ext cx="152331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chemeClr val="dk1"/>
              </a:buClr>
              <a:buSzPts val="5900"/>
              <a:buFont typeface="Arial"/>
              <a:buNone/>
            </a:pPr>
            <a:r>
              <a:rPr lang="en-US" sz="5900" b="1" i="0" u="none" strike="noStrike" cap="none">
                <a:solidFill>
                  <a:srgbClr val="056839"/>
                </a:solidFill>
                <a:latin typeface="Calibri"/>
                <a:ea typeface="Calibri"/>
                <a:cs typeface="Calibri"/>
                <a:sym typeface="Calibri"/>
              </a:rPr>
              <a:t>Įžanga </a:t>
            </a:r>
            <a:endParaRPr sz="2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56839"/>
              </a:solidFill>
              <a:latin typeface="Calibri"/>
              <a:ea typeface="Calibri"/>
              <a:cs typeface="Calibri"/>
              <a:sym typeface="Calibri"/>
            </a:endParaRPr>
          </a:p>
        </p:txBody>
      </p:sp>
      <p:sp>
        <p:nvSpPr>
          <p:cNvPr id="164" name="Google Shape;164;g162b0c482cf_0_0"/>
          <p:cNvSpPr txBox="1"/>
          <p:nvPr/>
        </p:nvSpPr>
        <p:spPr>
          <a:xfrm>
            <a:off x="1062821" y="1994330"/>
            <a:ext cx="18448200" cy="5252700"/>
          </a:xfrm>
          <a:prstGeom prst="rect">
            <a:avLst/>
          </a:prstGeom>
          <a:noFill/>
          <a:ln>
            <a:noFill/>
          </a:ln>
        </p:spPr>
        <p:txBody>
          <a:bodyPr spcFirstLastPara="1" wrap="square" lIns="148575" tIns="74275" rIns="148575" bIns="74275" anchor="t" anchorCtr="0">
            <a:spAutoFit/>
          </a:bodyPr>
          <a:lstStyle/>
          <a:p>
            <a:pPr marL="558800" marR="0" lvl="0" indent="-514350" algn="just" rtl="0">
              <a:lnSpc>
                <a:spcPct val="150000"/>
              </a:lnSpc>
              <a:spcBef>
                <a:spcPts val="0"/>
              </a:spcBef>
              <a:spcAft>
                <a:spcPts val="0"/>
              </a:spcAft>
              <a:buClr>
                <a:srgbClr val="056839"/>
              </a:buClr>
              <a:buSzPts val="3300"/>
              <a:buFont typeface="Arial"/>
              <a:buChar char="•"/>
            </a:pPr>
            <a:r>
              <a:rPr lang="en-US" sz="3900" b="1" i="0" u="none" strike="noStrike" cap="none">
                <a:solidFill>
                  <a:srgbClr val="056839"/>
                </a:solidFill>
                <a:latin typeface="Calibri"/>
                <a:ea typeface="Calibri"/>
                <a:cs typeface="Calibri"/>
                <a:sym typeface="Calibri"/>
              </a:rPr>
              <a:t>Atsinaujinanti energija </a:t>
            </a:r>
            <a:r>
              <a:rPr lang="en-US" sz="3900" b="0" i="0" u="none" strike="noStrike" cap="none">
                <a:solidFill>
                  <a:srgbClr val="056839"/>
                </a:solidFill>
                <a:latin typeface="Calibri"/>
                <a:ea typeface="Calibri"/>
                <a:cs typeface="Calibri"/>
                <a:sym typeface="Calibri"/>
              </a:rPr>
              <a:t>yra energija, gaunama iš natūralių šaltinių. Pavyzdžiui, saulės šviesa ir vėjas yra tokie šaltiniai, kurie nuolat atsinaujina. Aplinkoje gausu atsinaujinančių energijos šaltinių.</a:t>
            </a:r>
            <a:endParaRPr sz="2300"/>
          </a:p>
          <a:p>
            <a:pPr marL="558800" marR="0" lvl="0" indent="-514350" algn="just" rtl="0">
              <a:lnSpc>
                <a:spcPct val="150000"/>
              </a:lnSpc>
              <a:spcBef>
                <a:spcPts val="0"/>
              </a:spcBef>
              <a:spcAft>
                <a:spcPts val="0"/>
              </a:spcAft>
              <a:buClr>
                <a:srgbClr val="056839"/>
              </a:buClr>
              <a:buSzPts val="3300"/>
              <a:buFont typeface="Arial"/>
              <a:buChar char="•"/>
            </a:pPr>
            <a:r>
              <a:rPr lang="en-US" sz="3900" b="1" i="0" u="none" strike="noStrike" cap="none">
                <a:solidFill>
                  <a:srgbClr val="056839"/>
                </a:solidFill>
                <a:latin typeface="Calibri"/>
                <a:ea typeface="Calibri"/>
                <a:cs typeface="Calibri"/>
                <a:sym typeface="Calibri"/>
              </a:rPr>
              <a:t>Iškastinis kuras – anglis, nafta ir dujos yra neatsinaujinantys šaltiniai</a:t>
            </a:r>
            <a:r>
              <a:rPr lang="en-US" sz="3900" b="0" i="0" u="none" strike="noStrike" cap="none">
                <a:solidFill>
                  <a:srgbClr val="056839"/>
                </a:solidFill>
                <a:latin typeface="Calibri"/>
                <a:ea typeface="Calibri"/>
                <a:cs typeface="Calibri"/>
                <a:sym typeface="Calibri"/>
              </a:rPr>
              <a:t>, kuriems susidaryti reikėjo šimtų milijonų metų. Sudegintas iškastinis kuras gamina energiją, todėl išmetama žalingų šiltnamio efektą sukeliančių dujų, tokių kaip anglies dioksidas.</a:t>
            </a:r>
            <a:endParaRPr sz="3900" b="0" i="0" u="none" strike="noStrike" cap="none">
              <a:solidFill>
                <a:srgbClr val="056839"/>
              </a:solidFill>
              <a:latin typeface="Calibri"/>
              <a:ea typeface="Calibri"/>
              <a:cs typeface="Calibri"/>
              <a:sym typeface="Calibri"/>
            </a:endParaRPr>
          </a:p>
        </p:txBody>
      </p:sp>
      <p:sp>
        <p:nvSpPr>
          <p:cNvPr id="165" name="Google Shape;165;g162b0c482cf_0_0"/>
          <p:cNvSpPr/>
          <p:nvPr/>
        </p:nvSpPr>
        <p:spPr>
          <a:xfrm>
            <a:off x="1714372" y="151775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 calcmode="lin" valueType="num">
                                      <p:cBhvr additive="base">
                                        <p:cTn id="12" dur="500"/>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p:nvPr/>
        </p:nvSpPr>
        <p:spPr>
          <a:xfrm>
            <a:off x="806087" y="633131"/>
            <a:ext cx="12456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1 Tema. Pagrindinės energijos rūšys</a:t>
            </a:r>
            <a:r>
              <a:rPr lang="en-US" sz="5900" b="1"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endParaRPr sz="23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71" name="Google Shape;171;p3"/>
          <p:cNvSpPr txBox="1"/>
          <p:nvPr/>
        </p:nvSpPr>
        <p:spPr>
          <a:xfrm>
            <a:off x="891253" y="2249063"/>
            <a:ext cx="7932900" cy="61992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200" b="1" i="0" u="none" strike="noStrike" cap="none">
                <a:solidFill>
                  <a:srgbClr val="056839"/>
                </a:solidFill>
                <a:latin typeface="Calibri"/>
                <a:ea typeface="Calibri"/>
                <a:cs typeface="Calibri"/>
                <a:sym typeface="Calibri"/>
              </a:rPr>
              <a:t>Energija – </a:t>
            </a:r>
            <a:r>
              <a:rPr lang="en-US" sz="5200" b="0" i="0" u="none" strike="noStrike" cap="none">
                <a:solidFill>
                  <a:srgbClr val="056839"/>
                </a:solidFill>
                <a:latin typeface="Calibri"/>
                <a:ea typeface="Calibri"/>
                <a:cs typeface="Calibri"/>
                <a:sym typeface="Calibri"/>
              </a:rPr>
              <a:t>gamtos nulemta objekto savybė.</a:t>
            </a:r>
            <a:endParaRPr sz="2300"/>
          </a:p>
          <a:p>
            <a:pPr marL="749300" marR="0" lvl="0" indent="-749300" algn="l" rtl="0">
              <a:lnSpc>
                <a:spcPct val="100000"/>
              </a:lnSpc>
              <a:spcBef>
                <a:spcPts val="0"/>
              </a:spcBef>
              <a:spcAft>
                <a:spcPts val="0"/>
              </a:spcAft>
              <a:buClr>
                <a:srgbClr val="000000"/>
              </a:buClr>
              <a:buSzPts val="5200"/>
              <a:buFont typeface="Arial"/>
              <a:buChar char="•"/>
            </a:pPr>
            <a:r>
              <a:rPr lang="en-US" sz="5200" b="0" i="0" u="none" strike="noStrike" cap="none">
                <a:solidFill>
                  <a:srgbClr val="056839"/>
                </a:solidFill>
                <a:latin typeface="Calibri"/>
                <a:ea typeface="Calibri"/>
                <a:cs typeface="Calibri"/>
                <a:sym typeface="Calibri"/>
              </a:rPr>
              <a:t>Terminė</a:t>
            </a:r>
            <a:endParaRPr sz="5200" b="0" i="0" u="none" strike="noStrike" cap="none">
              <a:solidFill>
                <a:srgbClr val="056839"/>
              </a:solidFill>
              <a:latin typeface="Calibri"/>
              <a:ea typeface="Calibri"/>
              <a:cs typeface="Calibri"/>
              <a:sym typeface="Calibri"/>
            </a:endParaRPr>
          </a:p>
          <a:p>
            <a:pPr marL="749300" marR="0" lvl="0" indent="-749300" algn="l" rtl="0">
              <a:lnSpc>
                <a:spcPct val="100000"/>
              </a:lnSpc>
              <a:spcBef>
                <a:spcPts val="0"/>
              </a:spcBef>
              <a:spcAft>
                <a:spcPts val="0"/>
              </a:spcAft>
              <a:buClr>
                <a:srgbClr val="056839"/>
              </a:buClr>
              <a:buSzPts val="5200"/>
              <a:buFont typeface="Arial"/>
              <a:buChar char="•"/>
            </a:pPr>
            <a:r>
              <a:rPr lang="en-US" sz="5200" b="0" i="0" u="none" strike="noStrike" cap="none">
                <a:solidFill>
                  <a:srgbClr val="056839"/>
                </a:solidFill>
                <a:latin typeface="Calibri"/>
                <a:ea typeface="Calibri"/>
                <a:cs typeface="Calibri"/>
                <a:sym typeface="Calibri"/>
              </a:rPr>
              <a:t>Cheminė</a:t>
            </a:r>
            <a:endParaRPr sz="5200" b="0" i="0" u="none" strike="noStrike" cap="none">
              <a:solidFill>
                <a:srgbClr val="056839"/>
              </a:solidFill>
              <a:latin typeface="Calibri"/>
              <a:ea typeface="Calibri"/>
              <a:cs typeface="Calibri"/>
              <a:sym typeface="Calibri"/>
            </a:endParaRPr>
          </a:p>
          <a:p>
            <a:pPr marL="749300" marR="0" lvl="0" indent="-749300" algn="l" rtl="0">
              <a:lnSpc>
                <a:spcPct val="100000"/>
              </a:lnSpc>
              <a:spcBef>
                <a:spcPts val="0"/>
              </a:spcBef>
              <a:spcAft>
                <a:spcPts val="0"/>
              </a:spcAft>
              <a:buClr>
                <a:srgbClr val="056839"/>
              </a:buClr>
              <a:buSzPts val="5200"/>
              <a:buFont typeface="Arial"/>
              <a:buChar char="•"/>
            </a:pPr>
            <a:r>
              <a:rPr lang="en-US" sz="5200" b="0" i="0" u="none" strike="noStrike" cap="none">
                <a:solidFill>
                  <a:srgbClr val="056839"/>
                </a:solidFill>
                <a:latin typeface="Calibri"/>
                <a:ea typeface="Calibri"/>
                <a:cs typeface="Calibri"/>
                <a:sym typeface="Calibri"/>
              </a:rPr>
              <a:t>Electromagnetinė</a:t>
            </a:r>
            <a:endParaRPr sz="5200" b="0" i="0" u="none" strike="noStrike" cap="none">
              <a:solidFill>
                <a:srgbClr val="056839"/>
              </a:solidFill>
              <a:latin typeface="Calibri"/>
              <a:ea typeface="Calibri"/>
              <a:cs typeface="Calibri"/>
              <a:sym typeface="Calibri"/>
            </a:endParaRPr>
          </a:p>
          <a:p>
            <a:pPr marL="749300" marR="0" lvl="0" indent="-749300" algn="l" rtl="0">
              <a:lnSpc>
                <a:spcPct val="100000"/>
              </a:lnSpc>
              <a:spcBef>
                <a:spcPts val="0"/>
              </a:spcBef>
              <a:spcAft>
                <a:spcPts val="0"/>
              </a:spcAft>
              <a:buClr>
                <a:srgbClr val="056839"/>
              </a:buClr>
              <a:buSzPts val="5200"/>
              <a:buFont typeface="Arial"/>
              <a:buChar char="•"/>
            </a:pPr>
            <a:r>
              <a:rPr lang="en-US" sz="5200" b="0" i="0" u="none" strike="noStrike" cap="none">
                <a:solidFill>
                  <a:srgbClr val="056839"/>
                </a:solidFill>
                <a:latin typeface="Calibri"/>
                <a:ea typeface="Calibri"/>
                <a:cs typeface="Calibri"/>
                <a:sym typeface="Calibri"/>
              </a:rPr>
              <a:t>Branduolinė </a:t>
            </a:r>
            <a:endParaRPr sz="3600" b="0" i="0" u="none" strike="noStrike" cap="none">
              <a:solidFill>
                <a:srgbClr val="056839"/>
              </a:solidFill>
              <a:latin typeface="Arial"/>
              <a:ea typeface="Arial"/>
              <a:cs typeface="Arial"/>
              <a:sym typeface="Arial"/>
            </a:endParaRPr>
          </a:p>
          <a:p>
            <a:pPr marL="749300" marR="0" lvl="0" indent="-749300" algn="l" rtl="0">
              <a:lnSpc>
                <a:spcPct val="100000"/>
              </a:lnSpc>
              <a:spcBef>
                <a:spcPts val="0"/>
              </a:spcBef>
              <a:spcAft>
                <a:spcPts val="0"/>
              </a:spcAft>
              <a:buClr>
                <a:srgbClr val="056839"/>
              </a:buClr>
              <a:buSzPts val="5200"/>
              <a:buFont typeface="Arial"/>
              <a:buChar char="•"/>
            </a:pPr>
            <a:r>
              <a:rPr lang="en-US" sz="5200" b="0" i="0" u="none" strike="noStrike" cap="none">
                <a:solidFill>
                  <a:srgbClr val="056839"/>
                </a:solidFill>
                <a:latin typeface="Calibri"/>
                <a:ea typeface="Calibri"/>
                <a:cs typeface="Calibri"/>
                <a:sym typeface="Calibri"/>
              </a:rPr>
              <a:t>Mechaninė</a:t>
            </a:r>
            <a:endParaRPr sz="5200" b="0" i="0" u="none" strike="noStrike" cap="none">
              <a:solidFill>
                <a:srgbClr val="056839"/>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endParaRPr sz="2900" b="1" i="0" u="none" strike="noStrike" cap="none">
              <a:solidFill>
                <a:srgbClr val="056839"/>
              </a:solidFill>
              <a:latin typeface="Calibri"/>
              <a:ea typeface="Calibri"/>
              <a:cs typeface="Calibri"/>
              <a:sym typeface="Calibri"/>
            </a:endParaRPr>
          </a:p>
        </p:txBody>
      </p:sp>
      <p:sp>
        <p:nvSpPr>
          <p:cNvPr id="172" name="Google Shape;172;p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73" name="Google Shape;173;p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74" name="Google Shape;174;p3"/>
          <p:cNvSpPr/>
          <p:nvPr/>
        </p:nvSpPr>
        <p:spPr>
          <a:xfrm>
            <a:off x="1063560" y="1486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75" name="Google Shape;175;p3"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76" name="Google Shape;176;p3"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177" name="Google Shape;177;p3"/>
          <p:cNvPicPr preferRelativeResize="0"/>
          <p:nvPr/>
        </p:nvPicPr>
        <p:blipFill rotWithShape="1">
          <a:blip r:embed="rId5">
            <a:alphaModFix/>
          </a:blip>
          <a:srcRect/>
          <a:stretch/>
        </p:blipFill>
        <p:spPr>
          <a:xfrm>
            <a:off x="8824170" y="1839788"/>
            <a:ext cx="4498914" cy="2999288"/>
          </a:xfrm>
          <a:prstGeom prst="rect">
            <a:avLst/>
          </a:prstGeom>
          <a:noFill/>
          <a:ln>
            <a:noFill/>
          </a:ln>
        </p:spPr>
      </p:pic>
      <p:sp>
        <p:nvSpPr>
          <p:cNvPr id="178" name="Google Shape;178;p3"/>
          <p:cNvSpPr txBox="1"/>
          <p:nvPr/>
        </p:nvSpPr>
        <p:spPr>
          <a:xfrm>
            <a:off x="8878265" y="5022719"/>
            <a:ext cx="5061600" cy="11466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latin typeface="Calibri"/>
                <a:ea typeface="Calibri"/>
                <a:cs typeface="Calibri"/>
                <a:sym typeface="Calibri"/>
              </a:rPr>
              <a:t>Nuotrauka </a:t>
            </a:r>
            <a:r>
              <a:rPr lang="en-US" sz="1600">
                <a:solidFill>
                  <a:srgbClr val="056839"/>
                </a:solidFill>
                <a:latin typeface="Calibri"/>
                <a:ea typeface="Calibri"/>
                <a:cs typeface="Calibri"/>
                <a:sym typeface="Calibri"/>
              </a:rPr>
              <a:t>iš</a:t>
            </a:r>
            <a:r>
              <a:rPr lang="en-US" sz="1600" b="0" i="0" u="none" strike="noStrike" cap="none">
                <a:solidFill>
                  <a:srgbClr val="056839"/>
                </a:solidFill>
                <a:latin typeface="Calibri"/>
                <a:ea typeface="Calibri"/>
                <a:cs typeface="Calibri"/>
                <a:sym typeface="Calibri"/>
              </a:rPr>
              <a:t>: </a:t>
            </a:r>
            <a:r>
              <a:rPr lang="en-US" sz="1300" b="0" i="0" u="sng" strike="noStrike" cap="none">
                <a:solidFill>
                  <a:srgbClr val="056839"/>
                </a:solidFill>
                <a:latin typeface="Arial"/>
                <a:ea typeface="Arial"/>
                <a:cs typeface="Arial"/>
                <a:sym typeface="Arial"/>
                <a:hlinkClick r:id="rId6">
                  <a:extLst>
                    <a:ext uri="{A12FA001-AC4F-418D-AE19-62706E023703}">
                      <ahyp:hlinkClr xmlns:ahyp="http://schemas.microsoft.com/office/drawing/2018/hyperlinkcolor" val="tx"/>
                    </a:ext>
                  </a:extLst>
                </a:hlinkClick>
              </a:rPr>
              <a:t>https://assets.justenergy.com/wp-content/uploads/2021/09/thermal-energy-pollution-factory-image.jpg</a:t>
            </a:r>
            <a:r>
              <a:rPr lang="en-US" sz="1300" b="0" i="0" u="none" strike="noStrike" cap="none">
                <a:solidFill>
                  <a:srgbClr val="056839"/>
                </a:solidFill>
                <a:latin typeface="Arial"/>
                <a:ea typeface="Arial"/>
                <a:cs typeface="Arial"/>
                <a:sym typeface="Arial"/>
              </a:rPr>
              <a:t> </a:t>
            </a:r>
            <a:endParaRPr sz="13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79" name="Google Shape;179;p3"/>
          <p:cNvSpPr txBox="1"/>
          <p:nvPr/>
        </p:nvSpPr>
        <p:spPr>
          <a:xfrm>
            <a:off x="8469028" y="9240838"/>
            <a:ext cx="5209200" cy="10389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highlight>
                  <a:srgbClr val="FFFFFF"/>
                </a:highlight>
                <a:latin typeface="Calibri"/>
                <a:ea typeface="Calibri"/>
                <a:cs typeface="Calibri"/>
                <a:sym typeface="Calibri"/>
              </a:rPr>
              <a:t>Nuotrauka iš:</a:t>
            </a:r>
            <a:r>
              <a:rPr lang="en-US" sz="1600" b="0" i="0" u="sng" strike="noStrike" cap="none">
                <a:solidFill>
                  <a:srgbClr val="056839"/>
                </a:solidFill>
                <a:highlight>
                  <a:srgbClr val="FFFFFF"/>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https://www.thoughtco.com/definition-of-chemical-energy-604903</a:t>
            </a:r>
            <a:r>
              <a:rPr lang="en-US" sz="1600" b="0" i="0" u="none" strike="noStrike" cap="none">
                <a:solidFill>
                  <a:srgbClr val="056839"/>
                </a:solidFill>
                <a:highlight>
                  <a:srgbClr val="FFFFFF"/>
                </a:highlight>
                <a:latin typeface="Calibri"/>
                <a:ea typeface="Calibri"/>
                <a:cs typeface="Calibri"/>
                <a:sym typeface="Calibri"/>
              </a:rPr>
              <a:t> </a:t>
            </a:r>
            <a:endParaRPr sz="2400" b="0" i="0" u="none" strike="noStrike" cap="none">
              <a:solidFill>
                <a:srgbClr val="056839"/>
              </a:solidFill>
              <a:latin typeface="Calibri"/>
              <a:ea typeface="Calibri"/>
              <a:cs typeface="Calibri"/>
              <a:sym typeface="Calibri"/>
            </a:endParaRPr>
          </a:p>
        </p:txBody>
      </p:sp>
      <p:pic>
        <p:nvPicPr>
          <p:cNvPr id="180" name="Google Shape;180;p3"/>
          <p:cNvPicPr preferRelativeResize="0"/>
          <p:nvPr/>
        </p:nvPicPr>
        <p:blipFill rotWithShape="1">
          <a:blip r:embed="rId8">
            <a:alphaModFix/>
          </a:blip>
          <a:srcRect/>
          <a:stretch/>
        </p:blipFill>
        <p:spPr>
          <a:xfrm>
            <a:off x="8824170" y="6080881"/>
            <a:ext cx="4498911" cy="2999274"/>
          </a:xfrm>
          <a:prstGeom prst="rect">
            <a:avLst/>
          </a:prstGeom>
          <a:noFill/>
          <a:ln>
            <a:noFill/>
          </a:ln>
        </p:spPr>
      </p:pic>
      <p:pic>
        <p:nvPicPr>
          <p:cNvPr id="181" name="Google Shape;181;p3"/>
          <p:cNvPicPr preferRelativeResize="0"/>
          <p:nvPr/>
        </p:nvPicPr>
        <p:blipFill rotWithShape="1">
          <a:blip r:embed="rId9">
            <a:alphaModFix/>
          </a:blip>
          <a:srcRect/>
          <a:stretch/>
        </p:blipFill>
        <p:spPr>
          <a:xfrm>
            <a:off x="15065494" y="4096368"/>
            <a:ext cx="4138960" cy="2999287"/>
          </a:xfrm>
          <a:prstGeom prst="rect">
            <a:avLst/>
          </a:prstGeom>
          <a:noFill/>
          <a:ln>
            <a:noFill/>
          </a:ln>
        </p:spPr>
      </p:pic>
      <p:sp>
        <p:nvSpPr>
          <p:cNvPr id="182" name="Google Shape;182;p3"/>
          <p:cNvSpPr txBox="1"/>
          <p:nvPr/>
        </p:nvSpPr>
        <p:spPr>
          <a:xfrm>
            <a:off x="15065409" y="7095638"/>
            <a:ext cx="4656600" cy="10389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56839"/>
                </a:solidFill>
                <a:latin typeface="Calibri"/>
                <a:ea typeface="Calibri"/>
                <a:cs typeface="Calibri"/>
                <a:sym typeface="Calibri"/>
              </a:rPr>
              <a:t>Nuotrauka iš: </a:t>
            </a:r>
            <a:r>
              <a:rPr lang="en-US" sz="1600" b="0" i="0" u="sng" strike="noStrike" cap="none">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https://www.thoughtco.com/definition-of-chemical-energy-604903</a:t>
            </a:r>
            <a:r>
              <a:rPr lang="en-US" sz="1600" b="0" i="0" u="none" strike="noStrike" cap="none">
                <a:solidFill>
                  <a:srgbClr val="056839"/>
                </a:solidFill>
                <a:latin typeface="Calibri"/>
                <a:ea typeface="Calibri"/>
                <a:cs typeface="Calibri"/>
                <a:sym typeface="Calibri"/>
              </a:rPr>
              <a:t> </a:t>
            </a:r>
            <a:endParaRPr sz="1600" b="0" i="0" u="none" strike="noStrike" cap="none">
              <a:solidFill>
                <a:srgbClr val="05683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4"/>
          <p:cNvPicPr preferRelativeResize="0"/>
          <p:nvPr/>
        </p:nvPicPr>
        <p:blipFill rotWithShape="1">
          <a:blip r:embed="rId3">
            <a:alphaModFix/>
          </a:blip>
          <a:srcRect/>
          <a:stretch/>
        </p:blipFill>
        <p:spPr>
          <a:xfrm>
            <a:off x="1445388" y="1862634"/>
            <a:ext cx="15957871" cy="6818379"/>
          </a:xfrm>
          <a:prstGeom prst="rect">
            <a:avLst/>
          </a:prstGeom>
          <a:noFill/>
          <a:ln>
            <a:noFill/>
          </a:ln>
        </p:spPr>
      </p:pic>
      <p:sp>
        <p:nvSpPr>
          <p:cNvPr id="188" name="Google Shape;188;p4"/>
          <p:cNvSpPr txBox="1"/>
          <p:nvPr/>
        </p:nvSpPr>
        <p:spPr>
          <a:xfrm>
            <a:off x="1445388" y="2327246"/>
            <a:ext cx="15781800" cy="1058100"/>
          </a:xfrm>
          <a:prstGeom prst="rect">
            <a:avLst/>
          </a:prstGeom>
          <a:solidFill>
            <a:srgbClr val="CCFFFF"/>
          </a:solidFill>
          <a:ln w="9525" cap="flat" cmpd="sng">
            <a:solidFill>
              <a:srgbClr val="CCFFFF"/>
            </a:solidFill>
            <a:prstDash val="solid"/>
            <a:round/>
            <a:headEnd type="none" w="sm" len="sm"/>
            <a:tailEnd type="none" w="sm" len="sm"/>
          </a:ln>
        </p:spPr>
        <p:txBody>
          <a:bodyPr spcFirstLastPara="1" wrap="square" lIns="148575" tIns="74275" rIns="148575" bIns="74275" anchor="t" anchorCtr="0">
            <a:spAutoFit/>
          </a:bodyPr>
          <a:lstStyle/>
          <a:p>
            <a:pPr marL="0" marR="0" lvl="0" indent="0" algn="ctr"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Pagrindinės energijos rūšys</a:t>
            </a:r>
            <a:endParaRPr sz="5900" b="1" i="0" u="none" strike="noStrike" cap="none">
              <a:solidFill>
                <a:srgbClr val="056839"/>
              </a:solidFill>
              <a:latin typeface="Calibri"/>
              <a:ea typeface="Calibri"/>
              <a:cs typeface="Calibri"/>
              <a:sym typeface="Calibri"/>
            </a:endParaRPr>
          </a:p>
        </p:txBody>
      </p:sp>
      <p:sp>
        <p:nvSpPr>
          <p:cNvPr id="189" name="Google Shape;189;p4"/>
          <p:cNvSpPr txBox="1"/>
          <p:nvPr/>
        </p:nvSpPr>
        <p:spPr>
          <a:xfrm>
            <a:off x="1445388" y="5746830"/>
            <a:ext cx="1758000" cy="596400"/>
          </a:xfrm>
          <a:prstGeom prst="rect">
            <a:avLst/>
          </a:prstGeom>
          <a:solidFill>
            <a:srgbClr val="F4B081"/>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2900" b="0" i="0" u="none" strike="noStrike" cap="none">
                <a:solidFill>
                  <a:schemeClr val="lt1"/>
                </a:solidFill>
                <a:latin typeface="Calibri"/>
                <a:ea typeface="Calibri"/>
                <a:cs typeface="Calibri"/>
                <a:sym typeface="Calibri"/>
              </a:rPr>
              <a:t>Potvyniai</a:t>
            </a:r>
            <a:endParaRPr sz="2900" b="0" i="0" u="none" strike="noStrike" cap="none">
              <a:solidFill>
                <a:schemeClr val="lt1"/>
              </a:solidFill>
              <a:latin typeface="Calibri"/>
              <a:ea typeface="Calibri"/>
              <a:cs typeface="Calibri"/>
              <a:sym typeface="Calibri"/>
            </a:endParaRPr>
          </a:p>
        </p:txBody>
      </p:sp>
      <p:sp>
        <p:nvSpPr>
          <p:cNvPr id="190" name="Google Shape;190;p4"/>
          <p:cNvSpPr txBox="1"/>
          <p:nvPr/>
        </p:nvSpPr>
        <p:spPr>
          <a:xfrm>
            <a:off x="3203292" y="4862045"/>
            <a:ext cx="1718700" cy="596400"/>
          </a:xfrm>
          <a:prstGeom prst="rect">
            <a:avLst/>
          </a:prstGeom>
          <a:solidFill>
            <a:srgbClr val="C55A11"/>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Vėjas</a:t>
            </a:r>
            <a:endParaRPr sz="2900" b="0" i="0" u="none" strike="noStrike" cap="none">
              <a:solidFill>
                <a:schemeClr val="lt1"/>
              </a:solidFill>
              <a:latin typeface="Calibri"/>
              <a:ea typeface="Calibri"/>
              <a:cs typeface="Calibri"/>
              <a:sym typeface="Calibri"/>
            </a:endParaRPr>
          </a:p>
        </p:txBody>
      </p:sp>
      <p:sp>
        <p:nvSpPr>
          <p:cNvPr id="191" name="Google Shape;191;p4"/>
          <p:cNvSpPr txBox="1"/>
          <p:nvPr/>
        </p:nvSpPr>
        <p:spPr>
          <a:xfrm>
            <a:off x="5078395" y="5271824"/>
            <a:ext cx="1601700" cy="596400"/>
          </a:xfrm>
          <a:prstGeom prst="rect">
            <a:avLst/>
          </a:prstGeom>
          <a:solidFill>
            <a:srgbClr val="FFC000"/>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Saulė</a:t>
            </a:r>
            <a:endParaRPr sz="2900" b="0" i="0" u="none" strike="noStrike" cap="none">
              <a:solidFill>
                <a:schemeClr val="lt1"/>
              </a:solidFill>
              <a:latin typeface="Calibri"/>
              <a:ea typeface="Calibri"/>
              <a:cs typeface="Calibri"/>
              <a:sym typeface="Calibri"/>
            </a:endParaRPr>
          </a:p>
        </p:txBody>
      </p:sp>
      <p:sp>
        <p:nvSpPr>
          <p:cNvPr id="192" name="Google Shape;192;p4"/>
          <p:cNvSpPr txBox="1"/>
          <p:nvPr/>
        </p:nvSpPr>
        <p:spPr>
          <a:xfrm>
            <a:off x="6797235" y="4862045"/>
            <a:ext cx="1758000" cy="950400"/>
          </a:xfrm>
          <a:prstGeom prst="rect">
            <a:avLst/>
          </a:prstGeom>
          <a:solidFill>
            <a:srgbClr val="833C0B"/>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2600" b="0" i="0" u="none" strike="noStrike" cap="none">
                <a:solidFill>
                  <a:schemeClr val="lt1"/>
                </a:solidFill>
                <a:latin typeface="Calibri"/>
                <a:ea typeface="Calibri"/>
                <a:cs typeface="Calibri"/>
                <a:sym typeface="Calibri"/>
              </a:rPr>
              <a:t>Atominės elektrinės</a:t>
            </a:r>
            <a:endParaRPr sz="2600" b="0" i="0" u="none" strike="noStrike" cap="none">
              <a:solidFill>
                <a:schemeClr val="lt1"/>
              </a:solidFill>
              <a:latin typeface="Calibri"/>
              <a:ea typeface="Calibri"/>
              <a:cs typeface="Calibri"/>
              <a:sym typeface="Calibri"/>
            </a:endParaRPr>
          </a:p>
        </p:txBody>
      </p:sp>
      <p:sp>
        <p:nvSpPr>
          <p:cNvPr id="193" name="Google Shape;193;p4"/>
          <p:cNvSpPr txBox="1"/>
          <p:nvPr/>
        </p:nvSpPr>
        <p:spPr>
          <a:xfrm>
            <a:off x="8555139" y="5316401"/>
            <a:ext cx="1758000" cy="596400"/>
          </a:xfrm>
          <a:prstGeom prst="rect">
            <a:avLst/>
          </a:prstGeom>
          <a:solidFill>
            <a:srgbClr val="C55A11"/>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Biokuras</a:t>
            </a:r>
            <a:endParaRPr sz="2900" b="0" i="0" u="none" strike="noStrike" cap="none">
              <a:solidFill>
                <a:schemeClr val="lt1"/>
              </a:solidFill>
              <a:latin typeface="Calibri"/>
              <a:ea typeface="Calibri"/>
              <a:cs typeface="Calibri"/>
              <a:sym typeface="Calibri"/>
            </a:endParaRPr>
          </a:p>
        </p:txBody>
      </p:sp>
      <p:sp>
        <p:nvSpPr>
          <p:cNvPr id="194" name="Google Shape;194;p4"/>
          <p:cNvSpPr txBox="1"/>
          <p:nvPr/>
        </p:nvSpPr>
        <p:spPr>
          <a:xfrm>
            <a:off x="10322814" y="5870399"/>
            <a:ext cx="1777500" cy="1042800"/>
          </a:xfrm>
          <a:prstGeom prst="rect">
            <a:avLst/>
          </a:prstGeom>
          <a:solidFill>
            <a:srgbClr val="F4B081"/>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2900" b="0" i="0" u="none" strike="noStrike" cap="none">
                <a:solidFill>
                  <a:schemeClr val="lt1"/>
                </a:solidFill>
                <a:latin typeface="Calibri"/>
                <a:ea typeface="Calibri"/>
                <a:cs typeface="Calibri"/>
                <a:sym typeface="Calibri"/>
              </a:rPr>
              <a:t>Potvynių energija</a:t>
            </a:r>
            <a:endParaRPr sz="2900" b="0" i="0" u="none" strike="noStrike" cap="none">
              <a:solidFill>
                <a:schemeClr val="lt1"/>
              </a:solidFill>
              <a:latin typeface="Calibri"/>
              <a:ea typeface="Calibri"/>
              <a:cs typeface="Calibri"/>
              <a:sym typeface="Calibri"/>
            </a:endParaRPr>
          </a:p>
        </p:txBody>
      </p:sp>
      <p:sp>
        <p:nvSpPr>
          <p:cNvPr id="195" name="Google Shape;195;p4"/>
          <p:cNvSpPr txBox="1"/>
          <p:nvPr/>
        </p:nvSpPr>
        <p:spPr>
          <a:xfrm>
            <a:off x="12070949" y="4862045"/>
            <a:ext cx="1836000" cy="1011900"/>
          </a:xfrm>
          <a:prstGeom prst="rect">
            <a:avLst/>
          </a:prstGeom>
          <a:solidFill>
            <a:srgbClr val="00B0F0"/>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Hidroelektrinės</a:t>
            </a:r>
            <a:endParaRPr sz="2800" b="0" i="0" u="none" strike="noStrike" cap="none">
              <a:solidFill>
                <a:schemeClr val="lt1"/>
              </a:solidFill>
              <a:latin typeface="Calibri"/>
              <a:ea typeface="Calibri"/>
              <a:cs typeface="Calibri"/>
              <a:sym typeface="Calibri"/>
            </a:endParaRPr>
          </a:p>
        </p:txBody>
      </p:sp>
      <p:sp>
        <p:nvSpPr>
          <p:cNvPr id="196" name="Google Shape;196;p4"/>
          <p:cNvSpPr txBox="1"/>
          <p:nvPr/>
        </p:nvSpPr>
        <p:spPr>
          <a:xfrm>
            <a:off x="13906986" y="4862045"/>
            <a:ext cx="1582200" cy="596400"/>
          </a:xfrm>
          <a:prstGeom prst="rect">
            <a:avLst/>
          </a:prstGeom>
          <a:solidFill>
            <a:srgbClr val="7F7F7F"/>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Anglis</a:t>
            </a:r>
            <a:endParaRPr sz="2900" b="0" i="0" u="none" strike="noStrike" cap="none">
              <a:solidFill>
                <a:schemeClr val="lt1"/>
              </a:solidFill>
              <a:latin typeface="Calibri"/>
              <a:ea typeface="Calibri"/>
              <a:cs typeface="Calibri"/>
              <a:sym typeface="Calibri"/>
            </a:endParaRPr>
          </a:p>
        </p:txBody>
      </p:sp>
      <p:sp>
        <p:nvSpPr>
          <p:cNvPr id="197" name="Google Shape;197;p4"/>
          <p:cNvSpPr txBox="1"/>
          <p:nvPr/>
        </p:nvSpPr>
        <p:spPr>
          <a:xfrm>
            <a:off x="15664890" y="5300625"/>
            <a:ext cx="1738500" cy="1489200"/>
          </a:xfrm>
          <a:prstGeom prst="rect">
            <a:avLst/>
          </a:prstGeom>
          <a:solidFill>
            <a:srgbClr val="33CCFF"/>
          </a:solid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Geoterminė energija</a:t>
            </a:r>
            <a:endParaRPr sz="2900" b="0" i="0" u="none" strike="noStrike" cap="none">
              <a:solidFill>
                <a:schemeClr val="lt1"/>
              </a:solidFill>
              <a:latin typeface="Calibri"/>
              <a:ea typeface="Calibri"/>
              <a:cs typeface="Calibri"/>
              <a:sym typeface="Calibri"/>
            </a:endParaRPr>
          </a:p>
        </p:txBody>
      </p:sp>
      <p:pic>
        <p:nvPicPr>
          <p:cNvPr id="198" name="Google Shape;198;p4"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199" name="Google Shape;199;p4" descr="Logo&#10;&#10;Description automatically generated"/>
          <p:cNvPicPr preferRelativeResize="0"/>
          <p:nvPr/>
        </p:nvPicPr>
        <p:blipFill rotWithShape="1">
          <a:blip r:embed="rId5">
            <a:alphaModFix/>
          </a:blip>
          <a:srcRect/>
          <a:stretch/>
        </p:blipFill>
        <p:spPr>
          <a:xfrm>
            <a:off x="279021" y="9106292"/>
            <a:ext cx="2025615" cy="996885"/>
          </a:xfrm>
          <a:prstGeom prst="rect">
            <a:avLst/>
          </a:prstGeom>
          <a:noFill/>
          <a:ln>
            <a:noFill/>
          </a:ln>
        </p:spPr>
      </p:pic>
      <p:pic>
        <p:nvPicPr>
          <p:cNvPr id="200" name="Google Shape;200;p4"/>
          <p:cNvPicPr preferRelativeResize="0"/>
          <p:nvPr/>
        </p:nvPicPr>
        <p:blipFill rotWithShape="1">
          <a:blip r:embed="rId6">
            <a:alphaModFix/>
          </a:blip>
          <a:srcRect/>
          <a:stretch/>
        </p:blipFill>
        <p:spPr>
          <a:xfrm>
            <a:off x="0" y="0"/>
            <a:ext cx="18088400" cy="246909"/>
          </a:xfrm>
          <a:prstGeom prst="rect">
            <a:avLst/>
          </a:prstGeom>
          <a:noFill/>
          <a:ln>
            <a:noFill/>
          </a:ln>
        </p:spPr>
      </p:pic>
      <p:sp>
        <p:nvSpPr>
          <p:cNvPr id="201" name="Google Shape;201;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02" name="Google Shape;202;p4"/>
          <p:cNvSpPr txBox="1"/>
          <p:nvPr/>
        </p:nvSpPr>
        <p:spPr>
          <a:xfrm>
            <a:off x="506292" y="329025"/>
            <a:ext cx="11791200" cy="12084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en-US" sz="5900" b="1" i="0" u="none" strike="noStrike" cap="none">
                <a:solidFill>
                  <a:srgbClr val="056839"/>
                </a:solidFill>
                <a:latin typeface="Calibri"/>
                <a:ea typeface="Calibri"/>
                <a:cs typeface="Calibri"/>
                <a:sym typeface="Calibri"/>
              </a:rPr>
              <a:t>1 Tema. Pagrindinės energijos rūšys</a:t>
            </a:r>
            <a:r>
              <a:rPr lang="en-US" sz="5900" b="1"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endParaRPr sz="2300" b="0" i="0" u="none" strike="noStrike" cap="none">
              <a:solidFill>
                <a:srgbClr val="056839"/>
              </a:solidFill>
              <a:latin typeface="Arial"/>
              <a:ea typeface="Arial"/>
              <a:cs typeface="Arial"/>
              <a:sym typeface="Arial"/>
            </a:endParaRPr>
          </a:p>
        </p:txBody>
      </p:sp>
      <p:sp>
        <p:nvSpPr>
          <p:cNvPr id="203" name="Google Shape;203;p4"/>
          <p:cNvSpPr/>
          <p:nvPr/>
        </p:nvSpPr>
        <p:spPr>
          <a:xfrm>
            <a:off x="506311" y="13433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04" name="Google Shape;204;p4"/>
          <p:cNvSpPr txBox="1"/>
          <p:nvPr/>
        </p:nvSpPr>
        <p:spPr>
          <a:xfrm>
            <a:off x="11035303" y="9006225"/>
            <a:ext cx="6368100" cy="546300"/>
          </a:xfrm>
          <a:prstGeom prst="rect">
            <a:avLst/>
          </a:prstGeom>
          <a:noFill/>
          <a:ln>
            <a:noFill/>
          </a:ln>
        </p:spPr>
        <p:txBody>
          <a:bodyPr spcFirstLastPara="1" wrap="square" lIns="148575" tIns="148575" rIns="148575" bIns="14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rgbClr val="056839"/>
                </a:solidFill>
                <a:latin typeface="Calibri"/>
                <a:ea typeface="Calibri"/>
                <a:cs typeface="Calibri"/>
                <a:sym typeface="Calibri"/>
              </a:rPr>
              <a:t>Paveikslėlio šaltinis</a:t>
            </a:r>
            <a:r>
              <a:rPr lang="en-US" sz="1600" b="0" i="0" u="none" strike="noStrike" cap="none">
                <a:solidFill>
                  <a:srgbClr val="056839"/>
                </a:solidFill>
                <a:latin typeface="Calibri"/>
                <a:ea typeface="Calibri"/>
                <a:cs typeface="Calibri"/>
                <a:sym typeface="Calibri"/>
              </a:rPr>
              <a:t>: </a:t>
            </a:r>
            <a:r>
              <a:rPr lang="en-US" sz="1600" b="0" i="0" u="sng" strike="noStrike" cap="none">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https://cleanbin.ru/terms/renewable-energy</a:t>
            </a:r>
            <a:r>
              <a:rPr lang="en-US" sz="1600" b="0" i="0" u="none" strike="noStrike" cap="none">
                <a:solidFill>
                  <a:srgbClr val="056839"/>
                </a:solidFill>
                <a:latin typeface="Calibri"/>
                <a:ea typeface="Calibri"/>
                <a:cs typeface="Calibri"/>
                <a:sym typeface="Calibri"/>
              </a:rPr>
              <a:t> </a:t>
            </a:r>
            <a:endParaRPr sz="1600" b="0" i="0" u="none" strike="noStrike" cap="none">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txBox="1"/>
          <p:nvPr/>
        </p:nvSpPr>
        <p:spPr>
          <a:xfrm>
            <a:off x="802265" y="781544"/>
            <a:ext cx="13848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en-US" sz="5900" b="1" i="0" u="none" strike="noStrike" cap="none">
                <a:solidFill>
                  <a:srgbClr val="056839"/>
                </a:solidFill>
                <a:latin typeface="Calibri"/>
                <a:ea typeface="Calibri"/>
                <a:cs typeface="Calibri"/>
                <a:sym typeface="Calibri"/>
              </a:rPr>
              <a:t>1 Tema. Energijos rūšys pagal šaltinius</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pic>
        <p:nvPicPr>
          <p:cNvPr id="210" name="Google Shape;210;p5"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11" name="Google Shape;211;p5"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12" name="Google Shape;212;p5" descr="Возобновляемые источники энергии: что это такое, основные виды"/>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213" name="Google Shape;213;p5" descr="Возобновляемые источники энергии: что это такое, основные виды"/>
          <p:cNvSpPr/>
          <p:nvPr/>
        </p:nvSpPr>
        <p:spPr>
          <a:xfrm>
            <a:off x="519708" y="11905"/>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214" name="Google Shape;214;p5"/>
          <p:cNvSpPr/>
          <p:nvPr/>
        </p:nvSpPr>
        <p:spPr>
          <a:xfrm>
            <a:off x="433149" y="2353437"/>
            <a:ext cx="8126400" cy="65751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l" rtl="0">
              <a:lnSpc>
                <a:spcPct val="100000"/>
              </a:lnSpc>
              <a:spcBef>
                <a:spcPts val="0"/>
              </a:spcBef>
              <a:spcAft>
                <a:spcPts val="0"/>
              </a:spcAft>
              <a:buNone/>
            </a:pPr>
            <a:r>
              <a:rPr lang="en-US" sz="3900" b="1" i="0" u="none" strike="noStrike" cap="none">
                <a:solidFill>
                  <a:srgbClr val="056839"/>
                </a:solidFill>
                <a:latin typeface="Calibri"/>
                <a:ea typeface="Calibri"/>
                <a:cs typeface="Calibri"/>
                <a:sym typeface="Calibri"/>
              </a:rPr>
              <a:t>Neatsinaujinanti energija - </a:t>
            </a:r>
            <a:r>
              <a:rPr lang="en-US" sz="3900" b="0" i="0" u="none" strike="noStrike" cap="none">
                <a:solidFill>
                  <a:srgbClr val="056839"/>
                </a:solidFill>
                <a:latin typeface="Calibri"/>
                <a:ea typeface="Calibri"/>
                <a:cs typeface="Calibri"/>
                <a:sym typeface="Calibri"/>
              </a:rPr>
              <a:t>jos šaltiniai pasižymi tuo, kad jų neįmanoma papildyti po panaudojimo. Tai apima iškastinį kurą.	</a:t>
            </a:r>
            <a:endParaRPr sz="39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0070C0"/>
              </a:solidFill>
              <a:latin typeface="Calibri"/>
              <a:ea typeface="Calibri"/>
              <a:cs typeface="Calibri"/>
              <a:sym typeface="Calibri"/>
            </a:endParaRPr>
          </a:p>
        </p:txBody>
      </p:sp>
      <p:sp>
        <p:nvSpPr>
          <p:cNvPr id="215" name="Google Shape;215;p5"/>
          <p:cNvSpPr/>
          <p:nvPr/>
        </p:nvSpPr>
        <p:spPr>
          <a:xfrm>
            <a:off x="8841923" y="2553303"/>
            <a:ext cx="8082600" cy="65751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l" rtl="0">
              <a:lnSpc>
                <a:spcPct val="100000"/>
              </a:lnSpc>
              <a:spcBef>
                <a:spcPts val="0"/>
              </a:spcBef>
              <a:spcAft>
                <a:spcPts val="0"/>
              </a:spcAft>
              <a:buNone/>
            </a:pPr>
            <a:r>
              <a:rPr lang="en-US" sz="3900" b="1" i="0" u="none" strike="noStrike" cap="none">
                <a:solidFill>
                  <a:srgbClr val="056839"/>
                </a:solidFill>
                <a:latin typeface="Calibri"/>
                <a:ea typeface="Calibri"/>
                <a:cs typeface="Calibri"/>
                <a:sym typeface="Calibri"/>
              </a:rPr>
              <a:t>Atsinaujinanti energija- </a:t>
            </a:r>
            <a:r>
              <a:rPr lang="en-US" sz="3900" b="0" i="0" u="none" strike="noStrike" cap="none">
                <a:solidFill>
                  <a:srgbClr val="056839"/>
                </a:solidFill>
                <a:latin typeface="Calibri"/>
                <a:ea typeface="Calibri"/>
                <a:cs typeface="Calibri"/>
                <a:sym typeface="Calibri"/>
              </a:rPr>
              <a:t>jos ištekliams būdinga tai, kad jie natūraliai pasipildo per palyginti trumpą laiką.  Dėl to jų visada galima gauti.</a:t>
            </a:r>
            <a:endParaRPr sz="2300"/>
          </a:p>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0070C0"/>
              </a:solidFill>
              <a:latin typeface="Calibri"/>
              <a:ea typeface="Calibri"/>
              <a:cs typeface="Calibri"/>
              <a:sym typeface="Calibri"/>
            </a:endParaRPr>
          </a:p>
        </p:txBody>
      </p:sp>
      <p:sp>
        <p:nvSpPr>
          <p:cNvPr id="216" name="Google Shape;216;p5" descr="What are Renewable and Non-Renewable Energy Sources? | DeltaNet | DeltaNet"/>
          <p:cNvSpPr/>
          <p:nvPr/>
        </p:nvSpPr>
        <p:spPr>
          <a:xfrm>
            <a:off x="776883" y="240506"/>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217" name="Google Shape;217;p5" descr="What are Renewable and Non-Renewable Energy Sources? | DeltaNet | DeltaNet"/>
          <p:cNvSpPr/>
          <p:nvPr/>
        </p:nvSpPr>
        <p:spPr>
          <a:xfrm>
            <a:off x="1034058" y="469106"/>
            <a:ext cx="514500" cy="457200"/>
          </a:xfrm>
          <a:prstGeom prst="rect">
            <a:avLst/>
          </a:prstGeom>
          <a:noFill/>
          <a:ln>
            <a:noFill/>
          </a:ln>
        </p:spPr>
        <p:txBody>
          <a:bodyPr spcFirstLastPara="1" wrap="square" lIns="148575" tIns="74275" rIns="148575" bIns="7427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pic>
        <p:nvPicPr>
          <p:cNvPr id="218" name="Google Shape;218;p5"/>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219" name="Google Shape;219;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20" name="Google Shape;220;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p:tgtEl>
                                          <p:spTgt spid="2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1225</Words>
  <Application>Microsoft Office PowerPoint</Application>
  <PresentationFormat>Custom</PresentationFormat>
  <Paragraphs>119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Microsoft Yahei</vt:lpstr>
      <vt:lpstr>Arial</vt:lpstr>
      <vt:lpstr>Calibri</vt: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Atsinaujinanti energija – privalumai: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 Valonienė</dc:creator>
  <cp:lastModifiedBy>Rudminaitė Edita</cp:lastModifiedBy>
  <cp:revision>1</cp:revision>
  <dcterms:created xsi:type="dcterms:W3CDTF">2022-09-05T02:56:34Z</dcterms:created>
  <dcterms:modified xsi:type="dcterms:W3CDTF">2023-01-31T13:48:16Z</dcterms:modified>
</cp:coreProperties>
</file>