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1DWsBICyIynTAjAb9ZCHXmRDT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 Tsvetkova" userId="1f83aca625e0483c" providerId="LiveId" clId="{846DE5A8-7E04-49F7-B7F0-ED05646BE63A}"/>
    <pc:docChg chg="undo redo custSel modSld">
      <pc:chgData name="Iv Tsvetkova" userId="1f83aca625e0483c" providerId="LiveId" clId="{846DE5A8-7E04-49F7-B7F0-ED05646BE63A}" dt="2022-11-11T13:41:41.904" v="651" actId="5793"/>
      <pc:docMkLst>
        <pc:docMk/>
      </pc:docMkLst>
      <pc:sldChg chg="modSp mod">
        <pc:chgData name="Iv Tsvetkova" userId="1f83aca625e0483c" providerId="LiveId" clId="{846DE5A8-7E04-49F7-B7F0-ED05646BE63A}" dt="2022-11-11T13:20:48.205" v="95" actId="1076"/>
        <pc:sldMkLst>
          <pc:docMk/>
          <pc:sldMk cId="0" sldId="256"/>
        </pc:sldMkLst>
        <pc:spChg chg="mod">
          <ac:chgData name="Iv Tsvetkova" userId="1f83aca625e0483c" providerId="LiveId" clId="{846DE5A8-7E04-49F7-B7F0-ED05646BE63A}" dt="2022-11-11T13:19:57.508" v="6" actId="20577"/>
          <ac:spMkLst>
            <pc:docMk/>
            <pc:sldMk cId="0" sldId="256"/>
            <ac:spMk id="94" creationId="{00000000-0000-0000-0000-000000000000}"/>
          </ac:spMkLst>
        </pc:spChg>
        <pc:spChg chg="mod">
          <ac:chgData name="Iv Tsvetkova" userId="1f83aca625e0483c" providerId="LiveId" clId="{846DE5A8-7E04-49F7-B7F0-ED05646BE63A}" dt="2022-11-11T13:20:48.205" v="95" actId="1076"/>
          <ac:spMkLst>
            <pc:docMk/>
            <pc:sldMk cId="0" sldId="256"/>
            <ac:spMk id="95" creationId="{00000000-0000-0000-0000-000000000000}"/>
          </ac:spMkLst>
        </pc:spChg>
      </pc:sldChg>
      <pc:sldChg chg="modSp mod">
        <pc:chgData name="Iv Tsvetkova" userId="1f83aca625e0483c" providerId="LiveId" clId="{846DE5A8-7E04-49F7-B7F0-ED05646BE63A}" dt="2022-11-11T13:21:40.791" v="135" actId="20577"/>
        <pc:sldMkLst>
          <pc:docMk/>
          <pc:sldMk cId="0" sldId="257"/>
        </pc:sldMkLst>
        <pc:spChg chg="mod">
          <ac:chgData name="Iv Tsvetkova" userId="1f83aca625e0483c" providerId="LiveId" clId="{846DE5A8-7E04-49F7-B7F0-ED05646BE63A}" dt="2022-11-11T13:20:59.594" v="113" actId="20577"/>
          <ac:spMkLst>
            <pc:docMk/>
            <pc:sldMk cId="0" sldId="257"/>
            <ac:spMk id="109" creationId="{00000000-0000-0000-0000-000000000000}"/>
          </ac:spMkLst>
        </pc:spChg>
        <pc:spChg chg="mod">
          <ac:chgData name="Iv Tsvetkova" userId="1f83aca625e0483c" providerId="LiveId" clId="{846DE5A8-7E04-49F7-B7F0-ED05646BE63A}" dt="2022-11-11T13:21:40.791" v="135" actId="20577"/>
          <ac:spMkLst>
            <pc:docMk/>
            <pc:sldMk cId="0" sldId="257"/>
            <ac:spMk id="110" creationId="{00000000-0000-0000-0000-000000000000}"/>
          </ac:spMkLst>
        </pc:spChg>
      </pc:sldChg>
      <pc:sldChg chg="modSp mod">
        <pc:chgData name="Iv Tsvetkova" userId="1f83aca625e0483c" providerId="LiveId" clId="{846DE5A8-7E04-49F7-B7F0-ED05646BE63A}" dt="2022-11-11T13:22:19.993" v="169"/>
        <pc:sldMkLst>
          <pc:docMk/>
          <pc:sldMk cId="0" sldId="258"/>
        </pc:sldMkLst>
        <pc:spChg chg="mod">
          <ac:chgData name="Iv Tsvetkova" userId="1f83aca625e0483c" providerId="LiveId" clId="{846DE5A8-7E04-49F7-B7F0-ED05646BE63A}" dt="2022-11-11T13:21:54.949" v="161" actId="20577"/>
          <ac:spMkLst>
            <pc:docMk/>
            <pc:sldMk cId="0" sldId="258"/>
            <ac:spMk id="116" creationId="{00000000-0000-0000-0000-000000000000}"/>
          </ac:spMkLst>
        </pc:spChg>
        <pc:spChg chg="mod">
          <ac:chgData name="Iv Tsvetkova" userId="1f83aca625e0483c" providerId="LiveId" clId="{846DE5A8-7E04-49F7-B7F0-ED05646BE63A}" dt="2022-11-11T13:22:19.993" v="169"/>
          <ac:spMkLst>
            <pc:docMk/>
            <pc:sldMk cId="0" sldId="258"/>
            <ac:spMk id="117" creationId="{00000000-0000-0000-0000-000000000000}"/>
          </ac:spMkLst>
        </pc:spChg>
      </pc:sldChg>
      <pc:sldChg chg="modSp mod">
        <pc:chgData name="Iv Tsvetkova" userId="1f83aca625e0483c" providerId="LiveId" clId="{846DE5A8-7E04-49F7-B7F0-ED05646BE63A}" dt="2022-11-11T13:23:49.468" v="202"/>
        <pc:sldMkLst>
          <pc:docMk/>
          <pc:sldMk cId="0" sldId="259"/>
        </pc:sldMkLst>
        <pc:spChg chg="mod">
          <ac:chgData name="Iv Tsvetkova" userId="1f83aca625e0483c" providerId="LiveId" clId="{846DE5A8-7E04-49F7-B7F0-ED05646BE63A}" dt="2022-11-11T13:22:41.677" v="181"/>
          <ac:spMkLst>
            <pc:docMk/>
            <pc:sldMk cId="0" sldId="259"/>
            <ac:spMk id="125" creationId="{00000000-0000-0000-0000-000000000000}"/>
          </ac:spMkLst>
        </pc:spChg>
        <pc:spChg chg="mod">
          <ac:chgData name="Iv Tsvetkova" userId="1f83aca625e0483c" providerId="LiveId" clId="{846DE5A8-7E04-49F7-B7F0-ED05646BE63A}" dt="2022-11-11T13:23:49.468" v="202"/>
          <ac:spMkLst>
            <pc:docMk/>
            <pc:sldMk cId="0" sldId="259"/>
            <ac:spMk id="126" creationId="{00000000-0000-0000-0000-000000000000}"/>
          </ac:spMkLst>
        </pc:spChg>
      </pc:sldChg>
      <pc:sldChg chg="modSp mod">
        <pc:chgData name="Iv Tsvetkova" userId="1f83aca625e0483c" providerId="LiveId" clId="{846DE5A8-7E04-49F7-B7F0-ED05646BE63A}" dt="2022-11-11T13:24:18.423" v="250" actId="14100"/>
        <pc:sldMkLst>
          <pc:docMk/>
          <pc:sldMk cId="0" sldId="260"/>
        </pc:sldMkLst>
        <pc:spChg chg="mod">
          <ac:chgData name="Iv Tsvetkova" userId="1f83aca625e0483c" providerId="LiveId" clId="{846DE5A8-7E04-49F7-B7F0-ED05646BE63A}" dt="2022-11-11T13:24:18.423" v="250" actId="14100"/>
          <ac:spMkLst>
            <pc:docMk/>
            <pc:sldMk cId="0" sldId="260"/>
            <ac:spMk id="138" creationId="{00000000-0000-0000-0000-000000000000}"/>
          </ac:spMkLst>
        </pc:spChg>
      </pc:sldChg>
      <pc:sldChg chg="modSp mod">
        <pc:chgData name="Iv Tsvetkova" userId="1f83aca625e0483c" providerId="LiveId" clId="{846DE5A8-7E04-49F7-B7F0-ED05646BE63A}" dt="2022-11-11T13:26:16.337" v="357" actId="20577"/>
        <pc:sldMkLst>
          <pc:docMk/>
          <pc:sldMk cId="0" sldId="261"/>
        </pc:sldMkLst>
        <pc:spChg chg="mod">
          <ac:chgData name="Iv Tsvetkova" userId="1f83aca625e0483c" providerId="LiveId" clId="{846DE5A8-7E04-49F7-B7F0-ED05646BE63A}" dt="2022-11-11T13:24:40.141" v="254"/>
          <ac:spMkLst>
            <pc:docMk/>
            <pc:sldMk cId="0" sldId="261"/>
            <ac:spMk id="148" creationId="{00000000-0000-0000-0000-000000000000}"/>
          </ac:spMkLst>
        </pc:spChg>
        <pc:spChg chg="mod">
          <ac:chgData name="Iv Tsvetkova" userId="1f83aca625e0483c" providerId="LiveId" clId="{846DE5A8-7E04-49F7-B7F0-ED05646BE63A}" dt="2022-11-11T13:26:16.337" v="357" actId="20577"/>
          <ac:spMkLst>
            <pc:docMk/>
            <pc:sldMk cId="0" sldId="261"/>
            <ac:spMk id="149" creationId="{00000000-0000-0000-0000-000000000000}"/>
          </ac:spMkLst>
        </pc:spChg>
        <pc:spChg chg="mod">
          <ac:chgData name="Iv Tsvetkova" userId="1f83aca625e0483c" providerId="LiveId" clId="{846DE5A8-7E04-49F7-B7F0-ED05646BE63A}" dt="2022-11-11T13:25:23.261" v="261"/>
          <ac:spMkLst>
            <pc:docMk/>
            <pc:sldMk cId="0" sldId="261"/>
            <ac:spMk id="155" creationId="{00000000-0000-0000-0000-000000000000}"/>
          </ac:spMkLst>
        </pc:spChg>
      </pc:sldChg>
      <pc:sldChg chg="modSp mod">
        <pc:chgData name="Iv Tsvetkova" userId="1f83aca625e0483c" providerId="LiveId" clId="{846DE5A8-7E04-49F7-B7F0-ED05646BE63A}" dt="2022-11-11T13:27:16.701" v="372" actId="404"/>
        <pc:sldMkLst>
          <pc:docMk/>
          <pc:sldMk cId="0" sldId="262"/>
        </pc:sldMkLst>
        <pc:spChg chg="mod">
          <ac:chgData name="Iv Tsvetkova" userId="1f83aca625e0483c" providerId="LiveId" clId="{846DE5A8-7E04-49F7-B7F0-ED05646BE63A}" dt="2022-11-11T13:26:42.087" v="365" actId="20577"/>
          <ac:spMkLst>
            <pc:docMk/>
            <pc:sldMk cId="0" sldId="262"/>
            <ac:spMk id="160" creationId="{00000000-0000-0000-0000-000000000000}"/>
          </ac:spMkLst>
        </pc:spChg>
        <pc:spChg chg="mod">
          <ac:chgData name="Iv Tsvetkova" userId="1f83aca625e0483c" providerId="LiveId" clId="{846DE5A8-7E04-49F7-B7F0-ED05646BE63A}" dt="2022-11-11T13:27:16.701" v="372" actId="404"/>
          <ac:spMkLst>
            <pc:docMk/>
            <pc:sldMk cId="0" sldId="262"/>
            <ac:spMk id="161" creationId="{00000000-0000-0000-0000-000000000000}"/>
          </ac:spMkLst>
        </pc:spChg>
      </pc:sldChg>
      <pc:sldChg chg="modSp mod">
        <pc:chgData name="Iv Tsvetkova" userId="1f83aca625e0483c" providerId="LiveId" clId="{846DE5A8-7E04-49F7-B7F0-ED05646BE63A}" dt="2022-11-11T13:28:35.277" v="382" actId="113"/>
        <pc:sldMkLst>
          <pc:docMk/>
          <pc:sldMk cId="0" sldId="263"/>
        </pc:sldMkLst>
        <pc:spChg chg="mod">
          <ac:chgData name="Iv Tsvetkova" userId="1f83aca625e0483c" providerId="LiveId" clId="{846DE5A8-7E04-49F7-B7F0-ED05646BE63A}" dt="2022-11-11T13:27:34.163" v="373"/>
          <ac:spMkLst>
            <pc:docMk/>
            <pc:sldMk cId="0" sldId="263"/>
            <ac:spMk id="171" creationId="{00000000-0000-0000-0000-000000000000}"/>
          </ac:spMkLst>
        </pc:spChg>
        <pc:spChg chg="mod">
          <ac:chgData name="Iv Tsvetkova" userId="1f83aca625e0483c" providerId="LiveId" clId="{846DE5A8-7E04-49F7-B7F0-ED05646BE63A}" dt="2022-11-11T13:28:35.277" v="382" actId="113"/>
          <ac:spMkLst>
            <pc:docMk/>
            <pc:sldMk cId="0" sldId="263"/>
            <ac:spMk id="172" creationId="{00000000-0000-0000-0000-000000000000}"/>
          </ac:spMkLst>
        </pc:spChg>
      </pc:sldChg>
      <pc:sldChg chg="modSp mod">
        <pc:chgData name="Iv Tsvetkova" userId="1f83aca625e0483c" providerId="LiveId" clId="{846DE5A8-7E04-49F7-B7F0-ED05646BE63A}" dt="2022-11-11T13:29:08.534" v="393" actId="20577"/>
        <pc:sldMkLst>
          <pc:docMk/>
          <pc:sldMk cId="0" sldId="264"/>
        </pc:sldMkLst>
        <pc:spChg chg="mod">
          <ac:chgData name="Iv Tsvetkova" userId="1f83aca625e0483c" providerId="LiveId" clId="{846DE5A8-7E04-49F7-B7F0-ED05646BE63A}" dt="2022-11-11T13:27:37.693" v="374"/>
          <ac:spMkLst>
            <pc:docMk/>
            <pc:sldMk cId="0" sldId="264"/>
            <ac:spMk id="184" creationId="{00000000-0000-0000-0000-000000000000}"/>
          </ac:spMkLst>
        </pc:spChg>
        <pc:spChg chg="mod">
          <ac:chgData name="Iv Tsvetkova" userId="1f83aca625e0483c" providerId="LiveId" clId="{846DE5A8-7E04-49F7-B7F0-ED05646BE63A}" dt="2022-11-11T13:29:08.534" v="393" actId="20577"/>
          <ac:spMkLst>
            <pc:docMk/>
            <pc:sldMk cId="0" sldId="264"/>
            <ac:spMk id="185" creationId="{00000000-0000-0000-0000-000000000000}"/>
          </ac:spMkLst>
        </pc:spChg>
      </pc:sldChg>
      <pc:sldChg chg="modSp mod modNotesTx">
        <pc:chgData name="Iv Tsvetkova" userId="1f83aca625e0483c" providerId="LiveId" clId="{846DE5A8-7E04-49F7-B7F0-ED05646BE63A}" dt="2022-11-11T13:30:57.352" v="408" actId="14100"/>
        <pc:sldMkLst>
          <pc:docMk/>
          <pc:sldMk cId="0" sldId="265"/>
        </pc:sldMkLst>
        <pc:spChg chg="mod">
          <ac:chgData name="Iv Tsvetkova" userId="1f83aca625e0483c" providerId="LiveId" clId="{846DE5A8-7E04-49F7-B7F0-ED05646BE63A}" dt="2022-11-11T13:27:44.012" v="375"/>
          <ac:spMkLst>
            <pc:docMk/>
            <pc:sldMk cId="0" sldId="265"/>
            <ac:spMk id="197" creationId="{00000000-0000-0000-0000-000000000000}"/>
          </ac:spMkLst>
        </pc:spChg>
        <pc:spChg chg="mod">
          <ac:chgData name="Iv Tsvetkova" userId="1f83aca625e0483c" providerId="LiveId" clId="{846DE5A8-7E04-49F7-B7F0-ED05646BE63A}" dt="2022-11-11T13:30:57.352" v="408" actId="14100"/>
          <ac:spMkLst>
            <pc:docMk/>
            <pc:sldMk cId="0" sldId="265"/>
            <ac:spMk id="198" creationId="{00000000-0000-0000-0000-000000000000}"/>
          </ac:spMkLst>
        </pc:spChg>
        <pc:spChg chg="mod">
          <ac:chgData name="Iv Tsvetkova" userId="1f83aca625e0483c" providerId="LiveId" clId="{846DE5A8-7E04-49F7-B7F0-ED05646BE63A}" dt="2022-11-11T13:30:28.370" v="402" actId="1076"/>
          <ac:spMkLst>
            <pc:docMk/>
            <pc:sldMk cId="0" sldId="265"/>
            <ac:spMk id="205" creationId="{00000000-0000-0000-0000-000000000000}"/>
          </ac:spMkLst>
        </pc:spChg>
        <pc:spChg chg="mod">
          <ac:chgData name="Iv Tsvetkova" userId="1f83aca625e0483c" providerId="LiveId" clId="{846DE5A8-7E04-49F7-B7F0-ED05646BE63A}" dt="2022-11-11T13:30:30.746" v="403" actId="14100"/>
          <ac:spMkLst>
            <pc:docMk/>
            <pc:sldMk cId="0" sldId="265"/>
            <ac:spMk id="206" creationId="{00000000-0000-0000-0000-000000000000}"/>
          </ac:spMkLst>
        </pc:spChg>
        <pc:picChg chg="mod">
          <ac:chgData name="Iv Tsvetkova" userId="1f83aca625e0483c" providerId="LiveId" clId="{846DE5A8-7E04-49F7-B7F0-ED05646BE63A}" dt="2022-11-11T13:30:24.436" v="400" actId="1076"/>
          <ac:picMkLst>
            <pc:docMk/>
            <pc:sldMk cId="0" sldId="265"/>
            <ac:picMk id="204" creationId="{00000000-0000-0000-0000-000000000000}"/>
          </ac:picMkLst>
        </pc:picChg>
      </pc:sldChg>
      <pc:sldChg chg="modSp mod">
        <pc:chgData name="Iv Tsvetkova" userId="1f83aca625e0483c" providerId="LiveId" clId="{846DE5A8-7E04-49F7-B7F0-ED05646BE63A}" dt="2022-11-11T13:32:07" v="423" actId="115"/>
        <pc:sldMkLst>
          <pc:docMk/>
          <pc:sldMk cId="0" sldId="266"/>
        </pc:sldMkLst>
        <pc:spChg chg="mod">
          <ac:chgData name="Iv Tsvetkova" userId="1f83aca625e0483c" providerId="LiveId" clId="{846DE5A8-7E04-49F7-B7F0-ED05646BE63A}" dt="2022-11-11T13:31:23.190" v="415"/>
          <ac:spMkLst>
            <pc:docMk/>
            <pc:sldMk cId="0" sldId="266"/>
            <ac:spMk id="211" creationId="{00000000-0000-0000-0000-000000000000}"/>
          </ac:spMkLst>
        </pc:spChg>
        <pc:spChg chg="mod">
          <ac:chgData name="Iv Tsvetkova" userId="1f83aca625e0483c" providerId="LiveId" clId="{846DE5A8-7E04-49F7-B7F0-ED05646BE63A}" dt="2022-11-11T13:32:07" v="423" actId="115"/>
          <ac:spMkLst>
            <pc:docMk/>
            <pc:sldMk cId="0" sldId="266"/>
            <ac:spMk id="212" creationId="{00000000-0000-0000-0000-000000000000}"/>
          </ac:spMkLst>
        </pc:spChg>
      </pc:sldChg>
      <pc:sldChg chg="modSp mod">
        <pc:chgData name="Iv Tsvetkova" userId="1f83aca625e0483c" providerId="LiveId" clId="{846DE5A8-7E04-49F7-B7F0-ED05646BE63A}" dt="2022-11-11T13:35:42.475" v="485" actId="20577"/>
        <pc:sldMkLst>
          <pc:docMk/>
          <pc:sldMk cId="0" sldId="267"/>
        </pc:sldMkLst>
        <pc:spChg chg="mod">
          <ac:chgData name="Iv Tsvetkova" userId="1f83aca625e0483c" providerId="LiveId" clId="{846DE5A8-7E04-49F7-B7F0-ED05646BE63A}" dt="2022-11-11T13:32:29.896" v="431" actId="20577"/>
          <ac:spMkLst>
            <pc:docMk/>
            <pc:sldMk cId="0" sldId="267"/>
            <ac:spMk id="222" creationId="{00000000-0000-0000-0000-000000000000}"/>
          </ac:spMkLst>
        </pc:spChg>
        <pc:spChg chg="mod">
          <ac:chgData name="Iv Tsvetkova" userId="1f83aca625e0483c" providerId="LiveId" clId="{846DE5A8-7E04-49F7-B7F0-ED05646BE63A}" dt="2022-11-11T13:35:42.475" v="485" actId="20577"/>
          <ac:spMkLst>
            <pc:docMk/>
            <pc:sldMk cId="0" sldId="267"/>
            <ac:spMk id="223" creationId="{00000000-0000-0000-0000-000000000000}"/>
          </ac:spMkLst>
        </pc:spChg>
        <pc:spChg chg="mod">
          <ac:chgData name="Iv Tsvetkova" userId="1f83aca625e0483c" providerId="LiveId" clId="{846DE5A8-7E04-49F7-B7F0-ED05646BE63A}" dt="2022-11-11T13:35:32.653" v="484" actId="20577"/>
          <ac:spMkLst>
            <pc:docMk/>
            <pc:sldMk cId="0" sldId="267"/>
            <ac:spMk id="229" creationId="{00000000-0000-0000-0000-000000000000}"/>
          </ac:spMkLst>
        </pc:spChg>
      </pc:sldChg>
      <pc:sldChg chg="modSp mod">
        <pc:chgData name="Iv Tsvetkova" userId="1f83aca625e0483c" providerId="LiveId" clId="{846DE5A8-7E04-49F7-B7F0-ED05646BE63A}" dt="2022-11-11T13:36:33.319" v="497" actId="20577"/>
        <pc:sldMkLst>
          <pc:docMk/>
          <pc:sldMk cId="0" sldId="268"/>
        </pc:sldMkLst>
        <pc:spChg chg="mod">
          <ac:chgData name="Iv Tsvetkova" userId="1f83aca625e0483c" providerId="LiveId" clId="{846DE5A8-7E04-49F7-B7F0-ED05646BE63A}" dt="2022-11-11T13:32:37.338" v="432"/>
          <ac:spMkLst>
            <pc:docMk/>
            <pc:sldMk cId="0" sldId="268"/>
            <ac:spMk id="234" creationId="{00000000-0000-0000-0000-000000000000}"/>
          </ac:spMkLst>
        </pc:spChg>
        <pc:spChg chg="mod">
          <ac:chgData name="Iv Tsvetkova" userId="1f83aca625e0483c" providerId="LiveId" clId="{846DE5A8-7E04-49F7-B7F0-ED05646BE63A}" dt="2022-11-11T13:36:33.319" v="497" actId="20577"/>
          <ac:spMkLst>
            <pc:docMk/>
            <pc:sldMk cId="0" sldId="268"/>
            <ac:spMk id="235" creationId="{00000000-0000-0000-0000-000000000000}"/>
          </ac:spMkLst>
        </pc:spChg>
      </pc:sldChg>
      <pc:sldChg chg="modSp mod">
        <pc:chgData name="Iv Tsvetkova" userId="1f83aca625e0483c" providerId="LiveId" clId="{846DE5A8-7E04-49F7-B7F0-ED05646BE63A}" dt="2022-11-11T13:37:04.628" v="506" actId="14100"/>
        <pc:sldMkLst>
          <pc:docMk/>
          <pc:sldMk cId="0" sldId="269"/>
        </pc:sldMkLst>
        <pc:spChg chg="mod">
          <ac:chgData name="Iv Tsvetkova" userId="1f83aca625e0483c" providerId="LiveId" clId="{846DE5A8-7E04-49F7-B7F0-ED05646BE63A}" dt="2022-11-11T13:32:42.613" v="434" actId="14100"/>
          <ac:spMkLst>
            <pc:docMk/>
            <pc:sldMk cId="0" sldId="269"/>
            <ac:spMk id="245" creationId="{00000000-0000-0000-0000-000000000000}"/>
          </ac:spMkLst>
        </pc:spChg>
        <pc:spChg chg="mod">
          <ac:chgData name="Iv Tsvetkova" userId="1f83aca625e0483c" providerId="LiveId" clId="{846DE5A8-7E04-49F7-B7F0-ED05646BE63A}" dt="2022-11-11T13:37:04.628" v="506" actId="14100"/>
          <ac:spMkLst>
            <pc:docMk/>
            <pc:sldMk cId="0" sldId="269"/>
            <ac:spMk id="246" creationId="{00000000-0000-0000-0000-000000000000}"/>
          </ac:spMkLst>
        </pc:spChg>
      </pc:sldChg>
      <pc:sldChg chg="modSp mod">
        <pc:chgData name="Iv Tsvetkova" userId="1f83aca625e0483c" providerId="LiveId" clId="{846DE5A8-7E04-49F7-B7F0-ED05646BE63A}" dt="2022-11-11T13:38:20.671" v="521" actId="313"/>
        <pc:sldMkLst>
          <pc:docMk/>
          <pc:sldMk cId="0" sldId="270"/>
        </pc:sldMkLst>
        <pc:spChg chg="mod">
          <ac:chgData name="Iv Tsvetkova" userId="1f83aca625e0483c" providerId="LiveId" clId="{846DE5A8-7E04-49F7-B7F0-ED05646BE63A}" dt="2022-11-11T13:37:27.736" v="511" actId="14100"/>
          <ac:spMkLst>
            <pc:docMk/>
            <pc:sldMk cId="0" sldId="270"/>
            <ac:spMk id="256" creationId="{00000000-0000-0000-0000-000000000000}"/>
          </ac:spMkLst>
        </pc:spChg>
        <pc:spChg chg="mod">
          <ac:chgData name="Iv Tsvetkova" userId="1f83aca625e0483c" providerId="LiveId" clId="{846DE5A8-7E04-49F7-B7F0-ED05646BE63A}" dt="2022-11-11T13:38:20.671" v="521" actId="313"/>
          <ac:spMkLst>
            <pc:docMk/>
            <pc:sldMk cId="0" sldId="270"/>
            <ac:spMk id="257" creationId="{00000000-0000-0000-0000-000000000000}"/>
          </ac:spMkLst>
        </pc:spChg>
      </pc:sldChg>
      <pc:sldChg chg="modSp mod">
        <pc:chgData name="Iv Tsvetkova" userId="1f83aca625e0483c" providerId="LiveId" clId="{846DE5A8-7E04-49F7-B7F0-ED05646BE63A}" dt="2022-11-11T13:39:54.215" v="568" actId="20577"/>
        <pc:sldMkLst>
          <pc:docMk/>
          <pc:sldMk cId="0" sldId="271"/>
        </pc:sldMkLst>
        <pc:spChg chg="mod">
          <ac:chgData name="Iv Tsvetkova" userId="1f83aca625e0483c" providerId="LiveId" clId="{846DE5A8-7E04-49F7-B7F0-ED05646BE63A}" dt="2022-11-11T13:38:36.444" v="523" actId="14100"/>
          <ac:spMkLst>
            <pc:docMk/>
            <pc:sldMk cId="0" sldId="271"/>
            <ac:spMk id="269" creationId="{00000000-0000-0000-0000-000000000000}"/>
          </ac:spMkLst>
        </pc:spChg>
        <pc:spChg chg="mod">
          <ac:chgData name="Iv Tsvetkova" userId="1f83aca625e0483c" providerId="LiveId" clId="{846DE5A8-7E04-49F7-B7F0-ED05646BE63A}" dt="2022-11-11T13:39:54.215" v="568" actId="20577"/>
          <ac:spMkLst>
            <pc:docMk/>
            <pc:sldMk cId="0" sldId="271"/>
            <ac:spMk id="270" creationId="{00000000-0000-0000-0000-000000000000}"/>
          </ac:spMkLst>
        </pc:spChg>
      </pc:sldChg>
      <pc:sldChg chg="modSp mod">
        <pc:chgData name="Iv Tsvetkova" userId="1f83aca625e0483c" providerId="LiveId" clId="{846DE5A8-7E04-49F7-B7F0-ED05646BE63A}" dt="2022-11-11T13:40:21.715" v="582" actId="113"/>
        <pc:sldMkLst>
          <pc:docMk/>
          <pc:sldMk cId="0" sldId="272"/>
        </pc:sldMkLst>
        <pc:spChg chg="mod">
          <ac:chgData name="Iv Tsvetkova" userId="1f83aca625e0483c" providerId="LiveId" clId="{846DE5A8-7E04-49F7-B7F0-ED05646BE63A}" dt="2022-11-11T13:40:03.457" v="578" actId="20577"/>
          <ac:spMkLst>
            <pc:docMk/>
            <pc:sldMk cId="0" sldId="272"/>
            <ac:spMk id="280" creationId="{00000000-0000-0000-0000-000000000000}"/>
          </ac:spMkLst>
        </pc:spChg>
        <pc:spChg chg="mod">
          <ac:chgData name="Iv Tsvetkova" userId="1f83aca625e0483c" providerId="LiveId" clId="{846DE5A8-7E04-49F7-B7F0-ED05646BE63A}" dt="2022-11-11T13:40:21.715" v="582" actId="113"/>
          <ac:spMkLst>
            <pc:docMk/>
            <pc:sldMk cId="0" sldId="272"/>
            <ac:spMk id="281" creationId="{00000000-0000-0000-0000-000000000000}"/>
          </ac:spMkLst>
        </pc:spChg>
      </pc:sldChg>
      <pc:sldChg chg="modSp mod">
        <pc:chgData name="Iv Tsvetkova" userId="1f83aca625e0483c" providerId="LiveId" clId="{846DE5A8-7E04-49F7-B7F0-ED05646BE63A}" dt="2022-11-11T13:41:02.324" v="605" actId="113"/>
        <pc:sldMkLst>
          <pc:docMk/>
          <pc:sldMk cId="0" sldId="273"/>
        </pc:sldMkLst>
        <pc:spChg chg="mod">
          <ac:chgData name="Iv Tsvetkova" userId="1f83aca625e0483c" providerId="LiveId" clId="{846DE5A8-7E04-49F7-B7F0-ED05646BE63A}" dt="2022-11-11T13:40:27.344" v="589" actId="20577"/>
          <ac:spMkLst>
            <pc:docMk/>
            <pc:sldMk cId="0" sldId="273"/>
            <ac:spMk id="296" creationId="{00000000-0000-0000-0000-000000000000}"/>
          </ac:spMkLst>
        </pc:spChg>
        <pc:spChg chg="mod">
          <ac:chgData name="Iv Tsvetkova" userId="1f83aca625e0483c" providerId="LiveId" clId="{846DE5A8-7E04-49F7-B7F0-ED05646BE63A}" dt="2022-11-11T13:41:02.324" v="605" actId="113"/>
          <ac:spMkLst>
            <pc:docMk/>
            <pc:sldMk cId="0" sldId="273"/>
            <ac:spMk id="297" creationId="{00000000-0000-0000-0000-000000000000}"/>
          </ac:spMkLst>
        </pc:spChg>
      </pc:sldChg>
      <pc:sldChg chg="modSp mod">
        <pc:chgData name="Iv Tsvetkova" userId="1f83aca625e0483c" providerId="LiveId" clId="{846DE5A8-7E04-49F7-B7F0-ED05646BE63A}" dt="2022-11-11T13:41:11.404" v="622" actId="20577"/>
        <pc:sldMkLst>
          <pc:docMk/>
          <pc:sldMk cId="0" sldId="274"/>
        </pc:sldMkLst>
        <pc:spChg chg="mod">
          <ac:chgData name="Iv Tsvetkova" userId="1f83aca625e0483c" providerId="LiveId" clId="{846DE5A8-7E04-49F7-B7F0-ED05646BE63A}" dt="2022-11-11T13:41:11.404" v="622" actId="20577"/>
          <ac:spMkLst>
            <pc:docMk/>
            <pc:sldMk cId="0" sldId="274"/>
            <ac:spMk id="302" creationId="{00000000-0000-0000-0000-000000000000}"/>
          </ac:spMkLst>
        </pc:spChg>
      </pc:sldChg>
      <pc:sldChg chg="modSp mod">
        <pc:chgData name="Iv Tsvetkova" userId="1f83aca625e0483c" providerId="LiveId" clId="{846DE5A8-7E04-49F7-B7F0-ED05646BE63A}" dt="2022-11-11T13:41:41.904" v="651" actId="5793"/>
        <pc:sldMkLst>
          <pc:docMk/>
          <pc:sldMk cId="0" sldId="275"/>
        </pc:sldMkLst>
        <pc:spChg chg="mod">
          <ac:chgData name="Iv Tsvetkova" userId="1f83aca625e0483c" providerId="LiveId" clId="{846DE5A8-7E04-49F7-B7F0-ED05646BE63A}" dt="2022-11-11T13:41:23.454" v="644" actId="20577"/>
          <ac:spMkLst>
            <pc:docMk/>
            <pc:sldMk cId="0" sldId="275"/>
            <ac:spMk id="313" creationId="{00000000-0000-0000-0000-000000000000}"/>
          </ac:spMkLst>
        </pc:spChg>
        <pc:spChg chg="mod">
          <ac:chgData name="Iv Tsvetkova" userId="1f83aca625e0483c" providerId="LiveId" clId="{846DE5A8-7E04-49F7-B7F0-ED05646BE63A}" dt="2022-11-11T13:41:41.904" v="651" actId="5793"/>
          <ac:spMkLst>
            <pc:docMk/>
            <pc:sldMk cId="0" sldId="275"/>
            <ac:spMk id="3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2c5a01c4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62c5a01c4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62c5a01c4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62c5a01c4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5bc957c8a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5bc957c8a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5bc957c8a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5bc957c8a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2c5a01c4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62c5a01c4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photos/7_TSzqJms4w"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ur-lex.europa.eu/legal-content/EN/TXT/?uri=CELEX:32008L0098" TargetMode="External"/><Relationship Id="rId7" Type="http://schemas.openxmlformats.org/officeDocument/2006/relationships/hyperlink" Target="https://ec.europa.eu/environment/waste/packaging/plastic-bags-directive_en.htm" TargetMode="External"/><Relationship Id="rId12" Type="http://schemas.openxmlformats.org/officeDocument/2006/relationships/hyperlink" Target="https://eur-lex.europa.eu/legal-content/EN/TXT/?uri=LEGISSUM%3Al2120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ur-lex.europa.eu/legal-content/EN/TXT/?uri=LEGISSUM:l21207" TargetMode="External"/><Relationship Id="rId11" Type="http://schemas.openxmlformats.org/officeDocument/2006/relationships/hyperlink" Target="https://eur-lex.europa.eu/legal-content/EN/TXT/?uri=CELEX%3A01999L0031-20180704" TargetMode="External"/><Relationship Id="rId5" Type="http://schemas.openxmlformats.org/officeDocument/2006/relationships/hyperlink" Target="https://eur-lex.europa.eu/legal-content/EN/TXT/?uri=celex%3A31994L0062" TargetMode="External"/><Relationship Id="rId10" Type="http://schemas.openxmlformats.org/officeDocument/2006/relationships/hyperlink" Target="http://eur-lex.europa.eu/legal-content/EN/TXT/?uri=CELEX:31999L0031" TargetMode="External"/><Relationship Id="rId4" Type="http://schemas.openxmlformats.org/officeDocument/2006/relationships/hyperlink" Target="https://eur-lex.europa.eu/legal-content/EN/LSU/?uri=CELEX:32008L0098"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TXT/?uri=CELEX:31997D012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EN/TXT/?uri=CELEX:31991L069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eur-lex.europa.eu/legal-content/EN/TXT/?uri=CELEX:32012L00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https://ewwr.eu/" TargetMode="External"/><Relationship Id="rId3" Type="http://schemas.openxmlformats.org/officeDocument/2006/relationships/hyperlink" Target="https://www.edapp.com/course/waste-management-safety/" TargetMode="External"/><Relationship Id="rId7" Type="http://schemas.openxmlformats.org/officeDocument/2006/relationships/hyperlink" Target="https://www.isw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urits.org/" TargetMode="External"/><Relationship Id="rId11" Type="http://schemas.openxmlformats.org/officeDocument/2006/relationships/image" Target="../media/image7.png"/><Relationship Id="rId5" Type="http://schemas.openxmlformats.org/officeDocument/2006/relationships/hyperlink" Target="https://eeb.org/waste-no-more-introducing-europes-new-waste-laws/" TargetMode="External"/><Relationship Id="rId10" Type="http://schemas.openxmlformats.org/officeDocument/2006/relationships/image" Target="../media/image6.png"/><Relationship Id="rId4" Type="http://schemas.openxmlformats.org/officeDocument/2006/relationships/hyperlink" Target="https://www.municipalwasteeurope.eu/summary-current-eu-waste-legislation" TargetMode="External"/><Relationship Id="rId9" Type="http://schemas.openxmlformats.org/officeDocument/2006/relationships/hyperlink" Target="https://eur-lex.europa.eu/legal-content/EN/TXT/?uri=CELEX:02000D0532-201506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1D07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280959" y="679308"/>
            <a:ext cx="3360875" cy="1614829"/>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730458" y="6014475"/>
            <a:ext cx="3443977" cy="722530"/>
          </a:xfrm>
          <a:prstGeom prst="rect">
            <a:avLst/>
          </a:prstGeom>
          <a:noFill/>
          <a:ln>
            <a:noFill/>
          </a:ln>
        </p:spPr>
      </p:pic>
      <p:sp>
        <p:nvSpPr>
          <p:cNvPr id="90" name="Google Shape;90;p1"/>
          <p:cNvSpPr/>
          <p:nvPr/>
        </p:nvSpPr>
        <p:spPr>
          <a:xfrm>
            <a:off x="0" y="5658678"/>
            <a:ext cx="12192000"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18650" y="2412775"/>
            <a:ext cx="6966000" cy="24006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5000" b="1" i="0" strike="noStrike" cap="none" dirty="0">
                <a:solidFill>
                  <a:srgbClr val="056839"/>
                </a:solidFill>
                <a:latin typeface="Calibri"/>
                <a:ea typeface="Calibri"/>
                <a:cs typeface="Calibri"/>
                <a:sym typeface="Calibri"/>
              </a:rPr>
              <a:t>Управление на отпадъците: Концепция и регулации </a:t>
            </a:r>
            <a:endParaRPr lang="en-US" sz="7800" b="1" dirty="0">
              <a:solidFill>
                <a:srgbClr val="056839"/>
              </a:solidFill>
              <a:latin typeface="Calibri"/>
              <a:ea typeface="Calibri"/>
              <a:cs typeface="Calibri"/>
              <a:sym typeface="Calibri"/>
            </a:endParaRPr>
          </a:p>
        </p:txBody>
      </p:sp>
      <p:sp>
        <p:nvSpPr>
          <p:cNvPr id="95" name="Google Shape;95;p1"/>
          <p:cNvSpPr txBox="1"/>
          <p:nvPr/>
        </p:nvSpPr>
        <p:spPr>
          <a:xfrm>
            <a:off x="280959" y="4847979"/>
            <a:ext cx="124479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dirty="0">
                <a:solidFill>
                  <a:srgbClr val="056839"/>
                </a:solidFill>
                <a:latin typeface="Calibri"/>
                <a:ea typeface="Calibri"/>
                <a:cs typeface="Calibri"/>
                <a:sym typeface="Calibri"/>
              </a:rPr>
              <a:t>Ключови думи</a:t>
            </a:r>
            <a:r>
              <a:rPr lang="en-US" sz="2400" dirty="0">
                <a:solidFill>
                  <a:srgbClr val="056839"/>
                </a:solidFill>
                <a:latin typeface="Calibri"/>
                <a:ea typeface="Calibri"/>
                <a:cs typeface="Calibri"/>
                <a:sym typeface="Calibri"/>
              </a:rPr>
              <a:t>: </a:t>
            </a:r>
            <a:r>
              <a:rPr lang="bg-BG" sz="2400" dirty="0">
                <a:solidFill>
                  <a:srgbClr val="056839"/>
                </a:solidFill>
                <a:latin typeface="Calibri"/>
                <a:ea typeface="Calibri"/>
                <a:cs typeface="Calibri"/>
                <a:sym typeface="Calibri"/>
              </a:rPr>
              <a:t>Управление на отпадъци, директива, регулация, край-на-отпадъците </a:t>
            </a:r>
            <a:endParaRPr dirty="0">
              <a:solidFill>
                <a:schemeClr val="dk1"/>
              </a:solidFill>
              <a:latin typeface="Calibri"/>
              <a:ea typeface="Calibri"/>
              <a:cs typeface="Calibri"/>
              <a:sym typeface="Calibri"/>
            </a:endParaRPr>
          </a:p>
        </p:txBody>
      </p:sp>
      <p:sp>
        <p:nvSpPr>
          <p:cNvPr id="96" name="Google Shape;96;p1"/>
          <p:cNvSpPr txBox="1"/>
          <p:nvPr/>
        </p:nvSpPr>
        <p:spPr>
          <a:xfrm>
            <a:off x="4493172" y="6014475"/>
            <a:ext cx="46350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97" name="Google Shape;97;p1"/>
          <p:cNvPicPr preferRelativeResize="0"/>
          <p:nvPr/>
        </p:nvPicPr>
        <p:blipFill>
          <a:blip r:embed="rId5">
            <a:alphaModFix/>
          </a:blip>
          <a:stretch>
            <a:fillRect/>
          </a:stretch>
        </p:blipFill>
        <p:spPr>
          <a:xfrm>
            <a:off x="7201150" y="945081"/>
            <a:ext cx="4502548" cy="2989974"/>
          </a:xfrm>
          <a:prstGeom prst="rect">
            <a:avLst/>
          </a:prstGeom>
          <a:noFill/>
          <a:ln>
            <a:noFill/>
          </a:ln>
        </p:spPr>
      </p:pic>
      <p:sp>
        <p:nvSpPr>
          <p:cNvPr id="98" name="Google Shape;98;p1"/>
          <p:cNvSpPr txBox="1"/>
          <p:nvPr/>
        </p:nvSpPr>
        <p:spPr>
          <a:xfrm>
            <a:off x="7384650" y="4044475"/>
            <a:ext cx="3982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Photo from “Unsplash”: </a:t>
            </a:r>
            <a:r>
              <a:rPr lang="en-US" sz="1000" u="sng">
                <a:solidFill>
                  <a:schemeClr val="hlink"/>
                </a:solidFill>
                <a:latin typeface="Calibri"/>
                <a:ea typeface="Calibri"/>
                <a:cs typeface="Calibri"/>
                <a:sym typeface="Calibri"/>
                <a:hlinkClick r:id="rId6"/>
              </a:rPr>
              <a:t>https://unsplash.com/photos/7_TSzqJms4w</a:t>
            </a:r>
            <a:r>
              <a:rPr lang="en-US" sz="1000">
                <a:latin typeface="Calibri"/>
                <a:ea typeface="Calibri"/>
                <a:cs typeface="Calibri"/>
                <a:sym typeface="Calibri"/>
              </a:rPr>
              <a:t> </a:t>
            </a:r>
            <a:endParaRPr sz="1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9"/>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Рамкова директива за отпадъците</a:t>
            </a:r>
            <a:endParaRPr lang="ru-RU" sz="2000" b="1" dirty="0">
              <a:solidFill>
                <a:srgbClr val="C55A11"/>
              </a:solidFill>
              <a:latin typeface="Calibri"/>
              <a:ea typeface="Calibri"/>
              <a:cs typeface="Calibri"/>
              <a:sym typeface="Calibri"/>
            </a:endParaRPr>
          </a:p>
        </p:txBody>
      </p:sp>
      <p:sp>
        <p:nvSpPr>
          <p:cNvPr id="198" name="Google Shape;198;p9"/>
          <p:cNvSpPr txBox="1"/>
          <p:nvPr/>
        </p:nvSpPr>
        <p:spPr>
          <a:xfrm>
            <a:off x="612974" y="1347175"/>
            <a:ext cx="672107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2000" dirty="0">
                <a:solidFill>
                  <a:srgbClr val="056839"/>
                </a:solidFill>
                <a:latin typeface="Calibri"/>
                <a:ea typeface="Calibri"/>
                <a:cs typeface="Calibri"/>
                <a:sym typeface="Calibri"/>
              </a:rPr>
              <a:t>Поради изменения в няколко регламента, включително тази директива, изискванията за докладване са променени. Следващите доклади трябва да бъдат представени през 2022 г. Тази година</a:t>
            </a:r>
          </a:p>
        </p:txBody>
      </p:sp>
      <p:sp>
        <p:nvSpPr>
          <p:cNvPr id="199" name="Google Shape;199;p9"/>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9"/>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9"/>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9"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03" name="Google Shape;203;p9"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204" name="Google Shape;204;p9"/>
          <p:cNvPicPr preferRelativeResize="0"/>
          <p:nvPr/>
        </p:nvPicPr>
        <p:blipFill>
          <a:blip r:embed="rId5">
            <a:alphaModFix/>
          </a:blip>
          <a:stretch>
            <a:fillRect/>
          </a:stretch>
        </p:blipFill>
        <p:spPr>
          <a:xfrm>
            <a:off x="7777114" y="1979657"/>
            <a:ext cx="4165838" cy="2836859"/>
          </a:xfrm>
          <a:prstGeom prst="rect">
            <a:avLst/>
          </a:prstGeom>
          <a:noFill/>
          <a:ln>
            <a:noFill/>
          </a:ln>
        </p:spPr>
      </p:pic>
      <p:sp>
        <p:nvSpPr>
          <p:cNvPr id="205" name="Google Shape;205;p9"/>
          <p:cNvSpPr txBox="1"/>
          <p:nvPr/>
        </p:nvSpPr>
        <p:spPr>
          <a:xfrm>
            <a:off x="7779169" y="5155227"/>
            <a:ext cx="4340561"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t>https://www.freepik.com/free-photo/elevated-view-graph-with-natural-resources-icon-desk_2532794.htm#query=waste%20framework%20directive&amp;position=4&amp;from_view=search&amp;track=ais</a:t>
            </a:r>
            <a:endParaRPr sz="1100" dirty="0"/>
          </a:p>
        </p:txBody>
      </p:sp>
      <p:sp>
        <p:nvSpPr>
          <p:cNvPr id="206" name="Google Shape;206;p9"/>
          <p:cNvSpPr txBox="1"/>
          <p:nvPr/>
        </p:nvSpPr>
        <p:spPr>
          <a:xfrm>
            <a:off x="81825" y="3184500"/>
            <a:ext cx="7590784" cy="2769959"/>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Font typeface="Arial"/>
              <a:buNone/>
            </a:pPr>
            <a:r>
              <a:rPr lang="ru-RU" sz="1600" i="1" dirty="0">
                <a:solidFill>
                  <a:srgbClr val="056839"/>
                </a:solidFill>
                <a:latin typeface="Calibri"/>
                <a:ea typeface="Calibri"/>
                <a:cs typeface="Calibri"/>
                <a:sym typeface="Calibri"/>
              </a:rPr>
              <a:t>„Комисията стартира обществена консултация относно преразглеждането на Рамковата директива за отпадъците (РДО), включително определянето на целите на ЕС за намаляване на хранителните отпадъци. Ревизията има за цел да подобри цялостния екологичен резултат от управлението на отпадъците в съответствие с йерархията на отпадъците и прилагането на принципа „замърсителят плаща“. Обществената консултация е отворена за обратна връзка до 16 август 2022 г.“</a:t>
            </a:r>
            <a:endParaRPr lang="en-US" sz="1100" i="1"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0"/>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Тема</a:t>
            </a:r>
            <a:r>
              <a:rPr lang="en-US" sz="3600" b="1" dirty="0">
                <a:solidFill>
                  <a:srgbClr val="056839"/>
                </a:solidFill>
                <a:latin typeface="Calibri"/>
                <a:ea typeface="Calibri"/>
                <a:cs typeface="Calibri"/>
                <a:sym typeface="Calibri"/>
              </a:rPr>
              <a:t> 3: </a:t>
            </a:r>
            <a:r>
              <a:rPr lang="ru-RU" sz="3600" b="1" dirty="0">
                <a:solidFill>
                  <a:srgbClr val="056839"/>
                </a:solidFill>
                <a:latin typeface="Calibri"/>
                <a:ea typeface="Calibri"/>
                <a:cs typeface="Calibri"/>
                <a:sym typeface="Calibri"/>
              </a:rPr>
              <a:t>Критерии за край на отпадъците</a:t>
            </a:r>
            <a:endParaRPr sz="2000" b="1" dirty="0">
              <a:solidFill>
                <a:srgbClr val="C55A11"/>
              </a:solidFill>
              <a:latin typeface="Calibri"/>
              <a:ea typeface="Calibri"/>
              <a:cs typeface="Calibri"/>
              <a:sym typeface="Calibri"/>
            </a:endParaRPr>
          </a:p>
        </p:txBody>
      </p:sp>
      <p:sp>
        <p:nvSpPr>
          <p:cNvPr id="212" name="Google Shape;212;p10"/>
          <p:cNvSpPr txBox="1"/>
          <p:nvPr/>
        </p:nvSpPr>
        <p:spPr>
          <a:xfrm>
            <a:off x="503249" y="1422625"/>
            <a:ext cx="11185500" cy="5061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1800" b="1" dirty="0">
                <a:solidFill>
                  <a:srgbClr val="056839"/>
                </a:solidFill>
                <a:latin typeface="Calibri"/>
                <a:ea typeface="Calibri"/>
                <a:cs typeface="Calibri"/>
                <a:sym typeface="Calibri"/>
              </a:rPr>
              <a:t>Критериите за край на отпадъка определят кога определен отпадък престава да бъде отпадък и се превръща в продукт или вторична суровина.</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Съгласно член 6, параграфи 1 и 2 от Рамковата директива за отпадъците някои специфични отпадъци престават да бъдат отпадъци, когато са преминали през операция по оползотворяване (включително рециклиране) и отговарят на специфични критерии, особено когато:</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веществото или предметът обикновено се използва за специфични цели</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има съществуващ пазар или търсене за веществото или предмета</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използването е законно</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употребата няма да доведе до цялостно неблагоприятно въздействие върху околната среда или човешкото здраве</a:t>
            </a:r>
          </a:p>
          <a:p>
            <a:pPr marL="0" marR="0" lvl="0" indent="0" algn="l" rtl="0">
              <a:lnSpc>
                <a:spcPct val="150000"/>
              </a:lnSpc>
              <a:spcBef>
                <a:spcPts val="0"/>
              </a:spcBef>
              <a:spcAft>
                <a:spcPts val="0"/>
              </a:spcAft>
              <a:buNone/>
            </a:pPr>
            <a:r>
              <a:rPr lang="ru-RU" sz="1800" u="sng" dirty="0">
                <a:solidFill>
                  <a:srgbClr val="056839"/>
                </a:solidFill>
                <a:latin typeface="Calibri"/>
                <a:ea typeface="Calibri"/>
                <a:cs typeface="Calibri"/>
                <a:sym typeface="Calibri"/>
              </a:rPr>
              <a:t>Тези критерии за конкретни материали се определят от Комисията чрез процедурата на „комитология“.</a:t>
            </a:r>
          </a:p>
          <a:p>
            <a:pPr marL="342900" marR="0" lvl="0" indent="-228600" algn="just" rtl="0">
              <a:lnSpc>
                <a:spcPct val="107000"/>
              </a:lnSpc>
              <a:spcBef>
                <a:spcPts val="800"/>
              </a:spcBef>
              <a:spcAft>
                <a:spcPts val="0"/>
              </a:spcAft>
              <a:buClr>
                <a:schemeClr val="dk1"/>
              </a:buClr>
              <a:buSzPts val="1800"/>
              <a:buFont typeface="Noto Sans Symbols"/>
              <a:buNone/>
            </a:pPr>
            <a:endParaRPr sz="1800" dirty="0">
              <a:solidFill>
                <a:srgbClr val="056839"/>
              </a:solidFill>
              <a:latin typeface="Arial"/>
              <a:ea typeface="Arial"/>
              <a:cs typeface="Arial"/>
              <a:sym typeface="Arial"/>
            </a:endParaRPr>
          </a:p>
        </p:txBody>
      </p:sp>
      <p:sp>
        <p:nvSpPr>
          <p:cNvPr id="213" name="Google Shape;213;p10"/>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0"/>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6" name="Google Shape;216;p10"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17" name="Google Shape;217;p10"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11"/>
          <p:cNvSpPr txBox="1"/>
          <p:nvPr/>
        </p:nvSpPr>
        <p:spPr>
          <a:xfrm>
            <a:off x="523761" y="563743"/>
            <a:ext cx="109675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Тема</a:t>
            </a:r>
            <a:r>
              <a:rPr lang="en-US" sz="3600" b="1" dirty="0">
                <a:solidFill>
                  <a:srgbClr val="056839"/>
                </a:solidFill>
                <a:latin typeface="Calibri"/>
                <a:ea typeface="Calibri"/>
                <a:cs typeface="Calibri"/>
                <a:sym typeface="Calibri"/>
              </a:rPr>
              <a:t> 4 </a:t>
            </a:r>
            <a:r>
              <a:rPr lang="ru-RU" sz="3600" b="1" dirty="0">
                <a:solidFill>
                  <a:srgbClr val="056839"/>
                </a:solidFill>
                <a:latin typeface="Calibri"/>
                <a:ea typeface="Calibri"/>
                <a:cs typeface="Calibri"/>
                <a:sym typeface="Calibri"/>
              </a:rPr>
              <a:t>Наредби за отделните видове отпадъци</a:t>
            </a:r>
            <a:endParaRPr sz="2000" b="1" dirty="0">
              <a:solidFill>
                <a:srgbClr val="C55A11"/>
              </a:solidFill>
              <a:latin typeface="Calibri"/>
              <a:ea typeface="Calibri"/>
              <a:cs typeface="Calibri"/>
              <a:sym typeface="Calibri"/>
            </a:endParaRPr>
          </a:p>
        </p:txBody>
      </p:sp>
      <p:sp>
        <p:nvSpPr>
          <p:cNvPr id="223" name="Google Shape;223;p11"/>
          <p:cNvSpPr txBox="1"/>
          <p:nvPr/>
        </p:nvSpPr>
        <p:spPr>
          <a:xfrm>
            <a:off x="523761" y="1415322"/>
            <a:ext cx="11297400" cy="504916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1800" b="1" dirty="0">
                <a:solidFill>
                  <a:srgbClr val="056839"/>
                </a:solidFill>
                <a:latin typeface="Calibri"/>
                <a:ea typeface="Calibri"/>
                <a:cs typeface="Calibri"/>
                <a:sym typeface="Calibri"/>
              </a:rPr>
              <a:t>ЕС подготви и публикува специфични разпоредби, свързани с определени видове отпадъци. След като има директива, тя трябва да се следва от всички държави-членки, с процедура за прилагане. Комисията също така предоставя насоки за прилагането и интегрирането в съществуващите местни системи. </a:t>
            </a:r>
            <a:r>
              <a:rPr lang="ru-RU" sz="1800" dirty="0">
                <a:solidFill>
                  <a:srgbClr val="056839"/>
                </a:solidFill>
                <a:latin typeface="Calibri"/>
                <a:ea typeface="Calibri"/>
                <a:cs typeface="Calibri"/>
                <a:sym typeface="Calibri"/>
              </a:rPr>
              <a:t>Някои примери</a:t>
            </a:r>
            <a:r>
              <a:rPr lang="en-US" sz="1800" dirty="0">
                <a:solidFill>
                  <a:srgbClr val="056839"/>
                </a:solidFill>
                <a:latin typeface="Calibri"/>
                <a:ea typeface="Calibri"/>
                <a:cs typeface="Calibri"/>
                <a:sym typeface="Calibri"/>
              </a:rPr>
              <a:t>:</a:t>
            </a:r>
          </a:p>
          <a:p>
            <a:pPr marL="742950" marR="0" lvl="1" indent="-330200" algn="just" rtl="0">
              <a:spcBef>
                <a:spcPts val="2000"/>
              </a:spcBef>
              <a:spcAft>
                <a:spcPts val="0"/>
              </a:spcAft>
              <a:buClr>
                <a:srgbClr val="056839"/>
              </a:buClr>
              <a:buSzPts val="1800"/>
              <a:buFont typeface="Calibri"/>
              <a:buChar char="➢"/>
            </a:pPr>
            <a:r>
              <a:rPr lang="ru-RU" sz="1800" b="1" i="0" u="none" strike="noStrike" cap="none" dirty="0">
                <a:solidFill>
                  <a:srgbClr val="056839"/>
                </a:solidFill>
                <a:latin typeface="Calibri"/>
                <a:ea typeface="Calibri"/>
                <a:cs typeface="Calibri"/>
                <a:sym typeface="Calibri"/>
              </a:rPr>
              <a:t>Рамкова директива за отпадъците (РДО)</a:t>
            </a:r>
          </a:p>
          <a:p>
            <a:pPr marL="698500" marR="0" lvl="1" indent="-285750" algn="just" rtl="0">
              <a:spcBef>
                <a:spcPts val="2000"/>
              </a:spcBef>
              <a:spcAft>
                <a:spcPts val="0"/>
              </a:spcAft>
              <a:buClr>
                <a:srgbClr val="056839"/>
              </a:buClr>
              <a:buSzPts val="1800"/>
              <a:buFont typeface="Wingdings" panose="05000000000000000000" pitchFamily="2" charset="2"/>
              <a:buChar char="v"/>
            </a:pPr>
            <a:r>
              <a:rPr lang="en-US" sz="18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Waste Framework Directive</a:t>
            </a:r>
            <a:endParaRPr lang="en-US" sz="1800" dirty="0">
              <a:solidFill>
                <a:srgbClr val="056839"/>
              </a:solidFill>
              <a:latin typeface="Calibri"/>
              <a:ea typeface="Calibri"/>
              <a:cs typeface="Calibri"/>
              <a:sym typeface="Calibri"/>
            </a:endParaRPr>
          </a:p>
          <a:p>
            <a:pPr marL="342900" marR="0" lvl="0" indent="-393700" algn="l" rtl="0">
              <a:lnSpc>
                <a:spcPct val="107000"/>
              </a:lnSpc>
              <a:spcBef>
                <a:spcPts val="800"/>
              </a:spcBef>
              <a:spcAft>
                <a:spcPts val="0"/>
              </a:spcAft>
              <a:buClr>
                <a:srgbClr val="056839"/>
              </a:buClr>
              <a:buSzPts val="1800"/>
              <a:buFont typeface="Calibri"/>
              <a:buChar char="❖"/>
            </a:pPr>
            <a:r>
              <a:rPr lang="en-US" sz="1800" u="sng" dirty="0">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Summary of the Waste Framework Directive</a:t>
            </a:r>
            <a:endParaRPr sz="1800" dirty="0">
              <a:solidFill>
                <a:srgbClr val="056839"/>
              </a:solidFill>
              <a:latin typeface="Calibri"/>
              <a:ea typeface="Calibri"/>
              <a:cs typeface="Calibri"/>
              <a:sym typeface="Calibri"/>
            </a:endParaRPr>
          </a:p>
          <a:p>
            <a:pPr marL="742950" marR="0" lvl="1" indent="-330200" algn="just" rtl="0">
              <a:spcBef>
                <a:spcPts val="2000"/>
              </a:spcBef>
              <a:spcAft>
                <a:spcPts val="0"/>
              </a:spcAft>
              <a:buClr>
                <a:srgbClr val="056839"/>
              </a:buClr>
              <a:buSzPts val="1800"/>
              <a:buFont typeface="Calibri"/>
              <a:buChar char="➢"/>
            </a:pPr>
            <a:r>
              <a:rPr lang="bg-BG" sz="1800" b="1" dirty="0">
                <a:solidFill>
                  <a:schemeClr val="accent6">
                    <a:lumMod val="50000"/>
                  </a:schemeClr>
                </a:solidFill>
                <a:effectLst/>
                <a:latin typeface="Calibri" panose="020F0502020204030204" pitchFamily="34" charset="0"/>
                <a:ea typeface="Calibri" panose="020F0502020204030204" pitchFamily="34" charset="0"/>
              </a:rPr>
              <a:t>Опаковачни отпадъци</a:t>
            </a:r>
          </a:p>
          <a:p>
            <a:pPr marL="698500" marR="0" lvl="1" indent="-285750" algn="just" rtl="0">
              <a:spcBef>
                <a:spcPts val="2000"/>
              </a:spcBef>
              <a:spcAft>
                <a:spcPts val="0"/>
              </a:spcAft>
              <a:buClr>
                <a:srgbClr val="056839"/>
              </a:buClr>
              <a:buSzPts val="1800"/>
              <a:buFont typeface="Wingdings" panose="05000000000000000000" pitchFamily="2" charset="2"/>
              <a:buChar char="v"/>
            </a:pPr>
            <a:r>
              <a:rPr lang="en-US" sz="1800" u="sng" dirty="0">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Packaging Directive</a:t>
            </a:r>
            <a:endParaRPr sz="1800" dirty="0">
              <a:solidFill>
                <a:srgbClr val="056839"/>
              </a:solidFill>
              <a:latin typeface="Calibri"/>
              <a:ea typeface="Calibri"/>
              <a:cs typeface="Calibri"/>
              <a:sym typeface="Calibri"/>
            </a:endParaRPr>
          </a:p>
          <a:p>
            <a:pPr marL="342900" marR="0" lvl="0" indent="-393700" algn="l" rtl="0">
              <a:lnSpc>
                <a:spcPct val="107000"/>
              </a:lnSpc>
              <a:spcBef>
                <a:spcPts val="800"/>
              </a:spcBef>
              <a:spcAft>
                <a:spcPts val="0"/>
              </a:spcAft>
              <a:buClr>
                <a:srgbClr val="056839"/>
              </a:buClr>
              <a:buSzPts val="1800"/>
              <a:buFont typeface="Calibri"/>
              <a:buChar char="❖"/>
            </a:pPr>
            <a:r>
              <a:rPr lang="en-US" sz="1800" u="sng" dirty="0">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Summary of EU law on packaging and packaging waste</a:t>
            </a:r>
            <a:endParaRPr sz="1800" dirty="0">
              <a:solidFill>
                <a:srgbClr val="056839"/>
              </a:solidFill>
              <a:latin typeface="Calibri"/>
              <a:ea typeface="Calibri"/>
              <a:cs typeface="Calibri"/>
              <a:sym typeface="Calibri"/>
            </a:endParaRPr>
          </a:p>
          <a:p>
            <a:pPr marL="342900" marR="0" lvl="0" indent="-393700" algn="l" rtl="0">
              <a:lnSpc>
                <a:spcPct val="107000"/>
              </a:lnSpc>
              <a:spcBef>
                <a:spcPts val="800"/>
              </a:spcBef>
              <a:spcAft>
                <a:spcPts val="0"/>
              </a:spcAft>
              <a:buClr>
                <a:srgbClr val="056839"/>
              </a:buClr>
              <a:buSzPts val="1800"/>
              <a:buFont typeface="Calibri"/>
              <a:buChar char="❖"/>
            </a:pPr>
            <a:r>
              <a:rPr lang="en-US" sz="1800" u="sng" dirty="0">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Plastic Carrier Bags Directive</a:t>
            </a:r>
            <a:endParaRPr sz="1800" dirty="0">
              <a:solidFill>
                <a:srgbClr val="056839"/>
              </a:solidFill>
              <a:latin typeface="Calibri"/>
              <a:ea typeface="Calibri"/>
              <a:cs typeface="Calibri"/>
              <a:sym typeface="Calibri"/>
            </a:endParaRPr>
          </a:p>
          <a:p>
            <a:pPr marL="0" marR="0" lvl="0" indent="0" algn="l" rtl="0">
              <a:spcBef>
                <a:spcPts val="800"/>
              </a:spcBef>
              <a:spcAft>
                <a:spcPts val="0"/>
              </a:spcAft>
              <a:buNone/>
            </a:pPr>
            <a:endParaRPr sz="1800" dirty="0">
              <a:solidFill>
                <a:schemeClr val="dk1"/>
              </a:solidFill>
              <a:latin typeface="Arial"/>
              <a:ea typeface="Arial"/>
              <a:cs typeface="Arial"/>
              <a:sym typeface="Arial"/>
            </a:endParaRPr>
          </a:p>
        </p:txBody>
      </p:sp>
      <p:sp>
        <p:nvSpPr>
          <p:cNvPr id="224" name="Google Shape;224;p11"/>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1"/>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1"/>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11" descr="Logo&#10;&#10;Description automatically generated"/>
          <p:cNvPicPr preferRelativeResize="0"/>
          <p:nvPr/>
        </p:nvPicPr>
        <p:blipFill rotWithShape="1">
          <a:blip r:embed="rId8">
            <a:alphaModFix/>
          </a:blip>
          <a:srcRect/>
          <a:stretch/>
        </p:blipFill>
        <p:spPr>
          <a:xfrm>
            <a:off x="165346" y="6070861"/>
            <a:ext cx="1350410" cy="664590"/>
          </a:xfrm>
          <a:prstGeom prst="rect">
            <a:avLst/>
          </a:prstGeom>
          <a:noFill/>
          <a:ln>
            <a:noFill/>
          </a:ln>
        </p:spPr>
      </p:pic>
      <p:pic>
        <p:nvPicPr>
          <p:cNvPr id="228" name="Google Shape;228;p11" descr="Graphical user interface, text&#10;&#10;Description automatically generated"/>
          <p:cNvPicPr preferRelativeResize="0"/>
          <p:nvPr/>
        </p:nvPicPr>
        <p:blipFill rotWithShape="1">
          <a:blip r:embed="rId9">
            <a:alphaModFix/>
          </a:blip>
          <a:srcRect/>
          <a:stretch/>
        </p:blipFill>
        <p:spPr>
          <a:xfrm>
            <a:off x="1855947" y="6160565"/>
            <a:ext cx="2312641" cy="485181"/>
          </a:xfrm>
          <a:prstGeom prst="rect">
            <a:avLst/>
          </a:prstGeom>
          <a:noFill/>
          <a:ln>
            <a:noFill/>
          </a:ln>
        </p:spPr>
      </p:pic>
      <p:sp>
        <p:nvSpPr>
          <p:cNvPr id="229" name="Google Shape;229;p11"/>
          <p:cNvSpPr txBox="1"/>
          <p:nvPr/>
        </p:nvSpPr>
        <p:spPr>
          <a:xfrm>
            <a:off x="6561475" y="2728275"/>
            <a:ext cx="4125900" cy="2539639"/>
          </a:xfrm>
          <a:prstGeom prst="rect">
            <a:avLst/>
          </a:prstGeom>
          <a:noFill/>
          <a:ln>
            <a:noFill/>
          </a:ln>
        </p:spPr>
        <p:txBody>
          <a:bodyPr spcFirstLastPara="1" wrap="square" lIns="91425" tIns="91425" rIns="91425" bIns="91425" anchor="t" anchorCtr="0">
            <a:spAutoFit/>
          </a:bodyPr>
          <a:lstStyle/>
          <a:p>
            <a:pPr marL="914400" lvl="1" indent="-342900" algn="just" rtl="0">
              <a:spcBef>
                <a:spcPts val="2000"/>
              </a:spcBef>
              <a:spcAft>
                <a:spcPts val="0"/>
              </a:spcAft>
              <a:buClr>
                <a:srgbClr val="056839"/>
              </a:buClr>
              <a:buSzPts val="1800"/>
              <a:buFont typeface="Calibri"/>
              <a:buChar char="➢"/>
            </a:pPr>
            <a:r>
              <a:rPr lang="bg-BG" sz="1800" b="1" dirty="0">
                <a:solidFill>
                  <a:srgbClr val="056839"/>
                </a:solidFill>
                <a:latin typeface="Calibri"/>
                <a:ea typeface="Calibri"/>
                <a:cs typeface="Calibri"/>
                <a:sym typeface="Calibri"/>
              </a:rPr>
              <a:t>Депониране на отпадъци</a:t>
            </a:r>
          </a:p>
          <a:p>
            <a:pPr marL="857250" lvl="1" indent="-285750" algn="just" rtl="0">
              <a:spcBef>
                <a:spcPts val="2000"/>
              </a:spcBef>
              <a:spcAft>
                <a:spcPts val="0"/>
              </a:spcAft>
              <a:buClr>
                <a:srgbClr val="056839"/>
              </a:buClr>
              <a:buSzPts val="1800"/>
              <a:buFont typeface="Wingdings" panose="05000000000000000000" pitchFamily="2" charset="2"/>
              <a:buChar char="v"/>
            </a:pPr>
            <a:r>
              <a:rPr lang="en-US" sz="1800" u="sng" dirty="0">
                <a:solidFill>
                  <a:srgbClr val="056839"/>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Landfill Directive</a:t>
            </a:r>
            <a:endParaRPr lang="en-US" sz="1800" dirty="0">
              <a:solidFill>
                <a:srgbClr val="056839"/>
              </a:solidFill>
              <a:latin typeface="Calibri"/>
              <a:ea typeface="Calibri"/>
              <a:cs typeface="Calibri"/>
              <a:sym typeface="Calibri"/>
            </a:endParaRPr>
          </a:p>
          <a:p>
            <a:pPr marL="457200" lvl="0" indent="-342900" algn="l" rtl="0">
              <a:lnSpc>
                <a:spcPct val="107000"/>
              </a:lnSpc>
              <a:spcBef>
                <a:spcPts val="0"/>
              </a:spcBef>
              <a:spcAft>
                <a:spcPts val="0"/>
              </a:spcAft>
              <a:buClr>
                <a:srgbClr val="056839"/>
              </a:buClr>
              <a:buSzPts val="1800"/>
              <a:buFont typeface="Calibri"/>
              <a:buChar char="❖"/>
            </a:pPr>
            <a:r>
              <a:rPr lang="en-US" sz="1800" u="sng" dirty="0">
                <a:solidFill>
                  <a:srgbClr val="056839"/>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Landfill Directive (consolidated version)</a:t>
            </a:r>
            <a:r>
              <a:rPr lang="en-US" sz="1800" dirty="0">
                <a:solidFill>
                  <a:srgbClr val="056839"/>
                </a:solidFill>
                <a:latin typeface="Calibri"/>
                <a:ea typeface="Calibri"/>
                <a:cs typeface="Calibri"/>
                <a:sym typeface="Calibri"/>
              </a:rPr>
              <a:t> </a:t>
            </a:r>
            <a:endParaRPr sz="1800" dirty="0">
              <a:solidFill>
                <a:srgbClr val="056839"/>
              </a:solidFill>
              <a:latin typeface="Calibri"/>
              <a:ea typeface="Calibri"/>
              <a:cs typeface="Calibri"/>
              <a:sym typeface="Calibri"/>
            </a:endParaRPr>
          </a:p>
          <a:p>
            <a:pPr marL="457200" lvl="0" indent="-342900" algn="l" rtl="0">
              <a:lnSpc>
                <a:spcPct val="107000"/>
              </a:lnSpc>
              <a:spcBef>
                <a:spcPts val="0"/>
              </a:spcBef>
              <a:spcAft>
                <a:spcPts val="0"/>
              </a:spcAft>
              <a:buClr>
                <a:srgbClr val="056839"/>
              </a:buClr>
              <a:buSzPts val="1800"/>
              <a:buFont typeface="Calibri"/>
              <a:buChar char="❖"/>
            </a:pPr>
            <a:r>
              <a:rPr lang="en-US" sz="1800" u="sng" dirty="0">
                <a:solidFill>
                  <a:srgbClr val="056839"/>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Summary of Landfill Directive</a:t>
            </a:r>
            <a:endParaRPr sz="1800" dirty="0">
              <a:solidFill>
                <a:srgbClr val="056839"/>
              </a:solidFill>
              <a:latin typeface="Calibri"/>
              <a:ea typeface="Calibri"/>
              <a:cs typeface="Calibri"/>
              <a:sym typeface="Calibri"/>
            </a:endParaRPr>
          </a:p>
          <a:p>
            <a:pPr marL="457200" lvl="0" indent="0" algn="l" rtl="0">
              <a:lnSpc>
                <a:spcPct val="107000"/>
              </a:lnSpc>
              <a:spcBef>
                <a:spcPts val="800"/>
              </a:spcBef>
              <a:spcAft>
                <a:spcPts val="0"/>
              </a:spcAft>
              <a:buNone/>
            </a:pPr>
            <a:endParaRPr sz="1800" dirty="0">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2"/>
          <p:cNvSpPr txBox="1"/>
          <p:nvPr/>
        </p:nvSpPr>
        <p:spPr>
          <a:xfrm>
            <a:off x="523761" y="563743"/>
            <a:ext cx="92622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4 Наредби за отделните видове отпадъци</a:t>
            </a:r>
            <a:endParaRPr lang="ru-RU" sz="2000" b="1" dirty="0">
              <a:solidFill>
                <a:srgbClr val="C55A11"/>
              </a:solidFill>
              <a:latin typeface="Calibri"/>
              <a:ea typeface="Calibri"/>
              <a:cs typeface="Calibri"/>
              <a:sym typeface="Calibri"/>
            </a:endParaRPr>
          </a:p>
        </p:txBody>
      </p:sp>
      <p:sp>
        <p:nvSpPr>
          <p:cNvPr id="235" name="Google Shape;235;p12"/>
          <p:cNvSpPr txBox="1"/>
          <p:nvPr/>
        </p:nvSpPr>
        <p:spPr>
          <a:xfrm>
            <a:off x="375036" y="1623172"/>
            <a:ext cx="11297400" cy="50258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bg-BG" sz="2000" b="1" dirty="0">
                <a:solidFill>
                  <a:srgbClr val="056839"/>
                </a:solidFill>
                <a:latin typeface="Calibri"/>
                <a:ea typeface="Calibri"/>
                <a:cs typeface="Calibri"/>
                <a:sym typeface="Calibri"/>
              </a:rPr>
              <a:t>Вторичен закон</a:t>
            </a:r>
          </a:p>
          <a:p>
            <a:pPr marL="0" marR="0" lvl="0" indent="0" algn="l" rtl="0">
              <a:lnSpc>
                <a:spcPct val="150000"/>
              </a:lnSpc>
              <a:spcBef>
                <a:spcPts val="0"/>
              </a:spcBef>
              <a:spcAft>
                <a:spcPts val="0"/>
              </a:spcAft>
              <a:buNone/>
            </a:pPr>
            <a:r>
              <a:rPr lang="ru-RU" sz="2000" u="sng" dirty="0">
                <a:solidFill>
                  <a:srgbClr val="056839"/>
                </a:solidFill>
                <a:latin typeface="Calibri"/>
                <a:ea typeface="Calibri"/>
                <a:cs typeface="Calibri"/>
                <a:sym typeface="Calibri"/>
              </a:rPr>
              <a:t>Комуникация относно опаковките на напитките, депозитните системи и свободното движение на стоки</a:t>
            </a:r>
          </a:p>
          <a:p>
            <a:pPr marL="0" marR="0" lvl="0" indent="0" algn="l" rtl="0">
              <a:lnSpc>
                <a:spcPct val="150000"/>
              </a:lnSpc>
              <a:spcBef>
                <a:spcPts val="0"/>
              </a:spcBef>
              <a:spcAft>
                <a:spcPts val="0"/>
              </a:spcAft>
              <a:buNone/>
            </a:pPr>
            <a:r>
              <a:rPr lang="ru-RU" sz="2000" dirty="0">
                <a:solidFill>
                  <a:srgbClr val="056839"/>
                </a:solidFill>
                <a:latin typeface="Calibri"/>
                <a:ea typeface="Calibri"/>
                <a:cs typeface="Calibri"/>
                <a:sym typeface="Calibri"/>
              </a:rPr>
              <a:t>Важно е да се отбележи, че в допълнение към разпоредбите за управление на отпадъците, ЕС издаде насоки и стандарти за маркиране и идентификация, както и докладване от държавите-членки. Примери за това могат да бъдат намерени по-долу.</a:t>
            </a:r>
          </a:p>
          <a:p>
            <a:pPr marL="0" marR="0" lvl="0" indent="0" algn="l" rtl="0">
              <a:lnSpc>
                <a:spcPct val="150000"/>
              </a:lnSpc>
              <a:spcBef>
                <a:spcPts val="0"/>
              </a:spcBef>
              <a:spcAft>
                <a:spcPts val="0"/>
              </a:spcAft>
              <a:buNone/>
            </a:pPr>
            <a:endParaRPr sz="2000" b="1" dirty="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bg-BG" sz="2000" b="1" dirty="0">
                <a:solidFill>
                  <a:srgbClr val="056839"/>
                </a:solidFill>
                <a:latin typeface="Calibri"/>
                <a:ea typeface="Calibri"/>
                <a:cs typeface="Calibri"/>
                <a:sym typeface="Calibri"/>
              </a:rPr>
              <a:t>Маркиране и идентификация </a:t>
            </a:r>
          </a:p>
          <a:p>
            <a:pPr marL="0" marR="0" lvl="0" indent="0" algn="l" rtl="0">
              <a:lnSpc>
                <a:spcPct val="150000"/>
              </a:lnSpc>
              <a:spcBef>
                <a:spcPts val="0"/>
              </a:spcBef>
              <a:spcAft>
                <a:spcPts val="0"/>
              </a:spcAft>
              <a:buNone/>
            </a:pPr>
            <a:r>
              <a:rPr lang="en-US" sz="20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Decision establishing the identification system for packaging materials</a:t>
            </a:r>
            <a:endParaRPr sz="2000" dirty="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endParaRPr sz="1800" dirty="0">
              <a:solidFill>
                <a:srgbClr val="056839"/>
              </a:solidFill>
              <a:latin typeface="Calibri"/>
              <a:ea typeface="Calibri"/>
              <a:cs typeface="Calibri"/>
              <a:sym typeface="Calibri"/>
            </a:endParaRPr>
          </a:p>
          <a:p>
            <a:pPr marL="0" marR="0" lvl="0" indent="0" algn="l" rtl="0">
              <a:spcBef>
                <a:spcPts val="800"/>
              </a:spcBef>
              <a:spcAft>
                <a:spcPts val="0"/>
              </a:spcAft>
              <a:buNone/>
            </a:pPr>
            <a:endParaRPr sz="1800" dirty="0">
              <a:solidFill>
                <a:schemeClr val="dk1"/>
              </a:solidFill>
              <a:latin typeface="Arial"/>
              <a:ea typeface="Arial"/>
              <a:cs typeface="Arial"/>
              <a:sym typeface="Arial"/>
            </a:endParaRPr>
          </a:p>
        </p:txBody>
      </p:sp>
      <p:sp>
        <p:nvSpPr>
          <p:cNvPr id="236" name="Google Shape;236;p12"/>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2"/>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9" name="Google Shape;239;p12" descr="Logo&#10;&#10;Description automatically generated"/>
          <p:cNvPicPr preferRelativeResize="0"/>
          <p:nvPr/>
        </p:nvPicPr>
        <p:blipFill rotWithShape="1">
          <a:blip r:embed="rId4">
            <a:alphaModFix/>
          </a:blip>
          <a:srcRect/>
          <a:stretch/>
        </p:blipFill>
        <p:spPr>
          <a:xfrm>
            <a:off x="165346" y="6070861"/>
            <a:ext cx="1350410" cy="664590"/>
          </a:xfrm>
          <a:prstGeom prst="rect">
            <a:avLst/>
          </a:prstGeom>
          <a:noFill/>
          <a:ln>
            <a:noFill/>
          </a:ln>
        </p:spPr>
      </p:pic>
      <p:pic>
        <p:nvPicPr>
          <p:cNvPr id="240" name="Google Shape;240;p12" descr="Graphical user interface, text&#10;&#10;Description automatically generated"/>
          <p:cNvPicPr preferRelativeResize="0"/>
          <p:nvPr/>
        </p:nvPicPr>
        <p:blipFill rotWithShape="1">
          <a:blip r:embed="rId5">
            <a:alphaModFix/>
          </a:blip>
          <a:srcRect/>
          <a:stretch/>
        </p:blipFill>
        <p:spPr>
          <a:xfrm>
            <a:off x="1855947" y="6160565"/>
            <a:ext cx="2312641" cy="4851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162c5a01c43_0_30"/>
          <p:cNvSpPr txBox="1"/>
          <p:nvPr/>
        </p:nvSpPr>
        <p:spPr>
          <a:xfrm>
            <a:off x="523760" y="563743"/>
            <a:ext cx="1059044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4 Наредби за отделните видове отпадъци</a:t>
            </a:r>
            <a:endParaRPr lang="ru-RU" sz="2000" b="1" dirty="0">
              <a:solidFill>
                <a:srgbClr val="C55A11"/>
              </a:solidFill>
              <a:latin typeface="Calibri"/>
              <a:ea typeface="Calibri"/>
              <a:cs typeface="Calibri"/>
              <a:sym typeface="Calibri"/>
            </a:endParaRPr>
          </a:p>
        </p:txBody>
      </p:sp>
      <p:sp>
        <p:nvSpPr>
          <p:cNvPr id="246" name="Google Shape;246;g162c5a01c43_0_30"/>
          <p:cNvSpPr txBox="1"/>
          <p:nvPr/>
        </p:nvSpPr>
        <p:spPr>
          <a:xfrm>
            <a:off x="612976" y="1603975"/>
            <a:ext cx="10590440" cy="36317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800"/>
              </a:spcBef>
              <a:spcAft>
                <a:spcPts val="0"/>
              </a:spcAft>
              <a:buNone/>
            </a:pPr>
            <a:r>
              <a:rPr lang="en-US" sz="1800" dirty="0">
                <a:solidFill>
                  <a:srgbClr val="056839"/>
                </a:solidFill>
                <a:latin typeface="Calibri"/>
                <a:ea typeface="Calibri"/>
                <a:cs typeface="Calibri"/>
                <a:sym typeface="Calibri"/>
              </a:rPr>
              <a:t> </a:t>
            </a:r>
            <a:r>
              <a:rPr lang="bg-BG" sz="2000" b="1" dirty="0">
                <a:solidFill>
                  <a:srgbClr val="056839"/>
                </a:solidFill>
                <a:latin typeface="Calibri"/>
                <a:ea typeface="Calibri"/>
                <a:cs typeface="Calibri"/>
                <a:sym typeface="Calibri"/>
              </a:rPr>
              <a:t>Информация и докладване </a:t>
            </a:r>
            <a:endParaRPr lang="en-US" sz="2000" dirty="0">
              <a:solidFill>
                <a:srgbClr val="056839"/>
              </a:solidFill>
              <a:latin typeface="Calibri"/>
              <a:ea typeface="Calibri"/>
              <a:cs typeface="Calibri"/>
              <a:sym typeface="Calibri"/>
            </a:endParaRPr>
          </a:p>
          <a:p>
            <a:pPr marL="0" marR="0" lvl="0" indent="0" algn="l" rtl="0">
              <a:lnSpc>
                <a:spcPct val="150000"/>
              </a:lnSpc>
              <a:spcBef>
                <a:spcPts val="800"/>
              </a:spcBef>
              <a:spcAft>
                <a:spcPts val="0"/>
              </a:spcAft>
              <a:buNone/>
            </a:pPr>
            <a:r>
              <a:rPr lang="en-US" sz="20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Directive standardizing and rationalizing reports on the implementation of certain Directives relating to the environment</a:t>
            </a:r>
            <a:endParaRPr sz="2000" dirty="0">
              <a:solidFill>
                <a:srgbClr val="056839"/>
              </a:solidFill>
              <a:latin typeface="Calibri"/>
              <a:ea typeface="Calibri"/>
              <a:cs typeface="Calibri"/>
              <a:sym typeface="Calibri"/>
            </a:endParaRPr>
          </a:p>
          <a:p>
            <a:pPr marL="0" marR="0" lvl="0" indent="0" algn="l" rtl="0">
              <a:lnSpc>
                <a:spcPct val="150000"/>
              </a:lnSpc>
              <a:spcBef>
                <a:spcPts val="800"/>
              </a:spcBef>
              <a:spcAft>
                <a:spcPts val="0"/>
              </a:spcAft>
              <a:buNone/>
            </a:pPr>
            <a:r>
              <a:rPr lang="ru-RU" sz="2000" dirty="0">
                <a:solidFill>
                  <a:srgbClr val="056839"/>
                </a:solidFill>
                <a:latin typeface="Calibri"/>
                <a:ea typeface="Calibri"/>
                <a:cs typeface="Calibri"/>
                <a:sym typeface="Calibri"/>
              </a:rPr>
              <a:t>Пример за все по-важен и до голяма степен прилаган регламент е WEEE, Директивата за отпадъци от електрическо и електронно оборудване (ДОЕЕО). Все повече компании се обръщат към тази директива поради увеличаването на използването на електроника и технологии във всяка част от живота ни. Самата директива е достъпна тук:</a:t>
            </a:r>
            <a:r>
              <a:rPr lang="en-US" sz="2000" u="sng" dirty="0">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WEEE Directive</a:t>
            </a:r>
            <a:endParaRPr sz="2000" dirty="0">
              <a:solidFill>
                <a:schemeClr val="dk1"/>
              </a:solidFill>
              <a:latin typeface="Arial"/>
              <a:ea typeface="Arial"/>
              <a:cs typeface="Arial"/>
              <a:sym typeface="Arial"/>
            </a:endParaRPr>
          </a:p>
        </p:txBody>
      </p:sp>
      <p:sp>
        <p:nvSpPr>
          <p:cNvPr id="247" name="Google Shape;247;g162c5a01c43_0_30"/>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g162c5a01c43_0_30"/>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g162c5a01c43_0_30"/>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g162c5a01c43_0_30" descr="Logo&#10;&#10;Description automatically generated"/>
          <p:cNvPicPr preferRelativeResize="0"/>
          <p:nvPr/>
        </p:nvPicPr>
        <p:blipFill rotWithShape="1">
          <a:blip r:embed="rId5">
            <a:alphaModFix/>
          </a:blip>
          <a:srcRect/>
          <a:stretch/>
        </p:blipFill>
        <p:spPr>
          <a:xfrm>
            <a:off x="165346" y="6070861"/>
            <a:ext cx="1350410" cy="664590"/>
          </a:xfrm>
          <a:prstGeom prst="rect">
            <a:avLst/>
          </a:prstGeom>
          <a:noFill/>
          <a:ln>
            <a:noFill/>
          </a:ln>
        </p:spPr>
      </p:pic>
      <p:pic>
        <p:nvPicPr>
          <p:cNvPr id="251" name="Google Shape;251;g162c5a01c43_0_30" descr="Graphical user interface, text&#10;&#10;Description automatically generated"/>
          <p:cNvPicPr preferRelativeResize="0"/>
          <p:nvPr/>
        </p:nvPicPr>
        <p:blipFill rotWithShape="1">
          <a:blip r:embed="rId6">
            <a:alphaModFix/>
          </a:blip>
          <a:srcRect/>
          <a:stretch/>
        </p:blipFill>
        <p:spPr>
          <a:xfrm>
            <a:off x="1855947" y="6160565"/>
            <a:ext cx="2312641" cy="485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3"/>
          <p:cNvSpPr txBox="1"/>
          <p:nvPr/>
        </p:nvSpPr>
        <p:spPr>
          <a:xfrm>
            <a:off x="448347" y="418190"/>
            <a:ext cx="10863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5 Програми за превенция на отпадъците</a:t>
            </a:r>
            <a:endParaRPr lang="fr-FR" sz="2000" b="1" dirty="0">
              <a:solidFill>
                <a:srgbClr val="C55A11"/>
              </a:solidFill>
              <a:latin typeface="Calibri"/>
              <a:ea typeface="Calibri"/>
              <a:cs typeface="Calibri"/>
              <a:sym typeface="Calibri"/>
            </a:endParaRPr>
          </a:p>
        </p:txBody>
      </p:sp>
      <p:sp>
        <p:nvSpPr>
          <p:cNvPr id="257" name="Google Shape;257;p13"/>
          <p:cNvSpPr txBox="1"/>
          <p:nvPr/>
        </p:nvSpPr>
        <p:spPr>
          <a:xfrm>
            <a:off x="523650" y="1701300"/>
            <a:ext cx="6639000" cy="447810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1900" dirty="0">
                <a:solidFill>
                  <a:srgbClr val="056839"/>
                </a:solidFill>
                <a:latin typeface="Calibri"/>
                <a:ea typeface="Calibri"/>
                <a:cs typeface="Calibri"/>
                <a:sym typeface="Calibri"/>
              </a:rPr>
              <a:t>Може би най-голямата амбиция, която ЕС има по отношение на отпадъците, всъщност е предотвратяването на образуването на отпадъци. Още преди 2013 г. Рамковата директива за отпадъците изискваше от държавите-членки да създадат програми за предотвратяване на отпадъците (WPP или ППО) до края на същата година. Целта беше и все още е </a:t>
            </a:r>
            <a:r>
              <a:rPr lang="ru-RU" sz="1900" b="1" dirty="0">
                <a:solidFill>
                  <a:srgbClr val="056839"/>
                </a:solidFill>
                <a:latin typeface="Calibri"/>
                <a:ea typeface="Calibri"/>
                <a:cs typeface="Calibri"/>
                <a:sym typeface="Calibri"/>
              </a:rPr>
              <a:t>да се ограничи количеството генерирани отпадъци, както и да се установят стратегии, свързани с „кръгова икономика“ и повторно връщане на отпадъците обратно в производствения цикъл, когато е възможно</a:t>
            </a:r>
            <a:r>
              <a:rPr lang="ru-RU" sz="1900" dirty="0">
                <a:solidFill>
                  <a:srgbClr val="056839"/>
                </a:solidFill>
                <a:latin typeface="Calibri"/>
                <a:ea typeface="Calibri"/>
                <a:cs typeface="Calibri"/>
                <a:sym typeface="Calibri"/>
              </a:rPr>
              <a:t>.</a:t>
            </a:r>
            <a:r>
              <a:rPr lang="en-US" sz="1900" dirty="0">
                <a:solidFill>
                  <a:srgbClr val="056839"/>
                </a:solidFill>
                <a:latin typeface="Calibri"/>
                <a:ea typeface="Calibri"/>
                <a:cs typeface="Calibri"/>
                <a:sym typeface="Calibri"/>
              </a:rPr>
              <a:t>”</a:t>
            </a:r>
            <a:endParaRPr lang="en-US" sz="1800" dirty="0">
              <a:solidFill>
                <a:schemeClr val="dk1"/>
              </a:solidFill>
              <a:latin typeface="Arial"/>
              <a:ea typeface="Arial"/>
              <a:cs typeface="Arial"/>
              <a:sym typeface="Arial"/>
            </a:endParaRPr>
          </a:p>
        </p:txBody>
      </p:sp>
      <p:sp>
        <p:nvSpPr>
          <p:cNvPr id="258" name="Google Shape;258;p13"/>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3"/>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3"/>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1" name="Google Shape;261;p13"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62" name="Google Shape;262;p13"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263" name="Google Shape;263;p13"/>
          <p:cNvPicPr preferRelativeResize="0"/>
          <p:nvPr/>
        </p:nvPicPr>
        <p:blipFill>
          <a:blip r:embed="rId5">
            <a:alphaModFix/>
          </a:blip>
          <a:stretch>
            <a:fillRect/>
          </a:stretch>
        </p:blipFill>
        <p:spPr>
          <a:xfrm>
            <a:off x="7339450" y="2525650"/>
            <a:ext cx="4531201" cy="2675975"/>
          </a:xfrm>
          <a:prstGeom prst="rect">
            <a:avLst/>
          </a:prstGeom>
          <a:noFill/>
          <a:ln>
            <a:noFill/>
          </a:ln>
        </p:spPr>
      </p:pic>
      <p:sp>
        <p:nvSpPr>
          <p:cNvPr id="264" name="Google Shape;264;p13"/>
          <p:cNvSpPr txBox="1"/>
          <p:nvPr/>
        </p:nvSpPr>
        <p:spPr>
          <a:xfrm>
            <a:off x="7552975" y="5201625"/>
            <a:ext cx="3852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https://www.freepik.com/free-vector/save-planet-templates-world-environment-day-campaign-set_16405780.htm</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162c5a01c43_0_18"/>
          <p:cNvSpPr txBox="1"/>
          <p:nvPr/>
        </p:nvSpPr>
        <p:spPr>
          <a:xfrm>
            <a:off x="523761" y="563743"/>
            <a:ext cx="104113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5 Програми за превенция на отпадъците</a:t>
            </a:r>
            <a:endParaRPr lang="fr-FR" sz="2000" b="1" dirty="0">
              <a:solidFill>
                <a:srgbClr val="C55A11"/>
              </a:solidFill>
              <a:latin typeface="Calibri"/>
              <a:ea typeface="Calibri"/>
              <a:cs typeface="Calibri"/>
              <a:sym typeface="Calibri"/>
            </a:endParaRPr>
          </a:p>
        </p:txBody>
      </p:sp>
      <p:sp>
        <p:nvSpPr>
          <p:cNvPr id="270" name="Google Shape;270;g162c5a01c43_0_18"/>
          <p:cNvSpPr txBox="1"/>
          <p:nvPr/>
        </p:nvSpPr>
        <p:spPr>
          <a:xfrm>
            <a:off x="719600" y="1993825"/>
            <a:ext cx="9749400" cy="26186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100" dirty="0">
                <a:solidFill>
                  <a:srgbClr val="056839"/>
                </a:solidFill>
                <a:latin typeface="Calibri"/>
                <a:ea typeface="Calibri"/>
                <a:cs typeface="Calibri"/>
                <a:sym typeface="Calibri"/>
              </a:rPr>
              <a:t>В подкрепа на държавите-членки Комисията публикува ръководни документи</a:t>
            </a:r>
            <a:r>
              <a:rPr lang="en-US" sz="2100" dirty="0">
                <a:solidFill>
                  <a:srgbClr val="056839"/>
                </a:solidFill>
                <a:latin typeface="Calibri"/>
                <a:ea typeface="Calibri"/>
                <a:cs typeface="Calibri"/>
                <a:sym typeface="Calibri"/>
              </a:rPr>
              <a:t>: </a:t>
            </a:r>
          </a:p>
          <a:p>
            <a:pPr marL="457200" marR="0" lvl="0" indent="-361950" algn="just" rtl="0">
              <a:lnSpc>
                <a:spcPct val="150000"/>
              </a:lnSpc>
              <a:spcBef>
                <a:spcPts val="0"/>
              </a:spcBef>
              <a:spcAft>
                <a:spcPts val="0"/>
              </a:spcAft>
              <a:buClr>
                <a:srgbClr val="056839"/>
              </a:buClr>
              <a:buSzPts val="2100"/>
              <a:buFont typeface="Calibri"/>
              <a:buChar char="●"/>
            </a:pPr>
            <a:r>
              <a:rPr lang="ru-RU" sz="2100" u="sng" dirty="0">
                <a:solidFill>
                  <a:srgbClr val="056839"/>
                </a:solidFill>
                <a:latin typeface="Calibri"/>
                <a:ea typeface="Calibri"/>
                <a:cs typeface="Calibri"/>
                <a:sym typeface="Calibri"/>
              </a:rPr>
              <a:t>Ръководен документ за подпомагане на държавите-членки при разработването </a:t>
            </a:r>
            <a:r>
              <a:rPr lang="bg-BG" sz="2100" u="sng" dirty="0">
                <a:solidFill>
                  <a:srgbClr val="056839"/>
                </a:solidFill>
                <a:latin typeface="Calibri"/>
                <a:ea typeface="Calibri"/>
                <a:cs typeface="Calibri"/>
                <a:sym typeface="Calibri"/>
              </a:rPr>
              <a:t>местни програми</a:t>
            </a:r>
            <a:endParaRPr lang="en-US" sz="2100" dirty="0">
              <a:solidFill>
                <a:srgbClr val="056839"/>
              </a:solidFill>
              <a:latin typeface="Calibri"/>
              <a:ea typeface="Calibri"/>
              <a:cs typeface="Calibri"/>
              <a:sym typeface="Calibri"/>
            </a:endParaRPr>
          </a:p>
          <a:p>
            <a:pPr marL="457200" marR="0" lvl="0" indent="-361950" algn="just" rtl="0">
              <a:lnSpc>
                <a:spcPct val="150000"/>
              </a:lnSpc>
              <a:spcBef>
                <a:spcPts val="800"/>
              </a:spcBef>
              <a:spcAft>
                <a:spcPts val="0"/>
              </a:spcAft>
              <a:buClr>
                <a:srgbClr val="056839"/>
              </a:buClr>
              <a:buSzPts val="2100"/>
              <a:buFont typeface="Calibri"/>
              <a:buChar char="●"/>
            </a:pPr>
            <a:r>
              <a:rPr lang="ru-RU" sz="2100" u="sng" dirty="0">
                <a:solidFill>
                  <a:srgbClr val="056839"/>
                </a:solidFill>
                <a:latin typeface="Calibri"/>
                <a:ea typeface="Calibri"/>
                <a:cs typeface="Calibri"/>
                <a:sym typeface="Calibri"/>
              </a:rPr>
              <a:t>Конкретни насоки за изготвяне на програми за предотвратяване на хранителните отпадъци</a:t>
            </a:r>
            <a:endParaRPr lang="en-US" sz="2000" dirty="0">
              <a:solidFill>
                <a:schemeClr val="dk1"/>
              </a:solidFill>
              <a:latin typeface="Arial"/>
              <a:ea typeface="Arial"/>
              <a:cs typeface="Arial"/>
              <a:sym typeface="Arial"/>
            </a:endParaRPr>
          </a:p>
        </p:txBody>
      </p:sp>
      <p:sp>
        <p:nvSpPr>
          <p:cNvPr id="271" name="Google Shape;271;g162c5a01c43_0_18"/>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g162c5a01c43_0_18"/>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g162c5a01c43_0_18"/>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g162c5a01c43_0_18"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75" name="Google Shape;275;g162c5a01c43_0_18"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15bc957c8ab_0_12"/>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Заключение</a:t>
            </a:r>
            <a:endParaRPr sz="2000" b="1" dirty="0">
              <a:solidFill>
                <a:srgbClr val="C55A11"/>
              </a:solidFill>
              <a:latin typeface="Calibri"/>
              <a:ea typeface="Calibri"/>
              <a:cs typeface="Calibri"/>
              <a:sym typeface="Calibri"/>
            </a:endParaRPr>
          </a:p>
        </p:txBody>
      </p:sp>
      <p:sp>
        <p:nvSpPr>
          <p:cNvPr id="281" name="Google Shape;281;g15bc957c8ab_0_12"/>
          <p:cNvSpPr txBox="1"/>
          <p:nvPr/>
        </p:nvSpPr>
        <p:spPr>
          <a:xfrm>
            <a:off x="612750" y="1803725"/>
            <a:ext cx="10821900" cy="3139281"/>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None/>
            </a:pPr>
            <a:r>
              <a:rPr lang="ru-RU" sz="2200" b="1" dirty="0">
                <a:solidFill>
                  <a:srgbClr val="056839"/>
                </a:solidFill>
                <a:latin typeface="Calibri"/>
                <a:ea typeface="Calibri"/>
                <a:cs typeface="Calibri"/>
                <a:sym typeface="Calibri"/>
              </a:rPr>
              <a:t>Управлението на отпадъците е един от по-строго регулираните сектори в ЕС и е един от ключовите елементи по пътя към устойчивост. </a:t>
            </a:r>
            <a:r>
              <a:rPr lang="ru-RU" sz="2200" dirty="0">
                <a:solidFill>
                  <a:srgbClr val="056839"/>
                </a:solidFill>
                <a:latin typeface="Calibri"/>
                <a:ea typeface="Calibri"/>
                <a:cs typeface="Calibri"/>
                <a:sym typeface="Calibri"/>
              </a:rPr>
              <a:t>Различните видове отпадъци, съществуващите програми и насоки за превенция и управление са изчерпателни, но все още има пропуски и трябва да се предприемат допълнителни стъпки. Свързаните регулаторни изисквания са поставили рамка за действия на компании, цели индустрии и дори държави, но отговорността за всеки участник остава от решаващо значение.</a:t>
            </a:r>
            <a:endParaRPr lang="en-US" sz="3200" dirty="0">
              <a:solidFill>
                <a:srgbClr val="056839"/>
              </a:solidFill>
              <a:latin typeface="Arial"/>
              <a:ea typeface="Arial"/>
              <a:cs typeface="Arial"/>
              <a:sym typeface="Arial"/>
            </a:endParaRPr>
          </a:p>
        </p:txBody>
      </p:sp>
      <p:sp>
        <p:nvSpPr>
          <p:cNvPr id="282" name="Google Shape;282;g15bc957c8ab_0_12"/>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g15bc957c8ab_0_12"/>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g15bc957c8ab_0_12"/>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g15bc957c8ab_0_12"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86" name="Google Shape;286;g15bc957c8ab_0_12"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16"/>
          <p:cNvSpPr/>
          <p:nvPr/>
        </p:nvSpPr>
        <p:spPr>
          <a:xfrm>
            <a:off x="0" y="0"/>
            <a:ext cx="12192000" cy="6857999"/>
          </a:xfrm>
          <a:prstGeom prst="rect">
            <a:avLst/>
          </a:prstGeom>
          <a:gradFill>
            <a:gsLst>
              <a:gs pos="0">
                <a:srgbClr val="F5F7FC"/>
              </a:gs>
              <a:gs pos="100000">
                <a:srgbClr val="F8B241"/>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3" name="Google Shape;293;p16"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94" name="Google Shape;294;p16"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295" name="Google Shape;295;p16"/>
          <p:cNvSpPr/>
          <p:nvPr/>
        </p:nvSpPr>
        <p:spPr>
          <a:xfrm rot="-5400000" flipH="1">
            <a:off x="8714294" y="3352013"/>
            <a:ext cx="6876855" cy="135118"/>
          </a:xfrm>
          <a:prstGeom prst="rect">
            <a:avLst/>
          </a:prstGeom>
          <a:solidFill>
            <a:srgbClr val="25AAE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6"/>
          <p:cNvSpPr txBox="1"/>
          <p:nvPr/>
        </p:nvSpPr>
        <p:spPr>
          <a:xfrm>
            <a:off x="448746" y="559674"/>
            <a:ext cx="76383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Въпроси</a:t>
            </a:r>
            <a:endParaRPr sz="36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7" name="Google Shape;297;p16"/>
          <p:cNvSpPr txBox="1"/>
          <p:nvPr/>
        </p:nvSpPr>
        <p:spPr>
          <a:xfrm>
            <a:off x="448746" y="1857022"/>
            <a:ext cx="7727100" cy="3139281"/>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1.	Кой е основният регламент на ЕС, уреждащ управлението на отпадъците?</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a)	ДОЕЕО </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b)	ППО</a:t>
            </a:r>
          </a:p>
          <a:p>
            <a:pPr marR="0" lvl="0" algn="just" rtl="0">
              <a:spcBef>
                <a:spcPts val="0"/>
              </a:spcBef>
              <a:spcAft>
                <a:spcPts val="0"/>
              </a:spcAft>
              <a:buClr>
                <a:srgbClr val="056839"/>
              </a:buClr>
              <a:buSzPts val="1800"/>
            </a:pPr>
            <a:r>
              <a:rPr lang="ru-RU" sz="1800" b="1" dirty="0">
                <a:solidFill>
                  <a:srgbClr val="056839"/>
                </a:solidFill>
                <a:latin typeface="Calibri"/>
                <a:ea typeface="Calibri"/>
                <a:cs typeface="Calibri"/>
                <a:sym typeface="Calibri"/>
              </a:rPr>
              <a:t>c)</a:t>
            </a:r>
            <a:r>
              <a:rPr lang="ru-RU" sz="1800" dirty="0">
                <a:solidFill>
                  <a:srgbClr val="056839"/>
                </a:solidFill>
                <a:latin typeface="Calibri"/>
                <a:ea typeface="Calibri"/>
                <a:cs typeface="Calibri"/>
                <a:sym typeface="Calibri"/>
              </a:rPr>
              <a:t>	РДО</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2.	Колко специфични вида отпадъци се регулират от ЕС?</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a)	12</a:t>
            </a:r>
          </a:p>
          <a:p>
            <a:pPr marR="0" lvl="0" algn="just" rtl="0">
              <a:spcBef>
                <a:spcPts val="0"/>
              </a:spcBef>
              <a:spcAft>
                <a:spcPts val="0"/>
              </a:spcAft>
              <a:buClr>
                <a:srgbClr val="056839"/>
              </a:buClr>
              <a:buSzPts val="1800"/>
            </a:pPr>
            <a:r>
              <a:rPr lang="ru-RU" sz="1800" b="1" dirty="0">
                <a:solidFill>
                  <a:srgbClr val="056839"/>
                </a:solidFill>
                <a:latin typeface="Calibri"/>
                <a:ea typeface="Calibri"/>
                <a:cs typeface="Calibri"/>
                <a:sym typeface="Calibri"/>
              </a:rPr>
              <a:t>b)</a:t>
            </a:r>
            <a:r>
              <a:rPr lang="ru-RU" sz="1800" dirty="0">
                <a:solidFill>
                  <a:srgbClr val="056839"/>
                </a:solidFill>
                <a:latin typeface="Calibri"/>
                <a:ea typeface="Calibri"/>
                <a:cs typeface="Calibri"/>
                <a:sym typeface="Calibri"/>
              </a:rPr>
              <a:t>	15</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c)	10</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d)	19</a:t>
            </a:r>
            <a:endParaRPr sz="1800" dirty="0">
              <a:solidFill>
                <a:srgbClr val="C55A11"/>
              </a:solidFill>
              <a:latin typeface="Calibri"/>
              <a:ea typeface="Calibri"/>
              <a:cs typeface="Calibri"/>
              <a:sym typeface="Calibri"/>
            </a:endParaRPr>
          </a:p>
          <a:p>
            <a:pPr marL="0" marR="0" lvl="0" indent="0" algn="l" rtl="0">
              <a:spcBef>
                <a:spcPts val="0"/>
              </a:spcBef>
              <a:spcAft>
                <a:spcPts val="0"/>
              </a:spcAft>
              <a:buNone/>
            </a:pPr>
            <a:endParaRPr sz="1800" dirty="0">
              <a:solidFill>
                <a:srgbClr val="C55A1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4"/>
          <p:cNvSpPr txBox="1"/>
          <p:nvPr/>
        </p:nvSpPr>
        <p:spPr>
          <a:xfrm>
            <a:off x="506017" y="623424"/>
            <a:ext cx="9717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Полезни линкове</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3" name="Google Shape;303;p14"/>
          <p:cNvSpPr txBox="1"/>
          <p:nvPr/>
        </p:nvSpPr>
        <p:spPr>
          <a:xfrm>
            <a:off x="609001" y="1460301"/>
            <a:ext cx="11287500" cy="44244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600">
                <a:solidFill>
                  <a:srgbClr val="056839"/>
                </a:solidFill>
                <a:latin typeface="Calibri"/>
                <a:ea typeface="Calibri"/>
                <a:cs typeface="Calibri"/>
                <a:sym typeface="Calibri"/>
              </a:rPr>
              <a:t>Waste Management Safety Lessons: </a:t>
            </a:r>
            <a:r>
              <a:rPr lang="en-US" sz="1600" u="sng">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https://www.edapp.com/course/waste-management-safety/</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a:solidFill>
                  <a:srgbClr val="056839"/>
                </a:solidFill>
                <a:latin typeface="Calibri"/>
                <a:ea typeface="Calibri"/>
                <a:cs typeface="Calibri"/>
                <a:sym typeface="Calibri"/>
              </a:rPr>
              <a:t>Summary of all legislation, related to waste: </a:t>
            </a:r>
            <a:r>
              <a:rPr lang="en-US" sz="1600" u="sng">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https://www.municipalwasteeurope.eu/summary-current-eu-waste-legislation</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a:solidFill>
                  <a:srgbClr val="056839"/>
                </a:solidFill>
                <a:latin typeface="Calibri"/>
                <a:ea typeface="Calibri"/>
                <a:cs typeface="Calibri"/>
                <a:sym typeface="Calibri"/>
              </a:rPr>
              <a:t>Waste no more: Introducing Europe’s new waste laws: </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https://eeb.org/waste-no-more-introducing-europes-new-waste-laws/</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i="1">
                <a:solidFill>
                  <a:srgbClr val="056839"/>
                </a:solidFill>
                <a:latin typeface="Calibri"/>
                <a:ea typeface="Calibri"/>
                <a:cs typeface="Calibri"/>
                <a:sym typeface="Calibri"/>
              </a:rPr>
              <a:t>Examples of organisations/companies, working with waste management: </a:t>
            </a:r>
            <a:endParaRPr sz="1600" i="1">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https://www.eurits.org/</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https://www.iswa.org/</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u="sng">
                <a:solidFill>
                  <a:srgbClr val="056839"/>
                </a:solidFill>
                <a:latin typeface="Calibri"/>
                <a:ea typeface="Calibri"/>
                <a:cs typeface="Calibri"/>
                <a:sym typeface="Calibri"/>
              </a:rPr>
              <a:t>European Week for Waste Reduction: </a:t>
            </a:r>
            <a:r>
              <a:rPr lang="en-US" sz="1600" u="sng">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https://ewwr.eu/</a:t>
            </a:r>
            <a:endParaRPr sz="1600">
              <a:solidFill>
                <a:srgbClr val="056839"/>
              </a:solidFill>
              <a:latin typeface="Calibri"/>
              <a:ea typeface="Calibri"/>
              <a:cs typeface="Calibri"/>
              <a:sym typeface="Calibri"/>
            </a:endParaRPr>
          </a:p>
          <a:p>
            <a:pPr marL="0" marR="0" lvl="0" indent="0" algn="just" rtl="0">
              <a:lnSpc>
                <a:spcPct val="107000"/>
              </a:lnSpc>
              <a:spcBef>
                <a:spcPts val="800"/>
              </a:spcBef>
              <a:spcAft>
                <a:spcPts val="0"/>
              </a:spcAft>
              <a:buNone/>
            </a:pPr>
            <a:r>
              <a:rPr lang="en-US" sz="1600">
                <a:solidFill>
                  <a:srgbClr val="056839"/>
                </a:solidFill>
                <a:latin typeface="Calibri"/>
                <a:ea typeface="Calibri"/>
                <a:cs typeface="Calibri"/>
                <a:sym typeface="Calibri"/>
              </a:rPr>
              <a:t>The </a:t>
            </a:r>
            <a:r>
              <a:rPr lang="en-US" sz="1600" u="sng">
                <a:solidFill>
                  <a:srgbClr val="056839"/>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European List of Waste</a:t>
            </a:r>
            <a:r>
              <a:rPr lang="en-US" sz="1600">
                <a:solidFill>
                  <a:srgbClr val="056839"/>
                </a:solidFill>
                <a:latin typeface="Calibri"/>
                <a:ea typeface="Calibri"/>
                <a:cs typeface="Calibri"/>
                <a:sym typeface="Calibri"/>
              </a:rPr>
              <a:t> provides common terminology for classifying waste across the EU. This helps manage waste, including hazardous waste. Codes are assigned in a broad variety of activities, including the transport of waste, installation permits (which often refer also to specific waste codes), or as a basis for waste statistics.</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600">
                <a:solidFill>
                  <a:srgbClr val="056839"/>
                </a:solidFill>
                <a:latin typeface="Calibri"/>
                <a:ea typeface="Calibri"/>
                <a:cs typeface="Calibri"/>
                <a:sym typeface="Calibri"/>
              </a:rPr>
              <a:t>Study to Identify Member States at Risk of Non-Compliance with the 2020 Target of the Waste Framework Directive and to Follow-up Phase 1 and 2 of the Compliance Promotion Exercise, Good practice appendix; Data appendix; Country report</a:t>
            </a:r>
            <a:endParaRPr sz="1600" b="1">
              <a:solidFill>
                <a:srgbClr val="056839"/>
              </a:solidFill>
              <a:latin typeface="Calibri"/>
              <a:ea typeface="Calibri"/>
              <a:cs typeface="Calibri"/>
              <a:sym typeface="Calibri"/>
            </a:endParaRPr>
          </a:p>
        </p:txBody>
      </p:sp>
      <p:sp>
        <p:nvSpPr>
          <p:cNvPr id="304" name="Google Shape;304;p14"/>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4"/>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4"/>
          <p:cNvSpPr/>
          <p:nvPr/>
        </p:nvSpPr>
        <p:spPr>
          <a:xfrm>
            <a:off x="612986" y="1172296"/>
            <a:ext cx="3722531" cy="70194"/>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14" descr="Logo&#10;&#10;Description automatically generated"/>
          <p:cNvPicPr preferRelativeResize="0"/>
          <p:nvPr/>
        </p:nvPicPr>
        <p:blipFill rotWithShape="1">
          <a:blip r:embed="rId10">
            <a:alphaModFix/>
          </a:blip>
          <a:srcRect/>
          <a:stretch/>
        </p:blipFill>
        <p:spPr>
          <a:xfrm>
            <a:off x="165346" y="6070861"/>
            <a:ext cx="1350410" cy="664590"/>
          </a:xfrm>
          <a:prstGeom prst="rect">
            <a:avLst/>
          </a:prstGeom>
          <a:noFill/>
          <a:ln>
            <a:noFill/>
          </a:ln>
        </p:spPr>
      </p:pic>
      <p:pic>
        <p:nvPicPr>
          <p:cNvPr id="308" name="Google Shape;308;p14" descr="Graphical user interface, text&#10;&#10;Description automatically generated"/>
          <p:cNvPicPr preferRelativeResize="0"/>
          <p:nvPr/>
        </p:nvPicPr>
        <p:blipFill rotWithShape="1">
          <a:blip r:embed="rId11">
            <a:alphaModFix/>
          </a:blip>
          <a:srcRect/>
          <a:stretch/>
        </p:blipFill>
        <p:spPr>
          <a:xfrm>
            <a:off x="1855947" y="6160565"/>
            <a:ext cx="2312641" cy="4851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94352" y="6078635"/>
            <a:ext cx="3443977" cy="722530"/>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9026542" y="5433724"/>
            <a:ext cx="2620792" cy="1289795"/>
          </a:xfrm>
          <a:prstGeom prst="rect">
            <a:avLst/>
          </a:prstGeom>
          <a:noFill/>
          <a:ln>
            <a:noFill/>
          </a:ln>
        </p:spPr>
      </p:pic>
      <p:sp>
        <p:nvSpPr>
          <p:cNvPr id="105" name="Google Shape;105;p2"/>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p:nvPr/>
        </p:nvSpPr>
        <p:spPr>
          <a:xfrm>
            <a:off x="0" y="5991252"/>
            <a:ext cx="8748793" cy="6372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2"/>
          <p:cNvSpPr txBox="1"/>
          <p:nvPr/>
        </p:nvSpPr>
        <p:spPr>
          <a:xfrm>
            <a:off x="654270" y="677930"/>
            <a:ext cx="90270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Цели на обучението</a:t>
            </a:r>
            <a:endParaRPr sz="1800" dirty="0">
              <a:solidFill>
                <a:schemeClr val="dk1"/>
              </a:solidFill>
              <a:latin typeface="Calibri"/>
              <a:ea typeface="Calibri"/>
              <a:cs typeface="Calibri"/>
              <a:sym typeface="Calibri"/>
            </a:endParaRPr>
          </a:p>
        </p:txBody>
      </p:sp>
      <p:sp>
        <p:nvSpPr>
          <p:cNvPr id="110" name="Google Shape;110;p2"/>
          <p:cNvSpPr txBox="1"/>
          <p:nvPr/>
        </p:nvSpPr>
        <p:spPr>
          <a:xfrm>
            <a:off x="738515" y="1458751"/>
            <a:ext cx="10034700" cy="4339609"/>
          </a:xfrm>
          <a:prstGeom prst="rect">
            <a:avLst/>
          </a:prstGeom>
          <a:noFill/>
          <a:ln>
            <a:noFill/>
          </a:ln>
        </p:spPr>
        <p:txBody>
          <a:bodyPr spcFirstLastPara="1" wrap="square" lIns="91425" tIns="45700" rIns="91425" bIns="45700" anchor="t" anchorCtr="0">
            <a:spAutoFit/>
          </a:bodyPr>
          <a:lstStyle/>
          <a:p>
            <a:pPr marL="285750" marR="0" lvl="0" indent="-279400" algn="l" rtl="0">
              <a:lnSpc>
                <a:spcPct val="150000"/>
              </a:lnSpc>
              <a:spcBef>
                <a:spcPts val="0"/>
              </a:spcBef>
              <a:spcAft>
                <a:spcPts val="0"/>
              </a:spcAft>
              <a:buClr>
                <a:srgbClr val="056839"/>
              </a:buClr>
              <a:buSzPts val="2300"/>
              <a:buFont typeface="Arial"/>
              <a:buChar char="•"/>
            </a:pPr>
            <a:r>
              <a:rPr lang="ru-RU" sz="2300" dirty="0">
                <a:solidFill>
                  <a:srgbClr val="056839"/>
                </a:solidFill>
                <a:latin typeface="Calibri"/>
                <a:ea typeface="Calibri"/>
                <a:cs typeface="Calibri"/>
                <a:sym typeface="Calibri"/>
              </a:rPr>
              <a:t>Да научите и разберете концепцията за управление на отпадъците, свързаните с нея концепции и принципи</a:t>
            </a:r>
          </a:p>
          <a:p>
            <a:pPr marL="285750" marR="0" lvl="0" indent="-279400" algn="l" rtl="0">
              <a:lnSpc>
                <a:spcPct val="150000"/>
              </a:lnSpc>
              <a:spcBef>
                <a:spcPts val="0"/>
              </a:spcBef>
              <a:spcAft>
                <a:spcPts val="0"/>
              </a:spcAft>
              <a:buClr>
                <a:srgbClr val="056839"/>
              </a:buClr>
              <a:buSzPts val="2300"/>
              <a:buFont typeface="Arial"/>
              <a:buChar char="•"/>
            </a:pPr>
            <a:r>
              <a:rPr lang="ru-RU" sz="2300" dirty="0">
                <a:solidFill>
                  <a:srgbClr val="056839"/>
                </a:solidFill>
                <a:latin typeface="Calibri"/>
                <a:ea typeface="Calibri"/>
                <a:cs typeface="Calibri"/>
                <a:sym typeface="Calibri"/>
              </a:rPr>
              <a:t>Да се запознаете с регулаторната рамка относно отпадъците и управлението на отпадъците в рамките на ЕС</a:t>
            </a:r>
          </a:p>
          <a:p>
            <a:pPr marL="285750" marR="0" lvl="0" indent="-279400" algn="l" rtl="0">
              <a:lnSpc>
                <a:spcPct val="150000"/>
              </a:lnSpc>
              <a:spcBef>
                <a:spcPts val="0"/>
              </a:spcBef>
              <a:spcAft>
                <a:spcPts val="0"/>
              </a:spcAft>
              <a:buClr>
                <a:srgbClr val="056839"/>
              </a:buClr>
              <a:buSzPts val="2300"/>
              <a:buFont typeface="Arial"/>
              <a:buChar char="•"/>
            </a:pPr>
            <a:r>
              <a:rPr lang="ru-RU" sz="2300" dirty="0">
                <a:solidFill>
                  <a:srgbClr val="056839"/>
                </a:solidFill>
                <a:latin typeface="Calibri"/>
                <a:ea typeface="Calibri"/>
                <a:cs typeface="Calibri"/>
                <a:sym typeface="Calibri"/>
              </a:rPr>
              <a:t>Да разберете, че има различни участници в сферата</a:t>
            </a:r>
          </a:p>
          <a:p>
            <a:pPr marL="285750" marR="0" lvl="0" indent="-279400" algn="l" rtl="0">
              <a:lnSpc>
                <a:spcPct val="150000"/>
              </a:lnSpc>
              <a:spcBef>
                <a:spcPts val="0"/>
              </a:spcBef>
              <a:spcAft>
                <a:spcPts val="0"/>
              </a:spcAft>
              <a:buClr>
                <a:srgbClr val="056839"/>
              </a:buClr>
              <a:buSzPts val="2300"/>
              <a:buFont typeface="Arial"/>
              <a:buChar char="•"/>
            </a:pPr>
            <a:r>
              <a:rPr lang="ru-RU" sz="2300" dirty="0">
                <a:solidFill>
                  <a:srgbClr val="056839"/>
                </a:solidFill>
                <a:latin typeface="Calibri"/>
                <a:ea typeface="Calibri"/>
                <a:cs typeface="Calibri"/>
                <a:sym typeface="Calibri"/>
              </a:rPr>
              <a:t>Да можете да обсъждате свързани процеси и как може да се приложи управлението на отпадъците, за да се осигури по-устойчив подход към икономическите дейности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15bc957c8ab_0_2"/>
          <p:cNvSpPr txBox="1"/>
          <p:nvPr/>
        </p:nvSpPr>
        <p:spPr>
          <a:xfrm>
            <a:off x="506017" y="623424"/>
            <a:ext cx="9717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Въпроси за обсъждане</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4" name="Google Shape;314;g15bc957c8ab_0_2"/>
          <p:cNvSpPr txBox="1"/>
          <p:nvPr/>
        </p:nvSpPr>
        <p:spPr>
          <a:xfrm>
            <a:off x="612976" y="2301188"/>
            <a:ext cx="11287500" cy="1772240"/>
          </a:xfrm>
          <a:prstGeom prst="rect">
            <a:avLst/>
          </a:prstGeom>
          <a:noFill/>
          <a:ln>
            <a:noFill/>
          </a:ln>
        </p:spPr>
        <p:txBody>
          <a:bodyPr spcFirstLastPara="1" wrap="square" lIns="91425" tIns="45700" rIns="91425" bIns="45700" anchor="t" anchorCtr="0">
            <a:spAutoFit/>
          </a:bodyPr>
          <a:lstStyle/>
          <a:p>
            <a:pPr marL="457200" lvl="0" indent="-457200" algn="just" rtl="0">
              <a:lnSpc>
                <a:spcPct val="107000"/>
              </a:lnSpc>
              <a:spcBef>
                <a:spcPts val="600"/>
              </a:spcBef>
              <a:spcAft>
                <a:spcPts val="0"/>
              </a:spcAft>
              <a:buClr>
                <a:srgbClr val="056839"/>
              </a:buClr>
              <a:buSzPts val="2200"/>
              <a:buAutoNum type="arabicPeriod"/>
            </a:pPr>
            <a:r>
              <a:rPr lang="ru-RU" sz="2200">
                <a:solidFill>
                  <a:srgbClr val="056839"/>
                </a:solidFill>
                <a:latin typeface="Calibri"/>
                <a:ea typeface="Calibri"/>
                <a:cs typeface="Calibri"/>
                <a:sym typeface="Calibri"/>
              </a:rPr>
              <a:t>До </a:t>
            </a:r>
            <a:r>
              <a:rPr lang="ru-RU" sz="2200" dirty="0">
                <a:solidFill>
                  <a:srgbClr val="056839"/>
                </a:solidFill>
                <a:latin typeface="Calibri"/>
                <a:ea typeface="Calibri"/>
                <a:cs typeface="Calibri"/>
                <a:sym typeface="Calibri"/>
              </a:rPr>
              <a:t>каква степен местните разпоредби във вашата страна са в съответствие с </a:t>
            </a:r>
            <a:r>
              <a:rPr lang="ru-RU" sz="2200">
                <a:solidFill>
                  <a:srgbClr val="056839"/>
                </a:solidFill>
                <a:latin typeface="Calibri"/>
                <a:ea typeface="Calibri"/>
                <a:cs typeface="Calibri"/>
                <a:sym typeface="Calibri"/>
              </a:rPr>
              <a:t>ЕС?</a:t>
            </a:r>
          </a:p>
          <a:p>
            <a:pPr marL="457200" lvl="0" indent="-457200" algn="just" rtl="0">
              <a:lnSpc>
                <a:spcPct val="107000"/>
              </a:lnSpc>
              <a:spcBef>
                <a:spcPts val="600"/>
              </a:spcBef>
              <a:spcAft>
                <a:spcPts val="0"/>
              </a:spcAft>
              <a:buClr>
                <a:srgbClr val="056839"/>
              </a:buClr>
              <a:buSzPts val="2200"/>
              <a:buAutoNum type="arabicPeriod"/>
            </a:pPr>
            <a:endParaRPr lang="ru-RU" sz="2200" dirty="0">
              <a:solidFill>
                <a:srgbClr val="056839"/>
              </a:solidFill>
              <a:latin typeface="Calibri"/>
              <a:ea typeface="Calibri"/>
              <a:cs typeface="Calibri"/>
              <a:sym typeface="Calibri"/>
            </a:endParaRPr>
          </a:p>
          <a:p>
            <a:pPr lvl="0" algn="just" rtl="0">
              <a:lnSpc>
                <a:spcPct val="107000"/>
              </a:lnSpc>
              <a:spcBef>
                <a:spcPts val="600"/>
              </a:spcBef>
              <a:spcAft>
                <a:spcPts val="0"/>
              </a:spcAft>
              <a:buClr>
                <a:srgbClr val="056839"/>
              </a:buClr>
              <a:buSzPts val="2200"/>
            </a:pPr>
            <a:r>
              <a:rPr lang="ru-RU" sz="2200" dirty="0">
                <a:solidFill>
                  <a:srgbClr val="056839"/>
                </a:solidFill>
                <a:latin typeface="Calibri"/>
                <a:ea typeface="Calibri"/>
                <a:cs typeface="Calibri"/>
                <a:sym typeface="Calibri"/>
              </a:rPr>
              <a:t>2. Обсъдете какво е текущото състояние на управлението на отпадъците във вашата страна и предложете начини за подобряване или разширяване на начините, по които се извършва.</a:t>
            </a:r>
          </a:p>
        </p:txBody>
      </p:sp>
      <p:sp>
        <p:nvSpPr>
          <p:cNvPr id="315" name="Google Shape;315;g15bc957c8ab_0_2"/>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g15bc957c8ab_0_2"/>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g15bc957c8ab_0_2"/>
          <p:cNvSpPr/>
          <p:nvPr/>
        </p:nvSpPr>
        <p:spPr>
          <a:xfrm>
            <a:off x="612986" y="1172296"/>
            <a:ext cx="3722400" cy="702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g15bc957c8ab_0_2"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19" name="Google Shape;319;g15bc957c8ab_0_2"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12192000" cy="6857999"/>
          </a:xfrm>
          <a:prstGeom prst="rect">
            <a:avLst/>
          </a:prstGeom>
          <a:gradFill>
            <a:gsLst>
              <a:gs pos="0">
                <a:srgbClr val="F5F7FC"/>
              </a:gs>
              <a:gs pos="100000">
                <a:srgbClr val="7AC99A">
                  <a:alpha val="77647"/>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txBox="1"/>
          <p:nvPr/>
        </p:nvSpPr>
        <p:spPr>
          <a:xfrm>
            <a:off x="323357" y="427970"/>
            <a:ext cx="820673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Засеганати зелени умения</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7" name="Google Shape;117;p3"/>
          <p:cNvSpPr txBox="1"/>
          <p:nvPr/>
        </p:nvSpPr>
        <p:spPr>
          <a:xfrm>
            <a:off x="5428518" y="1056695"/>
            <a:ext cx="6203147"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Умения за наблюдение</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Аналитични умения</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Еко-дизайн</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Количествено определяне на въздействието</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Управление на жизнения цикъл</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Управление на отпадъците</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X Екологичен одит</a:t>
            </a:r>
          </a:p>
        </p:txBody>
      </p:sp>
      <p:pic>
        <p:nvPicPr>
          <p:cNvPr id="118" name="Google Shape;118;p3"/>
          <p:cNvPicPr preferRelativeResize="0"/>
          <p:nvPr/>
        </p:nvPicPr>
        <p:blipFill rotWithShape="1">
          <a:blip r:embed="rId3">
            <a:alphaModFix/>
          </a:blip>
          <a:srcRect/>
          <a:stretch/>
        </p:blipFill>
        <p:spPr>
          <a:xfrm>
            <a:off x="1255490" y="2493718"/>
            <a:ext cx="1200914" cy="2002540"/>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a:stretch/>
        </p:blipFill>
        <p:spPr>
          <a:xfrm>
            <a:off x="165346" y="6070861"/>
            <a:ext cx="1350410" cy="664590"/>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a:stretch/>
        </p:blipFill>
        <p:spPr>
          <a:xfrm>
            <a:off x="1855947" y="6160565"/>
            <a:ext cx="2312641" cy="4851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txBox="1"/>
          <p:nvPr/>
        </p:nvSpPr>
        <p:spPr>
          <a:xfrm>
            <a:off x="528145" y="575441"/>
            <a:ext cx="110508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Въведение</a:t>
            </a:r>
            <a:r>
              <a:rPr lang="en-US" sz="3600" b="1" dirty="0">
                <a:solidFill>
                  <a:srgbClr val="056839"/>
                </a:solidFill>
                <a:latin typeface="Calibri"/>
                <a:ea typeface="Calibri"/>
                <a:cs typeface="Calibri"/>
                <a:sym typeface="Calibri"/>
              </a:rPr>
              <a:t>: </a:t>
            </a:r>
            <a:r>
              <a:rPr lang="ru-RU" sz="3600" b="1" dirty="0">
                <a:solidFill>
                  <a:srgbClr val="056839"/>
                </a:solidFill>
                <a:latin typeface="Calibri"/>
                <a:ea typeface="Calibri"/>
                <a:cs typeface="Calibri"/>
                <a:sym typeface="Calibri"/>
              </a:rPr>
              <a:t>Какво е управление на отпадъците? Предотвратяване и управление на отпадъци</a:t>
            </a:r>
            <a:endParaRPr lang="en-US"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6" name="Google Shape;126;p4"/>
          <p:cNvSpPr txBox="1"/>
          <p:nvPr/>
        </p:nvSpPr>
        <p:spPr>
          <a:xfrm>
            <a:off x="528151" y="2101350"/>
            <a:ext cx="11197200" cy="34957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000" dirty="0">
                <a:solidFill>
                  <a:srgbClr val="056839"/>
                </a:solidFill>
                <a:latin typeface="Calibri"/>
                <a:ea typeface="Calibri"/>
                <a:cs typeface="Calibri"/>
                <a:sym typeface="Calibri"/>
              </a:rPr>
              <a:t>Управлението на отпадъците може да се разбира като „</a:t>
            </a:r>
            <a:r>
              <a:rPr lang="ru-RU" sz="2000" b="1" dirty="0">
                <a:solidFill>
                  <a:srgbClr val="056839"/>
                </a:solidFill>
                <a:latin typeface="Calibri"/>
                <a:ea typeface="Calibri"/>
                <a:cs typeface="Calibri"/>
                <a:sym typeface="Calibri"/>
              </a:rPr>
              <a:t>система, използвана за изхвърляне, намаляване, повторно използване и предотвратяване на отпадъците</a:t>
            </a:r>
            <a:r>
              <a:rPr lang="ru-RU" sz="2000" dirty="0">
                <a:solidFill>
                  <a:srgbClr val="056839"/>
                </a:solidFill>
                <a:latin typeface="Calibri"/>
                <a:ea typeface="Calibri"/>
                <a:cs typeface="Calibri"/>
                <a:sym typeface="Calibri"/>
              </a:rPr>
              <a:t>.„ Различните страни възприемат различни подходи към управлението на отпадъците. В рамките на този урок ще се съсредоточим върху регулациите и подхода на </a:t>
            </a:r>
            <a:r>
              <a:rPr lang="ru-RU" sz="2000" u="sng" dirty="0">
                <a:solidFill>
                  <a:srgbClr val="056839"/>
                </a:solidFill>
                <a:latin typeface="Calibri"/>
                <a:ea typeface="Calibri"/>
                <a:cs typeface="Calibri"/>
                <a:sym typeface="Calibri"/>
              </a:rPr>
              <a:t>Европейския съюз</a:t>
            </a:r>
            <a:r>
              <a:rPr lang="ru-RU" sz="2000" dirty="0">
                <a:solidFill>
                  <a:srgbClr val="056839"/>
                </a:solidFill>
                <a:latin typeface="Calibri"/>
                <a:ea typeface="Calibri"/>
                <a:cs typeface="Calibri"/>
                <a:sym typeface="Calibri"/>
              </a:rPr>
              <a:t>.</a:t>
            </a:r>
            <a:endParaRPr sz="2100" dirty="0">
              <a:solidFill>
                <a:srgbClr val="056839"/>
              </a:solidFill>
              <a:latin typeface="Calibri"/>
              <a:ea typeface="Calibri"/>
              <a:cs typeface="Calibri"/>
              <a:sym typeface="Calibri"/>
            </a:endParaRPr>
          </a:p>
          <a:p>
            <a:pPr marL="0" marR="0" lvl="0" indent="0" algn="just" rtl="0">
              <a:lnSpc>
                <a:spcPct val="150000"/>
              </a:lnSpc>
              <a:spcBef>
                <a:spcPts val="800"/>
              </a:spcBef>
              <a:spcAft>
                <a:spcPts val="0"/>
              </a:spcAft>
              <a:buNone/>
            </a:pPr>
            <a:r>
              <a:rPr lang="ru-RU" sz="2100" dirty="0">
                <a:solidFill>
                  <a:srgbClr val="056839"/>
                </a:solidFill>
                <a:latin typeface="Calibri"/>
                <a:ea typeface="Calibri"/>
                <a:cs typeface="Calibri"/>
                <a:sym typeface="Calibri"/>
              </a:rPr>
              <a:t>Според официалната статистика, публикувана от Комисията, средният европейски гражданин генерира около 5 тона отпадъци годишно, от които само ограничен дял (39% за 2014 г. с общо производство на отпадъци в ЕС от 2,6 милиарда тона) се рециклират. </a:t>
            </a:r>
            <a:endParaRPr lang="en-US" sz="2100" dirty="0">
              <a:solidFill>
                <a:srgbClr val="056839"/>
              </a:solidFill>
              <a:latin typeface="Calibri"/>
              <a:ea typeface="Calibri"/>
              <a:cs typeface="Calibri"/>
              <a:sym typeface="Calibri"/>
            </a:endParaRPr>
          </a:p>
        </p:txBody>
      </p:sp>
      <p:sp>
        <p:nvSpPr>
          <p:cNvPr id="127" name="Google Shape;127;p4"/>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4"/>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p:nvPr/>
        </p:nvSpPr>
        <p:spPr>
          <a:xfrm>
            <a:off x="612986" y="1740481"/>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0" name="Google Shape;130;p4"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31" name="Google Shape;131;p4"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132" name="Google Shape;132;p4"/>
          <p:cNvPicPr preferRelativeResize="0"/>
          <p:nvPr/>
        </p:nvPicPr>
        <p:blipFill>
          <a:blip r:embed="rId5">
            <a:alphaModFix/>
          </a:blip>
          <a:stretch>
            <a:fillRect/>
          </a:stretch>
        </p:blipFill>
        <p:spPr>
          <a:xfrm>
            <a:off x="80529" y="4670750"/>
            <a:ext cx="447625" cy="9160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5"/>
          <p:cNvSpPr/>
          <p:nvPr/>
        </p:nvSpPr>
        <p:spPr>
          <a:xfrm>
            <a:off x="0" y="0"/>
            <a:ext cx="12192000" cy="6857999"/>
          </a:xfrm>
          <a:prstGeom prst="rect">
            <a:avLst/>
          </a:prstGeom>
          <a:gradFill>
            <a:gsLst>
              <a:gs pos="0">
                <a:srgbClr val="F5F7FC"/>
              </a:gs>
              <a:gs pos="100000">
                <a:srgbClr val="25AAE1">
                  <a:alpha val="4705"/>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txBox="1"/>
          <p:nvPr/>
        </p:nvSpPr>
        <p:spPr>
          <a:xfrm>
            <a:off x="542058" y="529893"/>
            <a:ext cx="1118488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Въведение</a:t>
            </a:r>
            <a:r>
              <a:rPr lang="en-US" sz="3600" b="1" dirty="0">
                <a:solidFill>
                  <a:srgbClr val="056839"/>
                </a:solidFill>
                <a:latin typeface="Calibri"/>
                <a:ea typeface="Calibri"/>
                <a:cs typeface="Calibri"/>
                <a:sym typeface="Calibri"/>
              </a:rPr>
              <a:t>: </a:t>
            </a:r>
            <a:r>
              <a:rPr lang="bg-BG" sz="3600" b="1" dirty="0">
                <a:solidFill>
                  <a:srgbClr val="056839"/>
                </a:solidFill>
                <a:latin typeface="Calibri"/>
                <a:ea typeface="Calibri"/>
                <a:cs typeface="Calibri"/>
                <a:sym typeface="Calibri"/>
              </a:rPr>
              <a:t>Йерархия на управление на отпадъците</a:t>
            </a:r>
            <a:endParaRPr sz="36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39" name="Google Shape;139;p5"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40" name="Google Shape;140;p5"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141" name="Google Shape;141;p5"/>
          <p:cNvSpPr/>
          <p:nvPr/>
        </p:nvSpPr>
        <p:spPr>
          <a:xfrm rot="-5400000" flipH="1">
            <a:off x="8695441" y="3361440"/>
            <a:ext cx="6858000" cy="135118"/>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5">
            <a:alphaModFix/>
          </a:blip>
          <a:srcRect/>
          <a:stretch/>
        </p:blipFill>
        <p:spPr>
          <a:xfrm>
            <a:off x="3097295" y="1482539"/>
            <a:ext cx="6730147" cy="3477705"/>
          </a:xfrm>
          <a:prstGeom prst="rect">
            <a:avLst/>
          </a:prstGeom>
          <a:noFill/>
          <a:ln>
            <a:noFill/>
          </a:ln>
        </p:spPr>
      </p:pic>
      <p:sp>
        <p:nvSpPr>
          <p:cNvPr id="143" name="Google Shape;143;p5"/>
          <p:cNvSpPr txBox="1"/>
          <p:nvPr/>
        </p:nvSpPr>
        <p:spPr>
          <a:xfrm>
            <a:off x="3683775" y="5189000"/>
            <a:ext cx="5557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Graph published by the European Commission, </a:t>
            </a:r>
            <a:r>
              <a:rPr lang="en-US" sz="1000">
                <a:solidFill>
                  <a:schemeClr val="dk1"/>
                </a:solidFill>
                <a:highlight>
                  <a:srgbClr val="FFFFFF"/>
                </a:highlight>
                <a:latin typeface="Calibri"/>
                <a:ea typeface="Calibri"/>
                <a:cs typeface="Calibri"/>
                <a:sym typeface="Calibri"/>
              </a:rPr>
              <a:t>Waste prevention and management</a:t>
            </a:r>
            <a:endParaRPr sz="100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https://ec.europa.eu/environment/green-growth/waste-prevention-and-management/index_en.htm</a:t>
            </a:r>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6"/>
          <p:cNvSpPr txBox="1"/>
          <p:nvPr/>
        </p:nvSpPr>
        <p:spPr>
          <a:xfrm>
            <a:off x="523761" y="481510"/>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1 Видове отпадъци- категории </a:t>
            </a:r>
            <a:endParaRPr lang="en-US" sz="2000" b="1" dirty="0">
              <a:solidFill>
                <a:srgbClr val="C55A11"/>
              </a:solidFill>
              <a:latin typeface="Calibri"/>
              <a:ea typeface="Calibri"/>
              <a:cs typeface="Calibri"/>
              <a:sym typeface="Calibri"/>
            </a:endParaRPr>
          </a:p>
        </p:txBody>
      </p:sp>
      <p:sp>
        <p:nvSpPr>
          <p:cNvPr id="149" name="Google Shape;149;p6"/>
          <p:cNvSpPr txBox="1"/>
          <p:nvPr/>
        </p:nvSpPr>
        <p:spPr>
          <a:xfrm>
            <a:off x="523761" y="1401373"/>
            <a:ext cx="10034700" cy="47771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bg-BG" sz="1800" b="1" dirty="0">
                <a:solidFill>
                  <a:srgbClr val="056839"/>
                </a:solidFill>
                <a:latin typeface="Calibri"/>
                <a:ea typeface="Calibri"/>
                <a:cs typeface="Calibri"/>
                <a:sym typeface="Calibri"/>
              </a:rPr>
              <a:t>В ЕС, има голям брой директиви, регулиращи 15 специфични категории отпадъци, а именно</a:t>
            </a:r>
            <a:r>
              <a:rPr lang="en-US" sz="1800" b="1" dirty="0">
                <a:solidFill>
                  <a:srgbClr val="056839"/>
                </a:solidFill>
                <a:latin typeface="Calibri"/>
                <a:ea typeface="Calibri"/>
                <a:cs typeface="Calibri"/>
                <a:sym typeface="Calibri"/>
              </a:rPr>
              <a:t>:</a:t>
            </a:r>
            <a:endParaRPr sz="1800" b="1" dirty="0">
              <a:solidFill>
                <a:srgbClr val="056839"/>
              </a:solidFill>
              <a:latin typeface="Calibri"/>
              <a:ea typeface="Calibri"/>
              <a:cs typeface="Calibri"/>
              <a:sym typeface="Calibri"/>
            </a:endParaRPr>
          </a:p>
          <a:p>
            <a:pPr marL="342900" marR="0" lvl="0" indent="-228600" algn="just" rtl="0">
              <a:lnSpc>
                <a:spcPct val="107000"/>
              </a:lnSpc>
              <a:spcBef>
                <a:spcPts val="800"/>
              </a:spcBef>
              <a:spcAft>
                <a:spcPts val="0"/>
              </a:spcAft>
              <a:buClr>
                <a:schemeClr val="dk1"/>
              </a:buClr>
              <a:buSzPts val="1800"/>
              <a:buFont typeface="Noto Sans Symbols"/>
              <a:buNone/>
            </a:pPr>
            <a:endParaRPr sz="1800" dirty="0">
              <a:solidFill>
                <a:srgbClr val="056839"/>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Батерии и акумулатори</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Биоразградими отпадъци</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Отпадъци от строителство и разрушаване</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Излезли от употреба превозни средства</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Депониране на отпадъци</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Минни отпадъци</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Отпадъци от опаковки</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Полихлорирани бифенили и полихлорирани терфенили (PCBs/PCTs)</a:t>
            </a:r>
          </a:p>
          <a:p>
            <a:pPr marL="342900" marR="0" lvl="0" indent="-342900" algn="just" rtl="0">
              <a:lnSpc>
                <a:spcPct val="107000"/>
              </a:lnSpc>
              <a:spcBef>
                <a:spcPts val="80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Ограничение на опасни вещества в електрическо и електронно оборудване (RoHS)</a:t>
            </a:r>
          </a:p>
          <a:p>
            <a:pPr marL="342900" marR="0" lvl="0" indent="-228600" algn="just" rtl="0">
              <a:lnSpc>
                <a:spcPct val="107000"/>
              </a:lnSpc>
              <a:spcBef>
                <a:spcPts val="800"/>
              </a:spcBef>
              <a:spcAft>
                <a:spcPts val="0"/>
              </a:spcAft>
              <a:buClr>
                <a:schemeClr val="dk1"/>
              </a:buClr>
              <a:buSzPts val="1800"/>
              <a:buFont typeface="Noto Sans Symbols"/>
              <a:buNone/>
            </a:pPr>
            <a:endParaRPr sz="1800" dirty="0">
              <a:solidFill>
                <a:schemeClr val="dk1"/>
              </a:solidFill>
              <a:latin typeface="Arial"/>
              <a:ea typeface="Arial"/>
              <a:cs typeface="Arial"/>
              <a:sym typeface="Arial"/>
            </a:endParaRPr>
          </a:p>
        </p:txBody>
      </p:sp>
      <p:sp>
        <p:nvSpPr>
          <p:cNvPr id="150" name="Google Shape;150;p6"/>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6"/>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6"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54" name="Google Shape;154;p6"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155" name="Google Shape;155;p6"/>
          <p:cNvSpPr txBox="1"/>
          <p:nvPr/>
        </p:nvSpPr>
        <p:spPr>
          <a:xfrm>
            <a:off x="5727731" y="2313557"/>
            <a:ext cx="6094500" cy="216683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Утайки от отпадъчни води</a:t>
            </a:r>
          </a:p>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Кораби</a:t>
            </a:r>
          </a:p>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Отпадъци, съдържащи УОЗ</a:t>
            </a:r>
          </a:p>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Отработено масло</a:t>
            </a:r>
          </a:p>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Превоз на отпадъци</a:t>
            </a:r>
          </a:p>
          <a:p>
            <a:pPr marL="342900" marR="0" lvl="0" indent="-342900" algn="just" rtl="0">
              <a:lnSpc>
                <a:spcPct val="107000"/>
              </a:lnSpc>
              <a:spcBef>
                <a:spcPts val="0"/>
              </a:spcBef>
              <a:spcAft>
                <a:spcPts val="0"/>
              </a:spcAft>
              <a:buClr>
                <a:srgbClr val="056839"/>
              </a:buClr>
              <a:buSzPts val="1800"/>
              <a:buFont typeface="Calibri"/>
              <a:buChar char="∙"/>
            </a:pPr>
            <a:r>
              <a:rPr lang="ru-RU" sz="1800" dirty="0">
                <a:solidFill>
                  <a:srgbClr val="056839"/>
                </a:solidFill>
                <a:latin typeface="Calibri"/>
                <a:ea typeface="Calibri"/>
                <a:cs typeface="Calibri"/>
                <a:sym typeface="Calibri"/>
              </a:rPr>
              <a:t>● Отпадъци от електрическо и електронно оборудване (WEEE)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Тема</a:t>
            </a:r>
            <a:r>
              <a:rPr lang="en-US" sz="3600" b="1" dirty="0">
                <a:solidFill>
                  <a:srgbClr val="056839"/>
                </a:solidFill>
                <a:latin typeface="Calibri"/>
                <a:ea typeface="Calibri"/>
                <a:cs typeface="Calibri"/>
                <a:sym typeface="Calibri"/>
              </a:rPr>
              <a:t> 2 </a:t>
            </a:r>
            <a:r>
              <a:rPr lang="bg-BG" sz="3600" b="1" dirty="0">
                <a:solidFill>
                  <a:srgbClr val="056839"/>
                </a:solidFill>
                <a:latin typeface="Calibri"/>
                <a:ea typeface="Calibri"/>
                <a:cs typeface="Calibri"/>
                <a:sym typeface="Calibri"/>
              </a:rPr>
              <a:t>Рамкова директива за отпадъците</a:t>
            </a:r>
            <a:endParaRPr sz="2000" b="1" dirty="0">
              <a:solidFill>
                <a:srgbClr val="C55A11"/>
              </a:solidFill>
              <a:latin typeface="Calibri"/>
              <a:ea typeface="Calibri"/>
              <a:cs typeface="Calibri"/>
              <a:sym typeface="Calibri"/>
            </a:endParaRPr>
          </a:p>
        </p:txBody>
      </p:sp>
      <p:sp>
        <p:nvSpPr>
          <p:cNvPr id="161" name="Google Shape;161;p7"/>
          <p:cNvSpPr txBox="1"/>
          <p:nvPr/>
        </p:nvSpPr>
        <p:spPr>
          <a:xfrm>
            <a:off x="612975" y="1337725"/>
            <a:ext cx="11084400" cy="545786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1800" dirty="0">
                <a:solidFill>
                  <a:srgbClr val="056839"/>
                </a:solidFill>
                <a:latin typeface="Calibri"/>
                <a:ea typeface="Calibri"/>
                <a:cs typeface="Calibri"/>
                <a:sym typeface="Calibri"/>
              </a:rPr>
              <a:t>Политиката на ЕС за отпадъците има за цел да допринесе за кръговата икономика чрез извличане на висококачествени ресурси от отпадъци във възможно най-голяма степен.</a:t>
            </a:r>
          </a:p>
          <a:p>
            <a:pPr marL="0" marR="0" lvl="0" indent="0" algn="just" rtl="0">
              <a:lnSpc>
                <a:spcPct val="150000"/>
              </a:lnSpc>
              <a:spcBef>
                <a:spcPts val="0"/>
              </a:spcBef>
              <a:spcAft>
                <a:spcPts val="0"/>
              </a:spcAft>
              <a:buNone/>
            </a:pPr>
            <a:r>
              <a:rPr lang="ru-RU" sz="1800" b="1" dirty="0">
                <a:solidFill>
                  <a:srgbClr val="056839"/>
                </a:solidFill>
                <a:latin typeface="Calibri"/>
                <a:ea typeface="Calibri"/>
                <a:cs typeface="Calibri"/>
                <a:sym typeface="Calibri"/>
              </a:rPr>
              <a:t>Рамковата директива за отпадъците е правната рамка на ЕС </a:t>
            </a:r>
            <a:r>
              <a:rPr lang="ru-RU" sz="1800" dirty="0">
                <a:solidFill>
                  <a:srgbClr val="056839"/>
                </a:solidFill>
                <a:latin typeface="Calibri"/>
                <a:ea typeface="Calibri"/>
                <a:cs typeface="Calibri"/>
                <a:sym typeface="Calibri"/>
              </a:rPr>
              <a:t>за третиране и управление на отпадъците в ЕС, приета през 2008 г. Тя въвежда ред на предпочитания за управление на отпадъците, наречен „йерархия на отпадъците“, както и принципа „замърсителят плаща“, известен също като ПЗП . Тази директива се счита за база на цялото свързано законодателство и определя основните определения в тази област. Основните принципи на управление на отпадъците, въведени чрез настоящата директива, са отпадъците да се управляват:</a:t>
            </a:r>
          </a:p>
          <a:p>
            <a:pPr marL="0" marR="0" lvl="0" indent="0" algn="just" rtl="0">
              <a:lnSpc>
                <a:spcPct val="150000"/>
              </a:lnSpc>
              <a:spcBef>
                <a:spcPts val="0"/>
              </a:spcBef>
              <a:spcAft>
                <a:spcPts val="0"/>
              </a:spcAft>
              <a:buNone/>
            </a:pPr>
            <a:r>
              <a:rPr lang="ru-RU" sz="1800" dirty="0">
                <a:solidFill>
                  <a:srgbClr val="056839"/>
                </a:solidFill>
                <a:latin typeface="Calibri"/>
                <a:ea typeface="Calibri"/>
                <a:cs typeface="Calibri"/>
                <a:sym typeface="Calibri"/>
              </a:rPr>
              <a:t>● </a:t>
            </a:r>
            <a:r>
              <a:rPr lang="ru-RU" sz="1600" dirty="0">
                <a:solidFill>
                  <a:srgbClr val="056839"/>
                </a:solidFill>
                <a:latin typeface="Calibri"/>
                <a:ea typeface="Calibri"/>
                <a:cs typeface="Calibri"/>
                <a:sym typeface="Calibri"/>
              </a:rPr>
              <a:t>“ без да застрашава човешкото здраве и околната среда</a:t>
            </a:r>
          </a:p>
          <a:p>
            <a:pPr marL="0" marR="0" lvl="0" indent="0" algn="just" rtl="0">
              <a:lnSpc>
                <a:spcPct val="150000"/>
              </a:lnSpc>
              <a:spcBef>
                <a:spcPts val="0"/>
              </a:spcBef>
              <a:spcAft>
                <a:spcPts val="0"/>
              </a:spcAft>
              <a:buNone/>
            </a:pPr>
            <a:r>
              <a:rPr lang="ru-RU" sz="1600" dirty="0">
                <a:solidFill>
                  <a:srgbClr val="056839"/>
                </a:solidFill>
                <a:latin typeface="Calibri"/>
                <a:ea typeface="Calibri"/>
                <a:cs typeface="Calibri"/>
                <a:sym typeface="Calibri"/>
              </a:rPr>
              <a:t>● без риск за водата, въздуха, почвата, растенията или животните</a:t>
            </a:r>
          </a:p>
          <a:p>
            <a:pPr marL="0" marR="0" lvl="0" indent="0" algn="just" rtl="0">
              <a:lnSpc>
                <a:spcPct val="150000"/>
              </a:lnSpc>
              <a:spcBef>
                <a:spcPts val="0"/>
              </a:spcBef>
              <a:spcAft>
                <a:spcPts val="0"/>
              </a:spcAft>
              <a:buNone/>
            </a:pPr>
            <a:r>
              <a:rPr lang="ru-RU" sz="1600" dirty="0">
                <a:solidFill>
                  <a:srgbClr val="056839"/>
                </a:solidFill>
                <a:latin typeface="Calibri"/>
                <a:ea typeface="Calibri"/>
                <a:cs typeface="Calibri"/>
                <a:sym typeface="Calibri"/>
              </a:rPr>
              <a:t>● без да причинява неудобство чрез шум или миризми</a:t>
            </a:r>
          </a:p>
          <a:p>
            <a:pPr marL="0" marR="0" lvl="0" indent="0" algn="just" rtl="0">
              <a:lnSpc>
                <a:spcPct val="150000"/>
              </a:lnSpc>
              <a:spcBef>
                <a:spcPts val="0"/>
              </a:spcBef>
              <a:spcAft>
                <a:spcPts val="0"/>
              </a:spcAft>
              <a:buNone/>
            </a:pPr>
            <a:r>
              <a:rPr lang="ru-RU" sz="1600" dirty="0">
                <a:solidFill>
                  <a:srgbClr val="056839"/>
                </a:solidFill>
                <a:latin typeface="Calibri"/>
                <a:ea typeface="Calibri"/>
                <a:cs typeface="Calibri"/>
                <a:sym typeface="Calibri"/>
              </a:rPr>
              <a:t>● без да се засяга неблагоприятно природата или местата от специален интерес.“</a:t>
            </a:r>
          </a:p>
          <a:p>
            <a:pPr marL="0" marR="0" lvl="0" indent="0" algn="l" rtl="0">
              <a:spcBef>
                <a:spcPts val="800"/>
              </a:spcBef>
              <a:spcAft>
                <a:spcPts val="0"/>
              </a:spcAft>
              <a:buNone/>
            </a:pPr>
            <a:endParaRPr sz="1800" dirty="0">
              <a:solidFill>
                <a:schemeClr val="dk1"/>
              </a:solidFill>
              <a:latin typeface="Arial"/>
              <a:ea typeface="Arial"/>
              <a:cs typeface="Arial"/>
              <a:sym typeface="Arial"/>
            </a:endParaRPr>
          </a:p>
        </p:txBody>
      </p:sp>
      <p:sp>
        <p:nvSpPr>
          <p:cNvPr id="162" name="Google Shape;162;p7"/>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7"/>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7"/>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7"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66" name="Google Shape;166;p7"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8"/>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Рамкова директива за отпадъците</a:t>
            </a:r>
            <a:endParaRPr lang="ru-RU" sz="2000" b="1" dirty="0">
              <a:solidFill>
                <a:srgbClr val="C55A11"/>
              </a:solidFill>
              <a:latin typeface="Calibri"/>
              <a:ea typeface="Calibri"/>
              <a:cs typeface="Calibri"/>
              <a:sym typeface="Calibri"/>
            </a:endParaRPr>
          </a:p>
        </p:txBody>
      </p:sp>
      <p:sp>
        <p:nvSpPr>
          <p:cNvPr id="172" name="Google Shape;172;p8"/>
          <p:cNvSpPr txBox="1"/>
          <p:nvPr/>
        </p:nvSpPr>
        <p:spPr>
          <a:xfrm>
            <a:off x="612975" y="1563400"/>
            <a:ext cx="7974000" cy="370353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000" dirty="0">
                <a:solidFill>
                  <a:srgbClr val="056839"/>
                </a:solidFill>
                <a:latin typeface="Calibri"/>
                <a:ea typeface="Calibri"/>
                <a:cs typeface="Calibri"/>
                <a:sym typeface="Calibri"/>
              </a:rPr>
              <a:t>В рамките на директивата има </a:t>
            </a:r>
            <a:r>
              <a:rPr lang="ru-RU" sz="2000" b="1" dirty="0">
                <a:solidFill>
                  <a:srgbClr val="056839"/>
                </a:solidFill>
                <a:latin typeface="Calibri"/>
                <a:ea typeface="Calibri"/>
                <a:cs typeface="Calibri"/>
                <a:sym typeface="Calibri"/>
              </a:rPr>
              <a:t>три основни цели</a:t>
            </a:r>
            <a:r>
              <a:rPr lang="ru-RU" sz="2000" dirty="0">
                <a:solidFill>
                  <a:srgbClr val="056839"/>
                </a:solidFill>
                <a:latin typeface="Calibri"/>
                <a:ea typeface="Calibri"/>
                <a:cs typeface="Calibri"/>
                <a:sym typeface="Calibri"/>
              </a:rPr>
              <a:t>, които държавите-членки трябва да спазват и да докладват в съответствие с Решение 2011/753/ЕС на Комисията. Целите, съдържащи се в директивата, са следните:</a:t>
            </a:r>
          </a:p>
          <a:p>
            <a:pPr marL="0" marR="0" lvl="0" indent="0" algn="just" rtl="0">
              <a:lnSpc>
                <a:spcPct val="150000"/>
              </a:lnSpc>
              <a:spcBef>
                <a:spcPts val="0"/>
              </a:spcBef>
              <a:spcAft>
                <a:spcPts val="0"/>
              </a:spcAft>
              <a:buNone/>
            </a:pPr>
            <a:r>
              <a:rPr lang="ru-RU" sz="2000" dirty="0">
                <a:solidFill>
                  <a:srgbClr val="056839"/>
                </a:solidFill>
                <a:latin typeface="Calibri"/>
                <a:ea typeface="Calibri"/>
                <a:cs typeface="Calibri"/>
                <a:sym typeface="Calibri"/>
              </a:rPr>
              <a:t>● „ до 2020 г. подготовката за повторна употреба и рециклирането на отпадъчни материали (като хартия, метал, пластмаса и стъкло) от домакинствата трябва да се увеличи до минимум общо 50 % от теглото</a:t>
            </a:r>
          </a:p>
          <a:p>
            <a:pPr marL="0" marR="0" lvl="0" indent="0" algn="l" rtl="0">
              <a:spcBef>
                <a:spcPts val="800"/>
              </a:spcBef>
              <a:spcAft>
                <a:spcPts val="0"/>
              </a:spcAft>
              <a:buNone/>
            </a:pPr>
            <a:endParaRPr sz="1800" dirty="0">
              <a:solidFill>
                <a:schemeClr val="dk1"/>
              </a:solidFill>
              <a:latin typeface="Arial"/>
              <a:ea typeface="Arial"/>
              <a:cs typeface="Arial"/>
              <a:sym typeface="Arial"/>
            </a:endParaRPr>
          </a:p>
        </p:txBody>
      </p:sp>
      <p:sp>
        <p:nvSpPr>
          <p:cNvPr id="173" name="Google Shape;173;p8"/>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8"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77" name="Google Shape;177;p8"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178" name="Google Shape;178;p8"/>
          <p:cNvPicPr preferRelativeResize="0"/>
          <p:nvPr/>
        </p:nvPicPr>
        <p:blipFill>
          <a:blip r:embed="rId5">
            <a:alphaModFix/>
          </a:blip>
          <a:stretch>
            <a:fillRect/>
          </a:stretch>
        </p:blipFill>
        <p:spPr>
          <a:xfrm>
            <a:off x="8843325" y="2419238"/>
            <a:ext cx="3204126" cy="2019525"/>
          </a:xfrm>
          <a:prstGeom prst="rect">
            <a:avLst/>
          </a:prstGeom>
          <a:noFill/>
          <a:ln>
            <a:noFill/>
          </a:ln>
        </p:spPr>
      </p:pic>
      <p:sp>
        <p:nvSpPr>
          <p:cNvPr id="179" name="Google Shape;179;p8"/>
          <p:cNvSpPr txBox="1"/>
          <p:nvPr/>
        </p:nvSpPr>
        <p:spPr>
          <a:xfrm>
            <a:off x="8945388" y="459137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t>https://www.freepik.com/free-photo/bullseye-with-three-darts_879941.htm#query=3%20targets&amp;position=0&amp;from_view=search</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162c5a01c43_0_2"/>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056839"/>
                </a:solidFill>
                <a:latin typeface="Calibri"/>
                <a:ea typeface="Calibri"/>
                <a:cs typeface="Calibri"/>
                <a:sym typeface="Calibri"/>
              </a:rPr>
              <a:t>Тема 2 Рамкова директива за отпадъците</a:t>
            </a:r>
            <a:endParaRPr lang="ru-RU" sz="2000" b="1" dirty="0">
              <a:solidFill>
                <a:srgbClr val="C55A11"/>
              </a:solidFill>
              <a:latin typeface="Calibri"/>
              <a:ea typeface="Calibri"/>
              <a:cs typeface="Calibri"/>
              <a:sym typeface="Calibri"/>
            </a:endParaRPr>
          </a:p>
        </p:txBody>
      </p:sp>
      <p:sp>
        <p:nvSpPr>
          <p:cNvPr id="185" name="Google Shape;185;g162c5a01c43_0_2"/>
          <p:cNvSpPr txBox="1"/>
          <p:nvPr/>
        </p:nvSpPr>
        <p:spPr>
          <a:xfrm>
            <a:off x="612975" y="1412950"/>
            <a:ext cx="7974000" cy="462686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000" dirty="0">
                <a:solidFill>
                  <a:srgbClr val="056839"/>
                </a:solidFill>
                <a:latin typeface="Calibri"/>
                <a:ea typeface="Calibri"/>
                <a:cs typeface="Calibri"/>
                <a:sym typeface="Calibri"/>
              </a:rPr>
              <a:t>● до 2020 г. подготовката за повторна употреба, рециклирането и друго оползотворяване на материали, включително операциите по обратно насипване, използващи отпадъци за заместване на други материали, на неопасни строителни отпадъци и отпадъци от разрушаване се увеличават до минимум 70 % </a:t>
            </a:r>
          </a:p>
          <a:p>
            <a:pPr marL="0" marR="0" lvl="0" indent="0" algn="just" rtl="0">
              <a:lnSpc>
                <a:spcPct val="150000"/>
              </a:lnSpc>
              <a:spcBef>
                <a:spcPts val="0"/>
              </a:spcBef>
              <a:spcAft>
                <a:spcPts val="0"/>
              </a:spcAft>
              <a:buNone/>
            </a:pPr>
            <a:r>
              <a:rPr lang="ru-RU" sz="2000" dirty="0">
                <a:solidFill>
                  <a:srgbClr val="056839"/>
                </a:solidFill>
                <a:latin typeface="Calibri"/>
                <a:ea typeface="Calibri"/>
                <a:cs typeface="Calibri"/>
                <a:sym typeface="Calibri"/>
              </a:rPr>
              <a:t>● до 2025 г. подготовката за повторна употреба и рециклирането на битовите отпадъци се увеличава до минимум 55 %, 60 % и 65 % от теглото съответно до 2025, 2030 и 2035 г.”</a:t>
            </a:r>
            <a:r>
              <a:rPr lang="en-US" sz="2000" dirty="0">
                <a:solidFill>
                  <a:srgbClr val="056839"/>
                </a:solidFill>
                <a:latin typeface="Calibri"/>
                <a:ea typeface="Calibri"/>
                <a:cs typeface="Calibri"/>
                <a:sym typeface="Calibri"/>
              </a:rPr>
              <a:t> </a:t>
            </a:r>
            <a:r>
              <a:rPr lang="en-US" sz="20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Commission Decision 2011/753/EU</a:t>
            </a:r>
            <a:endParaRPr lang="en-US" sz="2000" dirty="0">
              <a:solidFill>
                <a:srgbClr val="056839"/>
              </a:solidFill>
              <a:latin typeface="Calibri"/>
              <a:ea typeface="Calibri"/>
              <a:cs typeface="Calibri"/>
              <a:sym typeface="Calibri"/>
            </a:endParaRPr>
          </a:p>
          <a:p>
            <a:pPr marL="0" marR="0" lvl="0" indent="0" algn="l" rtl="0">
              <a:spcBef>
                <a:spcPts val="800"/>
              </a:spcBef>
              <a:spcAft>
                <a:spcPts val="0"/>
              </a:spcAft>
              <a:buNone/>
            </a:pPr>
            <a:endParaRPr sz="1800" dirty="0">
              <a:solidFill>
                <a:schemeClr val="dk1"/>
              </a:solidFill>
              <a:latin typeface="Arial"/>
              <a:ea typeface="Arial"/>
              <a:cs typeface="Arial"/>
              <a:sym typeface="Arial"/>
            </a:endParaRPr>
          </a:p>
        </p:txBody>
      </p:sp>
      <p:sp>
        <p:nvSpPr>
          <p:cNvPr id="186" name="Google Shape;186;g162c5a01c43_0_2"/>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g162c5a01c43_0_2"/>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g162c5a01c43_0_2"/>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g162c5a01c43_0_2" descr="Logo&#10;&#10;Description automatically generated"/>
          <p:cNvPicPr preferRelativeResize="0"/>
          <p:nvPr/>
        </p:nvPicPr>
        <p:blipFill rotWithShape="1">
          <a:blip r:embed="rId4">
            <a:alphaModFix/>
          </a:blip>
          <a:srcRect/>
          <a:stretch/>
        </p:blipFill>
        <p:spPr>
          <a:xfrm>
            <a:off x="165346" y="6070861"/>
            <a:ext cx="1350410" cy="664590"/>
          </a:xfrm>
          <a:prstGeom prst="rect">
            <a:avLst/>
          </a:prstGeom>
          <a:noFill/>
          <a:ln>
            <a:noFill/>
          </a:ln>
        </p:spPr>
      </p:pic>
      <p:pic>
        <p:nvPicPr>
          <p:cNvPr id="190" name="Google Shape;190;g162c5a01c43_0_2" descr="Graphical user interface, text&#10;&#10;Description automatically generated"/>
          <p:cNvPicPr preferRelativeResize="0"/>
          <p:nvPr/>
        </p:nvPicPr>
        <p:blipFill rotWithShape="1">
          <a:blip r:embed="rId5">
            <a:alphaModFix/>
          </a:blip>
          <a:srcRect/>
          <a:stretch/>
        </p:blipFill>
        <p:spPr>
          <a:xfrm>
            <a:off x="1855947" y="6160565"/>
            <a:ext cx="2312641" cy="485181"/>
          </a:xfrm>
          <a:prstGeom prst="rect">
            <a:avLst/>
          </a:prstGeom>
          <a:noFill/>
          <a:ln>
            <a:noFill/>
          </a:ln>
        </p:spPr>
      </p:pic>
      <p:pic>
        <p:nvPicPr>
          <p:cNvPr id="191" name="Google Shape;191;g162c5a01c43_0_2"/>
          <p:cNvPicPr preferRelativeResize="0"/>
          <p:nvPr/>
        </p:nvPicPr>
        <p:blipFill>
          <a:blip r:embed="rId6">
            <a:alphaModFix/>
          </a:blip>
          <a:stretch>
            <a:fillRect/>
          </a:stretch>
        </p:blipFill>
        <p:spPr>
          <a:xfrm>
            <a:off x="8843325" y="2419238"/>
            <a:ext cx="3204126" cy="2019525"/>
          </a:xfrm>
          <a:prstGeom prst="rect">
            <a:avLst/>
          </a:prstGeom>
          <a:noFill/>
          <a:ln>
            <a:noFill/>
          </a:ln>
        </p:spPr>
      </p:pic>
      <p:sp>
        <p:nvSpPr>
          <p:cNvPr id="192" name="Google Shape;192;g162c5a01c43_0_2"/>
          <p:cNvSpPr txBox="1"/>
          <p:nvPr/>
        </p:nvSpPr>
        <p:spPr>
          <a:xfrm>
            <a:off x="8945388" y="459137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t>https://www.freepik.com/free-photo/bullseye-with-three-darts_879941.htm#query=3%20targets&amp;position=0&amp;from_view=search</a:t>
            </a:r>
            <a:endParaRPr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Widescreen</PresentationFormat>
  <Paragraphs>127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lastModifiedBy>Iv Tsvetkova</cp:lastModifiedBy>
  <cp:revision>1</cp:revision>
  <dcterms:created xsi:type="dcterms:W3CDTF">2022-01-31T11:18:27Z</dcterms:created>
  <dcterms:modified xsi:type="dcterms:W3CDTF">2022-11-11T13:41:44Z</dcterms:modified>
</cp:coreProperties>
</file>