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20574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g0iAlc40HBPbP6oGoTZ0erKkwyX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8" d="100"/>
          <a:sy n="28" d="100"/>
        </p:scale>
        <p:origin x="53" y="9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62d03f5d59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162d03f5d59_0_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62d03f5d59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g162d03f5d59_0_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8deec3a89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18deec3a89e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8deec3a89e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g18deec3a89e_0_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305413d7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16305413d7a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63af8793ad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163af8793ad_0_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4093dd1c6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4093dd1c68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62b0c482c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162b0c482cf_0_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7" name="Google Shape;17;p21"/>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2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19" name="Google Shape;19;p2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0" name="Google Shape;20;p2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3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74" name="Google Shape;74;p30"/>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3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6" name="Google Shape;76;p3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7" name="Google Shape;77;p3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31"/>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80" name="Google Shape;80;p31"/>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3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2" name="Google Shape;82;p3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3" name="Google Shape;83;p3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21"/>
        <p:cNvGrpSpPr/>
        <p:nvPr/>
      </p:nvGrpSpPr>
      <p:grpSpPr>
        <a:xfrm>
          <a:off x="0" y="0"/>
          <a:ext cx="0" cy="0"/>
          <a:chOff x="0" y="0"/>
          <a:chExt cx="0" cy="0"/>
        </a:xfrm>
      </p:grpSpPr>
      <p:sp>
        <p:nvSpPr>
          <p:cNvPr id="22" name="Google Shape;22;p2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3" name="Google Shape;23;p2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4" name="Google Shape;24;p2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27" name="Google Shape;27;p23"/>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28" name="Google Shape;28;p2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9" name="Google Shape;29;p2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0" name="Google Shape;30;p2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3" name="Google Shape;33;p24"/>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2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5" name="Google Shape;35;p2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6" name="Google Shape;36;p2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9" name="Google Shape;39;p25"/>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25"/>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2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2" name="Google Shape;42;p2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3" name="Google Shape;43;p2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4"/>
        <p:cNvGrpSpPr/>
        <p:nvPr/>
      </p:nvGrpSpPr>
      <p:grpSpPr>
        <a:xfrm>
          <a:off x="0" y="0"/>
          <a:ext cx="0" cy="0"/>
          <a:chOff x="0" y="0"/>
          <a:chExt cx="0" cy="0"/>
        </a:xfrm>
      </p:grpSpPr>
      <p:sp>
        <p:nvSpPr>
          <p:cNvPr id="45" name="Google Shape;45;p26"/>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46" name="Google Shape;46;p26"/>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26"/>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26"/>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26"/>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2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1" name="Google Shape;51;p2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2" name="Google Shape;52;p2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53"/>
        <p:cNvGrpSpPr/>
        <p:nvPr/>
      </p:nvGrpSpPr>
      <p:grpSpPr>
        <a:xfrm>
          <a:off x="0" y="0"/>
          <a:ext cx="0" cy="0"/>
          <a:chOff x="0" y="0"/>
          <a:chExt cx="0" cy="0"/>
        </a:xfrm>
      </p:grpSpPr>
      <p:sp>
        <p:nvSpPr>
          <p:cNvPr id="54" name="Google Shape;54;p27"/>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55" name="Google Shape;55;p2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6" name="Google Shape;56;p2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7" name="Google Shape;57;p2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28"/>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0" name="Google Shape;60;p28"/>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28"/>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2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3" name="Google Shape;63;p2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4" name="Google Shape;64;p2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7" name="Google Shape;67;p29"/>
          <p:cNvSpPr>
            <a:spLocks noGrp="1"/>
          </p:cNvSpPr>
          <p:nvPr>
            <p:ph type="pic" idx="2"/>
          </p:nvPr>
        </p:nvSpPr>
        <p:spPr>
          <a:xfrm>
            <a:off x="8746630" y="1481138"/>
            <a:ext cx="10415700" cy="7310400"/>
          </a:xfrm>
          <a:prstGeom prst="rect">
            <a:avLst/>
          </a:prstGeom>
          <a:noFill/>
          <a:ln>
            <a:noFill/>
          </a:ln>
        </p:spPr>
      </p:sp>
      <p:sp>
        <p:nvSpPr>
          <p:cNvPr id="68" name="Google Shape;68;p29"/>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2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0" name="Google Shape;70;p2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1" name="Google Shape;71;p2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a:endParaRPr/>
          </a:p>
        </p:txBody>
      </p:sp>
      <p:sp>
        <p:nvSpPr>
          <p:cNvPr id="11" name="Google Shape;11;p20"/>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taraenergy.com/blog/renewable-energy-need-to-know/"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63t0Y2ACoh4" TargetMode="Externa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E3MnZ-bj1Iw" TargetMode="External"/><Relationship Id="rId4" Type="http://schemas.openxmlformats.org/officeDocument/2006/relationships/hyperlink" Target="https://www.youtube.com/watch?v=jhKejoBqiY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hyperlink" Target="https://news.stanford.edu/news/2014/february/fifty-states-renewables-022414.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Y5Wr1F1jrmQ" TargetMode="External"/><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CRyhs6jybiY" TargetMode="External"/><Relationship Id="rId4" Type="http://schemas.openxmlformats.org/officeDocument/2006/relationships/hyperlink" Target="https://www.youtube.com/watch?v=MDWs5ESAxYQ"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hyperlink" Target="https://greentumble.com/10-examples-of-renewable-and-non-renewable-resourc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hyperlink" Target="https://www.sciencedirect.com/science/article/abs/pii/S1364032119301042" TargetMode="External"/><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hyperlink" Target="https://youmatter.world/en/definition/definitions-greenhouse-effect-what-is-it-definition-and-role-in-global-warming/" TargetMode="External"/><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hyperlink" Target="https://earth.org/solar-energy-facts/" TargetMode="External"/><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astanatimes.com/2022/05/kazakhstan-france-to-forge-partnership-in-hydrogen-energy-develop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sciencealert.com/nuclear-fusion-startup-claims-it-s-on-the-way-to-providing-unlimited-energy" TargetMode="External"/><Relationship Id="rId5" Type="http://schemas.openxmlformats.org/officeDocument/2006/relationships/image" Target="../media/image1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T4xKThjcKaE" TargetMode="External"/><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nrdc.org/stories/renewable-energy-clean-facts" TargetMode="External"/><Relationship Id="rId4" Type="http://schemas.openxmlformats.org/officeDocument/2006/relationships/hyperlink" Target="https://www.youtube.com/watch?v=Giek094C_l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e-seimas.lrs.lt/portal/legalAct/lt/TAK/9bf1ba80d76211ecb1b39d276e924a5d?jfwid=yymmqwq5y" TargetMode="External"/><Relationship Id="rId7"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thoughtco.com/definition-of-chemical-energy-60490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assets.justenergy.com/wp-content/uploads/2021/09/thermal-energy-pollution-factory-image.jpg" TargetMode="Externa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cleanbin.ru/terms/renewable-energ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4"/>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7"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427646" y="4013688"/>
            <a:ext cx="10300200" cy="1257996"/>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7200" b="1" i="0" u="none" strike="noStrike" cap="none"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Възобновяема енергия</a:t>
            </a:r>
            <a:endParaRPr sz="7200" b="1" dirty="0">
              <a:solidFill>
                <a:srgbClr val="056839"/>
              </a:solidFill>
              <a:latin typeface="Calibri"/>
              <a:ea typeface="Calibri"/>
              <a:cs typeface="Calibri"/>
              <a:sym typeface="Calibri"/>
            </a:endParaRPr>
          </a:p>
        </p:txBody>
      </p:sp>
      <p:sp>
        <p:nvSpPr>
          <p:cNvPr id="95" name="Google Shape;95;p1"/>
          <p:cNvSpPr txBox="1"/>
          <p:nvPr/>
        </p:nvSpPr>
        <p:spPr>
          <a:xfrm>
            <a:off x="474128" y="5533050"/>
            <a:ext cx="10098622" cy="1150275"/>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3600" b="1" dirty="0">
                <a:solidFill>
                  <a:srgbClr val="056839"/>
                </a:solidFill>
                <a:latin typeface="Calibri"/>
                <a:ea typeface="Calibri"/>
                <a:cs typeface="Calibri"/>
                <a:sym typeface="Calibri"/>
              </a:rPr>
              <a:t>Ключови думи</a:t>
            </a:r>
            <a:r>
              <a:rPr lang="en-US" sz="3600" b="1" dirty="0">
                <a:solidFill>
                  <a:srgbClr val="056839"/>
                </a:solidFill>
                <a:latin typeface="Calibri"/>
                <a:ea typeface="Calibri"/>
                <a:cs typeface="Calibri"/>
                <a:sym typeface="Calibri"/>
              </a:rPr>
              <a:t>: </a:t>
            </a:r>
            <a:r>
              <a:rPr lang="bg-BG" sz="3600" b="1" dirty="0">
                <a:solidFill>
                  <a:srgbClr val="056839"/>
                </a:solidFill>
                <a:latin typeface="Calibri"/>
                <a:ea typeface="Calibri"/>
                <a:cs typeface="Calibri"/>
                <a:sym typeface="Calibri"/>
              </a:rPr>
              <a:t>енергия, горива, ресурси</a:t>
            </a:r>
            <a:r>
              <a:rPr lang="en-US" sz="3600" b="1" dirty="0">
                <a:solidFill>
                  <a:srgbClr val="056839"/>
                </a:solidFill>
                <a:latin typeface="Calibri"/>
                <a:ea typeface="Calibri"/>
                <a:cs typeface="Calibri"/>
                <a:sym typeface="Calibri"/>
              </a:rPr>
              <a:t> </a:t>
            </a:r>
            <a:endParaRPr sz="36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96" name="Google Shape;96;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500">
              <a:solidFill>
                <a:schemeClr val="dk1"/>
              </a:solidFill>
              <a:latin typeface="Calibri"/>
              <a:ea typeface="Calibri"/>
              <a:cs typeface="Calibri"/>
              <a:sym typeface="Calibri"/>
            </a:endParaRPr>
          </a:p>
        </p:txBody>
      </p:sp>
      <p:pic>
        <p:nvPicPr>
          <p:cNvPr id="97" name="Google Shape;97;p1"/>
          <p:cNvPicPr preferRelativeResize="0"/>
          <p:nvPr/>
        </p:nvPicPr>
        <p:blipFill>
          <a:blip r:embed="rId5">
            <a:alphaModFix/>
          </a:blip>
          <a:stretch>
            <a:fillRect/>
          </a:stretch>
        </p:blipFill>
        <p:spPr>
          <a:xfrm>
            <a:off x="10727850" y="928800"/>
            <a:ext cx="9468250" cy="6312175"/>
          </a:xfrm>
          <a:prstGeom prst="rect">
            <a:avLst/>
          </a:prstGeom>
          <a:noFill/>
          <a:ln>
            <a:noFill/>
          </a:ln>
        </p:spPr>
      </p:pic>
      <p:sp>
        <p:nvSpPr>
          <p:cNvPr id="98" name="Google Shape;98;p1"/>
          <p:cNvSpPr txBox="1"/>
          <p:nvPr/>
        </p:nvSpPr>
        <p:spPr>
          <a:xfrm>
            <a:off x="10727842" y="7468200"/>
            <a:ext cx="72651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Photo by Tara Energy: </a:t>
            </a:r>
            <a:r>
              <a:rPr lang="en-US" sz="16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https://taraenergy.com/blog/renewable-energy-need-to-know/</a:t>
            </a:r>
            <a:endParaRPr sz="2300">
              <a:solidFill>
                <a:srgbClr val="05683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6"/>
          <p:cNvSpPr txBox="1"/>
          <p:nvPr/>
        </p:nvSpPr>
        <p:spPr>
          <a:xfrm>
            <a:off x="1266476" y="743450"/>
            <a:ext cx="138489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5900" b="1" dirty="0">
                <a:solidFill>
                  <a:srgbClr val="056839"/>
                </a:solidFill>
                <a:latin typeface="Calibri"/>
                <a:ea typeface="Calibri"/>
                <a:cs typeface="Calibri"/>
                <a:sym typeface="Calibri"/>
              </a:rPr>
              <a:t>ТЕМА 1: ОСНОВНИ ВИДОВЕ ЕНЕРГИЯ</a:t>
            </a:r>
            <a:endParaRPr lang="ru-RU" sz="2900" b="1" dirty="0">
              <a:solidFill>
                <a:schemeClr val="dk1"/>
              </a:solidFill>
              <a:latin typeface="Calibri"/>
              <a:ea typeface="Calibri"/>
              <a:cs typeface="Calibri"/>
              <a:sym typeface="Calibri"/>
            </a:endParaRPr>
          </a:p>
        </p:txBody>
      </p:sp>
      <p:sp>
        <p:nvSpPr>
          <p:cNvPr id="226" name="Google Shape;226;p6"/>
          <p:cNvSpPr txBox="1"/>
          <p:nvPr/>
        </p:nvSpPr>
        <p:spPr>
          <a:xfrm>
            <a:off x="1084947" y="2632778"/>
            <a:ext cx="18160200" cy="5597646"/>
          </a:xfrm>
          <a:prstGeom prst="rect">
            <a:avLst/>
          </a:prstGeom>
          <a:noFill/>
          <a:ln>
            <a:noFill/>
          </a:ln>
        </p:spPr>
        <p:txBody>
          <a:bodyPr spcFirstLastPara="1" wrap="square" lIns="148575" tIns="74275" rIns="148575" bIns="74275" anchor="t" anchorCtr="0">
            <a:spAutoFit/>
          </a:bodyPr>
          <a:lstStyle/>
          <a:p>
            <a:pPr marL="0" marR="0" lvl="0" indent="0" algn="l" rtl="0">
              <a:lnSpc>
                <a:spcPct val="150000"/>
              </a:lnSpc>
              <a:spcBef>
                <a:spcPts val="0"/>
              </a:spcBef>
              <a:spcAft>
                <a:spcPts val="0"/>
              </a:spcAft>
              <a:buNone/>
            </a:pPr>
            <a:r>
              <a:rPr lang="bg-BG" sz="5900" b="1" dirty="0" err="1">
                <a:solidFill>
                  <a:srgbClr val="056839"/>
                </a:solidFill>
                <a:latin typeface="Calibri"/>
                <a:ea typeface="Calibri"/>
                <a:cs typeface="Calibri"/>
                <a:sym typeface="Calibri"/>
              </a:rPr>
              <a:t>Невъзобновяеми</a:t>
            </a:r>
            <a:r>
              <a:rPr lang="bg-BG" sz="5900" b="1" dirty="0">
                <a:solidFill>
                  <a:srgbClr val="056839"/>
                </a:solidFill>
                <a:latin typeface="Calibri"/>
                <a:ea typeface="Calibri"/>
                <a:cs typeface="Calibri"/>
                <a:sym typeface="Calibri"/>
              </a:rPr>
              <a:t> енергийни източници: </a:t>
            </a:r>
            <a:r>
              <a:rPr lang="bg-BG" sz="5900" dirty="0">
                <a:solidFill>
                  <a:srgbClr val="056839"/>
                </a:solidFill>
                <a:latin typeface="Calibri"/>
                <a:ea typeface="Calibri"/>
                <a:cs typeface="Calibri"/>
                <a:sym typeface="Calibri"/>
              </a:rPr>
              <a:t>нефт, въглища, газ, ядрено гориво.</a:t>
            </a:r>
          </a:p>
          <a:p>
            <a:pPr marL="0" marR="0" lvl="0" indent="0" algn="l" rtl="0">
              <a:lnSpc>
                <a:spcPct val="150000"/>
              </a:lnSpc>
              <a:spcBef>
                <a:spcPts val="0"/>
              </a:spcBef>
              <a:spcAft>
                <a:spcPts val="0"/>
              </a:spcAft>
              <a:buNone/>
            </a:pPr>
            <a:r>
              <a:rPr lang="bg-BG" sz="5900" b="1" dirty="0">
                <a:solidFill>
                  <a:srgbClr val="056839"/>
                </a:solidFill>
                <a:latin typeface="Calibri"/>
                <a:ea typeface="Calibri"/>
                <a:cs typeface="Calibri"/>
                <a:sym typeface="Calibri"/>
              </a:rPr>
              <a:t>Възобновяеми енергийни източници: </a:t>
            </a:r>
            <a:r>
              <a:rPr lang="bg-BG" sz="5900" dirty="0">
                <a:solidFill>
                  <a:srgbClr val="056839"/>
                </a:solidFill>
                <a:latin typeface="Calibri"/>
                <a:ea typeface="Calibri"/>
                <a:cs typeface="Calibri"/>
                <a:sym typeface="Calibri"/>
              </a:rPr>
              <a:t>вятър, слънце, геотермална енергия, биомаса (растения), вода</a:t>
            </a:r>
            <a:r>
              <a:rPr lang="bg-BG" sz="5900" b="1" dirty="0">
                <a:solidFill>
                  <a:srgbClr val="056839"/>
                </a:solidFill>
                <a:latin typeface="Calibri"/>
                <a:ea typeface="Calibri"/>
                <a:cs typeface="Calibri"/>
                <a:sym typeface="Calibri"/>
              </a:rPr>
              <a:t>.</a:t>
            </a:r>
          </a:p>
        </p:txBody>
      </p:sp>
      <p:pic>
        <p:nvPicPr>
          <p:cNvPr id="227" name="Google Shape;227;p6" descr="Logo&#10;&#10;Description automatically generated"/>
          <p:cNvPicPr preferRelativeResize="0"/>
          <p:nvPr/>
        </p:nvPicPr>
        <p:blipFill rotWithShape="1">
          <a:blip r:embed="rId3">
            <a:alphaModFix/>
          </a:blip>
          <a:srcRect/>
          <a:stretch/>
        </p:blipFill>
        <p:spPr>
          <a:xfrm>
            <a:off x="497838" y="9106309"/>
            <a:ext cx="2025615" cy="996885"/>
          </a:xfrm>
          <a:prstGeom prst="rect">
            <a:avLst/>
          </a:prstGeom>
          <a:noFill/>
          <a:ln>
            <a:noFill/>
          </a:ln>
        </p:spPr>
      </p:pic>
      <p:pic>
        <p:nvPicPr>
          <p:cNvPr id="228" name="Google Shape;228;p6"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29" name="Google Shape;229;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0" name="Google Shape;230;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31" name="Google Shape;231;p6"/>
          <p:cNvSpPr/>
          <p:nvPr/>
        </p:nvSpPr>
        <p:spPr>
          <a:xfrm>
            <a:off x="1266475" y="197075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62d03f5d59_0_15"/>
          <p:cNvSpPr/>
          <p:nvPr/>
        </p:nvSpPr>
        <p:spPr>
          <a:xfrm>
            <a:off x="2962148" y="2868488"/>
            <a:ext cx="16036500" cy="600300"/>
          </a:xfrm>
          <a:prstGeom prst="rect">
            <a:avLst/>
          </a:prstGeom>
          <a:noFill/>
          <a:ln>
            <a:noFill/>
          </a:ln>
        </p:spPr>
        <p:txBody>
          <a:bodyPr spcFirstLastPara="1" wrap="square" lIns="148575" tIns="74275" rIns="148575" bIns="74275" anchor="t" anchorCtr="0">
            <a:noAutofit/>
          </a:bodyPr>
          <a:lstStyle/>
          <a:p>
            <a:pPr lvl="0"/>
            <a:r>
              <a:rPr lang="ru-RU" sz="3900" dirty="0">
                <a:solidFill>
                  <a:srgbClr val="056839"/>
                </a:solidFill>
                <a:latin typeface="Calibri"/>
                <a:ea typeface="Calibri"/>
                <a:cs typeface="Calibri"/>
                <a:sym typeface="Calibri"/>
              </a:rPr>
              <a:t>Видове </a:t>
            </a:r>
            <a:r>
              <a:rPr lang="ru-RU" sz="3900" dirty="0" err="1">
                <a:solidFill>
                  <a:srgbClr val="056839"/>
                </a:solidFill>
                <a:latin typeface="Calibri"/>
                <a:ea typeface="Calibri"/>
                <a:cs typeface="Calibri"/>
                <a:sym typeface="Calibri"/>
              </a:rPr>
              <a:t>енергия</a:t>
            </a:r>
            <a:r>
              <a:rPr lang="ru-RU" sz="3900" dirty="0">
                <a:solidFill>
                  <a:srgbClr val="056839"/>
                </a:solidFill>
                <a:latin typeface="Calibri"/>
                <a:ea typeface="Calibri"/>
                <a:cs typeface="Calibri"/>
                <a:sym typeface="Calibri"/>
              </a:rPr>
              <a:t> | </a:t>
            </a:r>
            <a:r>
              <a:rPr lang="ru-RU" sz="3900" dirty="0" err="1">
                <a:solidFill>
                  <a:srgbClr val="056839"/>
                </a:solidFill>
                <a:latin typeface="Calibri"/>
                <a:ea typeface="Calibri"/>
                <a:cs typeface="Calibri"/>
                <a:sym typeface="Calibri"/>
              </a:rPr>
              <a:t>Форми</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енергия</a:t>
            </a:r>
            <a:r>
              <a:rPr lang="ru-RU" sz="3900" dirty="0">
                <a:solidFill>
                  <a:srgbClr val="056839"/>
                </a:solidFill>
                <a:latin typeface="Calibri"/>
                <a:ea typeface="Calibri"/>
                <a:cs typeface="Calibri"/>
                <a:sym typeface="Calibri"/>
              </a:rPr>
              <a:t> | </a:t>
            </a:r>
            <a:r>
              <a:rPr lang="ru-RU" sz="3900" dirty="0" err="1">
                <a:solidFill>
                  <a:srgbClr val="056839"/>
                </a:solidFill>
                <a:latin typeface="Calibri"/>
                <a:ea typeface="Calibri"/>
                <a:cs typeface="Calibri"/>
                <a:sym typeface="Calibri"/>
              </a:rPr>
              <a:t>Източници</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енергия</a:t>
            </a:r>
            <a:r>
              <a:rPr lang="ru-RU" sz="3900" dirty="0">
                <a:solidFill>
                  <a:srgbClr val="056839"/>
                </a:solidFill>
                <a:latin typeface="Calibri"/>
                <a:ea typeface="Calibri"/>
                <a:cs typeface="Calibri"/>
                <a:sym typeface="Calibri"/>
              </a:rPr>
              <a:t> и начини на </a:t>
            </a:r>
            <a:r>
              <a:rPr lang="ru-RU" sz="3900" dirty="0" err="1">
                <a:solidFill>
                  <a:srgbClr val="056839"/>
                </a:solidFill>
                <a:latin typeface="Calibri"/>
                <a:ea typeface="Calibri"/>
                <a:cs typeface="Calibri"/>
                <a:sym typeface="Calibri"/>
              </a:rPr>
              <a:t>изпозлване</a:t>
            </a:r>
            <a:r>
              <a:rPr lang="ru-RU" sz="3900" dirty="0">
                <a:solidFill>
                  <a:srgbClr val="056839"/>
                </a:solidFill>
                <a:latin typeface="Calibri"/>
                <a:ea typeface="Calibri"/>
                <a:cs typeface="Calibri"/>
                <a:sym typeface="Calibri"/>
              </a:rPr>
              <a:t>: </a:t>
            </a:r>
            <a:r>
              <a:rPr lang="en-US" sz="3900" dirty="0">
                <a:solidFill>
                  <a:srgbClr val="056839"/>
                </a:solidFill>
                <a:latin typeface="Calibri"/>
                <a:ea typeface="Calibri"/>
                <a:cs typeface="Calibri"/>
                <a:sym typeface="Calibri"/>
              </a:rPr>
              <a:t> </a:t>
            </a:r>
            <a:r>
              <a:rPr lang="en-US" sz="3900" u="sng" dirty="0">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https://www.youtube.com/watch?v=63t0Y2ACoh4</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endParaRPr sz="3900" dirty="0">
              <a:solidFill>
                <a:srgbClr val="056839"/>
              </a:solidFill>
              <a:latin typeface="Calibri"/>
              <a:ea typeface="Calibri"/>
              <a:cs typeface="Calibri"/>
              <a:sym typeface="Calibri"/>
            </a:endParaRPr>
          </a:p>
        </p:txBody>
      </p:sp>
      <p:sp>
        <p:nvSpPr>
          <p:cNvPr id="237" name="Google Shape;237;g162d03f5d59_0_15"/>
          <p:cNvSpPr/>
          <p:nvPr/>
        </p:nvSpPr>
        <p:spPr>
          <a:xfrm>
            <a:off x="2962160" y="4612806"/>
            <a:ext cx="13085400" cy="1062000"/>
          </a:xfrm>
          <a:prstGeom prst="rect">
            <a:avLst/>
          </a:prstGeom>
          <a:noFill/>
          <a:ln>
            <a:noFill/>
          </a:ln>
        </p:spPr>
        <p:txBody>
          <a:bodyPr spcFirstLastPara="1" wrap="square" lIns="148575" tIns="74275" rIns="148575" bIns="74275" anchor="t" anchorCtr="0">
            <a:noAutofit/>
          </a:bodyPr>
          <a:lstStyle/>
          <a:p>
            <a:pPr lvl="0"/>
            <a:r>
              <a:rPr lang="ru-RU" sz="3700" dirty="0">
                <a:solidFill>
                  <a:srgbClr val="056839"/>
                </a:solidFill>
                <a:latin typeface="Calibri"/>
                <a:ea typeface="Calibri"/>
                <a:cs typeface="Calibri"/>
                <a:sym typeface="Calibri"/>
              </a:rPr>
              <a:t>Видове </a:t>
            </a:r>
            <a:r>
              <a:rPr lang="ru-RU" sz="3700" dirty="0" err="1">
                <a:solidFill>
                  <a:srgbClr val="056839"/>
                </a:solidFill>
                <a:latin typeface="Calibri"/>
                <a:ea typeface="Calibri"/>
                <a:cs typeface="Calibri"/>
                <a:sym typeface="Calibri"/>
              </a:rPr>
              <a:t>енергия</a:t>
            </a:r>
            <a:r>
              <a:rPr lang="ru-RU" sz="3700" dirty="0">
                <a:solidFill>
                  <a:srgbClr val="056839"/>
                </a:solidFill>
                <a:latin typeface="Calibri"/>
                <a:ea typeface="Calibri"/>
                <a:cs typeface="Calibri"/>
                <a:sym typeface="Calibri"/>
              </a:rPr>
              <a:t> | Анимация от </a:t>
            </a:r>
            <a:r>
              <a:rPr lang="ru-RU" sz="3700" dirty="0" err="1">
                <a:solidFill>
                  <a:srgbClr val="056839"/>
                </a:solidFill>
                <a:latin typeface="Calibri"/>
                <a:ea typeface="Calibri"/>
                <a:cs typeface="Calibri"/>
                <a:sym typeface="Calibri"/>
              </a:rPr>
              <a:t>областта</a:t>
            </a:r>
            <a:r>
              <a:rPr lang="ru-RU" sz="3700" dirty="0">
                <a:solidFill>
                  <a:srgbClr val="056839"/>
                </a:solidFill>
                <a:latin typeface="Calibri"/>
                <a:ea typeface="Calibri"/>
                <a:cs typeface="Calibri"/>
                <a:sym typeface="Calibri"/>
              </a:rPr>
              <a:t> на </a:t>
            </a:r>
            <a:r>
              <a:rPr lang="ru-RU" sz="3700" dirty="0" err="1">
                <a:solidFill>
                  <a:srgbClr val="056839"/>
                </a:solidFill>
                <a:latin typeface="Calibri"/>
                <a:ea typeface="Calibri"/>
                <a:cs typeface="Calibri"/>
                <a:sym typeface="Calibri"/>
              </a:rPr>
              <a:t>физиката</a:t>
            </a:r>
            <a:r>
              <a:rPr lang="ru-RU" sz="3700" dirty="0">
                <a:solidFill>
                  <a:srgbClr val="056839"/>
                </a:solidFill>
                <a:latin typeface="Calibri"/>
                <a:ea typeface="Calibri"/>
                <a:cs typeface="Calibri"/>
                <a:sym typeface="Calibri"/>
              </a:rPr>
              <a:t>: </a:t>
            </a:r>
            <a:r>
              <a:rPr lang="en-US" sz="3900" u="sng" dirty="0">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https://www.youtube.com/watch?v=jhKejoBqiYc</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endParaRPr sz="3300" dirty="0">
              <a:solidFill>
                <a:srgbClr val="056839"/>
              </a:solidFill>
              <a:latin typeface="Calibri"/>
              <a:ea typeface="Calibri"/>
              <a:cs typeface="Calibri"/>
              <a:sym typeface="Calibri"/>
            </a:endParaRPr>
          </a:p>
        </p:txBody>
      </p:sp>
      <p:sp>
        <p:nvSpPr>
          <p:cNvPr id="238" name="Google Shape;238;g162d03f5d59_0_15"/>
          <p:cNvSpPr/>
          <p:nvPr/>
        </p:nvSpPr>
        <p:spPr>
          <a:xfrm>
            <a:off x="2929368" y="6437369"/>
            <a:ext cx="12943200" cy="10620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bg-BG" sz="3900" dirty="0">
                <a:solidFill>
                  <a:srgbClr val="056839"/>
                </a:solidFill>
                <a:latin typeface="Calibri"/>
                <a:ea typeface="Calibri"/>
                <a:cs typeface="Calibri"/>
                <a:sym typeface="Calibri"/>
              </a:rPr>
              <a:t>Форми на енергия</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dirty="0">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https://www.youtube.com/watch?v=E3MnZ-bj1Iw</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endParaRPr sz="3300" dirty="0">
              <a:solidFill>
                <a:srgbClr val="056839"/>
              </a:solidFill>
              <a:latin typeface="Calibri"/>
              <a:ea typeface="Calibri"/>
              <a:cs typeface="Calibri"/>
              <a:sym typeface="Calibri"/>
            </a:endParaRPr>
          </a:p>
        </p:txBody>
      </p:sp>
      <p:sp>
        <p:nvSpPr>
          <p:cNvPr id="239" name="Google Shape;239;g162d03f5d59_0_15"/>
          <p:cNvSpPr/>
          <p:nvPr/>
        </p:nvSpPr>
        <p:spPr>
          <a:xfrm>
            <a:off x="877753" y="529520"/>
            <a:ext cx="10287000" cy="13851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ТЕМА</a:t>
            </a:r>
            <a:r>
              <a:rPr lang="en-US" sz="5900" b="1" dirty="0">
                <a:solidFill>
                  <a:srgbClr val="056839"/>
                </a:solidFill>
                <a:latin typeface="Calibri"/>
                <a:ea typeface="Calibri"/>
                <a:cs typeface="Calibri"/>
                <a:sym typeface="Calibri"/>
              </a:rPr>
              <a:t> 1: </a:t>
            </a:r>
            <a:r>
              <a:rPr lang="bg-BG" sz="59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Полезни връзки</a:t>
            </a:r>
            <a:endParaRPr sz="2300" dirty="0">
              <a:solidFill>
                <a:srgbClr val="056839"/>
              </a:solidFill>
            </a:endParaRPr>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p:txBody>
      </p:sp>
      <p:pic>
        <p:nvPicPr>
          <p:cNvPr id="240" name="Google Shape;240;g162d03f5d59_0_15"/>
          <p:cNvPicPr preferRelativeResize="0"/>
          <p:nvPr/>
        </p:nvPicPr>
        <p:blipFill rotWithShape="1">
          <a:blip r:embed="rId6">
            <a:alphaModFix/>
          </a:blip>
          <a:srcRect/>
          <a:stretch/>
        </p:blipFill>
        <p:spPr>
          <a:xfrm>
            <a:off x="0" y="-18459"/>
            <a:ext cx="18088400" cy="246909"/>
          </a:xfrm>
          <a:prstGeom prst="rect">
            <a:avLst/>
          </a:prstGeom>
          <a:noFill/>
          <a:ln>
            <a:noFill/>
          </a:ln>
        </p:spPr>
      </p:pic>
      <p:sp>
        <p:nvSpPr>
          <p:cNvPr id="241" name="Google Shape;241;g162d03f5d59_0_15"/>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42" name="Google Shape;242;g162d03f5d59_0_15"/>
          <p:cNvPicPr preferRelativeResize="0"/>
          <p:nvPr/>
        </p:nvPicPr>
        <p:blipFill rotWithShape="1">
          <a:blip r:embed="rId7">
            <a:alphaModFix/>
          </a:blip>
          <a:srcRect/>
          <a:stretch/>
        </p:blipFill>
        <p:spPr>
          <a:xfrm>
            <a:off x="691392" y="2868486"/>
            <a:ext cx="1406321" cy="1459761"/>
          </a:xfrm>
          <a:prstGeom prst="rect">
            <a:avLst/>
          </a:prstGeom>
          <a:noFill/>
          <a:ln>
            <a:noFill/>
          </a:ln>
        </p:spPr>
      </p:pic>
      <p:pic>
        <p:nvPicPr>
          <p:cNvPr id="243" name="Google Shape;243;g162d03f5d59_0_15"/>
          <p:cNvPicPr preferRelativeResize="0"/>
          <p:nvPr/>
        </p:nvPicPr>
        <p:blipFill rotWithShape="1">
          <a:blip r:embed="rId7">
            <a:alphaModFix/>
          </a:blip>
          <a:srcRect/>
          <a:stretch/>
        </p:blipFill>
        <p:spPr>
          <a:xfrm>
            <a:off x="691391" y="6238402"/>
            <a:ext cx="1406321" cy="1459761"/>
          </a:xfrm>
          <a:prstGeom prst="rect">
            <a:avLst/>
          </a:prstGeom>
          <a:noFill/>
          <a:ln>
            <a:noFill/>
          </a:ln>
        </p:spPr>
      </p:pic>
      <p:pic>
        <p:nvPicPr>
          <p:cNvPr id="244" name="Google Shape;244;g162d03f5d59_0_15"/>
          <p:cNvPicPr preferRelativeResize="0"/>
          <p:nvPr/>
        </p:nvPicPr>
        <p:blipFill rotWithShape="1">
          <a:blip r:embed="rId7">
            <a:alphaModFix/>
          </a:blip>
          <a:srcRect/>
          <a:stretch/>
        </p:blipFill>
        <p:spPr>
          <a:xfrm>
            <a:off x="691389" y="4457120"/>
            <a:ext cx="1406321" cy="1459761"/>
          </a:xfrm>
          <a:prstGeom prst="rect">
            <a:avLst/>
          </a:prstGeom>
          <a:noFill/>
          <a:ln>
            <a:noFill/>
          </a:ln>
        </p:spPr>
      </p:pic>
      <p:pic>
        <p:nvPicPr>
          <p:cNvPr id="245" name="Google Shape;245;g162d03f5d59_0_15"/>
          <p:cNvPicPr preferRelativeResize="0"/>
          <p:nvPr/>
        </p:nvPicPr>
        <p:blipFill rotWithShape="1">
          <a:blip r:embed="rId8">
            <a:alphaModFix/>
          </a:blip>
          <a:srcRect/>
          <a:stretch/>
        </p:blipFill>
        <p:spPr>
          <a:xfrm>
            <a:off x="877741" y="1493598"/>
            <a:ext cx="5322271" cy="10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 calcmode="lin" valueType="num">
                                      <p:cBhvr additive="base">
                                        <p:cTn id="7" dur="500"/>
                                        <p:tgtEl>
                                          <p:spTgt spid="23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additive="base">
                                        <p:cTn id="12" dur="500"/>
                                        <p:tgtEl>
                                          <p:spTgt spid="23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8"/>
                                        </p:tgtEl>
                                        <p:attrNameLst>
                                          <p:attrName>style.visibility</p:attrName>
                                        </p:attrNameLst>
                                      </p:cBhvr>
                                      <p:to>
                                        <p:strVal val="visible"/>
                                      </p:to>
                                    </p:set>
                                    <p:anim calcmode="lin" valueType="num">
                                      <p:cBhvr additive="base">
                                        <p:cTn id="17" dur="500"/>
                                        <p:tgtEl>
                                          <p:spTgt spid="2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7"/>
          <p:cNvSpPr/>
          <p:nvPr/>
        </p:nvSpPr>
        <p:spPr>
          <a:xfrm>
            <a:off x="190516" y="1154174"/>
            <a:ext cx="9344179" cy="78540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l" rtl="0">
              <a:spcBef>
                <a:spcPts val="0"/>
              </a:spcBef>
              <a:spcAft>
                <a:spcPts val="0"/>
              </a:spcAft>
              <a:buNone/>
            </a:pPr>
            <a:endParaRPr sz="3900" b="1" dirty="0">
              <a:solidFill>
                <a:srgbClr val="C00000"/>
              </a:solidFill>
              <a:latin typeface="Calibri"/>
              <a:ea typeface="Calibri"/>
              <a:cs typeface="Calibri"/>
              <a:sym typeface="Calibri"/>
            </a:endParaRPr>
          </a:p>
          <a:p>
            <a:pPr marL="0" marR="0" lvl="0" indent="0" algn="l" rtl="0">
              <a:spcBef>
                <a:spcPts val="0"/>
              </a:spcBef>
              <a:spcAft>
                <a:spcPts val="0"/>
              </a:spcAft>
              <a:buNone/>
            </a:pPr>
            <a:endParaRPr sz="3900" b="1" dirty="0">
              <a:solidFill>
                <a:srgbClr val="056839"/>
              </a:solidFill>
              <a:latin typeface="Calibri"/>
              <a:ea typeface="Calibri"/>
              <a:cs typeface="Calibri"/>
              <a:sym typeface="Calibri"/>
            </a:endParaRPr>
          </a:p>
          <a:p>
            <a:pPr marL="558800" lvl="0" indent="-565150">
              <a:buClr>
                <a:srgbClr val="056839"/>
              </a:buClr>
              <a:buSzPts val="3300"/>
              <a:buFont typeface="Arial"/>
              <a:buChar char="•"/>
            </a:pPr>
            <a:r>
              <a:rPr lang="ru-RU" sz="3300" dirty="0" err="1">
                <a:solidFill>
                  <a:srgbClr val="056839"/>
                </a:solidFill>
                <a:latin typeface="Calibri"/>
                <a:ea typeface="Calibri"/>
                <a:cs typeface="Calibri"/>
                <a:sym typeface="Calibri"/>
              </a:rPr>
              <a:t>Произвеждат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парникови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газове</a:t>
            </a:r>
            <a:r>
              <a:rPr lang="ru-RU" sz="3300" dirty="0">
                <a:solidFill>
                  <a:srgbClr val="056839"/>
                </a:solidFill>
                <a:latin typeface="Calibri"/>
                <a:ea typeface="Calibri"/>
                <a:cs typeface="Calibri"/>
                <a:sym typeface="Calibri"/>
              </a:rPr>
              <a:t>; </a:t>
            </a:r>
          </a:p>
          <a:p>
            <a:pPr marL="558800" lvl="0" indent="-565150">
              <a:buClr>
                <a:srgbClr val="056839"/>
              </a:buClr>
              <a:buSzPts val="3300"/>
              <a:buFont typeface="Arial"/>
              <a:buChar char="•"/>
            </a:pPr>
            <a:r>
              <a:rPr lang="ru-RU" sz="3300" dirty="0" err="1">
                <a:solidFill>
                  <a:srgbClr val="056839"/>
                </a:solidFill>
                <a:latin typeface="Calibri"/>
                <a:ea typeface="Calibri"/>
                <a:cs typeface="Calibri"/>
                <a:sym typeface="Calibri"/>
              </a:rPr>
              <a:t>Страничните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продукти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влияят</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околната</a:t>
            </a:r>
            <a:r>
              <a:rPr lang="ru-RU" sz="3300" dirty="0">
                <a:solidFill>
                  <a:srgbClr val="056839"/>
                </a:solidFill>
                <a:latin typeface="Calibri"/>
                <a:ea typeface="Calibri"/>
                <a:cs typeface="Calibri"/>
                <a:sym typeface="Calibri"/>
              </a:rPr>
              <a:t> среда; </a:t>
            </a:r>
            <a:r>
              <a:rPr lang="ru-RU" sz="3300" dirty="0" err="1">
                <a:solidFill>
                  <a:srgbClr val="056839"/>
                </a:solidFill>
                <a:latin typeface="Calibri"/>
                <a:ea typeface="Calibri"/>
                <a:cs typeface="Calibri"/>
                <a:sym typeface="Calibri"/>
              </a:rPr>
              <a:t>могат</a:t>
            </a:r>
            <a:r>
              <a:rPr lang="ru-RU" sz="3300" dirty="0">
                <a:solidFill>
                  <a:srgbClr val="056839"/>
                </a:solidFill>
                <a:latin typeface="Calibri"/>
                <a:ea typeface="Calibri"/>
                <a:cs typeface="Calibri"/>
                <a:sym typeface="Calibri"/>
              </a:rPr>
              <a:t> да </a:t>
            </a:r>
            <a:r>
              <a:rPr lang="ru-RU" sz="3300" dirty="0" err="1">
                <a:solidFill>
                  <a:srgbClr val="056839"/>
                </a:solidFill>
                <a:latin typeface="Calibri"/>
                <a:ea typeface="Calibri"/>
                <a:cs typeface="Calibri"/>
                <a:sym typeface="Calibri"/>
              </a:rPr>
              <a:t>представляват</a:t>
            </a:r>
            <a:r>
              <a:rPr lang="ru-RU" sz="3300" dirty="0">
                <a:solidFill>
                  <a:srgbClr val="056839"/>
                </a:solidFill>
                <a:latin typeface="Calibri"/>
                <a:ea typeface="Calibri"/>
                <a:cs typeface="Calibri"/>
                <a:sym typeface="Calibri"/>
              </a:rPr>
              <a:t> риск за </a:t>
            </a:r>
            <a:r>
              <a:rPr lang="ru-RU" sz="3300" dirty="0" err="1">
                <a:solidFill>
                  <a:srgbClr val="056839"/>
                </a:solidFill>
                <a:latin typeface="Calibri"/>
                <a:ea typeface="Calibri"/>
                <a:cs typeface="Calibri"/>
                <a:sym typeface="Calibri"/>
              </a:rPr>
              <a:t>човешкото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здраве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отговорни</a:t>
            </a:r>
            <a:r>
              <a:rPr lang="ru-RU" sz="3300" dirty="0">
                <a:solidFill>
                  <a:srgbClr val="056839"/>
                </a:solidFill>
                <a:latin typeface="Calibri"/>
                <a:ea typeface="Calibri"/>
                <a:cs typeface="Calibri"/>
                <a:sym typeface="Calibri"/>
              </a:rPr>
              <a:t> за </a:t>
            </a:r>
            <a:r>
              <a:rPr lang="ru-RU" sz="3300" dirty="0" err="1">
                <a:solidFill>
                  <a:srgbClr val="056839"/>
                </a:solidFill>
                <a:latin typeface="Calibri"/>
                <a:ea typeface="Calibri"/>
                <a:cs typeface="Calibri"/>
                <a:sym typeface="Calibri"/>
              </a:rPr>
              <a:t>киселинните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дъждове</a:t>
            </a:r>
            <a:r>
              <a:rPr lang="ru-RU" sz="3300" dirty="0">
                <a:solidFill>
                  <a:srgbClr val="056839"/>
                </a:solidFill>
                <a:latin typeface="Calibri"/>
                <a:ea typeface="Calibri"/>
                <a:cs typeface="Calibri"/>
                <a:sym typeface="Calibri"/>
              </a:rPr>
              <a:t>;</a:t>
            </a:r>
          </a:p>
          <a:p>
            <a:pPr marL="558800" lvl="0" indent="-565150">
              <a:buClr>
                <a:srgbClr val="056839"/>
              </a:buClr>
              <a:buSzPts val="3300"/>
              <a:buFont typeface="Arial"/>
              <a:buChar char="•"/>
            </a:pPr>
            <a:r>
              <a:rPr lang="ru-RU" sz="3300" dirty="0">
                <a:solidFill>
                  <a:srgbClr val="056839"/>
                </a:solidFill>
                <a:latin typeface="Calibri"/>
                <a:ea typeface="Calibri"/>
                <a:cs typeface="Calibri"/>
                <a:sym typeface="Calibri"/>
              </a:rPr>
              <a:t>След </a:t>
            </a:r>
            <a:r>
              <a:rPr lang="ru-RU" sz="3300" dirty="0" err="1">
                <a:solidFill>
                  <a:srgbClr val="056839"/>
                </a:solidFill>
                <a:latin typeface="Calibri"/>
                <a:ea typeface="Calibri"/>
                <a:cs typeface="Calibri"/>
                <a:sym typeface="Calibri"/>
              </a:rPr>
              <a:t>изразходване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енергията</a:t>
            </a:r>
            <a:r>
              <a:rPr lang="ru-RU" sz="3300" dirty="0">
                <a:solidFill>
                  <a:srgbClr val="056839"/>
                </a:solidFill>
                <a:latin typeface="Calibri"/>
                <a:ea typeface="Calibri"/>
                <a:cs typeface="Calibri"/>
                <a:sym typeface="Calibri"/>
              </a:rPr>
              <a:t> - не е </a:t>
            </a:r>
            <a:r>
              <a:rPr lang="ru-RU" sz="3300" dirty="0" err="1">
                <a:solidFill>
                  <a:srgbClr val="056839"/>
                </a:solidFill>
                <a:latin typeface="Calibri"/>
                <a:ea typeface="Calibri"/>
                <a:cs typeface="Calibri"/>
                <a:sym typeface="Calibri"/>
              </a:rPr>
              <a:t>лесно</a:t>
            </a:r>
            <a:r>
              <a:rPr lang="ru-RU" sz="3300" dirty="0">
                <a:solidFill>
                  <a:srgbClr val="056839"/>
                </a:solidFill>
                <a:latin typeface="Calibri"/>
                <a:ea typeface="Calibri"/>
                <a:cs typeface="Calibri"/>
                <a:sym typeface="Calibri"/>
              </a:rPr>
              <a:t> да се </a:t>
            </a:r>
            <a:r>
              <a:rPr lang="ru-RU" sz="3300" dirty="0" err="1">
                <a:solidFill>
                  <a:srgbClr val="056839"/>
                </a:solidFill>
                <a:latin typeface="Calibri"/>
                <a:ea typeface="Calibri"/>
                <a:cs typeface="Calibri"/>
                <a:sym typeface="Calibri"/>
              </a:rPr>
              <a:t>възстанови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отново</a:t>
            </a:r>
            <a:r>
              <a:rPr lang="ru-RU" sz="3300" dirty="0">
                <a:solidFill>
                  <a:srgbClr val="056839"/>
                </a:solidFill>
                <a:latin typeface="Calibri"/>
                <a:ea typeface="Calibri"/>
                <a:cs typeface="Calibri"/>
                <a:sym typeface="Calibri"/>
              </a:rPr>
              <a:t>.</a:t>
            </a:r>
          </a:p>
          <a:p>
            <a:pPr marL="0" marR="0" lvl="0" indent="0" algn="l" rtl="0">
              <a:spcBef>
                <a:spcPts val="0"/>
              </a:spcBef>
              <a:spcAft>
                <a:spcPts val="0"/>
              </a:spcAft>
              <a:buNone/>
            </a:pPr>
            <a:r>
              <a:rPr lang="en-US" sz="3900" b="1" dirty="0">
                <a:solidFill>
                  <a:srgbClr val="0070C0"/>
                </a:solidFill>
                <a:latin typeface="Calibri"/>
                <a:ea typeface="Calibri"/>
                <a:cs typeface="Calibri"/>
                <a:sym typeface="Calibri"/>
              </a:rPr>
              <a:t> </a:t>
            </a:r>
            <a:endParaRPr sz="3900" b="1" dirty="0">
              <a:solidFill>
                <a:srgbClr val="0070C0"/>
              </a:solidFill>
              <a:latin typeface="Calibri"/>
              <a:ea typeface="Calibri"/>
              <a:cs typeface="Calibri"/>
              <a:sym typeface="Calibri"/>
            </a:endParaRPr>
          </a:p>
        </p:txBody>
      </p:sp>
      <p:sp>
        <p:nvSpPr>
          <p:cNvPr id="251" name="Google Shape;251;p7"/>
          <p:cNvSpPr/>
          <p:nvPr/>
        </p:nvSpPr>
        <p:spPr>
          <a:xfrm>
            <a:off x="9859176" y="1178999"/>
            <a:ext cx="9135300" cy="79296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r>
              <a:rPr lang="bg-BG" sz="3900" b="1" dirty="0">
                <a:solidFill>
                  <a:srgbClr val="056839"/>
                </a:solidFill>
                <a:latin typeface="Calibri"/>
                <a:ea typeface="Calibri"/>
                <a:cs typeface="Calibri"/>
                <a:sym typeface="Calibri"/>
              </a:rPr>
              <a:t>Възобновяема енергия- предимства</a:t>
            </a:r>
            <a:endParaRPr sz="3900" b="1" dirty="0">
              <a:solidFill>
                <a:srgbClr val="056839"/>
              </a:solidFill>
              <a:latin typeface="Calibri"/>
              <a:ea typeface="Calibri"/>
              <a:cs typeface="Calibri"/>
              <a:sym typeface="Calibri"/>
            </a:endParaRPr>
          </a:p>
          <a:p>
            <a:pPr marL="558800" lvl="0" indent="-514350">
              <a:buClr>
                <a:srgbClr val="056839"/>
              </a:buClr>
              <a:buSzPts val="3300"/>
              <a:buFont typeface="Arial"/>
              <a:buChar char="•"/>
            </a:pPr>
            <a:r>
              <a:rPr lang="ru-RU" sz="3300" dirty="0" err="1">
                <a:solidFill>
                  <a:srgbClr val="056839"/>
                </a:solidFill>
                <a:latin typeface="Calibri"/>
                <a:ea typeface="Calibri"/>
                <a:cs typeface="Calibri"/>
                <a:sym typeface="Calibri"/>
              </a:rPr>
              <a:t>Създава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по-малко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замърсяване</a:t>
            </a:r>
            <a:r>
              <a:rPr lang="ru-RU" sz="3300" dirty="0">
                <a:solidFill>
                  <a:srgbClr val="056839"/>
                </a:solidFill>
                <a:latin typeface="Calibri"/>
                <a:ea typeface="Calibri"/>
                <a:cs typeface="Calibri"/>
                <a:sym typeface="Calibri"/>
              </a:rPr>
              <a:t>; </a:t>
            </a:r>
          </a:p>
          <a:p>
            <a:pPr marL="558800" lvl="0" indent="-514350">
              <a:buClr>
                <a:srgbClr val="056839"/>
              </a:buClr>
              <a:buSzPts val="3300"/>
              <a:buFont typeface="Arial"/>
              <a:buChar char="•"/>
            </a:pPr>
            <a:r>
              <a:rPr lang="ru-RU" sz="3300" dirty="0">
                <a:solidFill>
                  <a:srgbClr val="056839"/>
                </a:solidFill>
                <a:latin typeface="Calibri"/>
                <a:ea typeface="Calibri"/>
                <a:cs typeface="Calibri"/>
                <a:sym typeface="Calibri"/>
              </a:rPr>
              <a:t>Не се </a:t>
            </a:r>
            <a:r>
              <a:rPr lang="ru-RU" sz="3300" dirty="0" err="1">
                <a:solidFill>
                  <a:srgbClr val="056839"/>
                </a:solidFill>
                <a:latin typeface="Calibri"/>
                <a:ea typeface="Calibri"/>
                <a:cs typeface="Calibri"/>
                <a:sym typeface="Calibri"/>
              </a:rPr>
              <a:t>изчерпва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защото</a:t>
            </a:r>
            <a:r>
              <a:rPr lang="ru-RU" sz="3300" dirty="0">
                <a:solidFill>
                  <a:srgbClr val="056839"/>
                </a:solidFill>
                <a:latin typeface="Calibri"/>
                <a:ea typeface="Calibri"/>
                <a:cs typeface="Calibri"/>
                <a:sym typeface="Calibri"/>
              </a:rPr>
              <a:t> е от </a:t>
            </a:r>
            <a:r>
              <a:rPr lang="ru-RU" sz="3300" dirty="0" err="1">
                <a:solidFill>
                  <a:srgbClr val="056839"/>
                </a:solidFill>
                <a:latin typeface="Calibri"/>
                <a:ea typeface="Calibri"/>
                <a:cs typeface="Calibri"/>
                <a:sym typeface="Calibri"/>
              </a:rPr>
              <a:t>неограничени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ресурси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Геополитическите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конфликти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по-малко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вероятни</a:t>
            </a:r>
            <a:r>
              <a:rPr lang="ru-RU" sz="3300" dirty="0">
                <a:solidFill>
                  <a:srgbClr val="056839"/>
                </a:solidFill>
                <a:latin typeface="Calibri"/>
                <a:ea typeface="Calibri"/>
                <a:cs typeface="Calibri"/>
                <a:sym typeface="Calibri"/>
              </a:rPr>
              <a:t>; </a:t>
            </a:r>
          </a:p>
          <a:p>
            <a:pPr marL="558800" lvl="0" indent="-514350">
              <a:buClr>
                <a:srgbClr val="056839"/>
              </a:buClr>
              <a:buSzPts val="3300"/>
              <a:buFont typeface="Arial"/>
              <a:buChar char="•"/>
            </a:pPr>
            <a:r>
              <a:rPr lang="ru-RU" sz="3300" dirty="0" err="1">
                <a:solidFill>
                  <a:srgbClr val="056839"/>
                </a:solidFill>
                <a:latin typeface="Calibri"/>
                <a:ea typeface="Calibri"/>
                <a:cs typeface="Calibri"/>
                <a:sym typeface="Calibri"/>
              </a:rPr>
              <a:t>Може</a:t>
            </a:r>
            <a:r>
              <a:rPr lang="ru-RU" sz="3300" dirty="0">
                <a:solidFill>
                  <a:srgbClr val="056839"/>
                </a:solidFill>
                <a:latin typeface="Calibri"/>
                <a:ea typeface="Calibri"/>
                <a:cs typeface="Calibri"/>
                <a:sym typeface="Calibri"/>
              </a:rPr>
              <a:t> да </a:t>
            </a:r>
            <a:r>
              <a:rPr lang="ru-RU" sz="3300" dirty="0" err="1">
                <a:solidFill>
                  <a:srgbClr val="056839"/>
                </a:solidFill>
                <a:latin typeface="Calibri"/>
                <a:ea typeface="Calibri"/>
                <a:cs typeface="Calibri"/>
                <a:sym typeface="Calibri"/>
              </a:rPr>
              <a:t>достигне</a:t>
            </a:r>
            <a:r>
              <a:rPr lang="ru-RU" sz="3300" dirty="0">
                <a:solidFill>
                  <a:srgbClr val="056839"/>
                </a:solidFill>
                <a:latin typeface="Calibri"/>
                <a:ea typeface="Calibri"/>
                <a:cs typeface="Calibri"/>
                <a:sym typeface="Calibri"/>
              </a:rPr>
              <a:t> до </a:t>
            </a:r>
            <a:r>
              <a:rPr lang="ru-RU" sz="3300" dirty="0" err="1">
                <a:solidFill>
                  <a:srgbClr val="056839"/>
                </a:solidFill>
                <a:latin typeface="Calibri"/>
                <a:ea typeface="Calibri"/>
                <a:cs typeface="Calibri"/>
                <a:sym typeface="Calibri"/>
              </a:rPr>
              <a:t>отдалечени</a:t>
            </a:r>
            <a:r>
              <a:rPr lang="ru-RU" sz="3300" dirty="0">
                <a:solidFill>
                  <a:srgbClr val="056839"/>
                </a:solidFill>
                <a:latin typeface="Calibri"/>
                <a:ea typeface="Calibri"/>
                <a:cs typeface="Calibri"/>
                <a:sym typeface="Calibri"/>
              </a:rPr>
              <a:t> части на </a:t>
            </a:r>
            <a:r>
              <a:rPr lang="ru-RU" sz="3300" dirty="0" err="1">
                <a:solidFill>
                  <a:srgbClr val="056839"/>
                </a:solidFill>
                <a:latin typeface="Calibri"/>
                <a:ea typeface="Calibri"/>
                <a:cs typeface="Calibri"/>
                <a:sym typeface="Calibri"/>
              </a:rPr>
              <a:t>планетата</a:t>
            </a:r>
            <a:r>
              <a:rPr lang="ru-RU" sz="3300" dirty="0">
                <a:solidFill>
                  <a:srgbClr val="056839"/>
                </a:solidFill>
                <a:latin typeface="Calibri"/>
                <a:ea typeface="Calibri"/>
                <a:cs typeface="Calibri"/>
                <a:sym typeface="Calibri"/>
              </a:rPr>
              <a:t>.</a:t>
            </a:r>
            <a:endParaRPr sz="3300" dirty="0">
              <a:solidFill>
                <a:srgbClr val="056839"/>
              </a:solidFill>
              <a:latin typeface="Calibri"/>
              <a:ea typeface="Calibri"/>
              <a:cs typeface="Calibri"/>
              <a:sym typeface="Calibri"/>
            </a:endParaRPr>
          </a:p>
        </p:txBody>
      </p:sp>
      <p:sp>
        <p:nvSpPr>
          <p:cNvPr id="252" name="Google Shape;252;p7"/>
          <p:cNvSpPr/>
          <p:nvPr/>
        </p:nvSpPr>
        <p:spPr>
          <a:xfrm>
            <a:off x="519696" y="157924"/>
            <a:ext cx="18150300" cy="1257996"/>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ru-RU" sz="3600" b="1" dirty="0">
                <a:solidFill>
                  <a:srgbClr val="056839"/>
                </a:solidFill>
                <a:latin typeface="Calibri"/>
                <a:ea typeface="Calibri"/>
                <a:cs typeface="Calibri"/>
                <a:sym typeface="Calibri"/>
              </a:rPr>
              <a:t>ТЕМА 2: ПРЕДИМСТВА И НЕДОСТАТЪЦИ НА ВЪЗОБНОВЯЕМИТЕ И НЕВЪЗОБНОВЯЕМИТЕ ЕНЕРГИЙНИ ИЗТОЧНИЦИ</a:t>
            </a:r>
            <a:endParaRPr sz="3600" b="1" dirty="0">
              <a:solidFill>
                <a:srgbClr val="056839"/>
              </a:solidFill>
              <a:latin typeface="Calibri"/>
              <a:ea typeface="Calibri"/>
              <a:cs typeface="Calibri"/>
              <a:sym typeface="Calibri"/>
            </a:endParaRPr>
          </a:p>
        </p:txBody>
      </p:sp>
      <p:sp>
        <p:nvSpPr>
          <p:cNvPr id="253" name="Google Shape;253;p7"/>
          <p:cNvSpPr/>
          <p:nvPr/>
        </p:nvSpPr>
        <p:spPr>
          <a:xfrm>
            <a:off x="2370170" y="2078090"/>
            <a:ext cx="5104500" cy="1257996"/>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ru-RU" sz="3600" b="1" dirty="0">
                <a:solidFill>
                  <a:srgbClr val="056839"/>
                </a:solidFill>
                <a:latin typeface="Calibri"/>
                <a:ea typeface="Calibri"/>
                <a:cs typeface="Calibri"/>
                <a:sym typeface="Calibri"/>
              </a:rPr>
              <a:t>Невъзобновяема </a:t>
            </a:r>
            <a:r>
              <a:rPr lang="ru-RU" sz="3600" b="1" dirty="0" err="1">
                <a:solidFill>
                  <a:srgbClr val="056839"/>
                </a:solidFill>
                <a:latin typeface="Calibri"/>
                <a:ea typeface="Calibri"/>
                <a:cs typeface="Calibri"/>
                <a:sym typeface="Calibri"/>
              </a:rPr>
              <a:t>енергия</a:t>
            </a:r>
            <a:r>
              <a:rPr lang="ru-RU" sz="3600" b="1" dirty="0">
                <a:solidFill>
                  <a:srgbClr val="056839"/>
                </a:solidFill>
                <a:latin typeface="Calibri"/>
                <a:ea typeface="Calibri"/>
                <a:cs typeface="Calibri"/>
                <a:sym typeface="Calibri"/>
              </a:rPr>
              <a:t> - </a:t>
            </a:r>
            <a:r>
              <a:rPr lang="ru-RU" sz="3600" b="1" dirty="0" err="1">
                <a:solidFill>
                  <a:srgbClr val="056839"/>
                </a:solidFill>
                <a:latin typeface="Calibri"/>
                <a:ea typeface="Calibri"/>
                <a:cs typeface="Calibri"/>
                <a:sym typeface="Calibri"/>
              </a:rPr>
              <a:t>недостатъци</a:t>
            </a:r>
            <a:r>
              <a:rPr lang="ru-RU" sz="3600" b="1" dirty="0">
                <a:solidFill>
                  <a:srgbClr val="056839"/>
                </a:solidFill>
                <a:latin typeface="Calibri"/>
                <a:ea typeface="Calibri"/>
                <a:cs typeface="Calibri"/>
                <a:sym typeface="Calibri"/>
              </a:rPr>
              <a:t>:</a:t>
            </a:r>
            <a:endParaRPr sz="3600" b="1" dirty="0">
              <a:solidFill>
                <a:srgbClr val="056839"/>
              </a:solidFill>
              <a:latin typeface="Calibri"/>
              <a:ea typeface="Calibri"/>
              <a:cs typeface="Calibri"/>
              <a:sym typeface="Calibri"/>
            </a:endParaRPr>
          </a:p>
        </p:txBody>
      </p:sp>
      <p:pic>
        <p:nvPicPr>
          <p:cNvPr id="254" name="Google Shape;254;p7" descr="Graphical user interface, text&#10;&#10;Description automatically generated"/>
          <p:cNvPicPr preferRelativeResize="0"/>
          <p:nvPr/>
        </p:nvPicPr>
        <p:blipFill rotWithShape="1">
          <a:blip r:embed="rId3">
            <a:alphaModFix/>
          </a:blip>
          <a:srcRect/>
          <a:stretch/>
        </p:blipFill>
        <p:spPr>
          <a:xfrm>
            <a:off x="3042082" y="9375426"/>
            <a:ext cx="3468961" cy="727771"/>
          </a:xfrm>
          <a:prstGeom prst="rect">
            <a:avLst/>
          </a:prstGeom>
          <a:noFill/>
          <a:ln>
            <a:noFill/>
          </a:ln>
        </p:spPr>
      </p:pic>
      <p:pic>
        <p:nvPicPr>
          <p:cNvPr id="255" name="Google Shape;255;p7"/>
          <p:cNvPicPr preferRelativeResize="0"/>
          <p:nvPr/>
        </p:nvPicPr>
        <p:blipFill rotWithShape="1">
          <a:blip r:embed="rId4">
            <a:alphaModFix/>
          </a:blip>
          <a:srcRect/>
          <a:stretch/>
        </p:blipFill>
        <p:spPr>
          <a:xfrm>
            <a:off x="0" y="-18459"/>
            <a:ext cx="18088400" cy="246909"/>
          </a:xfrm>
          <a:prstGeom prst="rect">
            <a:avLst/>
          </a:prstGeom>
          <a:noFill/>
          <a:ln>
            <a:noFill/>
          </a:ln>
        </p:spPr>
      </p:pic>
      <p:sp>
        <p:nvSpPr>
          <p:cNvPr id="256" name="Google Shape;256;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57" name="Google Shape;257;p7"/>
          <p:cNvSpPr/>
          <p:nvPr/>
        </p:nvSpPr>
        <p:spPr>
          <a:xfrm>
            <a:off x="837341" y="1030803"/>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58" name="Google Shape;258;p7" descr="Logo&#10;&#10;Description automatically generated"/>
          <p:cNvPicPr preferRelativeResize="0"/>
          <p:nvPr/>
        </p:nvPicPr>
        <p:blipFill rotWithShape="1">
          <a:blip r:embed="rId5">
            <a:alphaModFix/>
          </a:blip>
          <a:srcRect/>
          <a:stretch/>
        </p:blipFill>
        <p:spPr>
          <a:xfrm>
            <a:off x="190502" y="9240859"/>
            <a:ext cx="2025615" cy="9968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additive="base">
                                        <p:cTn id="7" dur="500"/>
                                        <p:tgtEl>
                                          <p:spTgt spid="25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 calcmode="lin" valueType="num">
                                      <p:cBhvr additive="base">
                                        <p:cTn id="12" dur="500"/>
                                        <p:tgtEl>
                                          <p:spTgt spid="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0"/>
          <p:cNvSpPr/>
          <p:nvPr/>
        </p:nvSpPr>
        <p:spPr>
          <a:xfrm>
            <a:off x="304200" y="417375"/>
            <a:ext cx="19965600" cy="888664"/>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ru-RU" sz="4800" b="1" dirty="0">
                <a:solidFill>
                  <a:srgbClr val="056839"/>
                </a:solidFill>
                <a:latin typeface="Calibri"/>
                <a:ea typeface="Calibri"/>
                <a:cs typeface="Calibri"/>
                <a:sym typeface="Calibri"/>
              </a:rPr>
              <a:t>Тема 2. </a:t>
            </a:r>
            <a:r>
              <a:rPr lang="ru-RU" sz="4800" b="1" dirty="0" err="1">
                <a:solidFill>
                  <a:srgbClr val="056839"/>
                </a:solidFill>
                <a:latin typeface="Calibri"/>
                <a:ea typeface="Calibri"/>
                <a:cs typeface="Calibri"/>
                <a:sym typeface="Calibri"/>
              </a:rPr>
              <a:t>Енергийна</a:t>
            </a:r>
            <a:r>
              <a:rPr lang="ru-RU" sz="4800" b="1" dirty="0">
                <a:solidFill>
                  <a:srgbClr val="056839"/>
                </a:solidFill>
                <a:latin typeface="Calibri"/>
                <a:ea typeface="Calibri"/>
                <a:cs typeface="Calibri"/>
                <a:sym typeface="Calibri"/>
              </a:rPr>
              <a:t> </a:t>
            </a:r>
            <a:r>
              <a:rPr lang="ru-RU" sz="4800" b="1" dirty="0" err="1">
                <a:solidFill>
                  <a:srgbClr val="056839"/>
                </a:solidFill>
                <a:latin typeface="Calibri"/>
                <a:ea typeface="Calibri"/>
                <a:cs typeface="Calibri"/>
                <a:sym typeface="Calibri"/>
              </a:rPr>
              <a:t>програма</a:t>
            </a:r>
            <a:r>
              <a:rPr lang="ru-RU" sz="4800" b="1" dirty="0">
                <a:solidFill>
                  <a:srgbClr val="056839"/>
                </a:solidFill>
                <a:latin typeface="Calibri"/>
                <a:ea typeface="Calibri"/>
                <a:cs typeface="Calibri"/>
                <a:sym typeface="Calibri"/>
              </a:rPr>
              <a:t>, </a:t>
            </a:r>
            <a:r>
              <a:rPr lang="ru-RU" sz="4800" b="1" dirty="0" err="1">
                <a:solidFill>
                  <a:srgbClr val="056839"/>
                </a:solidFill>
                <a:latin typeface="Calibri"/>
                <a:ea typeface="Calibri"/>
                <a:cs typeface="Calibri"/>
                <a:sym typeface="Calibri"/>
              </a:rPr>
              <a:t>прилагана</a:t>
            </a:r>
            <a:r>
              <a:rPr lang="ru-RU" sz="4800" b="1" dirty="0">
                <a:solidFill>
                  <a:srgbClr val="056839"/>
                </a:solidFill>
                <a:latin typeface="Calibri"/>
                <a:ea typeface="Calibri"/>
                <a:cs typeface="Calibri"/>
                <a:sym typeface="Calibri"/>
              </a:rPr>
              <a:t> в университета </a:t>
            </a:r>
            <a:r>
              <a:rPr lang="ru-RU" sz="4800" b="1" dirty="0" err="1">
                <a:solidFill>
                  <a:srgbClr val="056839"/>
                </a:solidFill>
                <a:latin typeface="Calibri"/>
                <a:ea typeface="Calibri"/>
                <a:cs typeface="Calibri"/>
                <a:sym typeface="Calibri"/>
              </a:rPr>
              <a:t>Станфорд</a:t>
            </a:r>
            <a:endParaRPr sz="4800" b="1" dirty="0">
              <a:solidFill>
                <a:srgbClr val="056839"/>
              </a:solidFill>
              <a:latin typeface="Calibri"/>
              <a:ea typeface="Calibri"/>
              <a:cs typeface="Calibri"/>
              <a:sym typeface="Calibri"/>
            </a:endParaRPr>
          </a:p>
        </p:txBody>
      </p:sp>
      <p:pic>
        <p:nvPicPr>
          <p:cNvPr id="264" name="Google Shape;264;p10" descr="Возобновляемые источники энергии"/>
          <p:cNvPicPr preferRelativeResize="0"/>
          <p:nvPr/>
        </p:nvPicPr>
        <p:blipFill rotWithShape="1">
          <a:blip r:embed="rId3">
            <a:alphaModFix/>
          </a:blip>
          <a:srcRect/>
          <a:stretch/>
        </p:blipFill>
        <p:spPr>
          <a:xfrm>
            <a:off x="2464548" y="2102700"/>
            <a:ext cx="15644900" cy="6841950"/>
          </a:xfrm>
          <a:prstGeom prst="rect">
            <a:avLst/>
          </a:prstGeom>
          <a:noFill/>
          <a:ln>
            <a:noFill/>
          </a:ln>
        </p:spPr>
      </p:pic>
      <p:sp>
        <p:nvSpPr>
          <p:cNvPr id="265" name="Google Shape;265;p10"/>
          <p:cNvSpPr/>
          <p:nvPr/>
        </p:nvSpPr>
        <p:spPr>
          <a:xfrm>
            <a:off x="2451438" y="1386984"/>
            <a:ext cx="16196100" cy="554100"/>
          </a:xfrm>
          <a:prstGeom prst="rect">
            <a:avLst/>
          </a:prstGeom>
          <a:noFill/>
          <a:ln>
            <a:noFill/>
          </a:ln>
        </p:spPr>
        <p:txBody>
          <a:bodyPr spcFirstLastPara="1" wrap="square" lIns="148575" tIns="74275" rIns="148575" bIns="74275" anchor="t" anchorCtr="0">
            <a:spAutoFit/>
          </a:bodyPr>
          <a:lstStyle/>
          <a:p>
            <a:pPr marL="0" marR="0" lvl="0" indent="0" algn="ctr" rtl="0">
              <a:spcBef>
                <a:spcPts val="0"/>
              </a:spcBef>
              <a:spcAft>
                <a:spcPts val="0"/>
              </a:spcAft>
              <a:buNone/>
            </a:pPr>
            <a:r>
              <a:rPr lang="en-US" sz="2900" dirty="0">
                <a:solidFill>
                  <a:schemeClr val="dk1"/>
                </a:solidFill>
                <a:latin typeface="Calibri"/>
                <a:ea typeface="Calibri"/>
                <a:cs typeface="Calibri"/>
                <a:sym typeface="Calibri"/>
              </a:rPr>
              <a:t>     </a:t>
            </a:r>
            <a:r>
              <a:rPr lang="en-US" sz="2900" dirty="0">
                <a:solidFill>
                  <a:srgbClr val="385623"/>
                </a:solidFill>
                <a:latin typeface="Calibri"/>
                <a:ea typeface="Calibri"/>
                <a:cs typeface="Calibri"/>
                <a:sym typeface="Calibri"/>
              </a:rPr>
              <a:t>In </a:t>
            </a:r>
            <a:r>
              <a:rPr lang="en-US" sz="2900" b="1" dirty="0">
                <a:solidFill>
                  <a:srgbClr val="385623"/>
                </a:solidFill>
                <a:latin typeface="Calibri"/>
                <a:ea typeface="Calibri"/>
                <a:cs typeface="Calibri"/>
                <a:sym typeface="Calibri"/>
              </a:rPr>
              <a:t>2050 </a:t>
            </a:r>
            <a:r>
              <a:rPr lang="en-US" sz="2900" dirty="0">
                <a:solidFill>
                  <a:srgbClr val="385623"/>
                </a:solidFill>
                <a:latin typeface="Calibri"/>
                <a:ea typeface="Calibri"/>
                <a:cs typeface="Calibri"/>
                <a:sym typeface="Calibri"/>
              </a:rPr>
              <a:t>the world will complete transition to fully renewable energy sources. </a:t>
            </a:r>
            <a:endParaRPr sz="3900" dirty="0">
              <a:solidFill>
                <a:srgbClr val="385623"/>
              </a:solidFill>
              <a:latin typeface="Calibri"/>
              <a:ea typeface="Calibri"/>
              <a:cs typeface="Calibri"/>
              <a:sym typeface="Calibri"/>
            </a:endParaRPr>
          </a:p>
        </p:txBody>
      </p:sp>
      <p:sp>
        <p:nvSpPr>
          <p:cNvPr id="266" name="Google Shape;266;p10"/>
          <p:cNvSpPr/>
          <p:nvPr/>
        </p:nvSpPr>
        <p:spPr>
          <a:xfrm>
            <a:off x="7608604" y="9106275"/>
            <a:ext cx="11617800" cy="554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1600">
                <a:solidFill>
                  <a:srgbClr val="056839"/>
                </a:solidFill>
                <a:latin typeface="Calibri"/>
                <a:ea typeface="Calibri"/>
                <a:cs typeface="Calibri"/>
                <a:sym typeface="Calibri"/>
              </a:rPr>
              <a:t>Shwartz M. (2014) Stanford scientist unveils 50-state plan to transform U.S. to renewable energy. </a:t>
            </a:r>
            <a:r>
              <a:rPr lang="en-US" sz="1600" u="sng">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https://news.stanford.edu/news/2014/february/fifty-states-renewables-022414.html</a:t>
            </a:r>
            <a:r>
              <a:rPr lang="en-US"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p:txBody>
      </p:sp>
      <p:pic>
        <p:nvPicPr>
          <p:cNvPr id="267" name="Google Shape;267;p10"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pic>
        <p:nvPicPr>
          <p:cNvPr id="268" name="Google Shape;268;p10" descr="Logo&#10;&#10;Description automatically generated"/>
          <p:cNvPicPr preferRelativeResize="0"/>
          <p:nvPr/>
        </p:nvPicPr>
        <p:blipFill rotWithShape="1">
          <a:blip r:embed="rId6">
            <a:alphaModFix/>
          </a:blip>
          <a:srcRect/>
          <a:stretch/>
        </p:blipFill>
        <p:spPr>
          <a:xfrm>
            <a:off x="279021" y="9106292"/>
            <a:ext cx="2025615" cy="996885"/>
          </a:xfrm>
          <a:prstGeom prst="rect">
            <a:avLst/>
          </a:prstGeom>
          <a:noFill/>
          <a:ln>
            <a:noFill/>
          </a:ln>
        </p:spPr>
      </p:pic>
      <p:pic>
        <p:nvPicPr>
          <p:cNvPr id="269" name="Google Shape;269;p10"/>
          <p:cNvPicPr preferRelativeResize="0"/>
          <p:nvPr/>
        </p:nvPicPr>
        <p:blipFill rotWithShape="1">
          <a:blip r:embed="rId7">
            <a:alphaModFix/>
          </a:blip>
          <a:srcRect/>
          <a:stretch/>
        </p:blipFill>
        <p:spPr>
          <a:xfrm>
            <a:off x="0" y="-18459"/>
            <a:ext cx="18088400" cy="246909"/>
          </a:xfrm>
          <a:prstGeom prst="rect">
            <a:avLst/>
          </a:prstGeom>
          <a:noFill/>
          <a:ln>
            <a:noFill/>
          </a:ln>
        </p:spPr>
      </p:pic>
      <p:sp>
        <p:nvSpPr>
          <p:cNvPr id="270" name="Google Shape;270;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
                                        </p:tgtEl>
                                        <p:attrNameLst>
                                          <p:attrName>style.visibility</p:attrName>
                                        </p:attrNameLst>
                                      </p:cBhvr>
                                      <p:to>
                                        <p:strVal val="visible"/>
                                      </p:to>
                                    </p:set>
                                    <p:anim calcmode="lin" valueType="num">
                                      <p:cBhvr additive="base">
                                        <p:cTn id="7" dur="500"/>
                                        <p:tgtEl>
                                          <p:spTgt spid="2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62d03f5d59_0_2"/>
          <p:cNvSpPr/>
          <p:nvPr/>
        </p:nvSpPr>
        <p:spPr>
          <a:xfrm>
            <a:off x="2962148" y="2868488"/>
            <a:ext cx="16036500" cy="600300"/>
          </a:xfrm>
          <a:prstGeom prst="rect">
            <a:avLst/>
          </a:prstGeom>
          <a:noFill/>
          <a:ln>
            <a:noFill/>
          </a:ln>
        </p:spPr>
        <p:txBody>
          <a:bodyPr spcFirstLastPara="1" wrap="square" lIns="148575" tIns="74275" rIns="148575" bIns="74275" anchor="t" anchorCtr="0">
            <a:noAutofit/>
          </a:bodyPr>
          <a:lstStyle/>
          <a:p>
            <a:pPr lvl="0">
              <a:lnSpc>
                <a:spcPct val="120000"/>
              </a:lnSpc>
              <a:spcBef>
                <a:spcPts val="2800"/>
              </a:spcBef>
              <a:spcAft>
                <a:spcPts val="1300"/>
              </a:spcAft>
              <a:buClr>
                <a:schemeClr val="dk1"/>
              </a:buClr>
              <a:buSzPts val="1800"/>
            </a:pPr>
            <a:r>
              <a:rPr lang="ru-RU" sz="3900" dirty="0">
                <a:solidFill>
                  <a:srgbClr val="056839"/>
                </a:solidFill>
                <a:latin typeface="Calibri"/>
                <a:ea typeface="Calibri"/>
                <a:cs typeface="Calibri"/>
                <a:sym typeface="Calibri"/>
              </a:rPr>
              <a:t>GCSE </a:t>
            </a:r>
            <a:r>
              <a:rPr lang="ru-RU" sz="3900" dirty="0" err="1">
                <a:solidFill>
                  <a:srgbClr val="056839"/>
                </a:solidFill>
                <a:latin typeface="Calibri"/>
                <a:ea typeface="Calibri"/>
                <a:cs typeface="Calibri"/>
                <a:sym typeface="Calibri"/>
              </a:rPr>
              <a:t>Physics</a:t>
            </a:r>
            <a:r>
              <a:rPr lang="ru-RU" sz="3900" dirty="0">
                <a:solidFill>
                  <a:srgbClr val="056839"/>
                </a:solidFill>
                <a:latin typeface="Calibri"/>
                <a:ea typeface="Calibri"/>
                <a:cs typeface="Calibri"/>
                <a:sym typeface="Calibri"/>
              </a:rPr>
              <a:t> - </a:t>
            </a:r>
            <a:r>
              <a:rPr lang="ru-RU" sz="3900" dirty="0" err="1">
                <a:solidFill>
                  <a:srgbClr val="056839"/>
                </a:solidFill>
                <a:latin typeface="Calibri"/>
                <a:ea typeface="Calibri"/>
                <a:cs typeface="Calibri"/>
                <a:sym typeface="Calibri"/>
              </a:rPr>
              <a:t>Предимства</a:t>
            </a:r>
            <a:r>
              <a:rPr lang="ru-RU" sz="3900" dirty="0">
                <a:solidFill>
                  <a:srgbClr val="056839"/>
                </a:solidFill>
                <a:latin typeface="Calibri"/>
                <a:ea typeface="Calibri"/>
                <a:cs typeface="Calibri"/>
                <a:sym typeface="Calibri"/>
              </a:rPr>
              <a:t> и </a:t>
            </a:r>
            <a:r>
              <a:rPr lang="ru-RU" sz="3900" dirty="0" err="1">
                <a:solidFill>
                  <a:srgbClr val="056839"/>
                </a:solidFill>
                <a:latin typeface="Calibri"/>
                <a:ea typeface="Calibri"/>
                <a:cs typeface="Calibri"/>
                <a:sym typeface="Calibri"/>
              </a:rPr>
              <a:t>недостатъци</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енергийните</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ресурси</a:t>
            </a:r>
            <a:r>
              <a:rPr lang="ru-RU" sz="3900" dirty="0">
                <a:solidFill>
                  <a:srgbClr val="056839"/>
                </a:solidFill>
                <a:latin typeface="Calibri"/>
                <a:ea typeface="Calibri"/>
                <a:cs typeface="Calibri"/>
                <a:sym typeface="Calibri"/>
              </a:rPr>
              <a:t> </a:t>
            </a:r>
            <a:r>
              <a:rPr lang="en-US" sz="3900" dirty="0">
                <a:solidFill>
                  <a:srgbClr val="056839"/>
                </a:solidFill>
                <a:latin typeface="Calibri"/>
                <a:ea typeface="Calibri"/>
                <a:cs typeface="Calibri"/>
                <a:sym typeface="Calibri"/>
              </a:rPr>
              <a:t> </a:t>
            </a:r>
            <a:r>
              <a:rPr lang="en-US" sz="3900" u="sng" dirty="0">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https://www.youtube.com/watch?v=Y5Wr1F1jrmQ</a:t>
            </a:r>
            <a:r>
              <a:rPr lang="en-US" sz="3900" b="1" dirty="0">
                <a:solidFill>
                  <a:srgbClr val="15324E"/>
                </a:solidFill>
                <a:latin typeface="Microsoft Yahei"/>
                <a:ea typeface="Microsoft Yahei"/>
                <a:cs typeface="Microsoft Yahei"/>
                <a:sym typeface="Microsoft Yahei"/>
              </a:rPr>
              <a:t> </a:t>
            </a:r>
            <a:endParaRPr sz="3900" b="1" dirty="0">
              <a:solidFill>
                <a:srgbClr val="15324E"/>
              </a:solidFill>
              <a:latin typeface="Microsoft Yahei"/>
              <a:ea typeface="Microsoft Yahei"/>
              <a:cs typeface="Microsoft Yahei"/>
              <a:sym typeface="Microsoft Yahei"/>
            </a:endParaRPr>
          </a:p>
        </p:txBody>
      </p:sp>
      <p:sp>
        <p:nvSpPr>
          <p:cNvPr id="276" name="Google Shape;276;g162d03f5d59_0_2"/>
          <p:cNvSpPr/>
          <p:nvPr/>
        </p:nvSpPr>
        <p:spPr>
          <a:xfrm>
            <a:off x="2962152" y="4612800"/>
            <a:ext cx="15889200" cy="1062000"/>
          </a:xfrm>
          <a:prstGeom prst="rect">
            <a:avLst/>
          </a:prstGeom>
          <a:noFill/>
          <a:ln>
            <a:noFill/>
          </a:ln>
        </p:spPr>
        <p:txBody>
          <a:bodyPr spcFirstLastPara="1" wrap="square" lIns="148575" tIns="74275" rIns="148575" bIns="74275" anchor="t" anchorCtr="0">
            <a:noAutofit/>
          </a:bodyPr>
          <a:lstStyle/>
          <a:p>
            <a:pPr lvl="0"/>
            <a:r>
              <a:rPr lang="ru-RU" sz="3900" dirty="0" err="1">
                <a:solidFill>
                  <a:srgbClr val="056839"/>
                </a:solidFill>
                <a:latin typeface="Calibri"/>
                <a:ea typeface="Calibri"/>
                <a:cs typeface="Calibri"/>
                <a:sym typeface="Calibri"/>
              </a:rPr>
              <a:t>Предимства</a:t>
            </a:r>
            <a:r>
              <a:rPr lang="ru-RU" sz="3900" dirty="0">
                <a:solidFill>
                  <a:srgbClr val="056839"/>
                </a:solidFill>
                <a:latin typeface="Calibri"/>
                <a:ea typeface="Calibri"/>
                <a:cs typeface="Calibri"/>
                <a:sym typeface="Calibri"/>
              </a:rPr>
              <a:t> и </a:t>
            </a:r>
            <a:r>
              <a:rPr lang="ru-RU" sz="3900" dirty="0" err="1">
                <a:solidFill>
                  <a:srgbClr val="056839"/>
                </a:solidFill>
                <a:latin typeface="Calibri"/>
                <a:ea typeface="Calibri"/>
                <a:cs typeface="Calibri"/>
                <a:sym typeface="Calibri"/>
              </a:rPr>
              <a:t>недостатъци</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слънчевата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енергия</a:t>
            </a:r>
            <a:r>
              <a:rPr lang="ru-RU" sz="3900" dirty="0">
                <a:solidFill>
                  <a:srgbClr val="056839"/>
                </a:solidFill>
                <a:latin typeface="Calibri"/>
                <a:ea typeface="Calibri"/>
                <a:cs typeface="Calibri"/>
                <a:sym typeface="Calibri"/>
              </a:rPr>
              <a:t> - </a:t>
            </a:r>
            <a:r>
              <a:rPr lang="ru-RU" sz="3900" dirty="0" err="1">
                <a:solidFill>
                  <a:srgbClr val="056839"/>
                </a:solidFill>
                <a:latin typeface="Calibri"/>
                <a:ea typeface="Calibri"/>
                <a:cs typeface="Calibri"/>
                <a:sym typeface="Calibri"/>
              </a:rPr>
              <a:t>Solar</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to</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the</a:t>
            </a:r>
            <a:r>
              <a:rPr lang="ru-RU" sz="3900" dirty="0">
                <a:solidFill>
                  <a:srgbClr val="056839"/>
                </a:solidFill>
                <a:latin typeface="Calibri"/>
                <a:ea typeface="Calibri"/>
                <a:cs typeface="Calibri"/>
                <a:sym typeface="Calibri"/>
              </a:rPr>
              <a:t> People:</a:t>
            </a:r>
          </a:p>
          <a:p>
            <a:pPr lvl="0"/>
            <a:r>
              <a:rPr lang="en-US" sz="3900" u="sng" dirty="0">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https://www.youtube.com/watch?v=MDWs5ESAxYQ</a:t>
            </a:r>
            <a:r>
              <a:rPr lang="en-US" sz="3900" dirty="0">
                <a:solidFill>
                  <a:srgbClr val="056839"/>
                </a:solidFill>
                <a:latin typeface="Calibri"/>
                <a:ea typeface="Calibri"/>
                <a:cs typeface="Calibri"/>
                <a:sym typeface="Calibri"/>
              </a:rPr>
              <a:t> </a:t>
            </a:r>
            <a:endParaRPr sz="3900" dirty="0">
              <a:solidFill>
                <a:srgbClr val="056839"/>
              </a:solidFill>
              <a:latin typeface="Calibri"/>
              <a:ea typeface="Calibri"/>
              <a:cs typeface="Calibri"/>
              <a:sym typeface="Calibri"/>
            </a:endParaRPr>
          </a:p>
        </p:txBody>
      </p:sp>
      <p:sp>
        <p:nvSpPr>
          <p:cNvPr id="277" name="Google Shape;277;g162d03f5d59_0_2"/>
          <p:cNvSpPr/>
          <p:nvPr/>
        </p:nvSpPr>
        <p:spPr>
          <a:xfrm>
            <a:off x="3104404" y="6437275"/>
            <a:ext cx="12943200" cy="1062000"/>
          </a:xfrm>
          <a:prstGeom prst="rect">
            <a:avLst/>
          </a:prstGeom>
          <a:noFill/>
          <a:ln>
            <a:noFill/>
          </a:ln>
        </p:spPr>
        <p:txBody>
          <a:bodyPr spcFirstLastPara="1" wrap="square" lIns="148575" tIns="74275" rIns="148575" bIns="74275" anchor="t" anchorCtr="0">
            <a:noAutofit/>
          </a:bodyPr>
          <a:lstStyle/>
          <a:p>
            <a:pPr marL="0" lvl="0" indent="0" algn="l" rtl="0">
              <a:spcBef>
                <a:spcPts val="0"/>
              </a:spcBef>
              <a:spcAft>
                <a:spcPts val="0"/>
              </a:spcAft>
              <a:buNone/>
            </a:pPr>
            <a:r>
              <a:rPr lang="bg-BG" sz="3900" dirty="0">
                <a:solidFill>
                  <a:srgbClr val="056839"/>
                </a:solidFill>
                <a:latin typeface="Calibri"/>
                <a:ea typeface="Calibri"/>
                <a:cs typeface="Calibri"/>
                <a:sym typeface="Calibri"/>
              </a:rPr>
              <a:t>Предимства и недостатъци на различните енергийни източници</a:t>
            </a:r>
            <a:endParaRPr sz="3900" dirty="0">
              <a:solidFill>
                <a:srgbClr val="056839"/>
              </a:solidFill>
              <a:latin typeface="Calibri"/>
              <a:ea typeface="Calibri"/>
              <a:cs typeface="Calibri"/>
              <a:sym typeface="Calibri"/>
            </a:endParaRPr>
          </a:p>
          <a:p>
            <a:pPr marL="0" lvl="0" indent="0" algn="l" rtl="0">
              <a:spcBef>
                <a:spcPts val="0"/>
              </a:spcBef>
              <a:spcAft>
                <a:spcPts val="0"/>
              </a:spcAft>
              <a:buNone/>
            </a:pPr>
            <a:r>
              <a:rPr lang="en-US" sz="3900" u="sng" dirty="0">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https://www.youtube.com/watch?v=CRyhs6jybiY</a:t>
            </a:r>
            <a:r>
              <a:rPr lang="en-US" sz="3900" dirty="0">
                <a:solidFill>
                  <a:srgbClr val="056839"/>
                </a:solidFill>
                <a:latin typeface="Calibri"/>
                <a:ea typeface="Calibri"/>
                <a:cs typeface="Calibri"/>
                <a:sym typeface="Calibri"/>
              </a:rPr>
              <a:t> </a:t>
            </a:r>
            <a:endParaRPr sz="3900" dirty="0">
              <a:solidFill>
                <a:srgbClr val="056839"/>
              </a:solidFill>
              <a:latin typeface="Calibri"/>
              <a:ea typeface="Calibri"/>
              <a:cs typeface="Calibri"/>
              <a:sym typeface="Calibri"/>
            </a:endParaRPr>
          </a:p>
        </p:txBody>
      </p:sp>
      <p:sp>
        <p:nvSpPr>
          <p:cNvPr id="278" name="Google Shape;278;g162d03f5d59_0_2"/>
          <p:cNvSpPr/>
          <p:nvPr/>
        </p:nvSpPr>
        <p:spPr>
          <a:xfrm>
            <a:off x="877753" y="529520"/>
            <a:ext cx="10287000" cy="13851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Тема</a:t>
            </a:r>
            <a:r>
              <a:rPr lang="en-US" sz="5900" b="1" dirty="0">
                <a:solidFill>
                  <a:srgbClr val="056839"/>
                </a:solidFill>
                <a:latin typeface="Calibri"/>
                <a:ea typeface="Calibri"/>
                <a:cs typeface="Calibri"/>
                <a:sym typeface="Calibri"/>
              </a:rPr>
              <a:t> 2: </a:t>
            </a:r>
            <a:r>
              <a:rPr lang="bg-BG" sz="59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Полезни връзки</a:t>
            </a:r>
            <a:endParaRPr sz="2300" dirty="0">
              <a:solidFill>
                <a:srgbClr val="056839"/>
              </a:solidFill>
            </a:endParaRPr>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p:txBody>
      </p:sp>
      <p:pic>
        <p:nvPicPr>
          <p:cNvPr id="279" name="Google Shape;279;g162d03f5d59_0_2"/>
          <p:cNvPicPr preferRelativeResize="0"/>
          <p:nvPr/>
        </p:nvPicPr>
        <p:blipFill rotWithShape="1">
          <a:blip r:embed="rId6">
            <a:alphaModFix/>
          </a:blip>
          <a:srcRect/>
          <a:stretch/>
        </p:blipFill>
        <p:spPr>
          <a:xfrm>
            <a:off x="0" y="-18459"/>
            <a:ext cx="18088400" cy="246909"/>
          </a:xfrm>
          <a:prstGeom prst="rect">
            <a:avLst/>
          </a:prstGeom>
          <a:noFill/>
          <a:ln>
            <a:noFill/>
          </a:ln>
        </p:spPr>
      </p:pic>
      <p:sp>
        <p:nvSpPr>
          <p:cNvPr id="280" name="Google Shape;280;g162d03f5d59_0_2"/>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81" name="Google Shape;281;g162d03f5d59_0_2"/>
          <p:cNvPicPr preferRelativeResize="0"/>
          <p:nvPr/>
        </p:nvPicPr>
        <p:blipFill rotWithShape="1">
          <a:blip r:embed="rId7">
            <a:alphaModFix/>
          </a:blip>
          <a:srcRect/>
          <a:stretch/>
        </p:blipFill>
        <p:spPr>
          <a:xfrm>
            <a:off x="691392" y="2868486"/>
            <a:ext cx="1406321" cy="1459761"/>
          </a:xfrm>
          <a:prstGeom prst="rect">
            <a:avLst/>
          </a:prstGeom>
          <a:noFill/>
          <a:ln>
            <a:noFill/>
          </a:ln>
        </p:spPr>
      </p:pic>
      <p:pic>
        <p:nvPicPr>
          <p:cNvPr id="282" name="Google Shape;282;g162d03f5d59_0_2"/>
          <p:cNvPicPr preferRelativeResize="0"/>
          <p:nvPr/>
        </p:nvPicPr>
        <p:blipFill rotWithShape="1">
          <a:blip r:embed="rId7">
            <a:alphaModFix/>
          </a:blip>
          <a:srcRect/>
          <a:stretch/>
        </p:blipFill>
        <p:spPr>
          <a:xfrm>
            <a:off x="691391" y="6238402"/>
            <a:ext cx="1406321" cy="1459761"/>
          </a:xfrm>
          <a:prstGeom prst="rect">
            <a:avLst/>
          </a:prstGeom>
          <a:noFill/>
          <a:ln>
            <a:noFill/>
          </a:ln>
        </p:spPr>
      </p:pic>
      <p:pic>
        <p:nvPicPr>
          <p:cNvPr id="283" name="Google Shape;283;g162d03f5d59_0_2"/>
          <p:cNvPicPr preferRelativeResize="0"/>
          <p:nvPr/>
        </p:nvPicPr>
        <p:blipFill rotWithShape="1">
          <a:blip r:embed="rId7">
            <a:alphaModFix/>
          </a:blip>
          <a:srcRect/>
          <a:stretch/>
        </p:blipFill>
        <p:spPr>
          <a:xfrm>
            <a:off x="691389" y="4457120"/>
            <a:ext cx="1406321" cy="1459761"/>
          </a:xfrm>
          <a:prstGeom prst="rect">
            <a:avLst/>
          </a:prstGeom>
          <a:noFill/>
          <a:ln>
            <a:noFill/>
          </a:ln>
        </p:spPr>
      </p:pic>
      <p:pic>
        <p:nvPicPr>
          <p:cNvPr id="284" name="Google Shape;284;g162d03f5d59_0_2"/>
          <p:cNvPicPr preferRelativeResize="0"/>
          <p:nvPr/>
        </p:nvPicPr>
        <p:blipFill rotWithShape="1">
          <a:blip r:embed="rId8">
            <a:alphaModFix/>
          </a:blip>
          <a:srcRect/>
          <a:stretch/>
        </p:blipFill>
        <p:spPr>
          <a:xfrm>
            <a:off x="877741" y="1493598"/>
            <a:ext cx="5322271" cy="10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5">
                                            <p:txEl>
                                              <p:pRg st="0" end="0"/>
                                            </p:txEl>
                                          </p:spTgt>
                                        </p:tgtEl>
                                        <p:attrNameLst>
                                          <p:attrName>style.visibility</p:attrName>
                                        </p:attrNameLst>
                                      </p:cBhvr>
                                      <p:to>
                                        <p:strVal val="visible"/>
                                      </p:to>
                                    </p:set>
                                    <p:anim calcmode="lin" valueType="num">
                                      <p:cBhvr additive="base">
                                        <p:cTn id="7" dur="500"/>
                                        <p:tgtEl>
                                          <p:spTgt spid="2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 calcmode="lin" valueType="num">
                                      <p:cBhvr additive="base">
                                        <p:cTn id="12" dur="500"/>
                                        <p:tgtEl>
                                          <p:spTgt spid="27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77"/>
                                        </p:tgtEl>
                                        <p:attrNameLst>
                                          <p:attrName>style.visibility</p:attrName>
                                        </p:attrNameLst>
                                      </p:cBhvr>
                                      <p:to>
                                        <p:strVal val="visible"/>
                                      </p:to>
                                    </p:set>
                                    <p:anim calcmode="lin" valueType="num">
                                      <p:cBhvr additive="base">
                                        <p:cTn id="17" dur="500"/>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1"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90" name="Google Shape;290;p11"/>
          <p:cNvSpPr/>
          <p:nvPr/>
        </p:nvSpPr>
        <p:spPr>
          <a:xfrm>
            <a:off x="1257550" y="565653"/>
            <a:ext cx="7656000" cy="1057942"/>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Въпрос за размисъл</a:t>
            </a:r>
            <a:endParaRPr sz="5900" b="1" dirty="0">
              <a:solidFill>
                <a:srgbClr val="056839"/>
              </a:solidFill>
              <a:latin typeface="Calibri"/>
              <a:ea typeface="Calibri"/>
              <a:cs typeface="Calibri"/>
              <a:sym typeface="Calibri"/>
            </a:endParaRPr>
          </a:p>
        </p:txBody>
      </p:sp>
      <p:sp>
        <p:nvSpPr>
          <p:cNvPr id="291" name="Google Shape;291;p11"/>
          <p:cNvSpPr/>
          <p:nvPr/>
        </p:nvSpPr>
        <p:spPr>
          <a:xfrm>
            <a:off x="1542881" y="2287163"/>
            <a:ext cx="10005900" cy="6921085"/>
          </a:xfrm>
          <a:prstGeom prst="rect">
            <a:avLst/>
          </a:prstGeom>
          <a:noFill/>
          <a:ln>
            <a:noFill/>
          </a:ln>
        </p:spPr>
        <p:txBody>
          <a:bodyPr spcFirstLastPara="1" wrap="square" lIns="148575" tIns="74275" rIns="148575" bIns="74275" anchor="t" anchorCtr="0">
            <a:spAutoFit/>
          </a:bodyPr>
          <a:lstStyle/>
          <a:p>
            <a:pPr marL="749300" marR="0" lvl="0" indent="-844550" algn="l" rtl="0">
              <a:spcBef>
                <a:spcPts val="0"/>
              </a:spcBef>
              <a:spcAft>
                <a:spcPts val="0"/>
              </a:spcAft>
              <a:buClr>
                <a:srgbClr val="056839"/>
              </a:buClr>
              <a:buSzPts val="5500"/>
              <a:buFont typeface="Calibri"/>
              <a:buAutoNum type="arabicPeriod"/>
            </a:pP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Групирайте енергийните източници на възобновяеми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R) </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и </a:t>
            </a:r>
            <a:r>
              <a:rPr lang="bg-BG" sz="5500" dirty="0" err="1">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невъзобновяеми</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 </a:t>
            </a:r>
          </a:p>
          <a:p>
            <a:pPr marR="0" lvl="0" algn="l" rtl="0">
              <a:spcBef>
                <a:spcPts val="0"/>
              </a:spcBef>
              <a:spcAft>
                <a:spcPts val="0"/>
              </a:spcAft>
              <a:buClr>
                <a:srgbClr val="056839"/>
              </a:buClr>
              <a:buSzPts val="5500"/>
            </a:pP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вятърна енергия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R), </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ядрена енергия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 </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нефт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 </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слънчева енергия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R), </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природен газ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 </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водна енергия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R), </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геотермална енергия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R); </a:t>
            </a:r>
            <a:r>
              <a:rPr lang="bg-BG"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въглища (</a:t>
            </a:r>
            <a:r>
              <a:rPr lang="en-US" sz="5500" dirty="0">
                <a:solidFill>
                  <a:srgbClr val="056839"/>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a:t>
            </a:r>
          </a:p>
        </p:txBody>
      </p:sp>
      <p:pic>
        <p:nvPicPr>
          <p:cNvPr id="292" name="Google Shape;292;p11" descr="Graphical user interface, text&#10;&#10;Description automatically generated"/>
          <p:cNvPicPr preferRelativeResize="0"/>
          <p:nvPr/>
        </p:nvPicPr>
        <p:blipFill rotWithShape="1">
          <a:blip r:embed="rId3">
            <a:alphaModFix/>
          </a:blip>
          <a:srcRect/>
          <a:stretch/>
        </p:blipFill>
        <p:spPr>
          <a:xfrm>
            <a:off x="3131911" y="9240848"/>
            <a:ext cx="3468961" cy="727772"/>
          </a:xfrm>
          <a:prstGeom prst="rect">
            <a:avLst/>
          </a:prstGeom>
          <a:noFill/>
          <a:ln>
            <a:noFill/>
          </a:ln>
        </p:spPr>
      </p:pic>
      <p:pic>
        <p:nvPicPr>
          <p:cNvPr id="293" name="Google Shape;293;p11"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sp>
        <p:nvSpPr>
          <p:cNvPr id="294" name="Google Shape;294;p11"/>
          <p:cNvSpPr/>
          <p:nvPr/>
        </p:nvSpPr>
        <p:spPr>
          <a:xfrm>
            <a:off x="1418430" y="148818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95" name="Google Shape;295;p11"/>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296" name="Google Shape;296;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97" name="Google Shape;297;p11"/>
          <p:cNvPicPr preferRelativeResize="0"/>
          <p:nvPr/>
        </p:nvPicPr>
        <p:blipFill rotWithShape="1">
          <a:blip r:embed="rId6">
            <a:alphaModFix/>
          </a:blip>
          <a:srcRect/>
          <a:stretch/>
        </p:blipFill>
        <p:spPr>
          <a:xfrm>
            <a:off x="557040" y="2287169"/>
            <a:ext cx="533400" cy="889463"/>
          </a:xfrm>
          <a:prstGeom prst="rect">
            <a:avLst/>
          </a:prstGeom>
          <a:noFill/>
          <a:ln>
            <a:noFill/>
          </a:ln>
        </p:spPr>
      </p:pic>
      <p:sp>
        <p:nvSpPr>
          <p:cNvPr id="298" name="Google Shape;298;p11"/>
          <p:cNvSpPr txBox="1"/>
          <p:nvPr/>
        </p:nvSpPr>
        <p:spPr>
          <a:xfrm>
            <a:off x="11548913" y="6429375"/>
            <a:ext cx="82665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Photo by Green Tumble:</a:t>
            </a:r>
            <a:endParaRPr sz="1600">
              <a:solidFill>
                <a:srgbClr val="056839"/>
              </a:solidFill>
              <a:latin typeface="Calibri"/>
              <a:ea typeface="Calibri"/>
              <a:cs typeface="Calibri"/>
              <a:sym typeface="Calibri"/>
            </a:endParaRPr>
          </a:p>
          <a:p>
            <a:pPr marL="0" lvl="0" indent="0" algn="l" rtl="0">
              <a:spcBef>
                <a:spcPts val="0"/>
              </a:spcBef>
              <a:spcAft>
                <a:spcPts val="0"/>
              </a:spcAft>
              <a:buNone/>
            </a:pPr>
            <a:r>
              <a:rPr lang="en-US" sz="1600" u="sng">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https://greentumble.com/10-examples-of-renewable-and-non-renewable-resources/</a:t>
            </a:r>
            <a:r>
              <a:rPr lang="en-US" sz="1600">
                <a:latin typeface="Calibri"/>
                <a:ea typeface="Calibri"/>
                <a:cs typeface="Calibri"/>
                <a:sym typeface="Calibri"/>
              </a:rPr>
              <a:t> </a:t>
            </a:r>
            <a:endParaRPr sz="1600">
              <a:latin typeface="Calibri"/>
              <a:ea typeface="Calibri"/>
              <a:cs typeface="Calibri"/>
              <a:sym typeface="Calibri"/>
            </a:endParaRPr>
          </a:p>
        </p:txBody>
      </p:sp>
      <p:pic>
        <p:nvPicPr>
          <p:cNvPr id="299" name="Google Shape;299;p11"/>
          <p:cNvPicPr preferRelativeResize="0"/>
          <p:nvPr/>
        </p:nvPicPr>
        <p:blipFill>
          <a:blip r:embed="rId8">
            <a:alphaModFix/>
          </a:blip>
          <a:stretch>
            <a:fillRect/>
          </a:stretch>
        </p:blipFill>
        <p:spPr>
          <a:xfrm>
            <a:off x="11513770" y="2385863"/>
            <a:ext cx="7348288" cy="367414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3"/>
          <p:cNvSpPr/>
          <p:nvPr/>
        </p:nvSpPr>
        <p:spPr>
          <a:xfrm>
            <a:off x="749643" y="1849134"/>
            <a:ext cx="18459600" cy="1350329"/>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3900" b="1" dirty="0">
                <a:solidFill>
                  <a:schemeClr val="dk1"/>
                </a:solidFill>
                <a:latin typeface="Calibri"/>
                <a:ea typeface="Calibri"/>
                <a:cs typeface="Calibri"/>
                <a:sym typeface="Calibri"/>
              </a:rPr>
              <a:t> </a:t>
            </a:r>
            <a:r>
              <a:rPr lang="en-US" sz="3900" b="1" dirty="0">
                <a:solidFill>
                  <a:srgbClr val="056839"/>
                </a:solidFill>
                <a:latin typeface="Calibri"/>
                <a:ea typeface="Calibri"/>
                <a:cs typeface="Calibri"/>
                <a:sym typeface="Calibri"/>
              </a:rPr>
              <a:t>  </a:t>
            </a:r>
            <a:r>
              <a:rPr lang="ru-RU" sz="3900" b="1" dirty="0">
                <a:solidFill>
                  <a:srgbClr val="056839"/>
                </a:solidFill>
                <a:latin typeface="Calibri"/>
                <a:ea typeface="Calibri"/>
                <a:cs typeface="Calibri"/>
                <a:sym typeface="Calibri"/>
              </a:rPr>
              <a:t>Начертайте </a:t>
            </a:r>
            <a:r>
              <a:rPr lang="ru-RU" sz="3900" b="1" dirty="0" err="1">
                <a:solidFill>
                  <a:srgbClr val="056839"/>
                </a:solidFill>
                <a:latin typeface="Calibri"/>
                <a:ea typeface="Calibri"/>
                <a:cs typeface="Calibri"/>
                <a:sym typeface="Calibri"/>
              </a:rPr>
              <a:t>кръговрат</a:t>
            </a:r>
            <a:r>
              <a:rPr lang="ru-RU" sz="3900" b="1" dirty="0">
                <a:solidFill>
                  <a:srgbClr val="056839"/>
                </a:solidFill>
                <a:latin typeface="Calibri"/>
                <a:ea typeface="Calibri"/>
                <a:cs typeface="Calibri"/>
                <a:sym typeface="Calibri"/>
              </a:rPr>
              <a:t> и </a:t>
            </a:r>
            <a:r>
              <a:rPr lang="ru-RU" sz="3900" b="1" dirty="0" err="1">
                <a:solidFill>
                  <a:srgbClr val="056839"/>
                </a:solidFill>
                <a:latin typeface="Calibri"/>
                <a:ea typeface="Calibri"/>
                <a:cs typeface="Calibri"/>
                <a:sym typeface="Calibri"/>
              </a:rPr>
              <a:t>посочете</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преобразуванията</a:t>
            </a:r>
            <a:r>
              <a:rPr lang="ru-RU" sz="3900" b="1" dirty="0">
                <a:solidFill>
                  <a:srgbClr val="056839"/>
                </a:solidFill>
                <a:latin typeface="Calibri"/>
                <a:ea typeface="Calibri"/>
                <a:cs typeface="Calibri"/>
                <a:sym typeface="Calibri"/>
              </a:rPr>
              <a:t> на </a:t>
            </a:r>
            <a:r>
              <a:rPr lang="ru-RU" sz="3900" b="1" dirty="0" err="1">
                <a:solidFill>
                  <a:srgbClr val="056839"/>
                </a:solidFill>
                <a:latin typeface="Calibri"/>
                <a:ea typeface="Calibri"/>
                <a:cs typeface="Calibri"/>
                <a:sym typeface="Calibri"/>
              </a:rPr>
              <a:t>енергията</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слънце</a:t>
            </a:r>
            <a:r>
              <a:rPr lang="ru-RU" sz="3900" b="1" dirty="0">
                <a:solidFill>
                  <a:srgbClr val="056839"/>
                </a:solidFill>
                <a:latin typeface="Calibri"/>
                <a:ea typeface="Calibri"/>
                <a:cs typeface="Calibri"/>
                <a:sym typeface="Calibri"/>
              </a:rPr>
              <a:t> - растения - </a:t>
            </a:r>
            <a:r>
              <a:rPr lang="ru-RU" sz="3900" b="1" dirty="0" err="1">
                <a:solidFill>
                  <a:srgbClr val="056839"/>
                </a:solidFill>
                <a:latin typeface="Calibri"/>
                <a:ea typeface="Calibri"/>
                <a:cs typeface="Calibri"/>
                <a:sym typeface="Calibri"/>
              </a:rPr>
              <a:t>животни</a:t>
            </a:r>
            <a:r>
              <a:rPr lang="ru-RU" sz="3900" b="1" dirty="0">
                <a:solidFill>
                  <a:srgbClr val="056839"/>
                </a:solidFill>
                <a:latin typeface="Calibri"/>
                <a:ea typeface="Calibri"/>
                <a:cs typeface="Calibri"/>
                <a:sym typeface="Calibri"/>
              </a:rPr>
              <a:t> - тор - газ - </a:t>
            </a:r>
            <a:r>
              <a:rPr lang="ru-RU" sz="3900" b="1" dirty="0" err="1">
                <a:solidFill>
                  <a:srgbClr val="056839"/>
                </a:solidFill>
                <a:latin typeface="Calibri"/>
                <a:ea typeface="Calibri"/>
                <a:cs typeface="Calibri"/>
                <a:sym typeface="Calibri"/>
              </a:rPr>
              <a:t>електроцентрала</a:t>
            </a:r>
            <a:endParaRPr sz="2900" dirty="0">
              <a:solidFill>
                <a:srgbClr val="385623"/>
              </a:solidFill>
              <a:latin typeface="Calibri"/>
              <a:ea typeface="Calibri"/>
              <a:cs typeface="Calibri"/>
              <a:sym typeface="Calibri"/>
            </a:endParaRPr>
          </a:p>
        </p:txBody>
      </p:sp>
      <p:sp>
        <p:nvSpPr>
          <p:cNvPr id="305" name="Google Shape;305;p13"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11" name="Google Shape;311;p13"/>
          <p:cNvSpPr/>
          <p:nvPr/>
        </p:nvSpPr>
        <p:spPr>
          <a:xfrm>
            <a:off x="431058" y="490088"/>
            <a:ext cx="7656000" cy="1057942"/>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Въпрос за размисъл</a:t>
            </a:r>
            <a:endParaRPr sz="5900" b="1" dirty="0">
              <a:solidFill>
                <a:srgbClr val="056839"/>
              </a:solidFill>
              <a:latin typeface="Calibri"/>
              <a:ea typeface="Calibri"/>
              <a:cs typeface="Calibri"/>
              <a:sym typeface="Calibri"/>
            </a:endParaRPr>
          </a:p>
        </p:txBody>
      </p:sp>
      <p:pic>
        <p:nvPicPr>
          <p:cNvPr id="312" name="Google Shape;312;p13" descr="Graphical user interface, text&#10;&#10;Description automatically generated"/>
          <p:cNvPicPr preferRelativeResize="0"/>
          <p:nvPr/>
        </p:nvPicPr>
        <p:blipFill rotWithShape="1">
          <a:blip r:embed="rId3">
            <a:alphaModFix/>
          </a:blip>
          <a:srcRect/>
          <a:stretch/>
        </p:blipFill>
        <p:spPr>
          <a:xfrm>
            <a:off x="3131911" y="9240848"/>
            <a:ext cx="3468961" cy="727772"/>
          </a:xfrm>
          <a:prstGeom prst="rect">
            <a:avLst/>
          </a:prstGeom>
          <a:noFill/>
          <a:ln>
            <a:noFill/>
          </a:ln>
        </p:spPr>
      </p:pic>
      <p:pic>
        <p:nvPicPr>
          <p:cNvPr id="313" name="Google Shape;313;p13"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sp>
        <p:nvSpPr>
          <p:cNvPr id="314" name="Google Shape;314;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15" name="Google Shape;315;p13"/>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16" name="Google Shape;316;p13"/>
          <p:cNvSpPr/>
          <p:nvPr/>
        </p:nvSpPr>
        <p:spPr>
          <a:xfrm>
            <a:off x="595500" y="1412622"/>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17" name="Google Shape;317;p13"/>
          <p:cNvPicPr preferRelativeResize="0"/>
          <p:nvPr/>
        </p:nvPicPr>
        <p:blipFill rotWithShape="1">
          <a:blip r:embed="rId6">
            <a:alphaModFix/>
          </a:blip>
          <a:srcRect/>
          <a:stretch/>
        </p:blipFill>
        <p:spPr>
          <a:xfrm>
            <a:off x="442412" y="2022264"/>
            <a:ext cx="533400" cy="889463"/>
          </a:xfrm>
          <a:prstGeom prst="rect">
            <a:avLst/>
          </a:prstGeom>
          <a:noFill/>
          <a:ln>
            <a:noFill/>
          </a:ln>
        </p:spPr>
      </p:pic>
      <p:pic>
        <p:nvPicPr>
          <p:cNvPr id="318" name="Google Shape;318;p13"/>
          <p:cNvPicPr preferRelativeResize="0"/>
          <p:nvPr/>
        </p:nvPicPr>
        <p:blipFill>
          <a:blip r:embed="rId7">
            <a:alphaModFix/>
          </a:blip>
          <a:stretch>
            <a:fillRect/>
          </a:stretch>
        </p:blipFill>
        <p:spPr>
          <a:xfrm>
            <a:off x="2963839" y="3168714"/>
            <a:ext cx="10441943" cy="5859114"/>
          </a:xfrm>
          <a:prstGeom prst="rect">
            <a:avLst/>
          </a:prstGeom>
          <a:noFill/>
          <a:ln>
            <a:noFill/>
          </a:ln>
        </p:spPr>
      </p:pic>
      <p:sp>
        <p:nvSpPr>
          <p:cNvPr id="319" name="Google Shape;319;p13"/>
          <p:cNvSpPr txBox="1"/>
          <p:nvPr/>
        </p:nvSpPr>
        <p:spPr>
          <a:xfrm>
            <a:off x="7776928" y="9106275"/>
            <a:ext cx="73341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Photo by Science Direct: </a:t>
            </a:r>
            <a:r>
              <a:rPr lang="en-US" sz="1600" u="sng">
                <a:solidFill>
                  <a:srgbClr val="05683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https://www.sciencedirect.com/science/article/abs/pii/S1364032119301042</a:t>
            </a:r>
            <a:r>
              <a:rPr lang="en-US" sz="1600">
                <a:latin typeface="Calibri"/>
                <a:ea typeface="Calibri"/>
                <a:cs typeface="Calibri"/>
                <a:sym typeface="Calibri"/>
              </a:rPr>
              <a:t> </a:t>
            </a:r>
            <a:endParaRPr sz="16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14"/>
          <p:cNvSpPr/>
          <p:nvPr/>
        </p:nvSpPr>
        <p:spPr>
          <a:xfrm>
            <a:off x="654716" y="2164463"/>
            <a:ext cx="8121300" cy="5597646"/>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5900" dirty="0">
                <a:solidFill>
                  <a:srgbClr val="056839"/>
                </a:solidFill>
                <a:latin typeface="Calibri"/>
                <a:ea typeface="Calibri"/>
                <a:cs typeface="Calibri"/>
                <a:sym typeface="Calibri"/>
              </a:rPr>
              <a:t>3. Мелиорация, </a:t>
            </a:r>
            <a:r>
              <a:rPr lang="ru-RU" sz="5900" dirty="0" err="1">
                <a:solidFill>
                  <a:srgbClr val="056839"/>
                </a:solidFill>
                <a:latin typeface="Calibri"/>
                <a:ea typeface="Calibri"/>
                <a:cs typeface="Calibri"/>
                <a:sym typeface="Calibri"/>
              </a:rPr>
              <a:t>изкопаеми</a:t>
            </a:r>
            <a:r>
              <a:rPr lang="ru-RU" sz="5900" dirty="0">
                <a:solidFill>
                  <a:srgbClr val="056839"/>
                </a:solidFill>
                <a:latin typeface="Calibri"/>
                <a:ea typeface="Calibri"/>
                <a:cs typeface="Calibri"/>
                <a:sym typeface="Calibri"/>
              </a:rPr>
              <a:t> </a:t>
            </a:r>
            <a:r>
              <a:rPr lang="ru-RU" sz="5900" dirty="0" err="1">
                <a:solidFill>
                  <a:srgbClr val="056839"/>
                </a:solidFill>
                <a:latin typeface="Calibri"/>
                <a:ea typeface="Calibri"/>
                <a:cs typeface="Calibri"/>
                <a:sym typeface="Calibri"/>
              </a:rPr>
              <a:t>горива</a:t>
            </a:r>
            <a:r>
              <a:rPr lang="ru-RU" sz="5900" dirty="0">
                <a:solidFill>
                  <a:srgbClr val="056839"/>
                </a:solidFill>
                <a:latin typeface="Calibri"/>
                <a:ea typeface="Calibri"/>
                <a:cs typeface="Calibri"/>
                <a:sym typeface="Calibri"/>
              </a:rPr>
              <a:t>, </a:t>
            </a:r>
            <a:r>
              <a:rPr lang="ru-RU" sz="5900" dirty="0" err="1">
                <a:solidFill>
                  <a:srgbClr val="056839"/>
                </a:solidFill>
                <a:latin typeface="Calibri"/>
                <a:ea typeface="Calibri"/>
                <a:cs typeface="Calibri"/>
                <a:sym typeface="Calibri"/>
              </a:rPr>
              <a:t>обезлесяване</a:t>
            </a:r>
            <a:r>
              <a:rPr lang="ru-RU" sz="5900" dirty="0">
                <a:solidFill>
                  <a:srgbClr val="056839"/>
                </a:solidFill>
                <a:latin typeface="Calibri"/>
                <a:ea typeface="Calibri"/>
                <a:cs typeface="Calibri"/>
                <a:sym typeface="Calibri"/>
              </a:rPr>
              <a:t>, </a:t>
            </a:r>
            <a:r>
              <a:rPr lang="ru-RU" sz="5900" dirty="0" err="1">
                <a:solidFill>
                  <a:srgbClr val="056839"/>
                </a:solidFill>
                <a:latin typeface="Calibri"/>
                <a:ea typeface="Calibri"/>
                <a:cs typeface="Calibri"/>
                <a:sym typeface="Calibri"/>
              </a:rPr>
              <a:t>увеличаване</a:t>
            </a:r>
            <a:r>
              <a:rPr lang="ru-RU" sz="5900" dirty="0">
                <a:solidFill>
                  <a:srgbClr val="056839"/>
                </a:solidFill>
                <a:latin typeface="Calibri"/>
                <a:ea typeface="Calibri"/>
                <a:cs typeface="Calibri"/>
                <a:sym typeface="Calibri"/>
              </a:rPr>
              <a:t> на </a:t>
            </a:r>
            <a:r>
              <a:rPr lang="ru-RU" sz="5900" dirty="0" err="1">
                <a:solidFill>
                  <a:srgbClr val="056839"/>
                </a:solidFill>
                <a:latin typeface="Calibri"/>
                <a:ea typeface="Calibri"/>
                <a:cs typeface="Calibri"/>
                <a:sym typeface="Calibri"/>
              </a:rPr>
              <a:t>парниковия</a:t>
            </a:r>
            <a:r>
              <a:rPr lang="ru-RU" sz="5900" dirty="0">
                <a:solidFill>
                  <a:srgbClr val="056839"/>
                </a:solidFill>
                <a:latin typeface="Calibri"/>
                <a:ea typeface="Calibri"/>
                <a:cs typeface="Calibri"/>
                <a:sym typeface="Calibri"/>
              </a:rPr>
              <a:t> </a:t>
            </a:r>
            <a:r>
              <a:rPr lang="ru-RU" sz="5900" dirty="0" err="1">
                <a:solidFill>
                  <a:srgbClr val="056839"/>
                </a:solidFill>
                <a:latin typeface="Calibri"/>
                <a:ea typeface="Calibri"/>
                <a:cs typeface="Calibri"/>
                <a:sym typeface="Calibri"/>
              </a:rPr>
              <a:t>ефект</a:t>
            </a:r>
            <a:r>
              <a:rPr lang="ru-RU" sz="5900" dirty="0">
                <a:solidFill>
                  <a:srgbClr val="056839"/>
                </a:solidFill>
                <a:latin typeface="Calibri"/>
                <a:ea typeface="Calibri"/>
                <a:cs typeface="Calibri"/>
                <a:sym typeface="Calibri"/>
              </a:rPr>
              <a:t>. Как </a:t>
            </a:r>
            <a:r>
              <a:rPr lang="ru-RU" sz="5900" dirty="0" err="1">
                <a:solidFill>
                  <a:srgbClr val="056839"/>
                </a:solidFill>
                <a:latin typeface="Calibri"/>
                <a:ea typeface="Calibri"/>
                <a:cs typeface="Calibri"/>
                <a:sym typeface="Calibri"/>
              </a:rPr>
              <a:t>ще</a:t>
            </a:r>
            <a:r>
              <a:rPr lang="ru-RU" sz="5900" dirty="0">
                <a:solidFill>
                  <a:srgbClr val="056839"/>
                </a:solidFill>
                <a:latin typeface="Calibri"/>
                <a:ea typeface="Calibri"/>
                <a:cs typeface="Calibri"/>
                <a:sym typeface="Calibri"/>
              </a:rPr>
              <a:t> </a:t>
            </a:r>
            <a:r>
              <a:rPr lang="ru-RU" sz="5900" dirty="0" err="1">
                <a:solidFill>
                  <a:srgbClr val="056839"/>
                </a:solidFill>
                <a:latin typeface="Calibri"/>
                <a:ea typeface="Calibri"/>
                <a:cs typeface="Calibri"/>
                <a:sym typeface="Calibri"/>
              </a:rPr>
              <a:t>коментирате</a:t>
            </a:r>
            <a:r>
              <a:rPr lang="ru-RU" sz="5900" dirty="0">
                <a:solidFill>
                  <a:srgbClr val="056839"/>
                </a:solidFill>
                <a:latin typeface="Calibri"/>
                <a:ea typeface="Calibri"/>
                <a:cs typeface="Calibri"/>
                <a:sym typeface="Calibri"/>
              </a:rPr>
              <a:t> </a:t>
            </a:r>
            <a:r>
              <a:rPr lang="ru-RU" sz="5900" dirty="0" err="1">
                <a:solidFill>
                  <a:srgbClr val="056839"/>
                </a:solidFill>
                <a:latin typeface="Calibri"/>
                <a:ea typeface="Calibri"/>
                <a:cs typeface="Calibri"/>
                <a:sym typeface="Calibri"/>
              </a:rPr>
              <a:t>това</a:t>
            </a:r>
            <a:r>
              <a:rPr lang="ru-RU" sz="5900" dirty="0">
                <a:solidFill>
                  <a:srgbClr val="056839"/>
                </a:solidFill>
                <a:latin typeface="Calibri"/>
                <a:ea typeface="Calibri"/>
                <a:cs typeface="Calibri"/>
                <a:sym typeface="Calibri"/>
              </a:rPr>
              <a:t>?</a:t>
            </a:r>
            <a:endParaRPr lang="en-US" sz="5900" dirty="0">
              <a:solidFill>
                <a:srgbClr val="056839"/>
              </a:solidFill>
              <a:latin typeface="Calibri"/>
              <a:ea typeface="Calibri"/>
              <a:cs typeface="Calibri"/>
              <a:sym typeface="Calibri"/>
            </a:endParaRPr>
          </a:p>
        </p:txBody>
      </p:sp>
      <p:sp>
        <p:nvSpPr>
          <p:cNvPr id="325" name="Google Shape;325;p14"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26" name="Google Shape;326;p14"/>
          <p:cNvSpPr/>
          <p:nvPr/>
        </p:nvSpPr>
        <p:spPr>
          <a:xfrm>
            <a:off x="519708" y="644351"/>
            <a:ext cx="7656000" cy="1057942"/>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Въпрос за размисъл</a:t>
            </a:r>
            <a:endParaRPr sz="5900" b="1" dirty="0">
              <a:solidFill>
                <a:srgbClr val="056839"/>
              </a:solidFill>
              <a:latin typeface="Calibri"/>
              <a:ea typeface="Calibri"/>
              <a:cs typeface="Calibri"/>
              <a:sym typeface="Calibri"/>
            </a:endParaRPr>
          </a:p>
        </p:txBody>
      </p:sp>
      <p:pic>
        <p:nvPicPr>
          <p:cNvPr id="327" name="Google Shape;327;p14" descr="Graphical user interface, text&#10;&#10;Description automatically generated"/>
          <p:cNvPicPr preferRelativeResize="0"/>
          <p:nvPr/>
        </p:nvPicPr>
        <p:blipFill rotWithShape="1">
          <a:blip r:embed="rId3">
            <a:alphaModFix/>
          </a:blip>
          <a:srcRect/>
          <a:stretch/>
        </p:blipFill>
        <p:spPr>
          <a:xfrm>
            <a:off x="3131911" y="9240848"/>
            <a:ext cx="3468961" cy="727772"/>
          </a:xfrm>
          <a:prstGeom prst="rect">
            <a:avLst/>
          </a:prstGeom>
          <a:noFill/>
          <a:ln>
            <a:noFill/>
          </a:ln>
        </p:spPr>
      </p:pic>
      <p:pic>
        <p:nvPicPr>
          <p:cNvPr id="328" name="Google Shape;328;p14"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329" name="Google Shape;329;p14"/>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30" name="Google Shape;330;p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31" name="Google Shape;331;p14"/>
          <p:cNvSpPr/>
          <p:nvPr/>
        </p:nvSpPr>
        <p:spPr>
          <a:xfrm>
            <a:off x="654698" y="1548576"/>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32" name="Google Shape;332;p14"/>
          <p:cNvPicPr preferRelativeResize="0"/>
          <p:nvPr/>
        </p:nvPicPr>
        <p:blipFill rotWithShape="1">
          <a:blip r:embed="rId6">
            <a:alphaModFix/>
          </a:blip>
          <a:srcRect/>
          <a:stretch/>
        </p:blipFill>
        <p:spPr>
          <a:xfrm>
            <a:off x="121328" y="2342989"/>
            <a:ext cx="533400" cy="889463"/>
          </a:xfrm>
          <a:prstGeom prst="rect">
            <a:avLst/>
          </a:prstGeom>
          <a:noFill/>
          <a:ln>
            <a:noFill/>
          </a:ln>
        </p:spPr>
      </p:pic>
      <p:pic>
        <p:nvPicPr>
          <p:cNvPr id="333" name="Google Shape;333;p14"/>
          <p:cNvPicPr preferRelativeResize="0"/>
          <p:nvPr/>
        </p:nvPicPr>
        <p:blipFill>
          <a:blip r:embed="rId7">
            <a:alphaModFix/>
          </a:blip>
          <a:stretch>
            <a:fillRect/>
          </a:stretch>
        </p:blipFill>
        <p:spPr>
          <a:xfrm>
            <a:off x="9030426" y="1223026"/>
            <a:ext cx="9284362" cy="5670038"/>
          </a:xfrm>
          <a:prstGeom prst="rect">
            <a:avLst/>
          </a:prstGeom>
          <a:noFill/>
          <a:ln>
            <a:noFill/>
          </a:ln>
        </p:spPr>
      </p:pic>
      <p:sp>
        <p:nvSpPr>
          <p:cNvPr id="334" name="Google Shape;334;p14"/>
          <p:cNvSpPr txBox="1"/>
          <p:nvPr/>
        </p:nvSpPr>
        <p:spPr>
          <a:xfrm>
            <a:off x="9030403" y="7107375"/>
            <a:ext cx="10445100" cy="792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Photo by youmatter: </a:t>
            </a:r>
            <a:r>
              <a:rPr lang="en-US" sz="1600" u="sng">
                <a:solidFill>
                  <a:srgbClr val="05683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https://youmatter.world/en/definition/definitions-greenhouse-effect-what-is-it-definition-and-role-in-global-warming/</a:t>
            </a:r>
            <a:r>
              <a:rPr lang="en-US"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5"/>
          <p:cNvSpPr/>
          <p:nvPr/>
        </p:nvSpPr>
        <p:spPr>
          <a:xfrm>
            <a:off x="935203" y="2029388"/>
            <a:ext cx="9268800" cy="5689979"/>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4000" dirty="0">
                <a:solidFill>
                  <a:srgbClr val="056839"/>
                </a:solidFill>
                <a:latin typeface="Calibri"/>
                <a:ea typeface="Calibri"/>
                <a:cs typeface="Calibri"/>
                <a:sym typeface="Calibri"/>
              </a:rPr>
              <a:t>4. </a:t>
            </a:r>
            <a:r>
              <a:rPr lang="ru-RU" sz="4000" dirty="0" err="1">
                <a:solidFill>
                  <a:srgbClr val="056839"/>
                </a:solidFill>
                <a:latin typeface="Calibri"/>
                <a:ea typeface="Calibri"/>
                <a:cs typeface="Calibri"/>
                <a:sym typeface="Calibri"/>
              </a:rPr>
              <a:t>Слънчевата</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енергия</a:t>
            </a:r>
            <a:r>
              <a:rPr lang="ru-RU" sz="4000" dirty="0">
                <a:solidFill>
                  <a:srgbClr val="056839"/>
                </a:solidFill>
                <a:latin typeface="Calibri"/>
                <a:ea typeface="Calibri"/>
                <a:cs typeface="Calibri"/>
                <a:sym typeface="Calibri"/>
              </a:rPr>
              <a:t> се </a:t>
            </a:r>
            <a:r>
              <a:rPr lang="ru-RU" sz="4000" dirty="0" err="1">
                <a:solidFill>
                  <a:srgbClr val="056839"/>
                </a:solidFill>
                <a:latin typeface="Calibri"/>
                <a:ea typeface="Calibri"/>
                <a:cs typeface="Calibri"/>
                <a:sym typeface="Calibri"/>
              </a:rPr>
              <a:t>използва</a:t>
            </a:r>
            <a:r>
              <a:rPr lang="ru-RU" sz="4000" dirty="0">
                <a:solidFill>
                  <a:srgbClr val="056839"/>
                </a:solidFill>
                <a:latin typeface="Calibri"/>
                <a:ea typeface="Calibri"/>
                <a:cs typeface="Calibri"/>
                <a:sym typeface="Calibri"/>
              </a:rPr>
              <a:t> за </a:t>
            </a:r>
            <a:r>
              <a:rPr lang="ru-RU" sz="4000" dirty="0" err="1">
                <a:solidFill>
                  <a:srgbClr val="056839"/>
                </a:solidFill>
                <a:latin typeface="Calibri"/>
                <a:ea typeface="Calibri"/>
                <a:cs typeface="Calibri"/>
                <a:sym typeface="Calibri"/>
              </a:rPr>
              <a:t>затопляне</a:t>
            </a:r>
            <a:r>
              <a:rPr lang="ru-RU" sz="4000" dirty="0">
                <a:solidFill>
                  <a:srgbClr val="056839"/>
                </a:solidFill>
                <a:latin typeface="Calibri"/>
                <a:ea typeface="Calibri"/>
                <a:cs typeface="Calibri"/>
                <a:sym typeface="Calibri"/>
              </a:rPr>
              <a:t> на вода и помещения. а) Кое е най-</a:t>
            </a:r>
            <a:r>
              <a:rPr lang="ru-RU" sz="4000" dirty="0" err="1">
                <a:solidFill>
                  <a:srgbClr val="056839"/>
                </a:solidFill>
                <a:latin typeface="Calibri"/>
                <a:ea typeface="Calibri"/>
                <a:cs typeface="Calibri"/>
                <a:sym typeface="Calibri"/>
              </a:rPr>
              <a:t>простото</a:t>
            </a:r>
            <a:r>
              <a:rPr lang="ru-RU" sz="4000" dirty="0">
                <a:solidFill>
                  <a:srgbClr val="056839"/>
                </a:solidFill>
                <a:latin typeface="Calibri"/>
                <a:ea typeface="Calibri"/>
                <a:cs typeface="Calibri"/>
                <a:sym typeface="Calibri"/>
              </a:rPr>
              <a:t> устройство, </a:t>
            </a:r>
            <a:r>
              <a:rPr lang="ru-RU" sz="4000" dirty="0" err="1">
                <a:solidFill>
                  <a:srgbClr val="056839"/>
                </a:solidFill>
                <a:latin typeface="Calibri"/>
                <a:ea typeface="Calibri"/>
                <a:cs typeface="Calibri"/>
                <a:sym typeface="Calibri"/>
              </a:rPr>
              <a:t>използвано</a:t>
            </a:r>
            <a:r>
              <a:rPr lang="ru-RU" sz="4000" dirty="0">
                <a:solidFill>
                  <a:srgbClr val="056839"/>
                </a:solidFill>
                <a:latin typeface="Calibri"/>
                <a:ea typeface="Calibri"/>
                <a:cs typeface="Calibri"/>
                <a:sym typeface="Calibri"/>
              </a:rPr>
              <a:t> за </a:t>
            </a:r>
            <a:r>
              <a:rPr lang="ru-RU" sz="4000" dirty="0" err="1">
                <a:solidFill>
                  <a:srgbClr val="056839"/>
                </a:solidFill>
                <a:latin typeface="Calibri"/>
                <a:ea typeface="Calibri"/>
                <a:cs typeface="Calibri"/>
                <a:sym typeface="Calibri"/>
              </a:rPr>
              <a:t>тази</a:t>
            </a:r>
            <a:r>
              <a:rPr lang="ru-RU" sz="4000" dirty="0">
                <a:solidFill>
                  <a:srgbClr val="056839"/>
                </a:solidFill>
                <a:latin typeface="Calibri"/>
                <a:ea typeface="Calibri"/>
                <a:cs typeface="Calibri"/>
                <a:sym typeface="Calibri"/>
              </a:rPr>
              <a:t> цел? б) </a:t>
            </a:r>
            <a:r>
              <a:rPr lang="ru-RU" sz="4000" dirty="0" err="1">
                <a:solidFill>
                  <a:srgbClr val="056839"/>
                </a:solidFill>
                <a:latin typeface="Calibri"/>
                <a:ea typeface="Calibri"/>
                <a:cs typeface="Calibri"/>
                <a:sym typeface="Calibri"/>
              </a:rPr>
              <a:t>Металната</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повърхност</a:t>
            </a:r>
            <a:r>
              <a:rPr lang="ru-RU" sz="4000" dirty="0">
                <a:solidFill>
                  <a:srgbClr val="056839"/>
                </a:solidFill>
                <a:latin typeface="Calibri"/>
                <a:ea typeface="Calibri"/>
                <a:cs typeface="Calibri"/>
                <a:sym typeface="Calibri"/>
              </a:rPr>
              <a:t> на </a:t>
            </a:r>
            <a:r>
              <a:rPr lang="ru-RU" sz="4000" dirty="0" err="1">
                <a:solidFill>
                  <a:srgbClr val="056839"/>
                </a:solidFill>
                <a:latin typeface="Calibri"/>
                <a:ea typeface="Calibri"/>
                <a:cs typeface="Calibri"/>
                <a:sym typeface="Calibri"/>
              </a:rPr>
              <a:t>тези</a:t>
            </a:r>
            <a:r>
              <a:rPr lang="ru-RU" sz="4000" dirty="0">
                <a:solidFill>
                  <a:srgbClr val="056839"/>
                </a:solidFill>
                <a:latin typeface="Calibri"/>
                <a:ea typeface="Calibri"/>
                <a:cs typeface="Calibri"/>
                <a:sym typeface="Calibri"/>
              </a:rPr>
              <a:t> панели е черна и без </a:t>
            </a:r>
            <a:r>
              <a:rPr lang="ru-RU" sz="4000" dirty="0" err="1">
                <a:solidFill>
                  <a:srgbClr val="056839"/>
                </a:solidFill>
                <a:latin typeface="Calibri"/>
                <a:ea typeface="Calibri"/>
                <a:cs typeface="Calibri"/>
                <a:sym typeface="Calibri"/>
              </a:rPr>
              <a:t>блясък</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Обяснете</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защо</a:t>
            </a:r>
            <a:r>
              <a:rPr lang="ru-RU" sz="4000" dirty="0">
                <a:solidFill>
                  <a:srgbClr val="056839"/>
                </a:solidFill>
                <a:latin typeface="Calibri"/>
                <a:ea typeface="Calibri"/>
                <a:cs typeface="Calibri"/>
                <a:sym typeface="Calibri"/>
              </a:rPr>
              <a:t>? в) </a:t>
            </a:r>
            <a:r>
              <a:rPr lang="ru-RU" sz="4000" dirty="0" err="1">
                <a:solidFill>
                  <a:srgbClr val="056839"/>
                </a:solidFill>
                <a:latin typeface="Calibri"/>
                <a:ea typeface="Calibri"/>
                <a:cs typeface="Calibri"/>
                <a:sym typeface="Calibri"/>
              </a:rPr>
              <a:t>Смятате</a:t>
            </a:r>
            <a:r>
              <a:rPr lang="ru-RU" sz="4000" dirty="0">
                <a:solidFill>
                  <a:srgbClr val="056839"/>
                </a:solidFill>
                <a:latin typeface="Calibri"/>
                <a:ea typeface="Calibri"/>
                <a:cs typeface="Calibri"/>
                <a:sym typeface="Calibri"/>
              </a:rPr>
              <a:t> ли, че </a:t>
            </a:r>
            <a:r>
              <a:rPr lang="ru-RU" sz="4000" dirty="0" err="1">
                <a:solidFill>
                  <a:srgbClr val="056839"/>
                </a:solidFill>
                <a:latin typeface="Calibri"/>
                <a:ea typeface="Calibri"/>
                <a:cs typeface="Calibri"/>
                <a:sym typeface="Calibri"/>
              </a:rPr>
              <a:t>тръбите</a:t>
            </a:r>
            <a:r>
              <a:rPr lang="ru-RU" sz="4000" dirty="0">
                <a:solidFill>
                  <a:srgbClr val="056839"/>
                </a:solidFill>
                <a:latin typeface="Calibri"/>
                <a:ea typeface="Calibri"/>
                <a:cs typeface="Calibri"/>
                <a:sym typeface="Calibri"/>
              </a:rPr>
              <a:t>, по </a:t>
            </a:r>
            <a:r>
              <a:rPr lang="ru-RU" sz="4000" dirty="0" err="1">
                <a:solidFill>
                  <a:srgbClr val="056839"/>
                </a:solidFill>
                <a:latin typeface="Calibri"/>
                <a:ea typeface="Calibri"/>
                <a:cs typeface="Calibri"/>
                <a:sym typeface="Calibri"/>
              </a:rPr>
              <a:t>които</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циркулира</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водата</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трябва</a:t>
            </a:r>
            <a:r>
              <a:rPr lang="ru-RU" sz="4000" dirty="0">
                <a:solidFill>
                  <a:srgbClr val="056839"/>
                </a:solidFill>
                <a:latin typeface="Calibri"/>
                <a:ea typeface="Calibri"/>
                <a:cs typeface="Calibri"/>
                <a:sym typeface="Calibri"/>
              </a:rPr>
              <a:t> да </a:t>
            </a:r>
            <a:r>
              <a:rPr lang="ru-RU" sz="4000" dirty="0" err="1">
                <a:solidFill>
                  <a:srgbClr val="056839"/>
                </a:solidFill>
                <a:latin typeface="Calibri"/>
                <a:ea typeface="Calibri"/>
                <a:cs typeface="Calibri"/>
                <a:sym typeface="Calibri"/>
              </a:rPr>
              <a:t>бъдат</a:t>
            </a:r>
            <a:r>
              <a:rPr lang="ru-RU" sz="4000" dirty="0">
                <a:solidFill>
                  <a:srgbClr val="056839"/>
                </a:solidFill>
                <a:latin typeface="Calibri"/>
                <a:ea typeface="Calibri"/>
                <a:cs typeface="Calibri"/>
                <a:sym typeface="Calibri"/>
              </a:rPr>
              <a:t> </a:t>
            </a:r>
            <a:r>
              <a:rPr lang="ru-RU" sz="4000" dirty="0" err="1">
                <a:solidFill>
                  <a:srgbClr val="056839"/>
                </a:solidFill>
                <a:latin typeface="Calibri"/>
                <a:ea typeface="Calibri"/>
                <a:cs typeface="Calibri"/>
                <a:sym typeface="Calibri"/>
              </a:rPr>
              <a:t>изработени</a:t>
            </a:r>
            <a:r>
              <a:rPr lang="ru-RU" sz="4000" dirty="0">
                <a:solidFill>
                  <a:srgbClr val="056839"/>
                </a:solidFill>
                <a:latin typeface="Calibri"/>
                <a:ea typeface="Calibri"/>
                <a:cs typeface="Calibri"/>
                <a:sym typeface="Calibri"/>
              </a:rPr>
              <a:t> от </a:t>
            </a:r>
            <a:r>
              <a:rPr lang="ru-RU" sz="4000" dirty="0" err="1">
                <a:solidFill>
                  <a:srgbClr val="056839"/>
                </a:solidFill>
                <a:latin typeface="Calibri"/>
                <a:ea typeface="Calibri"/>
                <a:cs typeface="Calibri"/>
                <a:sym typeface="Calibri"/>
              </a:rPr>
              <a:t>пластмаса</a:t>
            </a:r>
            <a:r>
              <a:rPr lang="ru-RU" sz="4000" dirty="0">
                <a:solidFill>
                  <a:srgbClr val="056839"/>
                </a:solidFill>
                <a:latin typeface="Calibri"/>
                <a:ea typeface="Calibri"/>
                <a:cs typeface="Calibri"/>
                <a:sym typeface="Calibri"/>
              </a:rPr>
              <a:t> или от мед? </a:t>
            </a:r>
            <a:r>
              <a:rPr lang="ru-RU" sz="4000" dirty="0" err="1">
                <a:solidFill>
                  <a:srgbClr val="056839"/>
                </a:solidFill>
                <a:latin typeface="Calibri"/>
                <a:ea typeface="Calibri"/>
                <a:cs typeface="Calibri"/>
                <a:sym typeface="Calibri"/>
              </a:rPr>
              <a:t>Защо</a:t>
            </a:r>
            <a:r>
              <a:rPr lang="ru-RU" sz="4000" dirty="0">
                <a:solidFill>
                  <a:srgbClr val="056839"/>
                </a:solidFill>
                <a:latin typeface="Calibri"/>
                <a:ea typeface="Calibri"/>
                <a:cs typeface="Calibri"/>
                <a:sym typeface="Calibri"/>
              </a:rPr>
              <a:t>?</a:t>
            </a:r>
            <a:endParaRPr sz="4000" dirty="0">
              <a:solidFill>
                <a:schemeClr val="dk1"/>
              </a:solidFill>
              <a:latin typeface="Calibri"/>
              <a:ea typeface="Calibri"/>
              <a:cs typeface="Calibri"/>
              <a:sym typeface="Calibri"/>
            </a:endParaRPr>
          </a:p>
        </p:txBody>
      </p:sp>
      <p:sp>
        <p:nvSpPr>
          <p:cNvPr id="340" name="Google Shape;340;p15" descr="Upė,upės,kalnų upė,ledas,žiema - nemokamos nuotraukos. Mediakatalogas.lt"/>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41" name="Google Shape;341;p15"/>
          <p:cNvSpPr/>
          <p:nvPr/>
        </p:nvSpPr>
        <p:spPr>
          <a:xfrm>
            <a:off x="776883" y="644165"/>
            <a:ext cx="7656000" cy="1057942"/>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Въпрос за размисъл</a:t>
            </a:r>
            <a:endParaRPr sz="5900" b="1" dirty="0">
              <a:solidFill>
                <a:srgbClr val="056839"/>
              </a:solidFill>
              <a:latin typeface="Calibri"/>
              <a:ea typeface="Calibri"/>
              <a:cs typeface="Calibri"/>
              <a:sym typeface="Calibri"/>
            </a:endParaRPr>
          </a:p>
        </p:txBody>
      </p:sp>
      <p:pic>
        <p:nvPicPr>
          <p:cNvPr id="342" name="Google Shape;342;p15" descr="Graphical user interface, text&#10;&#10;Description automatically generated"/>
          <p:cNvPicPr preferRelativeResize="0"/>
          <p:nvPr/>
        </p:nvPicPr>
        <p:blipFill rotWithShape="1">
          <a:blip r:embed="rId3">
            <a:alphaModFix/>
          </a:blip>
          <a:srcRect/>
          <a:stretch/>
        </p:blipFill>
        <p:spPr>
          <a:xfrm>
            <a:off x="3131911" y="9240848"/>
            <a:ext cx="3468961" cy="727772"/>
          </a:xfrm>
          <a:prstGeom prst="rect">
            <a:avLst/>
          </a:prstGeom>
          <a:noFill/>
          <a:ln>
            <a:noFill/>
          </a:ln>
        </p:spPr>
      </p:pic>
      <p:pic>
        <p:nvPicPr>
          <p:cNvPr id="343" name="Google Shape;343;p15"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sp>
        <p:nvSpPr>
          <p:cNvPr id="344" name="Google Shape;344;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45" name="Google Shape;345;p15"/>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46" name="Google Shape;346;p15"/>
          <p:cNvSpPr/>
          <p:nvPr/>
        </p:nvSpPr>
        <p:spPr>
          <a:xfrm>
            <a:off x="935223" y="1519739"/>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47" name="Google Shape;347;p15"/>
          <p:cNvPicPr preferRelativeResize="0"/>
          <p:nvPr/>
        </p:nvPicPr>
        <p:blipFill rotWithShape="1">
          <a:blip r:embed="rId6">
            <a:alphaModFix/>
          </a:blip>
          <a:srcRect/>
          <a:stretch/>
        </p:blipFill>
        <p:spPr>
          <a:xfrm>
            <a:off x="335148" y="2017298"/>
            <a:ext cx="533400" cy="889463"/>
          </a:xfrm>
          <a:prstGeom prst="rect">
            <a:avLst/>
          </a:prstGeom>
          <a:noFill/>
          <a:ln>
            <a:noFill/>
          </a:ln>
        </p:spPr>
      </p:pic>
      <p:pic>
        <p:nvPicPr>
          <p:cNvPr id="348" name="Google Shape;348;p15"/>
          <p:cNvPicPr preferRelativeResize="0"/>
          <p:nvPr/>
        </p:nvPicPr>
        <p:blipFill>
          <a:blip r:embed="rId7">
            <a:alphaModFix/>
          </a:blip>
          <a:stretch>
            <a:fillRect/>
          </a:stretch>
        </p:blipFill>
        <p:spPr>
          <a:xfrm>
            <a:off x="11015873" y="965663"/>
            <a:ext cx="7860078" cy="5242612"/>
          </a:xfrm>
          <a:prstGeom prst="rect">
            <a:avLst/>
          </a:prstGeom>
          <a:noFill/>
          <a:ln>
            <a:noFill/>
          </a:ln>
        </p:spPr>
      </p:pic>
      <p:sp>
        <p:nvSpPr>
          <p:cNvPr id="349" name="Google Shape;349;p15"/>
          <p:cNvSpPr txBox="1"/>
          <p:nvPr/>
        </p:nvSpPr>
        <p:spPr>
          <a:xfrm>
            <a:off x="11015831" y="6429375"/>
            <a:ext cx="8842800" cy="6540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Photo by earth.org: </a:t>
            </a:r>
            <a:r>
              <a:rPr lang="en-US" sz="1600" u="sng">
                <a:solidFill>
                  <a:srgbClr val="056839"/>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https://earth.org/solar-energy-facts/</a:t>
            </a:r>
            <a:r>
              <a:rPr lang="en-US" sz="2300">
                <a:latin typeface="Calibri"/>
                <a:ea typeface="Calibri"/>
                <a:cs typeface="Calibri"/>
                <a:sym typeface="Calibri"/>
              </a:rPr>
              <a:t> </a:t>
            </a:r>
            <a:endParaRPr sz="23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16"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55" name="Google Shape;355;p16"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56" name="Google Shape;356;p16"/>
          <p:cNvSpPr/>
          <p:nvPr/>
        </p:nvSpPr>
        <p:spPr>
          <a:xfrm>
            <a:off x="580410" y="442425"/>
            <a:ext cx="17507989" cy="1057942"/>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5900" b="1" dirty="0">
                <a:solidFill>
                  <a:srgbClr val="056839"/>
                </a:solidFill>
                <a:latin typeface="Calibri"/>
                <a:ea typeface="Calibri"/>
                <a:cs typeface="Calibri"/>
                <a:sym typeface="Calibri"/>
              </a:rPr>
              <a:t>ТЕМА 3: БЪДЕЩИ ЕНЕРГИЙНИ ИЗТОЧНИЦИ</a:t>
            </a:r>
            <a:endParaRPr lang="en-US" sz="2900" dirty="0">
              <a:solidFill>
                <a:srgbClr val="056839"/>
              </a:solidFill>
              <a:latin typeface="Calibri"/>
              <a:ea typeface="Calibri"/>
              <a:cs typeface="Calibri"/>
              <a:sym typeface="Calibri"/>
            </a:endParaRPr>
          </a:p>
        </p:txBody>
      </p:sp>
      <p:sp>
        <p:nvSpPr>
          <p:cNvPr id="357" name="Google Shape;357;p16"/>
          <p:cNvSpPr/>
          <p:nvPr/>
        </p:nvSpPr>
        <p:spPr>
          <a:xfrm>
            <a:off x="580427" y="2134144"/>
            <a:ext cx="9921318" cy="6151644"/>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900" b="1" dirty="0" err="1">
                <a:solidFill>
                  <a:srgbClr val="056839"/>
                </a:solidFill>
                <a:latin typeface="Calibri"/>
                <a:ea typeface="Calibri"/>
                <a:cs typeface="Calibri"/>
                <a:sym typeface="Calibri"/>
              </a:rPr>
              <a:t>Водородна</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енергия</a:t>
            </a:r>
            <a:r>
              <a:rPr lang="ru-RU" sz="3900" b="1"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Предимства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Водородът</a:t>
            </a:r>
            <a:r>
              <a:rPr lang="ru-RU" sz="3900" dirty="0">
                <a:solidFill>
                  <a:srgbClr val="056839"/>
                </a:solidFill>
                <a:latin typeface="Calibri"/>
                <a:ea typeface="Calibri"/>
                <a:cs typeface="Calibri"/>
                <a:sym typeface="Calibri"/>
              </a:rPr>
              <a:t> е най-</a:t>
            </a:r>
            <a:r>
              <a:rPr lang="ru-RU" sz="3900" dirty="0" err="1">
                <a:solidFill>
                  <a:srgbClr val="056839"/>
                </a:solidFill>
                <a:latin typeface="Calibri"/>
                <a:ea typeface="Calibri"/>
                <a:cs typeface="Calibri"/>
                <a:sym typeface="Calibri"/>
              </a:rPr>
              <a:t>разпространеният</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химичен</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елемент</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Земята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който</a:t>
            </a:r>
            <a:r>
              <a:rPr lang="ru-RU" sz="3900" dirty="0">
                <a:solidFill>
                  <a:srgbClr val="056839"/>
                </a:solidFill>
                <a:latin typeface="Calibri"/>
                <a:ea typeface="Calibri"/>
                <a:cs typeface="Calibri"/>
                <a:sym typeface="Calibri"/>
              </a:rPr>
              <a:t> е в </a:t>
            </a:r>
            <a:r>
              <a:rPr lang="ru-RU" sz="3900" dirty="0" err="1">
                <a:solidFill>
                  <a:srgbClr val="056839"/>
                </a:solidFill>
                <a:latin typeface="Calibri"/>
                <a:ea typeface="Calibri"/>
                <a:cs typeface="Calibri"/>
                <a:sym typeface="Calibri"/>
              </a:rPr>
              <a:t>състояние</a:t>
            </a:r>
            <a:r>
              <a:rPr lang="ru-RU" sz="3900" dirty="0">
                <a:solidFill>
                  <a:srgbClr val="056839"/>
                </a:solidFill>
                <a:latin typeface="Calibri"/>
                <a:ea typeface="Calibri"/>
                <a:cs typeface="Calibri"/>
                <a:sym typeface="Calibri"/>
              </a:rPr>
              <a:t> да замени </a:t>
            </a:r>
            <a:r>
              <a:rPr lang="ru-RU" sz="3900" dirty="0" err="1">
                <a:solidFill>
                  <a:srgbClr val="056839"/>
                </a:solidFill>
                <a:latin typeface="Calibri"/>
                <a:ea typeface="Calibri"/>
                <a:cs typeface="Calibri"/>
                <a:sym typeface="Calibri"/>
              </a:rPr>
              <a:t>производството</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енергия</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областите</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пренос</a:t>
            </a:r>
            <a:r>
              <a:rPr lang="ru-RU" sz="3900" dirty="0">
                <a:solidFill>
                  <a:srgbClr val="056839"/>
                </a:solidFill>
                <a:latin typeface="Calibri"/>
                <a:ea typeface="Calibri"/>
                <a:cs typeface="Calibri"/>
                <a:sym typeface="Calibri"/>
              </a:rPr>
              <a:t> и потребление, да </a:t>
            </a:r>
            <a:r>
              <a:rPr lang="ru-RU" sz="3900" dirty="0" err="1">
                <a:solidFill>
                  <a:srgbClr val="056839"/>
                </a:solidFill>
                <a:latin typeface="Calibri"/>
                <a:ea typeface="Calibri"/>
                <a:cs typeface="Calibri"/>
                <a:sym typeface="Calibri"/>
              </a:rPr>
              <a:t>спомогне</a:t>
            </a:r>
            <a:r>
              <a:rPr lang="ru-RU" sz="3900" dirty="0">
                <a:solidFill>
                  <a:srgbClr val="056839"/>
                </a:solidFill>
                <a:latin typeface="Calibri"/>
                <a:ea typeface="Calibri"/>
                <a:cs typeface="Calibri"/>
                <a:sym typeface="Calibri"/>
              </a:rPr>
              <a:t> за </a:t>
            </a:r>
            <a:r>
              <a:rPr lang="ru-RU" sz="3900" dirty="0" err="1">
                <a:solidFill>
                  <a:srgbClr val="056839"/>
                </a:solidFill>
                <a:latin typeface="Calibri"/>
                <a:ea typeface="Calibri"/>
                <a:cs typeface="Calibri"/>
                <a:sym typeface="Calibri"/>
              </a:rPr>
              <a:t>решаването</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транспортни</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екологични</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проблеми</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Водородът</a:t>
            </a:r>
            <a:r>
              <a:rPr lang="ru-RU" sz="3900" dirty="0">
                <a:solidFill>
                  <a:srgbClr val="056839"/>
                </a:solidFill>
                <a:latin typeface="Calibri"/>
                <a:ea typeface="Calibri"/>
                <a:cs typeface="Calibri"/>
                <a:sym typeface="Calibri"/>
              </a:rPr>
              <a:t> е </a:t>
            </a:r>
            <a:r>
              <a:rPr lang="ru-RU" sz="3900" dirty="0" err="1">
                <a:solidFill>
                  <a:srgbClr val="056839"/>
                </a:solidFill>
                <a:latin typeface="Calibri"/>
                <a:ea typeface="Calibri"/>
                <a:cs typeface="Calibri"/>
                <a:sym typeface="Calibri"/>
              </a:rPr>
              <a:t>екологично</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гориво</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което</a:t>
            </a:r>
            <a:r>
              <a:rPr lang="ru-RU" sz="3900" dirty="0">
                <a:solidFill>
                  <a:srgbClr val="056839"/>
                </a:solidFill>
                <a:latin typeface="Calibri"/>
                <a:ea typeface="Calibri"/>
                <a:cs typeface="Calibri"/>
                <a:sym typeface="Calibri"/>
              </a:rPr>
              <a:t> не </a:t>
            </a:r>
            <a:r>
              <a:rPr lang="ru-RU" sz="3900" dirty="0" err="1">
                <a:solidFill>
                  <a:srgbClr val="056839"/>
                </a:solidFill>
                <a:latin typeface="Calibri"/>
                <a:ea typeface="Calibri"/>
                <a:cs typeface="Calibri"/>
                <a:sym typeface="Calibri"/>
              </a:rPr>
              <a:t>замърсява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околната</a:t>
            </a:r>
            <a:r>
              <a:rPr lang="ru-RU" sz="3900" dirty="0">
                <a:solidFill>
                  <a:srgbClr val="056839"/>
                </a:solidFill>
                <a:latin typeface="Calibri"/>
                <a:ea typeface="Calibri"/>
                <a:cs typeface="Calibri"/>
                <a:sym typeface="Calibri"/>
              </a:rPr>
              <a:t> среда.</a:t>
            </a:r>
          </a:p>
          <a:p>
            <a:pPr marL="0" marR="0" lvl="0" indent="0" algn="l" rtl="0">
              <a:spcBef>
                <a:spcPts val="0"/>
              </a:spcBef>
              <a:spcAft>
                <a:spcPts val="0"/>
              </a:spcAft>
              <a:buNone/>
            </a:pPr>
            <a:r>
              <a:rPr lang="ru-RU" sz="3900" dirty="0">
                <a:solidFill>
                  <a:srgbClr val="056839"/>
                </a:solidFill>
                <a:latin typeface="Calibri"/>
                <a:ea typeface="Calibri"/>
                <a:cs typeface="Calibri"/>
                <a:sym typeface="Calibri"/>
              </a:rPr>
              <a:t>Проблем: </a:t>
            </a:r>
            <a:r>
              <a:rPr lang="ru-RU" sz="3900" dirty="0" err="1">
                <a:solidFill>
                  <a:srgbClr val="056839"/>
                </a:solidFill>
                <a:latin typeface="Calibri"/>
                <a:ea typeface="Calibri"/>
                <a:cs typeface="Calibri"/>
                <a:sym typeface="Calibri"/>
              </a:rPr>
              <a:t>Скъпо</a:t>
            </a:r>
            <a:r>
              <a:rPr lang="ru-RU" sz="3900" dirty="0">
                <a:solidFill>
                  <a:srgbClr val="056839"/>
                </a:solidFill>
                <a:latin typeface="Calibri"/>
                <a:ea typeface="Calibri"/>
                <a:cs typeface="Calibri"/>
                <a:sym typeface="Calibri"/>
              </a:rPr>
              <a:t> производство и </a:t>
            </a:r>
            <a:r>
              <a:rPr lang="ru-RU" sz="3900" dirty="0" err="1">
                <a:solidFill>
                  <a:srgbClr val="056839"/>
                </a:solidFill>
                <a:latin typeface="Calibri"/>
                <a:ea typeface="Calibri"/>
                <a:cs typeface="Calibri"/>
                <a:sym typeface="Calibri"/>
              </a:rPr>
              <a:t>съхранение</a:t>
            </a:r>
            <a:r>
              <a:rPr lang="ru-RU" sz="3900" dirty="0">
                <a:solidFill>
                  <a:srgbClr val="056839"/>
                </a:solidFill>
                <a:latin typeface="Calibri"/>
                <a:ea typeface="Calibri"/>
                <a:cs typeface="Calibri"/>
                <a:sym typeface="Calibri"/>
              </a:rPr>
              <a:t>.</a:t>
            </a:r>
          </a:p>
        </p:txBody>
      </p:sp>
      <p:pic>
        <p:nvPicPr>
          <p:cNvPr id="358" name="Google Shape;358;p16"/>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59" name="Google Shape;359;p16"/>
          <p:cNvSpPr/>
          <p:nvPr/>
        </p:nvSpPr>
        <p:spPr>
          <a:xfrm>
            <a:off x="580427" y="131799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60" name="Google Shape;360;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61" name="Google Shape;361;p16"/>
          <p:cNvPicPr preferRelativeResize="0"/>
          <p:nvPr/>
        </p:nvPicPr>
        <p:blipFill>
          <a:blip r:embed="rId6">
            <a:alphaModFix/>
          </a:blip>
          <a:stretch>
            <a:fillRect/>
          </a:stretch>
        </p:blipFill>
        <p:spPr>
          <a:xfrm>
            <a:off x="10914455" y="2134164"/>
            <a:ext cx="7754945" cy="3722363"/>
          </a:xfrm>
          <a:prstGeom prst="rect">
            <a:avLst/>
          </a:prstGeom>
          <a:noFill/>
          <a:ln>
            <a:noFill/>
          </a:ln>
        </p:spPr>
      </p:pic>
      <p:sp>
        <p:nvSpPr>
          <p:cNvPr id="362" name="Google Shape;362;p16"/>
          <p:cNvSpPr txBox="1"/>
          <p:nvPr/>
        </p:nvSpPr>
        <p:spPr>
          <a:xfrm>
            <a:off x="10914455" y="6150750"/>
            <a:ext cx="86148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Photo by energynews.pro: </a:t>
            </a:r>
            <a:r>
              <a:rPr lang="en-US" sz="1600" u="sng">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https://astanatimes.com/2022/05/kazakhstan-france-to-forge-partnership-in-hydrogen-energy-development/</a:t>
            </a:r>
            <a:r>
              <a:rPr lang="en-US"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a:stretch/>
        </p:blipFill>
        <p:spPr>
          <a:xfrm>
            <a:off x="159219" y="9117953"/>
            <a:ext cx="5165967"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9" name="Google Shape;109;p2"/>
          <p:cNvSpPr txBox="1"/>
          <p:nvPr/>
        </p:nvSpPr>
        <p:spPr>
          <a:xfrm>
            <a:off x="1556084" y="963186"/>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Учебни цели</a:t>
            </a:r>
            <a:endParaRPr sz="2900" dirty="0">
              <a:solidFill>
                <a:srgbClr val="056839"/>
              </a:solidFill>
              <a:latin typeface="Calibri"/>
              <a:ea typeface="Calibri"/>
              <a:cs typeface="Calibri"/>
              <a:sym typeface="Calibri"/>
            </a:endParaRPr>
          </a:p>
        </p:txBody>
      </p:sp>
      <p:sp>
        <p:nvSpPr>
          <p:cNvPr id="110" name="Google Shape;110;p2"/>
          <p:cNvSpPr txBox="1"/>
          <p:nvPr/>
        </p:nvSpPr>
        <p:spPr>
          <a:xfrm>
            <a:off x="1820178" y="2025728"/>
            <a:ext cx="15851100" cy="6451726"/>
          </a:xfrm>
          <a:prstGeom prst="rect">
            <a:avLst/>
          </a:prstGeom>
          <a:noFill/>
          <a:ln>
            <a:noFill/>
          </a:ln>
        </p:spPr>
        <p:txBody>
          <a:bodyPr spcFirstLastPara="1" wrap="square" lIns="148575" tIns="74275" rIns="148575" bIns="74275" anchor="t" anchorCtr="0">
            <a:spAutoFit/>
          </a:bodyPr>
          <a:lstStyle/>
          <a:p>
            <a:pPr lvl="0">
              <a:lnSpc>
                <a:spcPct val="150000"/>
              </a:lnSpc>
            </a:pP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След урока:</a:t>
            </a:r>
          </a:p>
          <a:p>
            <a:pPr lvl="0">
              <a:lnSpc>
                <a:spcPct val="150000"/>
              </a:lnSpc>
            </a:pP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Учениците</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ще</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разпознават</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източника</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на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енергия</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изкопаемото</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гориво</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p>
          <a:p>
            <a:pPr lvl="0">
              <a:lnSpc>
                <a:spcPct val="150000"/>
              </a:lnSpc>
            </a:pP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Учениците</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ще</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разберат</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ограниченията</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на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ресурсите</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от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изкопаеми</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горива</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p>
          <a:p>
            <a:pPr lvl="0">
              <a:lnSpc>
                <a:spcPct val="150000"/>
              </a:lnSpc>
            </a:pP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Учениците</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ще</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научат за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алтернативата</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на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изкопаемите</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горива</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възобновяемата</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a:t>
            </a:r>
            <a:r>
              <a:rPr lang="ru-RU" sz="3900" dirty="0" err="1">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енергия</a:t>
            </a:r>
            <a:r>
              <a:rPr lang="ru-RU" sz="3900"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t>
            </a:r>
          </a:p>
        </p:txBody>
      </p:sp>
      <p:sp>
        <p:nvSpPr>
          <p:cNvPr id="111" name="Google Shape;111;p2"/>
          <p:cNvSpPr/>
          <p:nvPr/>
        </p:nvSpPr>
        <p:spPr>
          <a:xfrm>
            <a:off x="1820178" y="1809546"/>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 calcmode="lin" valueType="num">
                                      <p:cBhvr additive="base">
                                        <p:cTn id="7" dur="500"/>
                                        <p:tgtEl>
                                          <p:spTgt spid="1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 calcmode="lin" valueType="num">
                                      <p:cBhvr additive="base">
                                        <p:cTn id="12" dur="500"/>
                                        <p:tgtEl>
                                          <p:spTgt spid="1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 calcmode="lin" valueType="num">
                                      <p:cBhvr additive="base">
                                        <p:cTn id="17" dur="500"/>
                                        <p:tgtEl>
                                          <p:spTgt spid="1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0">
                                            <p:txEl>
                                              <p:pRg st="3" end="3"/>
                                            </p:txEl>
                                          </p:spTgt>
                                        </p:tgtEl>
                                        <p:attrNameLst>
                                          <p:attrName>style.visibility</p:attrName>
                                        </p:attrNameLst>
                                      </p:cBhvr>
                                      <p:to>
                                        <p:strVal val="visible"/>
                                      </p:to>
                                    </p:set>
                                    <p:anim calcmode="lin" valueType="num">
                                      <p:cBhvr additive="base">
                                        <p:cTn id="22" dur="500"/>
                                        <p:tgtEl>
                                          <p:spTgt spid="1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7"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368" name="Google Shape;368;p17"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369" name="Google Shape;369;p17"/>
          <p:cNvSpPr/>
          <p:nvPr/>
        </p:nvSpPr>
        <p:spPr>
          <a:xfrm>
            <a:off x="705122" y="459300"/>
            <a:ext cx="15754078" cy="1057942"/>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5900" b="1" dirty="0">
                <a:solidFill>
                  <a:srgbClr val="056839"/>
                </a:solidFill>
                <a:latin typeface="Calibri"/>
                <a:ea typeface="Calibri"/>
                <a:cs typeface="Calibri"/>
                <a:sym typeface="Calibri"/>
              </a:rPr>
              <a:t>ТЕМА 3: БЪДЕЩИ ЕНЕРГИЙНИ ИЗТОЧНИЦИ</a:t>
            </a:r>
            <a:endParaRPr lang="en-US" sz="2900" dirty="0">
              <a:solidFill>
                <a:srgbClr val="056839"/>
              </a:solidFill>
              <a:latin typeface="Calibri"/>
              <a:ea typeface="Calibri"/>
              <a:cs typeface="Calibri"/>
              <a:sym typeface="Calibri"/>
            </a:endParaRPr>
          </a:p>
        </p:txBody>
      </p:sp>
      <p:sp>
        <p:nvSpPr>
          <p:cNvPr id="370" name="Google Shape;370;p17"/>
          <p:cNvSpPr/>
          <p:nvPr/>
        </p:nvSpPr>
        <p:spPr>
          <a:xfrm>
            <a:off x="1312122" y="1826162"/>
            <a:ext cx="9353400" cy="7351972"/>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900" b="1" dirty="0">
                <a:solidFill>
                  <a:srgbClr val="056839"/>
                </a:solidFill>
                <a:latin typeface="Calibri"/>
                <a:ea typeface="Calibri"/>
                <a:cs typeface="Calibri"/>
                <a:sym typeface="Calibri"/>
              </a:rPr>
              <a:t>Ядрен синтез. </a:t>
            </a:r>
            <a:r>
              <a:rPr lang="ru-RU" sz="3900" dirty="0" err="1">
                <a:solidFill>
                  <a:srgbClr val="056839"/>
                </a:solidFill>
                <a:latin typeface="Calibri"/>
                <a:ea typeface="Calibri"/>
                <a:cs typeface="Calibri"/>
                <a:sym typeface="Calibri"/>
              </a:rPr>
              <a:t>Предимства</a:t>
            </a:r>
            <a:r>
              <a:rPr lang="ru-RU" sz="3900" dirty="0">
                <a:solidFill>
                  <a:srgbClr val="056839"/>
                </a:solidFill>
                <a:latin typeface="Calibri"/>
                <a:ea typeface="Calibri"/>
                <a:cs typeface="Calibri"/>
                <a:sym typeface="Calibri"/>
              </a:rPr>
              <a:t>: Ядрен синтез, реакция, при </a:t>
            </a:r>
            <a:r>
              <a:rPr lang="ru-RU" sz="3900" dirty="0" err="1">
                <a:solidFill>
                  <a:srgbClr val="056839"/>
                </a:solidFill>
                <a:latin typeface="Calibri"/>
                <a:ea typeface="Calibri"/>
                <a:cs typeface="Calibri"/>
                <a:sym typeface="Calibri"/>
              </a:rPr>
              <a:t>която</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ядрата</a:t>
            </a:r>
            <a:r>
              <a:rPr lang="ru-RU" sz="3900" dirty="0">
                <a:solidFill>
                  <a:srgbClr val="056839"/>
                </a:solidFill>
                <a:latin typeface="Calibri"/>
                <a:ea typeface="Calibri"/>
                <a:cs typeface="Calibri"/>
                <a:sym typeface="Calibri"/>
              </a:rPr>
              <a:t> на леки </a:t>
            </a:r>
            <a:r>
              <a:rPr lang="ru-RU" sz="3900" dirty="0" err="1">
                <a:solidFill>
                  <a:srgbClr val="056839"/>
                </a:solidFill>
                <a:latin typeface="Calibri"/>
                <a:ea typeface="Calibri"/>
                <a:cs typeface="Calibri"/>
                <a:sym typeface="Calibri"/>
              </a:rPr>
              <a:t>елементи</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като</a:t>
            </a:r>
            <a:r>
              <a:rPr lang="ru-RU" sz="3900" dirty="0">
                <a:solidFill>
                  <a:srgbClr val="056839"/>
                </a:solidFill>
                <a:latin typeface="Calibri"/>
                <a:ea typeface="Calibri"/>
                <a:cs typeface="Calibri"/>
                <a:sym typeface="Calibri"/>
              </a:rPr>
              <a:t> водорода </a:t>
            </a:r>
            <a:r>
              <a:rPr lang="ru-RU" sz="3900" dirty="0" err="1">
                <a:solidFill>
                  <a:srgbClr val="056839"/>
                </a:solidFill>
                <a:latin typeface="Calibri"/>
                <a:ea typeface="Calibri"/>
                <a:cs typeface="Calibri"/>
                <a:sym typeface="Calibri"/>
              </a:rPr>
              <a:t>обединяват</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изотопи</a:t>
            </a:r>
            <a:r>
              <a:rPr lang="ru-RU" sz="3900" dirty="0">
                <a:solidFill>
                  <a:srgbClr val="056839"/>
                </a:solidFill>
                <a:latin typeface="Calibri"/>
                <a:ea typeface="Calibri"/>
                <a:cs typeface="Calibri"/>
                <a:sym typeface="Calibri"/>
              </a:rPr>
              <a:t> - </a:t>
            </a:r>
            <a:r>
              <a:rPr lang="ru-RU" sz="3900" dirty="0" err="1">
                <a:solidFill>
                  <a:srgbClr val="056839"/>
                </a:solidFill>
                <a:latin typeface="Calibri"/>
                <a:ea typeface="Calibri"/>
                <a:cs typeface="Calibri"/>
                <a:sym typeface="Calibri"/>
              </a:rPr>
              <a:t>деутерий</a:t>
            </a:r>
            <a:r>
              <a:rPr lang="ru-RU" sz="3900" dirty="0">
                <a:solidFill>
                  <a:srgbClr val="056839"/>
                </a:solidFill>
                <a:latin typeface="Calibri"/>
                <a:ea typeface="Calibri"/>
                <a:cs typeface="Calibri"/>
                <a:sym typeface="Calibri"/>
              </a:rPr>
              <a:t> и тритий. По </a:t>
            </a:r>
            <a:r>
              <a:rPr lang="ru-RU" sz="3900" dirty="0" err="1">
                <a:solidFill>
                  <a:srgbClr val="056839"/>
                </a:solidFill>
                <a:latin typeface="Calibri"/>
                <a:ea typeface="Calibri"/>
                <a:cs typeface="Calibri"/>
                <a:sym typeface="Calibri"/>
              </a:rPr>
              <a:t>време</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реакцията</a:t>
            </a:r>
            <a:r>
              <a:rPr lang="ru-RU" sz="3900" dirty="0">
                <a:solidFill>
                  <a:srgbClr val="056839"/>
                </a:solidFill>
                <a:latin typeface="Calibri"/>
                <a:ea typeface="Calibri"/>
                <a:cs typeface="Calibri"/>
                <a:sym typeface="Calibri"/>
              </a:rPr>
              <a:t> се </a:t>
            </a:r>
            <a:r>
              <a:rPr lang="ru-RU" sz="3900" dirty="0" err="1">
                <a:solidFill>
                  <a:srgbClr val="056839"/>
                </a:solidFill>
                <a:latin typeface="Calibri"/>
                <a:ea typeface="Calibri"/>
                <a:cs typeface="Calibri"/>
                <a:sym typeface="Calibri"/>
              </a:rPr>
              <a:t>освобождава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голямо</a:t>
            </a:r>
            <a:r>
              <a:rPr lang="ru-RU" sz="3900" dirty="0">
                <a:solidFill>
                  <a:srgbClr val="056839"/>
                </a:solidFill>
                <a:latin typeface="Calibri"/>
                <a:ea typeface="Calibri"/>
                <a:cs typeface="Calibri"/>
                <a:sym typeface="Calibri"/>
              </a:rPr>
              <a:t> количество </a:t>
            </a:r>
            <a:r>
              <a:rPr lang="ru-RU" sz="3900" dirty="0" err="1">
                <a:solidFill>
                  <a:srgbClr val="056839"/>
                </a:solidFill>
                <a:latin typeface="Calibri"/>
                <a:ea typeface="Calibri"/>
                <a:cs typeface="Calibri"/>
                <a:sym typeface="Calibri"/>
              </a:rPr>
              <a:t>енергия</a:t>
            </a:r>
            <a:r>
              <a:rPr lang="ru-RU" sz="3900" dirty="0">
                <a:solidFill>
                  <a:srgbClr val="056839"/>
                </a:solidFill>
                <a:latin typeface="Calibri"/>
                <a:ea typeface="Calibri"/>
                <a:cs typeface="Calibri"/>
                <a:sym typeface="Calibri"/>
              </a:rPr>
              <a:t>, не се отделят </a:t>
            </a:r>
            <a:r>
              <a:rPr lang="ru-RU" sz="3900" dirty="0" err="1">
                <a:solidFill>
                  <a:srgbClr val="056839"/>
                </a:solidFill>
                <a:latin typeface="Calibri"/>
                <a:ea typeface="Calibri"/>
                <a:cs typeface="Calibri"/>
                <a:sym typeface="Calibri"/>
              </a:rPr>
              <a:t>радиоактивни</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отпадъци</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замърсители</a:t>
            </a:r>
            <a:r>
              <a:rPr lang="ru-RU" sz="3900" dirty="0">
                <a:solidFill>
                  <a:srgbClr val="056839"/>
                </a:solidFill>
                <a:latin typeface="Calibri"/>
                <a:ea typeface="Calibri"/>
                <a:cs typeface="Calibri"/>
                <a:sym typeface="Calibri"/>
              </a:rPr>
              <a:t> с парников </a:t>
            </a:r>
            <a:r>
              <a:rPr lang="ru-RU" sz="3900" dirty="0" err="1">
                <a:solidFill>
                  <a:srgbClr val="056839"/>
                </a:solidFill>
                <a:latin typeface="Calibri"/>
                <a:ea typeface="Calibri"/>
                <a:cs typeface="Calibri"/>
                <a:sym typeface="Calibri"/>
              </a:rPr>
              <a:t>ефект</a:t>
            </a:r>
            <a:r>
              <a:rPr lang="ru-RU" sz="3900" dirty="0">
                <a:solidFill>
                  <a:srgbClr val="056839"/>
                </a:solidFill>
                <a:latin typeface="Calibri"/>
                <a:ea typeface="Calibri"/>
                <a:cs typeface="Calibri"/>
                <a:sym typeface="Calibri"/>
              </a:rPr>
              <a:t>.</a:t>
            </a:r>
          </a:p>
          <a:p>
            <a:pPr marL="0" marR="0" lvl="0" indent="0" algn="l" rtl="0">
              <a:spcBef>
                <a:spcPts val="0"/>
              </a:spcBef>
              <a:spcAft>
                <a:spcPts val="0"/>
              </a:spcAft>
              <a:buNone/>
            </a:pPr>
            <a:r>
              <a:rPr lang="ru-RU" sz="3900" dirty="0">
                <a:solidFill>
                  <a:srgbClr val="056839"/>
                </a:solidFill>
                <a:latin typeface="Calibri"/>
                <a:ea typeface="Calibri"/>
                <a:cs typeface="Calibri"/>
                <a:sym typeface="Calibri"/>
              </a:rPr>
              <a:t>Проблем: </a:t>
            </a:r>
            <a:r>
              <a:rPr lang="ru-RU" sz="3900" dirty="0" err="1">
                <a:solidFill>
                  <a:srgbClr val="056839"/>
                </a:solidFill>
                <a:latin typeface="Calibri"/>
                <a:ea typeface="Calibri"/>
                <a:cs typeface="Calibri"/>
                <a:sym typeface="Calibri"/>
              </a:rPr>
              <a:t>Проблемът</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реакторите</a:t>
            </a:r>
            <a:r>
              <a:rPr lang="ru-RU" sz="3900" dirty="0">
                <a:solidFill>
                  <a:srgbClr val="056839"/>
                </a:solidFill>
                <a:latin typeface="Calibri"/>
                <a:ea typeface="Calibri"/>
                <a:cs typeface="Calibri"/>
                <a:sym typeface="Calibri"/>
              </a:rPr>
              <a:t> за </a:t>
            </a:r>
            <a:r>
              <a:rPr lang="ru-RU" sz="3900" dirty="0" err="1">
                <a:solidFill>
                  <a:srgbClr val="056839"/>
                </a:solidFill>
                <a:latin typeface="Calibri"/>
                <a:ea typeface="Calibri"/>
                <a:cs typeface="Calibri"/>
                <a:sym typeface="Calibri"/>
              </a:rPr>
              <a:t>термоядрен</a:t>
            </a:r>
            <a:r>
              <a:rPr lang="ru-RU" sz="3900" dirty="0">
                <a:solidFill>
                  <a:srgbClr val="056839"/>
                </a:solidFill>
                <a:latin typeface="Calibri"/>
                <a:ea typeface="Calibri"/>
                <a:cs typeface="Calibri"/>
                <a:sym typeface="Calibri"/>
              </a:rPr>
              <a:t> синтез е да </a:t>
            </a:r>
            <a:r>
              <a:rPr lang="ru-RU" sz="3900" dirty="0" err="1">
                <a:solidFill>
                  <a:srgbClr val="056839"/>
                </a:solidFill>
                <a:latin typeface="Calibri"/>
                <a:ea typeface="Calibri"/>
                <a:cs typeface="Calibri"/>
                <a:sym typeface="Calibri"/>
              </a:rPr>
              <a:t>поддържат</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непрекъсната</a:t>
            </a:r>
            <a:r>
              <a:rPr lang="ru-RU" sz="3900" dirty="0">
                <a:solidFill>
                  <a:srgbClr val="056839"/>
                </a:solidFill>
                <a:latin typeface="Calibri"/>
                <a:ea typeface="Calibri"/>
                <a:cs typeface="Calibri"/>
                <a:sym typeface="Calibri"/>
              </a:rPr>
              <a:t> реакция на синтез при </a:t>
            </a:r>
            <a:r>
              <a:rPr lang="ru-RU" sz="3900" dirty="0" err="1">
                <a:solidFill>
                  <a:srgbClr val="056839"/>
                </a:solidFill>
                <a:latin typeface="Calibri"/>
                <a:ea typeface="Calibri"/>
                <a:cs typeface="Calibri"/>
                <a:sym typeface="Calibri"/>
              </a:rPr>
              <a:t>висока</a:t>
            </a:r>
            <a:r>
              <a:rPr lang="ru-RU" sz="3900" dirty="0">
                <a:solidFill>
                  <a:srgbClr val="056839"/>
                </a:solidFill>
                <a:latin typeface="Calibri"/>
                <a:ea typeface="Calibri"/>
                <a:cs typeface="Calibri"/>
                <a:sym typeface="Calibri"/>
              </a:rPr>
              <a:t> температура.</a:t>
            </a:r>
          </a:p>
        </p:txBody>
      </p:sp>
      <p:pic>
        <p:nvPicPr>
          <p:cNvPr id="371" name="Google Shape;371;p17"/>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372" name="Google Shape;372;p17"/>
          <p:cNvSpPr/>
          <p:nvPr/>
        </p:nvSpPr>
        <p:spPr>
          <a:xfrm>
            <a:off x="888464" y="1381820"/>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73" name="Google Shape;373;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74" name="Google Shape;374;p17"/>
          <p:cNvSpPr txBox="1"/>
          <p:nvPr/>
        </p:nvSpPr>
        <p:spPr>
          <a:xfrm>
            <a:off x="10885598" y="5850750"/>
            <a:ext cx="88365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highlight>
                  <a:srgbClr val="FFFFFF"/>
                </a:highlight>
                <a:latin typeface="Calibri"/>
                <a:ea typeface="Calibri"/>
                <a:cs typeface="Calibri"/>
                <a:sym typeface="Calibri"/>
              </a:rPr>
              <a:t>Photo by E. Muzhevskyi/Science photo library/Getty Images: </a:t>
            </a:r>
            <a:r>
              <a:rPr lang="en-US" sz="1600" u="sng">
                <a:solidFill>
                  <a:srgbClr val="056839"/>
                </a:solidFill>
                <a:highlight>
                  <a:srgbClr val="FFFFFF"/>
                </a:highlight>
                <a:latin typeface="Calibri"/>
                <a:ea typeface="Calibri"/>
                <a:cs typeface="Calibri"/>
                <a:sym typeface="Calibri"/>
                <a:hlinkClick r:id="rId6">
                  <a:extLst>
                    <a:ext uri="{A12FA001-AC4F-418D-AE19-62706E023703}">
                      <ahyp:hlinkClr xmlns:ahyp="http://schemas.microsoft.com/office/drawing/2018/hyperlinkcolor" val="tx"/>
                    </a:ext>
                  </a:extLst>
                </a:hlinkClick>
              </a:rPr>
              <a:t>https://www.sciencealert.com/nuclear-fusion-startup-claims-it-s-on-the-way-to-providing-unlimited-energy</a:t>
            </a:r>
            <a:r>
              <a:rPr lang="en-US" sz="1600">
                <a:solidFill>
                  <a:srgbClr val="056839"/>
                </a:solidFill>
                <a:highlight>
                  <a:srgbClr val="FFFFFF"/>
                </a:highlight>
                <a:latin typeface="Calibri"/>
                <a:ea typeface="Calibri"/>
                <a:cs typeface="Calibri"/>
                <a:sym typeface="Calibri"/>
              </a:rPr>
              <a:t>) </a:t>
            </a:r>
            <a:endParaRPr sz="1600">
              <a:solidFill>
                <a:srgbClr val="056839"/>
              </a:solidFill>
              <a:latin typeface="Calibri"/>
              <a:ea typeface="Calibri"/>
              <a:cs typeface="Calibri"/>
              <a:sym typeface="Calibri"/>
            </a:endParaRPr>
          </a:p>
        </p:txBody>
      </p:sp>
      <p:pic>
        <p:nvPicPr>
          <p:cNvPr id="375" name="Google Shape;375;p17"/>
          <p:cNvPicPr preferRelativeResize="0"/>
          <p:nvPr/>
        </p:nvPicPr>
        <p:blipFill>
          <a:blip r:embed="rId7">
            <a:alphaModFix/>
          </a:blip>
          <a:stretch>
            <a:fillRect/>
          </a:stretch>
        </p:blipFill>
        <p:spPr>
          <a:xfrm>
            <a:off x="10885598" y="2311200"/>
            <a:ext cx="7940436" cy="32180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9"/>
          <p:cNvSpPr/>
          <p:nvPr/>
        </p:nvSpPr>
        <p:spPr>
          <a:xfrm>
            <a:off x="2962148" y="2868488"/>
            <a:ext cx="16036500" cy="1350329"/>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3900" dirty="0">
                <a:solidFill>
                  <a:srgbClr val="056839"/>
                </a:solidFill>
                <a:latin typeface="Calibri"/>
                <a:ea typeface="Calibri"/>
                <a:cs typeface="Calibri"/>
                <a:sym typeface="Calibri"/>
              </a:rPr>
              <a:t>Възобновяема енергия</a:t>
            </a:r>
            <a:r>
              <a:rPr lang="en-US" sz="3900" dirty="0">
                <a:solidFill>
                  <a:srgbClr val="056839"/>
                </a:solidFill>
                <a:latin typeface="Calibri"/>
                <a:ea typeface="Calibri"/>
                <a:cs typeface="Calibri"/>
                <a:sym typeface="Calibri"/>
              </a:rPr>
              <a:t>101</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dirty="0">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https://www.youtube.com/watch?v=T4xKThjcKaE</a:t>
            </a:r>
            <a:r>
              <a:rPr lang="en-US" sz="3900" dirty="0">
                <a:solidFill>
                  <a:srgbClr val="056839"/>
                </a:solidFill>
                <a:latin typeface="Calibri"/>
                <a:ea typeface="Calibri"/>
                <a:cs typeface="Calibri"/>
                <a:sym typeface="Calibri"/>
              </a:rPr>
              <a:t> </a:t>
            </a:r>
            <a:endParaRPr sz="3900" dirty="0">
              <a:solidFill>
                <a:srgbClr val="056839"/>
              </a:solidFill>
              <a:latin typeface="Calibri"/>
              <a:ea typeface="Calibri"/>
              <a:cs typeface="Calibri"/>
              <a:sym typeface="Calibri"/>
            </a:endParaRPr>
          </a:p>
        </p:txBody>
      </p:sp>
      <p:sp>
        <p:nvSpPr>
          <p:cNvPr id="381" name="Google Shape;381;p19"/>
          <p:cNvSpPr/>
          <p:nvPr/>
        </p:nvSpPr>
        <p:spPr>
          <a:xfrm>
            <a:off x="2962160" y="4612806"/>
            <a:ext cx="13085400" cy="1858161"/>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3900" dirty="0">
                <a:solidFill>
                  <a:srgbClr val="056839"/>
                </a:solidFill>
                <a:latin typeface="Calibri"/>
                <a:ea typeface="Calibri"/>
                <a:cs typeface="Calibri"/>
                <a:sym typeface="Calibri"/>
              </a:rPr>
              <a:t>Възобновяеми енергийни източници – енергия за деца</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dirty="0">
                <a:solidFill>
                  <a:srgbClr val="056839"/>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https://www.youtube.com/watch?v=Giek094C_l4</a:t>
            </a:r>
            <a:r>
              <a:rPr lang="en-US" sz="3900" dirty="0">
                <a:solidFill>
                  <a:srgbClr val="056839"/>
                </a:solidFill>
                <a:latin typeface="Calibri"/>
                <a:ea typeface="Calibri"/>
                <a:cs typeface="Calibri"/>
                <a:sym typeface="Calibri"/>
              </a:rPr>
              <a:t> </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endParaRPr sz="3300" dirty="0">
              <a:solidFill>
                <a:srgbClr val="056839"/>
              </a:solidFill>
              <a:latin typeface="Calibri"/>
              <a:ea typeface="Calibri"/>
              <a:cs typeface="Calibri"/>
              <a:sym typeface="Calibri"/>
            </a:endParaRPr>
          </a:p>
        </p:txBody>
      </p:sp>
      <p:sp>
        <p:nvSpPr>
          <p:cNvPr id="382" name="Google Shape;382;p19"/>
          <p:cNvSpPr/>
          <p:nvPr/>
        </p:nvSpPr>
        <p:spPr>
          <a:xfrm>
            <a:off x="2929368" y="6437369"/>
            <a:ext cx="12943200" cy="1858161"/>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3900" dirty="0">
                <a:solidFill>
                  <a:srgbClr val="056839"/>
                </a:solidFill>
                <a:latin typeface="Calibri"/>
                <a:ea typeface="Calibri"/>
                <a:cs typeface="Calibri"/>
                <a:sym typeface="Calibri"/>
              </a:rPr>
              <a:t>Възобновяема енергия – чисти факти</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r>
              <a:rPr lang="en-US" sz="3900" u="sng" dirty="0">
                <a:solidFill>
                  <a:srgbClr val="05683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https://www.nrdc.org/stories/renewable-energy-clean-facts</a:t>
            </a:r>
            <a:endParaRPr sz="3900" dirty="0">
              <a:solidFill>
                <a:srgbClr val="056839"/>
              </a:solidFill>
              <a:latin typeface="Calibri"/>
              <a:ea typeface="Calibri"/>
              <a:cs typeface="Calibri"/>
              <a:sym typeface="Calibri"/>
            </a:endParaRPr>
          </a:p>
          <a:p>
            <a:pPr marL="0" marR="0" lvl="0" indent="0" algn="l" rtl="0">
              <a:spcBef>
                <a:spcPts val="0"/>
              </a:spcBef>
              <a:spcAft>
                <a:spcPts val="0"/>
              </a:spcAft>
              <a:buNone/>
            </a:pPr>
            <a:endParaRPr sz="3300" dirty="0">
              <a:solidFill>
                <a:srgbClr val="056839"/>
              </a:solidFill>
              <a:latin typeface="Calibri"/>
              <a:ea typeface="Calibri"/>
              <a:cs typeface="Calibri"/>
              <a:sym typeface="Calibri"/>
            </a:endParaRPr>
          </a:p>
        </p:txBody>
      </p:sp>
      <p:sp>
        <p:nvSpPr>
          <p:cNvPr id="383" name="Google Shape;383;p19"/>
          <p:cNvSpPr/>
          <p:nvPr/>
        </p:nvSpPr>
        <p:spPr>
          <a:xfrm>
            <a:off x="877753" y="529520"/>
            <a:ext cx="10287000" cy="1504218"/>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Тема</a:t>
            </a:r>
            <a:r>
              <a:rPr lang="en-US" sz="5900" b="1" dirty="0">
                <a:solidFill>
                  <a:srgbClr val="056839"/>
                </a:solidFill>
                <a:latin typeface="Calibri"/>
                <a:ea typeface="Calibri"/>
                <a:cs typeface="Calibri"/>
                <a:sym typeface="Calibri"/>
              </a:rPr>
              <a:t> 3: </a:t>
            </a:r>
            <a:r>
              <a:rPr lang="bg-BG" sz="5900" b="1" dirty="0">
                <a:solidFill>
                  <a:srgbClr val="056839"/>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Полезни връзки</a:t>
            </a:r>
            <a:endParaRPr sz="2300" dirty="0">
              <a:solidFill>
                <a:srgbClr val="056839"/>
              </a:solidFill>
            </a:endParaRPr>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p:txBody>
      </p:sp>
      <p:pic>
        <p:nvPicPr>
          <p:cNvPr id="384" name="Google Shape;384;p19"/>
          <p:cNvPicPr preferRelativeResize="0"/>
          <p:nvPr/>
        </p:nvPicPr>
        <p:blipFill rotWithShape="1">
          <a:blip r:embed="rId6">
            <a:alphaModFix/>
          </a:blip>
          <a:srcRect/>
          <a:stretch/>
        </p:blipFill>
        <p:spPr>
          <a:xfrm>
            <a:off x="0" y="-18459"/>
            <a:ext cx="18088400" cy="246909"/>
          </a:xfrm>
          <a:prstGeom prst="rect">
            <a:avLst/>
          </a:prstGeom>
          <a:noFill/>
          <a:ln>
            <a:noFill/>
          </a:ln>
        </p:spPr>
      </p:pic>
      <p:sp>
        <p:nvSpPr>
          <p:cNvPr id="385" name="Google Shape;385;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86" name="Google Shape;386;p19"/>
          <p:cNvPicPr preferRelativeResize="0"/>
          <p:nvPr/>
        </p:nvPicPr>
        <p:blipFill rotWithShape="1">
          <a:blip r:embed="rId7">
            <a:alphaModFix/>
          </a:blip>
          <a:srcRect/>
          <a:stretch/>
        </p:blipFill>
        <p:spPr>
          <a:xfrm>
            <a:off x="691392" y="2868486"/>
            <a:ext cx="1406321" cy="1459761"/>
          </a:xfrm>
          <a:prstGeom prst="rect">
            <a:avLst/>
          </a:prstGeom>
          <a:noFill/>
          <a:ln>
            <a:noFill/>
          </a:ln>
        </p:spPr>
      </p:pic>
      <p:pic>
        <p:nvPicPr>
          <p:cNvPr id="387" name="Google Shape;387;p19"/>
          <p:cNvPicPr preferRelativeResize="0"/>
          <p:nvPr/>
        </p:nvPicPr>
        <p:blipFill rotWithShape="1">
          <a:blip r:embed="rId7">
            <a:alphaModFix/>
          </a:blip>
          <a:srcRect/>
          <a:stretch/>
        </p:blipFill>
        <p:spPr>
          <a:xfrm>
            <a:off x="691391" y="6238402"/>
            <a:ext cx="1406321" cy="1459761"/>
          </a:xfrm>
          <a:prstGeom prst="rect">
            <a:avLst/>
          </a:prstGeom>
          <a:noFill/>
          <a:ln>
            <a:noFill/>
          </a:ln>
        </p:spPr>
      </p:pic>
      <p:pic>
        <p:nvPicPr>
          <p:cNvPr id="388" name="Google Shape;388;p19"/>
          <p:cNvPicPr preferRelativeResize="0"/>
          <p:nvPr/>
        </p:nvPicPr>
        <p:blipFill rotWithShape="1">
          <a:blip r:embed="rId7">
            <a:alphaModFix/>
          </a:blip>
          <a:srcRect/>
          <a:stretch/>
        </p:blipFill>
        <p:spPr>
          <a:xfrm>
            <a:off x="691389" y="4457120"/>
            <a:ext cx="1406321" cy="1459761"/>
          </a:xfrm>
          <a:prstGeom prst="rect">
            <a:avLst/>
          </a:prstGeom>
          <a:noFill/>
          <a:ln>
            <a:noFill/>
          </a:ln>
        </p:spPr>
      </p:pic>
      <p:pic>
        <p:nvPicPr>
          <p:cNvPr id="389" name="Google Shape;389;p19"/>
          <p:cNvPicPr preferRelativeResize="0"/>
          <p:nvPr/>
        </p:nvPicPr>
        <p:blipFill rotWithShape="1">
          <a:blip r:embed="rId8">
            <a:alphaModFix/>
          </a:blip>
          <a:srcRect/>
          <a:stretch/>
        </p:blipFill>
        <p:spPr>
          <a:xfrm>
            <a:off x="877741" y="1493598"/>
            <a:ext cx="5322271" cy="1097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0">
                                            <p:txEl>
                                              <p:pRg st="0" end="0"/>
                                            </p:txEl>
                                          </p:spTgt>
                                        </p:tgtEl>
                                        <p:attrNameLst>
                                          <p:attrName>style.visibility</p:attrName>
                                        </p:attrNameLst>
                                      </p:cBhvr>
                                      <p:to>
                                        <p:strVal val="visible"/>
                                      </p:to>
                                    </p:set>
                                    <p:anim calcmode="lin" valueType="num">
                                      <p:cBhvr additive="base">
                                        <p:cTn id="7" dur="500"/>
                                        <p:tgtEl>
                                          <p:spTgt spid="3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0">
                                            <p:txEl>
                                              <p:pRg st="1" end="1"/>
                                            </p:txEl>
                                          </p:spTgt>
                                        </p:tgtEl>
                                        <p:attrNameLst>
                                          <p:attrName>style.visibility</p:attrName>
                                        </p:attrNameLst>
                                      </p:cBhvr>
                                      <p:to>
                                        <p:strVal val="visible"/>
                                      </p:to>
                                    </p:set>
                                    <p:anim calcmode="lin" valueType="num">
                                      <p:cBhvr additive="base">
                                        <p:cTn id="12" dur="500"/>
                                        <p:tgtEl>
                                          <p:spTgt spid="38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1"/>
                                        </p:tgtEl>
                                        <p:attrNameLst>
                                          <p:attrName>style.visibility</p:attrName>
                                        </p:attrNameLst>
                                      </p:cBhvr>
                                      <p:to>
                                        <p:strVal val="visible"/>
                                      </p:to>
                                    </p:set>
                                    <p:anim calcmode="lin" valueType="num">
                                      <p:cBhvr additive="base">
                                        <p:cTn id="17" dur="500"/>
                                        <p:tgtEl>
                                          <p:spTgt spid="38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82"/>
                                        </p:tgtEl>
                                        <p:attrNameLst>
                                          <p:attrName>style.visibility</p:attrName>
                                        </p:attrNameLst>
                                      </p:cBhvr>
                                      <p:to>
                                        <p:strVal val="visible"/>
                                      </p:to>
                                    </p:set>
                                    <p:anim calcmode="lin" valueType="num">
                                      <p:cBhvr additive="base">
                                        <p:cTn id="22" dur="500"/>
                                        <p:tgtEl>
                                          <p:spTgt spid="3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18deec3a89e_0_0"/>
          <p:cNvSpPr/>
          <p:nvPr/>
        </p:nvSpPr>
        <p:spPr>
          <a:xfrm>
            <a:off x="877752" y="529520"/>
            <a:ext cx="13496237" cy="13851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Тема</a:t>
            </a:r>
            <a:r>
              <a:rPr lang="en-US" sz="5900" b="1" dirty="0">
                <a:solidFill>
                  <a:srgbClr val="056839"/>
                </a:solidFill>
                <a:latin typeface="Calibri"/>
                <a:ea typeface="Calibri"/>
                <a:cs typeface="Calibri"/>
                <a:sym typeface="Calibri"/>
              </a:rPr>
              <a:t> 3: </a:t>
            </a:r>
            <a:r>
              <a:rPr lang="bg-BG" sz="5900" b="1" dirty="0">
                <a:solidFill>
                  <a:srgbClr val="056839"/>
                </a:solidFill>
                <a:latin typeface="Calibri"/>
                <a:ea typeface="Calibri"/>
                <a:cs typeface="Calibri"/>
                <a:sym typeface="Calibri"/>
              </a:rPr>
              <a:t>Интерактивни въпроси</a:t>
            </a:r>
            <a:endParaRPr sz="2300" dirty="0">
              <a:solidFill>
                <a:srgbClr val="056839"/>
              </a:solidFill>
            </a:endParaRPr>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p:txBody>
      </p:sp>
      <p:pic>
        <p:nvPicPr>
          <p:cNvPr id="395" name="Google Shape;395;g18deec3a89e_0_0"/>
          <p:cNvPicPr preferRelativeResize="0"/>
          <p:nvPr/>
        </p:nvPicPr>
        <p:blipFill rotWithShape="1">
          <a:blip r:embed="rId3">
            <a:alphaModFix/>
          </a:blip>
          <a:srcRect/>
          <a:stretch/>
        </p:blipFill>
        <p:spPr>
          <a:xfrm>
            <a:off x="0" y="-18459"/>
            <a:ext cx="18088400" cy="246909"/>
          </a:xfrm>
          <a:prstGeom prst="rect">
            <a:avLst/>
          </a:prstGeom>
          <a:noFill/>
          <a:ln>
            <a:noFill/>
          </a:ln>
        </p:spPr>
      </p:pic>
      <p:sp>
        <p:nvSpPr>
          <p:cNvPr id="396" name="Google Shape;396;g18deec3a89e_0_0"/>
          <p:cNvSpPr/>
          <p:nvPr/>
        </p:nvSpPr>
        <p:spPr>
          <a:xfrm rot="-5400000">
            <a:off x="15308835" y="5021848"/>
            <a:ext cx="102864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97" name="Google Shape;397;g18deec3a89e_0_0"/>
          <p:cNvPicPr preferRelativeResize="0"/>
          <p:nvPr/>
        </p:nvPicPr>
        <p:blipFill rotWithShape="1">
          <a:blip r:embed="rId4">
            <a:alphaModFix/>
          </a:blip>
          <a:srcRect/>
          <a:stretch/>
        </p:blipFill>
        <p:spPr>
          <a:xfrm>
            <a:off x="877741" y="1493598"/>
            <a:ext cx="5322271" cy="109737"/>
          </a:xfrm>
          <a:prstGeom prst="rect">
            <a:avLst/>
          </a:prstGeom>
          <a:noFill/>
          <a:ln>
            <a:noFill/>
          </a:ln>
        </p:spPr>
      </p:pic>
      <p:sp>
        <p:nvSpPr>
          <p:cNvPr id="398" name="Google Shape;398;g18deec3a89e_0_0"/>
          <p:cNvSpPr txBox="1"/>
          <p:nvPr/>
        </p:nvSpPr>
        <p:spPr>
          <a:xfrm>
            <a:off x="1028700" y="2561250"/>
            <a:ext cx="14842800" cy="6663332"/>
          </a:xfrm>
          <a:prstGeom prst="rect">
            <a:avLst/>
          </a:prstGeom>
          <a:noFill/>
          <a:ln>
            <a:noFill/>
          </a:ln>
        </p:spPr>
        <p:txBody>
          <a:bodyPr spcFirstLastPara="1" wrap="square" lIns="91425" tIns="91425" rIns="91425" bIns="91425" anchor="t" anchorCtr="0">
            <a:spAutoFit/>
          </a:bodyPr>
          <a:lstStyle/>
          <a:p>
            <a:pPr marL="171450" lvl="0" indent="-368300" algn="l" rtl="0">
              <a:spcBef>
                <a:spcPts val="0"/>
              </a:spcBef>
              <a:spcAft>
                <a:spcPts val="0"/>
              </a:spcAft>
              <a:buClr>
                <a:srgbClr val="056839"/>
              </a:buClr>
              <a:buSzPts val="3100"/>
              <a:buFont typeface="Calibri"/>
              <a:buAutoNum type="arabicPeriod"/>
            </a:pPr>
            <a:r>
              <a:rPr lang="ru-RU" sz="3700" dirty="0">
                <a:solidFill>
                  <a:srgbClr val="056839"/>
                </a:solidFill>
                <a:highlight>
                  <a:schemeClr val="lt1"/>
                </a:highlight>
                <a:latin typeface="Calibri"/>
                <a:ea typeface="Calibri"/>
                <a:cs typeface="Calibri"/>
                <a:sym typeface="Calibri"/>
              </a:rPr>
              <a:t>	Най-</a:t>
            </a:r>
            <a:r>
              <a:rPr lang="ru-RU" sz="3700" dirty="0" err="1">
                <a:solidFill>
                  <a:srgbClr val="056839"/>
                </a:solidFill>
                <a:highlight>
                  <a:schemeClr val="lt1"/>
                </a:highlight>
                <a:latin typeface="Calibri"/>
                <a:ea typeface="Calibri"/>
                <a:cs typeface="Calibri"/>
                <a:sym typeface="Calibri"/>
              </a:rPr>
              <a:t>обещаващият</a:t>
            </a:r>
            <a:r>
              <a:rPr lang="ru-RU" sz="3700" dirty="0">
                <a:solidFill>
                  <a:srgbClr val="056839"/>
                </a:solidFill>
                <a:highlight>
                  <a:schemeClr val="lt1"/>
                </a:highlight>
                <a:latin typeface="Calibri"/>
                <a:ea typeface="Calibri"/>
                <a:cs typeface="Calibri"/>
                <a:sym typeface="Calibri"/>
              </a:rPr>
              <a:t> </a:t>
            </a:r>
            <a:r>
              <a:rPr lang="ru-RU" sz="3700" dirty="0" err="1">
                <a:solidFill>
                  <a:srgbClr val="056839"/>
                </a:solidFill>
                <a:highlight>
                  <a:schemeClr val="lt1"/>
                </a:highlight>
                <a:latin typeface="Calibri"/>
                <a:ea typeface="Calibri"/>
                <a:cs typeface="Calibri"/>
                <a:sym typeface="Calibri"/>
              </a:rPr>
              <a:t>енергиен</a:t>
            </a:r>
            <a:r>
              <a:rPr lang="ru-RU" sz="3700" dirty="0">
                <a:solidFill>
                  <a:srgbClr val="056839"/>
                </a:solidFill>
                <a:highlight>
                  <a:schemeClr val="lt1"/>
                </a:highlight>
                <a:latin typeface="Calibri"/>
                <a:ea typeface="Calibri"/>
                <a:cs typeface="Calibri"/>
                <a:sym typeface="Calibri"/>
              </a:rPr>
              <a:t> </a:t>
            </a:r>
            <a:r>
              <a:rPr lang="ru-RU" sz="3700" dirty="0" err="1">
                <a:solidFill>
                  <a:srgbClr val="056839"/>
                </a:solidFill>
                <a:highlight>
                  <a:schemeClr val="lt1"/>
                </a:highlight>
                <a:latin typeface="Calibri"/>
                <a:ea typeface="Calibri"/>
                <a:cs typeface="Calibri"/>
                <a:sym typeface="Calibri"/>
              </a:rPr>
              <a:t>източник</a:t>
            </a:r>
            <a:r>
              <a:rPr lang="ru-RU" sz="3700" dirty="0">
                <a:solidFill>
                  <a:srgbClr val="056839"/>
                </a:solidFill>
                <a:highlight>
                  <a:schemeClr val="lt1"/>
                </a:highlight>
                <a:latin typeface="Calibri"/>
                <a:ea typeface="Calibri"/>
                <a:cs typeface="Calibri"/>
                <a:sym typeface="Calibri"/>
              </a:rPr>
              <a:t> от ново поколение:</a:t>
            </a:r>
          </a:p>
          <a:p>
            <a:pPr lvl="0" algn="l" rtl="0">
              <a:spcBef>
                <a:spcPts val="0"/>
              </a:spcBef>
              <a:spcAft>
                <a:spcPts val="0"/>
              </a:spcAft>
              <a:buClr>
                <a:srgbClr val="056839"/>
              </a:buClr>
              <a:buSzPts val="3100"/>
            </a:pPr>
            <a:r>
              <a:rPr lang="ru-RU" sz="3700" dirty="0">
                <a:solidFill>
                  <a:srgbClr val="056839"/>
                </a:solidFill>
                <a:highlight>
                  <a:schemeClr val="lt1"/>
                </a:highlight>
                <a:latin typeface="Calibri"/>
                <a:ea typeface="Calibri"/>
                <a:cs typeface="Calibri"/>
                <a:sym typeface="Calibri"/>
              </a:rPr>
              <a:t>а) </a:t>
            </a:r>
            <a:r>
              <a:rPr lang="ru-RU" sz="3700" dirty="0" err="1">
                <a:solidFill>
                  <a:srgbClr val="056839"/>
                </a:solidFill>
                <a:highlight>
                  <a:schemeClr val="lt1"/>
                </a:highlight>
                <a:latin typeface="Calibri"/>
                <a:ea typeface="Calibri"/>
                <a:cs typeface="Calibri"/>
                <a:sym typeface="Calibri"/>
              </a:rPr>
              <a:t>хелий</a:t>
            </a:r>
            <a:r>
              <a:rPr lang="ru-RU" sz="3700" dirty="0">
                <a:solidFill>
                  <a:srgbClr val="056839"/>
                </a:solidFill>
                <a:highlight>
                  <a:schemeClr val="lt1"/>
                </a:highlight>
                <a:latin typeface="Calibri"/>
                <a:ea typeface="Calibri"/>
                <a:cs typeface="Calibri"/>
                <a:sym typeface="Calibri"/>
              </a:rPr>
              <a:t>;</a:t>
            </a:r>
          </a:p>
          <a:p>
            <a:pPr lvl="0" algn="l" rtl="0">
              <a:spcBef>
                <a:spcPts val="0"/>
              </a:spcBef>
              <a:spcAft>
                <a:spcPts val="0"/>
              </a:spcAft>
              <a:buClr>
                <a:srgbClr val="056839"/>
              </a:buClr>
              <a:buSzPts val="3100"/>
            </a:pPr>
            <a:r>
              <a:rPr lang="ru-RU" sz="3700" dirty="0">
                <a:solidFill>
                  <a:srgbClr val="056839"/>
                </a:solidFill>
                <a:highlight>
                  <a:schemeClr val="lt1"/>
                </a:highlight>
                <a:latin typeface="Calibri"/>
                <a:ea typeface="Calibri"/>
                <a:cs typeface="Calibri"/>
                <a:sym typeface="Calibri"/>
              </a:rPr>
              <a:t>б) водород;</a:t>
            </a:r>
          </a:p>
          <a:p>
            <a:pPr lvl="0" algn="l" rtl="0">
              <a:spcBef>
                <a:spcPts val="0"/>
              </a:spcBef>
              <a:spcAft>
                <a:spcPts val="0"/>
              </a:spcAft>
              <a:buClr>
                <a:srgbClr val="056839"/>
              </a:buClr>
              <a:buSzPts val="3100"/>
            </a:pPr>
            <a:r>
              <a:rPr lang="ru-RU" sz="3700" dirty="0">
                <a:solidFill>
                  <a:srgbClr val="056839"/>
                </a:solidFill>
                <a:highlight>
                  <a:schemeClr val="lt1"/>
                </a:highlight>
                <a:latin typeface="Calibri"/>
                <a:ea typeface="Calibri"/>
                <a:cs typeface="Calibri"/>
                <a:sym typeface="Calibri"/>
              </a:rPr>
              <a:t>в) кислород.</a:t>
            </a:r>
          </a:p>
          <a:p>
            <a:pPr marL="171450" lvl="0" indent="-368300" algn="l" rtl="0">
              <a:spcBef>
                <a:spcPts val="0"/>
              </a:spcBef>
              <a:spcAft>
                <a:spcPts val="0"/>
              </a:spcAft>
              <a:buClr>
                <a:srgbClr val="056839"/>
              </a:buClr>
              <a:buSzPts val="3100"/>
              <a:buFont typeface="Calibri"/>
              <a:buAutoNum type="arabicPeriod"/>
            </a:pPr>
            <a:endParaRPr lang="ru-RU" sz="3700" dirty="0">
              <a:solidFill>
                <a:srgbClr val="056839"/>
              </a:solidFill>
              <a:highlight>
                <a:schemeClr val="lt1"/>
              </a:highlight>
              <a:latin typeface="Calibri"/>
              <a:ea typeface="Calibri"/>
              <a:cs typeface="Calibri"/>
              <a:sym typeface="Calibri"/>
            </a:endParaRPr>
          </a:p>
          <a:p>
            <a:pPr lvl="0" algn="l" rtl="0">
              <a:spcBef>
                <a:spcPts val="0"/>
              </a:spcBef>
              <a:spcAft>
                <a:spcPts val="0"/>
              </a:spcAft>
              <a:buClr>
                <a:srgbClr val="056839"/>
              </a:buClr>
              <a:buSzPts val="3100"/>
            </a:pPr>
            <a:r>
              <a:rPr lang="ru-RU" sz="3700" dirty="0">
                <a:solidFill>
                  <a:srgbClr val="056839"/>
                </a:solidFill>
                <a:highlight>
                  <a:schemeClr val="lt1"/>
                </a:highlight>
                <a:latin typeface="Calibri"/>
                <a:ea typeface="Calibri"/>
                <a:cs typeface="Calibri"/>
                <a:sym typeface="Calibri"/>
              </a:rPr>
              <a:t>2.	Кой от </a:t>
            </a:r>
            <a:r>
              <a:rPr lang="ru-RU" sz="3700" dirty="0" err="1">
                <a:solidFill>
                  <a:srgbClr val="056839"/>
                </a:solidFill>
                <a:highlight>
                  <a:schemeClr val="lt1"/>
                </a:highlight>
                <a:latin typeface="Calibri"/>
                <a:ea typeface="Calibri"/>
                <a:cs typeface="Calibri"/>
                <a:sym typeface="Calibri"/>
              </a:rPr>
              <a:t>следните</a:t>
            </a:r>
            <a:r>
              <a:rPr lang="ru-RU" sz="3700" dirty="0">
                <a:solidFill>
                  <a:srgbClr val="056839"/>
                </a:solidFill>
                <a:highlight>
                  <a:schemeClr val="lt1"/>
                </a:highlight>
                <a:latin typeface="Calibri"/>
                <a:ea typeface="Calibri"/>
                <a:cs typeface="Calibri"/>
                <a:sym typeface="Calibri"/>
              </a:rPr>
              <a:t> </a:t>
            </a:r>
            <a:r>
              <a:rPr lang="ru-RU" sz="3700" dirty="0" err="1">
                <a:solidFill>
                  <a:srgbClr val="056839"/>
                </a:solidFill>
                <a:highlight>
                  <a:schemeClr val="lt1"/>
                </a:highlight>
                <a:latin typeface="Calibri"/>
                <a:ea typeface="Calibri"/>
                <a:cs typeface="Calibri"/>
                <a:sym typeface="Calibri"/>
              </a:rPr>
              <a:t>продукти</a:t>
            </a:r>
            <a:r>
              <a:rPr lang="ru-RU" sz="3700" dirty="0">
                <a:solidFill>
                  <a:srgbClr val="056839"/>
                </a:solidFill>
                <a:highlight>
                  <a:schemeClr val="lt1"/>
                </a:highlight>
                <a:latin typeface="Calibri"/>
                <a:ea typeface="Calibri"/>
                <a:cs typeface="Calibri"/>
                <a:sym typeface="Calibri"/>
              </a:rPr>
              <a:t> е известен </a:t>
            </a:r>
            <a:r>
              <a:rPr lang="ru-RU" sz="3700" dirty="0" err="1">
                <a:solidFill>
                  <a:srgbClr val="056839"/>
                </a:solidFill>
                <a:highlight>
                  <a:schemeClr val="lt1"/>
                </a:highlight>
                <a:latin typeface="Calibri"/>
                <a:ea typeface="Calibri"/>
                <a:cs typeface="Calibri"/>
                <a:sym typeface="Calibri"/>
              </a:rPr>
              <a:t>със</a:t>
            </a:r>
            <a:r>
              <a:rPr lang="ru-RU" sz="3700" dirty="0">
                <a:solidFill>
                  <a:srgbClr val="056839"/>
                </a:solidFill>
                <a:highlight>
                  <a:schemeClr val="lt1"/>
                </a:highlight>
                <a:latin typeface="Calibri"/>
                <a:ea typeface="Calibri"/>
                <a:cs typeface="Calibri"/>
                <a:sym typeface="Calibri"/>
              </a:rPr>
              <a:t> </a:t>
            </a:r>
            <a:r>
              <a:rPr lang="ru-RU" sz="3700" dirty="0" err="1">
                <a:solidFill>
                  <a:srgbClr val="056839"/>
                </a:solidFill>
                <a:highlight>
                  <a:schemeClr val="lt1"/>
                </a:highlight>
                <a:latin typeface="Calibri"/>
                <a:ea typeface="Calibri"/>
                <a:cs typeface="Calibri"/>
                <a:sym typeface="Calibri"/>
              </a:rPr>
              <a:t>своята</a:t>
            </a:r>
            <a:r>
              <a:rPr lang="ru-RU" sz="3700" dirty="0">
                <a:solidFill>
                  <a:srgbClr val="056839"/>
                </a:solidFill>
                <a:highlight>
                  <a:schemeClr val="lt1"/>
                </a:highlight>
                <a:latin typeface="Calibri"/>
                <a:ea typeface="Calibri"/>
                <a:cs typeface="Calibri"/>
                <a:sym typeface="Calibri"/>
              </a:rPr>
              <a:t> </a:t>
            </a:r>
            <a:r>
              <a:rPr lang="ru-RU" sz="3700" dirty="0" err="1">
                <a:solidFill>
                  <a:srgbClr val="056839"/>
                </a:solidFill>
                <a:highlight>
                  <a:schemeClr val="lt1"/>
                </a:highlight>
                <a:latin typeface="Calibri"/>
                <a:ea typeface="Calibri"/>
                <a:cs typeface="Calibri"/>
                <a:sym typeface="Calibri"/>
              </a:rPr>
              <a:t>зависимост</a:t>
            </a:r>
            <a:r>
              <a:rPr lang="ru-RU" sz="3700" dirty="0">
                <a:solidFill>
                  <a:srgbClr val="056839"/>
                </a:solidFill>
                <a:highlight>
                  <a:schemeClr val="lt1"/>
                </a:highlight>
                <a:latin typeface="Calibri"/>
                <a:ea typeface="Calibri"/>
                <a:cs typeface="Calibri"/>
                <a:sym typeface="Calibri"/>
              </a:rPr>
              <a:t> от </a:t>
            </a:r>
            <a:r>
              <a:rPr lang="ru-RU" sz="3700" dirty="0" err="1">
                <a:solidFill>
                  <a:srgbClr val="056839"/>
                </a:solidFill>
                <a:highlight>
                  <a:schemeClr val="lt1"/>
                </a:highlight>
                <a:latin typeface="Calibri"/>
                <a:ea typeface="Calibri"/>
                <a:cs typeface="Calibri"/>
                <a:sym typeface="Calibri"/>
              </a:rPr>
              <a:t>метеорологичните</a:t>
            </a:r>
            <a:r>
              <a:rPr lang="ru-RU" sz="3700" dirty="0">
                <a:solidFill>
                  <a:srgbClr val="056839"/>
                </a:solidFill>
                <a:highlight>
                  <a:schemeClr val="lt1"/>
                </a:highlight>
                <a:latin typeface="Calibri"/>
                <a:ea typeface="Calibri"/>
                <a:cs typeface="Calibri"/>
                <a:sym typeface="Calibri"/>
              </a:rPr>
              <a:t> условия, </a:t>
            </a:r>
            <a:r>
              <a:rPr lang="ru-RU" sz="3700" dirty="0" err="1">
                <a:solidFill>
                  <a:srgbClr val="056839"/>
                </a:solidFill>
                <a:highlight>
                  <a:schemeClr val="lt1"/>
                </a:highlight>
                <a:latin typeface="Calibri"/>
                <a:ea typeface="Calibri"/>
                <a:cs typeface="Calibri"/>
                <a:sym typeface="Calibri"/>
              </a:rPr>
              <a:t>времето</a:t>
            </a:r>
            <a:r>
              <a:rPr lang="ru-RU" sz="3700" dirty="0">
                <a:solidFill>
                  <a:srgbClr val="056839"/>
                </a:solidFill>
                <a:highlight>
                  <a:schemeClr val="lt1"/>
                </a:highlight>
                <a:latin typeface="Calibri"/>
                <a:ea typeface="Calibri"/>
                <a:cs typeface="Calibri"/>
                <a:sym typeface="Calibri"/>
              </a:rPr>
              <a:t> на </a:t>
            </a:r>
            <a:r>
              <a:rPr lang="ru-RU" sz="3700" dirty="0" err="1">
                <a:solidFill>
                  <a:srgbClr val="056839"/>
                </a:solidFill>
                <a:highlight>
                  <a:schemeClr val="lt1"/>
                </a:highlight>
                <a:latin typeface="Calibri"/>
                <a:ea typeface="Calibri"/>
                <a:cs typeface="Calibri"/>
                <a:sym typeface="Calibri"/>
              </a:rPr>
              <a:t>деня</a:t>
            </a:r>
            <a:r>
              <a:rPr lang="ru-RU" sz="3700" dirty="0">
                <a:solidFill>
                  <a:srgbClr val="056839"/>
                </a:solidFill>
                <a:highlight>
                  <a:schemeClr val="lt1"/>
                </a:highlight>
                <a:latin typeface="Calibri"/>
                <a:ea typeface="Calibri"/>
                <a:cs typeface="Calibri"/>
                <a:sym typeface="Calibri"/>
              </a:rPr>
              <a:t> и </a:t>
            </a:r>
            <a:r>
              <a:rPr lang="ru-RU" sz="3700" dirty="0" err="1">
                <a:solidFill>
                  <a:srgbClr val="056839"/>
                </a:solidFill>
                <a:highlight>
                  <a:schemeClr val="lt1"/>
                </a:highlight>
                <a:latin typeface="Calibri"/>
                <a:ea typeface="Calibri"/>
                <a:cs typeface="Calibri"/>
                <a:sym typeface="Calibri"/>
              </a:rPr>
              <a:t>високата</a:t>
            </a:r>
            <a:r>
              <a:rPr lang="ru-RU" sz="3700" dirty="0">
                <a:solidFill>
                  <a:srgbClr val="056839"/>
                </a:solidFill>
                <a:highlight>
                  <a:schemeClr val="lt1"/>
                </a:highlight>
                <a:latin typeface="Calibri"/>
                <a:ea typeface="Calibri"/>
                <a:cs typeface="Calibri"/>
                <a:sym typeface="Calibri"/>
              </a:rPr>
              <a:t> си цена?</a:t>
            </a:r>
          </a:p>
          <a:p>
            <a:pPr lvl="0" algn="l" rtl="0">
              <a:spcBef>
                <a:spcPts val="0"/>
              </a:spcBef>
              <a:spcAft>
                <a:spcPts val="0"/>
              </a:spcAft>
              <a:buClr>
                <a:srgbClr val="056839"/>
              </a:buClr>
              <a:buSzPts val="3100"/>
            </a:pPr>
            <a:r>
              <a:rPr lang="ru-RU" sz="3700" dirty="0">
                <a:solidFill>
                  <a:srgbClr val="056839"/>
                </a:solidFill>
                <a:highlight>
                  <a:schemeClr val="lt1"/>
                </a:highlight>
                <a:latin typeface="Calibri"/>
                <a:ea typeface="Calibri"/>
                <a:cs typeface="Calibri"/>
                <a:sym typeface="Calibri"/>
              </a:rPr>
              <a:t>а) </a:t>
            </a:r>
            <a:r>
              <a:rPr lang="ru-RU" sz="3700" dirty="0" err="1">
                <a:solidFill>
                  <a:srgbClr val="056839"/>
                </a:solidFill>
                <a:highlight>
                  <a:schemeClr val="lt1"/>
                </a:highlight>
                <a:latin typeface="Calibri"/>
                <a:ea typeface="Calibri"/>
                <a:cs typeface="Calibri"/>
                <a:sym typeface="Calibri"/>
              </a:rPr>
              <a:t>вятърни</a:t>
            </a:r>
            <a:r>
              <a:rPr lang="ru-RU" sz="3700" dirty="0">
                <a:solidFill>
                  <a:srgbClr val="056839"/>
                </a:solidFill>
                <a:highlight>
                  <a:schemeClr val="lt1"/>
                </a:highlight>
                <a:latin typeface="Calibri"/>
                <a:ea typeface="Calibri"/>
                <a:cs typeface="Calibri"/>
                <a:sym typeface="Calibri"/>
              </a:rPr>
              <a:t> </a:t>
            </a:r>
            <a:r>
              <a:rPr lang="ru-RU" sz="3700" dirty="0" err="1">
                <a:solidFill>
                  <a:srgbClr val="056839"/>
                </a:solidFill>
                <a:highlight>
                  <a:schemeClr val="lt1"/>
                </a:highlight>
                <a:latin typeface="Calibri"/>
                <a:ea typeface="Calibri"/>
                <a:cs typeface="Calibri"/>
                <a:sym typeface="Calibri"/>
              </a:rPr>
              <a:t>електроцентрали</a:t>
            </a:r>
            <a:r>
              <a:rPr lang="ru-RU" sz="3700" dirty="0">
                <a:solidFill>
                  <a:srgbClr val="056839"/>
                </a:solidFill>
                <a:highlight>
                  <a:schemeClr val="lt1"/>
                </a:highlight>
                <a:latin typeface="Calibri"/>
                <a:ea typeface="Calibri"/>
                <a:cs typeface="Calibri"/>
                <a:sym typeface="Calibri"/>
              </a:rPr>
              <a:t>;</a:t>
            </a:r>
          </a:p>
          <a:p>
            <a:pPr lvl="0" algn="l" rtl="0">
              <a:spcBef>
                <a:spcPts val="0"/>
              </a:spcBef>
              <a:spcAft>
                <a:spcPts val="0"/>
              </a:spcAft>
              <a:buClr>
                <a:srgbClr val="056839"/>
              </a:buClr>
              <a:buSzPts val="3100"/>
            </a:pPr>
            <a:r>
              <a:rPr lang="ru-RU" sz="3700" dirty="0">
                <a:solidFill>
                  <a:srgbClr val="056839"/>
                </a:solidFill>
                <a:highlight>
                  <a:schemeClr val="lt1"/>
                </a:highlight>
                <a:latin typeface="Calibri"/>
                <a:ea typeface="Calibri"/>
                <a:cs typeface="Calibri"/>
                <a:sym typeface="Calibri"/>
              </a:rPr>
              <a:t>б) </a:t>
            </a:r>
            <a:r>
              <a:rPr lang="ru-RU" sz="3700" dirty="0" err="1">
                <a:solidFill>
                  <a:srgbClr val="056839"/>
                </a:solidFill>
                <a:highlight>
                  <a:schemeClr val="lt1"/>
                </a:highlight>
                <a:latin typeface="Calibri"/>
                <a:ea typeface="Calibri"/>
                <a:cs typeface="Calibri"/>
                <a:sym typeface="Calibri"/>
              </a:rPr>
              <a:t>водноелектрически</a:t>
            </a:r>
            <a:r>
              <a:rPr lang="ru-RU" sz="3700" dirty="0">
                <a:solidFill>
                  <a:srgbClr val="056839"/>
                </a:solidFill>
                <a:highlight>
                  <a:schemeClr val="lt1"/>
                </a:highlight>
                <a:latin typeface="Calibri"/>
                <a:ea typeface="Calibri"/>
                <a:cs typeface="Calibri"/>
                <a:sym typeface="Calibri"/>
              </a:rPr>
              <a:t> централи;</a:t>
            </a:r>
          </a:p>
          <a:p>
            <a:pPr lvl="0" algn="l" rtl="0">
              <a:spcBef>
                <a:spcPts val="0"/>
              </a:spcBef>
              <a:spcAft>
                <a:spcPts val="0"/>
              </a:spcAft>
              <a:buClr>
                <a:srgbClr val="056839"/>
              </a:buClr>
              <a:buSzPts val="3100"/>
            </a:pPr>
            <a:r>
              <a:rPr lang="ru-RU" sz="3700" dirty="0">
                <a:solidFill>
                  <a:srgbClr val="056839"/>
                </a:solidFill>
                <a:highlight>
                  <a:schemeClr val="lt1"/>
                </a:highlight>
                <a:latin typeface="Calibri"/>
                <a:ea typeface="Calibri"/>
                <a:cs typeface="Calibri"/>
                <a:sym typeface="Calibri"/>
              </a:rPr>
              <a:t>в) </a:t>
            </a:r>
            <a:r>
              <a:rPr lang="ru-RU" sz="3700" dirty="0" err="1">
                <a:solidFill>
                  <a:srgbClr val="056839"/>
                </a:solidFill>
                <a:highlight>
                  <a:schemeClr val="lt1"/>
                </a:highlight>
                <a:latin typeface="Calibri"/>
                <a:ea typeface="Calibri"/>
                <a:cs typeface="Calibri"/>
                <a:sym typeface="Calibri"/>
              </a:rPr>
              <a:t>слънчеви</a:t>
            </a:r>
            <a:r>
              <a:rPr lang="ru-RU" sz="3700" dirty="0">
                <a:solidFill>
                  <a:srgbClr val="056839"/>
                </a:solidFill>
                <a:highlight>
                  <a:schemeClr val="lt1"/>
                </a:highlight>
                <a:latin typeface="Calibri"/>
                <a:ea typeface="Calibri"/>
                <a:cs typeface="Calibri"/>
                <a:sym typeface="Calibri"/>
              </a:rPr>
              <a:t> </a:t>
            </a:r>
            <a:r>
              <a:rPr lang="ru-RU" sz="3700" dirty="0" err="1">
                <a:solidFill>
                  <a:srgbClr val="056839"/>
                </a:solidFill>
                <a:highlight>
                  <a:schemeClr val="lt1"/>
                </a:highlight>
                <a:latin typeface="Calibri"/>
                <a:ea typeface="Calibri"/>
                <a:cs typeface="Calibri"/>
                <a:sym typeface="Calibri"/>
              </a:rPr>
              <a:t>батерии</a:t>
            </a:r>
            <a:r>
              <a:rPr lang="ru-RU" sz="3700" dirty="0">
                <a:solidFill>
                  <a:srgbClr val="056839"/>
                </a:solidFill>
                <a:highlight>
                  <a:schemeClr val="lt1"/>
                </a:highlight>
                <a:latin typeface="Calibri"/>
                <a:ea typeface="Calibri"/>
                <a:cs typeface="Calibri"/>
                <a:sym typeface="Calibri"/>
              </a:rPr>
              <a:t>.</a:t>
            </a:r>
          </a:p>
          <a:p>
            <a:pPr marL="171450" lvl="0" indent="-368300" algn="l" rtl="0">
              <a:spcBef>
                <a:spcPts val="0"/>
              </a:spcBef>
              <a:spcAft>
                <a:spcPts val="0"/>
              </a:spcAft>
              <a:buClr>
                <a:srgbClr val="056839"/>
              </a:buClr>
              <a:buSzPts val="3100"/>
              <a:buFont typeface="Calibri"/>
              <a:buAutoNum type="arabicPeriod"/>
            </a:pPr>
            <a:endParaRPr lang="ru-RU" sz="3700" dirty="0">
              <a:solidFill>
                <a:srgbClr val="056839"/>
              </a:solidFill>
              <a:highlight>
                <a:schemeClr val="lt1"/>
              </a:highlight>
              <a:latin typeface="Calibri"/>
              <a:ea typeface="Calibri"/>
              <a:cs typeface="Calibri"/>
              <a:sym typeface="Calibri"/>
            </a:endParaRPr>
          </a:p>
          <a:p>
            <a:pPr marL="171450" lvl="0" indent="-374650" algn="l" rtl="0">
              <a:spcBef>
                <a:spcPts val="0"/>
              </a:spcBef>
              <a:spcAft>
                <a:spcPts val="0"/>
              </a:spcAft>
              <a:buClr>
                <a:srgbClr val="056839"/>
              </a:buClr>
              <a:buSzPts val="3200"/>
              <a:buFont typeface="Calibri"/>
              <a:buAutoNum type="alphaLcParenR"/>
            </a:pPr>
            <a:endParaRPr dirty="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8deec3a89e_0_14"/>
          <p:cNvSpPr/>
          <p:nvPr/>
        </p:nvSpPr>
        <p:spPr>
          <a:xfrm>
            <a:off x="877753" y="529520"/>
            <a:ext cx="15325500" cy="13851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Тема 3: Интерактивни въпроси</a:t>
            </a:r>
            <a:endParaRPr lang="bg-BG" sz="2300" dirty="0">
              <a:solidFill>
                <a:srgbClr val="056839"/>
              </a:solidFill>
            </a:endParaRPr>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p:txBody>
      </p:sp>
      <p:pic>
        <p:nvPicPr>
          <p:cNvPr id="404" name="Google Shape;404;g18deec3a89e_0_14"/>
          <p:cNvPicPr preferRelativeResize="0"/>
          <p:nvPr/>
        </p:nvPicPr>
        <p:blipFill rotWithShape="1">
          <a:blip r:embed="rId3">
            <a:alphaModFix/>
          </a:blip>
          <a:srcRect/>
          <a:stretch/>
        </p:blipFill>
        <p:spPr>
          <a:xfrm>
            <a:off x="0" y="-18459"/>
            <a:ext cx="18088400" cy="246909"/>
          </a:xfrm>
          <a:prstGeom prst="rect">
            <a:avLst/>
          </a:prstGeom>
          <a:noFill/>
          <a:ln>
            <a:noFill/>
          </a:ln>
        </p:spPr>
      </p:pic>
      <p:sp>
        <p:nvSpPr>
          <p:cNvPr id="405" name="Google Shape;405;g18deec3a89e_0_1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06" name="Google Shape;406;g18deec3a89e_0_14"/>
          <p:cNvPicPr preferRelativeResize="0"/>
          <p:nvPr/>
        </p:nvPicPr>
        <p:blipFill rotWithShape="1">
          <a:blip r:embed="rId4">
            <a:alphaModFix/>
          </a:blip>
          <a:srcRect/>
          <a:stretch/>
        </p:blipFill>
        <p:spPr>
          <a:xfrm>
            <a:off x="877741" y="1493598"/>
            <a:ext cx="5322271" cy="109737"/>
          </a:xfrm>
          <a:prstGeom prst="rect">
            <a:avLst/>
          </a:prstGeom>
          <a:noFill/>
          <a:ln>
            <a:noFill/>
          </a:ln>
        </p:spPr>
      </p:pic>
      <p:sp>
        <p:nvSpPr>
          <p:cNvPr id="407" name="Google Shape;407;g18deec3a89e_0_14"/>
          <p:cNvSpPr txBox="1"/>
          <p:nvPr/>
        </p:nvSpPr>
        <p:spPr>
          <a:xfrm>
            <a:off x="1381450" y="2215700"/>
            <a:ext cx="15325500" cy="76020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3. Отказ от </a:t>
            </a:r>
            <a:r>
              <a:rPr lang="ru-RU" sz="3900" dirty="0" err="1">
                <a:solidFill>
                  <a:srgbClr val="056839"/>
                </a:solidFill>
                <a:latin typeface="Calibri"/>
                <a:ea typeface="Calibri"/>
                <a:cs typeface="Calibri"/>
                <a:sym typeface="Calibri"/>
              </a:rPr>
              <a:t>изкопаеми</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горива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пестене</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енергия</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топлоизолация</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сгради</a:t>
            </a:r>
            <a:endParaRPr lang="ru-RU" sz="3900" dirty="0">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ru-RU" sz="3900" dirty="0" err="1">
                <a:solidFill>
                  <a:srgbClr val="056839"/>
                </a:solidFill>
                <a:latin typeface="Calibri"/>
                <a:ea typeface="Calibri"/>
                <a:cs typeface="Calibri"/>
                <a:sym typeface="Calibri"/>
              </a:rPr>
              <a:t>подобряване</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състоянието</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сградите</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намаляване</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изсечените</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горски</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площи</a:t>
            </a:r>
            <a:r>
              <a:rPr lang="ru-RU" sz="3900" dirty="0">
                <a:solidFill>
                  <a:srgbClr val="056839"/>
                </a:solidFill>
                <a:latin typeface="Calibri"/>
                <a:ea typeface="Calibri"/>
                <a:cs typeface="Calibri"/>
                <a:sym typeface="Calibri"/>
              </a:rPr>
              <a:t>, парников </a:t>
            </a:r>
            <a:r>
              <a:rPr lang="ru-RU" sz="3900" dirty="0" err="1">
                <a:solidFill>
                  <a:srgbClr val="056839"/>
                </a:solidFill>
                <a:latin typeface="Calibri"/>
                <a:ea typeface="Calibri"/>
                <a:cs typeface="Calibri"/>
                <a:sym typeface="Calibri"/>
              </a:rPr>
              <a:t>ефект</a:t>
            </a:r>
            <a:r>
              <a:rPr lang="ru-RU" sz="3900" dirty="0">
                <a:solidFill>
                  <a:srgbClr val="056839"/>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а) </a:t>
            </a:r>
            <a:r>
              <a:rPr lang="ru-RU" sz="3900" dirty="0" err="1">
                <a:solidFill>
                  <a:srgbClr val="056839"/>
                </a:solidFill>
                <a:latin typeface="Calibri"/>
                <a:ea typeface="Calibri"/>
                <a:cs typeface="Calibri"/>
                <a:sym typeface="Calibri"/>
              </a:rPr>
              <a:t>няма</a:t>
            </a:r>
            <a:r>
              <a:rPr lang="ru-RU" sz="3900" dirty="0">
                <a:solidFill>
                  <a:srgbClr val="056839"/>
                </a:solidFill>
                <a:latin typeface="Calibri"/>
                <a:ea typeface="Calibri"/>
                <a:cs typeface="Calibri"/>
                <a:sym typeface="Calibri"/>
              </a:rPr>
              <a:t> да се </a:t>
            </a:r>
            <a:r>
              <a:rPr lang="ru-RU" sz="3900" dirty="0" err="1">
                <a:solidFill>
                  <a:srgbClr val="056839"/>
                </a:solidFill>
                <a:latin typeface="Calibri"/>
                <a:ea typeface="Calibri"/>
                <a:cs typeface="Calibri"/>
                <a:sym typeface="Calibri"/>
              </a:rPr>
              <a:t>промени</a:t>
            </a:r>
            <a:r>
              <a:rPr lang="ru-RU" sz="3900" dirty="0">
                <a:solidFill>
                  <a:srgbClr val="056839"/>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б) </a:t>
            </a:r>
            <a:r>
              <a:rPr lang="ru-RU" sz="3900" dirty="0" err="1">
                <a:solidFill>
                  <a:srgbClr val="056839"/>
                </a:solidFill>
                <a:latin typeface="Calibri"/>
                <a:ea typeface="Calibri"/>
                <a:cs typeface="Calibri"/>
                <a:sym typeface="Calibri"/>
              </a:rPr>
              <a:t>ще</a:t>
            </a:r>
            <a:r>
              <a:rPr lang="ru-RU" sz="3900" dirty="0">
                <a:solidFill>
                  <a:srgbClr val="056839"/>
                </a:solidFill>
                <a:latin typeface="Calibri"/>
                <a:ea typeface="Calibri"/>
                <a:cs typeface="Calibri"/>
                <a:sym typeface="Calibri"/>
              </a:rPr>
              <a:t> се </a:t>
            </a:r>
            <a:r>
              <a:rPr lang="ru-RU" sz="3900" dirty="0" err="1">
                <a:solidFill>
                  <a:srgbClr val="056839"/>
                </a:solidFill>
                <a:latin typeface="Calibri"/>
                <a:ea typeface="Calibri"/>
                <a:cs typeface="Calibri"/>
                <a:sym typeface="Calibri"/>
              </a:rPr>
              <a:t>увеличи</a:t>
            </a:r>
            <a:r>
              <a:rPr lang="ru-RU" sz="3900" dirty="0">
                <a:solidFill>
                  <a:srgbClr val="056839"/>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в) </a:t>
            </a:r>
            <a:r>
              <a:rPr lang="ru-RU" sz="3900" dirty="0" err="1">
                <a:solidFill>
                  <a:srgbClr val="056839"/>
                </a:solidFill>
                <a:latin typeface="Calibri"/>
                <a:ea typeface="Calibri"/>
                <a:cs typeface="Calibri"/>
                <a:sym typeface="Calibri"/>
              </a:rPr>
              <a:t>ще</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намалее</a:t>
            </a:r>
            <a:r>
              <a:rPr lang="ru-RU" sz="3900" dirty="0">
                <a:solidFill>
                  <a:srgbClr val="056839"/>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endParaRPr lang="ru-RU" sz="3900" dirty="0">
              <a:solidFill>
                <a:srgbClr val="056839"/>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4. </a:t>
            </a:r>
            <a:r>
              <a:rPr lang="ru-RU" sz="3900" dirty="0" err="1">
                <a:solidFill>
                  <a:srgbClr val="056839"/>
                </a:solidFill>
                <a:latin typeface="Calibri"/>
                <a:ea typeface="Calibri"/>
                <a:cs typeface="Calibri"/>
                <a:sym typeface="Calibri"/>
              </a:rPr>
              <a:t>Началото</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енергийния</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път</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Земята</a:t>
            </a:r>
            <a:r>
              <a:rPr lang="ru-RU" sz="3900" dirty="0">
                <a:solidFill>
                  <a:srgbClr val="056839"/>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а) </a:t>
            </a:r>
            <a:r>
              <a:rPr lang="ru-RU" sz="3900" dirty="0" err="1">
                <a:solidFill>
                  <a:srgbClr val="056839"/>
                </a:solidFill>
                <a:latin typeface="Calibri"/>
                <a:ea typeface="Calibri"/>
                <a:cs typeface="Calibri"/>
                <a:sym typeface="Calibri"/>
              </a:rPr>
              <a:t>Слънцето</a:t>
            </a:r>
            <a:r>
              <a:rPr lang="ru-RU" sz="3900" dirty="0">
                <a:solidFill>
                  <a:srgbClr val="056839"/>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б) </a:t>
            </a:r>
            <a:r>
              <a:rPr lang="ru-RU" sz="3900" dirty="0" err="1">
                <a:solidFill>
                  <a:srgbClr val="056839"/>
                </a:solidFill>
                <a:latin typeface="Calibri"/>
                <a:ea typeface="Calibri"/>
                <a:cs typeface="Calibri"/>
                <a:sym typeface="Calibri"/>
              </a:rPr>
              <a:t>Луната</a:t>
            </a:r>
            <a:r>
              <a:rPr lang="ru-RU" sz="3900" dirty="0">
                <a:solidFill>
                  <a:srgbClr val="056839"/>
                </a:solidFill>
                <a:latin typeface="Calibri"/>
                <a:ea typeface="Calibri"/>
                <a:cs typeface="Calibri"/>
                <a:sym typeface="Calibri"/>
              </a:rPr>
              <a:t>;</a:t>
            </a:r>
          </a:p>
          <a:p>
            <a:pPr marL="0" lvl="0" indent="0" algn="l" rtl="0">
              <a:spcBef>
                <a:spcPts val="0"/>
              </a:spcBef>
              <a:spcAft>
                <a:spcPts val="0"/>
              </a:spcAft>
              <a:buClr>
                <a:schemeClr val="dk1"/>
              </a:buClr>
              <a:buSzPts val="1100"/>
              <a:buFont typeface="Arial"/>
              <a:buNone/>
            </a:pPr>
            <a:r>
              <a:rPr lang="ru-RU" sz="3900" dirty="0">
                <a:solidFill>
                  <a:srgbClr val="056839"/>
                </a:solidFill>
                <a:latin typeface="Calibri"/>
                <a:ea typeface="Calibri"/>
                <a:cs typeface="Calibri"/>
                <a:sym typeface="Calibri"/>
              </a:rPr>
              <a:t>в) Марс.</a:t>
            </a:r>
          </a:p>
          <a:p>
            <a:pPr marL="171450" lvl="0" indent="-374650" algn="l" rtl="0">
              <a:spcBef>
                <a:spcPts val="0"/>
              </a:spcBef>
              <a:spcAft>
                <a:spcPts val="0"/>
              </a:spcAft>
              <a:buClr>
                <a:srgbClr val="056839"/>
              </a:buClr>
              <a:buSzPts val="3200"/>
              <a:buFont typeface="Calibri"/>
              <a:buAutoNum type="alphaLcParenR"/>
            </a:pPr>
            <a:endParaRPr dirty="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18"/>
          <p:cNvSpPr/>
          <p:nvPr/>
        </p:nvSpPr>
        <p:spPr>
          <a:xfrm>
            <a:off x="780430" y="3264342"/>
            <a:ext cx="15990600" cy="2422354"/>
          </a:xfrm>
          <a:prstGeom prst="rect">
            <a:avLst/>
          </a:prstGeom>
          <a:noFill/>
          <a:ln>
            <a:noFill/>
          </a:ln>
        </p:spPr>
        <p:txBody>
          <a:bodyPr spcFirstLastPara="1" wrap="square" lIns="148575" tIns="74275" rIns="148575" bIns="74275" anchor="t" anchorCtr="0">
            <a:spAutoFit/>
          </a:bodyPr>
          <a:lstStyle/>
          <a:p>
            <a:pPr marL="0" marR="0" lvl="0" indent="0" algn="l" rtl="0">
              <a:lnSpc>
                <a:spcPct val="107000"/>
              </a:lnSpc>
              <a:spcBef>
                <a:spcPts val="0"/>
              </a:spcBef>
              <a:spcAft>
                <a:spcPts val="0"/>
              </a:spcAft>
              <a:buNone/>
            </a:pPr>
            <a:r>
              <a:rPr lang="ru-RU" sz="4600" dirty="0" err="1">
                <a:solidFill>
                  <a:srgbClr val="056839"/>
                </a:solidFill>
                <a:latin typeface="Calibri"/>
                <a:ea typeface="Calibri"/>
                <a:cs typeface="Calibri"/>
                <a:sym typeface="Calibri"/>
              </a:rPr>
              <a:t>Възобновяемите</a:t>
            </a:r>
            <a:r>
              <a:rPr lang="ru-RU" sz="4600" dirty="0">
                <a:solidFill>
                  <a:srgbClr val="056839"/>
                </a:solidFill>
                <a:latin typeface="Calibri"/>
                <a:ea typeface="Calibri"/>
                <a:cs typeface="Calibri"/>
                <a:sym typeface="Calibri"/>
              </a:rPr>
              <a:t> </a:t>
            </a:r>
            <a:r>
              <a:rPr lang="ru-RU" sz="4600" dirty="0" err="1">
                <a:solidFill>
                  <a:srgbClr val="056839"/>
                </a:solidFill>
                <a:latin typeface="Calibri"/>
                <a:ea typeface="Calibri"/>
                <a:cs typeface="Calibri"/>
                <a:sym typeface="Calibri"/>
              </a:rPr>
              <a:t>източници</a:t>
            </a:r>
            <a:r>
              <a:rPr lang="ru-RU" sz="4600" dirty="0">
                <a:solidFill>
                  <a:srgbClr val="056839"/>
                </a:solidFill>
                <a:latin typeface="Calibri"/>
                <a:ea typeface="Calibri"/>
                <a:cs typeface="Calibri"/>
                <a:sym typeface="Calibri"/>
              </a:rPr>
              <a:t> и </a:t>
            </a:r>
            <a:r>
              <a:rPr lang="ru-RU" sz="4600" dirty="0" err="1">
                <a:solidFill>
                  <a:srgbClr val="056839"/>
                </a:solidFill>
                <a:latin typeface="Calibri"/>
                <a:ea typeface="Calibri"/>
                <a:cs typeface="Calibri"/>
                <a:sym typeface="Calibri"/>
              </a:rPr>
              <a:t>енергийната</a:t>
            </a:r>
            <a:r>
              <a:rPr lang="ru-RU" sz="4600" dirty="0">
                <a:solidFill>
                  <a:srgbClr val="056839"/>
                </a:solidFill>
                <a:latin typeface="Calibri"/>
                <a:ea typeface="Calibri"/>
                <a:cs typeface="Calibri"/>
                <a:sym typeface="Calibri"/>
              </a:rPr>
              <a:t> </a:t>
            </a:r>
            <a:r>
              <a:rPr lang="ru-RU" sz="4600" dirty="0" err="1">
                <a:solidFill>
                  <a:srgbClr val="056839"/>
                </a:solidFill>
                <a:latin typeface="Calibri"/>
                <a:ea typeface="Calibri"/>
                <a:cs typeface="Calibri"/>
                <a:sym typeface="Calibri"/>
              </a:rPr>
              <a:t>ефективност</a:t>
            </a:r>
            <a:r>
              <a:rPr lang="ru-RU" sz="4600" dirty="0">
                <a:solidFill>
                  <a:srgbClr val="056839"/>
                </a:solidFill>
                <a:latin typeface="Calibri"/>
                <a:ea typeface="Calibri"/>
                <a:cs typeface="Calibri"/>
                <a:sym typeface="Calibri"/>
              </a:rPr>
              <a:t> </a:t>
            </a:r>
            <a:r>
              <a:rPr lang="ru-RU" sz="4600" dirty="0" err="1">
                <a:solidFill>
                  <a:srgbClr val="056839"/>
                </a:solidFill>
                <a:latin typeface="Calibri"/>
                <a:ea typeface="Calibri"/>
                <a:cs typeface="Calibri"/>
                <a:sym typeface="Calibri"/>
              </a:rPr>
              <a:t>могат</a:t>
            </a:r>
            <a:r>
              <a:rPr lang="ru-RU" sz="4600" dirty="0">
                <a:solidFill>
                  <a:srgbClr val="056839"/>
                </a:solidFill>
                <a:latin typeface="Calibri"/>
                <a:ea typeface="Calibri"/>
                <a:cs typeface="Calibri"/>
                <a:sym typeface="Calibri"/>
              </a:rPr>
              <a:t> да </a:t>
            </a:r>
            <a:r>
              <a:rPr lang="ru-RU" sz="4600" dirty="0" err="1">
                <a:solidFill>
                  <a:srgbClr val="056839"/>
                </a:solidFill>
                <a:latin typeface="Calibri"/>
                <a:ea typeface="Calibri"/>
                <a:cs typeface="Calibri"/>
                <a:sym typeface="Calibri"/>
              </a:rPr>
              <a:t>гарантират</a:t>
            </a:r>
            <a:r>
              <a:rPr lang="ru-RU" sz="4600" dirty="0">
                <a:solidFill>
                  <a:srgbClr val="056839"/>
                </a:solidFill>
                <a:latin typeface="Calibri"/>
                <a:ea typeface="Calibri"/>
                <a:cs typeface="Calibri"/>
                <a:sym typeface="Calibri"/>
              </a:rPr>
              <a:t> </a:t>
            </a:r>
            <a:r>
              <a:rPr lang="ru-RU" sz="4600" dirty="0" err="1">
                <a:solidFill>
                  <a:srgbClr val="056839"/>
                </a:solidFill>
                <a:latin typeface="Calibri"/>
                <a:ea typeface="Calibri"/>
                <a:cs typeface="Calibri"/>
                <a:sym typeface="Calibri"/>
              </a:rPr>
              <a:t>намаляване</a:t>
            </a:r>
            <a:r>
              <a:rPr lang="ru-RU" sz="4600" dirty="0">
                <a:solidFill>
                  <a:srgbClr val="056839"/>
                </a:solidFill>
                <a:latin typeface="Calibri"/>
                <a:ea typeface="Calibri"/>
                <a:cs typeface="Calibri"/>
                <a:sym typeface="Calibri"/>
              </a:rPr>
              <a:t> на </a:t>
            </a:r>
            <a:r>
              <a:rPr lang="ru-RU" sz="4600" dirty="0" err="1">
                <a:solidFill>
                  <a:srgbClr val="056839"/>
                </a:solidFill>
                <a:latin typeface="Calibri"/>
                <a:ea typeface="Calibri"/>
                <a:cs typeface="Calibri"/>
                <a:sym typeface="Calibri"/>
              </a:rPr>
              <a:t>емисиите</a:t>
            </a:r>
            <a:r>
              <a:rPr lang="ru-RU" sz="4600" dirty="0">
                <a:solidFill>
                  <a:srgbClr val="056839"/>
                </a:solidFill>
                <a:latin typeface="Calibri"/>
                <a:ea typeface="Calibri"/>
                <a:cs typeface="Calibri"/>
                <a:sym typeface="Calibri"/>
              </a:rPr>
              <a:t> на CO2, </a:t>
            </a:r>
            <a:r>
              <a:rPr lang="ru-RU" sz="4600" dirty="0" err="1">
                <a:solidFill>
                  <a:srgbClr val="056839"/>
                </a:solidFill>
                <a:latin typeface="Calibri"/>
                <a:ea typeface="Calibri"/>
                <a:cs typeface="Calibri"/>
                <a:sym typeface="Calibri"/>
              </a:rPr>
              <a:t>свързани</a:t>
            </a:r>
            <a:r>
              <a:rPr lang="ru-RU" sz="4600" dirty="0">
                <a:solidFill>
                  <a:srgbClr val="056839"/>
                </a:solidFill>
                <a:latin typeface="Calibri"/>
                <a:ea typeface="Calibri"/>
                <a:cs typeface="Calibri"/>
                <a:sym typeface="Calibri"/>
              </a:rPr>
              <a:t> с </a:t>
            </a:r>
            <a:r>
              <a:rPr lang="ru-RU" sz="4600" dirty="0" err="1">
                <a:solidFill>
                  <a:srgbClr val="056839"/>
                </a:solidFill>
                <a:latin typeface="Calibri"/>
                <a:ea typeface="Calibri"/>
                <a:cs typeface="Calibri"/>
                <a:sym typeface="Calibri"/>
              </a:rPr>
              <a:t>производството</a:t>
            </a:r>
            <a:r>
              <a:rPr lang="ru-RU" sz="4600" dirty="0">
                <a:solidFill>
                  <a:srgbClr val="056839"/>
                </a:solidFill>
                <a:latin typeface="Calibri"/>
                <a:ea typeface="Calibri"/>
                <a:cs typeface="Calibri"/>
                <a:sym typeface="Calibri"/>
              </a:rPr>
              <a:t> на </a:t>
            </a:r>
            <a:r>
              <a:rPr lang="ru-RU" sz="4600" dirty="0" err="1">
                <a:solidFill>
                  <a:srgbClr val="056839"/>
                </a:solidFill>
                <a:latin typeface="Calibri"/>
                <a:ea typeface="Calibri"/>
                <a:cs typeface="Calibri"/>
                <a:sym typeface="Calibri"/>
              </a:rPr>
              <a:t>енергия</a:t>
            </a:r>
            <a:r>
              <a:rPr lang="ru-RU" sz="4600" dirty="0">
                <a:solidFill>
                  <a:srgbClr val="056839"/>
                </a:solidFill>
                <a:latin typeface="Calibri"/>
                <a:ea typeface="Calibri"/>
                <a:cs typeface="Calibri"/>
                <a:sym typeface="Calibri"/>
              </a:rPr>
              <a:t>, с </a:t>
            </a:r>
            <a:r>
              <a:rPr lang="ru-RU" sz="4600" dirty="0" err="1">
                <a:solidFill>
                  <a:srgbClr val="056839"/>
                </a:solidFill>
                <a:latin typeface="Calibri"/>
                <a:ea typeface="Calibri"/>
                <a:cs typeface="Calibri"/>
                <a:sym typeface="Calibri"/>
              </a:rPr>
              <a:t>девет</a:t>
            </a:r>
            <a:r>
              <a:rPr lang="ru-RU" sz="4600" dirty="0">
                <a:solidFill>
                  <a:srgbClr val="056839"/>
                </a:solidFill>
                <a:latin typeface="Calibri"/>
                <a:ea typeface="Calibri"/>
                <a:cs typeface="Calibri"/>
                <a:sym typeface="Calibri"/>
              </a:rPr>
              <a:t> </a:t>
            </a:r>
            <a:r>
              <a:rPr lang="ru-RU" sz="4600" dirty="0" err="1">
                <a:solidFill>
                  <a:srgbClr val="056839"/>
                </a:solidFill>
                <a:latin typeface="Calibri"/>
                <a:ea typeface="Calibri"/>
                <a:cs typeface="Calibri"/>
                <a:sym typeface="Calibri"/>
              </a:rPr>
              <a:t>десети</a:t>
            </a:r>
            <a:r>
              <a:rPr lang="ru-RU" sz="4600">
                <a:solidFill>
                  <a:srgbClr val="056839"/>
                </a:solidFill>
                <a:latin typeface="Calibri"/>
                <a:ea typeface="Calibri"/>
                <a:cs typeface="Calibri"/>
                <a:sym typeface="Calibri"/>
              </a:rPr>
              <a:t>.</a:t>
            </a:r>
            <a:endParaRPr lang="en-US" sz="4600" dirty="0">
              <a:solidFill>
                <a:srgbClr val="056839"/>
              </a:solidFill>
              <a:latin typeface="Calibri"/>
              <a:ea typeface="Calibri"/>
              <a:cs typeface="Calibri"/>
              <a:sym typeface="Calibri"/>
            </a:endParaRPr>
          </a:p>
        </p:txBody>
      </p:sp>
      <p:sp>
        <p:nvSpPr>
          <p:cNvPr id="414" name="Google Shape;414;p18"/>
          <p:cNvSpPr/>
          <p:nvPr/>
        </p:nvSpPr>
        <p:spPr>
          <a:xfrm>
            <a:off x="949264" y="964575"/>
            <a:ext cx="4982100" cy="1057942"/>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Заключение</a:t>
            </a:r>
            <a:endParaRPr sz="2300" dirty="0"/>
          </a:p>
        </p:txBody>
      </p:sp>
      <p:sp>
        <p:nvSpPr>
          <p:cNvPr id="415" name="Google Shape;415;p18"/>
          <p:cNvSpPr/>
          <p:nvPr/>
        </p:nvSpPr>
        <p:spPr>
          <a:xfrm>
            <a:off x="566801" y="6999518"/>
            <a:ext cx="16918800" cy="554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u="sng">
                <a:solidFill>
                  <a:srgbClr val="056839"/>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https://e-seimas.lrs.lt/portal/legalAct/lt/TAK/9bf1ba80d76211ecb1b39d276e924a5d?jfwid=yymmqwq5y</a:t>
            </a:r>
            <a:r>
              <a:rPr lang="en-US" sz="2900">
                <a:solidFill>
                  <a:schemeClr val="dk1"/>
                </a:solidFill>
                <a:latin typeface="Calibri"/>
                <a:ea typeface="Calibri"/>
                <a:cs typeface="Calibri"/>
                <a:sym typeface="Calibri"/>
              </a:rPr>
              <a:t> </a:t>
            </a:r>
            <a:endParaRPr sz="2900">
              <a:solidFill>
                <a:schemeClr val="dk1"/>
              </a:solidFill>
              <a:latin typeface="Calibri"/>
              <a:ea typeface="Calibri"/>
              <a:cs typeface="Calibri"/>
              <a:sym typeface="Calibri"/>
            </a:endParaRPr>
          </a:p>
        </p:txBody>
      </p:sp>
      <p:pic>
        <p:nvPicPr>
          <p:cNvPr id="416" name="Google Shape;416;p18" descr="Logo&#10;&#10;Description automatically generated"/>
          <p:cNvPicPr preferRelativeResize="0"/>
          <p:nvPr/>
        </p:nvPicPr>
        <p:blipFill rotWithShape="1">
          <a:blip r:embed="rId4">
            <a:alphaModFix/>
          </a:blip>
          <a:srcRect/>
          <a:stretch/>
        </p:blipFill>
        <p:spPr>
          <a:xfrm>
            <a:off x="279021" y="9106292"/>
            <a:ext cx="2025615" cy="996885"/>
          </a:xfrm>
          <a:prstGeom prst="rect">
            <a:avLst/>
          </a:prstGeom>
          <a:noFill/>
          <a:ln>
            <a:noFill/>
          </a:ln>
        </p:spPr>
      </p:pic>
      <p:pic>
        <p:nvPicPr>
          <p:cNvPr id="417" name="Google Shape;417;p18" descr="Graphical user interface, text&#10;&#10;Description automatically generated"/>
          <p:cNvPicPr preferRelativeResize="0"/>
          <p:nvPr/>
        </p:nvPicPr>
        <p:blipFill rotWithShape="1">
          <a:blip r:embed="rId5">
            <a:alphaModFix/>
          </a:blip>
          <a:srcRect/>
          <a:stretch/>
        </p:blipFill>
        <p:spPr>
          <a:xfrm>
            <a:off x="3131911" y="9240848"/>
            <a:ext cx="3468961" cy="727772"/>
          </a:xfrm>
          <a:prstGeom prst="rect">
            <a:avLst/>
          </a:prstGeom>
          <a:noFill/>
          <a:ln>
            <a:noFill/>
          </a:ln>
        </p:spPr>
      </p:pic>
      <p:pic>
        <p:nvPicPr>
          <p:cNvPr id="418" name="Google Shape;418;p18"/>
          <p:cNvPicPr preferRelativeResize="0"/>
          <p:nvPr/>
        </p:nvPicPr>
        <p:blipFill rotWithShape="1">
          <a:blip r:embed="rId6">
            <a:alphaModFix/>
          </a:blip>
          <a:srcRect/>
          <a:stretch/>
        </p:blipFill>
        <p:spPr>
          <a:xfrm>
            <a:off x="0" y="-18459"/>
            <a:ext cx="18088400" cy="246909"/>
          </a:xfrm>
          <a:prstGeom prst="rect">
            <a:avLst/>
          </a:prstGeom>
          <a:noFill/>
          <a:ln>
            <a:noFill/>
          </a:ln>
        </p:spPr>
      </p:pic>
      <p:pic>
        <p:nvPicPr>
          <p:cNvPr id="419" name="Google Shape;419;p18"/>
          <p:cNvPicPr preferRelativeResize="0"/>
          <p:nvPr/>
        </p:nvPicPr>
        <p:blipFill rotWithShape="1">
          <a:blip r:embed="rId7">
            <a:alphaModFix/>
          </a:blip>
          <a:srcRect/>
          <a:stretch/>
        </p:blipFill>
        <p:spPr>
          <a:xfrm>
            <a:off x="949249" y="1934073"/>
            <a:ext cx="5322271" cy="109737"/>
          </a:xfrm>
          <a:prstGeom prst="rect">
            <a:avLst/>
          </a:prstGeom>
          <a:noFill/>
          <a:ln>
            <a:noFill/>
          </a:ln>
        </p:spPr>
      </p:pic>
      <p:sp>
        <p:nvSpPr>
          <p:cNvPr id="420" name="Google Shape;420;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g16305413d7a_0_0"/>
          <p:cNvSpPr/>
          <p:nvPr/>
        </p:nvSpPr>
        <p:spPr>
          <a:xfrm>
            <a:off x="0" y="0"/>
            <a:ext cx="20574000" cy="10287000"/>
          </a:xfrm>
          <a:prstGeom prst="rect">
            <a:avLst/>
          </a:prstGeom>
          <a:gradFill>
            <a:gsLst>
              <a:gs pos="0">
                <a:srgbClr val="F5F7FC"/>
              </a:gs>
              <a:gs pos="100000">
                <a:srgbClr val="7AC99A">
                  <a:alpha val="77647"/>
                </a:srgbClr>
              </a:gs>
            </a:gsLst>
            <a:lin ang="21593863"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17" name="Google Shape;117;g16305413d7a_0_0"/>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Зелени умения</a:t>
            </a:r>
            <a:endParaRPr sz="5900" b="1" dirty="0">
              <a:solidFill>
                <a:srgbClr val="056839"/>
              </a:solidFill>
              <a:latin typeface="Calibri"/>
              <a:ea typeface="Calibri"/>
              <a:cs typeface="Calibri"/>
              <a:sym typeface="Calibri"/>
            </a:endParaRPr>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118" name="Google Shape;118;g16305413d7a_0_0"/>
          <p:cNvSpPr txBox="1"/>
          <p:nvPr/>
        </p:nvSpPr>
        <p:spPr>
          <a:xfrm>
            <a:off x="5312660" y="2442449"/>
            <a:ext cx="7993800" cy="3750986"/>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ru-RU" sz="3900" dirty="0" err="1">
                <a:solidFill>
                  <a:srgbClr val="056839"/>
                </a:solidFill>
                <a:latin typeface="Calibri"/>
                <a:ea typeface="Calibri"/>
                <a:cs typeface="Calibri"/>
                <a:sym typeface="Calibri"/>
              </a:rPr>
              <a:t>Икономично</a:t>
            </a:r>
            <a:r>
              <a:rPr lang="ru-RU" sz="3900" dirty="0">
                <a:solidFill>
                  <a:srgbClr val="056839"/>
                </a:solidFill>
                <a:latin typeface="Calibri"/>
                <a:ea typeface="Calibri"/>
                <a:cs typeface="Calibri"/>
                <a:sym typeface="Calibri"/>
              </a:rPr>
              <a:t> производство</a:t>
            </a:r>
          </a:p>
          <a:p>
            <a:pPr marL="558800" marR="0" lvl="0" indent="-552450" algn="l" rtl="0">
              <a:lnSpc>
                <a:spcPct val="150000"/>
              </a:lnSpc>
              <a:spcBef>
                <a:spcPts val="0"/>
              </a:spcBef>
              <a:spcAft>
                <a:spcPts val="0"/>
              </a:spcAft>
              <a:buClr>
                <a:srgbClr val="056839"/>
              </a:buClr>
              <a:buSzPts val="3900"/>
              <a:buFont typeface="Arial"/>
              <a:buChar char="•"/>
            </a:pPr>
            <a:r>
              <a:rPr lang="ru-RU" sz="3900" dirty="0">
                <a:solidFill>
                  <a:srgbClr val="056839"/>
                </a:solidFill>
                <a:latin typeface="Calibri"/>
                <a:ea typeface="Calibri"/>
                <a:cs typeface="Calibri"/>
                <a:sym typeface="Calibri"/>
              </a:rPr>
              <a:t>Умения за </a:t>
            </a:r>
            <a:r>
              <a:rPr lang="ru-RU" sz="3900" dirty="0" err="1">
                <a:solidFill>
                  <a:srgbClr val="056839"/>
                </a:solidFill>
                <a:latin typeface="Calibri"/>
                <a:ea typeface="Calibri"/>
                <a:cs typeface="Calibri"/>
                <a:sym typeface="Calibri"/>
              </a:rPr>
              <a:t>поддръжка</a:t>
            </a:r>
            <a:r>
              <a:rPr lang="ru-RU" sz="3900" dirty="0">
                <a:solidFill>
                  <a:srgbClr val="056839"/>
                </a:solidFill>
                <a:latin typeface="Calibri"/>
                <a:ea typeface="Calibri"/>
                <a:cs typeface="Calibri"/>
                <a:sym typeface="Calibri"/>
              </a:rPr>
              <a:t> и ремонт</a:t>
            </a:r>
          </a:p>
          <a:p>
            <a:pPr marL="558800" marR="0" lvl="0" indent="-552450" algn="l" rtl="0">
              <a:lnSpc>
                <a:spcPct val="150000"/>
              </a:lnSpc>
              <a:spcBef>
                <a:spcPts val="0"/>
              </a:spcBef>
              <a:spcAft>
                <a:spcPts val="0"/>
              </a:spcAft>
              <a:buClr>
                <a:srgbClr val="056839"/>
              </a:buClr>
              <a:buSzPts val="3900"/>
              <a:buFont typeface="Arial"/>
              <a:buChar char="•"/>
            </a:pPr>
            <a:r>
              <a:rPr lang="ru-RU" sz="3900" dirty="0">
                <a:solidFill>
                  <a:srgbClr val="056839"/>
                </a:solidFill>
                <a:latin typeface="Calibri"/>
                <a:ea typeface="Calibri"/>
                <a:cs typeface="Calibri"/>
                <a:sym typeface="Calibri"/>
              </a:rPr>
              <a:t>Управление на </a:t>
            </a:r>
            <a:r>
              <a:rPr lang="ru-RU" sz="3900" dirty="0" err="1">
                <a:solidFill>
                  <a:srgbClr val="056839"/>
                </a:solidFill>
                <a:latin typeface="Calibri"/>
                <a:ea typeface="Calibri"/>
                <a:cs typeface="Calibri"/>
                <a:sym typeface="Calibri"/>
              </a:rPr>
              <a:t>отпадъците</a:t>
            </a:r>
            <a:endParaRPr lang="ru-RU" sz="3900" dirty="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ru-RU" sz="3900" dirty="0" err="1">
                <a:solidFill>
                  <a:srgbClr val="056839"/>
                </a:solidFill>
                <a:latin typeface="Calibri"/>
                <a:ea typeface="Calibri"/>
                <a:cs typeface="Calibri"/>
                <a:sym typeface="Calibri"/>
              </a:rPr>
              <a:t>Одит</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околната</a:t>
            </a:r>
            <a:r>
              <a:rPr lang="ru-RU" sz="3900" dirty="0">
                <a:solidFill>
                  <a:srgbClr val="056839"/>
                </a:solidFill>
                <a:latin typeface="Calibri"/>
                <a:ea typeface="Calibri"/>
                <a:cs typeface="Calibri"/>
                <a:sym typeface="Calibri"/>
              </a:rPr>
              <a:t> среда</a:t>
            </a:r>
            <a:endParaRPr sz="3900" dirty="0">
              <a:solidFill>
                <a:srgbClr val="056839"/>
              </a:solidFill>
              <a:latin typeface="Calibri"/>
              <a:ea typeface="Calibri"/>
              <a:cs typeface="Calibri"/>
              <a:sym typeface="Calibri"/>
            </a:endParaRPr>
          </a:p>
        </p:txBody>
      </p:sp>
      <p:pic>
        <p:nvPicPr>
          <p:cNvPr id="119" name="Google Shape;119;g16305413d7a_0_0"/>
          <p:cNvPicPr preferRelativeResize="0"/>
          <p:nvPr/>
        </p:nvPicPr>
        <p:blipFill rotWithShape="1">
          <a:blip r:embed="rId3">
            <a:alphaModFix/>
          </a:blip>
          <a:srcRect/>
          <a:stretch/>
        </p:blipFill>
        <p:spPr>
          <a:xfrm>
            <a:off x="2118639" y="3740577"/>
            <a:ext cx="1801371" cy="3003809"/>
          </a:xfrm>
          <a:prstGeom prst="rect">
            <a:avLst/>
          </a:prstGeom>
          <a:noFill/>
          <a:ln>
            <a:noFill/>
          </a:ln>
        </p:spPr>
      </p:pic>
      <p:pic>
        <p:nvPicPr>
          <p:cNvPr id="120" name="Google Shape;120;g16305413d7a_0_0"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21" name="Google Shape;121;g16305413d7a_0_0"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pic>
        <p:nvPicPr>
          <p:cNvPr id="126" name="Google Shape;126;g163af8793ad_0_3" descr="Graphical user interface, text&#10;&#10;Description automatically generated"/>
          <p:cNvPicPr preferRelativeResize="0"/>
          <p:nvPr/>
        </p:nvPicPr>
        <p:blipFill rotWithShape="1">
          <a:blip r:embed="rId3">
            <a:alphaModFix/>
          </a:blip>
          <a:srcRect/>
          <a:stretch/>
        </p:blipFill>
        <p:spPr>
          <a:xfrm>
            <a:off x="159219" y="9064877"/>
            <a:ext cx="5165967" cy="1083796"/>
          </a:xfrm>
          <a:prstGeom prst="rect">
            <a:avLst/>
          </a:prstGeom>
          <a:noFill/>
          <a:ln>
            <a:noFill/>
          </a:ln>
        </p:spPr>
      </p:pic>
      <p:pic>
        <p:nvPicPr>
          <p:cNvPr id="127" name="Google Shape;127;g163af8793ad_0_3"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28" name="Google Shape;128;g163af8793ad_0_3"/>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29" name="Google Shape;129;g163af8793ad_0_3"/>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0" name="Google Shape;130;g163af8793ad_0_3"/>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1" name="Google Shape;131;g163af8793ad_0_3"/>
          <p:cNvSpPr/>
          <p:nvPr/>
        </p:nvSpPr>
        <p:spPr>
          <a:xfrm>
            <a:off x="0" y="8809997"/>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2" name="Google Shape;132;g163af8793ad_0_3"/>
          <p:cNvSpPr txBox="1"/>
          <p:nvPr/>
        </p:nvSpPr>
        <p:spPr>
          <a:xfrm>
            <a:off x="1104081" y="949332"/>
            <a:ext cx="7089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bg-BG" sz="5900" b="1" dirty="0">
                <a:solidFill>
                  <a:srgbClr val="056839"/>
                </a:solidFill>
                <a:latin typeface="Calibri"/>
                <a:ea typeface="Calibri"/>
                <a:cs typeface="Calibri"/>
                <a:sym typeface="Calibri"/>
              </a:rPr>
              <a:t>Дефиниции</a:t>
            </a:r>
            <a:endParaRPr sz="2900" b="1" dirty="0">
              <a:solidFill>
                <a:srgbClr val="C55A11"/>
              </a:solidFill>
              <a:latin typeface="Calibri"/>
              <a:ea typeface="Calibri"/>
              <a:cs typeface="Calibri"/>
              <a:sym typeface="Calibri"/>
            </a:endParaRPr>
          </a:p>
          <a:p>
            <a:pPr marL="0" marR="0" lvl="0" indent="0" algn="l" rtl="0">
              <a:spcBef>
                <a:spcPts val="0"/>
              </a:spcBef>
              <a:spcAft>
                <a:spcPts val="0"/>
              </a:spcAft>
              <a:buNone/>
            </a:pP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133" name="Google Shape;133;g163af8793ad_0_3"/>
          <p:cNvSpPr txBox="1"/>
          <p:nvPr/>
        </p:nvSpPr>
        <p:spPr>
          <a:xfrm>
            <a:off x="1436602" y="2660899"/>
            <a:ext cx="19016700" cy="1950494"/>
          </a:xfrm>
          <a:prstGeom prst="rect">
            <a:avLst/>
          </a:prstGeom>
          <a:noFill/>
          <a:ln>
            <a:noFill/>
          </a:ln>
        </p:spPr>
        <p:txBody>
          <a:bodyPr spcFirstLastPara="1" wrap="square" lIns="148575" tIns="74275" rIns="148575" bIns="74275" anchor="t" anchorCtr="0">
            <a:spAutoFit/>
          </a:bodyPr>
          <a:lstStyle/>
          <a:p>
            <a:pPr marL="0" marR="914400" lvl="0" indent="0" algn="l" rtl="0">
              <a:lnSpc>
                <a:spcPct val="100000"/>
              </a:lnSpc>
              <a:spcBef>
                <a:spcPts val="0"/>
              </a:spcBef>
              <a:spcAft>
                <a:spcPts val="0"/>
              </a:spcAft>
              <a:buSzPts val="1800"/>
              <a:buNone/>
            </a:pPr>
            <a:r>
              <a:rPr lang="ru-RU" sz="3900" b="1" dirty="0" err="1">
                <a:solidFill>
                  <a:srgbClr val="056839"/>
                </a:solidFill>
                <a:highlight>
                  <a:schemeClr val="lt1"/>
                </a:highlight>
                <a:latin typeface="Calibri"/>
                <a:ea typeface="Calibri"/>
                <a:cs typeface="Calibri"/>
                <a:sym typeface="Calibri"/>
              </a:rPr>
              <a:t>Възобновяема</a:t>
            </a:r>
            <a:r>
              <a:rPr lang="ru-RU" sz="3900" b="1" dirty="0">
                <a:solidFill>
                  <a:srgbClr val="056839"/>
                </a:solidFill>
                <a:highlight>
                  <a:schemeClr val="lt1"/>
                </a:highlight>
                <a:latin typeface="Calibri"/>
                <a:ea typeface="Calibri"/>
                <a:cs typeface="Calibri"/>
                <a:sym typeface="Calibri"/>
              </a:rPr>
              <a:t> </a:t>
            </a:r>
            <a:r>
              <a:rPr lang="ru-RU" sz="3900" b="1" dirty="0" err="1">
                <a:solidFill>
                  <a:srgbClr val="056839"/>
                </a:solidFill>
                <a:highlight>
                  <a:schemeClr val="lt1"/>
                </a:highlight>
                <a:latin typeface="Calibri"/>
                <a:ea typeface="Calibri"/>
                <a:cs typeface="Calibri"/>
                <a:sym typeface="Calibri"/>
              </a:rPr>
              <a:t>енергия</a:t>
            </a:r>
            <a:r>
              <a:rPr lang="ru-RU" sz="3900" b="1" dirty="0">
                <a:solidFill>
                  <a:srgbClr val="056839"/>
                </a:solidFill>
                <a:highlight>
                  <a:schemeClr val="lt1"/>
                </a:highlight>
                <a:latin typeface="Calibri"/>
                <a:ea typeface="Calibri"/>
                <a:cs typeface="Calibri"/>
                <a:sym typeface="Calibri"/>
              </a:rPr>
              <a:t> - </a:t>
            </a:r>
            <a:r>
              <a:rPr lang="ru-RU" sz="3900" b="1" dirty="0" err="1">
                <a:solidFill>
                  <a:srgbClr val="056839"/>
                </a:solidFill>
                <a:highlight>
                  <a:schemeClr val="lt1"/>
                </a:highlight>
                <a:latin typeface="Calibri"/>
                <a:ea typeface="Calibri"/>
                <a:cs typeface="Calibri"/>
                <a:sym typeface="Calibri"/>
              </a:rPr>
              <a:t>нейните</a:t>
            </a:r>
            <a:r>
              <a:rPr lang="ru-RU" sz="3900" b="1" dirty="0">
                <a:solidFill>
                  <a:srgbClr val="056839"/>
                </a:solidFill>
                <a:highlight>
                  <a:schemeClr val="lt1"/>
                </a:highlight>
                <a:latin typeface="Calibri"/>
                <a:ea typeface="Calibri"/>
                <a:cs typeface="Calibri"/>
                <a:sym typeface="Calibri"/>
              </a:rPr>
              <a:t> </a:t>
            </a:r>
            <a:r>
              <a:rPr lang="ru-RU" sz="3900" b="1" dirty="0" err="1">
                <a:solidFill>
                  <a:srgbClr val="056839"/>
                </a:solidFill>
                <a:highlight>
                  <a:schemeClr val="lt1"/>
                </a:highlight>
                <a:latin typeface="Calibri"/>
                <a:ea typeface="Calibri"/>
                <a:cs typeface="Calibri"/>
                <a:sym typeface="Calibri"/>
              </a:rPr>
              <a:t>източници</a:t>
            </a:r>
            <a:r>
              <a:rPr lang="ru-RU" sz="3900" b="1" dirty="0">
                <a:solidFill>
                  <a:srgbClr val="056839"/>
                </a:solidFill>
                <a:highlight>
                  <a:schemeClr val="lt1"/>
                </a:highlight>
                <a:latin typeface="Calibri"/>
                <a:ea typeface="Calibri"/>
                <a:cs typeface="Calibri"/>
                <a:sym typeface="Calibri"/>
              </a:rPr>
              <a:t> се </a:t>
            </a:r>
            <a:r>
              <a:rPr lang="ru-RU" sz="3900" b="1" dirty="0" err="1">
                <a:solidFill>
                  <a:srgbClr val="056839"/>
                </a:solidFill>
                <a:highlight>
                  <a:schemeClr val="lt1"/>
                </a:highlight>
                <a:latin typeface="Calibri"/>
                <a:ea typeface="Calibri"/>
                <a:cs typeface="Calibri"/>
                <a:sym typeface="Calibri"/>
              </a:rPr>
              <a:t>характеризират</a:t>
            </a:r>
            <a:r>
              <a:rPr lang="ru-RU" sz="3900" b="1" dirty="0">
                <a:solidFill>
                  <a:srgbClr val="056839"/>
                </a:solidFill>
                <a:highlight>
                  <a:schemeClr val="lt1"/>
                </a:highlight>
                <a:latin typeface="Calibri"/>
                <a:ea typeface="Calibri"/>
                <a:cs typeface="Calibri"/>
                <a:sym typeface="Calibri"/>
              </a:rPr>
              <a:t> с </a:t>
            </a:r>
            <a:r>
              <a:rPr lang="ru-RU" sz="3900" b="1" dirty="0" err="1">
                <a:solidFill>
                  <a:srgbClr val="056839"/>
                </a:solidFill>
                <a:highlight>
                  <a:schemeClr val="lt1"/>
                </a:highlight>
                <a:latin typeface="Calibri"/>
                <a:ea typeface="Calibri"/>
                <a:cs typeface="Calibri"/>
                <a:sym typeface="Calibri"/>
              </a:rPr>
              <a:t>естествено</a:t>
            </a:r>
            <a:r>
              <a:rPr lang="ru-RU" sz="3900" b="1" dirty="0">
                <a:solidFill>
                  <a:srgbClr val="056839"/>
                </a:solidFill>
                <a:highlight>
                  <a:schemeClr val="lt1"/>
                </a:highlight>
                <a:latin typeface="Calibri"/>
                <a:ea typeface="Calibri"/>
                <a:cs typeface="Calibri"/>
                <a:sym typeface="Calibri"/>
              </a:rPr>
              <a:t> </a:t>
            </a:r>
            <a:r>
              <a:rPr lang="ru-RU" sz="3900" b="1" dirty="0" err="1">
                <a:solidFill>
                  <a:srgbClr val="056839"/>
                </a:solidFill>
                <a:highlight>
                  <a:schemeClr val="lt1"/>
                </a:highlight>
                <a:latin typeface="Calibri"/>
                <a:ea typeface="Calibri"/>
                <a:cs typeface="Calibri"/>
                <a:sym typeface="Calibri"/>
              </a:rPr>
              <a:t>попълване</a:t>
            </a:r>
            <a:r>
              <a:rPr lang="ru-RU" sz="3900" b="1" dirty="0">
                <a:solidFill>
                  <a:srgbClr val="056839"/>
                </a:solidFill>
                <a:highlight>
                  <a:schemeClr val="lt1"/>
                </a:highlight>
                <a:latin typeface="Calibri"/>
                <a:ea typeface="Calibri"/>
                <a:cs typeface="Calibri"/>
                <a:sym typeface="Calibri"/>
              </a:rPr>
              <a:t> за </a:t>
            </a:r>
            <a:r>
              <a:rPr lang="ru-RU" sz="3900" b="1" dirty="0" err="1">
                <a:solidFill>
                  <a:srgbClr val="056839"/>
                </a:solidFill>
                <a:highlight>
                  <a:schemeClr val="lt1"/>
                </a:highlight>
                <a:latin typeface="Calibri"/>
                <a:ea typeface="Calibri"/>
                <a:cs typeface="Calibri"/>
                <a:sym typeface="Calibri"/>
              </a:rPr>
              <a:t>сравнително</a:t>
            </a:r>
            <a:r>
              <a:rPr lang="ru-RU" sz="3900" b="1" dirty="0">
                <a:solidFill>
                  <a:srgbClr val="056839"/>
                </a:solidFill>
                <a:highlight>
                  <a:schemeClr val="lt1"/>
                </a:highlight>
                <a:latin typeface="Calibri"/>
                <a:ea typeface="Calibri"/>
                <a:cs typeface="Calibri"/>
                <a:sym typeface="Calibri"/>
              </a:rPr>
              <a:t> кратко </a:t>
            </a:r>
            <a:r>
              <a:rPr lang="ru-RU" sz="3900" b="1" dirty="0" err="1">
                <a:solidFill>
                  <a:srgbClr val="056839"/>
                </a:solidFill>
                <a:highlight>
                  <a:schemeClr val="lt1"/>
                </a:highlight>
                <a:latin typeface="Calibri"/>
                <a:ea typeface="Calibri"/>
                <a:cs typeface="Calibri"/>
                <a:sym typeface="Calibri"/>
              </a:rPr>
              <a:t>време</a:t>
            </a:r>
            <a:r>
              <a:rPr lang="ru-RU" sz="3900" b="1" dirty="0">
                <a:solidFill>
                  <a:srgbClr val="056839"/>
                </a:solidFill>
                <a:highlight>
                  <a:schemeClr val="lt1"/>
                </a:highlight>
                <a:latin typeface="Calibri"/>
                <a:ea typeface="Calibri"/>
                <a:cs typeface="Calibri"/>
                <a:sym typeface="Calibri"/>
              </a:rPr>
              <a:t>.  В </a:t>
            </a:r>
            <a:r>
              <a:rPr lang="ru-RU" sz="3900" b="1" dirty="0" err="1">
                <a:solidFill>
                  <a:srgbClr val="056839"/>
                </a:solidFill>
                <a:highlight>
                  <a:schemeClr val="lt1"/>
                </a:highlight>
                <a:latin typeface="Calibri"/>
                <a:ea typeface="Calibri"/>
                <a:cs typeface="Calibri"/>
                <a:sym typeface="Calibri"/>
              </a:rPr>
              <a:t>резултат</a:t>
            </a:r>
            <a:r>
              <a:rPr lang="ru-RU" sz="3900" b="1" dirty="0">
                <a:solidFill>
                  <a:srgbClr val="056839"/>
                </a:solidFill>
                <a:highlight>
                  <a:schemeClr val="lt1"/>
                </a:highlight>
                <a:latin typeface="Calibri"/>
                <a:ea typeface="Calibri"/>
                <a:cs typeface="Calibri"/>
                <a:sym typeface="Calibri"/>
              </a:rPr>
              <a:t> на </a:t>
            </a:r>
            <a:r>
              <a:rPr lang="ru-RU" sz="3900" b="1" dirty="0" err="1">
                <a:solidFill>
                  <a:srgbClr val="056839"/>
                </a:solidFill>
                <a:highlight>
                  <a:schemeClr val="lt1"/>
                </a:highlight>
                <a:latin typeface="Calibri"/>
                <a:ea typeface="Calibri"/>
                <a:cs typeface="Calibri"/>
                <a:sym typeface="Calibri"/>
              </a:rPr>
              <a:t>това</a:t>
            </a:r>
            <a:r>
              <a:rPr lang="ru-RU" sz="3900" b="1" dirty="0">
                <a:solidFill>
                  <a:srgbClr val="056839"/>
                </a:solidFill>
                <a:highlight>
                  <a:schemeClr val="lt1"/>
                </a:highlight>
                <a:latin typeface="Calibri"/>
                <a:ea typeface="Calibri"/>
                <a:cs typeface="Calibri"/>
                <a:sym typeface="Calibri"/>
              </a:rPr>
              <a:t> те </a:t>
            </a:r>
            <a:r>
              <a:rPr lang="ru-RU" sz="3900" b="1" dirty="0" err="1">
                <a:solidFill>
                  <a:srgbClr val="056839"/>
                </a:solidFill>
                <a:highlight>
                  <a:schemeClr val="lt1"/>
                </a:highlight>
                <a:latin typeface="Calibri"/>
                <a:ea typeface="Calibri"/>
                <a:cs typeface="Calibri"/>
                <a:sym typeface="Calibri"/>
              </a:rPr>
              <a:t>са</a:t>
            </a:r>
            <a:r>
              <a:rPr lang="ru-RU" sz="3900" b="1" dirty="0">
                <a:solidFill>
                  <a:srgbClr val="056839"/>
                </a:solidFill>
                <a:highlight>
                  <a:schemeClr val="lt1"/>
                </a:highlight>
                <a:latin typeface="Calibri"/>
                <a:ea typeface="Calibri"/>
                <a:cs typeface="Calibri"/>
                <a:sym typeface="Calibri"/>
              </a:rPr>
              <a:t> </a:t>
            </a:r>
            <a:r>
              <a:rPr lang="ru-RU" sz="3900" b="1" dirty="0" err="1">
                <a:solidFill>
                  <a:srgbClr val="056839"/>
                </a:solidFill>
                <a:highlight>
                  <a:schemeClr val="lt1"/>
                </a:highlight>
                <a:latin typeface="Calibri"/>
                <a:ea typeface="Calibri"/>
                <a:cs typeface="Calibri"/>
                <a:sym typeface="Calibri"/>
              </a:rPr>
              <a:t>винаги</a:t>
            </a:r>
            <a:r>
              <a:rPr lang="ru-RU" sz="3900" b="1" dirty="0">
                <a:solidFill>
                  <a:srgbClr val="056839"/>
                </a:solidFill>
                <a:highlight>
                  <a:schemeClr val="lt1"/>
                </a:highlight>
                <a:latin typeface="Calibri"/>
                <a:ea typeface="Calibri"/>
                <a:cs typeface="Calibri"/>
                <a:sym typeface="Calibri"/>
              </a:rPr>
              <a:t> на </a:t>
            </a:r>
            <a:r>
              <a:rPr lang="ru-RU" sz="3900" b="1" dirty="0" err="1">
                <a:solidFill>
                  <a:srgbClr val="056839"/>
                </a:solidFill>
                <a:highlight>
                  <a:schemeClr val="lt1"/>
                </a:highlight>
                <a:latin typeface="Calibri"/>
                <a:ea typeface="Calibri"/>
                <a:cs typeface="Calibri"/>
                <a:sym typeface="Calibri"/>
              </a:rPr>
              <a:t>разположение</a:t>
            </a:r>
            <a:r>
              <a:rPr lang="ru-RU" sz="3900" b="1" dirty="0">
                <a:solidFill>
                  <a:srgbClr val="056839"/>
                </a:solidFill>
                <a:highlight>
                  <a:schemeClr val="lt1"/>
                </a:highlight>
                <a:latin typeface="Calibri"/>
                <a:ea typeface="Calibri"/>
                <a:cs typeface="Calibri"/>
                <a:sym typeface="Calibri"/>
              </a:rPr>
              <a:t>.</a:t>
            </a:r>
            <a:endParaRPr lang="en-US" sz="3900" dirty="0">
              <a:solidFill>
                <a:srgbClr val="056839"/>
              </a:solidFill>
              <a:latin typeface="Calibri"/>
              <a:ea typeface="Calibri"/>
              <a:cs typeface="Calibri"/>
              <a:sym typeface="Calibri"/>
            </a:endParaRPr>
          </a:p>
        </p:txBody>
      </p:sp>
      <p:sp>
        <p:nvSpPr>
          <p:cNvPr id="134" name="Google Shape;134;g163af8793ad_0_3"/>
          <p:cNvSpPr txBox="1"/>
          <p:nvPr/>
        </p:nvSpPr>
        <p:spPr>
          <a:xfrm>
            <a:off x="1436606" y="5195288"/>
            <a:ext cx="17798700" cy="1350329"/>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900" b="1" dirty="0" err="1">
                <a:solidFill>
                  <a:srgbClr val="056839"/>
                </a:solidFill>
                <a:latin typeface="Calibri"/>
                <a:ea typeface="Calibri"/>
                <a:cs typeface="Calibri"/>
                <a:sym typeface="Calibri"/>
              </a:rPr>
              <a:t>Възобновяеми</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енергийни</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източници</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вятър</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слънце</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геотермална</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енергия</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биомаса</a:t>
            </a:r>
            <a:r>
              <a:rPr lang="ru-RU" sz="3900" b="1" dirty="0">
                <a:solidFill>
                  <a:srgbClr val="056839"/>
                </a:solidFill>
                <a:latin typeface="Calibri"/>
                <a:ea typeface="Calibri"/>
                <a:cs typeface="Calibri"/>
                <a:sym typeface="Calibri"/>
              </a:rPr>
              <a:t> (растения), вода.</a:t>
            </a:r>
            <a:endParaRPr sz="3900" dirty="0">
              <a:solidFill>
                <a:srgbClr val="056839"/>
              </a:solidFill>
              <a:latin typeface="Calibri"/>
              <a:ea typeface="Calibri"/>
              <a:cs typeface="Calibri"/>
              <a:sym typeface="Calibri"/>
            </a:endParaRPr>
          </a:p>
        </p:txBody>
      </p:sp>
      <p:sp>
        <p:nvSpPr>
          <p:cNvPr id="135" name="Google Shape;135;g163af8793ad_0_3"/>
          <p:cNvSpPr txBox="1"/>
          <p:nvPr/>
        </p:nvSpPr>
        <p:spPr>
          <a:xfrm>
            <a:off x="1436602" y="7753544"/>
            <a:ext cx="11793600" cy="596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endParaRPr sz="2900">
              <a:solidFill>
                <a:srgbClr val="C55A11"/>
              </a:solidFill>
              <a:latin typeface="Calibri"/>
              <a:ea typeface="Calibri"/>
              <a:cs typeface="Calibri"/>
              <a:sym typeface="Calibri"/>
            </a:endParaRPr>
          </a:p>
        </p:txBody>
      </p:sp>
      <p:sp>
        <p:nvSpPr>
          <p:cNvPr id="136" name="Google Shape;136;g163af8793ad_0_3"/>
          <p:cNvSpPr txBox="1"/>
          <p:nvPr/>
        </p:nvSpPr>
        <p:spPr>
          <a:xfrm>
            <a:off x="939313" y="7626101"/>
            <a:ext cx="11850900" cy="596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endParaRPr sz="2900">
              <a:solidFill>
                <a:srgbClr val="056839"/>
              </a:solidFill>
              <a:latin typeface="Calibri"/>
              <a:ea typeface="Calibri"/>
              <a:cs typeface="Calibri"/>
              <a:sym typeface="Calibri"/>
            </a:endParaRPr>
          </a:p>
        </p:txBody>
      </p:sp>
      <p:sp>
        <p:nvSpPr>
          <p:cNvPr id="137" name="Google Shape;137;g163af8793ad_0_3"/>
          <p:cNvSpPr/>
          <p:nvPr/>
        </p:nvSpPr>
        <p:spPr>
          <a:xfrm>
            <a:off x="15494160" y="3662213"/>
            <a:ext cx="4773900" cy="6003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1600">
              <a:solidFill>
                <a:srgbClr val="056839"/>
              </a:solidFill>
              <a:latin typeface="Calibri"/>
              <a:ea typeface="Calibri"/>
              <a:cs typeface="Calibri"/>
              <a:sym typeface="Calibri"/>
            </a:endParaRPr>
          </a:p>
        </p:txBody>
      </p:sp>
      <p:sp>
        <p:nvSpPr>
          <p:cNvPr id="138" name="Google Shape;138;g163af8793ad_0_3"/>
          <p:cNvSpPr/>
          <p:nvPr/>
        </p:nvSpPr>
        <p:spPr>
          <a:xfrm>
            <a:off x="15494160" y="7414463"/>
            <a:ext cx="4817100" cy="6003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1600">
              <a:solidFill>
                <a:srgbClr val="056839"/>
              </a:solidFill>
              <a:latin typeface="Calibri"/>
              <a:ea typeface="Calibri"/>
              <a:cs typeface="Calibri"/>
              <a:sym typeface="Calibri"/>
            </a:endParaRPr>
          </a:p>
        </p:txBody>
      </p:sp>
      <p:pic>
        <p:nvPicPr>
          <p:cNvPr id="139" name="Google Shape;139;g163af8793ad_0_3"/>
          <p:cNvPicPr preferRelativeResize="0"/>
          <p:nvPr/>
        </p:nvPicPr>
        <p:blipFill rotWithShape="1">
          <a:blip r:embed="rId5">
            <a:alphaModFix/>
          </a:blip>
          <a:srcRect/>
          <a:stretch/>
        </p:blipFill>
        <p:spPr>
          <a:xfrm>
            <a:off x="1274051" y="1806254"/>
            <a:ext cx="5322271" cy="1188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14093dd1c68_0_0" descr="Graphical user interface, text&#10;&#10;Description automatically generated"/>
          <p:cNvPicPr preferRelativeResize="0"/>
          <p:nvPr/>
        </p:nvPicPr>
        <p:blipFill rotWithShape="1">
          <a:blip r:embed="rId3">
            <a:alphaModFix/>
          </a:blip>
          <a:srcRect/>
          <a:stretch/>
        </p:blipFill>
        <p:spPr>
          <a:xfrm>
            <a:off x="159219" y="9117953"/>
            <a:ext cx="5165967" cy="1083796"/>
          </a:xfrm>
          <a:prstGeom prst="rect">
            <a:avLst/>
          </a:prstGeom>
          <a:noFill/>
          <a:ln>
            <a:noFill/>
          </a:ln>
        </p:spPr>
      </p:pic>
      <p:pic>
        <p:nvPicPr>
          <p:cNvPr id="145" name="Google Shape;145;g14093dd1c68_0_0"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46" name="Google Shape;146;g14093dd1c68_0_0"/>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7" name="Google Shape;147;g14093dd1c68_0_0"/>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8" name="Google Shape;148;g14093dd1c68_0_0"/>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9" name="Google Shape;149;g14093dd1c68_0_0"/>
          <p:cNvSpPr/>
          <p:nvPr/>
        </p:nvSpPr>
        <p:spPr>
          <a:xfrm>
            <a:off x="0" y="8986878"/>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0" name="Google Shape;150;g14093dd1c68_0_0"/>
          <p:cNvSpPr txBox="1"/>
          <p:nvPr/>
        </p:nvSpPr>
        <p:spPr>
          <a:xfrm>
            <a:off x="1556084" y="664349"/>
            <a:ext cx="15233100" cy="19509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bg-BG" sz="5900" b="1" dirty="0">
                <a:solidFill>
                  <a:srgbClr val="056839"/>
                </a:solidFill>
                <a:latin typeface="Calibri"/>
                <a:ea typeface="Calibri"/>
                <a:cs typeface="Calibri"/>
                <a:sym typeface="Calibri"/>
              </a:rPr>
              <a:t>Въведение</a:t>
            </a:r>
            <a:r>
              <a:rPr lang="en-US" sz="5900" b="1" dirty="0">
                <a:solidFill>
                  <a:srgbClr val="056839"/>
                </a:solidFill>
                <a:latin typeface="Calibri"/>
                <a:ea typeface="Calibri"/>
                <a:cs typeface="Calibri"/>
                <a:sym typeface="Calibri"/>
              </a:rPr>
              <a:t> </a:t>
            </a:r>
            <a:endParaRPr sz="2300" dirty="0">
              <a:solidFill>
                <a:schemeClr val="dk1"/>
              </a:solidFill>
            </a:endParaRPr>
          </a:p>
          <a:p>
            <a:pPr marL="0" lvl="0" indent="0" algn="l" rtl="0">
              <a:spcBef>
                <a:spcPts val="0"/>
              </a:spcBef>
              <a:spcAft>
                <a:spcPts val="0"/>
              </a:spcAft>
              <a:buClr>
                <a:schemeClr val="dk1"/>
              </a:buClr>
              <a:buFont typeface="Arial"/>
              <a:buNone/>
            </a:pP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rgbClr val="056839"/>
              </a:solidFill>
              <a:latin typeface="Calibri"/>
              <a:ea typeface="Calibri"/>
              <a:cs typeface="Calibri"/>
              <a:sym typeface="Calibri"/>
            </a:endParaRPr>
          </a:p>
        </p:txBody>
      </p:sp>
      <p:sp>
        <p:nvSpPr>
          <p:cNvPr id="151" name="Google Shape;151;g14093dd1c68_0_0"/>
          <p:cNvSpPr txBox="1"/>
          <p:nvPr/>
        </p:nvSpPr>
        <p:spPr>
          <a:xfrm>
            <a:off x="1227783" y="2465250"/>
            <a:ext cx="17326800" cy="5482230"/>
          </a:xfrm>
          <a:prstGeom prst="rect">
            <a:avLst/>
          </a:prstGeom>
          <a:noFill/>
          <a:ln>
            <a:noFill/>
          </a:ln>
        </p:spPr>
        <p:txBody>
          <a:bodyPr spcFirstLastPara="1" wrap="square" lIns="148575" tIns="74275" rIns="148575" bIns="74275" anchor="t" anchorCtr="0">
            <a:spAutoFit/>
          </a:bodyPr>
          <a:lstStyle/>
          <a:p>
            <a:pPr marL="749300" lvl="0" indent="-590550" algn="just">
              <a:lnSpc>
                <a:spcPct val="150000"/>
              </a:lnSpc>
              <a:buClr>
                <a:srgbClr val="056839"/>
              </a:buClr>
              <a:buSzPts val="3300"/>
              <a:buFont typeface="Calibri"/>
              <a:buChar char="●"/>
            </a:pPr>
            <a:r>
              <a:rPr lang="ru-RU" sz="3300" dirty="0" err="1">
                <a:solidFill>
                  <a:srgbClr val="056839"/>
                </a:solidFill>
                <a:latin typeface="Calibri"/>
                <a:ea typeface="Calibri"/>
                <a:cs typeface="Calibri"/>
                <a:sym typeface="Calibri"/>
              </a:rPr>
              <a:t>Използваната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възобновяема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енергия</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създава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по-ниски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емисии</a:t>
            </a:r>
            <a:r>
              <a:rPr lang="ru-RU" sz="3300" dirty="0">
                <a:solidFill>
                  <a:srgbClr val="056839"/>
                </a:solidFill>
                <a:latin typeface="Calibri"/>
                <a:ea typeface="Calibri"/>
                <a:cs typeface="Calibri"/>
                <a:sym typeface="Calibri"/>
              </a:rPr>
              <a:t> от </a:t>
            </a:r>
            <a:r>
              <a:rPr lang="ru-RU" sz="3300" dirty="0" err="1">
                <a:solidFill>
                  <a:srgbClr val="056839"/>
                </a:solidFill>
                <a:latin typeface="Calibri"/>
                <a:ea typeface="Calibri"/>
                <a:cs typeface="Calibri"/>
                <a:sym typeface="Calibri"/>
              </a:rPr>
              <a:t>изгарянето</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изкопаеми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горива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Преминаването</a:t>
            </a:r>
            <a:r>
              <a:rPr lang="ru-RU" sz="3300" dirty="0">
                <a:solidFill>
                  <a:srgbClr val="056839"/>
                </a:solidFill>
                <a:latin typeface="Calibri"/>
                <a:ea typeface="Calibri"/>
                <a:cs typeface="Calibri"/>
                <a:sym typeface="Calibri"/>
              </a:rPr>
              <a:t> от </a:t>
            </a:r>
            <a:r>
              <a:rPr lang="ru-RU" sz="3300" dirty="0" err="1">
                <a:solidFill>
                  <a:srgbClr val="056839"/>
                </a:solidFill>
                <a:latin typeface="Calibri"/>
                <a:ea typeface="Calibri"/>
                <a:cs typeface="Calibri"/>
                <a:sym typeface="Calibri"/>
              </a:rPr>
              <a:t>изкопаеми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горива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които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понастоящем</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произвеждат</a:t>
            </a:r>
            <a:r>
              <a:rPr lang="ru-RU" sz="3300" dirty="0">
                <a:solidFill>
                  <a:srgbClr val="056839"/>
                </a:solidFill>
                <a:latin typeface="Calibri"/>
                <a:ea typeface="Calibri"/>
                <a:cs typeface="Calibri"/>
                <a:sym typeface="Calibri"/>
              </a:rPr>
              <a:t> най-</a:t>
            </a:r>
            <a:r>
              <a:rPr lang="ru-RU" sz="3300" dirty="0" err="1">
                <a:solidFill>
                  <a:srgbClr val="056839"/>
                </a:solidFill>
                <a:latin typeface="Calibri"/>
                <a:ea typeface="Calibri"/>
                <a:cs typeface="Calibri"/>
                <a:sym typeface="Calibri"/>
              </a:rPr>
              <a:t>голямо</a:t>
            </a:r>
            <a:r>
              <a:rPr lang="ru-RU" sz="3300" dirty="0">
                <a:solidFill>
                  <a:srgbClr val="056839"/>
                </a:solidFill>
                <a:latin typeface="Calibri"/>
                <a:ea typeface="Calibri"/>
                <a:cs typeface="Calibri"/>
                <a:sym typeface="Calibri"/>
              </a:rPr>
              <a:t> количество </a:t>
            </a:r>
            <a:r>
              <a:rPr lang="ru-RU" sz="3300" dirty="0" err="1">
                <a:solidFill>
                  <a:srgbClr val="056839"/>
                </a:solidFill>
                <a:latin typeface="Calibri"/>
                <a:ea typeface="Calibri"/>
                <a:cs typeface="Calibri"/>
                <a:sym typeface="Calibri"/>
              </a:rPr>
              <a:t>емисии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към</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възобновяема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енергия</a:t>
            </a:r>
            <a:r>
              <a:rPr lang="ru-RU" sz="3300" dirty="0">
                <a:solidFill>
                  <a:srgbClr val="056839"/>
                </a:solidFill>
                <a:latin typeface="Calibri"/>
                <a:ea typeface="Calibri"/>
                <a:cs typeface="Calibri"/>
                <a:sym typeface="Calibri"/>
              </a:rPr>
              <a:t> е </a:t>
            </a:r>
            <a:r>
              <a:rPr lang="ru-RU" sz="3300" dirty="0" err="1">
                <a:solidFill>
                  <a:srgbClr val="056839"/>
                </a:solidFill>
                <a:latin typeface="Calibri"/>
                <a:ea typeface="Calibri"/>
                <a:cs typeface="Calibri"/>
                <a:sym typeface="Calibri"/>
              </a:rPr>
              <a:t>ключов</a:t>
            </a:r>
            <a:r>
              <a:rPr lang="ru-RU" sz="3300" dirty="0">
                <a:solidFill>
                  <a:srgbClr val="056839"/>
                </a:solidFill>
                <a:latin typeface="Calibri"/>
                <a:ea typeface="Calibri"/>
                <a:cs typeface="Calibri"/>
                <a:sym typeface="Calibri"/>
              </a:rPr>
              <a:t> фактор за </a:t>
            </a:r>
            <a:r>
              <a:rPr lang="ru-RU" sz="3300" dirty="0" err="1">
                <a:solidFill>
                  <a:srgbClr val="056839"/>
                </a:solidFill>
                <a:latin typeface="Calibri"/>
                <a:ea typeface="Calibri"/>
                <a:cs typeface="Calibri"/>
                <a:sym typeface="Calibri"/>
              </a:rPr>
              <a:t>справяне</a:t>
            </a:r>
            <a:r>
              <a:rPr lang="ru-RU" sz="3300" dirty="0">
                <a:solidFill>
                  <a:srgbClr val="056839"/>
                </a:solidFill>
                <a:latin typeface="Calibri"/>
                <a:ea typeface="Calibri"/>
                <a:cs typeface="Calibri"/>
                <a:sym typeface="Calibri"/>
              </a:rPr>
              <a:t> с </a:t>
            </a:r>
            <a:r>
              <a:rPr lang="ru-RU" sz="3300" dirty="0" err="1">
                <a:solidFill>
                  <a:srgbClr val="056839"/>
                </a:solidFill>
                <a:latin typeface="Calibri"/>
                <a:ea typeface="Calibri"/>
                <a:cs typeface="Calibri"/>
                <a:sym typeface="Calibri"/>
              </a:rPr>
              <a:t>изменението</a:t>
            </a:r>
            <a:r>
              <a:rPr lang="ru-RU" sz="3300" dirty="0">
                <a:solidFill>
                  <a:srgbClr val="056839"/>
                </a:solidFill>
                <a:latin typeface="Calibri"/>
                <a:ea typeface="Calibri"/>
                <a:cs typeface="Calibri"/>
                <a:sym typeface="Calibri"/>
              </a:rPr>
              <a:t> на климата.</a:t>
            </a:r>
          </a:p>
          <a:p>
            <a:pPr marL="749300" lvl="0" indent="-590550" algn="just">
              <a:lnSpc>
                <a:spcPct val="150000"/>
              </a:lnSpc>
              <a:buClr>
                <a:srgbClr val="056839"/>
              </a:buClr>
              <a:buSzPts val="3300"/>
              <a:buFont typeface="Calibri"/>
              <a:buChar char="●"/>
            </a:pPr>
            <a:endParaRPr lang="ru-RU" sz="3300" dirty="0">
              <a:solidFill>
                <a:srgbClr val="056839"/>
              </a:solidFill>
              <a:latin typeface="Calibri"/>
              <a:ea typeface="Calibri"/>
              <a:cs typeface="Calibri"/>
              <a:sym typeface="Calibri"/>
            </a:endParaRPr>
          </a:p>
          <a:p>
            <a:pPr marL="749300" lvl="0" indent="-590550" algn="just">
              <a:lnSpc>
                <a:spcPct val="150000"/>
              </a:lnSpc>
              <a:buClr>
                <a:srgbClr val="056839"/>
              </a:buClr>
              <a:buSzPts val="3300"/>
              <a:buFont typeface="Calibri"/>
              <a:buChar char="●"/>
            </a:pPr>
            <a:r>
              <a:rPr lang="ru-RU" sz="3300" dirty="0" err="1">
                <a:solidFill>
                  <a:srgbClr val="056839"/>
                </a:solidFill>
                <a:latin typeface="Calibri"/>
                <a:ea typeface="Calibri"/>
                <a:cs typeface="Calibri"/>
                <a:sym typeface="Calibri"/>
              </a:rPr>
              <a:t>Източниците</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възобновяема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енергия</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понастоящем</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по-евтини</a:t>
            </a:r>
            <a:r>
              <a:rPr lang="ru-RU" sz="3300" dirty="0">
                <a:solidFill>
                  <a:srgbClr val="056839"/>
                </a:solidFill>
                <a:latin typeface="Calibri"/>
                <a:ea typeface="Calibri"/>
                <a:cs typeface="Calibri"/>
                <a:sym typeface="Calibri"/>
              </a:rPr>
              <a:t> в </a:t>
            </a:r>
            <a:r>
              <a:rPr lang="ru-RU" sz="3300" dirty="0" err="1">
                <a:solidFill>
                  <a:srgbClr val="056839"/>
                </a:solidFill>
                <a:latin typeface="Calibri"/>
                <a:ea typeface="Calibri"/>
                <a:cs typeface="Calibri"/>
                <a:sym typeface="Calibri"/>
              </a:rPr>
              <a:t>повечето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страни</a:t>
            </a:r>
            <a:r>
              <a:rPr lang="ru-RU" sz="3300" dirty="0">
                <a:solidFill>
                  <a:srgbClr val="056839"/>
                </a:solidFill>
                <a:latin typeface="Calibri"/>
                <a:ea typeface="Calibri"/>
                <a:cs typeface="Calibri"/>
                <a:sym typeface="Calibri"/>
              </a:rPr>
              <a:t> и </a:t>
            </a:r>
            <a:r>
              <a:rPr lang="ru-RU" sz="3300" dirty="0" err="1">
                <a:solidFill>
                  <a:srgbClr val="056839"/>
                </a:solidFill>
                <a:latin typeface="Calibri"/>
                <a:ea typeface="Calibri"/>
                <a:cs typeface="Calibri"/>
                <a:sym typeface="Calibri"/>
              </a:rPr>
              <a:t>създават</a:t>
            </a:r>
            <a:r>
              <a:rPr lang="ru-RU" sz="3300" dirty="0">
                <a:solidFill>
                  <a:srgbClr val="056839"/>
                </a:solidFill>
                <a:latin typeface="Calibri"/>
                <a:ea typeface="Calibri"/>
                <a:cs typeface="Calibri"/>
                <a:sym typeface="Calibri"/>
              </a:rPr>
              <a:t> три </a:t>
            </a:r>
            <a:r>
              <a:rPr lang="ru-RU" sz="3300" dirty="0" err="1">
                <a:solidFill>
                  <a:srgbClr val="056839"/>
                </a:solidFill>
                <a:latin typeface="Calibri"/>
                <a:ea typeface="Calibri"/>
                <a:cs typeface="Calibri"/>
                <a:sym typeface="Calibri"/>
              </a:rPr>
              <a:t>пъти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повече</a:t>
            </a:r>
            <a:r>
              <a:rPr lang="ru-RU" sz="3300" dirty="0">
                <a:solidFill>
                  <a:srgbClr val="056839"/>
                </a:solidFill>
                <a:latin typeface="Calibri"/>
                <a:ea typeface="Calibri"/>
                <a:cs typeface="Calibri"/>
                <a:sym typeface="Calibri"/>
              </a:rPr>
              <a:t> работни места, </a:t>
            </a:r>
            <a:r>
              <a:rPr lang="ru-RU" sz="3300" dirty="0" err="1">
                <a:solidFill>
                  <a:srgbClr val="056839"/>
                </a:solidFill>
                <a:latin typeface="Calibri"/>
                <a:ea typeface="Calibri"/>
                <a:cs typeface="Calibri"/>
                <a:sym typeface="Calibri"/>
              </a:rPr>
              <a:t>отколкото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изкопаемите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горива</a:t>
            </a:r>
            <a:r>
              <a:rPr lang="ru-RU" sz="3300" dirty="0">
                <a:solidFill>
                  <a:srgbClr val="056839"/>
                </a:solidFill>
                <a:latin typeface="Calibri"/>
                <a:ea typeface="Calibri"/>
                <a:cs typeface="Calibri"/>
                <a:sym typeface="Calibri"/>
              </a:rPr>
              <a:t>.</a:t>
            </a:r>
          </a:p>
        </p:txBody>
      </p:sp>
      <p:sp>
        <p:nvSpPr>
          <p:cNvPr id="152" name="Google Shape;152;g14093dd1c68_0_0"/>
          <p:cNvSpPr/>
          <p:nvPr/>
        </p:nvSpPr>
        <p:spPr>
          <a:xfrm>
            <a:off x="1714372" y="151775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
                                            <p:txEl>
                                              <p:pRg st="0" end="0"/>
                                            </p:txEl>
                                          </p:spTgt>
                                        </p:tgtEl>
                                        <p:attrNameLst>
                                          <p:attrName>style.visibility</p:attrName>
                                        </p:attrNameLst>
                                      </p:cBhvr>
                                      <p:to>
                                        <p:strVal val="visible"/>
                                      </p:to>
                                    </p:set>
                                    <p:anim calcmode="lin" valueType="num">
                                      <p:cBhvr additive="base">
                                        <p:cTn id="7" dur="500"/>
                                        <p:tgtEl>
                                          <p:spTgt spid="1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1">
                                            <p:txEl>
                                              <p:pRg st="2" end="2"/>
                                            </p:txEl>
                                          </p:spTgt>
                                        </p:tgtEl>
                                        <p:attrNameLst>
                                          <p:attrName>style.visibility</p:attrName>
                                        </p:attrNameLst>
                                      </p:cBhvr>
                                      <p:to>
                                        <p:strVal val="visible"/>
                                      </p:to>
                                    </p:set>
                                    <p:anim calcmode="lin" valueType="num">
                                      <p:cBhvr additive="base">
                                        <p:cTn id="12" dur="500"/>
                                        <p:tgtEl>
                                          <p:spTgt spid="1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162b0c482cf_0_0" descr="Graphical user interface, text&#10;&#10;Description automatically generated"/>
          <p:cNvPicPr preferRelativeResize="0"/>
          <p:nvPr/>
        </p:nvPicPr>
        <p:blipFill rotWithShape="1">
          <a:blip r:embed="rId3">
            <a:alphaModFix/>
          </a:blip>
          <a:srcRect/>
          <a:stretch/>
        </p:blipFill>
        <p:spPr>
          <a:xfrm>
            <a:off x="159219" y="9117953"/>
            <a:ext cx="5165967" cy="1083796"/>
          </a:xfrm>
          <a:prstGeom prst="rect">
            <a:avLst/>
          </a:prstGeom>
          <a:noFill/>
          <a:ln>
            <a:noFill/>
          </a:ln>
        </p:spPr>
      </p:pic>
      <p:pic>
        <p:nvPicPr>
          <p:cNvPr id="158" name="Google Shape;158;g162b0c482cf_0_0" descr="Logo&#10;&#10;Description automatically generated"/>
          <p:cNvPicPr preferRelativeResize="0"/>
          <p:nvPr/>
        </p:nvPicPr>
        <p:blipFill rotWithShape="1">
          <a:blip r:embed="rId4">
            <a:alphaModFix/>
          </a:blip>
          <a:srcRect/>
          <a:stretch/>
        </p:blipFill>
        <p:spPr>
          <a:xfrm>
            <a:off x="15232290" y="8150586"/>
            <a:ext cx="3931188" cy="1934692"/>
          </a:xfrm>
          <a:prstGeom prst="rect">
            <a:avLst/>
          </a:prstGeom>
          <a:noFill/>
          <a:ln>
            <a:noFill/>
          </a:ln>
        </p:spPr>
      </p:pic>
      <p:sp>
        <p:nvSpPr>
          <p:cNvPr id="159" name="Google Shape;159;g162b0c482cf_0_0"/>
          <p:cNvSpPr/>
          <p:nvPr/>
        </p:nvSpPr>
        <p:spPr>
          <a:xfrm>
            <a:off x="0" y="485267"/>
            <a:ext cx="5970600" cy="1791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0" name="Google Shape;160;g162b0c482cf_0_0"/>
          <p:cNvSpPr/>
          <p:nvPr/>
        </p:nvSpPr>
        <p:spPr>
          <a:xfrm>
            <a:off x="6926955" y="485267"/>
            <a:ext cx="6720000" cy="1791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1" name="Google Shape;161;g162b0c482cf_0_0"/>
          <p:cNvSpPr/>
          <p:nvPr/>
        </p:nvSpPr>
        <p:spPr>
          <a:xfrm>
            <a:off x="14603073" y="485267"/>
            <a:ext cx="5970600" cy="1791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2" name="Google Shape;162;g162b0c482cf_0_0"/>
          <p:cNvSpPr/>
          <p:nvPr/>
        </p:nvSpPr>
        <p:spPr>
          <a:xfrm>
            <a:off x="0" y="8986878"/>
            <a:ext cx="14763900" cy="954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3" name="Google Shape;163;g162b0c482cf_0_0"/>
          <p:cNvSpPr txBox="1"/>
          <p:nvPr/>
        </p:nvSpPr>
        <p:spPr>
          <a:xfrm>
            <a:off x="1556084" y="664349"/>
            <a:ext cx="15233100" cy="1950900"/>
          </a:xfrm>
          <a:prstGeom prst="rect">
            <a:avLst/>
          </a:prstGeom>
          <a:noFill/>
          <a:ln>
            <a:noFill/>
          </a:ln>
        </p:spPr>
        <p:txBody>
          <a:bodyPr spcFirstLastPara="1" wrap="square" lIns="148575" tIns="74275" rIns="148575" bIns="74275" anchor="t" anchorCtr="0">
            <a:spAutoFit/>
          </a:bodyPr>
          <a:lstStyle/>
          <a:p>
            <a:pPr marL="0" lvl="0" indent="0" algn="l" rtl="0">
              <a:spcBef>
                <a:spcPts val="0"/>
              </a:spcBef>
              <a:spcAft>
                <a:spcPts val="0"/>
              </a:spcAft>
              <a:buClr>
                <a:schemeClr val="dk1"/>
              </a:buClr>
              <a:buFont typeface="Arial"/>
              <a:buNone/>
            </a:pPr>
            <a:r>
              <a:rPr lang="bg-BG" sz="5900" b="1" dirty="0">
                <a:solidFill>
                  <a:srgbClr val="056839"/>
                </a:solidFill>
                <a:latin typeface="Calibri"/>
                <a:ea typeface="Calibri"/>
                <a:cs typeface="Calibri"/>
                <a:sym typeface="Calibri"/>
              </a:rPr>
              <a:t>Въведение</a:t>
            </a:r>
            <a:r>
              <a:rPr lang="en-US" sz="5900" b="1" dirty="0">
                <a:solidFill>
                  <a:srgbClr val="056839"/>
                </a:solidFill>
                <a:latin typeface="Calibri"/>
                <a:ea typeface="Calibri"/>
                <a:cs typeface="Calibri"/>
                <a:sym typeface="Calibri"/>
              </a:rPr>
              <a:t> </a:t>
            </a:r>
            <a:endParaRPr sz="2300" dirty="0">
              <a:solidFill>
                <a:schemeClr val="dk1"/>
              </a:solidFill>
            </a:endParaRPr>
          </a:p>
          <a:p>
            <a:pPr marL="0" lvl="0" indent="0" algn="l" rtl="0">
              <a:spcBef>
                <a:spcPts val="0"/>
              </a:spcBef>
              <a:spcAft>
                <a:spcPts val="0"/>
              </a:spcAft>
              <a:buClr>
                <a:schemeClr val="dk1"/>
              </a:buClr>
              <a:buFont typeface="Arial"/>
              <a:buNone/>
            </a:pP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rgbClr val="056839"/>
              </a:solidFill>
              <a:latin typeface="Calibri"/>
              <a:ea typeface="Calibri"/>
              <a:cs typeface="Calibri"/>
              <a:sym typeface="Calibri"/>
            </a:endParaRPr>
          </a:p>
        </p:txBody>
      </p:sp>
      <p:sp>
        <p:nvSpPr>
          <p:cNvPr id="164" name="Google Shape;164;g162b0c482cf_0_0"/>
          <p:cNvSpPr txBox="1"/>
          <p:nvPr/>
        </p:nvSpPr>
        <p:spPr>
          <a:xfrm>
            <a:off x="1556084" y="1871982"/>
            <a:ext cx="16861800" cy="7005724"/>
          </a:xfrm>
          <a:prstGeom prst="rect">
            <a:avLst/>
          </a:prstGeom>
          <a:noFill/>
          <a:ln>
            <a:noFill/>
          </a:ln>
        </p:spPr>
        <p:txBody>
          <a:bodyPr spcFirstLastPara="1" wrap="square" lIns="148575" tIns="74275" rIns="148575" bIns="74275" anchor="t" anchorCtr="0">
            <a:spAutoFit/>
          </a:bodyPr>
          <a:lstStyle/>
          <a:p>
            <a:pPr marL="558800" lvl="0" indent="-514350" algn="just">
              <a:lnSpc>
                <a:spcPct val="150000"/>
              </a:lnSpc>
              <a:buClr>
                <a:srgbClr val="056839"/>
              </a:buClr>
              <a:buSzPts val="3300"/>
              <a:buFont typeface="Arial"/>
              <a:buChar char="•"/>
            </a:pPr>
            <a:r>
              <a:rPr lang="ru-RU" sz="3300" b="1" dirty="0" err="1">
                <a:solidFill>
                  <a:srgbClr val="056839"/>
                </a:solidFill>
                <a:latin typeface="Calibri"/>
                <a:ea typeface="Calibri"/>
                <a:cs typeface="Calibri"/>
                <a:sym typeface="Calibri"/>
              </a:rPr>
              <a:t>Възобновяемата</a:t>
            </a:r>
            <a:r>
              <a:rPr lang="ru-RU" sz="3300" b="1" dirty="0">
                <a:solidFill>
                  <a:srgbClr val="056839"/>
                </a:solidFill>
                <a:latin typeface="Calibri"/>
                <a:ea typeface="Calibri"/>
                <a:cs typeface="Calibri"/>
                <a:sym typeface="Calibri"/>
              </a:rPr>
              <a:t> </a:t>
            </a:r>
            <a:r>
              <a:rPr lang="ru-RU" sz="3300" b="1" dirty="0" err="1">
                <a:solidFill>
                  <a:srgbClr val="056839"/>
                </a:solidFill>
                <a:latin typeface="Calibri"/>
                <a:ea typeface="Calibri"/>
                <a:cs typeface="Calibri"/>
                <a:sym typeface="Calibri"/>
              </a:rPr>
              <a:t>енергия</a:t>
            </a:r>
            <a:r>
              <a:rPr lang="ru-RU" sz="3300" b="1" dirty="0">
                <a:solidFill>
                  <a:srgbClr val="056839"/>
                </a:solidFill>
                <a:latin typeface="Calibri"/>
                <a:ea typeface="Calibri"/>
                <a:cs typeface="Calibri"/>
                <a:sym typeface="Calibri"/>
              </a:rPr>
              <a:t> - </a:t>
            </a:r>
            <a:r>
              <a:rPr lang="ru-RU" sz="3300" dirty="0">
                <a:solidFill>
                  <a:srgbClr val="056839"/>
                </a:solidFill>
                <a:latin typeface="Calibri"/>
                <a:ea typeface="Calibri"/>
                <a:cs typeface="Calibri"/>
                <a:sym typeface="Calibri"/>
              </a:rPr>
              <a:t>е </a:t>
            </a:r>
            <a:r>
              <a:rPr lang="ru-RU" sz="3300" dirty="0" err="1">
                <a:solidFill>
                  <a:srgbClr val="056839"/>
                </a:solidFill>
                <a:latin typeface="Calibri"/>
                <a:ea typeface="Calibri"/>
                <a:cs typeface="Calibri"/>
                <a:sym typeface="Calibri"/>
              </a:rPr>
              <a:t>енергия</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която</a:t>
            </a:r>
            <a:r>
              <a:rPr lang="ru-RU" sz="3300" dirty="0">
                <a:solidFill>
                  <a:srgbClr val="056839"/>
                </a:solidFill>
                <a:latin typeface="Calibri"/>
                <a:ea typeface="Calibri"/>
                <a:cs typeface="Calibri"/>
                <a:sym typeface="Calibri"/>
              </a:rPr>
              <a:t> се </a:t>
            </a:r>
            <a:r>
              <a:rPr lang="ru-RU" sz="3300" dirty="0" err="1">
                <a:solidFill>
                  <a:srgbClr val="056839"/>
                </a:solidFill>
                <a:latin typeface="Calibri"/>
                <a:ea typeface="Calibri"/>
                <a:cs typeface="Calibri"/>
                <a:sym typeface="Calibri"/>
              </a:rPr>
              <a:t>получава</a:t>
            </a:r>
            <a:r>
              <a:rPr lang="ru-RU" sz="3300" dirty="0">
                <a:solidFill>
                  <a:srgbClr val="056839"/>
                </a:solidFill>
                <a:latin typeface="Calibri"/>
                <a:ea typeface="Calibri"/>
                <a:cs typeface="Calibri"/>
                <a:sym typeface="Calibri"/>
              </a:rPr>
              <a:t> от </a:t>
            </a:r>
            <a:r>
              <a:rPr lang="ru-RU" sz="3300" dirty="0" err="1">
                <a:solidFill>
                  <a:srgbClr val="056839"/>
                </a:solidFill>
                <a:latin typeface="Calibri"/>
                <a:ea typeface="Calibri"/>
                <a:cs typeface="Calibri"/>
                <a:sym typeface="Calibri"/>
              </a:rPr>
              <a:t>природни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източници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Слънчевата</a:t>
            </a:r>
            <a:r>
              <a:rPr lang="ru-RU" sz="3300" dirty="0">
                <a:solidFill>
                  <a:srgbClr val="056839"/>
                </a:solidFill>
                <a:latin typeface="Calibri"/>
                <a:ea typeface="Calibri"/>
                <a:cs typeface="Calibri"/>
                <a:sym typeface="Calibri"/>
              </a:rPr>
              <a:t> светлина и </a:t>
            </a:r>
            <a:r>
              <a:rPr lang="ru-RU" sz="3300" dirty="0" err="1">
                <a:solidFill>
                  <a:srgbClr val="056839"/>
                </a:solidFill>
                <a:latin typeface="Calibri"/>
                <a:ea typeface="Calibri"/>
                <a:cs typeface="Calibri"/>
                <a:sym typeface="Calibri"/>
              </a:rPr>
              <a:t>вятърът</a:t>
            </a:r>
            <a:r>
              <a:rPr lang="ru-RU" sz="3300" dirty="0">
                <a:solidFill>
                  <a:srgbClr val="056839"/>
                </a:solidFill>
                <a:latin typeface="Calibri"/>
                <a:ea typeface="Calibri"/>
                <a:cs typeface="Calibri"/>
                <a:sym typeface="Calibri"/>
              </a:rPr>
              <a:t>, например </a:t>
            </a:r>
            <a:r>
              <a:rPr lang="ru-RU" sz="3300" dirty="0" err="1">
                <a:solidFill>
                  <a:srgbClr val="056839"/>
                </a:solidFill>
                <a:latin typeface="Calibri"/>
                <a:ea typeface="Calibri"/>
                <a:cs typeface="Calibri"/>
                <a:sym typeface="Calibri"/>
              </a:rPr>
              <a:t>са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такива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източници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които</a:t>
            </a:r>
            <a:r>
              <a:rPr lang="ru-RU" sz="3300" dirty="0">
                <a:solidFill>
                  <a:srgbClr val="056839"/>
                </a:solidFill>
                <a:latin typeface="Calibri"/>
                <a:ea typeface="Calibri"/>
                <a:cs typeface="Calibri"/>
                <a:sym typeface="Calibri"/>
              </a:rPr>
              <a:t> се </a:t>
            </a:r>
            <a:r>
              <a:rPr lang="ru-RU" sz="3300" dirty="0" err="1">
                <a:solidFill>
                  <a:srgbClr val="056839"/>
                </a:solidFill>
                <a:latin typeface="Calibri"/>
                <a:ea typeface="Calibri"/>
                <a:cs typeface="Calibri"/>
                <a:sym typeface="Calibri"/>
              </a:rPr>
              <a:t>възстановяват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редовно</a:t>
            </a:r>
            <a:r>
              <a:rPr lang="ru-RU" sz="3300" dirty="0">
                <a:solidFill>
                  <a:srgbClr val="056839"/>
                </a:solidFill>
                <a:latin typeface="Calibri"/>
                <a:ea typeface="Calibri"/>
                <a:cs typeface="Calibri"/>
                <a:sym typeface="Calibri"/>
              </a:rPr>
              <a:t>. В </a:t>
            </a:r>
            <a:r>
              <a:rPr lang="ru-RU" sz="3300" dirty="0" err="1">
                <a:solidFill>
                  <a:srgbClr val="056839"/>
                </a:solidFill>
                <a:latin typeface="Calibri"/>
                <a:ea typeface="Calibri"/>
                <a:cs typeface="Calibri"/>
                <a:sym typeface="Calibri"/>
              </a:rPr>
              <a:t>околната</a:t>
            </a:r>
            <a:r>
              <a:rPr lang="ru-RU" sz="3300" dirty="0">
                <a:solidFill>
                  <a:srgbClr val="056839"/>
                </a:solidFill>
                <a:latin typeface="Calibri"/>
                <a:ea typeface="Calibri"/>
                <a:cs typeface="Calibri"/>
                <a:sym typeface="Calibri"/>
              </a:rPr>
              <a:t> среда </a:t>
            </a:r>
            <a:r>
              <a:rPr lang="ru-RU" sz="3300" dirty="0" err="1">
                <a:solidFill>
                  <a:srgbClr val="056839"/>
                </a:solidFill>
                <a:latin typeface="Calibri"/>
                <a:ea typeface="Calibri"/>
                <a:cs typeface="Calibri"/>
                <a:sym typeface="Calibri"/>
              </a:rPr>
              <a:t>има</a:t>
            </a:r>
            <a:r>
              <a:rPr lang="ru-RU" sz="3300" dirty="0">
                <a:solidFill>
                  <a:srgbClr val="056839"/>
                </a:solidFill>
                <a:latin typeface="Calibri"/>
                <a:ea typeface="Calibri"/>
                <a:cs typeface="Calibri"/>
                <a:sym typeface="Calibri"/>
              </a:rPr>
              <a:t> много </a:t>
            </a:r>
            <a:r>
              <a:rPr lang="ru-RU" sz="3300" dirty="0" err="1">
                <a:solidFill>
                  <a:srgbClr val="056839"/>
                </a:solidFill>
                <a:latin typeface="Calibri"/>
                <a:ea typeface="Calibri"/>
                <a:cs typeface="Calibri"/>
                <a:sym typeface="Calibri"/>
              </a:rPr>
              <a:t>възобновяеми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енергийни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източници</a:t>
            </a:r>
            <a:r>
              <a:rPr lang="ru-RU" sz="3300" dirty="0">
                <a:solidFill>
                  <a:srgbClr val="056839"/>
                </a:solidFill>
                <a:latin typeface="Calibri"/>
                <a:ea typeface="Calibri"/>
                <a:cs typeface="Calibri"/>
                <a:sym typeface="Calibri"/>
              </a:rPr>
              <a:t>.</a:t>
            </a:r>
          </a:p>
          <a:p>
            <a:pPr marL="558800" lvl="0" indent="-514350" algn="just">
              <a:lnSpc>
                <a:spcPct val="150000"/>
              </a:lnSpc>
              <a:buClr>
                <a:srgbClr val="056839"/>
              </a:buClr>
              <a:buSzPts val="3300"/>
              <a:buFont typeface="Arial"/>
              <a:buChar char="•"/>
            </a:pPr>
            <a:endParaRPr lang="ru-RU" sz="3300" dirty="0">
              <a:solidFill>
                <a:srgbClr val="056839"/>
              </a:solidFill>
              <a:latin typeface="Calibri"/>
              <a:ea typeface="Calibri"/>
              <a:cs typeface="Calibri"/>
              <a:sym typeface="Calibri"/>
            </a:endParaRPr>
          </a:p>
          <a:p>
            <a:pPr marL="558800" lvl="0" indent="-514350" algn="just">
              <a:lnSpc>
                <a:spcPct val="150000"/>
              </a:lnSpc>
              <a:buClr>
                <a:srgbClr val="056839"/>
              </a:buClr>
              <a:buSzPts val="3300"/>
              <a:buFont typeface="Arial"/>
              <a:buChar char="•"/>
            </a:pPr>
            <a:r>
              <a:rPr lang="ru-RU" sz="3300" b="1" dirty="0" err="1">
                <a:solidFill>
                  <a:srgbClr val="056839"/>
                </a:solidFill>
                <a:latin typeface="Calibri"/>
                <a:ea typeface="Calibri"/>
                <a:cs typeface="Calibri"/>
                <a:sym typeface="Calibri"/>
              </a:rPr>
              <a:t>Изкопаемите</a:t>
            </a:r>
            <a:r>
              <a:rPr lang="ru-RU" sz="3300" b="1" dirty="0">
                <a:solidFill>
                  <a:srgbClr val="056839"/>
                </a:solidFill>
                <a:latin typeface="Calibri"/>
                <a:ea typeface="Calibri"/>
                <a:cs typeface="Calibri"/>
                <a:sym typeface="Calibri"/>
              </a:rPr>
              <a:t> </a:t>
            </a:r>
            <a:r>
              <a:rPr lang="ru-RU" sz="3300" b="1" dirty="0" err="1">
                <a:solidFill>
                  <a:srgbClr val="056839"/>
                </a:solidFill>
                <a:latin typeface="Calibri"/>
                <a:ea typeface="Calibri"/>
                <a:cs typeface="Calibri"/>
                <a:sym typeface="Calibri"/>
              </a:rPr>
              <a:t>горива</a:t>
            </a:r>
            <a:r>
              <a:rPr lang="ru-RU" sz="3300" b="1"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въглища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нефт</a:t>
            </a:r>
            <a:r>
              <a:rPr lang="ru-RU" sz="3300" dirty="0">
                <a:solidFill>
                  <a:srgbClr val="056839"/>
                </a:solidFill>
                <a:latin typeface="Calibri"/>
                <a:ea typeface="Calibri"/>
                <a:cs typeface="Calibri"/>
                <a:sym typeface="Calibri"/>
              </a:rPr>
              <a:t> и газ, </a:t>
            </a:r>
            <a:r>
              <a:rPr lang="ru-RU" sz="3300" dirty="0" err="1">
                <a:solidFill>
                  <a:srgbClr val="056839"/>
                </a:solidFill>
                <a:latin typeface="Calibri"/>
                <a:ea typeface="Calibri"/>
                <a:cs typeface="Calibri"/>
                <a:sym typeface="Calibri"/>
              </a:rPr>
              <a:t>са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невъзобновяеми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източници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чието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образуване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отнема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стотици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милиони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години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Изгорелите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изкопаеми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горива</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произвеждат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енергия</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като</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предизвикват</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вредни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емисии</a:t>
            </a:r>
            <a:r>
              <a:rPr lang="ru-RU" sz="3300" dirty="0">
                <a:solidFill>
                  <a:srgbClr val="056839"/>
                </a:solidFill>
                <a:latin typeface="Calibri"/>
                <a:ea typeface="Calibri"/>
                <a:cs typeface="Calibri"/>
                <a:sym typeface="Calibri"/>
              </a:rPr>
              <a:t> на </a:t>
            </a:r>
            <a:r>
              <a:rPr lang="ru-RU" sz="3300" dirty="0" err="1">
                <a:solidFill>
                  <a:srgbClr val="056839"/>
                </a:solidFill>
                <a:latin typeface="Calibri"/>
                <a:ea typeface="Calibri"/>
                <a:cs typeface="Calibri"/>
                <a:sym typeface="Calibri"/>
              </a:rPr>
              <a:t>парникови</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газове</a:t>
            </a:r>
            <a:r>
              <a:rPr lang="ru-RU" sz="3300" dirty="0">
                <a:solidFill>
                  <a:srgbClr val="056839"/>
                </a:solidFill>
                <a:latin typeface="Calibri"/>
                <a:ea typeface="Calibri"/>
                <a:cs typeface="Calibri"/>
                <a:sym typeface="Calibri"/>
              </a:rPr>
              <a:t>, </a:t>
            </a:r>
            <a:r>
              <a:rPr lang="ru-RU" sz="3300" dirty="0" err="1">
                <a:solidFill>
                  <a:srgbClr val="056839"/>
                </a:solidFill>
                <a:latin typeface="Calibri"/>
                <a:ea typeface="Calibri"/>
                <a:cs typeface="Calibri"/>
                <a:sym typeface="Calibri"/>
              </a:rPr>
              <a:t>като</a:t>
            </a:r>
            <a:r>
              <a:rPr lang="ru-RU" sz="3300" dirty="0">
                <a:solidFill>
                  <a:srgbClr val="056839"/>
                </a:solidFill>
                <a:latin typeface="Calibri"/>
                <a:ea typeface="Calibri"/>
                <a:cs typeface="Calibri"/>
                <a:sym typeface="Calibri"/>
              </a:rPr>
              <a:t> например </a:t>
            </a:r>
            <a:r>
              <a:rPr lang="ru-RU" sz="3300" dirty="0" err="1">
                <a:solidFill>
                  <a:srgbClr val="056839"/>
                </a:solidFill>
                <a:latin typeface="Calibri"/>
                <a:ea typeface="Calibri"/>
                <a:cs typeface="Calibri"/>
                <a:sym typeface="Calibri"/>
              </a:rPr>
              <a:t>въглероден</a:t>
            </a:r>
            <a:r>
              <a:rPr lang="ru-RU" sz="3300" dirty="0">
                <a:solidFill>
                  <a:srgbClr val="056839"/>
                </a:solidFill>
                <a:latin typeface="Calibri"/>
                <a:ea typeface="Calibri"/>
                <a:cs typeface="Calibri"/>
                <a:sym typeface="Calibri"/>
              </a:rPr>
              <a:t> диоксид.</a:t>
            </a:r>
          </a:p>
          <a:p>
            <a:pPr marL="749300" marR="0" lvl="0" indent="0" algn="just" rtl="0">
              <a:lnSpc>
                <a:spcPct val="150000"/>
              </a:lnSpc>
              <a:spcBef>
                <a:spcPts val="0"/>
              </a:spcBef>
              <a:spcAft>
                <a:spcPts val="0"/>
              </a:spcAft>
              <a:buNone/>
            </a:pPr>
            <a:endParaRPr sz="3300" dirty="0">
              <a:solidFill>
                <a:srgbClr val="056839"/>
              </a:solidFill>
              <a:latin typeface="Calibri"/>
              <a:ea typeface="Calibri"/>
              <a:cs typeface="Calibri"/>
              <a:sym typeface="Calibri"/>
            </a:endParaRPr>
          </a:p>
        </p:txBody>
      </p:sp>
      <p:sp>
        <p:nvSpPr>
          <p:cNvPr id="165" name="Google Shape;165;g162b0c482cf_0_0"/>
          <p:cNvSpPr/>
          <p:nvPr/>
        </p:nvSpPr>
        <p:spPr>
          <a:xfrm>
            <a:off x="1714372" y="151775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p:tgtEl>
                                          <p:spTgt spid="1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4">
                                            <p:txEl>
                                              <p:pRg st="2" end="2"/>
                                            </p:txEl>
                                          </p:spTgt>
                                        </p:tgtEl>
                                        <p:attrNameLst>
                                          <p:attrName>style.visibility</p:attrName>
                                        </p:attrNameLst>
                                      </p:cBhvr>
                                      <p:to>
                                        <p:strVal val="visible"/>
                                      </p:to>
                                    </p:set>
                                    <p:anim calcmode="lin" valueType="num">
                                      <p:cBhvr additive="base">
                                        <p:cTn id="12" dur="500"/>
                                        <p:tgtEl>
                                          <p:spTgt spid="16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
          <p:cNvSpPr txBox="1"/>
          <p:nvPr/>
        </p:nvSpPr>
        <p:spPr>
          <a:xfrm>
            <a:off x="891256" y="863175"/>
            <a:ext cx="16842562" cy="1504218"/>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5900" b="1" dirty="0">
                <a:solidFill>
                  <a:srgbClr val="056839"/>
                </a:solidFill>
                <a:latin typeface="Calibri"/>
                <a:ea typeface="Calibri"/>
                <a:cs typeface="Calibri"/>
                <a:sym typeface="Calibri"/>
              </a:rPr>
              <a:t>ТЕМА 1: ОСНОВНИ ВИДОВЕ ЕНЕРГИЯ</a:t>
            </a: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sp>
        <p:nvSpPr>
          <p:cNvPr id="171" name="Google Shape;171;p3"/>
          <p:cNvSpPr txBox="1"/>
          <p:nvPr/>
        </p:nvSpPr>
        <p:spPr>
          <a:xfrm>
            <a:off x="816784" y="2919261"/>
            <a:ext cx="7395448" cy="5689979"/>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3600" b="1" dirty="0" err="1">
                <a:solidFill>
                  <a:srgbClr val="056839"/>
                </a:solidFill>
                <a:latin typeface="Calibri"/>
                <a:ea typeface="Calibri"/>
                <a:cs typeface="Calibri"/>
                <a:sym typeface="Calibri"/>
              </a:rPr>
              <a:t>Енергия</a:t>
            </a:r>
            <a:r>
              <a:rPr lang="ru-RU" sz="3600" b="1" dirty="0">
                <a:solidFill>
                  <a:srgbClr val="056839"/>
                </a:solidFill>
                <a:latin typeface="Calibri"/>
                <a:ea typeface="Calibri"/>
                <a:cs typeface="Calibri"/>
                <a:sym typeface="Calibri"/>
              </a:rPr>
              <a:t> - </a:t>
            </a:r>
            <a:r>
              <a:rPr lang="ru-RU" sz="3600" dirty="0">
                <a:solidFill>
                  <a:srgbClr val="056839"/>
                </a:solidFill>
                <a:latin typeface="Calibri"/>
                <a:ea typeface="Calibri"/>
                <a:cs typeface="Calibri"/>
                <a:sym typeface="Calibri"/>
              </a:rPr>
              <a:t>свойство на даден </a:t>
            </a:r>
            <a:r>
              <a:rPr lang="ru-RU" sz="3600" dirty="0" err="1">
                <a:solidFill>
                  <a:srgbClr val="056839"/>
                </a:solidFill>
                <a:latin typeface="Calibri"/>
                <a:ea typeface="Calibri"/>
                <a:cs typeface="Calibri"/>
                <a:sym typeface="Calibri"/>
              </a:rPr>
              <a:t>обект</a:t>
            </a:r>
            <a:r>
              <a:rPr lang="ru-RU" sz="3600" dirty="0">
                <a:solidFill>
                  <a:srgbClr val="056839"/>
                </a:solidFill>
                <a:latin typeface="Calibri"/>
                <a:ea typeface="Calibri"/>
                <a:cs typeface="Calibri"/>
                <a:sym typeface="Calibri"/>
              </a:rPr>
              <a:t>, определено от </a:t>
            </a:r>
            <a:r>
              <a:rPr lang="ru-RU" sz="3600" dirty="0" err="1">
                <a:solidFill>
                  <a:srgbClr val="056839"/>
                </a:solidFill>
                <a:latin typeface="Calibri"/>
                <a:ea typeface="Calibri"/>
                <a:cs typeface="Calibri"/>
                <a:sym typeface="Calibri"/>
              </a:rPr>
              <a:t>природата</a:t>
            </a:r>
            <a:r>
              <a:rPr lang="ru-RU" sz="3600" dirty="0">
                <a:solidFill>
                  <a:srgbClr val="056839"/>
                </a:solidFill>
                <a:latin typeface="Calibri"/>
                <a:ea typeface="Calibri"/>
                <a:cs typeface="Calibri"/>
                <a:sym typeface="Calibri"/>
              </a:rPr>
              <a:t>; </a:t>
            </a:r>
            <a:r>
              <a:rPr lang="ru-RU" sz="3600" dirty="0" err="1">
                <a:solidFill>
                  <a:srgbClr val="056839"/>
                </a:solidFill>
                <a:latin typeface="Calibri"/>
                <a:ea typeface="Calibri"/>
                <a:cs typeface="Calibri"/>
                <a:sym typeface="Calibri"/>
              </a:rPr>
              <a:t>физична</a:t>
            </a:r>
            <a:r>
              <a:rPr lang="ru-RU" sz="3600" dirty="0">
                <a:solidFill>
                  <a:srgbClr val="056839"/>
                </a:solidFill>
                <a:latin typeface="Calibri"/>
                <a:ea typeface="Calibri"/>
                <a:cs typeface="Calibri"/>
                <a:sym typeface="Calibri"/>
              </a:rPr>
              <a:t> величина, </a:t>
            </a:r>
            <a:r>
              <a:rPr lang="ru-RU" sz="3600" dirty="0" err="1">
                <a:solidFill>
                  <a:srgbClr val="056839"/>
                </a:solidFill>
                <a:latin typeface="Calibri"/>
                <a:ea typeface="Calibri"/>
                <a:cs typeface="Calibri"/>
                <a:sym typeface="Calibri"/>
              </a:rPr>
              <a:t>която</a:t>
            </a:r>
            <a:r>
              <a:rPr lang="ru-RU" sz="3600" dirty="0">
                <a:solidFill>
                  <a:srgbClr val="056839"/>
                </a:solidFill>
                <a:latin typeface="Calibri"/>
                <a:ea typeface="Calibri"/>
                <a:cs typeface="Calibri"/>
                <a:sym typeface="Calibri"/>
              </a:rPr>
              <a:t> </a:t>
            </a:r>
            <a:r>
              <a:rPr lang="ru-RU" sz="3600" dirty="0" err="1">
                <a:solidFill>
                  <a:srgbClr val="056839"/>
                </a:solidFill>
                <a:latin typeface="Calibri"/>
                <a:ea typeface="Calibri"/>
                <a:cs typeface="Calibri"/>
                <a:sym typeface="Calibri"/>
              </a:rPr>
              <a:t>характеризира</a:t>
            </a:r>
            <a:r>
              <a:rPr lang="ru-RU" sz="3600" dirty="0">
                <a:solidFill>
                  <a:srgbClr val="056839"/>
                </a:solidFill>
                <a:latin typeface="Calibri"/>
                <a:ea typeface="Calibri"/>
                <a:cs typeface="Calibri"/>
                <a:sym typeface="Calibri"/>
              </a:rPr>
              <a:t> </a:t>
            </a:r>
            <a:r>
              <a:rPr lang="ru-RU" sz="3600" dirty="0" err="1">
                <a:solidFill>
                  <a:srgbClr val="056839"/>
                </a:solidFill>
                <a:latin typeface="Calibri"/>
                <a:ea typeface="Calibri"/>
                <a:cs typeface="Calibri"/>
                <a:sym typeface="Calibri"/>
              </a:rPr>
              <a:t>способността</a:t>
            </a:r>
            <a:r>
              <a:rPr lang="ru-RU" sz="3600" dirty="0">
                <a:solidFill>
                  <a:srgbClr val="056839"/>
                </a:solidFill>
                <a:latin typeface="Calibri"/>
                <a:ea typeface="Calibri"/>
                <a:cs typeface="Calibri"/>
                <a:sym typeface="Calibri"/>
              </a:rPr>
              <a:t> на дадена система/</a:t>
            </a:r>
            <a:r>
              <a:rPr lang="ru-RU" sz="3600" dirty="0" err="1">
                <a:solidFill>
                  <a:srgbClr val="056839"/>
                </a:solidFill>
                <a:latin typeface="Calibri"/>
                <a:ea typeface="Calibri"/>
                <a:cs typeface="Calibri"/>
                <a:sym typeface="Calibri"/>
              </a:rPr>
              <a:t>обект</a:t>
            </a:r>
            <a:r>
              <a:rPr lang="ru-RU" sz="3600" dirty="0">
                <a:solidFill>
                  <a:srgbClr val="056839"/>
                </a:solidFill>
                <a:latin typeface="Calibri"/>
                <a:ea typeface="Calibri"/>
                <a:cs typeface="Calibri"/>
                <a:sym typeface="Calibri"/>
              </a:rPr>
              <a:t> да </a:t>
            </a:r>
            <a:r>
              <a:rPr lang="ru-RU" sz="3600" dirty="0" err="1">
                <a:solidFill>
                  <a:srgbClr val="056839"/>
                </a:solidFill>
                <a:latin typeface="Calibri"/>
                <a:ea typeface="Calibri"/>
                <a:cs typeface="Calibri"/>
                <a:sym typeface="Calibri"/>
              </a:rPr>
              <a:t>променя</a:t>
            </a:r>
            <a:r>
              <a:rPr lang="ru-RU" sz="3600" dirty="0">
                <a:solidFill>
                  <a:srgbClr val="056839"/>
                </a:solidFill>
                <a:latin typeface="Calibri"/>
                <a:ea typeface="Calibri"/>
                <a:cs typeface="Calibri"/>
                <a:sym typeface="Calibri"/>
              </a:rPr>
              <a:t> </a:t>
            </a:r>
            <a:r>
              <a:rPr lang="ru-RU" sz="3600" dirty="0" err="1">
                <a:solidFill>
                  <a:srgbClr val="056839"/>
                </a:solidFill>
                <a:latin typeface="Calibri"/>
                <a:ea typeface="Calibri"/>
                <a:cs typeface="Calibri"/>
                <a:sym typeface="Calibri"/>
              </a:rPr>
              <a:t>състоянието</a:t>
            </a:r>
            <a:r>
              <a:rPr lang="ru-RU" sz="3600" dirty="0">
                <a:solidFill>
                  <a:srgbClr val="056839"/>
                </a:solidFill>
                <a:latin typeface="Calibri"/>
                <a:ea typeface="Calibri"/>
                <a:cs typeface="Calibri"/>
                <a:sym typeface="Calibri"/>
              </a:rPr>
              <a:t> на </a:t>
            </a:r>
            <a:r>
              <a:rPr lang="ru-RU" sz="3600" dirty="0" err="1">
                <a:solidFill>
                  <a:srgbClr val="056839"/>
                </a:solidFill>
                <a:latin typeface="Calibri"/>
                <a:ea typeface="Calibri"/>
                <a:cs typeface="Calibri"/>
                <a:sym typeface="Calibri"/>
              </a:rPr>
              <a:t>заобикалящата</a:t>
            </a:r>
            <a:r>
              <a:rPr lang="ru-RU" sz="3600" dirty="0">
                <a:solidFill>
                  <a:srgbClr val="056839"/>
                </a:solidFill>
                <a:latin typeface="Calibri"/>
                <a:ea typeface="Calibri"/>
                <a:cs typeface="Calibri"/>
                <a:sym typeface="Calibri"/>
              </a:rPr>
              <a:t> среда или да </a:t>
            </a:r>
            <a:r>
              <a:rPr lang="ru-RU" sz="3600" dirty="0" err="1">
                <a:solidFill>
                  <a:srgbClr val="056839"/>
                </a:solidFill>
                <a:latin typeface="Calibri"/>
                <a:ea typeface="Calibri"/>
                <a:cs typeface="Calibri"/>
                <a:sym typeface="Calibri"/>
              </a:rPr>
              <a:t>извършва</a:t>
            </a:r>
            <a:r>
              <a:rPr lang="ru-RU" sz="3600" dirty="0">
                <a:solidFill>
                  <a:srgbClr val="056839"/>
                </a:solidFill>
                <a:latin typeface="Calibri"/>
                <a:ea typeface="Calibri"/>
                <a:cs typeface="Calibri"/>
                <a:sym typeface="Calibri"/>
              </a:rPr>
              <a:t> работа. </a:t>
            </a:r>
            <a:r>
              <a:rPr lang="ru-RU" sz="3600" dirty="0" err="1">
                <a:solidFill>
                  <a:srgbClr val="056839"/>
                </a:solidFill>
                <a:latin typeface="Calibri"/>
                <a:ea typeface="Calibri"/>
                <a:cs typeface="Calibri"/>
                <a:sym typeface="Calibri"/>
              </a:rPr>
              <a:t>Енергията</a:t>
            </a:r>
            <a:r>
              <a:rPr lang="ru-RU" sz="3600" dirty="0">
                <a:solidFill>
                  <a:srgbClr val="056839"/>
                </a:solidFill>
                <a:latin typeface="Calibri"/>
                <a:ea typeface="Calibri"/>
                <a:cs typeface="Calibri"/>
                <a:sym typeface="Calibri"/>
              </a:rPr>
              <a:t> </a:t>
            </a:r>
            <a:r>
              <a:rPr lang="ru-RU" sz="3600" dirty="0" err="1">
                <a:solidFill>
                  <a:srgbClr val="056839"/>
                </a:solidFill>
                <a:latin typeface="Calibri"/>
                <a:ea typeface="Calibri"/>
                <a:cs typeface="Calibri"/>
                <a:sym typeface="Calibri"/>
              </a:rPr>
              <a:t>може</a:t>
            </a:r>
            <a:r>
              <a:rPr lang="ru-RU" sz="3600" dirty="0">
                <a:solidFill>
                  <a:srgbClr val="056839"/>
                </a:solidFill>
                <a:latin typeface="Calibri"/>
                <a:ea typeface="Calibri"/>
                <a:cs typeface="Calibri"/>
                <a:sym typeface="Calibri"/>
              </a:rPr>
              <a:t> да </a:t>
            </a:r>
            <a:r>
              <a:rPr lang="ru-RU" sz="3600" dirty="0" err="1">
                <a:solidFill>
                  <a:srgbClr val="056839"/>
                </a:solidFill>
                <a:latin typeface="Calibri"/>
                <a:ea typeface="Calibri"/>
                <a:cs typeface="Calibri"/>
                <a:sym typeface="Calibri"/>
              </a:rPr>
              <a:t>бъде</a:t>
            </a:r>
            <a:r>
              <a:rPr lang="ru-RU" sz="3600" dirty="0">
                <a:solidFill>
                  <a:srgbClr val="056839"/>
                </a:solidFill>
                <a:latin typeface="Calibri"/>
                <a:ea typeface="Calibri"/>
                <a:cs typeface="Calibri"/>
                <a:sym typeface="Calibri"/>
              </a:rPr>
              <a:t> </a:t>
            </a:r>
            <a:r>
              <a:rPr lang="ru-RU" sz="3600" dirty="0" err="1">
                <a:solidFill>
                  <a:srgbClr val="056839"/>
                </a:solidFill>
                <a:latin typeface="Calibri"/>
                <a:ea typeface="Calibri"/>
                <a:cs typeface="Calibri"/>
                <a:sym typeface="Calibri"/>
              </a:rPr>
              <a:t>топлинна</a:t>
            </a:r>
            <a:r>
              <a:rPr lang="ru-RU" sz="3600" dirty="0">
                <a:solidFill>
                  <a:srgbClr val="056839"/>
                </a:solidFill>
                <a:latin typeface="Calibri"/>
                <a:ea typeface="Calibri"/>
                <a:cs typeface="Calibri"/>
                <a:sym typeface="Calibri"/>
              </a:rPr>
              <a:t>, </a:t>
            </a:r>
            <a:r>
              <a:rPr lang="ru-RU" sz="3600" dirty="0" err="1">
                <a:solidFill>
                  <a:srgbClr val="056839"/>
                </a:solidFill>
                <a:latin typeface="Calibri"/>
                <a:ea typeface="Calibri"/>
                <a:cs typeface="Calibri"/>
                <a:sym typeface="Calibri"/>
              </a:rPr>
              <a:t>химична</a:t>
            </a:r>
            <a:r>
              <a:rPr lang="ru-RU" sz="3600" dirty="0">
                <a:solidFill>
                  <a:srgbClr val="056839"/>
                </a:solidFill>
                <a:latin typeface="Calibri"/>
                <a:ea typeface="Calibri"/>
                <a:cs typeface="Calibri"/>
                <a:sym typeface="Calibri"/>
              </a:rPr>
              <a:t>, </a:t>
            </a:r>
            <a:r>
              <a:rPr lang="ru-RU" sz="3600" dirty="0" err="1">
                <a:solidFill>
                  <a:srgbClr val="056839"/>
                </a:solidFill>
                <a:latin typeface="Calibri"/>
                <a:ea typeface="Calibri"/>
                <a:cs typeface="Calibri"/>
                <a:sym typeface="Calibri"/>
              </a:rPr>
              <a:t>електромагнитна</a:t>
            </a:r>
            <a:r>
              <a:rPr lang="ru-RU" sz="3600" dirty="0">
                <a:solidFill>
                  <a:srgbClr val="056839"/>
                </a:solidFill>
                <a:latin typeface="Calibri"/>
                <a:ea typeface="Calibri"/>
                <a:cs typeface="Calibri"/>
                <a:sym typeface="Calibri"/>
              </a:rPr>
              <a:t>, ядрена, механична.</a:t>
            </a:r>
            <a:endParaRPr sz="3600" dirty="0">
              <a:solidFill>
                <a:srgbClr val="056839"/>
              </a:solidFill>
              <a:latin typeface="Calibri"/>
              <a:ea typeface="Calibri"/>
              <a:cs typeface="Calibri"/>
              <a:sym typeface="Calibri"/>
            </a:endParaRPr>
          </a:p>
        </p:txBody>
      </p:sp>
      <p:sp>
        <p:nvSpPr>
          <p:cNvPr id="172" name="Google Shape;172;p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3" name="Google Shape;173;p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4" name="Google Shape;174;p3"/>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75" name="Google Shape;175;p3"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176" name="Google Shape;176;p3"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177" name="Google Shape;177;p3"/>
          <p:cNvPicPr preferRelativeResize="0"/>
          <p:nvPr/>
        </p:nvPicPr>
        <p:blipFill>
          <a:blip r:embed="rId5">
            <a:alphaModFix/>
          </a:blip>
          <a:stretch>
            <a:fillRect/>
          </a:stretch>
        </p:blipFill>
        <p:spPr>
          <a:xfrm>
            <a:off x="8286785" y="1882650"/>
            <a:ext cx="4498914" cy="2999288"/>
          </a:xfrm>
          <a:prstGeom prst="rect">
            <a:avLst/>
          </a:prstGeom>
          <a:noFill/>
          <a:ln>
            <a:noFill/>
          </a:ln>
        </p:spPr>
      </p:pic>
      <p:sp>
        <p:nvSpPr>
          <p:cNvPr id="178" name="Google Shape;178;p3"/>
          <p:cNvSpPr txBox="1"/>
          <p:nvPr/>
        </p:nvSpPr>
        <p:spPr>
          <a:xfrm>
            <a:off x="8286701" y="5042663"/>
            <a:ext cx="5061600" cy="11466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Photo by Just Energy: </a:t>
            </a:r>
            <a:r>
              <a:rPr lang="en-US" sz="1300" u="sng">
                <a:solidFill>
                  <a:srgbClr val="056839"/>
                </a:solidFill>
                <a:hlinkClick r:id="rId6">
                  <a:extLst>
                    <a:ext uri="{A12FA001-AC4F-418D-AE19-62706E023703}">
                      <ahyp:hlinkClr xmlns:ahyp="http://schemas.microsoft.com/office/drawing/2018/hyperlinkcolor" val="tx"/>
                    </a:ext>
                  </a:extLst>
                </a:hlinkClick>
              </a:rPr>
              <a:t>https://assets.justenergy.com/wp-content/uploads/2021/09/thermal-energy-pollution-factory-image.jpg</a:t>
            </a:r>
            <a:r>
              <a:rPr lang="en-US" sz="1300">
                <a:solidFill>
                  <a:srgbClr val="056839"/>
                </a:solidFill>
              </a:rPr>
              <a:t> </a:t>
            </a:r>
            <a:endParaRPr sz="1300">
              <a:solidFill>
                <a:srgbClr val="056839"/>
              </a:solidFill>
            </a:endParaRPr>
          </a:p>
          <a:p>
            <a:pPr marL="0" lvl="0" indent="0" algn="l" rtl="0">
              <a:spcBef>
                <a:spcPts val="0"/>
              </a:spcBef>
              <a:spcAft>
                <a:spcPts val="0"/>
              </a:spcAft>
              <a:buNone/>
            </a:pPr>
            <a:endParaRPr sz="1300"/>
          </a:p>
        </p:txBody>
      </p:sp>
      <p:sp>
        <p:nvSpPr>
          <p:cNvPr id="179" name="Google Shape;179;p3"/>
          <p:cNvSpPr txBox="1"/>
          <p:nvPr/>
        </p:nvSpPr>
        <p:spPr>
          <a:xfrm>
            <a:off x="8138770" y="9240863"/>
            <a:ext cx="52092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highlight>
                  <a:srgbClr val="FFFFFF"/>
                </a:highlight>
                <a:latin typeface="Calibri"/>
                <a:ea typeface="Calibri"/>
                <a:cs typeface="Calibri"/>
                <a:sym typeface="Calibri"/>
              </a:rPr>
              <a:t>Photo by Vitelle/Getty Images:</a:t>
            </a:r>
            <a:r>
              <a:rPr lang="en-US" sz="1600" u="sng">
                <a:solidFill>
                  <a:srgbClr val="056839"/>
                </a:solidFill>
                <a:highlight>
                  <a:srgbClr val="FFFFFF"/>
                </a:highlight>
                <a:latin typeface="Calibri"/>
                <a:ea typeface="Calibri"/>
                <a:cs typeface="Calibri"/>
                <a:sym typeface="Calibri"/>
                <a:hlinkClick r:id="rId7">
                  <a:extLst>
                    <a:ext uri="{A12FA001-AC4F-418D-AE19-62706E023703}">
                      <ahyp:hlinkClr xmlns:ahyp="http://schemas.microsoft.com/office/drawing/2018/hyperlinkcolor" val="tx"/>
                    </a:ext>
                  </a:extLst>
                </a:hlinkClick>
              </a:rPr>
              <a:t>https://www.thoughtco.com/definition-of-chemical-energy-604903</a:t>
            </a:r>
            <a:r>
              <a:rPr lang="en-US" sz="1600">
                <a:solidFill>
                  <a:srgbClr val="056839"/>
                </a:solidFill>
                <a:highlight>
                  <a:srgbClr val="FFFFFF"/>
                </a:highlight>
                <a:latin typeface="Calibri"/>
                <a:ea typeface="Calibri"/>
                <a:cs typeface="Calibri"/>
                <a:sym typeface="Calibri"/>
              </a:rPr>
              <a:t> </a:t>
            </a:r>
            <a:endParaRPr sz="2400">
              <a:solidFill>
                <a:srgbClr val="056839"/>
              </a:solidFill>
              <a:latin typeface="Calibri"/>
              <a:ea typeface="Calibri"/>
              <a:cs typeface="Calibri"/>
              <a:sym typeface="Calibri"/>
            </a:endParaRPr>
          </a:p>
        </p:txBody>
      </p:sp>
      <p:pic>
        <p:nvPicPr>
          <p:cNvPr id="180" name="Google Shape;180;p3"/>
          <p:cNvPicPr preferRelativeResize="0"/>
          <p:nvPr/>
        </p:nvPicPr>
        <p:blipFill>
          <a:blip r:embed="rId8">
            <a:alphaModFix/>
          </a:blip>
          <a:stretch>
            <a:fillRect/>
          </a:stretch>
        </p:blipFill>
        <p:spPr>
          <a:xfrm>
            <a:off x="8286807" y="6080881"/>
            <a:ext cx="4498911" cy="2999274"/>
          </a:xfrm>
          <a:prstGeom prst="rect">
            <a:avLst/>
          </a:prstGeom>
          <a:noFill/>
          <a:ln>
            <a:noFill/>
          </a:ln>
        </p:spPr>
      </p:pic>
      <p:pic>
        <p:nvPicPr>
          <p:cNvPr id="181" name="Google Shape;181;p3"/>
          <p:cNvPicPr preferRelativeResize="0"/>
          <p:nvPr/>
        </p:nvPicPr>
        <p:blipFill>
          <a:blip r:embed="rId9">
            <a:alphaModFix/>
          </a:blip>
          <a:stretch>
            <a:fillRect/>
          </a:stretch>
        </p:blipFill>
        <p:spPr>
          <a:xfrm>
            <a:off x="15065493" y="4096369"/>
            <a:ext cx="4138960" cy="2999287"/>
          </a:xfrm>
          <a:prstGeom prst="rect">
            <a:avLst/>
          </a:prstGeom>
          <a:noFill/>
          <a:ln>
            <a:noFill/>
          </a:ln>
        </p:spPr>
      </p:pic>
      <p:sp>
        <p:nvSpPr>
          <p:cNvPr id="182" name="Google Shape;182;p3"/>
          <p:cNvSpPr txBox="1"/>
          <p:nvPr/>
        </p:nvSpPr>
        <p:spPr>
          <a:xfrm>
            <a:off x="15065409" y="7095638"/>
            <a:ext cx="4656600" cy="10389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Picture by ThoughtSo: </a:t>
            </a:r>
            <a:r>
              <a:rPr lang="en-US" sz="1600" u="sng">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https://www.thoughtco.com/definition-of-chemical-energy-604903</a:t>
            </a:r>
            <a:r>
              <a:rPr lang="en-US"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4"/>
          <p:cNvPicPr preferRelativeResize="0"/>
          <p:nvPr/>
        </p:nvPicPr>
        <p:blipFill rotWithShape="1">
          <a:blip r:embed="rId3">
            <a:alphaModFix/>
          </a:blip>
          <a:srcRect/>
          <a:stretch/>
        </p:blipFill>
        <p:spPr>
          <a:xfrm>
            <a:off x="1445388" y="1862634"/>
            <a:ext cx="15957871" cy="6818379"/>
          </a:xfrm>
          <a:prstGeom prst="rect">
            <a:avLst/>
          </a:prstGeom>
          <a:noFill/>
          <a:ln>
            <a:noFill/>
          </a:ln>
        </p:spPr>
      </p:pic>
      <p:sp>
        <p:nvSpPr>
          <p:cNvPr id="188" name="Google Shape;188;p4"/>
          <p:cNvSpPr txBox="1"/>
          <p:nvPr/>
        </p:nvSpPr>
        <p:spPr>
          <a:xfrm>
            <a:off x="1445388" y="2327246"/>
            <a:ext cx="15781800" cy="1058100"/>
          </a:xfrm>
          <a:prstGeom prst="rect">
            <a:avLst/>
          </a:prstGeom>
          <a:solidFill>
            <a:srgbClr val="CCFFFF"/>
          </a:solidFill>
          <a:ln w="9525" cap="flat" cmpd="sng">
            <a:solidFill>
              <a:srgbClr val="CCFFFF"/>
            </a:solidFill>
            <a:prstDash val="solid"/>
            <a:round/>
            <a:headEnd type="none" w="sm" len="sm"/>
            <a:tailEnd type="none" w="sm" len="sm"/>
          </a:ln>
        </p:spPr>
        <p:txBody>
          <a:bodyPr spcFirstLastPara="1" wrap="square" lIns="148575" tIns="74275" rIns="148575" bIns="74275" anchor="t" anchorCtr="0">
            <a:spAutoFit/>
          </a:bodyPr>
          <a:lstStyle/>
          <a:p>
            <a:pPr marL="0" marR="0" lvl="0" indent="0" algn="ctr" rtl="0">
              <a:spcBef>
                <a:spcPts val="0"/>
              </a:spcBef>
              <a:spcAft>
                <a:spcPts val="0"/>
              </a:spcAft>
              <a:buNone/>
            </a:pPr>
            <a:r>
              <a:rPr lang="en-US" sz="5900" b="1">
                <a:solidFill>
                  <a:srgbClr val="056839"/>
                </a:solidFill>
                <a:latin typeface="Calibri"/>
                <a:ea typeface="Calibri"/>
                <a:cs typeface="Calibri"/>
                <a:sym typeface="Calibri"/>
              </a:rPr>
              <a:t>Main sources of energy</a:t>
            </a:r>
            <a:endParaRPr sz="5900" b="1">
              <a:solidFill>
                <a:srgbClr val="056839"/>
              </a:solidFill>
              <a:latin typeface="Calibri"/>
              <a:ea typeface="Calibri"/>
              <a:cs typeface="Calibri"/>
              <a:sym typeface="Calibri"/>
            </a:endParaRPr>
          </a:p>
        </p:txBody>
      </p:sp>
      <p:sp>
        <p:nvSpPr>
          <p:cNvPr id="189" name="Google Shape;189;p4"/>
          <p:cNvSpPr txBox="1"/>
          <p:nvPr/>
        </p:nvSpPr>
        <p:spPr>
          <a:xfrm>
            <a:off x="1445388" y="5746830"/>
            <a:ext cx="1758000" cy="596400"/>
          </a:xfrm>
          <a:prstGeom prst="rect">
            <a:avLst/>
          </a:prstGeom>
          <a:solidFill>
            <a:srgbClr val="F4B081"/>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Floods</a:t>
            </a:r>
            <a:endParaRPr sz="2900">
              <a:solidFill>
                <a:schemeClr val="lt1"/>
              </a:solidFill>
              <a:latin typeface="Calibri"/>
              <a:ea typeface="Calibri"/>
              <a:cs typeface="Calibri"/>
              <a:sym typeface="Calibri"/>
            </a:endParaRPr>
          </a:p>
        </p:txBody>
      </p:sp>
      <p:sp>
        <p:nvSpPr>
          <p:cNvPr id="190" name="Google Shape;190;p4"/>
          <p:cNvSpPr txBox="1"/>
          <p:nvPr/>
        </p:nvSpPr>
        <p:spPr>
          <a:xfrm>
            <a:off x="3203292" y="4862045"/>
            <a:ext cx="1718700" cy="596400"/>
          </a:xfrm>
          <a:prstGeom prst="rect">
            <a:avLst/>
          </a:prstGeom>
          <a:solidFill>
            <a:srgbClr val="C55A11"/>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Wind</a:t>
            </a:r>
            <a:endParaRPr sz="2900">
              <a:solidFill>
                <a:schemeClr val="lt1"/>
              </a:solidFill>
              <a:latin typeface="Calibri"/>
              <a:ea typeface="Calibri"/>
              <a:cs typeface="Calibri"/>
              <a:sym typeface="Calibri"/>
            </a:endParaRPr>
          </a:p>
        </p:txBody>
      </p:sp>
      <p:sp>
        <p:nvSpPr>
          <p:cNvPr id="191" name="Google Shape;191;p4"/>
          <p:cNvSpPr txBox="1"/>
          <p:nvPr/>
        </p:nvSpPr>
        <p:spPr>
          <a:xfrm>
            <a:off x="5078395" y="5271824"/>
            <a:ext cx="1601700" cy="596400"/>
          </a:xfrm>
          <a:prstGeom prst="rect">
            <a:avLst/>
          </a:prstGeom>
          <a:solidFill>
            <a:srgbClr val="FFC000"/>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Sun</a:t>
            </a:r>
            <a:endParaRPr sz="2900">
              <a:solidFill>
                <a:schemeClr val="lt1"/>
              </a:solidFill>
              <a:latin typeface="Calibri"/>
              <a:ea typeface="Calibri"/>
              <a:cs typeface="Calibri"/>
              <a:sym typeface="Calibri"/>
            </a:endParaRPr>
          </a:p>
        </p:txBody>
      </p:sp>
      <p:sp>
        <p:nvSpPr>
          <p:cNvPr id="192" name="Google Shape;192;p4"/>
          <p:cNvSpPr txBox="1"/>
          <p:nvPr/>
        </p:nvSpPr>
        <p:spPr>
          <a:xfrm>
            <a:off x="6797235" y="4862045"/>
            <a:ext cx="1758000" cy="1350600"/>
          </a:xfrm>
          <a:prstGeom prst="rect">
            <a:avLst/>
          </a:prstGeom>
          <a:solidFill>
            <a:srgbClr val="833C0B"/>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600">
                <a:solidFill>
                  <a:schemeClr val="lt1"/>
                </a:solidFill>
                <a:latin typeface="Calibri"/>
                <a:ea typeface="Calibri"/>
                <a:cs typeface="Calibri"/>
                <a:sym typeface="Calibri"/>
              </a:rPr>
              <a:t>Nuclear power plants</a:t>
            </a:r>
            <a:endParaRPr sz="2600">
              <a:solidFill>
                <a:schemeClr val="lt1"/>
              </a:solidFill>
              <a:latin typeface="Calibri"/>
              <a:ea typeface="Calibri"/>
              <a:cs typeface="Calibri"/>
              <a:sym typeface="Calibri"/>
            </a:endParaRPr>
          </a:p>
        </p:txBody>
      </p:sp>
      <p:sp>
        <p:nvSpPr>
          <p:cNvPr id="193" name="Google Shape;193;p4"/>
          <p:cNvSpPr txBox="1"/>
          <p:nvPr/>
        </p:nvSpPr>
        <p:spPr>
          <a:xfrm>
            <a:off x="8555139" y="5316401"/>
            <a:ext cx="1758000" cy="596400"/>
          </a:xfrm>
          <a:prstGeom prst="rect">
            <a:avLst/>
          </a:prstGeom>
          <a:solidFill>
            <a:srgbClr val="C55A11"/>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Biofuel</a:t>
            </a:r>
            <a:endParaRPr sz="2900">
              <a:solidFill>
                <a:schemeClr val="lt1"/>
              </a:solidFill>
              <a:latin typeface="Calibri"/>
              <a:ea typeface="Calibri"/>
              <a:cs typeface="Calibri"/>
              <a:sym typeface="Calibri"/>
            </a:endParaRPr>
          </a:p>
        </p:txBody>
      </p:sp>
      <p:sp>
        <p:nvSpPr>
          <p:cNvPr id="194" name="Google Shape;194;p4"/>
          <p:cNvSpPr txBox="1"/>
          <p:nvPr/>
        </p:nvSpPr>
        <p:spPr>
          <a:xfrm>
            <a:off x="10322814" y="5870399"/>
            <a:ext cx="1777500" cy="1042800"/>
          </a:xfrm>
          <a:prstGeom prst="rect">
            <a:avLst/>
          </a:prstGeom>
          <a:solidFill>
            <a:srgbClr val="F4B081"/>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Tidal energy</a:t>
            </a:r>
            <a:endParaRPr sz="2900">
              <a:solidFill>
                <a:schemeClr val="lt1"/>
              </a:solidFill>
              <a:latin typeface="Calibri"/>
              <a:ea typeface="Calibri"/>
              <a:cs typeface="Calibri"/>
              <a:sym typeface="Calibri"/>
            </a:endParaRPr>
          </a:p>
        </p:txBody>
      </p:sp>
      <p:sp>
        <p:nvSpPr>
          <p:cNvPr id="195" name="Google Shape;195;p4"/>
          <p:cNvSpPr txBox="1"/>
          <p:nvPr/>
        </p:nvSpPr>
        <p:spPr>
          <a:xfrm>
            <a:off x="12070949" y="4862045"/>
            <a:ext cx="1836000" cy="1011900"/>
          </a:xfrm>
          <a:prstGeom prst="rect">
            <a:avLst/>
          </a:prstGeom>
          <a:solidFill>
            <a:srgbClr val="00B0F0"/>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800">
                <a:solidFill>
                  <a:schemeClr val="lt1"/>
                </a:solidFill>
                <a:latin typeface="Calibri"/>
                <a:ea typeface="Calibri"/>
                <a:cs typeface="Calibri"/>
                <a:sym typeface="Calibri"/>
              </a:rPr>
              <a:t>Hydroelectric plants</a:t>
            </a:r>
            <a:endParaRPr sz="2800">
              <a:solidFill>
                <a:schemeClr val="lt1"/>
              </a:solidFill>
              <a:latin typeface="Calibri"/>
              <a:ea typeface="Calibri"/>
              <a:cs typeface="Calibri"/>
              <a:sym typeface="Calibri"/>
            </a:endParaRPr>
          </a:p>
        </p:txBody>
      </p:sp>
      <p:sp>
        <p:nvSpPr>
          <p:cNvPr id="196" name="Google Shape;196;p4"/>
          <p:cNvSpPr txBox="1"/>
          <p:nvPr/>
        </p:nvSpPr>
        <p:spPr>
          <a:xfrm>
            <a:off x="13906986" y="4862045"/>
            <a:ext cx="1582200" cy="596400"/>
          </a:xfrm>
          <a:prstGeom prst="rect">
            <a:avLst/>
          </a:prstGeom>
          <a:solidFill>
            <a:srgbClr val="7F7F7F"/>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Coal</a:t>
            </a:r>
            <a:endParaRPr sz="2900">
              <a:solidFill>
                <a:schemeClr val="lt1"/>
              </a:solidFill>
              <a:latin typeface="Calibri"/>
              <a:ea typeface="Calibri"/>
              <a:cs typeface="Calibri"/>
              <a:sym typeface="Calibri"/>
            </a:endParaRPr>
          </a:p>
        </p:txBody>
      </p:sp>
      <p:sp>
        <p:nvSpPr>
          <p:cNvPr id="197" name="Google Shape;197;p4"/>
          <p:cNvSpPr txBox="1"/>
          <p:nvPr/>
        </p:nvSpPr>
        <p:spPr>
          <a:xfrm>
            <a:off x="15664890" y="5300625"/>
            <a:ext cx="1738500" cy="1489200"/>
          </a:xfrm>
          <a:prstGeom prst="rect">
            <a:avLst/>
          </a:prstGeom>
          <a:solidFill>
            <a:srgbClr val="33CCFF"/>
          </a:solid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en-US" sz="2900">
                <a:solidFill>
                  <a:schemeClr val="lt1"/>
                </a:solidFill>
                <a:latin typeface="Calibri"/>
                <a:ea typeface="Calibri"/>
                <a:cs typeface="Calibri"/>
                <a:sym typeface="Calibri"/>
              </a:rPr>
              <a:t>Geothermal energy</a:t>
            </a:r>
            <a:endParaRPr sz="2900">
              <a:solidFill>
                <a:schemeClr val="lt1"/>
              </a:solidFill>
              <a:latin typeface="Calibri"/>
              <a:ea typeface="Calibri"/>
              <a:cs typeface="Calibri"/>
              <a:sym typeface="Calibri"/>
            </a:endParaRPr>
          </a:p>
        </p:txBody>
      </p:sp>
      <p:pic>
        <p:nvPicPr>
          <p:cNvPr id="198" name="Google Shape;198;p4"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pic>
        <p:nvPicPr>
          <p:cNvPr id="199" name="Google Shape;199;p4" descr="Logo&#10;&#10;Description automatically generated"/>
          <p:cNvPicPr preferRelativeResize="0"/>
          <p:nvPr/>
        </p:nvPicPr>
        <p:blipFill rotWithShape="1">
          <a:blip r:embed="rId5">
            <a:alphaModFix/>
          </a:blip>
          <a:srcRect/>
          <a:stretch/>
        </p:blipFill>
        <p:spPr>
          <a:xfrm>
            <a:off x="279021" y="9106292"/>
            <a:ext cx="2025615" cy="996885"/>
          </a:xfrm>
          <a:prstGeom prst="rect">
            <a:avLst/>
          </a:prstGeom>
          <a:noFill/>
          <a:ln>
            <a:noFill/>
          </a:ln>
        </p:spPr>
      </p:pic>
      <p:pic>
        <p:nvPicPr>
          <p:cNvPr id="200" name="Google Shape;200;p4"/>
          <p:cNvPicPr preferRelativeResize="0"/>
          <p:nvPr/>
        </p:nvPicPr>
        <p:blipFill rotWithShape="1">
          <a:blip r:embed="rId6">
            <a:alphaModFix/>
          </a:blip>
          <a:srcRect/>
          <a:stretch/>
        </p:blipFill>
        <p:spPr>
          <a:xfrm>
            <a:off x="0" y="0"/>
            <a:ext cx="18088400" cy="246909"/>
          </a:xfrm>
          <a:prstGeom prst="rect">
            <a:avLst/>
          </a:prstGeom>
          <a:noFill/>
          <a:ln>
            <a:noFill/>
          </a:ln>
        </p:spPr>
      </p:pic>
      <p:sp>
        <p:nvSpPr>
          <p:cNvPr id="201" name="Google Shape;201;p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2" name="Google Shape;202;p4"/>
          <p:cNvSpPr txBox="1"/>
          <p:nvPr/>
        </p:nvSpPr>
        <p:spPr>
          <a:xfrm>
            <a:off x="506292" y="329025"/>
            <a:ext cx="15781800" cy="1207993"/>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ru-RU" sz="5900" b="1" dirty="0">
                <a:solidFill>
                  <a:srgbClr val="056839"/>
                </a:solidFill>
                <a:latin typeface="Calibri"/>
                <a:ea typeface="Calibri"/>
                <a:cs typeface="Calibri"/>
                <a:sym typeface="Calibri"/>
              </a:rPr>
              <a:t>ТЕМА 1: ОСНОВНИ ВИДОВЕ ЕНЕРГИЯ</a:t>
            </a:r>
            <a:endParaRPr sz="2300" dirty="0">
              <a:solidFill>
                <a:srgbClr val="056839"/>
              </a:solidFill>
            </a:endParaRPr>
          </a:p>
        </p:txBody>
      </p:sp>
      <p:sp>
        <p:nvSpPr>
          <p:cNvPr id="203" name="Google Shape;203;p4"/>
          <p:cNvSpPr/>
          <p:nvPr/>
        </p:nvSpPr>
        <p:spPr>
          <a:xfrm>
            <a:off x="506311" y="1343319"/>
            <a:ext cx="59706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4" name="Google Shape;204;p4"/>
          <p:cNvSpPr txBox="1"/>
          <p:nvPr/>
        </p:nvSpPr>
        <p:spPr>
          <a:xfrm>
            <a:off x="11035153" y="8920725"/>
            <a:ext cx="6368100" cy="546300"/>
          </a:xfrm>
          <a:prstGeom prst="rect">
            <a:avLst/>
          </a:prstGeom>
          <a:noFill/>
          <a:ln>
            <a:noFill/>
          </a:ln>
        </p:spPr>
        <p:txBody>
          <a:bodyPr spcFirstLastPara="1" wrap="square" lIns="148575" tIns="148575" rIns="148575" bIns="148575" anchor="t" anchorCtr="0">
            <a:spAutoFit/>
          </a:bodyPr>
          <a:lstStyle/>
          <a:p>
            <a:pPr marL="0" lvl="0" indent="0" algn="l" rtl="0">
              <a:spcBef>
                <a:spcPts val="0"/>
              </a:spcBef>
              <a:spcAft>
                <a:spcPts val="0"/>
              </a:spcAft>
              <a:buNone/>
            </a:pPr>
            <a:r>
              <a:rPr lang="en-US" sz="1600">
                <a:solidFill>
                  <a:srgbClr val="056839"/>
                </a:solidFill>
                <a:latin typeface="Calibri"/>
                <a:ea typeface="Calibri"/>
                <a:cs typeface="Calibri"/>
                <a:sym typeface="Calibri"/>
              </a:rPr>
              <a:t>Photo by Cleanbin.ru: </a:t>
            </a:r>
            <a:r>
              <a:rPr lang="en-US" sz="1600" u="sng">
                <a:solidFill>
                  <a:srgbClr val="056839"/>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https://cleanbin.ru/terms/renewable-energy</a:t>
            </a:r>
            <a:r>
              <a:rPr lang="en-US" sz="1600">
                <a:solidFill>
                  <a:srgbClr val="056839"/>
                </a:solidFill>
                <a:latin typeface="Calibri"/>
                <a:ea typeface="Calibri"/>
                <a:cs typeface="Calibri"/>
                <a:sym typeface="Calibri"/>
              </a:rPr>
              <a:t> </a:t>
            </a:r>
            <a:endParaRPr sz="1600">
              <a:solidFill>
                <a:srgbClr val="05683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5"/>
          <p:cNvSpPr txBox="1"/>
          <p:nvPr/>
        </p:nvSpPr>
        <p:spPr>
          <a:xfrm>
            <a:off x="802265" y="781544"/>
            <a:ext cx="13848900" cy="1504218"/>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ru-RU" sz="5900" b="1" dirty="0">
                <a:solidFill>
                  <a:srgbClr val="056839"/>
                </a:solidFill>
                <a:latin typeface="Calibri"/>
                <a:ea typeface="Calibri"/>
                <a:cs typeface="Calibri"/>
                <a:sym typeface="Calibri"/>
              </a:rPr>
              <a:t>ТЕМА 1: ОСНОВНИ ВИДОВЕ ЕНЕРГИЯ</a:t>
            </a:r>
            <a:endParaRPr sz="29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900" dirty="0">
              <a:solidFill>
                <a:schemeClr val="dk1"/>
              </a:solidFill>
              <a:latin typeface="Calibri"/>
              <a:ea typeface="Calibri"/>
              <a:cs typeface="Calibri"/>
              <a:sym typeface="Calibri"/>
            </a:endParaRPr>
          </a:p>
        </p:txBody>
      </p:sp>
      <p:pic>
        <p:nvPicPr>
          <p:cNvPr id="210" name="Google Shape;210;p5" descr="Logo&#10;&#10;Description automatically generated"/>
          <p:cNvPicPr preferRelativeResize="0"/>
          <p:nvPr/>
        </p:nvPicPr>
        <p:blipFill rotWithShape="1">
          <a:blip r:embed="rId3">
            <a:alphaModFix/>
          </a:blip>
          <a:srcRect/>
          <a:stretch/>
        </p:blipFill>
        <p:spPr>
          <a:xfrm>
            <a:off x="279021" y="9106292"/>
            <a:ext cx="2025615" cy="996885"/>
          </a:xfrm>
          <a:prstGeom prst="rect">
            <a:avLst/>
          </a:prstGeom>
          <a:noFill/>
          <a:ln>
            <a:noFill/>
          </a:ln>
        </p:spPr>
      </p:pic>
      <p:pic>
        <p:nvPicPr>
          <p:cNvPr id="211" name="Google Shape;211;p5" descr="Graphical user interface, text&#10;&#10;Description automatically generated"/>
          <p:cNvPicPr preferRelativeResize="0"/>
          <p:nvPr/>
        </p:nvPicPr>
        <p:blipFill rotWithShape="1">
          <a:blip r:embed="rId4">
            <a:alphaModFix/>
          </a:blip>
          <a:srcRect/>
          <a:stretch/>
        </p:blipFill>
        <p:spPr>
          <a:xfrm>
            <a:off x="3131911" y="9240848"/>
            <a:ext cx="3468961" cy="727772"/>
          </a:xfrm>
          <a:prstGeom prst="rect">
            <a:avLst/>
          </a:prstGeom>
          <a:noFill/>
          <a:ln>
            <a:noFill/>
          </a:ln>
        </p:spPr>
      </p:pic>
      <p:sp>
        <p:nvSpPr>
          <p:cNvPr id="212" name="Google Shape;212;p5" descr="Возобновляемые источники энергии: что это такое, основные виды"/>
          <p:cNvSpPr/>
          <p:nvPr/>
        </p:nvSpPr>
        <p:spPr>
          <a:xfrm>
            <a:off x="262533" y="-21669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13" name="Google Shape;213;p5" descr="Возобновляемые источники энергии: что это такое, основные виды"/>
          <p:cNvSpPr/>
          <p:nvPr/>
        </p:nvSpPr>
        <p:spPr>
          <a:xfrm>
            <a:off x="519708" y="11905"/>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14" name="Google Shape;214;p5"/>
          <p:cNvSpPr/>
          <p:nvPr/>
        </p:nvSpPr>
        <p:spPr>
          <a:xfrm>
            <a:off x="776882" y="2553303"/>
            <a:ext cx="8646932" cy="65751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lvl="0" algn="ctr"/>
            <a:r>
              <a:rPr lang="ru-RU" sz="3900" b="1" dirty="0">
                <a:solidFill>
                  <a:srgbClr val="056839"/>
                </a:solidFill>
                <a:latin typeface="Calibri"/>
                <a:ea typeface="Calibri"/>
                <a:cs typeface="Calibri"/>
                <a:sym typeface="Calibri"/>
              </a:rPr>
              <a:t>Невъзобновяема </a:t>
            </a:r>
            <a:r>
              <a:rPr lang="ru-RU" sz="3900" b="1" dirty="0" err="1">
                <a:solidFill>
                  <a:srgbClr val="056839"/>
                </a:solidFill>
                <a:latin typeface="Calibri"/>
                <a:ea typeface="Calibri"/>
                <a:cs typeface="Calibri"/>
                <a:sym typeface="Calibri"/>
              </a:rPr>
              <a:t>енергия</a:t>
            </a:r>
            <a:r>
              <a:rPr lang="ru-RU" sz="3900" b="1" dirty="0">
                <a:solidFill>
                  <a:srgbClr val="056839"/>
                </a:solidFill>
                <a:latin typeface="Calibri"/>
                <a:ea typeface="Calibri"/>
                <a:cs typeface="Calibri"/>
                <a:sym typeface="Calibri"/>
              </a:rPr>
              <a:t> - </a:t>
            </a:r>
            <a:r>
              <a:rPr lang="ru-RU" sz="3900" dirty="0" err="1">
                <a:solidFill>
                  <a:srgbClr val="056839"/>
                </a:solidFill>
                <a:latin typeface="Calibri"/>
                <a:ea typeface="Calibri"/>
                <a:cs typeface="Calibri"/>
                <a:sym typeface="Calibri"/>
              </a:rPr>
              <a:t>източниците</a:t>
            </a:r>
            <a:r>
              <a:rPr lang="ru-RU" sz="3900" dirty="0">
                <a:solidFill>
                  <a:srgbClr val="056839"/>
                </a:solidFill>
                <a:latin typeface="Calibri"/>
                <a:ea typeface="Calibri"/>
                <a:cs typeface="Calibri"/>
                <a:sym typeface="Calibri"/>
              </a:rPr>
              <a:t> ѝ се </a:t>
            </a:r>
            <a:r>
              <a:rPr lang="ru-RU" sz="3900" dirty="0" err="1">
                <a:solidFill>
                  <a:srgbClr val="056839"/>
                </a:solidFill>
                <a:latin typeface="Calibri"/>
                <a:ea typeface="Calibri"/>
                <a:cs typeface="Calibri"/>
                <a:sym typeface="Calibri"/>
              </a:rPr>
              <a:t>характеризират</a:t>
            </a:r>
            <a:r>
              <a:rPr lang="ru-RU" sz="3900" dirty="0">
                <a:solidFill>
                  <a:srgbClr val="056839"/>
                </a:solidFill>
                <a:latin typeface="Calibri"/>
                <a:ea typeface="Calibri"/>
                <a:cs typeface="Calibri"/>
                <a:sym typeface="Calibri"/>
              </a:rPr>
              <a:t> с </a:t>
            </a:r>
            <a:r>
              <a:rPr lang="ru-RU" sz="3900" dirty="0" err="1">
                <a:solidFill>
                  <a:srgbClr val="056839"/>
                </a:solidFill>
                <a:latin typeface="Calibri"/>
                <a:ea typeface="Calibri"/>
                <a:cs typeface="Calibri"/>
                <a:sym typeface="Calibri"/>
              </a:rPr>
              <a:t>това</a:t>
            </a:r>
            <a:r>
              <a:rPr lang="ru-RU" sz="3900" dirty="0">
                <a:solidFill>
                  <a:srgbClr val="056839"/>
                </a:solidFill>
                <a:latin typeface="Calibri"/>
                <a:ea typeface="Calibri"/>
                <a:cs typeface="Calibri"/>
                <a:sym typeface="Calibri"/>
              </a:rPr>
              <a:t>, че е </a:t>
            </a:r>
            <a:r>
              <a:rPr lang="ru-RU" sz="3900" dirty="0" err="1">
                <a:solidFill>
                  <a:srgbClr val="056839"/>
                </a:solidFill>
                <a:latin typeface="Calibri"/>
                <a:ea typeface="Calibri"/>
                <a:cs typeface="Calibri"/>
                <a:sym typeface="Calibri"/>
              </a:rPr>
              <a:t>невъзможно</a:t>
            </a:r>
            <a:r>
              <a:rPr lang="ru-RU" sz="3900" dirty="0">
                <a:solidFill>
                  <a:srgbClr val="056839"/>
                </a:solidFill>
                <a:latin typeface="Calibri"/>
                <a:ea typeface="Calibri"/>
                <a:cs typeface="Calibri"/>
                <a:sym typeface="Calibri"/>
              </a:rPr>
              <a:t> да </a:t>
            </a:r>
            <a:r>
              <a:rPr lang="ru-RU" sz="3900" dirty="0" err="1">
                <a:solidFill>
                  <a:srgbClr val="056839"/>
                </a:solidFill>
                <a:latin typeface="Calibri"/>
                <a:ea typeface="Calibri"/>
                <a:cs typeface="Calibri"/>
                <a:sym typeface="Calibri"/>
              </a:rPr>
              <a:t>бъдат</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попълнени</a:t>
            </a:r>
            <a:r>
              <a:rPr lang="ru-RU" sz="3900" dirty="0">
                <a:solidFill>
                  <a:srgbClr val="056839"/>
                </a:solidFill>
                <a:latin typeface="Calibri"/>
                <a:ea typeface="Calibri"/>
                <a:cs typeface="Calibri"/>
                <a:sym typeface="Calibri"/>
              </a:rPr>
              <a:t> след </a:t>
            </a:r>
            <a:r>
              <a:rPr lang="ru-RU" sz="3900" dirty="0" err="1">
                <a:solidFill>
                  <a:srgbClr val="056839"/>
                </a:solidFill>
                <a:latin typeface="Calibri"/>
                <a:ea typeface="Calibri"/>
                <a:cs typeface="Calibri"/>
                <a:sym typeface="Calibri"/>
              </a:rPr>
              <a:t>използването</a:t>
            </a:r>
            <a:r>
              <a:rPr lang="ru-RU" sz="3900" dirty="0">
                <a:solidFill>
                  <a:srgbClr val="056839"/>
                </a:solidFill>
                <a:latin typeface="Calibri"/>
                <a:ea typeface="Calibri"/>
                <a:cs typeface="Calibri"/>
                <a:sym typeface="Calibri"/>
              </a:rPr>
              <a:t> им. </a:t>
            </a:r>
            <a:r>
              <a:rPr lang="ru-RU" sz="3900" dirty="0" err="1">
                <a:solidFill>
                  <a:srgbClr val="056839"/>
                </a:solidFill>
                <a:latin typeface="Calibri"/>
                <a:ea typeface="Calibri"/>
                <a:cs typeface="Calibri"/>
                <a:sym typeface="Calibri"/>
              </a:rPr>
              <a:t>Това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включва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изкопаемите</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горива</a:t>
            </a:r>
            <a:r>
              <a:rPr lang="ru-RU" sz="3900" dirty="0">
                <a:solidFill>
                  <a:srgbClr val="056839"/>
                </a:solidFill>
                <a:latin typeface="Calibri"/>
                <a:ea typeface="Calibri"/>
                <a:cs typeface="Calibri"/>
                <a:sym typeface="Calibri"/>
              </a:rPr>
              <a:t>.</a:t>
            </a:r>
            <a:endParaRPr sz="3900" dirty="0">
              <a:solidFill>
                <a:srgbClr val="0070C0"/>
              </a:solidFill>
              <a:latin typeface="Calibri"/>
              <a:ea typeface="Calibri"/>
              <a:cs typeface="Calibri"/>
              <a:sym typeface="Calibri"/>
            </a:endParaRPr>
          </a:p>
        </p:txBody>
      </p:sp>
      <p:sp>
        <p:nvSpPr>
          <p:cNvPr id="215" name="Google Shape;215;p5"/>
          <p:cNvSpPr/>
          <p:nvPr/>
        </p:nvSpPr>
        <p:spPr>
          <a:xfrm>
            <a:off x="9085668" y="2553303"/>
            <a:ext cx="9002732" cy="6575100"/>
          </a:xfrm>
          <a:prstGeom prst="pentagon">
            <a:avLst>
              <a:gd name="hf" fmla="val 105146"/>
              <a:gd name="vf" fmla="val 110557"/>
            </a:avLst>
          </a:prstGeom>
          <a:solidFill>
            <a:srgbClr val="F7FDA5"/>
          </a:solidFill>
          <a:ln w="12700" cap="flat" cmpd="sng">
            <a:solidFill>
              <a:srgbClr val="42719B"/>
            </a:solidFill>
            <a:prstDash val="solid"/>
            <a:miter lim="800000"/>
            <a:headEnd type="none" w="sm" len="sm"/>
            <a:tailEnd type="none" w="sm" len="sm"/>
          </a:ln>
        </p:spPr>
        <p:txBody>
          <a:bodyPr spcFirstLastPara="1" wrap="square" lIns="148575" tIns="74275" rIns="148575" bIns="74275" anchor="ctr" anchorCtr="0">
            <a:noAutofit/>
          </a:bodyPr>
          <a:lstStyle/>
          <a:p>
            <a:pPr lvl="0"/>
            <a:r>
              <a:rPr lang="ru-RU" sz="3900" b="1" dirty="0" err="1">
                <a:solidFill>
                  <a:srgbClr val="056839"/>
                </a:solidFill>
                <a:latin typeface="Calibri"/>
                <a:ea typeface="Calibri"/>
                <a:cs typeface="Calibri"/>
                <a:sym typeface="Calibri"/>
              </a:rPr>
              <a:t>Възобновяема</a:t>
            </a:r>
            <a:r>
              <a:rPr lang="ru-RU" sz="3900" b="1" dirty="0">
                <a:solidFill>
                  <a:srgbClr val="056839"/>
                </a:solidFill>
                <a:latin typeface="Calibri"/>
                <a:ea typeface="Calibri"/>
                <a:cs typeface="Calibri"/>
                <a:sym typeface="Calibri"/>
              </a:rPr>
              <a:t> </a:t>
            </a:r>
            <a:r>
              <a:rPr lang="ru-RU" sz="3900" b="1" dirty="0" err="1">
                <a:solidFill>
                  <a:srgbClr val="056839"/>
                </a:solidFill>
                <a:latin typeface="Calibri"/>
                <a:ea typeface="Calibri"/>
                <a:cs typeface="Calibri"/>
                <a:sym typeface="Calibri"/>
              </a:rPr>
              <a:t>енергия</a:t>
            </a:r>
            <a:r>
              <a:rPr lang="ru-RU" sz="3900" b="1" dirty="0">
                <a:solidFill>
                  <a:srgbClr val="056839"/>
                </a:solidFill>
                <a:latin typeface="Calibri"/>
                <a:ea typeface="Calibri"/>
                <a:cs typeface="Calibri"/>
                <a:sym typeface="Calibri"/>
              </a:rPr>
              <a:t> </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нейните</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източници</a:t>
            </a:r>
            <a:r>
              <a:rPr lang="ru-RU" sz="3900" dirty="0">
                <a:solidFill>
                  <a:srgbClr val="056839"/>
                </a:solidFill>
                <a:latin typeface="Calibri"/>
                <a:ea typeface="Calibri"/>
                <a:cs typeface="Calibri"/>
                <a:sym typeface="Calibri"/>
              </a:rPr>
              <a:t> се </a:t>
            </a:r>
            <a:r>
              <a:rPr lang="ru-RU" sz="3900" dirty="0" err="1">
                <a:solidFill>
                  <a:srgbClr val="056839"/>
                </a:solidFill>
                <a:latin typeface="Calibri"/>
                <a:ea typeface="Calibri"/>
                <a:cs typeface="Calibri"/>
                <a:sym typeface="Calibri"/>
              </a:rPr>
              <a:t>характеризират</a:t>
            </a:r>
            <a:r>
              <a:rPr lang="ru-RU" sz="3900" dirty="0">
                <a:solidFill>
                  <a:srgbClr val="056839"/>
                </a:solidFill>
                <a:latin typeface="Calibri"/>
                <a:ea typeface="Calibri"/>
                <a:cs typeface="Calibri"/>
                <a:sym typeface="Calibri"/>
              </a:rPr>
              <a:t> с </a:t>
            </a:r>
            <a:r>
              <a:rPr lang="ru-RU" sz="3900" dirty="0" err="1">
                <a:solidFill>
                  <a:srgbClr val="056839"/>
                </a:solidFill>
                <a:latin typeface="Calibri"/>
                <a:ea typeface="Calibri"/>
                <a:cs typeface="Calibri"/>
                <a:sym typeface="Calibri"/>
              </a:rPr>
              <a:t>естествено</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попълване</a:t>
            </a:r>
            <a:r>
              <a:rPr lang="ru-RU" sz="3900" dirty="0">
                <a:solidFill>
                  <a:srgbClr val="056839"/>
                </a:solidFill>
                <a:latin typeface="Calibri"/>
                <a:ea typeface="Calibri"/>
                <a:cs typeface="Calibri"/>
                <a:sym typeface="Calibri"/>
              </a:rPr>
              <a:t> за </a:t>
            </a:r>
            <a:r>
              <a:rPr lang="ru-RU" sz="3900" dirty="0" err="1">
                <a:solidFill>
                  <a:srgbClr val="056839"/>
                </a:solidFill>
                <a:latin typeface="Calibri"/>
                <a:ea typeface="Calibri"/>
                <a:cs typeface="Calibri"/>
                <a:sym typeface="Calibri"/>
              </a:rPr>
              <a:t>сравнително</a:t>
            </a:r>
            <a:r>
              <a:rPr lang="ru-RU" sz="3900" dirty="0">
                <a:solidFill>
                  <a:srgbClr val="056839"/>
                </a:solidFill>
                <a:latin typeface="Calibri"/>
                <a:ea typeface="Calibri"/>
                <a:cs typeface="Calibri"/>
                <a:sym typeface="Calibri"/>
              </a:rPr>
              <a:t> кратко </a:t>
            </a:r>
            <a:r>
              <a:rPr lang="ru-RU" sz="3900" dirty="0" err="1">
                <a:solidFill>
                  <a:srgbClr val="056839"/>
                </a:solidFill>
                <a:latin typeface="Calibri"/>
                <a:ea typeface="Calibri"/>
                <a:cs typeface="Calibri"/>
                <a:sym typeface="Calibri"/>
              </a:rPr>
              <a:t>време</a:t>
            </a:r>
            <a:r>
              <a:rPr lang="ru-RU" sz="3900" dirty="0">
                <a:solidFill>
                  <a:srgbClr val="056839"/>
                </a:solidFill>
                <a:latin typeface="Calibri"/>
                <a:ea typeface="Calibri"/>
                <a:cs typeface="Calibri"/>
                <a:sym typeface="Calibri"/>
              </a:rPr>
              <a:t>.  В </a:t>
            </a:r>
            <a:r>
              <a:rPr lang="ru-RU" sz="3900" dirty="0" err="1">
                <a:solidFill>
                  <a:srgbClr val="056839"/>
                </a:solidFill>
                <a:latin typeface="Calibri"/>
                <a:ea typeface="Calibri"/>
                <a:cs typeface="Calibri"/>
                <a:sym typeface="Calibri"/>
              </a:rPr>
              <a:t>резултат</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това</a:t>
            </a:r>
            <a:r>
              <a:rPr lang="ru-RU" sz="3900" dirty="0">
                <a:solidFill>
                  <a:srgbClr val="056839"/>
                </a:solidFill>
                <a:latin typeface="Calibri"/>
                <a:ea typeface="Calibri"/>
                <a:cs typeface="Calibri"/>
                <a:sym typeface="Calibri"/>
              </a:rPr>
              <a:t> те </a:t>
            </a:r>
            <a:r>
              <a:rPr lang="ru-RU" sz="3900" dirty="0" err="1">
                <a:solidFill>
                  <a:srgbClr val="056839"/>
                </a:solidFill>
                <a:latin typeface="Calibri"/>
                <a:ea typeface="Calibri"/>
                <a:cs typeface="Calibri"/>
                <a:sym typeface="Calibri"/>
              </a:rPr>
              <a:t>са</a:t>
            </a:r>
            <a:r>
              <a:rPr lang="ru-RU" sz="3900" dirty="0">
                <a:solidFill>
                  <a:srgbClr val="056839"/>
                </a:solidFill>
                <a:latin typeface="Calibri"/>
                <a:ea typeface="Calibri"/>
                <a:cs typeface="Calibri"/>
                <a:sym typeface="Calibri"/>
              </a:rPr>
              <a:t> </a:t>
            </a:r>
            <a:r>
              <a:rPr lang="ru-RU" sz="3900" dirty="0" err="1">
                <a:solidFill>
                  <a:srgbClr val="056839"/>
                </a:solidFill>
                <a:latin typeface="Calibri"/>
                <a:ea typeface="Calibri"/>
                <a:cs typeface="Calibri"/>
                <a:sym typeface="Calibri"/>
              </a:rPr>
              <a:t>винаги</a:t>
            </a:r>
            <a:r>
              <a:rPr lang="ru-RU" sz="3900" dirty="0">
                <a:solidFill>
                  <a:srgbClr val="056839"/>
                </a:solidFill>
                <a:latin typeface="Calibri"/>
                <a:ea typeface="Calibri"/>
                <a:cs typeface="Calibri"/>
                <a:sym typeface="Calibri"/>
              </a:rPr>
              <a:t> на </a:t>
            </a:r>
            <a:r>
              <a:rPr lang="ru-RU" sz="3900" dirty="0" err="1">
                <a:solidFill>
                  <a:srgbClr val="056839"/>
                </a:solidFill>
                <a:latin typeface="Calibri"/>
                <a:ea typeface="Calibri"/>
                <a:cs typeface="Calibri"/>
                <a:sym typeface="Calibri"/>
              </a:rPr>
              <a:t>разположение</a:t>
            </a:r>
            <a:r>
              <a:rPr lang="ru-RU" sz="3900" dirty="0">
                <a:solidFill>
                  <a:srgbClr val="056839"/>
                </a:solidFill>
                <a:latin typeface="Calibri"/>
                <a:ea typeface="Calibri"/>
                <a:cs typeface="Calibri"/>
                <a:sym typeface="Calibri"/>
              </a:rPr>
              <a:t>.</a:t>
            </a:r>
            <a:endParaRPr sz="3900" dirty="0">
              <a:solidFill>
                <a:srgbClr val="0070C0"/>
              </a:solidFill>
              <a:latin typeface="Calibri"/>
              <a:ea typeface="Calibri"/>
              <a:cs typeface="Calibri"/>
              <a:sym typeface="Calibri"/>
            </a:endParaRPr>
          </a:p>
        </p:txBody>
      </p:sp>
      <p:sp>
        <p:nvSpPr>
          <p:cNvPr id="216" name="Google Shape;216;p5" descr="What are Renewable and Non-Renewable Energy Sources? | DeltaNet | DeltaNet"/>
          <p:cNvSpPr/>
          <p:nvPr/>
        </p:nvSpPr>
        <p:spPr>
          <a:xfrm>
            <a:off x="776883" y="240506"/>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17" name="Google Shape;217;p5" descr="What are Renewable and Non-Renewable Energy Sources? | DeltaNet | DeltaNet"/>
          <p:cNvSpPr/>
          <p:nvPr/>
        </p:nvSpPr>
        <p:spPr>
          <a:xfrm>
            <a:off x="1034058" y="469106"/>
            <a:ext cx="514500" cy="457200"/>
          </a:xfrm>
          <a:prstGeom prst="rect">
            <a:avLst/>
          </a:prstGeom>
          <a:noFill/>
          <a:ln>
            <a:noFill/>
          </a:ln>
        </p:spPr>
        <p:txBody>
          <a:bodyPr spcFirstLastPara="1" wrap="square" lIns="148575" tIns="74275" rIns="148575" bIns="74275" anchor="t" anchorCtr="0">
            <a:no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218" name="Google Shape;218;p5"/>
          <p:cNvPicPr preferRelativeResize="0"/>
          <p:nvPr/>
        </p:nvPicPr>
        <p:blipFill rotWithShape="1">
          <a:blip r:embed="rId5">
            <a:alphaModFix/>
          </a:blip>
          <a:srcRect/>
          <a:stretch/>
        </p:blipFill>
        <p:spPr>
          <a:xfrm>
            <a:off x="0" y="-18459"/>
            <a:ext cx="18088400" cy="246909"/>
          </a:xfrm>
          <a:prstGeom prst="rect">
            <a:avLst/>
          </a:prstGeom>
          <a:noFill/>
          <a:ln>
            <a:noFill/>
          </a:ln>
        </p:spPr>
      </p:pic>
      <p:sp>
        <p:nvSpPr>
          <p:cNvPr id="219" name="Google Shape;219;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20" name="Google Shape;220;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p:tgtEl>
                                          <p:spTgt spid="21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5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1485</Words>
  <Application>Microsoft Office PowerPoint</Application>
  <PresentationFormat>Custom</PresentationFormat>
  <Paragraphs>128</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Microsoft Yahei</vt:lpstr>
      <vt:lpstr>Arial</vt:lpstr>
      <vt:lpstr>Calibri</vt:lpstr>
      <vt:lpstr>„Office“ tema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Alma Valonienė</dc:creator>
  <cp:lastModifiedBy>Miglena Molhova</cp:lastModifiedBy>
  <cp:revision>11</cp:revision>
  <dcterms:created xsi:type="dcterms:W3CDTF">2022-09-05T02:56:34Z</dcterms:created>
  <dcterms:modified xsi:type="dcterms:W3CDTF">2022-11-29T10:39:12Z</dcterms:modified>
</cp:coreProperties>
</file>