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10287000" cx="20574000"/>
  <p:notesSz cx="6858000" cy="9144000"/>
  <p:embeddedFontLst>
    <p:embeddedFont>
      <p:font typeface="Roboto"/>
      <p:regular r:id="rId34"/>
      <p:bold r:id="rId35"/>
      <p:italic r:id="rId36"/>
      <p:boldItalic r:id="rId37"/>
    </p:embeddedFont>
    <p:embeddedFont>
      <p:font typeface="Source Sans Pr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Nl6P09rNpe+Lmg43p3iSBo/y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SansPro-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SourceSansPr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39" Type="http://schemas.openxmlformats.org/officeDocument/2006/relationships/font" Target="fonts/SourceSansPro-bold.fntdata"/><Relationship Id="rId16" Type="http://schemas.openxmlformats.org/officeDocument/2006/relationships/slide" Target="slides/slide12.xml"/><Relationship Id="rId38" Type="http://schemas.openxmlformats.org/officeDocument/2006/relationships/font" Target="fonts/SourceSansPr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lt-L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6b0a9aa8d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56b0a9aa8d_0_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4f232c3e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144f232c3e4_0_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44f232c3e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144f232c3e4_0_2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44f232c3e4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Correct answers can be found in the Short lesson template related to this PPT.</a:t>
            </a:r>
            <a:endParaRPr/>
          </a:p>
        </p:txBody>
      </p:sp>
      <p:sp>
        <p:nvSpPr>
          <p:cNvPr id="251" name="Google Shape;251;g144f232c3e4_0_20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1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44f232c3e4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144f232c3e4_0_4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44f232c3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144f232c3e4_0_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44f232c3e4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144f232c3e4_0_6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44f232c3e4_0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Correct answers can be found in the Short lesson template related to this PPT.</a:t>
            </a:r>
            <a:endParaRPr/>
          </a:p>
        </p:txBody>
      </p:sp>
      <p:sp>
        <p:nvSpPr>
          <p:cNvPr id="318" name="Google Shape;318;g144f232c3e4_0_21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44f232c3e4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144f232c3e4_0_15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44f232c3e4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144f232c3e4_0_7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44f232c3e4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g144f232c3e4_0_10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44f232c3e4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g144f232c3e4_0_9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44f232c3e4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144f232c3e4_0_23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44f232c3e4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144f232c3e4_0_12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44f232c3e4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g144f232c3e4_0_14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44f232c3e4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g144f232c3e4_0_26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44f232c3e4_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g144f232c3e4_0_25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lt-L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4ed747ff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44ed747ffd_0_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44ed747ffd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44ed747ffd_0_3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4ed747ffd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44ed747ffd_0_4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23"/>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32"/>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33"/>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4" name="Google Shape;24;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7" name="Google Shape;27;p25"/>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26"/>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27"/>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7"/>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28"/>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8"/>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8"/>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8"/>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30"/>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0"/>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31"/>
          <p:cNvSpPr/>
          <p:nvPr>
            <p:ph idx="2" type="pic"/>
          </p:nvPr>
        </p:nvSpPr>
        <p:spPr>
          <a:xfrm>
            <a:off x="8746630" y="1481138"/>
            <a:ext cx="10415700" cy="7310400"/>
          </a:xfrm>
          <a:prstGeom prst="rect">
            <a:avLst/>
          </a:prstGeom>
          <a:noFill/>
          <a:ln>
            <a:noFill/>
          </a:ln>
        </p:spPr>
      </p:sp>
      <p:sp>
        <p:nvSpPr>
          <p:cNvPr id="68" name="Google Shape;68;p31"/>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marR="0" rtl="0" algn="l">
              <a:lnSpc>
                <a:spcPct val="90000"/>
              </a:lnSpc>
              <a:spcBef>
                <a:spcPts val="0"/>
              </a:spcBef>
              <a:spcAft>
                <a:spcPts val="0"/>
              </a:spcAft>
              <a:buClr>
                <a:schemeClr val="dk1"/>
              </a:buClr>
              <a:buSzPts val="7200"/>
              <a:buFont typeface="Calibri"/>
              <a:buNone/>
              <a:defRPr b="0" i="0" sz="7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520700" lvl="0" marL="457200" marR="0" rtl="0" algn="l">
              <a:lnSpc>
                <a:spcPct val="90000"/>
              </a:lnSpc>
              <a:spcBef>
                <a:spcPts val="16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76250" lvl="1" marL="914400" marR="0" rtl="0" algn="l">
              <a:lnSpc>
                <a:spcPct val="90000"/>
              </a:lnSpc>
              <a:spcBef>
                <a:spcPts val="80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8150" lvl="2" marL="1371600" marR="0" rtl="0" algn="l">
              <a:lnSpc>
                <a:spcPct val="90000"/>
              </a:lnSpc>
              <a:spcBef>
                <a:spcPts val="8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12750" lvl="3" marL="1828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marR="0" rtl="0" algn="l">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marR="0" rtl="0" algn="ctr">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hyperlink" Target="https://www.pexels.com/it-it/foto/foto-panoramica-della-foresta-con-la-luce-solare-1757363/" TargetMode="External"/><Relationship Id="rId6"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europarl.europa.eu/news/en/headlines/economy/20151201STO05603/circular-economy-definition-importance-and-benefits" TargetMode="External"/><Relationship Id="rId4" Type="http://schemas.openxmlformats.org/officeDocument/2006/relationships/hyperlink" Target="https://ellenmacarthurfoundation.org/topics/circular-economy-introduction/overview" TargetMode="External"/><Relationship Id="rId5" Type="http://schemas.openxmlformats.org/officeDocument/2006/relationships/hyperlink" Target="https://www.lombardodier.com/contents/corporate-news/responsible-capital/2020/september/the-10-steps-to-a-circular-econo.html" TargetMode="External"/><Relationship Id="rId6" Type="http://schemas.openxmlformats.org/officeDocument/2006/relationships/image" Target="../media/image12.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0.jpg"/><Relationship Id="rId6" Type="http://schemas.openxmlformats.org/officeDocument/2006/relationships/hyperlink" Target="https://www.freepik.com/free-photo/poor-children-collect-garbage-sale_4553600.htm#query=landfill&amp;position=1&amp;from_view=search" TargetMode="External"/><Relationship Id="rId7"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hyperlink" Target="https://multimedia.europarl.europa.eu/en/video/x_V007-0034" TargetMode="External"/><Relationship Id="rId6" Type="http://schemas.openxmlformats.org/officeDocument/2006/relationships/image" Target="../media/image22.jpg"/><Relationship Id="rId7" Type="http://schemas.openxmlformats.org/officeDocument/2006/relationships/hyperlink" Target="https://unsplash.com/photos/JbfhNrpQ_dw" TargetMode="External"/><Relationship Id="rId8"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assets.website-files.com/5d26d80e8836af2d12ed1269/5de8eff3bbf4da023e254ea4_FINAL-linear-risk-20180613.pdf" TargetMode="External"/><Relationship Id="rId4" Type="http://schemas.openxmlformats.org/officeDocument/2006/relationships/hyperlink" Target="https://www.cesme-book.eu/book/1-circular-economy-policies-and-framework/1.3" TargetMode="External"/><Relationship Id="rId5" Type="http://schemas.openxmlformats.org/officeDocument/2006/relationships/hyperlink" Target="https://www.wri.org/insights/barriers-circular-economy-5-reasons-world-wastes-so-much-stuff-and-why-its-not-just" TargetMode="External"/><Relationship Id="rId6" Type="http://schemas.openxmlformats.org/officeDocument/2006/relationships/image" Target="../media/image12.png"/><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hyperlink" Target="https://declique.nl/en/" TargetMode="External"/><Relationship Id="rId6" Type="http://schemas.openxmlformats.org/officeDocument/2006/relationships/image" Target="../media/image23.jpg"/><Relationship Id="rId7" Type="http://schemas.openxmlformats.org/officeDocument/2006/relationships/hyperlink" Target="https://unsplash.com/photos/x8ZStukS2PM" TargetMode="External"/><Relationship Id="rId8"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8.jpg"/><Relationship Id="rId6" Type="http://schemas.openxmlformats.org/officeDocument/2006/relationships/hyperlink" Target="https://unsplash.com/photos/8XBBycGQIV0" TargetMode="External"/><Relationship Id="rId7"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llenmacarthurfoundation.org/circular-examples-collection-cities" TargetMode="External"/><Relationship Id="rId4" Type="http://schemas.openxmlformats.org/officeDocument/2006/relationships/hyperlink" Target="https://declique.nl/en/" TargetMode="External"/><Relationship Id="rId5" Type="http://schemas.openxmlformats.org/officeDocument/2006/relationships/image" Target="../media/image12.png"/><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hyperlink" Target="http://www.youtube.com/watch?v=NBEvJwTxs4w" TargetMode="External"/><Relationship Id="rId6" Type="http://schemas.openxmlformats.org/officeDocument/2006/relationships/image" Target="../media/image24.jpg"/><Relationship Id="rId7" Type="http://schemas.openxmlformats.org/officeDocument/2006/relationships/hyperlink" Target="https://www.youtube.com/watch?v=NBEvJwTxs4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aste4change.com/blog/the-5-common-obstacles-in-implementing-circular-economy/#:~:text=The%20previous%20problems%20that%20we,implements%20the%20circular%20economy%20concept" TargetMode="External"/><Relationship Id="rId4" Type="http://schemas.openxmlformats.org/officeDocument/2006/relationships/image" Target="../media/image12.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environment.ec.europa.eu/topics/circular-economy/first-circular-economy-action-plan_en" TargetMode="External"/><Relationship Id="rId4" Type="http://schemas.openxmlformats.org/officeDocument/2006/relationships/hyperlink" Target="https://eur-lex.europa.eu/legal-content/EN/TXT/?uri=COM%3A2019%3A640%3AFIN" TargetMode="External"/><Relationship Id="rId5" Type="http://schemas.openxmlformats.org/officeDocument/2006/relationships/hyperlink" Target="https://environment.ec.europa.eu/strategy/circular-economy-action-plan_en" TargetMode="External"/><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uroparl.europa.eu/news/en/headlines/economy/20151201STO05603/circular-economy-definition-importance-and-benefits" TargetMode="External"/><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6.jpg"/><Relationship Id="rId6" Type="http://schemas.openxmlformats.org/officeDocument/2006/relationships/hyperlink" Target="https://www.freepik.com/free-vector/flat-design-circular-economy-infographic_21095200.htm#query=circular%20economy&amp;position=12&amp;from_view=search" TargetMode="External"/><Relationship Id="rId7"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474118" y="1018962"/>
            <a:ext cx="5041312" cy="2422243"/>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1232632" y="8797958"/>
            <a:ext cx="6232499" cy="1307540"/>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4" name="Google Shape;94;p1"/>
          <p:cNvSpPr txBox="1"/>
          <p:nvPr/>
        </p:nvSpPr>
        <p:spPr>
          <a:xfrm>
            <a:off x="833325" y="3545525"/>
            <a:ext cx="10281300" cy="2489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7600"/>
              <a:buFont typeface="Arial"/>
              <a:buNone/>
            </a:pPr>
            <a:r>
              <a:rPr b="1" i="0" lang="lt-LT" sz="7600" u="none" cap="none" strike="noStrike">
                <a:solidFill>
                  <a:srgbClr val="056839"/>
                </a:solidFill>
                <a:latin typeface="Calibri"/>
                <a:ea typeface="Calibri"/>
                <a:cs typeface="Calibri"/>
                <a:sym typeface="Calibri"/>
              </a:rPr>
              <a:t>Кръгова икономика: определения и ползи</a:t>
            </a:r>
            <a:endParaRPr b="1" i="0" sz="7600" u="none" cap="none" strike="noStrike">
              <a:solidFill>
                <a:srgbClr val="056839"/>
              </a:solidFill>
              <a:latin typeface="Calibri"/>
              <a:ea typeface="Calibri"/>
              <a:cs typeface="Calibri"/>
              <a:sym typeface="Calibri"/>
            </a:endParaRPr>
          </a:p>
        </p:txBody>
      </p:sp>
      <p:sp>
        <p:nvSpPr>
          <p:cNvPr id="95" name="Google Shape;95;p1"/>
          <p:cNvSpPr txBox="1"/>
          <p:nvPr/>
        </p:nvSpPr>
        <p:spPr>
          <a:xfrm>
            <a:off x="584637" y="7793605"/>
            <a:ext cx="18037800" cy="657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3300"/>
              <a:buFont typeface="Arial"/>
              <a:buNone/>
            </a:pPr>
            <a:r>
              <a:rPr b="1" i="0" lang="lt-LT" sz="3300" u="none" cap="none" strike="noStrike">
                <a:solidFill>
                  <a:srgbClr val="056839"/>
                </a:solidFill>
                <a:latin typeface="Calibri"/>
                <a:ea typeface="Calibri"/>
                <a:cs typeface="Calibri"/>
                <a:sym typeface="Calibri"/>
              </a:rPr>
              <a:t>Ключови думи: Кръгова икономика, линейна икономика, устойчивост</a:t>
            </a:r>
            <a:endParaRPr b="0" i="0" sz="1000" u="none" cap="none" strike="noStrike">
              <a:solidFill>
                <a:schemeClr val="dk1"/>
              </a:solidFill>
              <a:latin typeface="Calibri"/>
              <a:ea typeface="Calibri"/>
              <a:cs typeface="Calibri"/>
              <a:sym typeface="Calibri"/>
            </a:endParaRPr>
          </a:p>
        </p:txBody>
      </p:sp>
      <p:sp>
        <p:nvSpPr>
          <p:cNvPr id="96" name="Google Shape;96;p1"/>
          <p:cNvSpPr txBox="1"/>
          <p:nvPr/>
        </p:nvSpPr>
        <p:spPr>
          <a:xfrm>
            <a:off x="11999417" y="7269263"/>
            <a:ext cx="9032400" cy="6426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600"/>
              <a:buFont typeface="Arial"/>
              <a:buNone/>
            </a:pPr>
            <a:r>
              <a:rPr b="0" i="0" lang="lt-LT" sz="1600" u="none" cap="none" strike="noStrike">
                <a:solidFill>
                  <a:schemeClr val="dk1"/>
                </a:solidFill>
                <a:latin typeface="Calibri"/>
                <a:ea typeface="Calibri"/>
                <a:cs typeface="Calibri"/>
                <a:sym typeface="Calibri"/>
              </a:rPr>
              <a:t>Photo by Pexels:</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lt-LT" sz="1600" u="sng" cap="none" strike="noStrike">
                <a:solidFill>
                  <a:schemeClr val="hlink"/>
                </a:solidFill>
                <a:latin typeface="Calibri"/>
                <a:ea typeface="Calibri"/>
                <a:cs typeface="Calibri"/>
                <a:sym typeface="Calibri"/>
                <a:hlinkClick r:id="rId5"/>
              </a:rPr>
              <a:t>https://www.pexels.com/it-it/foto/foto-panoramica-della-foresta-con-la-luce-solare-1757363/</a:t>
            </a:r>
            <a:endParaRPr b="0" i="0" sz="1600" u="none" cap="none" strike="noStrike">
              <a:solidFill>
                <a:schemeClr val="dk1"/>
              </a:solidFill>
              <a:latin typeface="Calibri"/>
              <a:ea typeface="Calibri"/>
              <a:cs typeface="Calibri"/>
              <a:sym typeface="Calibri"/>
            </a:endParaRPr>
          </a:p>
        </p:txBody>
      </p:sp>
      <p:sp>
        <p:nvSpPr>
          <p:cNvPr id="97" name="Google Shape;97;p1"/>
          <p:cNvSpPr txBox="1"/>
          <p:nvPr/>
        </p:nvSpPr>
        <p:spPr>
          <a:xfrm>
            <a:off x="8839759" y="9088200"/>
            <a:ext cx="9124200" cy="842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500"/>
              <a:buFont typeface="Arial"/>
              <a:buNone/>
            </a:pPr>
            <a:r>
              <a:rPr b="0" i="0" lang="lt-LT" sz="15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5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6">
            <a:alphaModFix/>
          </a:blip>
          <a:srcRect b="0" l="0" r="0" t="0"/>
          <a:stretch/>
        </p:blipFill>
        <p:spPr>
          <a:xfrm>
            <a:off x="11471775" y="1290600"/>
            <a:ext cx="8637998" cy="57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pic>
        <p:nvPicPr>
          <p:cNvPr descr="Graphical user interface, text&#10;&#10;Description automatically generated" id="200" name="Google Shape;200;p2"/>
          <p:cNvPicPr preferRelativeResize="0"/>
          <p:nvPr/>
        </p:nvPicPr>
        <p:blipFill rotWithShape="1">
          <a:blip r:embed="rId3">
            <a:alphaModFix/>
          </a:blip>
          <a:srcRect b="0" l="0" r="0" t="0"/>
          <a:stretch/>
        </p:blipFill>
        <p:spPr>
          <a:xfrm>
            <a:off x="159219" y="9064877"/>
            <a:ext cx="5165965" cy="1083795"/>
          </a:xfrm>
          <a:prstGeom prst="rect">
            <a:avLst/>
          </a:prstGeom>
          <a:noFill/>
          <a:ln>
            <a:noFill/>
          </a:ln>
        </p:spPr>
      </p:pic>
      <p:pic>
        <p:nvPicPr>
          <p:cNvPr descr="Logo&#10;&#10;Description automatically generated" id="201" name="Google Shape;201;p2"/>
          <p:cNvPicPr preferRelativeResize="0"/>
          <p:nvPr/>
        </p:nvPicPr>
        <p:blipFill rotWithShape="1">
          <a:blip r:embed="rId4">
            <a:alphaModFix/>
          </a:blip>
          <a:srcRect b="0" l="0" r="0" t="0"/>
          <a:stretch/>
        </p:blipFill>
        <p:spPr>
          <a:xfrm>
            <a:off x="15173565" y="8352298"/>
            <a:ext cx="3931187" cy="1934692"/>
          </a:xfrm>
          <a:prstGeom prst="rect">
            <a:avLst/>
          </a:prstGeom>
          <a:noFill/>
          <a:ln>
            <a:noFill/>
          </a:ln>
        </p:spPr>
      </p:pic>
      <p:sp>
        <p:nvSpPr>
          <p:cNvPr id="202" name="Google Shape;202;p2"/>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3" name="Google Shape;203;p2"/>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4" name="Google Shape;204;p2"/>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5" name="Google Shape;205;p2"/>
          <p:cNvSpPr/>
          <p:nvPr/>
        </p:nvSpPr>
        <p:spPr>
          <a:xfrm>
            <a:off x="0" y="8809997"/>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6" name="Google Shape;206;p2"/>
          <p:cNvSpPr txBox="1"/>
          <p:nvPr/>
        </p:nvSpPr>
        <p:spPr>
          <a:xfrm>
            <a:off x="757131" y="664145"/>
            <a:ext cx="18777778" cy="980997"/>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400"/>
              <a:buFont typeface="Arial"/>
              <a:buNone/>
            </a:pPr>
            <a:r>
              <a:rPr b="1" i="0" lang="lt-LT" sz="5400" u="none" cap="none" strike="noStrike">
                <a:solidFill>
                  <a:srgbClr val="056839"/>
                </a:solidFill>
                <a:latin typeface="Calibri"/>
                <a:ea typeface="Calibri"/>
                <a:cs typeface="Calibri"/>
                <a:sym typeface="Calibri"/>
              </a:rPr>
              <a:t>ТЕМА 1 – ДЕФИНИЦИЯ И ПОЛЗИ ОТ КРЪГОВАТА ИКОНОМИКА</a:t>
            </a:r>
            <a:endParaRPr b="1" i="0" sz="5400" u="none" cap="none" strike="noStrike">
              <a:solidFill>
                <a:srgbClr val="C55A11"/>
              </a:solidFill>
              <a:latin typeface="Calibri"/>
              <a:ea typeface="Calibri"/>
              <a:cs typeface="Calibri"/>
              <a:sym typeface="Calibri"/>
            </a:endParaRPr>
          </a:p>
        </p:txBody>
      </p:sp>
      <p:sp>
        <p:nvSpPr>
          <p:cNvPr id="207" name="Google Shape;207;p2"/>
          <p:cNvSpPr txBox="1"/>
          <p:nvPr/>
        </p:nvSpPr>
        <p:spPr>
          <a:xfrm>
            <a:off x="757139" y="1910831"/>
            <a:ext cx="19680000" cy="6890307"/>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200"/>
              <a:buFont typeface="Arial"/>
              <a:buNone/>
            </a:pPr>
            <a:r>
              <a:rPr b="1" i="0" lang="lt-LT" sz="4200" u="none" cap="none" strike="noStrike">
                <a:solidFill>
                  <a:srgbClr val="056839"/>
                </a:solidFill>
                <a:latin typeface="Calibri"/>
                <a:ea typeface="Calibri"/>
                <a:cs typeface="Calibri"/>
                <a:sym typeface="Calibri"/>
              </a:rPr>
              <a:t>●	</a:t>
            </a:r>
            <a:r>
              <a:rPr b="1" i="0" lang="lt-LT" sz="3000" u="none" cap="none" strike="noStrike">
                <a:solidFill>
                  <a:srgbClr val="056839"/>
                </a:solidFill>
                <a:latin typeface="Calibri"/>
                <a:ea typeface="Calibri"/>
                <a:cs typeface="Calibri"/>
                <a:sym typeface="Calibri"/>
              </a:rPr>
              <a:t>Повторно </a:t>
            </a:r>
            <a:r>
              <a:rPr b="0" i="0" lang="lt-LT" sz="3000" u="none" cap="none" strike="noStrike">
                <a:solidFill>
                  <a:srgbClr val="056839"/>
                </a:solidFill>
                <a:latin typeface="Calibri"/>
                <a:ea typeface="Calibri"/>
                <a:cs typeface="Calibri"/>
                <a:sym typeface="Calibri"/>
              </a:rPr>
              <a:t>използване = “означава да използваш нещо отново” (Cambridge Dictionary,https://dictionary.cambridge.org/dictionary/english/reuse ), за оригиналното му предназначение или за нещо друго. Например когато дарите дрехите си на друг човек, те ще бъдат използвани повторно.</a:t>
            </a:r>
            <a:endParaRPr/>
          </a:p>
          <a:p>
            <a:pPr indent="0" lvl="0" marL="0" marR="0" rtl="0" algn="l">
              <a:lnSpc>
                <a:spcPct val="100000"/>
              </a:lnSpc>
              <a:spcBef>
                <a:spcPts val="0"/>
              </a:spcBef>
              <a:spcAft>
                <a:spcPts val="0"/>
              </a:spcAft>
              <a:buClr>
                <a:srgbClr val="000000"/>
              </a:buClr>
              <a:buSzPts val="3000"/>
              <a:buFont typeface="Arial"/>
              <a:buNone/>
            </a:pPr>
            <a:r>
              <a:rPr b="1" i="0" lang="lt-LT" sz="3000" u="none" cap="none" strike="noStrike">
                <a:solidFill>
                  <a:srgbClr val="056839"/>
                </a:solidFill>
                <a:latin typeface="Calibri"/>
                <a:ea typeface="Calibri"/>
                <a:cs typeface="Calibri"/>
                <a:sym typeface="Calibri"/>
              </a:rPr>
              <a:t>●	Поправка = </a:t>
            </a:r>
            <a:r>
              <a:rPr b="0" i="0" lang="lt-LT" sz="3000" u="none" cap="none" strike="noStrike">
                <a:solidFill>
                  <a:srgbClr val="056839"/>
                </a:solidFill>
                <a:latin typeface="Calibri"/>
                <a:ea typeface="Calibri"/>
                <a:cs typeface="Calibri"/>
                <a:sym typeface="Calibri"/>
              </a:rPr>
              <a:t>“да направиш да работи отново нещо, което е било повредено, счупено или не е работило правилно“ (Cambridge Dictionary, https://dictionary.cambridge.org/dictionary/english/repair.) Например, ако решите да залепите счупената си чаша, вместо да си купувате нова, тогава удължавате живота на този продукт.</a:t>
            </a:r>
            <a:endParaRPr/>
          </a:p>
          <a:p>
            <a:pPr indent="0" lvl="0" marL="0" marR="0" rtl="0" algn="l">
              <a:lnSpc>
                <a:spcPct val="100000"/>
              </a:lnSpc>
              <a:spcBef>
                <a:spcPts val="0"/>
              </a:spcBef>
              <a:spcAft>
                <a:spcPts val="0"/>
              </a:spcAft>
              <a:buClr>
                <a:srgbClr val="000000"/>
              </a:buClr>
              <a:buSzPts val="3000"/>
              <a:buFont typeface="Arial"/>
              <a:buNone/>
            </a:pPr>
            <a:r>
              <a:rPr b="1" i="0" lang="lt-LT" sz="3000" u="none" cap="none" strike="noStrike">
                <a:solidFill>
                  <a:srgbClr val="056839"/>
                </a:solidFill>
                <a:latin typeface="Calibri"/>
                <a:ea typeface="Calibri"/>
                <a:cs typeface="Calibri"/>
                <a:sym typeface="Calibri"/>
              </a:rPr>
              <a:t>●	Възстановяване = </a:t>
            </a:r>
            <a:r>
              <a:rPr b="0" i="0" lang="lt-LT" sz="3000" u="none" cap="none" strike="noStrike">
                <a:solidFill>
                  <a:srgbClr val="056839"/>
                </a:solidFill>
                <a:latin typeface="Calibri"/>
                <a:ea typeface="Calibri"/>
                <a:cs typeface="Calibri"/>
                <a:sym typeface="Calibri"/>
              </a:rPr>
              <a:t>“процесът на възстановяване на стар или изхвърлен продукт така че отново да служи за първоначалното си предназначение“ (Lombard Odier, 2020) Например един стар стол, който бива пребоядисан и декориран преминава през процес на възстановяване. </a:t>
            </a:r>
            <a:endParaRPr/>
          </a:p>
          <a:p>
            <a:pPr indent="0" lvl="0" marL="0" marR="0" rtl="0" algn="l">
              <a:lnSpc>
                <a:spcPct val="100000"/>
              </a:lnSpc>
              <a:spcBef>
                <a:spcPts val="0"/>
              </a:spcBef>
              <a:spcAft>
                <a:spcPts val="0"/>
              </a:spcAft>
              <a:buClr>
                <a:srgbClr val="000000"/>
              </a:buClr>
              <a:buSzPts val="3000"/>
              <a:buFont typeface="Arial"/>
              <a:buNone/>
            </a:pPr>
            <a:r>
              <a:rPr b="1" i="0" lang="lt-LT" sz="3000" u="none" cap="none" strike="noStrike">
                <a:solidFill>
                  <a:srgbClr val="056839"/>
                </a:solidFill>
                <a:latin typeface="Calibri"/>
                <a:ea typeface="Calibri"/>
                <a:cs typeface="Calibri"/>
                <a:sym typeface="Calibri"/>
              </a:rPr>
              <a:t>●	Повторно производство = </a:t>
            </a:r>
            <a:r>
              <a:rPr b="0" i="0" lang="lt-LT" sz="3000" u="none" cap="none" strike="noStrike">
                <a:solidFill>
                  <a:srgbClr val="056839"/>
                </a:solidFill>
                <a:latin typeface="Calibri"/>
                <a:ea typeface="Calibri"/>
                <a:cs typeface="Calibri"/>
                <a:sym typeface="Calibri"/>
              </a:rPr>
              <a:t>представлява възстановяването и повторното използване на части от изхвърлени продукти за производството на нов продукт. (Retrace, 2019) Например части от компютри, коли или мебели могат да се вземат от продукта, да се подновят и да се използват за създаването на нови такива продукти</a:t>
            </a:r>
            <a:r>
              <a:rPr b="0" i="0" lang="lt-LT" sz="4200" u="none" cap="none" strike="noStrike">
                <a:solidFill>
                  <a:srgbClr val="056839"/>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5683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pic>
        <p:nvPicPr>
          <p:cNvPr descr="Graphical user interface, text&#10;&#10;Description automatically generated" id="212" name="Google Shape;212;g156b0a9aa8d_0_10"/>
          <p:cNvPicPr preferRelativeResize="0"/>
          <p:nvPr/>
        </p:nvPicPr>
        <p:blipFill rotWithShape="1">
          <a:blip r:embed="rId3">
            <a:alphaModFix/>
          </a:blip>
          <a:srcRect b="0" l="0" r="0" t="0"/>
          <a:stretch/>
        </p:blipFill>
        <p:spPr>
          <a:xfrm>
            <a:off x="159219" y="9064877"/>
            <a:ext cx="5165965" cy="1083795"/>
          </a:xfrm>
          <a:prstGeom prst="rect">
            <a:avLst/>
          </a:prstGeom>
          <a:noFill/>
          <a:ln>
            <a:noFill/>
          </a:ln>
        </p:spPr>
      </p:pic>
      <p:pic>
        <p:nvPicPr>
          <p:cNvPr descr="Logo&#10;&#10;Description automatically generated" id="213" name="Google Shape;213;g156b0a9aa8d_0_10"/>
          <p:cNvPicPr preferRelativeResize="0"/>
          <p:nvPr/>
        </p:nvPicPr>
        <p:blipFill rotWithShape="1">
          <a:blip r:embed="rId4">
            <a:alphaModFix/>
          </a:blip>
          <a:srcRect b="0" l="0" r="0" t="0"/>
          <a:stretch/>
        </p:blipFill>
        <p:spPr>
          <a:xfrm>
            <a:off x="15173565" y="8352298"/>
            <a:ext cx="3931187" cy="1934692"/>
          </a:xfrm>
          <a:prstGeom prst="rect">
            <a:avLst/>
          </a:prstGeom>
          <a:noFill/>
          <a:ln>
            <a:noFill/>
          </a:ln>
        </p:spPr>
      </p:pic>
      <p:sp>
        <p:nvSpPr>
          <p:cNvPr id="214" name="Google Shape;214;g156b0a9aa8d_0_10"/>
          <p:cNvSpPr/>
          <p:nvPr/>
        </p:nvSpPr>
        <p:spPr>
          <a:xfrm>
            <a:off x="0" y="485267"/>
            <a:ext cx="59706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5" name="Google Shape;215;g156b0a9aa8d_0_10"/>
          <p:cNvSpPr/>
          <p:nvPr/>
        </p:nvSpPr>
        <p:spPr>
          <a:xfrm>
            <a:off x="6926955" y="485267"/>
            <a:ext cx="6720000" cy="1791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6" name="Google Shape;216;g156b0a9aa8d_0_10"/>
          <p:cNvSpPr/>
          <p:nvPr/>
        </p:nvSpPr>
        <p:spPr>
          <a:xfrm>
            <a:off x="14603073" y="485267"/>
            <a:ext cx="59706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7" name="Google Shape;217;g156b0a9aa8d_0_10"/>
          <p:cNvSpPr/>
          <p:nvPr/>
        </p:nvSpPr>
        <p:spPr>
          <a:xfrm>
            <a:off x="0" y="8809997"/>
            <a:ext cx="1476390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8" name="Google Shape;218;g156b0a9aa8d_0_10"/>
          <p:cNvSpPr txBox="1"/>
          <p:nvPr/>
        </p:nvSpPr>
        <p:spPr>
          <a:xfrm>
            <a:off x="757131" y="664145"/>
            <a:ext cx="19680000" cy="980997"/>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400"/>
              <a:buFont typeface="Arial"/>
              <a:buNone/>
            </a:pPr>
            <a:r>
              <a:rPr b="1" i="0" lang="lt-LT" sz="5400" u="none" cap="none" strike="noStrike">
                <a:solidFill>
                  <a:srgbClr val="056839"/>
                </a:solidFill>
                <a:latin typeface="Calibri"/>
                <a:ea typeface="Calibri"/>
                <a:cs typeface="Calibri"/>
                <a:sym typeface="Calibri"/>
              </a:rPr>
              <a:t>ТЕМА 1 – ДЕФИНИЦИЯ И ПОЛЗИ ОТ КРЪГОВАТА ИКОНОМИКА</a:t>
            </a:r>
            <a:endParaRPr b="1" i="0" sz="5400" u="none" cap="none" strike="noStrike">
              <a:solidFill>
                <a:srgbClr val="C55A11"/>
              </a:solidFill>
              <a:latin typeface="Calibri"/>
              <a:ea typeface="Calibri"/>
              <a:cs typeface="Calibri"/>
              <a:sym typeface="Calibri"/>
            </a:endParaRPr>
          </a:p>
        </p:txBody>
      </p:sp>
      <p:sp>
        <p:nvSpPr>
          <p:cNvPr id="219" name="Google Shape;219;g156b0a9aa8d_0_10"/>
          <p:cNvSpPr txBox="1"/>
          <p:nvPr/>
        </p:nvSpPr>
        <p:spPr>
          <a:xfrm>
            <a:off x="757139" y="1607288"/>
            <a:ext cx="19680000" cy="5720756"/>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200"/>
              <a:buFont typeface="Arial"/>
              <a:buNone/>
            </a:pPr>
            <a:r>
              <a:rPr b="1" i="0" lang="lt-LT" sz="4200" u="none" cap="none" strike="noStrike">
                <a:solidFill>
                  <a:srgbClr val="056839"/>
                </a:solidFill>
                <a:latin typeface="Calibri"/>
                <a:ea typeface="Calibri"/>
                <a:cs typeface="Calibri"/>
                <a:sym typeface="Calibri"/>
              </a:rPr>
              <a:t>●	</a:t>
            </a:r>
            <a:r>
              <a:rPr b="1" i="0" lang="lt-LT" sz="3200" u="none" cap="none" strike="noStrike">
                <a:solidFill>
                  <a:srgbClr val="056839"/>
                </a:solidFill>
                <a:latin typeface="Calibri"/>
                <a:ea typeface="Calibri"/>
                <a:cs typeface="Calibri"/>
                <a:sym typeface="Calibri"/>
              </a:rPr>
              <a:t>Намиране на ново предназначение </a:t>
            </a:r>
            <a:r>
              <a:rPr b="0" i="0" lang="lt-LT" sz="3200" u="none" cap="none" strike="noStrike">
                <a:solidFill>
                  <a:srgbClr val="056839"/>
                </a:solidFill>
                <a:latin typeface="Calibri"/>
                <a:ea typeface="Calibri"/>
                <a:cs typeface="Calibri"/>
                <a:sym typeface="Calibri"/>
              </a:rPr>
              <a:t>= “Процесът на намиране на ново предназначение представлява използването на продукт за нови цели“ (Rubbish P., 2018) Например можете да превърнете празни бутилки във вази за цветя.</a:t>
            </a:r>
            <a:endParaRPr/>
          </a:p>
          <a:p>
            <a:pPr indent="0" lvl="0" marL="0" marR="0" rtl="0" algn="l">
              <a:lnSpc>
                <a:spcPct val="100000"/>
              </a:lnSpc>
              <a:spcBef>
                <a:spcPts val="0"/>
              </a:spcBef>
              <a:spcAft>
                <a:spcPts val="0"/>
              </a:spcAft>
              <a:buClr>
                <a:srgbClr val="000000"/>
              </a:buClr>
              <a:buSzPts val="3200"/>
              <a:buFont typeface="Arial"/>
              <a:buNone/>
            </a:pPr>
            <a:r>
              <a:rPr b="1" i="0" lang="lt-LT" sz="3200" u="none" cap="none" strike="noStrike">
                <a:solidFill>
                  <a:srgbClr val="056839"/>
                </a:solidFill>
                <a:latin typeface="Calibri"/>
                <a:ea typeface="Calibri"/>
                <a:cs typeface="Calibri"/>
                <a:sym typeface="Calibri"/>
              </a:rPr>
              <a:t>●	Рециклиране на по-високо ниво = </a:t>
            </a:r>
            <a:r>
              <a:rPr b="0" i="0" lang="lt-LT" sz="3200" u="none" cap="none" strike="noStrike">
                <a:solidFill>
                  <a:srgbClr val="056839"/>
                </a:solidFill>
                <a:latin typeface="Calibri"/>
                <a:ea typeface="Calibri"/>
                <a:cs typeface="Calibri"/>
                <a:sym typeface="Calibri"/>
              </a:rPr>
              <a:t>“Рециклирането на по-високо ниво е процесът на подобряване на даден продукт. Функцията на продукта се запазва, но изглежда и служи много по-добре от преди.“ (Rubbish P., 2018) Например когато превърнете стари крушки в газени лампи или свещи, или стъклени бутилки в лампи, вие ги рециклирате на по-високо ниво.</a:t>
            </a:r>
            <a:endParaRPr/>
          </a:p>
          <a:p>
            <a:pPr indent="0" lvl="0" marL="0" marR="0" rtl="0" algn="l">
              <a:lnSpc>
                <a:spcPct val="100000"/>
              </a:lnSpc>
              <a:spcBef>
                <a:spcPts val="0"/>
              </a:spcBef>
              <a:spcAft>
                <a:spcPts val="0"/>
              </a:spcAft>
              <a:buClr>
                <a:srgbClr val="000000"/>
              </a:buClr>
              <a:buSzPts val="3200"/>
              <a:buFont typeface="Arial"/>
              <a:buNone/>
            </a:pPr>
            <a:r>
              <a:rPr b="1" i="0" lang="lt-LT" sz="3200" u="none" cap="none" strike="noStrike">
                <a:solidFill>
                  <a:srgbClr val="056839"/>
                </a:solidFill>
                <a:latin typeface="Calibri"/>
                <a:ea typeface="Calibri"/>
                <a:cs typeface="Calibri"/>
                <a:sym typeface="Calibri"/>
              </a:rPr>
              <a:t>●	Рециклиране </a:t>
            </a:r>
            <a:r>
              <a:rPr b="0" i="0" lang="lt-LT" sz="3200" u="none" cap="none" strike="noStrike">
                <a:solidFill>
                  <a:srgbClr val="056839"/>
                </a:solidFill>
                <a:latin typeface="Calibri"/>
                <a:ea typeface="Calibri"/>
                <a:cs typeface="Calibri"/>
                <a:sym typeface="Calibri"/>
              </a:rPr>
              <a:t>= “рециклирането е процес, при който продуктът се разгражда (обикновено чрез стопяване) на съставните си материали (пластмаса, стъкло, метал, и др.), които след това изграждат друг продукт.“ (Rubbish P., 2018) Например, когато връщате бутилки и те се използват за направата на нови стъклени предмети.</a:t>
            </a:r>
            <a:endParaRPr/>
          </a:p>
        </p:txBody>
      </p:sp>
      <p:pic>
        <p:nvPicPr>
          <p:cNvPr id="220" name="Google Shape;220;g156b0a9aa8d_0_10"/>
          <p:cNvPicPr preferRelativeResize="0"/>
          <p:nvPr/>
        </p:nvPicPr>
        <p:blipFill rotWithShape="1">
          <a:blip r:embed="rId5">
            <a:alphaModFix/>
          </a:blip>
          <a:srcRect b="0" l="0" r="0" t="0"/>
          <a:stretch/>
        </p:blipFill>
        <p:spPr>
          <a:xfrm>
            <a:off x="879827" y="7474447"/>
            <a:ext cx="617700" cy="1256326"/>
          </a:xfrm>
          <a:prstGeom prst="rect">
            <a:avLst/>
          </a:prstGeom>
          <a:noFill/>
          <a:ln>
            <a:noFill/>
          </a:ln>
        </p:spPr>
      </p:pic>
      <p:sp>
        <p:nvSpPr>
          <p:cNvPr id="221" name="Google Shape;221;g156b0a9aa8d_0_10"/>
          <p:cNvSpPr txBox="1"/>
          <p:nvPr/>
        </p:nvSpPr>
        <p:spPr>
          <a:xfrm>
            <a:off x="1574781" y="7405017"/>
            <a:ext cx="18044700" cy="150038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600"/>
              <a:buFont typeface="Arial"/>
              <a:buNone/>
            </a:pPr>
            <a:r>
              <a:rPr b="0" i="0" lang="lt-LT" sz="2600" u="none" cap="none" strike="noStrike">
                <a:solidFill>
                  <a:srgbClr val="056839"/>
                </a:solidFill>
                <a:latin typeface="Calibri"/>
                <a:ea typeface="Calibri"/>
                <a:cs typeface="Calibri"/>
                <a:sym typeface="Calibri"/>
              </a:rPr>
              <a:t>Намирането на ново предназначение и рециклирането са много сходни понятия, но докато първото се отнася до използването на даден предмет за напълно нова цел, второто се отнася до използването на подобрена версия на този продукт за същата функция.</a:t>
            </a:r>
            <a:endParaRPr b="0" i="0" sz="2600" u="none" cap="none" strike="noStrike">
              <a:solidFill>
                <a:srgbClr val="05683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g144f232c3e4_0_10"/>
          <p:cNvSpPr txBox="1"/>
          <p:nvPr/>
        </p:nvSpPr>
        <p:spPr>
          <a:xfrm>
            <a:off x="825061" y="707119"/>
            <a:ext cx="20035500" cy="888664"/>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rgbClr val="056839"/>
                </a:solidFill>
                <a:latin typeface="Calibri"/>
                <a:ea typeface="Calibri"/>
                <a:cs typeface="Calibri"/>
                <a:sym typeface="Calibri"/>
              </a:rPr>
              <a:t>ТЕМА 1 – ДЕФИНИЦИЯ И ПОЛЗИ ОТ КРЪГОВАТА ИКОНОМИКА</a:t>
            </a:r>
            <a:endParaRPr b="1" i="0" sz="4800" u="none" cap="none" strike="noStrike">
              <a:solidFill>
                <a:srgbClr val="C55A11"/>
              </a:solidFill>
              <a:latin typeface="Calibri"/>
              <a:ea typeface="Calibri"/>
              <a:cs typeface="Calibri"/>
              <a:sym typeface="Calibri"/>
            </a:endParaRPr>
          </a:p>
        </p:txBody>
      </p:sp>
      <p:sp>
        <p:nvSpPr>
          <p:cNvPr id="227" name="Google Shape;227;g144f232c3e4_0_1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8" name="Google Shape;228;g144f232c3e4_0_10"/>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9" name="Google Shape;229;g144f232c3e4_0_10"/>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30" name="Google Shape;230;g144f232c3e4_0_10"/>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31" name="Google Shape;231;g144f232c3e4_0_10"/>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32" name="Google Shape;232;g144f232c3e4_0_10"/>
          <p:cNvSpPr txBox="1"/>
          <p:nvPr/>
        </p:nvSpPr>
        <p:spPr>
          <a:xfrm>
            <a:off x="1063800" y="2283450"/>
            <a:ext cx="18432600" cy="1581162"/>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1800"/>
              <a:buFont typeface="Arial"/>
              <a:buNone/>
            </a:pPr>
            <a:r>
              <a:rPr b="0" i="0" lang="lt-LT" sz="3100" u="none" cap="none" strike="noStrike">
                <a:solidFill>
                  <a:srgbClr val="056839"/>
                </a:solidFill>
                <a:latin typeface="Calibri"/>
                <a:ea typeface="Calibri"/>
                <a:cs typeface="Calibri"/>
                <a:sym typeface="Calibri"/>
              </a:rPr>
              <a:t>Всички тези действия могат да се осъществяват на макро ниво от държавите и компаниите, както и на микро ниво от всеки един от нас в нашето ежедневие</a:t>
            </a:r>
            <a:endParaRPr b="0" i="0" sz="3100" u="none" cap="none" strike="noStrike">
              <a:solidFill>
                <a:srgbClr val="056839"/>
              </a:solidFill>
              <a:latin typeface="Calibri"/>
              <a:ea typeface="Calibri"/>
              <a:cs typeface="Calibri"/>
              <a:sym typeface="Calibri"/>
            </a:endParaRPr>
          </a:p>
        </p:txBody>
      </p:sp>
      <p:sp>
        <p:nvSpPr>
          <p:cNvPr id="233" name="Google Shape;233;g144f232c3e4_0_10"/>
          <p:cNvSpPr txBox="1"/>
          <p:nvPr/>
        </p:nvSpPr>
        <p:spPr>
          <a:xfrm>
            <a:off x="2910452" y="4310213"/>
            <a:ext cx="15399000" cy="3727903"/>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1800"/>
              <a:buFont typeface="Arial"/>
              <a:buNone/>
            </a:pPr>
            <a:r>
              <a:rPr b="1" i="0" lang="lt-LT" sz="3100" u="none" cap="none" strike="noStrike">
                <a:solidFill>
                  <a:srgbClr val="056839"/>
                </a:solidFill>
                <a:latin typeface="Calibri"/>
                <a:ea typeface="Calibri"/>
                <a:cs typeface="Calibri"/>
                <a:sym typeface="Calibri"/>
              </a:rPr>
              <a:t>Въпроси за размисъл</a:t>
            </a:r>
            <a:endParaRPr b="1"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800"/>
              <a:buFont typeface="Arial"/>
              <a:buNone/>
            </a:pPr>
            <a:r>
              <a:rPr b="0" i="0" lang="lt-LT" sz="3100" u="none" cap="none" strike="noStrike">
                <a:solidFill>
                  <a:srgbClr val="056839"/>
                </a:solidFill>
                <a:latin typeface="Calibri"/>
                <a:ea typeface="Calibri"/>
                <a:cs typeface="Calibri"/>
                <a:sym typeface="Calibri"/>
              </a:rPr>
              <a:t>1.	Кои предмети, които обикновено хвърляте, можете да използвате повторно, да поправите или възобновите? Помислите за творчески решения.</a:t>
            </a:r>
            <a:endParaRPr/>
          </a:p>
          <a:p>
            <a:pPr indent="0" lvl="0" marL="0" marR="0" rtl="0" algn="just">
              <a:lnSpc>
                <a:spcPct val="150000"/>
              </a:lnSpc>
              <a:spcBef>
                <a:spcPts val="0"/>
              </a:spcBef>
              <a:spcAft>
                <a:spcPts val="0"/>
              </a:spcAft>
              <a:buClr>
                <a:srgbClr val="000000"/>
              </a:buClr>
              <a:buSzPts val="1800"/>
              <a:buFont typeface="Arial"/>
              <a:buNone/>
            </a:pPr>
            <a:r>
              <a:rPr b="0" i="0" lang="lt-LT" sz="3100" u="none" cap="none" strike="noStrike">
                <a:solidFill>
                  <a:srgbClr val="056839"/>
                </a:solidFill>
                <a:latin typeface="Calibri"/>
                <a:ea typeface="Calibri"/>
                <a:cs typeface="Calibri"/>
                <a:sym typeface="Calibri"/>
              </a:rPr>
              <a:t>2.	Какво може да направи вашето училище за намаляване на разхищението на електроенергия, материали и др.?</a:t>
            </a:r>
            <a:endParaRPr/>
          </a:p>
        </p:txBody>
      </p:sp>
      <p:pic>
        <p:nvPicPr>
          <p:cNvPr id="234" name="Google Shape;234;g144f232c3e4_0_10"/>
          <p:cNvPicPr preferRelativeResize="0"/>
          <p:nvPr/>
        </p:nvPicPr>
        <p:blipFill rotWithShape="1">
          <a:blip r:embed="rId5">
            <a:alphaModFix/>
          </a:blip>
          <a:srcRect b="0" l="0" r="0" t="0"/>
          <a:stretch/>
        </p:blipFill>
        <p:spPr>
          <a:xfrm>
            <a:off x="2020419" y="5091935"/>
            <a:ext cx="533400" cy="889463"/>
          </a:xfrm>
          <a:prstGeom prst="rect">
            <a:avLst/>
          </a:prstGeom>
          <a:noFill/>
          <a:ln>
            <a:noFill/>
          </a:ln>
        </p:spPr>
      </p:pic>
      <p:pic>
        <p:nvPicPr>
          <p:cNvPr id="235" name="Google Shape;235;g144f232c3e4_0_10"/>
          <p:cNvPicPr preferRelativeResize="0"/>
          <p:nvPr/>
        </p:nvPicPr>
        <p:blipFill rotWithShape="1">
          <a:blip r:embed="rId5">
            <a:alphaModFix/>
          </a:blip>
          <a:srcRect b="0" l="0" r="0" t="0"/>
          <a:stretch/>
        </p:blipFill>
        <p:spPr>
          <a:xfrm>
            <a:off x="2020419" y="6831973"/>
            <a:ext cx="533400" cy="8894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144f232c3e4_0_24"/>
          <p:cNvSpPr txBox="1"/>
          <p:nvPr/>
        </p:nvSpPr>
        <p:spPr>
          <a:xfrm>
            <a:off x="825061" y="707119"/>
            <a:ext cx="20035500" cy="888664"/>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rgbClr val="056839"/>
                </a:solidFill>
                <a:latin typeface="Calibri"/>
                <a:ea typeface="Calibri"/>
                <a:cs typeface="Calibri"/>
                <a:sym typeface="Calibri"/>
              </a:rPr>
              <a:t>ТЕМА 1 – ДЕФИНИЦИЯ И ПОЛЗИ ОТ КРЪГОВАТА ИКОНОМИКА</a:t>
            </a:r>
            <a:endParaRPr b="1" i="0" sz="4800" u="none" cap="none" strike="noStrike">
              <a:solidFill>
                <a:srgbClr val="C55A11"/>
              </a:solidFill>
              <a:latin typeface="Calibri"/>
              <a:ea typeface="Calibri"/>
              <a:cs typeface="Calibri"/>
              <a:sym typeface="Calibri"/>
            </a:endParaRPr>
          </a:p>
        </p:txBody>
      </p:sp>
      <p:sp>
        <p:nvSpPr>
          <p:cNvPr id="241" name="Google Shape;241;g144f232c3e4_0_2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42" name="Google Shape;242;g144f232c3e4_0_24"/>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43" name="Google Shape;243;g144f232c3e4_0_24"/>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44" name="Google Shape;244;g144f232c3e4_0_24"/>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45" name="Google Shape;245;g144f232c3e4_0_24"/>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46" name="Google Shape;246;g144f232c3e4_0_24"/>
          <p:cNvSpPr txBox="1"/>
          <p:nvPr/>
        </p:nvSpPr>
        <p:spPr>
          <a:xfrm>
            <a:off x="1063819" y="1842387"/>
            <a:ext cx="18883500" cy="5636118"/>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Clr>
                <a:srgbClr val="000000"/>
              </a:buClr>
              <a:buSzPts val="1800"/>
              <a:buFont typeface="Arial"/>
              <a:buNone/>
            </a:pPr>
            <a:r>
              <a:rPr b="0" i="0" lang="lt-LT" sz="3100" u="none" cap="none" strike="noStrike">
                <a:solidFill>
                  <a:srgbClr val="056839"/>
                </a:solidFill>
                <a:latin typeface="Calibri"/>
                <a:ea typeface="Calibri"/>
                <a:cs typeface="Calibri"/>
                <a:sym typeface="Calibri"/>
              </a:rPr>
              <a:t>Ползи от кръговата икономика:</a:t>
            </a:r>
            <a:endParaRPr b="0" i="0" sz="3100" u="none" cap="none" strike="noStrike">
              <a:solidFill>
                <a:srgbClr val="056839"/>
              </a:solidFill>
              <a:latin typeface="Calibri"/>
              <a:ea typeface="Calibri"/>
              <a:cs typeface="Calibri"/>
              <a:sym typeface="Calibri"/>
            </a:endParaRPr>
          </a:p>
          <a:p>
            <a:pPr indent="-577850" lvl="0" marL="749300" marR="0" rtl="0" algn="just">
              <a:lnSpc>
                <a:spcPct val="115000"/>
              </a:lnSpc>
              <a:spcBef>
                <a:spcPts val="0"/>
              </a:spcBef>
              <a:spcAft>
                <a:spcPts val="0"/>
              </a:spcAft>
              <a:buClr>
                <a:srgbClr val="056839"/>
              </a:buClr>
              <a:buSzPts val="3100"/>
              <a:buFont typeface="Calibri"/>
              <a:buAutoNum type="arabicPeriod"/>
            </a:pPr>
            <a:r>
              <a:rPr b="0" i="0" lang="lt-LT" sz="3100" u="none" cap="none" strike="noStrike">
                <a:solidFill>
                  <a:srgbClr val="056839"/>
                </a:solidFill>
                <a:latin typeface="Calibri"/>
                <a:ea typeface="Calibri"/>
                <a:cs typeface="Calibri"/>
                <a:sym typeface="Calibri"/>
              </a:rPr>
              <a:t>на екологично ниво: намаляване на въглеродните емисии, нивата на замърсяване, сметищата и отпадъка; преминаване към използването на възобновяеми източници на енергия и материали.</a:t>
            </a:r>
            <a:endParaRPr/>
          </a:p>
          <a:p>
            <a:pPr indent="-577850" lvl="0" marL="749300" marR="0" rtl="0" algn="just">
              <a:lnSpc>
                <a:spcPct val="115000"/>
              </a:lnSpc>
              <a:spcBef>
                <a:spcPts val="0"/>
              </a:spcBef>
              <a:spcAft>
                <a:spcPts val="0"/>
              </a:spcAft>
              <a:buClr>
                <a:srgbClr val="056839"/>
              </a:buClr>
              <a:buSzPts val="3100"/>
              <a:buFont typeface="Calibri"/>
              <a:buAutoNum type="arabicPeriod"/>
            </a:pPr>
            <a:r>
              <a:rPr b="0" i="0" lang="lt-LT" sz="3100" u="none" cap="none" strike="noStrike">
                <a:solidFill>
                  <a:srgbClr val="056839"/>
                </a:solidFill>
                <a:latin typeface="Calibri"/>
                <a:ea typeface="Calibri"/>
                <a:cs typeface="Calibri"/>
                <a:sym typeface="Calibri"/>
              </a:rPr>
              <a:t>на икономическо ниво: както посочват множество изследвания значителните спестявания, които биха направили бизнесите, ако можеха да „правят повече с по-малко“.</a:t>
            </a:r>
            <a:endParaRPr/>
          </a:p>
          <a:p>
            <a:pPr indent="-577850" lvl="0" marL="749300" marR="0" rtl="0" algn="just">
              <a:lnSpc>
                <a:spcPct val="115000"/>
              </a:lnSpc>
              <a:spcBef>
                <a:spcPts val="0"/>
              </a:spcBef>
              <a:spcAft>
                <a:spcPts val="0"/>
              </a:spcAft>
              <a:buClr>
                <a:srgbClr val="056839"/>
              </a:buClr>
              <a:buSzPts val="3100"/>
              <a:buFont typeface="Calibri"/>
              <a:buAutoNum type="arabicPeriod"/>
            </a:pPr>
            <a:r>
              <a:rPr b="0" i="0" lang="lt-LT" sz="3100" u="none" cap="none" strike="noStrike">
                <a:solidFill>
                  <a:srgbClr val="056839"/>
                </a:solidFill>
                <a:latin typeface="Calibri"/>
                <a:ea typeface="Calibri"/>
                <a:cs typeface="Calibri"/>
                <a:sym typeface="Calibri"/>
              </a:rPr>
              <a:t>на социално ниво: (както вече го наблюдаваме) нарастване броя на „зелени“ работни места (ЕС предполага че до 2030г ще има повече от 178 000 повече работни места свързани с управлението на отпадъците). КИ предоставя възможност за значително спестяване и от страна на потребителите чрез намаляването на цената на суровините, както и има положителен среден до дългосрочен ефект върху здравето като намалява пагубния ефект на промените в климата и замърсяването. </a:t>
            </a:r>
            <a:endParaRPr/>
          </a:p>
        </p:txBody>
      </p:sp>
      <p:sp>
        <p:nvSpPr>
          <p:cNvPr id="247" name="Google Shape;247;g144f232c3e4_0_24"/>
          <p:cNvSpPr txBox="1"/>
          <p:nvPr/>
        </p:nvSpPr>
        <p:spPr>
          <a:xfrm>
            <a:off x="1800035" y="7379325"/>
            <a:ext cx="15399000" cy="1581162"/>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1800"/>
              <a:buFont typeface="Arial"/>
              <a:buNone/>
            </a:pPr>
            <a:r>
              <a:rPr b="1" i="0" lang="lt-LT" sz="3100" u="none" cap="none" strike="noStrike">
                <a:solidFill>
                  <a:srgbClr val="056839"/>
                </a:solidFill>
                <a:latin typeface="Calibri"/>
                <a:ea typeface="Calibri"/>
                <a:cs typeface="Calibri"/>
                <a:sym typeface="Calibri"/>
              </a:rPr>
              <a:t>Въпроси за размисъл</a:t>
            </a:r>
            <a:endParaRPr b="1"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800"/>
              <a:buFont typeface="Arial"/>
              <a:buNone/>
            </a:pPr>
            <a:r>
              <a:rPr b="0" i="0" lang="lt-LT" sz="3100" u="none" cap="none" strike="noStrike">
                <a:solidFill>
                  <a:srgbClr val="056839"/>
                </a:solidFill>
                <a:latin typeface="Calibri"/>
                <a:ea typeface="Calibri"/>
                <a:cs typeface="Calibri"/>
                <a:sym typeface="Calibri"/>
              </a:rPr>
              <a:t>Можете ли да помислите за други ползи от кръговата икономика?</a:t>
            </a:r>
            <a:endParaRPr b="0" i="0" sz="3100" u="none" cap="none" strike="noStrike">
              <a:solidFill>
                <a:srgbClr val="056839"/>
              </a:solidFill>
              <a:latin typeface="Calibri"/>
              <a:ea typeface="Calibri"/>
              <a:cs typeface="Calibri"/>
              <a:sym typeface="Calibri"/>
            </a:endParaRPr>
          </a:p>
        </p:txBody>
      </p:sp>
      <p:pic>
        <p:nvPicPr>
          <p:cNvPr id="248" name="Google Shape;248;g144f232c3e4_0_24"/>
          <p:cNvPicPr preferRelativeResize="0"/>
          <p:nvPr/>
        </p:nvPicPr>
        <p:blipFill rotWithShape="1">
          <a:blip r:embed="rId5">
            <a:alphaModFix/>
          </a:blip>
          <a:srcRect b="0" l="0" r="0" t="0"/>
          <a:stretch/>
        </p:blipFill>
        <p:spPr>
          <a:xfrm>
            <a:off x="1199999" y="7552217"/>
            <a:ext cx="533400" cy="8894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144f232c3e4_0_201"/>
          <p:cNvSpPr txBox="1"/>
          <p:nvPr/>
        </p:nvSpPr>
        <p:spPr>
          <a:xfrm>
            <a:off x="720086" y="702769"/>
            <a:ext cx="20035500" cy="888664"/>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rgbClr val="056839"/>
                </a:solidFill>
                <a:latin typeface="Calibri"/>
                <a:ea typeface="Calibri"/>
                <a:cs typeface="Calibri"/>
                <a:sym typeface="Calibri"/>
              </a:rPr>
              <a:t>ТЕМА 1 – ДЕФИНИЦИЯ И ПОЛЗИ ОТ КРЪГОВАТА ИКОНОМИКА</a:t>
            </a:r>
            <a:endParaRPr b="1" i="0" sz="4800" u="none" cap="none" strike="noStrike">
              <a:solidFill>
                <a:srgbClr val="C55A11"/>
              </a:solidFill>
              <a:latin typeface="Calibri"/>
              <a:ea typeface="Calibri"/>
              <a:cs typeface="Calibri"/>
              <a:sym typeface="Calibri"/>
            </a:endParaRPr>
          </a:p>
        </p:txBody>
      </p:sp>
      <p:sp>
        <p:nvSpPr>
          <p:cNvPr id="254" name="Google Shape;254;g144f232c3e4_0_20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5" name="Google Shape;255;g144f232c3e4_0_201"/>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6" name="Google Shape;256;g144f232c3e4_0_201"/>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57" name="Google Shape;257;g144f232c3e4_0_201"/>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58" name="Google Shape;258;g144f232c3e4_0_201"/>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59" name="Google Shape;259;g144f232c3e4_0_201"/>
          <p:cNvSpPr txBox="1"/>
          <p:nvPr/>
        </p:nvSpPr>
        <p:spPr>
          <a:xfrm>
            <a:off x="790353" y="1732864"/>
            <a:ext cx="13540238" cy="3123122"/>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Clr>
                <a:schemeClr val="dk1"/>
              </a:buClr>
              <a:buSzPts val="1800"/>
              <a:buFont typeface="Arial"/>
              <a:buNone/>
            </a:pPr>
            <a:r>
              <a:rPr b="1" i="0" lang="lt-LT" sz="2800" u="none" cap="none" strike="noStrike">
                <a:solidFill>
                  <a:srgbClr val="056839"/>
                </a:solidFill>
                <a:latin typeface="Calibri"/>
                <a:ea typeface="Calibri"/>
                <a:cs typeface="Calibri"/>
                <a:sym typeface="Calibri"/>
              </a:rPr>
              <a:t>Какво означава „рециклиране на по-високо ниво“?</a:t>
            </a:r>
            <a:endParaRPr/>
          </a:p>
          <a:p>
            <a:pPr indent="0" lvl="0" marL="0" marR="0" rtl="0" algn="just">
              <a:lnSpc>
                <a:spcPct val="115000"/>
              </a:lnSpc>
              <a:spcBef>
                <a:spcPts val="0"/>
              </a:spcBef>
              <a:spcAft>
                <a:spcPts val="0"/>
              </a:spcAft>
              <a:buClr>
                <a:schemeClr val="dk1"/>
              </a:buClr>
              <a:buSzPts val="1800"/>
              <a:buFont typeface="Arial"/>
              <a:buNone/>
            </a:pPr>
            <a:r>
              <a:rPr b="1" i="0" lang="lt-LT" sz="2800" u="none" cap="none" strike="noStrike">
                <a:solidFill>
                  <a:srgbClr val="056839"/>
                </a:solidFill>
                <a:latin typeface="Calibri"/>
                <a:ea typeface="Calibri"/>
                <a:cs typeface="Calibri"/>
                <a:sym typeface="Calibri"/>
              </a:rPr>
              <a:t>A.	</a:t>
            </a:r>
            <a:r>
              <a:rPr b="0" i="0" lang="lt-LT" sz="2800" u="none" cap="none" strike="noStrike">
                <a:solidFill>
                  <a:srgbClr val="056839"/>
                </a:solidFill>
                <a:latin typeface="Calibri"/>
                <a:ea typeface="Calibri"/>
                <a:cs typeface="Calibri"/>
                <a:sym typeface="Calibri"/>
              </a:rPr>
              <a:t>Означава да се използва отново даден предмет, или за първоначалната си функция, или за нещо друго.</a:t>
            </a:r>
            <a:endParaRPr/>
          </a:p>
          <a:p>
            <a:pPr indent="0" lvl="0" marL="0" marR="0" rtl="0" algn="just">
              <a:lnSpc>
                <a:spcPct val="115000"/>
              </a:lnSpc>
              <a:spcBef>
                <a:spcPts val="0"/>
              </a:spcBef>
              <a:spcAft>
                <a:spcPts val="0"/>
              </a:spcAft>
              <a:buClr>
                <a:schemeClr val="dk1"/>
              </a:buClr>
              <a:buSzPts val="1800"/>
              <a:buFont typeface="Arial"/>
              <a:buNone/>
            </a:pPr>
            <a:r>
              <a:rPr b="0" i="0" lang="lt-LT" sz="2800" u="none" cap="none" strike="noStrike">
                <a:solidFill>
                  <a:srgbClr val="056839"/>
                </a:solidFill>
                <a:latin typeface="Calibri"/>
                <a:ea typeface="Calibri"/>
                <a:cs typeface="Calibri"/>
                <a:sym typeface="Calibri"/>
              </a:rPr>
              <a:t>B.	Означава подновяване и повторно използване на части от изхвърлен продукт за производството на нов продукт със същата функция.</a:t>
            </a:r>
            <a:endParaRPr/>
          </a:p>
          <a:p>
            <a:pPr indent="0" lvl="0" marL="0" marR="0" rtl="0" algn="just">
              <a:lnSpc>
                <a:spcPct val="115000"/>
              </a:lnSpc>
              <a:spcBef>
                <a:spcPts val="0"/>
              </a:spcBef>
              <a:spcAft>
                <a:spcPts val="0"/>
              </a:spcAft>
              <a:buClr>
                <a:schemeClr val="dk1"/>
              </a:buClr>
              <a:buSzPts val="1800"/>
              <a:buFont typeface="Arial"/>
              <a:buNone/>
            </a:pPr>
            <a:r>
              <a:rPr b="0" i="0" lang="lt-LT" sz="2800" u="none" cap="none" strike="noStrike">
                <a:solidFill>
                  <a:srgbClr val="056839"/>
                </a:solidFill>
                <a:latin typeface="Calibri"/>
                <a:ea typeface="Calibri"/>
                <a:cs typeface="Calibri"/>
                <a:sym typeface="Calibri"/>
              </a:rPr>
              <a:t>C.	Означава използването на изхвърлен продукт за производството на нов.</a:t>
            </a:r>
            <a:endParaRPr/>
          </a:p>
        </p:txBody>
      </p:sp>
      <p:sp>
        <p:nvSpPr>
          <p:cNvPr id="260" name="Google Shape;260;g144f232c3e4_0_201"/>
          <p:cNvSpPr txBox="1"/>
          <p:nvPr/>
        </p:nvSpPr>
        <p:spPr>
          <a:xfrm>
            <a:off x="790353" y="5231714"/>
            <a:ext cx="13540238" cy="4662775"/>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Clr>
                <a:srgbClr val="000000"/>
              </a:buClr>
              <a:buSzPts val="1800"/>
              <a:buFont typeface="Arial"/>
              <a:buNone/>
            </a:pPr>
            <a:r>
              <a:rPr b="1" i="0" lang="lt-LT" sz="2800" u="none" cap="none" strike="noStrike">
                <a:solidFill>
                  <a:srgbClr val="056839"/>
                </a:solidFill>
                <a:latin typeface="Calibri"/>
                <a:ea typeface="Calibri"/>
                <a:cs typeface="Calibri"/>
                <a:sym typeface="Calibri"/>
              </a:rPr>
              <a:t>Кои са действията, които се предвиждат в една кръгова икономика, за да се удължи живота на продуктите.</a:t>
            </a:r>
            <a:endParaRPr/>
          </a:p>
          <a:p>
            <a:pPr indent="0" lvl="0" marL="0" marR="0" rtl="0" algn="just">
              <a:lnSpc>
                <a:spcPct val="115000"/>
              </a:lnSpc>
              <a:spcBef>
                <a:spcPts val="0"/>
              </a:spcBef>
              <a:spcAft>
                <a:spcPts val="0"/>
              </a:spcAft>
              <a:buClr>
                <a:srgbClr val="000000"/>
              </a:buClr>
              <a:buSzPts val="1800"/>
              <a:buFont typeface="Arial"/>
              <a:buNone/>
            </a:pPr>
            <a:r>
              <a:rPr b="1" i="0" lang="lt-LT" sz="2800" u="none" cap="none" strike="noStrike">
                <a:solidFill>
                  <a:srgbClr val="056839"/>
                </a:solidFill>
                <a:latin typeface="Calibri"/>
                <a:ea typeface="Calibri"/>
                <a:cs typeface="Calibri"/>
                <a:sym typeface="Calibri"/>
              </a:rPr>
              <a:t>A.	</a:t>
            </a:r>
            <a:r>
              <a:rPr b="0" i="0" lang="lt-LT" sz="2800" u="none" cap="none" strike="noStrike">
                <a:solidFill>
                  <a:srgbClr val="056839"/>
                </a:solidFill>
                <a:latin typeface="Calibri"/>
                <a:ea typeface="Calibri"/>
                <a:cs typeface="Calibri"/>
                <a:sym typeface="Calibri"/>
              </a:rPr>
              <a:t>Повторно използване, поправяне, подновяване, повторно производство, намиране на ново приложение / рециклиране на по-високо ниво, рециклиране (вярно)</a:t>
            </a:r>
            <a:endParaRPr/>
          </a:p>
          <a:p>
            <a:pPr indent="0" lvl="0" marL="0" marR="0" rtl="0" algn="just">
              <a:lnSpc>
                <a:spcPct val="115000"/>
              </a:lnSpc>
              <a:spcBef>
                <a:spcPts val="0"/>
              </a:spcBef>
              <a:spcAft>
                <a:spcPts val="0"/>
              </a:spcAft>
              <a:buClr>
                <a:srgbClr val="000000"/>
              </a:buClr>
              <a:buSzPts val="1800"/>
              <a:buFont typeface="Arial"/>
              <a:buNone/>
            </a:pPr>
            <a:r>
              <a:rPr b="0" i="0" lang="lt-LT" sz="2800" u="none" cap="none" strike="noStrike">
                <a:solidFill>
                  <a:srgbClr val="056839"/>
                </a:solidFill>
                <a:latin typeface="Calibri"/>
                <a:ea typeface="Calibri"/>
                <a:cs typeface="Calibri"/>
                <a:sym typeface="Calibri"/>
              </a:rPr>
              <a:t>B.	Рециклиране на по-високо ниво и конвенционално рециклиране</a:t>
            </a:r>
            <a:endParaRPr b="0" i="0" sz="28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b="0" i="0" lang="lt-LT" sz="2800" u="none" cap="none" strike="noStrike">
                <a:solidFill>
                  <a:srgbClr val="056839"/>
                </a:solidFill>
                <a:latin typeface="Calibri"/>
                <a:ea typeface="Calibri"/>
                <a:cs typeface="Calibri"/>
                <a:sym typeface="Calibri"/>
              </a:rPr>
              <a:t>C.	Повторно използване, повторно производство, пресъздаване, рециклиране на по-високо ниво, отпадане, рециклиране</a:t>
            </a:r>
            <a:endParaRPr b="0" i="0" sz="2800" u="none" cap="none" strike="noStrike">
              <a:solidFill>
                <a:srgbClr val="056839"/>
              </a:solidFill>
              <a:latin typeface="Calibri"/>
              <a:ea typeface="Calibri"/>
              <a:cs typeface="Calibri"/>
              <a:sym typeface="Calibri"/>
            </a:endParaRPr>
          </a:p>
          <a:p>
            <a:pPr indent="-381000" lvl="0" marL="749300" marR="0" rtl="0" algn="just">
              <a:lnSpc>
                <a:spcPct val="115000"/>
              </a:lnSpc>
              <a:spcBef>
                <a:spcPts val="0"/>
              </a:spcBef>
              <a:spcAft>
                <a:spcPts val="0"/>
              </a:spcAft>
              <a:buClr>
                <a:srgbClr val="056839"/>
              </a:buClr>
              <a:buSzPts val="3100"/>
              <a:buFont typeface="Calibri"/>
              <a:buNone/>
            </a:pPr>
            <a:r>
              <a:t/>
            </a:r>
            <a:endParaRPr b="0" i="0" sz="3100" u="none" cap="none" strike="noStrike">
              <a:solidFill>
                <a:srgbClr val="056839"/>
              </a:solidFill>
              <a:latin typeface="Calibri"/>
              <a:ea typeface="Calibri"/>
              <a:cs typeface="Calibri"/>
              <a:sym typeface="Calibri"/>
            </a:endParaRPr>
          </a:p>
        </p:txBody>
      </p:sp>
      <p:pic>
        <p:nvPicPr>
          <p:cNvPr id="261" name="Google Shape;261;g144f232c3e4_0_201"/>
          <p:cNvPicPr preferRelativeResize="0"/>
          <p:nvPr/>
        </p:nvPicPr>
        <p:blipFill rotWithShape="1">
          <a:blip r:embed="rId5">
            <a:alphaModFix/>
          </a:blip>
          <a:srcRect b="0" l="0" r="0" t="0"/>
          <a:stretch/>
        </p:blipFill>
        <p:spPr>
          <a:xfrm>
            <a:off x="14512192" y="2489850"/>
            <a:ext cx="5307300" cy="530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14"/>
          <p:cNvSpPr txBox="1"/>
          <p:nvPr/>
        </p:nvSpPr>
        <p:spPr>
          <a:xfrm>
            <a:off x="832904" y="685961"/>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ТЕМА 1: Полезни връзки</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267" name="Google Shape;267;p14"/>
          <p:cNvSpPr txBox="1"/>
          <p:nvPr/>
        </p:nvSpPr>
        <p:spPr>
          <a:xfrm>
            <a:off x="1027689" y="2190452"/>
            <a:ext cx="16933500" cy="5505313"/>
          </a:xfrm>
          <a:prstGeom prst="rect">
            <a:avLst/>
          </a:prstGeom>
          <a:noFill/>
          <a:ln>
            <a:noFill/>
          </a:ln>
        </p:spPr>
        <p:txBody>
          <a:bodyPr anchorCtr="0" anchor="t" bIns="74275" lIns="148575" spcFirstLastPara="1" rIns="148575" wrap="square" tIns="74275">
            <a:spAutoFit/>
          </a:bodyPr>
          <a:lstStyle/>
          <a:p>
            <a:pPr indent="-463550" lvl="0" marL="469900" marR="0" rtl="0" algn="l">
              <a:lnSpc>
                <a:spcPct val="150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ЕС дефиниция на кръгова икономика: </a:t>
            </a:r>
            <a:r>
              <a:rPr b="0" i="0" lang="lt-LT" sz="2900" u="sng" cap="none" strike="noStrike">
                <a:solidFill>
                  <a:schemeClr val="hlink"/>
                </a:solidFill>
                <a:latin typeface="Calibri"/>
                <a:ea typeface="Calibri"/>
                <a:cs typeface="Calibri"/>
                <a:sym typeface="Calibri"/>
                <a:hlinkClick r:id="rId3"/>
              </a:rPr>
              <a:t>https://www.europarl.europa.eu/news/en/headlines/economy/20151201STO05603/circular-economy-definition-importance-and-benefits</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a:p>
            <a:pPr indent="-463550" lvl="0" marL="469900" marR="0" rtl="0" algn="l">
              <a:lnSpc>
                <a:spcPct val="150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Определение на фондация "Елън Макартър" за кръгова икономика и нейните основни характеристики: </a:t>
            </a:r>
            <a:r>
              <a:rPr b="0" i="0" lang="lt-LT" sz="2900" u="sng" cap="none" strike="noStrike">
                <a:solidFill>
                  <a:schemeClr val="hlink"/>
                </a:solidFill>
                <a:latin typeface="Calibri"/>
                <a:ea typeface="Calibri"/>
                <a:cs typeface="Calibri"/>
                <a:sym typeface="Calibri"/>
                <a:hlinkClick r:id="rId4"/>
              </a:rPr>
              <a:t>https://ellenmacarthurfoundation.org/topics/circular-economy-introduction/overview</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a:p>
            <a:pPr indent="-463550" lvl="0" marL="469900" marR="0" rtl="0" algn="l">
              <a:lnSpc>
                <a:spcPct val="150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За повече информация относно определенията за повторна употреба, рециклиране и т.н.: </a:t>
            </a:r>
            <a:r>
              <a:rPr b="0" i="0" lang="lt-LT" sz="2900" u="sng" cap="none" strike="noStrike">
                <a:solidFill>
                  <a:schemeClr val="hlink"/>
                </a:solidFill>
                <a:latin typeface="Calibri"/>
                <a:ea typeface="Calibri"/>
                <a:cs typeface="Calibri"/>
                <a:sym typeface="Calibri"/>
                <a:hlinkClick r:id="rId5"/>
              </a:rPr>
              <a:t>https://www.lombardodier.com/contents/corporate-news/responsible-capital/2020/september/the-10-steps-to-a-circular-econo.h</a:t>
            </a:r>
            <a:endParaRPr b="0" i="0" sz="2900" u="none" cap="none" strike="noStrike">
              <a:solidFill>
                <a:srgbClr val="056839"/>
              </a:solidFill>
              <a:latin typeface="Calibri"/>
              <a:ea typeface="Calibri"/>
              <a:cs typeface="Calibri"/>
              <a:sym typeface="Calibri"/>
            </a:endParaRPr>
          </a:p>
        </p:txBody>
      </p:sp>
      <p:sp>
        <p:nvSpPr>
          <p:cNvPr id="268" name="Google Shape;268;p1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9" name="Google Shape;269;p14"/>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70" name="Google Shape;270;p14"/>
          <p:cNvSpPr/>
          <p:nvPr/>
        </p:nvSpPr>
        <p:spPr>
          <a:xfrm>
            <a:off x="1034414" y="1758444"/>
            <a:ext cx="6281700" cy="1053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71" name="Google Shape;271;p14"/>
          <p:cNvPicPr preferRelativeResize="0"/>
          <p:nvPr/>
        </p:nvPicPr>
        <p:blipFill rotWithShape="1">
          <a:blip r:embed="rId6">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72" name="Google Shape;272;p14"/>
          <p:cNvPicPr preferRelativeResize="0"/>
          <p:nvPr/>
        </p:nvPicPr>
        <p:blipFill rotWithShape="1">
          <a:blip r:embed="rId7">
            <a:alphaModFix/>
          </a:blip>
          <a:srcRect b="0" l="0" r="0" t="0"/>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g144f232c3e4_0_42"/>
          <p:cNvSpPr txBox="1"/>
          <p:nvPr/>
        </p:nvSpPr>
        <p:spPr>
          <a:xfrm>
            <a:off x="825061" y="707119"/>
            <a:ext cx="20035500" cy="858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4600" u="none" cap="none" strike="noStrike">
                <a:solidFill>
                  <a:srgbClr val="056839"/>
                </a:solidFill>
                <a:latin typeface="Calibri"/>
                <a:ea typeface="Calibri"/>
                <a:cs typeface="Calibri"/>
                <a:sym typeface="Calibri"/>
              </a:rPr>
              <a:t>ТЕМА 2 – СЪПОСТАВКА МЕЖДУ ЛИНЕЙНА И КРЪГОВА ИКОНОМИКА</a:t>
            </a:r>
            <a:endParaRPr b="1" i="0" sz="2000" u="none" cap="none" strike="noStrike">
              <a:solidFill>
                <a:srgbClr val="C55A11"/>
              </a:solidFill>
              <a:latin typeface="Calibri"/>
              <a:ea typeface="Calibri"/>
              <a:cs typeface="Calibri"/>
              <a:sym typeface="Calibri"/>
            </a:endParaRPr>
          </a:p>
        </p:txBody>
      </p:sp>
      <p:sp>
        <p:nvSpPr>
          <p:cNvPr id="278" name="Google Shape;278;g144f232c3e4_0_4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79" name="Google Shape;279;g144f232c3e4_0_42"/>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80" name="Google Shape;280;g144f232c3e4_0_42"/>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81" name="Google Shape;281;g144f232c3e4_0_42"/>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82" name="Google Shape;282;g144f232c3e4_0_42"/>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83" name="Google Shape;283;g144f232c3e4_0_42"/>
          <p:cNvSpPr txBox="1"/>
          <p:nvPr/>
        </p:nvSpPr>
        <p:spPr>
          <a:xfrm>
            <a:off x="1063800" y="2174231"/>
            <a:ext cx="18669600" cy="7316075"/>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Сегашният икономически модел се определя като „линеен“, защото се състои от последователни стадии, които неминуемо водят от създаването до „смъртта“ на стоките. </a:t>
            </a:r>
            <a:endParaRPr/>
          </a:p>
          <a:p>
            <a:pPr indent="0" lvl="0" marL="0" marR="0" rtl="0" algn="just">
              <a:lnSpc>
                <a:spcPct val="107916"/>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Стадиите на цикъла на живот на материалите </a:t>
            </a:r>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в линейния икономически модел са: </a:t>
            </a:r>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1.	Производство</a:t>
            </a:r>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2.	Пласмент</a:t>
            </a:r>
            <a:endParaRPr b="0" i="0" sz="3100" u="none" cap="none" strike="noStrike">
              <a:solidFill>
                <a:srgbClr val="056839"/>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3.	Потребление</a:t>
            </a:r>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4.	Изхвърляне </a:t>
            </a:r>
            <a:endParaRPr/>
          </a:p>
          <a:p>
            <a:pPr indent="0" lvl="0" marL="0" marR="0" rtl="0" algn="just">
              <a:lnSpc>
                <a:spcPct val="107916"/>
              </a:lnSpc>
              <a:spcBef>
                <a:spcPts val="130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7916"/>
              </a:lnSpc>
              <a:spcBef>
                <a:spcPts val="130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Концепция за </a:t>
            </a:r>
            <a:r>
              <a:rPr b="1" i="0" lang="lt-LT" sz="3100" u="none" cap="none" strike="noStrike">
                <a:solidFill>
                  <a:srgbClr val="056839"/>
                </a:solidFill>
                <a:latin typeface="Calibri"/>
                <a:ea typeface="Calibri"/>
                <a:cs typeface="Calibri"/>
                <a:sym typeface="Calibri"/>
              </a:rPr>
              <a:t>„планирано остаряване“ </a:t>
            </a:r>
            <a:endParaRPr/>
          </a:p>
          <a:p>
            <a:pPr indent="0" lvl="0" marL="0" marR="0" rtl="0" algn="just">
              <a:lnSpc>
                <a:spcPct val="107916"/>
              </a:lnSpc>
              <a:spcBef>
                <a:spcPts val="2600"/>
              </a:spcBef>
              <a:spcAft>
                <a:spcPts val="130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на продуктите и материалите</a:t>
            </a:r>
            <a:endParaRPr b="0" i="0" sz="3100" u="none" cap="none" strike="noStrike">
              <a:solidFill>
                <a:srgbClr val="056839"/>
              </a:solidFill>
              <a:latin typeface="Calibri"/>
              <a:ea typeface="Calibri"/>
              <a:cs typeface="Calibri"/>
              <a:sym typeface="Calibri"/>
            </a:endParaRPr>
          </a:p>
        </p:txBody>
      </p:sp>
      <p:pic>
        <p:nvPicPr>
          <p:cNvPr id="284" name="Google Shape;284;g144f232c3e4_0_42"/>
          <p:cNvPicPr preferRelativeResize="0"/>
          <p:nvPr/>
        </p:nvPicPr>
        <p:blipFill rotWithShape="1">
          <a:blip r:embed="rId5">
            <a:alphaModFix/>
          </a:blip>
          <a:srcRect b="0" l="0" r="0" t="0"/>
          <a:stretch/>
        </p:blipFill>
        <p:spPr>
          <a:xfrm>
            <a:off x="11033999" y="3657600"/>
            <a:ext cx="7750088" cy="5354666"/>
          </a:xfrm>
          <a:prstGeom prst="rect">
            <a:avLst/>
          </a:prstGeom>
          <a:noFill/>
          <a:ln>
            <a:noFill/>
          </a:ln>
        </p:spPr>
      </p:pic>
      <p:sp>
        <p:nvSpPr>
          <p:cNvPr id="285" name="Google Shape;285;g144f232c3e4_0_42"/>
          <p:cNvSpPr txBox="1"/>
          <p:nvPr/>
        </p:nvSpPr>
        <p:spPr>
          <a:xfrm>
            <a:off x="11033999" y="9085394"/>
            <a:ext cx="11070300" cy="1131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rgbClr val="000000"/>
                </a:solidFill>
                <a:latin typeface="Calibri"/>
                <a:ea typeface="Calibri"/>
                <a:cs typeface="Calibri"/>
                <a:sym typeface="Calibri"/>
              </a:rPr>
              <a:t>Photo by Freepik:</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hlinkClick r:id="rId6"/>
              </a:rPr>
              <a:t>https://www.freepik.com/free-photo/poor-children-collect-garbage-sale_4553600.htm#query=landfill&amp;position=1&amp;from_view=search</a:t>
            </a:r>
            <a:r>
              <a:rPr b="0" i="0" lang="lt-LT"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286" name="Google Shape;286;g144f232c3e4_0_42"/>
          <p:cNvPicPr preferRelativeResize="0"/>
          <p:nvPr/>
        </p:nvPicPr>
        <p:blipFill rotWithShape="1">
          <a:blip r:embed="rId7">
            <a:alphaModFix/>
          </a:blip>
          <a:srcRect b="0" l="0" r="0" t="0"/>
          <a:stretch/>
        </p:blipFill>
        <p:spPr>
          <a:xfrm>
            <a:off x="572935" y="7627178"/>
            <a:ext cx="617700" cy="1256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144f232c3e4_0_0"/>
          <p:cNvSpPr txBox="1"/>
          <p:nvPr/>
        </p:nvSpPr>
        <p:spPr>
          <a:xfrm>
            <a:off x="825061" y="707119"/>
            <a:ext cx="20035500" cy="735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3800" u="none" cap="none" strike="noStrike">
                <a:solidFill>
                  <a:srgbClr val="056839"/>
                </a:solidFill>
                <a:latin typeface="Calibri"/>
                <a:ea typeface="Calibri"/>
                <a:cs typeface="Calibri"/>
                <a:sym typeface="Calibri"/>
              </a:rPr>
              <a:t>ТЕМА 2 – СЪПОСТАВКА МЕЖДУ ЛИНЕЙНА И КРЪГОВА ИКОНОМИКА</a:t>
            </a:r>
            <a:endParaRPr b="1" i="0" sz="3800" u="none" cap="none" strike="noStrike">
              <a:solidFill>
                <a:srgbClr val="C55A11"/>
              </a:solidFill>
              <a:latin typeface="Calibri"/>
              <a:ea typeface="Calibri"/>
              <a:cs typeface="Calibri"/>
              <a:sym typeface="Calibri"/>
            </a:endParaRPr>
          </a:p>
        </p:txBody>
      </p:sp>
      <p:sp>
        <p:nvSpPr>
          <p:cNvPr id="292" name="Google Shape;292;g144f232c3e4_0_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93" name="Google Shape;293;g144f232c3e4_0_0"/>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94" name="Google Shape;294;g144f232c3e4_0_0"/>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95" name="Google Shape;295;g144f232c3e4_0_0"/>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96" name="Google Shape;296;g144f232c3e4_0_0"/>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97" name="Google Shape;297;g144f232c3e4_0_0"/>
          <p:cNvSpPr txBox="1"/>
          <p:nvPr/>
        </p:nvSpPr>
        <p:spPr>
          <a:xfrm>
            <a:off x="200650" y="2245550"/>
            <a:ext cx="10779300" cy="66501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Екологични ограничения на модела на линейната икономика:</a:t>
            </a:r>
            <a:endParaRPr b="0" i="0" sz="2800" u="none" cap="none" strike="noStrike">
              <a:solidFill>
                <a:srgbClr val="056839"/>
              </a:solidFill>
              <a:latin typeface="Calibri"/>
              <a:ea typeface="Calibri"/>
              <a:cs typeface="Calibri"/>
              <a:sym typeface="Calibri"/>
            </a:endParaRPr>
          </a:p>
          <a:p>
            <a:pPr indent="0" lvl="0" marL="0" marR="0" rtl="0" algn="just">
              <a:lnSpc>
                <a:spcPct val="107916"/>
              </a:lnSpc>
              <a:spcBef>
                <a:spcPts val="130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558800" lvl="0" marL="749300" marR="0" rtl="0" algn="just">
              <a:lnSpc>
                <a:spcPct val="107916"/>
              </a:lnSpc>
              <a:spcBef>
                <a:spcPts val="1300"/>
              </a:spcBef>
              <a:spcAft>
                <a:spcPts val="0"/>
              </a:spcAft>
              <a:buClr>
                <a:srgbClr val="056839"/>
              </a:buClr>
              <a:buSzPts val="2800"/>
              <a:buFont typeface="Calibri"/>
              <a:buAutoNum type="arabicPeriod"/>
            </a:pPr>
            <a:r>
              <a:rPr lang="lt-LT" sz="2800" u="sng">
                <a:solidFill>
                  <a:srgbClr val="056839"/>
                </a:solidFill>
                <a:latin typeface="Calibri"/>
                <a:ea typeface="Calibri"/>
                <a:cs typeface="Calibri"/>
                <a:sym typeface="Calibri"/>
              </a:rPr>
              <a:t>изисква потенциално безкрайна енергия, суровини и други ресурси,</a:t>
            </a:r>
            <a:r>
              <a:rPr lang="lt-LT" sz="2800">
                <a:solidFill>
                  <a:srgbClr val="056839"/>
                </a:solidFill>
                <a:latin typeface="Calibri"/>
                <a:ea typeface="Calibri"/>
                <a:cs typeface="Calibri"/>
                <a:sym typeface="Calibri"/>
              </a:rPr>
              <a:t> за да продължи да произвежда нови неща;</a:t>
            </a:r>
            <a:endParaRPr b="0" i="0" sz="2800" u="none" cap="none" strike="noStrike">
              <a:solidFill>
                <a:srgbClr val="056839"/>
              </a:solidFill>
              <a:latin typeface="Calibri"/>
              <a:ea typeface="Calibri"/>
              <a:cs typeface="Calibri"/>
              <a:sym typeface="Calibri"/>
            </a:endParaRPr>
          </a:p>
          <a:p>
            <a:pPr indent="0" lvl="0" marL="749300" marR="0" rtl="0" algn="just">
              <a:lnSpc>
                <a:spcPct val="107916"/>
              </a:lnSpc>
              <a:spcBef>
                <a:spcPts val="130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558800" lvl="0" marL="749300" marR="0" rtl="0" algn="just">
              <a:lnSpc>
                <a:spcPct val="107916"/>
              </a:lnSpc>
              <a:spcBef>
                <a:spcPts val="130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причинява </a:t>
            </a:r>
            <a:r>
              <a:rPr lang="lt-LT" sz="2800" u="sng">
                <a:solidFill>
                  <a:srgbClr val="056839"/>
                </a:solidFill>
                <a:latin typeface="Calibri"/>
                <a:ea typeface="Calibri"/>
                <a:cs typeface="Calibri"/>
                <a:sym typeface="Calibri"/>
              </a:rPr>
              <a:t>високо ниво на замърсяване</a:t>
            </a:r>
            <a:r>
              <a:rPr lang="lt-LT" sz="2800">
                <a:solidFill>
                  <a:srgbClr val="056839"/>
                </a:solidFill>
                <a:latin typeface="Calibri"/>
                <a:ea typeface="Calibri"/>
                <a:cs typeface="Calibri"/>
                <a:sym typeface="Calibri"/>
              </a:rPr>
              <a:t>, за да произвежда нови предмети и материали през цялото време и поради изхвърлянето на стари продукти, които са станали отпадъци.</a:t>
            </a:r>
            <a:br>
              <a:rPr b="0" i="0" lang="lt-LT" sz="2800" u="none" cap="none" strike="noStrike">
                <a:solidFill>
                  <a:srgbClr val="056839"/>
                </a:solidFill>
                <a:latin typeface="Calibri"/>
                <a:ea typeface="Calibri"/>
                <a:cs typeface="Calibri"/>
                <a:sym typeface="Calibri"/>
              </a:rPr>
            </a:br>
            <a:endParaRPr b="0" i="0" sz="2800" u="none" cap="none" strike="noStrike">
              <a:solidFill>
                <a:srgbClr val="056839"/>
              </a:solidFill>
              <a:latin typeface="Calibri"/>
              <a:ea typeface="Calibri"/>
              <a:cs typeface="Calibri"/>
              <a:sym typeface="Calibri"/>
            </a:endParaRPr>
          </a:p>
          <a:p>
            <a:pPr indent="0" lvl="0" marL="749300" marR="0" rtl="0" algn="l">
              <a:lnSpc>
                <a:spcPct val="107916"/>
              </a:lnSpc>
              <a:spcBef>
                <a:spcPts val="1300"/>
              </a:spcBef>
              <a:spcAft>
                <a:spcPts val="1300"/>
              </a:spcAft>
              <a:buClr>
                <a:srgbClr val="000000"/>
              </a:buClr>
              <a:buSzPts val="3100"/>
              <a:buFont typeface="Arial"/>
              <a:buNone/>
            </a:pPr>
            <a:r>
              <a:rPr lang="lt-LT" sz="2800">
                <a:solidFill>
                  <a:srgbClr val="056839"/>
                </a:solidFill>
                <a:latin typeface="Calibri"/>
                <a:ea typeface="Calibri"/>
                <a:cs typeface="Calibri"/>
                <a:sym typeface="Calibri"/>
              </a:rPr>
              <a:t>За повече информация вижте: видеоклипа:</a:t>
            </a:r>
            <a:r>
              <a:rPr b="0" i="0" lang="lt-LT" sz="2600" u="sng" cap="none" strike="noStrike">
                <a:solidFill>
                  <a:schemeClr val="hlink"/>
                </a:solidFill>
                <a:latin typeface="Calibri"/>
                <a:ea typeface="Calibri"/>
                <a:cs typeface="Calibri"/>
                <a:sym typeface="Calibri"/>
                <a:hlinkClick r:id="rId5"/>
              </a:rPr>
              <a:t>https://multimedia.europarl.europa.eu/en/video/x_V007-0034</a:t>
            </a:r>
            <a:endParaRPr b="0" i="0" sz="2600" u="none" cap="none" strike="noStrike">
              <a:solidFill>
                <a:srgbClr val="056839"/>
              </a:solidFill>
              <a:latin typeface="Calibri"/>
              <a:ea typeface="Calibri"/>
              <a:cs typeface="Calibri"/>
              <a:sym typeface="Calibri"/>
            </a:endParaRPr>
          </a:p>
        </p:txBody>
      </p:sp>
      <p:pic>
        <p:nvPicPr>
          <p:cNvPr id="298" name="Google Shape;298;g144f232c3e4_0_0"/>
          <p:cNvPicPr preferRelativeResize="0"/>
          <p:nvPr/>
        </p:nvPicPr>
        <p:blipFill rotWithShape="1">
          <a:blip r:embed="rId6">
            <a:alphaModFix/>
          </a:blip>
          <a:srcRect b="0" l="0" r="0" t="0"/>
          <a:stretch/>
        </p:blipFill>
        <p:spPr>
          <a:xfrm>
            <a:off x="11254725" y="2045888"/>
            <a:ext cx="8467871" cy="5279999"/>
          </a:xfrm>
          <a:prstGeom prst="rect">
            <a:avLst/>
          </a:prstGeom>
          <a:noFill/>
          <a:ln>
            <a:noFill/>
          </a:ln>
        </p:spPr>
      </p:pic>
      <p:sp>
        <p:nvSpPr>
          <p:cNvPr id="299" name="Google Shape;299;g144f232c3e4_0_0"/>
          <p:cNvSpPr txBox="1"/>
          <p:nvPr/>
        </p:nvSpPr>
        <p:spPr>
          <a:xfrm>
            <a:off x="11334044" y="7516625"/>
            <a:ext cx="9526500" cy="8541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rgbClr val="000000"/>
                </a:solidFill>
                <a:latin typeface="Calibri"/>
                <a:ea typeface="Calibri"/>
                <a:cs typeface="Calibri"/>
                <a:sym typeface="Calibri"/>
              </a:rPr>
              <a:t>Photo by Unsplash</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hlinkClick r:id="rId7"/>
              </a:rPr>
              <a:t>https://unsplash.com/photos/JbfhNrpQ_dw</a:t>
            </a:r>
            <a:r>
              <a:rPr b="0" i="0" lang="lt-LT"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300" name="Google Shape;300;g144f232c3e4_0_0"/>
          <p:cNvPicPr preferRelativeResize="0"/>
          <p:nvPr/>
        </p:nvPicPr>
        <p:blipFill rotWithShape="1">
          <a:blip r:embed="rId8">
            <a:alphaModFix/>
          </a:blip>
          <a:srcRect b="0" l="0" r="0" t="0"/>
          <a:stretch/>
        </p:blipFill>
        <p:spPr>
          <a:xfrm>
            <a:off x="462728" y="7883625"/>
            <a:ext cx="601088" cy="623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g144f232c3e4_0_61"/>
          <p:cNvSpPr txBox="1"/>
          <p:nvPr/>
        </p:nvSpPr>
        <p:spPr>
          <a:xfrm>
            <a:off x="825061" y="707119"/>
            <a:ext cx="20035500" cy="735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3800" u="none" cap="none" strike="noStrike">
                <a:solidFill>
                  <a:srgbClr val="056839"/>
                </a:solidFill>
                <a:latin typeface="Calibri"/>
                <a:ea typeface="Calibri"/>
                <a:cs typeface="Calibri"/>
                <a:sym typeface="Calibri"/>
              </a:rPr>
              <a:t>ТЕМА 2 – СЪПОСТАВКА МЕЖДУ ЛИНЕЙНА И КРЪГОВА ИКОНОМИКА</a:t>
            </a:r>
            <a:endParaRPr b="1" i="0" sz="3800" u="none" cap="none" strike="noStrike">
              <a:solidFill>
                <a:srgbClr val="C55A11"/>
              </a:solidFill>
              <a:latin typeface="Calibri"/>
              <a:ea typeface="Calibri"/>
              <a:cs typeface="Calibri"/>
              <a:sym typeface="Calibri"/>
            </a:endParaRPr>
          </a:p>
        </p:txBody>
      </p:sp>
      <p:sp>
        <p:nvSpPr>
          <p:cNvPr id="306" name="Google Shape;306;g144f232c3e4_0_6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07" name="Google Shape;307;g144f232c3e4_0_61"/>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08" name="Google Shape;308;g144f232c3e4_0_61"/>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09" name="Google Shape;309;g144f232c3e4_0_61"/>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10" name="Google Shape;310;g144f232c3e4_0_61"/>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311" name="Google Shape;311;g144f232c3e4_0_61"/>
          <p:cNvSpPr txBox="1"/>
          <p:nvPr/>
        </p:nvSpPr>
        <p:spPr>
          <a:xfrm>
            <a:off x="636567" y="16978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
        <p:nvSpPr>
          <p:cNvPr id="312" name="Google Shape;312;g144f232c3e4_0_61"/>
          <p:cNvSpPr txBox="1"/>
          <p:nvPr/>
        </p:nvSpPr>
        <p:spPr>
          <a:xfrm>
            <a:off x="1029080" y="2164594"/>
            <a:ext cx="17133900" cy="3363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0000"/>
              </a:lnSpc>
              <a:spcBef>
                <a:spcPts val="0"/>
              </a:spcBef>
              <a:spcAft>
                <a:spcPts val="0"/>
              </a:spcAft>
              <a:buClr>
                <a:schemeClr val="dk1"/>
              </a:buClr>
              <a:buSzPts val="1100"/>
              <a:buFont typeface="Arial"/>
              <a:buNone/>
            </a:pPr>
            <a:r>
              <a:rPr lang="lt-LT" sz="2800">
                <a:solidFill>
                  <a:srgbClr val="056839"/>
                </a:solidFill>
                <a:latin typeface="Calibri"/>
                <a:ea typeface="Calibri"/>
                <a:cs typeface="Calibri"/>
                <a:sym typeface="Calibri"/>
              </a:rPr>
              <a:t>Друга съществена разлика между линейната икономика и кръговата икономика е, че последната </a:t>
            </a:r>
            <a:r>
              <a:rPr b="1" lang="lt-LT" sz="2800">
                <a:solidFill>
                  <a:srgbClr val="056839"/>
                </a:solidFill>
                <a:latin typeface="Calibri"/>
                <a:ea typeface="Calibri"/>
                <a:cs typeface="Calibri"/>
                <a:sym typeface="Calibri"/>
              </a:rPr>
              <a:t>насърчава по-голямо сътрудничество между предприятията</a:t>
            </a:r>
            <a:r>
              <a:rPr lang="lt-LT" sz="2800">
                <a:solidFill>
                  <a:srgbClr val="056839"/>
                </a:solidFill>
                <a:latin typeface="Calibri"/>
                <a:ea typeface="Calibri"/>
                <a:cs typeface="Calibri"/>
                <a:sym typeface="Calibri"/>
              </a:rPr>
              <a:t> и между различните икономически сектори.</a:t>
            </a:r>
            <a:endParaRPr sz="2800">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800">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lt-LT" sz="2800">
                <a:solidFill>
                  <a:srgbClr val="056839"/>
                </a:solidFill>
                <a:latin typeface="Calibri"/>
                <a:ea typeface="Calibri"/>
                <a:cs typeface="Calibri"/>
                <a:sym typeface="Calibri"/>
              </a:rPr>
              <a:t>Нивата на взаимозависимост между един и друг икономически сектор са много по-високи в КИ и това води до по-голямо сътрудничество. В рамките на тази гъста мрежа от сътрудничество </a:t>
            </a:r>
            <a:r>
              <a:rPr b="1" lang="lt-LT" sz="2800">
                <a:solidFill>
                  <a:srgbClr val="056839"/>
                </a:solidFill>
                <a:latin typeface="Calibri"/>
                <a:ea typeface="Calibri"/>
                <a:cs typeface="Calibri"/>
                <a:sym typeface="Calibri"/>
              </a:rPr>
              <a:t>това, което е отпадък за едни, се превръща в ресурс за други.</a:t>
            </a:r>
            <a:endParaRPr b="1" sz="2800">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sz="3100">
              <a:solidFill>
                <a:srgbClr val="056839"/>
              </a:solidFill>
              <a:latin typeface="Calibri"/>
              <a:ea typeface="Calibri"/>
              <a:cs typeface="Calibri"/>
              <a:sym typeface="Calibri"/>
            </a:endParaRPr>
          </a:p>
        </p:txBody>
      </p:sp>
      <p:sp>
        <p:nvSpPr>
          <p:cNvPr id="313" name="Google Shape;313;g144f232c3e4_0_61"/>
          <p:cNvSpPr txBox="1"/>
          <p:nvPr/>
        </p:nvSpPr>
        <p:spPr>
          <a:xfrm>
            <a:off x="1629134" y="5746481"/>
            <a:ext cx="15399000" cy="3744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1800"/>
              <a:buFont typeface="Arial"/>
              <a:buNone/>
            </a:pPr>
            <a:r>
              <a:rPr b="1" lang="lt-LT" sz="3100">
                <a:solidFill>
                  <a:srgbClr val="056839"/>
                </a:solidFill>
                <a:latin typeface="Calibri"/>
                <a:ea typeface="Calibri"/>
                <a:cs typeface="Calibri"/>
                <a:sym typeface="Calibri"/>
              </a:rPr>
              <a:t>Въпроси за размисъл</a:t>
            </a:r>
            <a:endParaRPr b="1"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lt-LT" sz="2600">
                <a:solidFill>
                  <a:srgbClr val="056839"/>
                </a:solidFill>
                <a:latin typeface="Calibri"/>
                <a:ea typeface="Calibri"/>
                <a:cs typeface="Calibri"/>
                <a:sym typeface="Calibri"/>
              </a:rPr>
              <a:t>Можете ли да помислите за други разлики между линейната и кръговата икономика?</a:t>
            </a:r>
            <a:endParaRPr sz="26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t/>
            </a:r>
            <a:endParaRPr sz="26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lang="lt-LT" sz="2600">
                <a:solidFill>
                  <a:srgbClr val="056839"/>
                </a:solidFill>
                <a:latin typeface="Calibri"/>
                <a:ea typeface="Calibri"/>
                <a:cs typeface="Calibri"/>
                <a:sym typeface="Calibri"/>
              </a:rPr>
              <a:t>Опитайте се да помислите за други отрицателни въздействия, които линейната икономика оказва върху нашето общество.</a:t>
            </a:r>
            <a:endParaRPr sz="2600">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800"/>
              <a:buFont typeface="Arial"/>
              <a:buNone/>
            </a:pPr>
            <a:r>
              <a:t/>
            </a:r>
            <a:endParaRPr sz="3100">
              <a:solidFill>
                <a:srgbClr val="056839"/>
              </a:solidFill>
              <a:latin typeface="Calibri"/>
              <a:ea typeface="Calibri"/>
              <a:cs typeface="Calibri"/>
              <a:sym typeface="Calibri"/>
            </a:endParaRPr>
          </a:p>
        </p:txBody>
      </p:sp>
      <p:pic>
        <p:nvPicPr>
          <p:cNvPr id="314" name="Google Shape;314;g144f232c3e4_0_61"/>
          <p:cNvPicPr preferRelativeResize="0"/>
          <p:nvPr/>
        </p:nvPicPr>
        <p:blipFill rotWithShape="1">
          <a:blip r:embed="rId5">
            <a:alphaModFix/>
          </a:blip>
          <a:srcRect b="0" l="0" r="0" t="0"/>
          <a:stretch/>
        </p:blipFill>
        <p:spPr>
          <a:xfrm>
            <a:off x="1029097" y="6301317"/>
            <a:ext cx="533400" cy="889463"/>
          </a:xfrm>
          <a:prstGeom prst="rect">
            <a:avLst/>
          </a:prstGeom>
          <a:noFill/>
          <a:ln>
            <a:noFill/>
          </a:ln>
        </p:spPr>
      </p:pic>
      <p:pic>
        <p:nvPicPr>
          <p:cNvPr id="315" name="Google Shape;315;g144f232c3e4_0_61"/>
          <p:cNvPicPr preferRelativeResize="0"/>
          <p:nvPr/>
        </p:nvPicPr>
        <p:blipFill rotWithShape="1">
          <a:blip r:embed="rId5">
            <a:alphaModFix/>
          </a:blip>
          <a:srcRect b="0" l="0" r="0" t="0"/>
          <a:stretch/>
        </p:blipFill>
        <p:spPr>
          <a:xfrm>
            <a:off x="1029097" y="7828404"/>
            <a:ext cx="533400" cy="8894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144f232c3e4_0_216"/>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21" name="Google Shape;321;g144f232c3e4_0_216"/>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22" name="Google Shape;322;g144f232c3e4_0_216"/>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23" name="Google Shape;323;g144f232c3e4_0_216"/>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24" name="Google Shape;324;g144f232c3e4_0_216"/>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325" name="Google Shape;325;g144f232c3e4_0_216"/>
          <p:cNvSpPr txBox="1"/>
          <p:nvPr/>
        </p:nvSpPr>
        <p:spPr>
          <a:xfrm>
            <a:off x="7836708" y="3314513"/>
            <a:ext cx="12006600" cy="3919500"/>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Clr>
                <a:srgbClr val="000000"/>
              </a:buClr>
              <a:buSzPts val="1800"/>
              <a:buFont typeface="Arial"/>
              <a:buNone/>
            </a:pPr>
            <a:r>
              <a:rPr lang="lt-LT" sz="3100">
                <a:solidFill>
                  <a:srgbClr val="056839"/>
                </a:solidFill>
                <a:latin typeface="Calibri"/>
                <a:ea typeface="Calibri"/>
                <a:cs typeface="Calibri"/>
                <a:sym typeface="Calibri"/>
              </a:rPr>
              <a:t>Рециклирането се състои в превръщането на отпадъчните материали в нови материали и може да се извърши на всеки етап от жизнения цикъл на </a:t>
            </a:r>
            <a:r>
              <a:rPr lang="lt-LT" sz="3100">
                <a:solidFill>
                  <a:srgbClr val="056839"/>
                </a:solidFill>
                <a:latin typeface="Calibri"/>
                <a:ea typeface="Calibri"/>
                <a:cs typeface="Calibri"/>
                <a:sym typeface="Calibri"/>
              </a:rPr>
              <a:t>продукта</a:t>
            </a:r>
            <a:r>
              <a:rPr lang="lt-LT" sz="3100">
                <a:solidFill>
                  <a:srgbClr val="056839"/>
                </a:solidFill>
                <a:latin typeface="Calibri"/>
                <a:ea typeface="Calibri"/>
                <a:cs typeface="Calibri"/>
                <a:sym typeface="Calibri"/>
              </a:rPr>
              <a:t>, от неговото производство до неговата „смърт“.</a:t>
            </a:r>
            <a:endParaRPr b="0" i="0" sz="31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lang="lt-LT" sz="3100">
                <a:solidFill>
                  <a:srgbClr val="056839"/>
                </a:solidFill>
                <a:latin typeface="Calibri"/>
                <a:ea typeface="Calibri"/>
                <a:cs typeface="Calibri"/>
                <a:sym typeface="Calibri"/>
              </a:rPr>
              <a:t>Вярно</a:t>
            </a:r>
            <a:endParaRPr b="0" i="0" sz="31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lang="lt-LT" sz="3100">
                <a:solidFill>
                  <a:srgbClr val="056839"/>
                </a:solidFill>
                <a:latin typeface="Calibri"/>
                <a:ea typeface="Calibri"/>
                <a:cs typeface="Calibri"/>
                <a:sym typeface="Calibri"/>
              </a:rPr>
              <a:t>Невярно</a:t>
            </a:r>
            <a:endParaRPr b="0" i="0" sz="3100" u="none" cap="none" strike="noStrike">
              <a:solidFill>
                <a:srgbClr val="056839"/>
              </a:solidFill>
              <a:latin typeface="Calibri"/>
              <a:ea typeface="Calibri"/>
              <a:cs typeface="Calibri"/>
              <a:sym typeface="Calibri"/>
            </a:endParaRPr>
          </a:p>
        </p:txBody>
      </p:sp>
      <p:sp>
        <p:nvSpPr>
          <p:cNvPr id="326" name="Google Shape;326;g144f232c3e4_0_216"/>
          <p:cNvSpPr txBox="1"/>
          <p:nvPr/>
        </p:nvSpPr>
        <p:spPr>
          <a:xfrm>
            <a:off x="825061" y="707119"/>
            <a:ext cx="20035500" cy="735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3800" u="none" cap="none" strike="noStrike">
                <a:solidFill>
                  <a:srgbClr val="056839"/>
                </a:solidFill>
                <a:latin typeface="Calibri"/>
                <a:ea typeface="Calibri"/>
                <a:cs typeface="Calibri"/>
                <a:sym typeface="Calibri"/>
              </a:rPr>
              <a:t>ТЕМА 2 – СЪПОСТАВКА МЕЖДУ ЛИНЕЙНА И КРЪГОВА ИКОНОМИКА</a:t>
            </a:r>
            <a:endParaRPr b="1" i="0" sz="3800" u="none" cap="none" strike="noStrike">
              <a:solidFill>
                <a:srgbClr val="C55A11"/>
              </a:solidFill>
              <a:latin typeface="Calibri"/>
              <a:ea typeface="Calibri"/>
              <a:cs typeface="Calibri"/>
              <a:sym typeface="Calibri"/>
            </a:endParaRPr>
          </a:p>
        </p:txBody>
      </p:sp>
      <p:pic>
        <p:nvPicPr>
          <p:cNvPr id="327" name="Google Shape;327;g144f232c3e4_0_216"/>
          <p:cNvPicPr preferRelativeResize="0"/>
          <p:nvPr/>
        </p:nvPicPr>
        <p:blipFill rotWithShape="1">
          <a:blip r:embed="rId5">
            <a:alphaModFix/>
          </a:blip>
          <a:srcRect b="0" l="0" r="0" t="0"/>
          <a:stretch/>
        </p:blipFill>
        <p:spPr>
          <a:xfrm>
            <a:off x="1063800" y="2645458"/>
            <a:ext cx="5307300" cy="530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Graphical user interface, text&#10;&#10;Description automatically generated" id="103" name="Google Shape;103;p3"/>
          <p:cNvPicPr preferRelativeResize="0"/>
          <p:nvPr/>
        </p:nvPicPr>
        <p:blipFill rotWithShape="1">
          <a:blip r:embed="rId3">
            <a:alphaModFix/>
          </a:blip>
          <a:srcRect b="0" l="0" r="0" t="0"/>
          <a:stretch/>
        </p:blipFill>
        <p:spPr>
          <a:xfrm>
            <a:off x="159219" y="9117953"/>
            <a:ext cx="5165965" cy="1083795"/>
          </a:xfrm>
          <a:prstGeom prst="rect">
            <a:avLst/>
          </a:prstGeom>
          <a:noFill/>
          <a:ln>
            <a:noFill/>
          </a:ln>
        </p:spPr>
      </p:pic>
      <p:pic>
        <p:nvPicPr>
          <p:cNvPr descr="Logo&#10;&#10;Description automatically generated" id="104" name="Google Shape;104;p3"/>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9" name="Google Shape;109;p3"/>
          <p:cNvSpPr txBox="1"/>
          <p:nvPr/>
        </p:nvSpPr>
        <p:spPr>
          <a:xfrm>
            <a:off x="1702679" y="1266095"/>
            <a:ext cx="152331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Учебни цели</a:t>
            </a:r>
            <a:endParaRPr b="0" i="0" sz="2900" u="none" cap="none" strike="noStrike">
              <a:solidFill>
                <a:schemeClr val="dk1"/>
              </a:solidFill>
              <a:latin typeface="Calibri"/>
              <a:ea typeface="Calibri"/>
              <a:cs typeface="Calibri"/>
              <a:sym typeface="Calibri"/>
            </a:endParaRPr>
          </a:p>
        </p:txBody>
      </p:sp>
      <p:sp>
        <p:nvSpPr>
          <p:cNvPr id="110" name="Google Shape;110;p3"/>
          <p:cNvSpPr txBox="1"/>
          <p:nvPr/>
        </p:nvSpPr>
        <p:spPr>
          <a:xfrm>
            <a:off x="992336" y="2882475"/>
            <a:ext cx="18958200" cy="5813089"/>
          </a:xfrm>
          <a:prstGeom prst="rect">
            <a:avLst/>
          </a:prstGeom>
          <a:noFill/>
          <a:ln>
            <a:noFill/>
          </a:ln>
        </p:spPr>
        <p:txBody>
          <a:bodyPr anchorCtr="0" anchor="t" bIns="74275" lIns="148575" spcFirstLastPara="1" rIns="148575" wrap="square" tIns="74275">
            <a:spAutoFit/>
          </a:bodyPr>
          <a:lstStyle/>
          <a:p>
            <a:pPr indent="-673100" lvl="0" marL="749300" marR="0" rtl="0" algn="l">
              <a:lnSpc>
                <a:spcPct val="100000"/>
              </a:lnSpc>
              <a:spcBef>
                <a:spcPts val="0"/>
              </a:spcBef>
              <a:spcAft>
                <a:spcPts val="0"/>
              </a:spcAft>
              <a:buClr>
                <a:srgbClr val="056839"/>
              </a:buClr>
              <a:buSzPts val="4600"/>
              <a:buFont typeface="Calibri"/>
              <a:buChar char="-"/>
            </a:pPr>
            <a:r>
              <a:rPr b="0" i="0" lang="lt-LT" sz="4600" u="none" cap="none" strike="noStrike">
                <a:solidFill>
                  <a:srgbClr val="056839"/>
                </a:solidFill>
                <a:latin typeface="Calibri"/>
                <a:ea typeface="Calibri"/>
                <a:cs typeface="Calibri"/>
                <a:sym typeface="Calibri"/>
              </a:rPr>
              <a:t>Обучаемите да научат какво е кръгова икономика и какви ползи има от нея</a:t>
            </a:r>
            <a:endParaRPr b="0" i="0" sz="4600" u="none" cap="none" strike="noStrike">
              <a:solidFill>
                <a:srgbClr val="056839"/>
              </a:solidFill>
              <a:latin typeface="Calibri"/>
              <a:ea typeface="Calibri"/>
              <a:cs typeface="Calibri"/>
              <a:sym typeface="Calibri"/>
            </a:endParaRPr>
          </a:p>
          <a:p>
            <a:pPr indent="-673100" lvl="0" marL="749300" marR="0" rtl="0" algn="l">
              <a:lnSpc>
                <a:spcPct val="100000"/>
              </a:lnSpc>
              <a:spcBef>
                <a:spcPts val="0"/>
              </a:spcBef>
              <a:spcAft>
                <a:spcPts val="0"/>
              </a:spcAft>
              <a:buClr>
                <a:srgbClr val="056839"/>
              </a:buClr>
              <a:buSzPts val="4600"/>
              <a:buFont typeface="Calibri"/>
              <a:buChar char="-"/>
            </a:pPr>
            <a:r>
              <a:rPr b="0" i="0" lang="lt-LT" sz="4600" u="none" cap="none" strike="noStrike">
                <a:solidFill>
                  <a:srgbClr val="056839"/>
                </a:solidFill>
                <a:latin typeface="Calibri"/>
                <a:ea typeface="Calibri"/>
                <a:cs typeface="Calibri"/>
                <a:sym typeface="Calibri"/>
              </a:rPr>
              <a:t>Да разберат и анализират разликата между модел на линейна и кръгова икономика</a:t>
            </a:r>
            <a:endParaRPr b="0" i="0" sz="4600" u="none" cap="none" strike="noStrike">
              <a:solidFill>
                <a:srgbClr val="056839"/>
              </a:solidFill>
              <a:latin typeface="Calibri"/>
              <a:ea typeface="Calibri"/>
              <a:cs typeface="Calibri"/>
              <a:sym typeface="Calibri"/>
            </a:endParaRPr>
          </a:p>
          <a:p>
            <a:pPr indent="-673100" lvl="0" marL="749300" marR="0" rtl="0" algn="l">
              <a:lnSpc>
                <a:spcPct val="100000"/>
              </a:lnSpc>
              <a:spcBef>
                <a:spcPts val="0"/>
              </a:spcBef>
              <a:spcAft>
                <a:spcPts val="0"/>
              </a:spcAft>
              <a:buClr>
                <a:srgbClr val="056839"/>
              </a:buClr>
              <a:buSzPts val="4600"/>
              <a:buFont typeface="Calibri"/>
              <a:buChar char="-"/>
            </a:pPr>
            <a:r>
              <a:rPr b="0" i="0" lang="lt-LT" sz="4600" u="none" cap="none" strike="noStrike">
                <a:solidFill>
                  <a:srgbClr val="056839"/>
                </a:solidFill>
                <a:latin typeface="Calibri"/>
                <a:ea typeface="Calibri"/>
                <a:cs typeface="Calibri"/>
                <a:sym typeface="Calibri"/>
              </a:rPr>
              <a:t>Да разберат влиянието и последствията от кръговата икономика едновременно на местно и глобално ниво</a:t>
            </a:r>
            <a:endParaRPr b="0" i="0" sz="4600" u="none" cap="none" strike="noStrike">
              <a:solidFill>
                <a:srgbClr val="056839"/>
              </a:solidFill>
              <a:latin typeface="Calibri"/>
              <a:ea typeface="Calibri"/>
              <a:cs typeface="Calibri"/>
              <a:sym typeface="Calibri"/>
            </a:endParaRPr>
          </a:p>
          <a:p>
            <a:pPr indent="-673100" lvl="0" marL="749300" marR="0" rtl="0" algn="l">
              <a:lnSpc>
                <a:spcPct val="100000"/>
              </a:lnSpc>
              <a:spcBef>
                <a:spcPts val="0"/>
              </a:spcBef>
              <a:spcAft>
                <a:spcPts val="0"/>
              </a:spcAft>
              <a:buClr>
                <a:srgbClr val="056839"/>
              </a:buClr>
              <a:buSzPts val="4600"/>
              <a:buFont typeface="Calibri"/>
              <a:buChar char="-"/>
            </a:pPr>
            <a:r>
              <a:rPr b="0" i="0" lang="lt-LT" sz="4600" u="none" cap="none" strike="noStrike">
                <a:solidFill>
                  <a:srgbClr val="056839"/>
                </a:solidFill>
                <a:latin typeface="Calibri"/>
                <a:ea typeface="Calibri"/>
                <a:cs typeface="Calibri"/>
                <a:sym typeface="Calibri"/>
              </a:rPr>
              <a:t>Да разберат кои са актуалните пречки пред кръговата икономика и как могат да бъдат преодолени</a:t>
            </a:r>
            <a:endParaRPr b="0" i="0" sz="4600" u="none" cap="none" strike="noStrike">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g144f232c3e4_0_155"/>
          <p:cNvSpPr txBox="1"/>
          <p:nvPr/>
        </p:nvSpPr>
        <p:spPr>
          <a:xfrm>
            <a:off x="853904" y="935136"/>
            <a:ext cx="16398900" cy="1365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000" u="none" cap="none" strike="noStrike">
                <a:solidFill>
                  <a:srgbClr val="056839"/>
                </a:solidFill>
                <a:latin typeface="Calibri"/>
                <a:ea typeface="Calibri"/>
                <a:cs typeface="Calibri"/>
                <a:sym typeface="Calibri"/>
              </a:rPr>
              <a:t>Тема 2: полезни връзки</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333" name="Google Shape;333;g144f232c3e4_0_155"/>
          <p:cNvSpPr txBox="1"/>
          <p:nvPr/>
        </p:nvSpPr>
        <p:spPr>
          <a:xfrm>
            <a:off x="1027689" y="2190452"/>
            <a:ext cx="16933500" cy="5729700"/>
          </a:xfrm>
          <a:prstGeom prst="rect">
            <a:avLst/>
          </a:prstGeom>
          <a:noFill/>
          <a:ln>
            <a:noFill/>
          </a:ln>
        </p:spPr>
        <p:txBody>
          <a:bodyPr anchorCtr="0" anchor="t" bIns="74275" lIns="148575" spcFirstLastPara="1" rIns="148575" wrap="square" tIns="74275">
            <a:spAutoFit/>
          </a:bodyPr>
          <a:lstStyle/>
          <a:p>
            <a:pPr indent="-463550" lvl="0" marL="469900" marR="0" rtl="0" algn="l">
              <a:lnSpc>
                <a:spcPct val="115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Bear I., Edgerton B., Hirsch P., Kraanen F., Plomp R., Ramkumar S., Walrecht A. (2018), Linear Risks, Circle Economy, PGGM, KPMG, WBCSD and EBRD. </a:t>
            </a:r>
            <a:r>
              <a:rPr b="0" i="0" lang="lt-LT" sz="2900" u="sng" cap="none" strike="noStrike">
                <a:solidFill>
                  <a:schemeClr val="hlink"/>
                </a:solidFill>
                <a:latin typeface="Calibri"/>
                <a:ea typeface="Calibri"/>
                <a:cs typeface="Calibri"/>
                <a:sym typeface="Calibri"/>
                <a:hlinkClick r:id="rId3"/>
              </a:rPr>
              <a:t>https://assets.website-files.com/5d26d80e8836af2d12ed1269/5de8eff3bbf4da023e254ea4_FINAL-linear-risk-20180613.pdf</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a:p>
            <a:pPr indent="-463550" lvl="0" marL="469900" marR="0" rtl="0" algn="l">
              <a:lnSpc>
                <a:spcPct val="115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CESME Interreg Europe &amp; European Regional Development Funds (n.d.). 1.3 Environmental, Social and Economic Benefits of the Transition from Linear to Circular Economy. </a:t>
            </a:r>
            <a:r>
              <a:rPr b="0" i="0" lang="lt-LT" sz="2900" u="sng" cap="none" strike="noStrike">
                <a:solidFill>
                  <a:schemeClr val="hlink"/>
                </a:solidFill>
                <a:latin typeface="Calibri"/>
                <a:ea typeface="Calibri"/>
                <a:cs typeface="Calibri"/>
                <a:sym typeface="Calibri"/>
                <a:hlinkClick r:id="rId4"/>
              </a:rPr>
              <a:t>https://www.cesme-book.eu/book/1-circular-economy-policies-and-framework/1.3</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a:p>
            <a:pPr indent="-463550" lvl="0" marL="469900" marR="0" rtl="0" algn="l">
              <a:lnSpc>
                <a:spcPct val="115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Stanislaus M. (2018). Reasons the World Wastes So Much Stuff (and Why It's Not Just the Consumer's Fault). World Resources Institute. </a:t>
            </a:r>
            <a:r>
              <a:rPr b="0" i="0" lang="lt-LT" sz="2900" u="sng" cap="none" strike="noStrike">
                <a:solidFill>
                  <a:schemeClr val="hlink"/>
                </a:solidFill>
                <a:latin typeface="Calibri"/>
                <a:ea typeface="Calibri"/>
                <a:cs typeface="Calibri"/>
                <a:sym typeface="Calibri"/>
                <a:hlinkClick r:id="rId5"/>
              </a:rPr>
              <a:t>https://www.wri.org/insights/barriers-circular-economy-5-reasons-world-wastes-so-much-stuff-and-why-its-not-just</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p:txBody>
      </p:sp>
      <p:sp>
        <p:nvSpPr>
          <p:cNvPr id="334" name="Google Shape;334;g144f232c3e4_0_15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35" name="Google Shape;335;g144f232c3e4_0_155"/>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36" name="Google Shape;336;g144f232c3e4_0_155"/>
          <p:cNvSpPr/>
          <p:nvPr/>
        </p:nvSpPr>
        <p:spPr>
          <a:xfrm>
            <a:off x="1034414" y="1758444"/>
            <a:ext cx="6281400" cy="1053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37" name="Google Shape;337;g144f232c3e4_0_155"/>
          <p:cNvPicPr preferRelativeResize="0"/>
          <p:nvPr/>
        </p:nvPicPr>
        <p:blipFill rotWithShape="1">
          <a:blip r:embed="rId6">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38" name="Google Shape;338;g144f232c3e4_0_155"/>
          <p:cNvPicPr preferRelativeResize="0"/>
          <p:nvPr/>
        </p:nvPicPr>
        <p:blipFill rotWithShape="1">
          <a:blip r:embed="rId7">
            <a:alphaModFix/>
          </a:blip>
          <a:srcRect b="0" l="0" r="0" t="0"/>
          <a:stretch/>
        </p:blipFill>
        <p:spPr>
          <a:xfrm>
            <a:off x="3131911" y="9240848"/>
            <a:ext cx="3468962" cy="7277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g144f232c3e4_0_77"/>
          <p:cNvSpPr txBox="1"/>
          <p:nvPr/>
        </p:nvSpPr>
        <p:spPr>
          <a:xfrm>
            <a:off x="825061" y="707119"/>
            <a:ext cx="20035500" cy="735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3800" u="none" cap="none" strike="noStrike">
                <a:solidFill>
                  <a:srgbClr val="056839"/>
                </a:solidFill>
                <a:latin typeface="Calibri"/>
                <a:ea typeface="Calibri"/>
                <a:cs typeface="Calibri"/>
                <a:sym typeface="Calibri"/>
              </a:rPr>
              <a:t>Тема 3: “Кръгови” Примери</a:t>
            </a:r>
            <a:endParaRPr b="1" i="0" sz="3800" u="none" cap="none" strike="noStrike">
              <a:solidFill>
                <a:srgbClr val="C55A11"/>
              </a:solidFill>
              <a:latin typeface="Calibri"/>
              <a:ea typeface="Calibri"/>
              <a:cs typeface="Calibri"/>
              <a:sym typeface="Calibri"/>
            </a:endParaRPr>
          </a:p>
        </p:txBody>
      </p:sp>
      <p:sp>
        <p:nvSpPr>
          <p:cNvPr id="344" name="Google Shape;344;g144f232c3e4_0_7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45" name="Google Shape;345;g144f232c3e4_0_77"/>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46" name="Google Shape;346;g144f232c3e4_0_77"/>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47" name="Google Shape;347;g144f232c3e4_0_7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48" name="Google Shape;348;g144f232c3e4_0_7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349" name="Google Shape;349;g144f232c3e4_0_77"/>
          <p:cNvSpPr txBox="1"/>
          <p:nvPr/>
        </p:nvSpPr>
        <p:spPr>
          <a:xfrm>
            <a:off x="671288" y="21913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
        <p:nvSpPr>
          <p:cNvPr id="350" name="Google Shape;350;g144f232c3e4_0_77"/>
          <p:cNvSpPr txBox="1"/>
          <p:nvPr/>
        </p:nvSpPr>
        <p:spPr>
          <a:xfrm>
            <a:off x="1063800" y="2524575"/>
            <a:ext cx="18746400" cy="5518200"/>
          </a:xfrm>
          <a:prstGeom prst="rect">
            <a:avLst/>
          </a:prstGeom>
          <a:noFill/>
          <a:ln>
            <a:noFill/>
          </a:ln>
        </p:spPr>
        <p:txBody>
          <a:bodyPr anchorCtr="0" anchor="t" bIns="148575" lIns="148575" spcFirstLastPara="1" rIns="148575" wrap="square" tIns="148575">
            <a:spAutoFit/>
          </a:bodyPr>
          <a:lstStyle/>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Все по-голямото внимание към околната среда подтикна големите и малките предприятия и публичните администрации да започнат „кръгови“ инициативи. </a:t>
            </a:r>
            <a:r>
              <a:rPr b="1" lang="lt-LT" sz="2800">
                <a:solidFill>
                  <a:srgbClr val="056839"/>
                </a:solidFill>
                <a:latin typeface="Calibri"/>
                <a:ea typeface="Calibri"/>
                <a:cs typeface="Calibri"/>
                <a:sym typeface="Calibri"/>
              </a:rPr>
              <a:t>Повечето от тях предвиждат действия, които имат за цел да удължат живота на стоките чрез повторна употреба, рециклиране, обновяване и др.</a:t>
            </a:r>
            <a:endParaRPr b="1"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Пример в модната индустрия са множеството приложения и сайтове за покупка и продажба на употребявани дрехи, дрехи под наем, които са в основата на </a:t>
            </a:r>
            <a:r>
              <a:rPr b="1" lang="lt-LT" sz="2800">
                <a:solidFill>
                  <a:srgbClr val="056839"/>
                </a:solidFill>
                <a:latin typeface="Calibri"/>
                <a:ea typeface="Calibri"/>
                <a:cs typeface="Calibri"/>
                <a:sym typeface="Calibri"/>
              </a:rPr>
              <a:t>все по-популярния сектор „втора ръка“</a:t>
            </a:r>
            <a:r>
              <a:rPr lang="lt-LT" sz="2800">
                <a:solidFill>
                  <a:srgbClr val="056839"/>
                </a:solidFill>
                <a:latin typeface="Calibri"/>
                <a:ea typeface="Calibri"/>
                <a:cs typeface="Calibri"/>
                <a:sym typeface="Calibri"/>
              </a:rPr>
              <a:t>. Това намалява емисиите на вредни газове и намалява разходите за потребителя.</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Arial"/>
              <a:buNone/>
            </a:pPr>
            <a:r>
              <a:rPr lang="lt-LT" sz="2800">
                <a:solidFill>
                  <a:srgbClr val="056839"/>
                </a:solidFill>
                <a:latin typeface="Calibri"/>
                <a:ea typeface="Calibri"/>
                <a:cs typeface="Calibri"/>
                <a:sym typeface="Calibri"/>
              </a:rPr>
              <a:t>Подобни инициативи се появяват в други сектори, като електроника, автомобили (напр. споделяне на автомобили) и дори тухли (които се почистват, проверяват и използват повторно за ново строителство).</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144f232c3e4_0_103"/>
          <p:cNvSpPr txBox="1"/>
          <p:nvPr/>
        </p:nvSpPr>
        <p:spPr>
          <a:xfrm>
            <a:off x="825061" y="707119"/>
            <a:ext cx="20035500" cy="858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4600" u="none" cap="none" strike="noStrike">
                <a:solidFill>
                  <a:srgbClr val="056839"/>
                </a:solidFill>
                <a:latin typeface="Calibri"/>
                <a:ea typeface="Calibri"/>
                <a:cs typeface="Calibri"/>
                <a:sym typeface="Calibri"/>
              </a:rPr>
              <a:t>Тема 3: “Кръгови” Примери</a:t>
            </a:r>
            <a:endParaRPr b="1" i="0" sz="2000" u="none" cap="none" strike="noStrike">
              <a:solidFill>
                <a:srgbClr val="C55A11"/>
              </a:solidFill>
              <a:latin typeface="Calibri"/>
              <a:ea typeface="Calibri"/>
              <a:cs typeface="Calibri"/>
              <a:sym typeface="Calibri"/>
            </a:endParaRPr>
          </a:p>
        </p:txBody>
      </p:sp>
      <p:sp>
        <p:nvSpPr>
          <p:cNvPr id="356" name="Google Shape;356;g144f232c3e4_0_10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57" name="Google Shape;357;g144f232c3e4_0_103"/>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58" name="Google Shape;358;g144f232c3e4_0_103"/>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59" name="Google Shape;359;g144f232c3e4_0_10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60" name="Google Shape;360;g144f232c3e4_0_10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361" name="Google Shape;361;g144f232c3e4_0_103"/>
          <p:cNvSpPr txBox="1"/>
          <p:nvPr/>
        </p:nvSpPr>
        <p:spPr>
          <a:xfrm>
            <a:off x="671288" y="21913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
        <p:nvSpPr>
          <p:cNvPr id="362" name="Google Shape;362;g144f232c3e4_0_103"/>
          <p:cNvSpPr txBox="1"/>
          <p:nvPr/>
        </p:nvSpPr>
        <p:spPr>
          <a:xfrm>
            <a:off x="1063800" y="2191350"/>
            <a:ext cx="9542700" cy="7242000"/>
          </a:xfrm>
          <a:prstGeom prst="rect">
            <a:avLst/>
          </a:prstGeom>
          <a:noFill/>
          <a:ln>
            <a:noFill/>
          </a:ln>
        </p:spPr>
        <p:txBody>
          <a:bodyPr anchorCtr="0" anchor="t" bIns="148575" lIns="148575" spcFirstLastPara="1" rIns="148575" wrap="square" tIns="148575">
            <a:spAutoFit/>
          </a:bodyPr>
          <a:lstStyle/>
          <a:p>
            <a:pPr indent="0" lvl="0" marL="0" marR="0" rtl="0" algn="just">
              <a:lnSpc>
                <a:spcPct val="100000"/>
              </a:lnSpc>
              <a:spcBef>
                <a:spcPts val="0"/>
              </a:spcBef>
              <a:spcAft>
                <a:spcPts val="0"/>
              </a:spcAft>
              <a:buClr>
                <a:schemeClr val="dk1"/>
              </a:buClr>
              <a:buSzPts val="1100"/>
              <a:buFont typeface="Arial"/>
              <a:buNone/>
            </a:pPr>
            <a:r>
              <a:rPr lang="lt-LT" sz="2800">
                <a:solidFill>
                  <a:srgbClr val="056839"/>
                </a:solidFill>
                <a:latin typeface="Calibri"/>
                <a:ea typeface="Calibri"/>
                <a:cs typeface="Calibri"/>
                <a:sym typeface="Calibri"/>
              </a:rPr>
              <a:t>Примерите на КИ не винаги са толкова „прости“ като приложение. Например проектът De Clique, приет в Холандия </a:t>
            </a:r>
            <a:r>
              <a:rPr lang="lt-LT" sz="2800" u="sng">
                <a:solidFill>
                  <a:schemeClr val="hlink"/>
                </a:solidFill>
                <a:latin typeface="Calibri"/>
                <a:ea typeface="Calibri"/>
                <a:cs typeface="Calibri"/>
                <a:sym typeface="Calibri"/>
                <a:hlinkClick r:id="rId5"/>
              </a:rPr>
              <a:t>https://declique.nl/en/</a:t>
            </a:r>
            <a:r>
              <a:rPr lang="lt-LT" sz="2800">
                <a:solidFill>
                  <a:srgbClr val="056839"/>
                </a:solidFill>
                <a:latin typeface="Calibri"/>
                <a:ea typeface="Calibri"/>
                <a:cs typeface="Calibri"/>
                <a:sym typeface="Calibri"/>
              </a:rPr>
              <a:t> , включваше създаването на гъста мрежа от взаимоотношения между различни субекти, вариращи от производители на сапун до производители на бира.</a:t>
            </a:r>
            <a:endParaRPr sz="2800">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Всъщност проектът се занимава със събиране на утайка от кафе, портокалови кори и други органични отпадъци от различни видове бизнес.</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След събирането на тези материали, те се разделят, контролират и разпределят на </a:t>
            </a:r>
            <a:r>
              <a:rPr b="1" lang="lt-LT" sz="2800">
                <a:solidFill>
                  <a:srgbClr val="056839"/>
                </a:solidFill>
                <a:latin typeface="Calibri"/>
                <a:ea typeface="Calibri"/>
                <a:cs typeface="Calibri"/>
                <a:sym typeface="Calibri"/>
              </a:rPr>
              <a:t>други организации, които ще създадат портокалови сапуни, компост и тор и бира от тези отпадъци.</a:t>
            </a:r>
            <a:endParaRPr b="1"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pic>
        <p:nvPicPr>
          <p:cNvPr id="363" name="Google Shape;363;g144f232c3e4_0_103"/>
          <p:cNvPicPr preferRelativeResize="0"/>
          <p:nvPr/>
        </p:nvPicPr>
        <p:blipFill rotWithShape="1">
          <a:blip r:embed="rId6">
            <a:alphaModFix/>
          </a:blip>
          <a:srcRect b="0" l="0" r="0" t="0"/>
          <a:stretch/>
        </p:blipFill>
        <p:spPr>
          <a:xfrm>
            <a:off x="10863787" y="2799469"/>
            <a:ext cx="8185892" cy="4688502"/>
          </a:xfrm>
          <a:prstGeom prst="rect">
            <a:avLst/>
          </a:prstGeom>
          <a:noFill/>
          <a:ln>
            <a:noFill/>
          </a:ln>
        </p:spPr>
      </p:pic>
      <p:sp>
        <p:nvSpPr>
          <p:cNvPr id="364" name="Google Shape;364;g144f232c3e4_0_103"/>
          <p:cNvSpPr txBox="1"/>
          <p:nvPr/>
        </p:nvSpPr>
        <p:spPr>
          <a:xfrm>
            <a:off x="10863788" y="7740188"/>
            <a:ext cx="9526500" cy="8541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rgbClr val="000000"/>
                </a:solidFill>
                <a:latin typeface="Calibri"/>
                <a:ea typeface="Calibri"/>
                <a:cs typeface="Calibri"/>
                <a:sym typeface="Calibri"/>
              </a:rPr>
              <a:t>Photo by Unsplash</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hlinkClick r:id="rId7"/>
              </a:rPr>
              <a:t>https://unsplash.com/photos/x8ZStukS2PM</a:t>
            </a:r>
            <a:r>
              <a:rPr b="0" i="0" lang="lt-LT"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365" name="Google Shape;365;g144f232c3e4_0_103"/>
          <p:cNvPicPr preferRelativeResize="0"/>
          <p:nvPr/>
        </p:nvPicPr>
        <p:blipFill rotWithShape="1">
          <a:blip r:embed="rId8">
            <a:alphaModFix/>
          </a:blip>
          <a:srcRect b="0" l="0" r="0" t="0"/>
          <a:stretch/>
        </p:blipFill>
        <p:spPr>
          <a:xfrm>
            <a:off x="462726" y="2503025"/>
            <a:ext cx="601088" cy="6239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g144f232c3e4_0_90"/>
          <p:cNvSpPr txBox="1"/>
          <p:nvPr/>
        </p:nvSpPr>
        <p:spPr>
          <a:xfrm>
            <a:off x="825061" y="707119"/>
            <a:ext cx="20035500" cy="735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600"/>
              <a:buFont typeface="Arial"/>
              <a:buNone/>
            </a:pPr>
            <a:r>
              <a:rPr b="1" i="0" lang="lt-LT" sz="3800" u="none" cap="none" strike="noStrike">
                <a:solidFill>
                  <a:srgbClr val="056839"/>
                </a:solidFill>
                <a:latin typeface="Calibri"/>
                <a:ea typeface="Calibri"/>
                <a:cs typeface="Calibri"/>
                <a:sym typeface="Calibri"/>
              </a:rPr>
              <a:t>Тема 3: “Кръгови” Примери</a:t>
            </a:r>
            <a:endParaRPr b="1" i="0" sz="3800" u="none" cap="none" strike="noStrike">
              <a:solidFill>
                <a:srgbClr val="C55A11"/>
              </a:solidFill>
              <a:latin typeface="Calibri"/>
              <a:ea typeface="Calibri"/>
              <a:cs typeface="Calibri"/>
              <a:sym typeface="Calibri"/>
            </a:endParaRPr>
          </a:p>
        </p:txBody>
      </p:sp>
      <p:sp>
        <p:nvSpPr>
          <p:cNvPr id="371" name="Google Shape;371;g144f232c3e4_0_9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72" name="Google Shape;372;g144f232c3e4_0_90"/>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73" name="Google Shape;373;g144f232c3e4_0_90"/>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74" name="Google Shape;374;g144f232c3e4_0_90"/>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75" name="Google Shape;375;g144f232c3e4_0_90"/>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376" name="Google Shape;376;g144f232c3e4_0_90"/>
          <p:cNvSpPr txBox="1"/>
          <p:nvPr/>
        </p:nvSpPr>
        <p:spPr>
          <a:xfrm>
            <a:off x="671288" y="21913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
        <p:nvSpPr>
          <p:cNvPr id="377" name="Google Shape;377;g144f232c3e4_0_90"/>
          <p:cNvSpPr txBox="1"/>
          <p:nvPr/>
        </p:nvSpPr>
        <p:spPr>
          <a:xfrm>
            <a:off x="671288" y="1822763"/>
            <a:ext cx="18571200" cy="6226200"/>
          </a:xfrm>
          <a:prstGeom prst="rect">
            <a:avLst/>
          </a:prstGeom>
          <a:noFill/>
          <a:ln>
            <a:noFill/>
          </a:ln>
        </p:spPr>
        <p:txBody>
          <a:bodyPr anchorCtr="0" anchor="t" bIns="148575" lIns="148575" spcFirstLastPara="1" rIns="148575" wrap="square" tIns="148575">
            <a:spAutoFit/>
          </a:bodyPr>
          <a:lstStyle/>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Не само бизнесът е започнал подобни инициативи. </a:t>
            </a:r>
            <a:r>
              <a:rPr b="1" lang="lt-LT" sz="2800">
                <a:solidFill>
                  <a:srgbClr val="056839"/>
                </a:solidFill>
                <a:latin typeface="Calibri"/>
                <a:ea typeface="Calibri"/>
                <a:cs typeface="Calibri"/>
                <a:sym typeface="Calibri"/>
              </a:rPr>
              <a:t>Публичните администрации в много градове по света също започнаха да приемат планове за устойчиво развитие, които да бъдат изпълнени през следващите години, и да подкрепят финансово проекти, насочени към създаване на кръгови реалности.</a:t>
            </a:r>
            <a:endParaRPr b="1"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В Сао Пауло, например, властите подкрепят и насърчават преминаването към органично и регенеративно земеделие, което е по-устойчиво за почвата, по-здравословно за хората и произвежда компост, който може да се използва отново за производство на храна.</a:t>
            </a:r>
            <a:endParaRPr b="0" i="0" sz="2800" u="none" cap="none" strike="noStrike">
              <a:solidFill>
                <a:srgbClr val="056839"/>
              </a:solidFill>
              <a:latin typeface="Calibri"/>
              <a:ea typeface="Calibri"/>
              <a:cs typeface="Calibri"/>
              <a:sym typeface="Calibri"/>
            </a:endParaRPr>
          </a:p>
        </p:txBody>
      </p:sp>
      <p:pic>
        <p:nvPicPr>
          <p:cNvPr id="378" name="Google Shape;378;g144f232c3e4_0_90"/>
          <p:cNvPicPr preferRelativeResize="0"/>
          <p:nvPr/>
        </p:nvPicPr>
        <p:blipFill rotWithShape="1">
          <a:blip r:embed="rId5">
            <a:alphaModFix/>
          </a:blip>
          <a:srcRect b="0" l="0" r="0" t="0"/>
          <a:stretch/>
        </p:blipFill>
        <p:spPr>
          <a:xfrm>
            <a:off x="7173197" y="3662250"/>
            <a:ext cx="4911524" cy="2757939"/>
          </a:xfrm>
          <a:prstGeom prst="rect">
            <a:avLst/>
          </a:prstGeom>
          <a:noFill/>
          <a:ln>
            <a:noFill/>
          </a:ln>
        </p:spPr>
      </p:pic>
      <p:sp>
        <p:nvSpPr>
          <p:cNvPr id="379" name="Google Shape;379;g144f232c3e4_0_90"/>
          <p:cNvSpPr txBox="1"/>
          <p:nvPr/>
        </p:nvSpPr>
        <p:spPr>
          <a:xfrm>
            <a:off x="12878494" y="4438031"/>
            <a:ext cx="9526500" cy="8541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rgbClr val="000000"/>
                </a:solidFill>
                <a:latin typeface="Calibri"/>
                <a:ea typeface="Calibri"/>
                <a:cs typeface="Calibri"/>
                <a:sym typeface="Calibri"/>
              </a:rPr>
              <a:t>Photo by Unsplash</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hlinkClick r:id="rId6"/>
              </a:rPr>
              <a:t>https://unsplash.com/photos/8XBBycGQIV0</a:t>
            </a:r>
            <a:r>
              <a:rPr b="0" i="0" lang="lt-LT"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380" name="Google Shape;380;g144f232c3e4_0_90"/>
          <p:cNvSpPr txBox="1"/>
          <p:nvPr/>
        </p:nvSpPr>
        <p:spPr>
          <a:xfrm>
            <a:off x="8345539" y="8165025"/>
            <a:ext cx="11864100" cy="1572300"/>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Clr>
                <a:srgbClr val="000000"/>
              </a:buClr>
              <a:buSzPts val="1800"/>
              <a:buFont typeface="Arial"/>
              <a:buNone/>
            </a:pPr>
            <a:r>
              <a:rPr b="1" lang="lt-LT" sz="2800">
                <a:solidFill>
                  <a:srgbClr val="056839"/>
                </a:solidFill>
                <a:latin typeface="Calibri"/>
                <a:ea typeface="Calibri"/>
                <a:cs typeface="Calibri"/>
                <a:sym typeface="Calibri"/>
              </a:rPr>
              <a:t>Въпрос за размисъл</a:t>
            </a:r>
            <a:endParaRPr b="1" i="0" sz="28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lang="lt-LT" sz="2800">
                <a:solidFill>
                  <a:srgbClr val="056839"/>
                </a:solidFill>
                <a:latin typeface="Calibri"/>
                <a:ea typeface="Calibri"/>
                <a:cs typeface="Calibri"/>
                <a:sym typeface="Calibri"/>
              </a:rPr>
              <a:t>Можете ли да се сетите за други примери за кръгова икономика, за които знаете?</a:t>
            </a:r>
            <a:endParaRPr b="0" i="0" sz="2800" u="none" cap="none" strike="noStrike">
              <a:solidFill>
                <a:srgbClr val="056839"/>
              </a:solidFill>
              <a:latin typeface="Calibri"/>
              <a:ea typeface="Calibri"/>
              <a:cs typeface="Calibri"/>
              <a:sym typeface="Calibri"/>
            </a:endParaRPr>
          </a:p>
        </p:txBody>
      </p:sp>
      <p:pic>
        <p:nvPicPr>
          <p:cNvPr id="381" name="Google Shape;381;g144f232c3e4_0_90"/>
          <p:cNvPicPr preferRelativeResize="0"/>
          <p:nvPr/>
        </p:nvPicPr>
        <p:blipFill rotWithShape="1">
          <a:blip r:embed="rId7">
            <a:alphaModFix/>
          </a:blip>
          <a:srcRect b="0" l="0" r="0" t="0"/>
          <a:stretch/>
        </p:blipFill>
        <p:spPr>
          <a:xfrm>
            <a:off x="7691727" y="8517335"/>
            <a:ext cx="533400" cy="8894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g144f232c3e4_0_231"/>
          <p:cNvSpPr txBox="1"/>
          <p:nvPr/>
        </p:nvSpPr>
        <p:spPr>
          <a:xfrm>
            <a:off x="853904" y="935136"/>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Тема  3: полезни връзки</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387" name="Google Shape;387;g144f232c3e4_0_231"/>
          <p:cNvSpPr txBox="1"/>
          <p:nvPr/>
        </p:nvSpPr>
        <p:spPr>
          <a:xfrm>
            <a:off x="1034397" y="2320239"/>
            <a:ext cx="16933500" cy="1623000"/>
          </a:xfrm>
          <a:prstGeom prst="rect">
            <a:avLst/>
          </a:prstGeom>
          <a:noFill/>
          <a:ln>
            <a:noFill/>
          </a:ln>
        </p:spPr>
        <p:txBody>
          <a:bodyPr anchorCtr="0" anchor="t" bIns="74275" lIns="148575" spcFirstLastPara="1" rIns="148575" wrap="square" tIns="74275">
            <a:spAutoFit/>
          </a:bodyPr>
          <a:lstStyle/>
          <a:p>
            <a:pPr indent="-463550" lvl="0" marL="469900" marR="0" rtl="0" algn="l">
              <a:lnSpc>
                <a:spcPct val="115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Ellen MacArthur Foundation (n.d.), Featured circular economy examples: Cities. Ellen Macarthur Foundation website. </a:t>
            </a:r>
            <a:r>
              <a:rPr b="0" i="0" lang="lt-LT" sz="2900" u="sng" cap="none" strike="noStrike">
                <a:solidFill>
                  <a:schemeClr val="hlink"/>
                </a:solidFill>
                <a:latin typeface="Calibri"/>
                <a:ea typeface="Calibri"/>
                <a:cs typeface="Calibri"/>
                <a:sym typeface="Calibri"/>
                <a:hlinkClick r:id="rId3"/>
              </a:rPr>
              <a:t>https://ellenmacarthurfoundation.org/circular-examples-collection-cities</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a:p>
            <a:pPr indent="-463550" lvl="0" marL="469900" marR="0" rtl="0" algn="l">
              <a:lnSpc>
                <a:spcPct val="115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The Clique Project. </a:t>
            </a:r>
            <a:r>
              <a:rPr b="0" i="0" lang="lt-LT" sz="2900" u="sng" cap="none" strike="noStrike">
                <a:solidFill>
                  <a:schemeClr val="hlink"/>
                </a:solidFill>
                <a:latin typeface="Calibri"/>
                <a:ea typeface="Calibri"/>
                <a:cs typeface="Calibri"/>
                <a:sym typeface="Calibri"/>
                <a:hlinkClick r:id="rId4"/>
              </a:rPr>
              <a:t>https://declique.nl/en/</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p:txBody>
      </p:sp>
      <p:sp>
        <p:nvSpPr>
          <p:cNvPr id="388" name="Google Shape;388;g144f232c3e4_0_23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89" name="Google Shape;389;g144f232c3e4_0_231"/>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90" name="Google Shape;390;g144f232c3e4_0_231"/>
          <p:cNvSpPr/>
          <p:nvPr/>
        </p:nvSpPr>
        <p:spPr>
          <a:xfrm>
            <a:off x="1034414" y="1758444"/>
            <a:ext cx="6281400" cy="1053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91" name="Google Shape;391;g144f232c3e4_0_231"/>
          <p:cNvPicPr preferRelativeResize="0"/>
          <p:nvPr/>
        </p:nvPicPr>
        <p:blipFill rotWithShape="1">
          <a:blip r:embed="rId5">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392" name="Google Shape;392;g144f232c3e4_0_231"/>
          <p:cNvPicPr preferRelativeResize="0"/>
          <p:nvPr/>
        </p:nvPicPr>
        <p:blipFill rotWithShape="1">
          <a:blip r:embed="rId6">
            <a:alphaModFix/>
          </a:blip>
          <a:srcRect b="0" l="0" r="0" t="0"/>
          <a:stretch/>
        </p:blipFill>
        <p:spPr>
          <a:xfrm>
            <a:off x="3131911" y="9240848"/>
            <a:ext cx="3468962" cy="7277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g144f232c3e4_0_122"/>
          <p:cNvSpPr txBox="1"/>
          <p:nvPr/>
        </p:nvSpPr>
        <p:spPr>
          <a:xfrm>
            <a:off x="825061" y="707119"/>
            <a:ext cx="20035500" cy="611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000"/>
              <a:buFont typeface="Arial"/>
              <a:buNone/>
            </a:pPr>
            <a:r>
              <a:rPr b="1" i="0" lang="lt-LT" sz="3000" u="none" cap="none" strike="noStrike">
                <a:solidFill>
                  <a:srgbClr val="056839"/>
                </a:solidFill>
                <a:latin typeface="Calibri"/>
                <a:ea typeface="Calibri"/>
                <a:cs typeface="Calibri"/>
                <a:sym typeface="Calibri"/>
              </a:rPr>
              <a:t>Тема 4: АКТУАЛНИ ПРЕЧКИ ЗА ПЪЛНОТО ИНТЕГРИРАНЕ НА КРЪГОВАТА ИКОНОМИКА</a:t>
            </a:r>
            <a:endParaRPr b="1" i="0" sz="3000" u="none" cap="none" strike="noStrike">
              <a:solidFill>
                <a:srgbClr val="C55A11"/>
              </a:solidFill>
              <a:latin typeface="Calibri"/>
              <a:ea typeface="Calibri"/>
              <a:cs typeface="Calibri"/>
              <a:sym typeface="Calibri"/>
            </a:endParaRPr>
          </a:p>
        </p:txBody>
      </p:sp>
      <p:sp>
        <p:nvSpPr>
          <p:cNvPr id="398" name="Google Shape;398;g144f232c3e4_0_12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99" name="Google Shape;399;g144f232c3e4_0_122"/>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00" name="Google Shape;400;g144f232c3e4_0_122"/>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01" name="Google Shape;401;g144f232c3e4_0_122"/>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402" name="Google Shape;402;g144f232c3e4_0_122"/>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403" name="Google Shape;403;g144f232c3e4_0_122"/>
          <p:cNvSpPr txBox="1"/>
          <p:nvPr/>
        </p:nvSpPr>
        <p:spPr>
          <a:xfrm>
            <a:off x="671288" y="21913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
        <p:nvSpPr>
          <p:cNvPr id="404" name="Google Shape;404;g144f232c3e4_0_122"/>
          <p:cNvSpPr txBox="1"/>
          <p:nvPr/>
        </p:nvSpPr>
        <p:spPr>
          <a:xfrm>
            <a:off x="879456" y="1633000"/>
            <a:ext cx="18571200" cy="6333900"/>
          </a:xfrm>
          <a:prstGeom prst="rect">
            <a:avLst/>
          </a:prstGeom>
          <a:noFill/>
          <a:ln>
            <a:noFill/>
          </a:ln>
        </p:spPr>
        <p:txBody>
          <a:bodyPr anchorCtr="0" anchor="t" bIns="148575" lIns="148575" spcFirstLastPara="1" rIns="148575" wrap="square" tIns="148575">
            <a:spAutoFit/>
          </a:bodyPr>
          <a:lstStyle/>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Въпреки международното внимание към темата за КИ, някои пречки пред прилагането ѝ остават.</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b="1" lang="lt-LT" sz="2800">
                <a:solidFill>
                  <a:srgbClr val="056839"/>
                </a:solidFill>
                <a:latin typeface="Calibri"/>
                <a:ea typeface="Calibri"/>
                <a:cs typeface="Calibri"/>
                <a:sym typeface="Calibri"/>
              </a:rPr>
              <a:t>Технически пречки</a:t>
            </a:r>
            <a:endParaRPr b="1" i="0" sz="2800" u="none" cap="none" strike="noStrike">
              <a:solidFill>
                <a:srgbClr val="056839"/>
              </a:solidFill>
              <a:latin typeface="Calibri"/>
              <a:ea typeface="Calibri"/>
              <a:cs typeface="Calibri"/>
              <a:sym typeface="Calibri"/>
            </a:endParaRPr>
          </a:p>
          <a:p>
            <a:pPr indent="-558800" lvl="0" marL="749300" marR="0" rtl="0" algn="just">
              <a:lnSpc>
                <a:spcPct val="10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липса на подходяща инфраструктура за управление на отпадъците (комбинация от технически/биологични материали);</a:t>
            </a:r>
            <a:endParaRPr sz="2800">
              <a:solidFill>
                <a:srgbClr val="056839"/>
              </a:solidFill>
              <a:latin typeface="Calibri"/>
              <a:ea typeface="Calibri"/>
              <a:cs typeface="Calibri"/>
              <a:sym typeface="Calibri"/>
            </a:endParaRPr>
          </a:p>
          <a:p>
            <a:pPr indent="-558800" lvl="0" marL="749300" marR="0" rtl="0" algn="just">
              <a:lnSpc>
                <a:spcPct val="10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неадекватност на много бизнес планове;</a:t>
            </a:r>
            <a:endParaRPr sz="2800">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b="1" lang="lt-LT" sz="2800">
                <a:solidFill>
                  <a:srgbClr val="056839"/>
                </a:solidFill>
                <a:latin typeface="Calibri"/>
                <a:ea typeface="Calibri"/>
                <a:cs typeface="Calibri"/>
                <a:sym typeface="Calibri"/>
              </a:rPr>
              <a:t>Емоционални пречки</a:t>
            </a:r>
            <a:endParaRPr b="1" i="0" sz="2800" u="none" cap="none" strike="noStrike">
              <a:solidFill>
                <a:srgbClr val="056839"/>
              </a:solidFill>
              <a:latin typeface="Calibri"/>
              <a:ea typeface="Calibri"/>
              <a:cs typeface="Calibri"/>
              <a:sym typeface="Calibri"/>
            </a:endParaRPr>
          </a:p>
          <a:p>
            <a:pPr indent="-558800" lvl="0" marL="749300" marR="0" rtl="0" algn="just">
              <a:lnSpc>
                <a:spcPct val="10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страхът на клиентите, че промяната ще има отрицателно въздействие върху тях (напр. икономически);</a:t>
            </a:r>
            <a:endParaRPr sz="2800">
              <a:solidFill>
                <a:srgbClr val="056839"/>
              </a:solidFill>
              <a:latin typeface="Calibri"/>
              <a:ea typeface="Calibri"/>
              <a:cs typeface="Calibri"/>
              <a:sym typeface="Calibri"/>
            </a:endParaRPr>
          </a:p>
          <a:p>
            <a:pPr indent="-558800" lvl="0" marL="749300" marR="0" rtl="0" algn="just">
              <a:lnSpc>
                <a:spcPct val="10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опасенията на производителите, че алтернативите на някои материали, които използват (например пластмаса), не са еднакво ефективни и могат да повлияят на имиджа на тяхната марка;</a:t>
            </a:r>
            <a:endParaRPr sz="2800">
              <a:solidFill>
                <a:srgbClr val="056839"/>
              </a:solidFill>
              <a:latin typeface="Calibri"/>
              <a:ea typeface="Calibri"/>
              <a:cs typeface="Calibri"/>
              <a:sym typeface="Calibri"/>
            </a:endParaRPr>
          </a:p>
          <a:p>
            <a:pPr indent="0" lvl="0" marL="74930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b="1" lang="lt-LT" sz="2800">
                <a:solidFill>
                  <a:srgbClr val="056839"/>
                </a:solidFill>
                <a:latin typeface="Calibri"/>
                <a:ea typeface="Calibri"/>
                <a:cs typeface="Calibri"/>
                <a:sym typeface="Calibri"/>
              </a:rPr>
              <a:t>Законодателни пречки</a:t>
            </a:r>
            <a:endParaRPr b="1" i="0" sz="2800" u="none" cap="none" strike="noStrike">
              <a:solidFill>
                <a:srgbClr val="056839"/>
              </a:solidFill>
              <a:latin typeface="Calibri"/>
              <a:ea typeface="Calibri"/>
              <a:cs typeface="Calibri"/>
              <a:sym typeface="Calibri"/>
            </a:endParaRPr>
          </a:p>
          <a:p>
            <a:pPr indent="-558800" lvl="0" marL="749300" marR="0" rtl="0" algn="just">
              <a:lnSpc>
                <a:spcPct val="100000"/>
              </a:lnSpc>
              <a:spcBef>
                <a:spcPts val="0"/>
              </a:spcBef>
              <a:spcAft>
                <a:spcPts val="0"/>
              </a:spcAft>
              <a:buClr>
                <a:srgbClr val="056839"/>
              </a:buClr>
              <a:buSzPts val="2800"/>
              <a:buFont typeface="Calibri"/>
              <a:buAutoNum type="arabicPeriod"/>
            </a:pPr>
            <a:r>
              <a:rPr lang="lt-LT" sz="2800">
                <a:solidFill>
                  <a:srgbClr val="056839"/>
                </a:solidFill>
                <a:latin typeface="Calibri"/>
                <a:ea typeface="Calibri"/>
                <a:cs typeface="Calibri"/>
                <a:sym typeface="Calibri"/>
              </a:rPr>
              <a:t>национални или регионални закони, които насърчават, макар и неволно, отпадъците.</a:t>
            </a:r>
            <a:endParaRPr b="0" i="0" sz="2800" u="none" cap="none" strike="noStrike">
              <a:solidFill>
                <a:srgbClr val="056839"/>
              </a:solidFill>
              <a:latin typeface="Calibri"/>
              <a:ea typeface="Calibri"/>
              <a:cs typeface="Calibri"/>
              <a:sym typeface="Calibri"/>
            </a:endParaRPr>
          </a:p>
        </p:txBody>
      </p:sp>
      <p:sp>
        <p:nvSpPr>
          <p:cNvPr id="405" name="Google Shape;405;g144f232c3e4_0_122"/>
          <p:cNvSpPr txBox="1"/>
          <p:nvPr/>
        </p:nvSpPr>
        <p:spPr>
          <a:xfrm>
            <a:off x="8552039" y="8168925"/>
            <a:ext cx="11864100" cy="1572300"/>
          </a:xfrm>
          <a:prstGeom prst="rect">
            <a:avLst/>
          </a:prstGeom>
          <a:noFill/>
          <a:ln>
            <a:noFill/>
          </a:ln>
        </p:spPr>
        <p:txBody>
          <a:bodyPr anchorCtr="0" anchor="t" bIns="74275" lIns="148575" spcFirstLastPara="1" rIns="148575" wrap="square" tIns="74275">
            <a:spAutoFit/>
          </a:bodyPr>
          <a:lstStyle/>
          <a:p>
            <a:pPr indent="0" lvl="0" marL="0" rtl="0" algn="just">
              <a:lnSpc>
                <a:spcPct val="115000"/>
              </a:lnSpc>
              <a:spcBef>
                <a:spcPts val="0"/>
              </a:spcBef>
              <a:spcAft>
                <a:spcPts val="0"/>
              </a:spcAft>
              <a:buClr>
                <a:schemeClr val="dk1"/>
              </a:buClr>
              <a:buSzPts val="1800"/>
              <a:buFont typeface="Arial"/>
              <a:buNone/>
            </a:pPr>
            <a:r>
              <a:rPr b="1" lang="lt-LT" sz="2800">
                <a:solidFill>
                  <a:srgbClr val="056839"/>
                </a:solidFill>
                <a:latin typeface="Calibri"/>
                <a:ea typeface="Calibri"/>
                <a:cs typeface="Calibri"/>
                <a:sym typeface="Calibri"/>
              </a:rPr>
              <a:t>Въпроси за размисъл</a:t>
            </a:r>
            <a:endParaRPr b="1" i="0" sz="31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lang="lt-LT" sz="2800">
                <a:solidFill>
                  <a:srgbClr val="056839"/>
                </a:solidFill>
                <a:latin typeface="Calibri"/>
                <a:ea typeface="Calibri"/>
                <a:cs typeface="Calibri"/>
                <a:sym typeface="Calibri"/>
              </a:rPr>
              <a:t>Можете ли да помислите за други настоящи пречки пред прилагането на CE? Как бихте ги преодолели?</a:t>
            </a:r>
            <a:endParaRPr b="0" i="0" sz="2800" u="none" cap="none" strike="noStrike">
              <a:solidFill>
                <a:srgbClr val="056839"/>
              </a:solidFill>
              <a:latin typeface="Calibri"/>
              <a:ea typeface="Calibri"/>
              <a:cs typeface="Calibri"/>
              <a:sym typeface="Calibri"/>
            </a:endParaRPr>
          </a:p>
        </p:txBody>
      </p:sp>
      <p:pic>
        <p:nvPicPr>
          <p:cNvPr id="406" name="Google Shape;406;g144f232c3e4_0_122"/>
          <p:cNvPicPr preferRelativeResize="0"/>
          <p:nvPr/>
        </p:nvPicPr>
        <p:blipFill rotWithShape="1">
          <a:blip r:embed="rId5">
            <a:alphaModFix/>
          </a:blip>
          <a:srcRect b="0" l="0" r="0" t="0"/>
          <a:stretch/>
        </p:blipFill>
        <p:spPr>
          <a:xfrm>
            <a:off x="8018652" y="8586548"/>
            <a:ext cx="533400" cy="8894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g144f232c3e4_0_142"/>
          <p:cNvSpPr txBox="1"/>
          <p:nvPr/>
        </p:nvSpPr>
        <p:spPr>
          <a:xfrm>
            <a:off x="825061" y="707119"/>
            <a:ext cx="20035500" cy="611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000"/>
              <a:buFont typeface="Arial"/>
              <a:buNone/>
            </a:pPr>
            <a:r>
              <a:rPr b="1" i="0" lang="lt-LT" sz="3000" u="none" cap="none" strike="noStrike">
                <a:solidFill>
                  <a:srgbClr val="056839"/>
                </a:solidFill>
                <a:latin typeface="Calibri"/>
                <a:ea typeface="Calibri"/>
                <a:cs typeface="Calibri"/>
                <a:sym typeface="Calibri"/>
              </a:rPr>
              <a:t>Тема 4: АКТУАЛНИ ПРЕЧКИ ЗА ПЪЛНОТО ИНТЕГРИРАНЕ НА КРЪГОВАТА ИКОНОМИКА</a:t>
            </a:r>
            <a:endParaRPr b="1" i="0" sz="3000" u="none" cap="none" strike="noStrike">
              <a:solidFill>
                <a:srgbClr val="C55A11"/>
              </a:solidFill>
              <a:latin typeface="Calibri"/>
              <a:ea typeface="Calibri"/>
              <a:cs typeface="Calibri"/>
              <a:sym typeface="Calibri"/>
            </a:endParaRPr>
          </a:p>
        </p:txBody>
      </p:sp>
      <p:sp>
        <p:nvSpPr>
          <p:cNvPr id="412" name="Google Shape;412;g144f232c3e4_0_14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13" name="Google Shape;413;g144f232c3e4_0_142"/>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14" name="Google Shape;414;g144f232c3e4_0_142"/>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15" name="Google Shape;415;g144f232c3e4_0_142"/>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416" name="Google Shape;416;g144f232c3e4_0_142"/>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417" name="Google Shape;417;g144f232c3e4_0_142"/>
          <p:cNvSpPr txBox="1"/>
          <p:nvPr/>
        </p:nvSpPr>
        <p:spPr>
          <a:xfrm>
            <a:off x="671288" y="21913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
        <p:nvSpPr>
          <p:cNvPr id="418" name="Google Shape;418;g144f232c3e4_0_142"/>
          <p:cNvSpPr txBox="1"/>
          <p:nvPr/>
        </p:nvSpPr>
        <p:spPr>
          <a:xfrm>
            <a:off x="879356" y="2479913"/>
            <a:ext cx="18571200" cy="4610100"/>
          </a:xfrm>
          <a:prstGeom prst="rect">
            <a:avLst/>
          </a:prstGeom>
          <a:noFill/>
          <a:ln>
            <a:noFill/>
          </a:ln>
        </p:spPr>
        <p:txBody>
          <a:bodyPr anchorCtr="0" anchor="t" bIns="148575" lIns="148575" spcFirstLastPara="1" rIns="148575" wrap="square" tIns="148575">
            <a:spAutoFit/>
          </a:bodyPr>
          <a:lstStyle/>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Като се има предвид фокусът върху проблема и </a:t>
            </a:r>
            <a:r>
              <a:rPr b="1" lang="lt-LT" sz="2800">
                <a:solidFill>
                  <a:srgbClr val="056839"/>
                </a:solidFill>
                <a:latin typeface="Calibri"/>
                <a:ea typeface="Calibri"/>
                <a:cs typeface="Calibri"/>
                <a:sym typeface="Calibri"/>
              </a:rPr>
              <a:t>официалният ангажимент, който много държави и международни организации</a:t>
            </a:r>
            <a:r>
              <a:rPr lang="lt-LT" sz="2800">
                <a:solidFill>
                  <a:srgbClr val="056839"/>
                </a:solidFill>
                <a:latin typeface="Calibri"/>
                <a:ea typeface="Calibri"/>
                <a:cs typeface="Calibri"/>
                <a:sym typeface="Calibri"/>
              </a:rPr>
              <a:t> (като Европейския съюз и Организацията на обединените нации) са подписали, се очаква тези пречки да бъдат преодолени или значително намалени през следващите години (в Всъщност е добре да се помни, че Европейският съюз си е поставил за цел да постигне въглероден неутралитет до 2050 г., а ООН да постигне целите за устойчиво развитие до 2030 г.).</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100"/>
              <a:buFont typeface="Arial"/>
              <a:buNone/>
            </a:pPr>
            <a:r>
              <a:rPr lang="lt-LT" sz="2800">
                <a:solidFill>
                  <a:srgbClr val="056839"/>
                </a:solidFill>
                <a:latin typeface="Calibri"/>
                <a:ea typeface="Calibri"/>
                <a:cs typeface="Calibri"/>
                <a:sym typeface="Calibri"/>
              </a:rPr>
              <a:t>Необходими са и </a:t>
            </a:r>
            <a:r>
              <a:rPr b="1" lang="lt-LT" sz="2800">
                <a:solidFill>
                  <a:srgbClr val="056839"/>
                </a:solidFill>
                <a:latin typeface="Calibri"/>
                <a:ea typeface="Calibri"/>
                <a:cs typeface="Calibri"/>
                <a:sym typeface="Calibri"/>
              </a:rPr>
              <a:t>кампании за повишаване на осведомеността</a:t>
            </a:r>
            <a:r>
              <a:rPr lang="lt-LT" sz="2800">
                <a:solidFill>
                  <a:srgbClr val="056839"/>
                </a:solidFill>
                <a:latin typeface="Calibri"/>
                <a:ea typeface="Calibri"/>
                <a:cs typeface="Calibri"/>
                <a:sym typeface="Calibri"/>
              </a:rPr>
              <a:t>, за да се обясни какво означава КИ и ползите от нея за хората, за да се преодолее тяхното недоверие. Вместо това от бизнеса се изисква да изгради силни мрежи за сътрудничество с други и бизнес планове, които насърчават и подкрепят промяната.</a:t>
            </a:r>
            <a:endParaRPr b="0" i="0" sz="2800" u="none" cap="none" strike="noStrike">
              <a:solidFill>
                <a:srgbClr val="056839"/>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g144f232c3e4_0_267"/>
          <p:cNvSpPr txBox="1"/>
          <p:nvPr/>
        </p:nvSpPr>
        <p:spPr>
          <a:xfrm>
            <a:off x="825061" y="707119"/>
            <a:ext cx="20035500" cy="611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000"/>
              <a:buFont typeface="Arial"/>
              <a:buNone/>
            </a:pPr>
            <a:r>
              <a:rPr b="1" i="0" lang="lt-LT" sz="3000" u="none" cap="none" strike="noStrike">
                <a:solidFill>
                  <a:srgbClr val="056839"/>
                </a:solidFill>
                <a:latin typeface="Calibri"/>
                <a:ea typeface="Calibri"/>
                <a:cs typeface="Calibri"/>
                <a:sym typeface="Calibri"/>
              </a:rPr>
              <a:t>Тема 4: АКТУАЛНИ ПРЕЧКИ ЗА ПЪЛНОТО ИНТЕГРИРАНЕ НА КРЪГОВАТА ИКОНОМИКА</a:t>
            </a:r>
            <a:endParaRPr b="1" i="0" sz="3000" u="none" cap="none" strike="noStrike">
              <a:solidFill>
                <a:srgbClr val="C55A11"/>
              </a:solidFill>
              <a:latin typeface="Calibri"/>
              <a:ea typeface="Calibri"/>
              <a:cs typeface="Calibri"/>
              <a:sym typeface="Calibri"/>
            </a:endParaRPr>
          </a:p>
        </p:txBody>
      </p:sp>
      <p:sp>
        <p:nvSpPr>
          <p:cNvPr id="424" name="Google Shape;424;g144f232c3e4_0_26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25" name="Google Shape;425;g144f232c3e4_0_267"/>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26" name="Google Shape;426;g144f232c3e4_0_267"/>
          <p:cNvSpPr/>
          <p:nvPr/>
        </p:nvSpPr>
        <p:spPr>
          <a:xfrm>
            <a:off x="1063819" y="1318819"/>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27" name="Google Shape;427;g144f232c3e4_0_26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428" name="Google Shape;428;g144f232c3e4_0_267"/>
          <p:cNvPicPr preferRelativeResize="0"/>
          <p:nvPr/>
        </p:nvPicPr>
        <p:blipFill rotWithShape="1">
          <a:blip r:embed="rId4">
            <a:alphaModFix/>
          </a:blip>
          <a:srcRect b="0" l="0" r="0" t="0"/>
          <a:stretch/>
        </p:blipFill>
        <p:spPr>
          <a:xfrm>
            <a:off x="3131911" y="9375398"/>
            <a:ext cx="3468962" cy="727772"/>
          </a:xfrm>
          <a:prstGeom prst="rect">
            <a:avLst/>
          </a:prstGeom>
          <a:noFill/>
          <a:ln>
            <a:noFill/>
          </a:ln>
        </p:spPr>
      </p:pic>
      <p:sp>
        <p:nvSpPr>
          <p:cNvPr id="429" name="Google Shape;429;g144f232c3e4_0_267"/>
          <p:cNvSpPr txBox="1"/>
          <p:nvPr/>
        </p:nvSpPr>
        <p:spPr>
          <a:xfrm>
            <a:off x="671288" y="2191350"/>
            <a:ext cx="17611500" cy="777300"/>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130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pic>
        <p:nvPicPr>
          <p:cNvPr descr="Ellen MacArthur and Joe Iles talk through the various loops on the Ellen MacArthur Foundation's &quot;butterfly diagram&quot;." id="430" name="Google Shape;430;g144f232c3e4_0_267" title="Ellen MacArthur on the basics of the circular economy">
            <a:hlinkClick r:id="rId5"/>
          </p:cNvPr>
          <p:cNvPicPr preferRelativeResize="0"/>
          <p:nvPr/>
        </p:nvPicPr>
        <p:blipFill rotWithShape="1">
          <a:blip r:embed="rId6">
            <a:alphaModFix/>
          </a:blip>
          <a:srcRect b="0" l="0" r="0" t="0"/>
          <a:stretch/>
        </p:blipFill>
        <p:spPr>
          <a:xfrm>
            <a:off x="4229719" y="1842956"/>
            <a:ext cx="9863862" cy="7397907"/>
          </a:xfrm>
          <a:prstGeom prst="rect">
            <a:avLst/>
          </a:prstGeom>
          <a:noFill/>
          <a:ln>
            <a:noFill/>
          </a:ln>
        </p:spPr>
      </p:pic>
      <p:sp>
        <p:nvSpPr>
          <p:cNvPr id="431" name="Google Shape;431;g144f232c3e4_0_267"/>
          <p:cNvSpPr txBox="1"/>
          <p:nvPr/>
        </p:nvSpPr>
        <p:spPr>
          <a:xfrm>
            <a:off x="9023780" y="9305063"/>
            <a:ext cx="10368600" cy="8850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2300"/>
              <a:buFont typeface="Arial"/>
              <a:buNone/>
            </a:pPr>
            <a:r>
              <a:rPr b="0" i="0" lang="lt-LT" sz="1900" u="none" cap="none" strike="noStrike">
                <a:solidFill>
                  <a:srgbClr val="000000"/>
                </a:solidFill>
                <a:latin typeface="Calibri"/>
                <a:ea typeface="Calibri"/>
                <a:cs typeface="Calibri"/>
                <a:sym typeface="Calibri"/>
              </a:rPr>
              <a:t>Ellen MacArthur </a:t>
            </a:r>
            <a:r>
              <a:rPr lang="lt-LT" sz="1900">
                <a:latin typeface="Calibri"/>
                <a:ea typeface="Calibri"/>
                <a:cs typeface="Calibri"/>
                <a:sym typeface="Calibri"/>
              </a:rPr>
              <a:t>за основите на кръговата икономика</a:t>
            </a:r>
            <a:r>
              <a:rPr lang="lt-LT">
                <a:solidFill>
                  <a:schemeClr val="dk1"/>
                </a:solidFill>
                <a:highlight>
                  <a:srgbClr val="D2E3FC"/>
                </a:highlight>
                <a:latin typeface="Roboto"/>
                <a:ea typeface="Roboto"/>
                <a:cs typeface="Roboto"/>
                <a:sym typeface="Roboto"/>
              </a:rPr>
              <a:t>.</a:t>
            </a:r>
            <a:endParaRPr b="0" i="0" sz="1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lang="lt-LT" sz="1900">
                <a:latin typeface="Calibri"/>
                <a:ea typeface="Calibri"/>
                <a:cs typeface="Calibri"/>
                <a:sym typeface="Calibri"/>
              </a:rPr>
              <a:t>Достъпно в </a:t>
            </a:r>
            <a:r>
              <a:rPr b="0" i="0" lang="lt-LT" sz="1900" u="none" cap="none" strike="noStrike">
                <a:solidFill>
                  <a:srgbClr val="000000"/>
                </a:solidFill>
                <a:latin typeface="Calibri"/>
                <a:ea typeface="Calibri"/>
                <a:cs typeface="Calibri"/>
                <a:sym typeface="Calibri"/>
              </a:rPr>
              <a:t>Youtube: </a:t>
            </a:r>
            <a:r>
              <a:rPr b="0" i="0" lang="lt-LT" sz="1900" u="sng" cap="none" strike="noStrike">
                <a:solidFill>
                  <a:schemeClr val="hlink"/>
                </a:solidFill>
                <a:latin typeface="Calibri"/>
                <a:ea typeface="Calibri"/>
                <a:cs typeface="Calibri"/>
                <a:sym typeface="Calibri"/>
                <a:hlinkClick r:id="rId7"/>
              </a:rPr>
              <a:t>https://www.youtube.com/watch?v=NBEvJwTxs4w</a:t>
            </a:r>
            <a:r>
              <a:rPr b="0" i="0" lang="lt-LT" sz="1900" u="none" cap="none" strike="noStrike">
                <a:solidFill>
                  <a:srgbClr val="000000"/>
                </a:solidFill>
                <a:latin typeface="Calibri"/>
                <a:ea typeface="Calibri"/>
                <a:cs typeface="Calibri"/>
                <a:sym typeface="Calibri"/>
              </a:rPr>
              <a:t> </a:t>
            </a:r>
            <a:endParaRPr b="0" i="0" sz="19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g144f232c3e4_0_253"/>
          <p:cNvSpPr txBox="1"/>
          <p:nvPr/>
        </p:nvSpPr>
        <p:spPr>
          <a:xfrm>
            <a:off x="853904" y="935136"/>
            <a:ext cx="16398900" cy="1365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000" u="none" cap="none" strike="noStrike">
                <a:solidFill>
                  <a:srgbClr val="056839"/>
                </a:solidFill>
                <a:latin typeface="Calibri"/>
                <a:ea typeface="Calibri"/>
                <a:cs typeface="Calibri"/>
                <a:sym typeface="Calibri"/>
              </a:rPr>
              <a:t>Тема 4: полезни връзки</a:t>
            </a:r>
            <a:endParaRPr b="1" i="0" sz="5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437" name="Google Shape;437;g144f232c3e4_0_253"/>
          <p:cNvSpPr txBox="1"/>
          <p:nvPr/>
        </p:nvSpPr>
        <p:spPr>
          <a:xfrm>
            <a:off x="1034397" y="2320239"/>
            <a:ext cx="16933500" cy="2136300"/>
          </a:xfrm>
          <a:prstGeom prst="rect">
            <a:avLst/>
          </a:prstGeom>
          <a:noFill/>
          <a:ln>
            <a:noFill/>
          </a:ln>
        </p:spPr>
        <p:txBody>
          <a:bodyPr anchorCtr="0" anchor="t" bIns="74275" lIns="148575" spcFirstLastPara="1" rIns="148575" wrap="square" tIns="74275">
            <a:spAutoFit/>
          </a:bodyPr>
          <a:lstStyle/>
          <a:p>
            <a:pPr indent="-463550" lvl="0" marL="469900" marR="0" rtl="0" algn="l">
              <a:lnSpc>
                <a:spcPct val="115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Bahraini A. (2021). The 5 Common Obstacles in Implementing Circular Economy. Waste Management. Waste4Change </a:t>
            </a:r>
            <a:r>
              <a:rPr b="0" i="0" lang="lt-LT" sz="2900" u="sng" cap="none" strike="noStrike">
                <a:solidFill>
                  <a:schemeClr val="hlink"/>
                </a:solidFill>
                <a:latin typeface="Calibri"/>
                <a:ea typeface="Calibri"/>
                <a:cs typeface="Calibri"/>
                <a:sym typeface="Calibri"/>
                <a:hlinkClick r:id="rId3"/>
              </a:rPr>
              <a:t>https://waste4change.com/blog/the-5-common-obstacles-in-implementing-circular-economy/#:~:text=The%20previous%20problems%20that%20we,implements%20the%20circular%20economy%20concept</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p:txBody>
      </p:sp>
      <p:sp>
        <p:nvSpPr>
          <p:cNvPr id="438" name="Google Shape;438;g144f232c3e4_0_25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39" name="Google Shape;439;g144f232c3e4_0_253"/>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40" name="Google Shape;440;g144f232c3e4_0_253"/>
          <p:cNvSpPr/>
          <p:nvPr/>
        </p:nvSpPr>
        <p:spPr>
          <a:xfrm>
            <a:off x="1034414" y="1758444"/>
            <a:ext cx="6281400" cy="1053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41" name="Google Shape;441;g144f232c3e4_0_253"/>
          <p:cNvPicPr preferRelativeResize="0"/>
          <p:nvPr/>
        </p:nvPicPr>
        <p:blipFill rotWithShape="1">
          <a:blip r:embed="rId4">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442" name="Google Shape;442;g144f232c3e4_0_253"/>
          <p:cNvPicPr preferRelativeResize="0"/>
          <p:nvPr/>
        </p:nvPicPr>
        <p:blipFill rotWithShape="1">
          <a:blip r:embed="rId5">
            <a:alphaModFix/>
          </a:blip>
          <a:srcRect b="0" l="0" r="0" t="0"/>
          <a:stretch/>
        </p:blipFill>
        <p:spPr>
          <a:xfrm>
            <a:off x="3131911" y="9240848"/>
            <a:ext cx="3468962" cy="7277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7" name="Shape 447"/>
        <p:cNvGrpSpPr/>
        <p:nvPr/>
      </p:nvGrpSpPr>
      <p:grpSpPr>
        <a:xfrm>
          <a:off x="0" y="0"/>
          <a:ext cx="0" cy="0"/>
          <a:chOff x="0" y="0"/>
          <a:chExt cx="0" cy="0"/>
        </a:xfrm>
      </p:grpSpPr>
      <p:pic>
        <p:nvPicPr>
          <p:cNvPr descr="Graphical user interface, text&#10;&#10;Description automatically generated" id="448" name="Google Shape;448;p21"/>
          <p:cNvPicPr preferRelativeResize="0"/>
          <p:nvPr/>
        </p:nvPicPr>
        <p:blipFill rotWithShape="1">
          <a:blip r:embed="rId3">
            <a:alphaModFix/>
          </a:blip>
          <a:srcRect b="0" l="0" r="0" t="0"/>
          <a:stretch/>
        </p:blipFill>
        <p:spPr>
          <a:xfrm>
            <a:off x="159219" y="9117932"/>
            <a:ext cx="5165965" cy="1083795"/>
          </a:xfrm>
          <a:prstGeom prst="rect">
            <a:avLst/>
          </a:prstGeom>
          <a:noFill/>
          <a:ln>
            <a:noFill/>
          </a:ln>
        </p:spPr>
      </p:pic>
      <p:pic>
        <p:nvPicPr>
          <p:cNvPr descr="Logo&#10;&#10;Description automatically generated" id="449" name="Google Shape;449;p21"/>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450" name="Google Shape;450;p21"/>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51" name="Google Shape;451;p21"/>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52" name="Google Shape;452;p21"/>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53" name="Google Shape;453;p21"/>
          <p:cNvSpPr/>
          <p:nvPr/>
        </p:nvSpPr>
        <p:spPr>
          <a:xfrm>
            <a:off x="0" y="8877531"/>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54" name="Google Shape;454;p21"/>
          <p:cNvSpPr txBox="1"/>
          <p:nvPr/>
        </p:nvSpPr>
        <p:spPr>
          <a:xfrm>
            <a:off x="936978" y="1326899"/>
            <a:ext cx="128895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Заключение</a:t>
            </a:r>
            <a:endParaRPr b="0" i="0" sz="2900" u="none" cap="none" strike="noStrike">
              <a:solidFill>
                <a:schemeClr val="dk1"/>
              </a:solidFill>
              <a:latin typeface="Calibri"/>
              <a:ea typeface="Calibri"/>
              <a:cs typeface="Calibri"/>
              <a:sym typeface="Calibri"/>
            </a:endParaRPr>
          </a:p>
        </p:txBody>
      </p:sp>
      <p:sp>
        <p:nvSpPr>
          <p:cNvPr id="455" name="Google Shape;455;p21"/>
          <p:cNvSpPr txBox="1"/>
          <p:nvPr/>
        </p:nvSpPr>
        <p:spPr>
          <a:xfrm>
            <a:off x="740898" y="2715750"/>
            <a:ext cx="19092300" cy="4768957"/>
          </a:xfrm>
          <a:prstGeom prst="rect">
            <a:avLst/>
          </a:prstGeom>
          <a:noFill/>
          <a:ln>
            <a:noFill/>
          </a:ln>
        </p:spPr>
        <p:txBody>
          <a:bodyPr anchorCtr="0" anchor="t" bIns="74275" lIns="148575" spcFirstLastPara="1" rIns="148575" wrap="square" tIns="74275">
            <a:spAutoFit/>
          </a:bodyPr>
          <a:lstStyle/>
          <a:p>
            <a:pPr indent="0" lvl="0" marL="0" marR="0" rtl="0" algn="just">
              <a:lnSpc>
                <a:spcPct val="115000"/>
              </a:lnSpc>
              <a:spcBef>
                <a:spcPts val="0"/>
              </a:spcBef>
              <a:spcAft>
                <a:spcPts val="0"/>
              </a:spcAft>
              <a:buClr>
                <a:srgbClr val="000000"/>
              </a:buClr>
              <a:buSzPts val="1800"/>
              <a:buFont typeface="Arial"/>
              <a:buNone/>
            </a:pPr>
            <a:r>
              <a:rPr b="0" i="0" lang="lt-LT" sz="2900" u="none" cap="none" strike="noStrike">
                <a:solidFill>
                  <a:srgbClr val="056839"/>
                </a:solidFill>
                <a:latin typeface="Calibri"/>
                <a:ea typeface="Calibri"/>
                <a:cs typeface="Calibri"/>
                <a:sym typeface="Calibri"/>
              </a:rPr>
              <a:t>Линейната икономика показва своите ограничения: влиянието, което оказва върху растенията, животните, човека и околната среда като цяло е все по-очевадно и сериозно. За да се обърне течението много държави и международни организации поставят на масата нов икономически модел наречен „Кръгова икономика“. Този модел е различен от сегашния с това, че цели да удължи живота на предметите и материалите колкото се може повече и в идеалния случай да се стигне до „нулев отпадък“.</a:t>
            </a:r>
            <a:endParaRPr/>
          </a:p>
          <a:p>
            <a:pPr indent="0" lvl="0" marL="0" marR="0" rtl="0" algn="just">
              <a:lnSpc>
                <a:spcPct val="115000"/>
              </a:lnSpc>
              <a:spcBef>
                <a:spcPts val="0"/>
              </a:spcBef>
              <a:spcAft>
                <a:spcPts val="0"/>
              </a:spcAft>
              <a:buClr>
                <a:srgbClr val="000000"/>
              </a:buClr>
              <a:buSzPts val="1800"/>
              <a:buFont typeface="Arial"/>
              <a:buNone/>
            </a:pPr>
            <a:r>
              <a:t/>
            </a:r>
            <a:endParaRPr b="0" i="0" sz="2900" u="none" cap="none" strike="noStrike">
              <a:solidFill>
                <a:srgbClr val="056839"/>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rPr b="0" i="0" lang="lt-LT" sz="2900" u="none" cap="none" strike="noStrike">
                <a:solidFill>
                  <a:srgbClr val="056839"/>
                </a:solidFill>
                <a:latin typeface="Calibri"/>
                <a:ea typeface="Calibri"/>
                <a:cs typeface="Calibri"/>
                <a:sym typeface="Calibri"/>
              </a:rPr>
              <a:t>Въпреки пречките, пред които все още е изправена КИ (законови, организационни, икономически и др.) до пълното си интегриране, много държави са се ангажирали официално с постигането на цели свързани с КИ, както и много отделни хора, които по-„кръгли“, съобразени с околната среда методи в ежедневието си.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16" name="Google Shape;116;p4"/>
          <p:cNvSpPr txBox="1"/>
          <p:nvPr/>
        </p:nvSpPr>
        <p:spPr>
          <a:xfrm>
            <a:off x="2118649" y="878243"/>
            <a:ext cx="1384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Зелени умения</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17" name="Google Shape;117;p4"/>
          <p:cNvSpPr txBox="1"/>
          <p:nvPr/>
        </p:nvSpPr>
        <p:spPr>
          <a:xfrm>
            <a:off x="5353539" y="3550499"/>
            <a:ext cx="8833515" cy="3750986"/>
          </a:xfrm>
          <a:prstGeom prst="rect">
            <a:avLst/>
          </a:prstGeom>
          <a:noFill/>
          <a:ln>
            <a:noFill/>
          </a:ln>
        </p:spPr>
        <p:txBody>
          <a:bodyPr anchorCtr="0" anchor="t" bIns="74275" lIns="148575" spcFirstLastPara="1" rIns="148575" wrap="square" tIns="74275">
            <a:spAutoFit/>
          </a:bodyPr>
          <a:lstStyle/>
          <a:p>
            <a:pPr indent="-552450" lvl="0" marL="558800" marR="0" rtl="0" algn="l">
              <a:lnSpc>
                <a:spcPct val="150000"/>
              </a:lnSpc>
              <a:spcBef>
                <a:spcPts val="0"/>
              </a:spcBef>
              <a:spcAft>
                <a:spcPts val="0"/>
              </a:spcAft>
              <a:buClr>
                <a:srgbClr val="056839"/>
              </a:buClr>
              <a:buSzPts val="3900"/>
              <a:buFont typeface="Arial"/>
              <a:buChar char="•"/>
            </a:pPr>
            <a:r>
              <a:rPr b="0" i="0" lang="lt-LT" sz="3900" u="none" cap="none" strike="noStrike">
                <a:solidFill>
                  <a:srgbClr val="056839"/>
                </a:solidFill>
                <a:latin typeface="Calibri"/>
                <a:ea typeface="Calibri"/>
                <a:cs typeface="Calibri"/>
                <a:sym typeface="Calibri"/>
              </a:rPr>
              <a:t>Напредничаво мислене</a:t>
            </a:r>
            <a:endParaRPr b="0" i="0" sz="3900" u="none" cap="none" strike="noStrike">
              <a:solidFill>
                <a:srgbClr val="056839"/>
              </a:solidFill>
              <a:latin typeface="Calibri"/>
              <a:ea typeface="Calibri"/>
              <a:cs typeface="Calibri"/>
              <a:sym typeface="Calibri"/>
            </a:endParaRPr>
          </a:p>
          <a:p>
            <a:pPr indent="-552450" lvl="0" marL="558800" marR="0" rtl="0" algn="l">
              <a:lnSpc>
                <a:spcPct val="150000"/>
              </a:lnSpc>
              <a:spcBef>
                <a:spcPts val="0"/>
              </a:spcBef>
              <a:spcAft>
                <a:spcPts val="0"/>
              </a:spcAft>
              <a:buClr>
                <a:srgbClr val="056839"/>
              </a:buClr>
              <a:buSzPts val="3900"/>
              <a:buFont typeface="Arial"/>
              <a:buChar char="•"/>
            </a:pPr>
            <a:r>
              <a:rPr b="0" i="0" lang="lt-LT" sz="3900" u="none" cap="none" strike="noStrike">
                <a:solidFill>
                  <a:srgbClr val="056839"/>
                </a:solidFill>
                <a:latin typeface="Calibri"/>
                <a:ea typeface="Calibri"/>
                <a:cs typeface="Calibri"/>
                <a:sym typeface="Calibri"/>
              </a:rPr>
              <a:t>Аналитични умения</a:t>
            </a:r>
            <a:endParaRPr b="0" i="0" sz="3900" u="none" cap="none" strike="noStrike">
              <a:solidFill>
                <a:srgbClr val="056839"/>
              </a:solidFill>
              <a:latin typeface="Calibri"/>
              <a:ea typeface="Calibri"/>
              <a:cs typeface="Calibri"/>
              <a:sym typeface="Calibri"/>
            </a:endParaRPr>
          </a:p>
          <a:p>
            <a:pPr indent="-552450" lvl="0" marL="558800" marR="0" rtl="0" algn="l">
              <a:lnSpc>
                <a:spcPct val="150000"/>
              </a:lnSpc>
              <a:spcBef>
                <a:spcPts val="0"/>
              </a:spcBef>
              <a:spcAft>
                <a:spcPts val="0"/>
              </a:spcAft>
              <a:buClr>
                <a:srgbClr val="056839"/>
              </a:buClr>
              <a:buSzPts val="3900"/>
              <a:buFont typeface="Arial"/>
              <a:buChar char="•"/>
            </a:pPr>
            <a:r>
              <a:rPr b="0" i="0" lang="lt-LT" sz="3900" u="none" cap="none" strike="noStrike">
                <a:solidFill>
                  <a:srgbClr val="056839"/>
                </a:solidFill>
                <a:latin typeface="Calibri"/>
                <a:ea typeface="Calibri"/>
                <a:cs typeface="Calibri"/>
                <a:sym typeface="Calibri"/>
              </a:rPr>
              <a:t>Предотвратяване на замърсяването </a:t>
            </a:r>
            <a:endParaRPr b="0" i="0" sz="3900" u="none" cap="none" strike="noStrike">
              <a:solidFill>
                <a:srgbClr val="056839"/>
              </a:solidFill>
              <a:latin typeface="Calibri"/>
              <a:ea typeface="Calibri"/>
              <a:cs typeface="Calibri"/>
              <a:sym typeface="Calibri"/>
            </a:endParaRPr>
          </a:p>
          <a:p>
            <a:pPr indent="-552450" lvl="0" marL="558800" marR="0" rtl="0" algn="l">
              <a:lnSpc>
                <a:spcPct val="150000"/>
              </a:lnSpc>
              <a:spcBef>
                <a:spcPts val="0"/>
              </a:spcBef>
              <a:spcAft>
                <a:spcPts val="0"/>
              </a:spcAft>
              <a:buClr>
                <a:srgbClr val="056839"/>
              </a:buClr>
              <a:buSzPts val="3900"/>
              <a:buFont typeface="Arial"/>
              <a:buChar char="•"/>
            </a:pPr>
            <a:r>
              <a:rPr b="0" i="0" lang="lt-LT" sz="3900" u="none" cap="none" strike="noStrike">
                <a:solidFill>
                  <a:srgbClr val="056839"/>
                </a:solidFill>
                <a:latin typeface="Calibri"/>
                <a:ea typeface="Calibri"/>
                <a:cs typeface="Calibri"/>
                <a:sym typeface="Calibri"/>
                <a:extLst>
                  <a:ext uri="http://customooxmlschemas.google.com/">
                    <go:slidesCustomData xmlns:go="http://customooxmlschemas.google.com/" textRoundtripDataId="0"/>
                  </a:ext>
                </a:extLst>
              </a:rPr>
              <a:t>Еко-дизайн</a:t>
            </a:r>
            <a:endParaRPr b="0" i="0" sz="3900" u="none" cap="none" strike="noStrike">
              <a:solidFill>
                <a:srgbClr val="056839"/>
              </a:solidFill>
              <a:latin typeface="Calibri"/>
              <a:ea typeface="Calibri"/>
              <a:cs typeface="Calibri"/>
              <a:sym typeface="Calibri"/>
            </a:endParaRPr>
          </a:p>
        </p:txBody>
      </p:sp>
      <p:pic>
        <p:nvPicPr>
          <p:cNvPr descr="Logo&#10;&#10;Description automatically generated" id="118" name="Google Shape;118;p4"/>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19" name="Google Shape;119;p4"/>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5"/>
          <p:cNvSpPr txBox="1"/>
          <p:nvPr/>
        </p:nvSpPr>
        <p:spPr>
          <a:xfrm>
            <a:off x="891245" y="863161"/>
            <a:ext cx="7914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Въведение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25" name="Google Shape;125;p5"/>
          <p:cNvSpPr txBox="1"/>
          <p:nvPr/>
        </p:nvSpPr>
        <p:spPr>
          <a:xfrm>
            <a:off x="1034414" y="2551734"/>
            <a:ext cx="16933500" cy="6174727"/>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2900"/>
              <a:buFont typeface="Arial"/>
              <a:buNone/>
            </a:pPr>
            <a:r>
              <a:rPr b="0" i="0" lang="lt-LT" sz="2900" u="none" cap="none" strike="noStrike">
                <a:solidFill>
                  <a:srgbClr val="056839"/>
                </a:solidFill>
                <a:latin typeface="Calibri"/>
                <a:ea typeface="Calibri"/>
                <a:cs typeface="Calibri"/>
                <a:sym typeface="Calibri"/>
              </a:rPr>
              <a:t>Промяната в климата, глобалното затопляте и замърсяването на водите, въздуха и почвите ни изпращат много ясен знак: сегашният икономически модел не е устойчив за Земята. Промените в климата застрашават растенията, животните и човешкия живот във формата, под която ги познаваме до сега. За това експертите търсят алтернативни икономически модели, които са по-устойчиви от социална, екологична и икономическа гледна точка.</a:t>
            </a:r>
            <a:endParaRPr/>
          </a:p>
          <a:p>
            <a:pPr indent="0" lvl="0" marL="0" marR="0" rtl="0" algn="just">
              <a:lnSpc>
                <a:spcPct val="150000"/>
              </a:lnSpc>
              <a:spcBef>
                <a:spcPts val="0"/>
              </a:spcBef>
              <a:spcAft>
                <a:spcPts val="0"/>
              </a:spcAft>
              <a:buClr>
                <a:srgbClr val="000000"/>
              </a:buClr>
              <a:buSzPts val="2900"/>
              <a:buFont typeface="Arial"/>
              <a:buNone/>
            </a:pPr>
            <a:r>
              <a:t/>
            </a:r>
            <a:endParaRPr b="0" i="0" sz="29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900"/>
              <a:buFont typeface="Arial"/>
              <a:buNone/>
            </a:pPr>
            <a:r>
              <a:rPr b="0" i="0" lang="lt-LT" sz="2900" u="none" cap="none" strike="noStrike">
                <a:solidFill>
                  <a:srgbClr val="056839"/>
                </a:solidFill>
                <a:latin typeface="Calibri"/>
                <a:ea typeface="Calibri"/>
                <a:cs typeface="Calibri"/>
                <a:sym typeface="Calibri"/>
              </a:rPr>
              <a:t>В този контекст, Европейският съюз и ООН заедно с много други организации предлагат и насърчават икономическа система, която е създадена, за да се регенерира и която се нарича Кръгова икономика (КИ). </a:t>
            </a:r>
            <a:endParaRPr b="1" i="0" sz="3400" u="sng" cap="none" strike="noStrike">
              <a:solidFill>
                <a:srgbClr val="056839"/>
              </a:solidFill>
              <a:latin typeface="Calibri"/>
              <a:ea typeface="Calibri"/>
              <a:cs typeface="Calibri"/>
              <a:sym typeface="Calibri"/>
            </a:endParaRPr>
          </a:p>
        </p:txBody>
      </p:sp>
      <p:sp>
        <p:nvSpPr>
          <p:cNvPr id="126" name="Google Shape;126;p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7" name="Google Shape;127;p5"/>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8" name="Google Shape;128;p5"/>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29" name="Google Shape;129;p5"/>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30" name="Google Shape;130;p5"/>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g144ed747ffd_0_7"/>
          <p:cNvSpPr txBox="1"/>
          <p:nvPr/>
        </p:nvSpPr>
        <p:spPr>
          <a:xfrm>
            <a:off x="891245" y="863161"/>
            <a:ext cx="79146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lt-LT" sz="5900" u="none" cap="none" strike="noStrike">
                <a:solidFill>
                  <a:srgbClr val="056839"/>
                </a:solidFill>
                <a:latin typeface="Calibri"/>
                <a:ea typeface="Calibri"/>
                <a:cs typeface="Calibri"/>
                <a:sym typeface="Calibri"/>
              </a:rPr>
              <a:t>Въведение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36" name="Google Shape;136;g144ed747ffd_0_7"/>
          <p:cNvSpPr txBox="1"/>
          <p:nvPr/>
        </p:nvSpPr>
        <p:spPr>
          <a:xfrm>
            <a:off x="1034414" y="2551734"/>
            <a:ext cx="16933500" cy="4835899"/>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2900"/>
              <a:buFont typeface="Arial"/>
              <a:buNone/>
            </a:pPr>
            <a:r>
              <a:rPr b="0" i="0" lang="lt-LT" sz="2900" u="none" cap="none" strike="noStrike">
                <a:solidFill>
                  <a:srgbClr val="056839"/>
                </a:solidFill>
                <a:latin typeface="Calibri"/>
                <a:ea typeface="Calibri"/>
                <a:cs typeface="Calibri"/>
                <a:sym typeface="Calibri"/>
              </a:rPr>
              <a:t>Основни стъпки на ЕС към прилагането на кръговата икономика:</a:t>
            </a:r>
            <a:endParaRPr/>
          </a:p>
          <a:p>
            <a:pPr indent="0" lvl="0" marL="0" marR="0" rtl="0" algn="just">
              <a:lnSpc>
                <a:spcPct val="150000"/>
              </a:lnSpc>
              <a:spcBef>
                <a:spcPts val="0"/>
              </a:spcBef>
              <a:spcAft>
                <a:spcPts val="0"/>
              </a:spcAft>
              <a:buClr>
                <a:srgbClr val="000000"/>
              </a:buClr>
              <a:buSzPts val="2900"/>
              <a:buFont typeface="Arial"/>
              <a:buNone/>
            </a:pPr>
            <a:r>
              <a:rPr b="0" i="0" lang="lt-LT" sz="2900" u="none" cap="none" strike="noStrike">
                <a:solidFill>
                  <a:srgbClr val="056839"/>
                </a:solidFill>
                <a:latin typeface="Calibri"/>
                <a:ea typeface="Calibri"/>
                <a:cs typeface="Calibri"/>
                <a:sym typeface="Calibri"/>
              </a:rPr>
              <a:t>         2015 → Първият план за действие за кръгова икономика</a:t>
            </a:r>
            <a:endParaRPr b="0" i="0" sz="2900" u="none" cap="none" strike="noStrike">
              <a:solidFill>
                <a:srgbClr val="056839"/>
              </a:solidFill>
              <a:latin typeface="Calibri"/>
              <a:ea typeface="Calibri"/>
              <a:cs typeface="Calibri"/>
              <a:sym typeface="Calibri"/>
            </a:endParaRPr>
          </a:p>
          <a:p>
            <a:pPr indent="0" lvl="0" marL="749300" marR="0" rtl="0" algn="just">
              <a:lnSpc>
                <a:spcPct val="150000"/>
              </a:lnSpc>
              <a:spcBef>
                <a:spcPts val="0"/>
              </a:spcBef>
              <a:spcAft>
                <a:spcPts val="0"/>
              </a:spcAft>
              <a:buClr>
                <a:srgbClr val="000000"/>
              </a:buClr>
              <a:buSzPts val="2900"/>
              <a:buFont typeface="Arial"/>
              <a:buNone/>
            </a:pPr>
            <a:r>
              <a:rPr b="0" i="0" lang="lt-LT" sz="2900" u="sng" cap="none" strike="noStrike">
                <a:solidFill>
                  <a:schemeClr val="hlink"/>
                </a:solidFill>
                <a:latin typeface="Calibri"/>
                <a:ea typeface="Calibri"/>
                <a:cs typeface="Calibri"/>
                <a:sym typeface="Calibri"/>
                <a:hlinkClick r:id="rId3"/>
              </a:rPr>
              <a:t>https://environment.ec.europa.eu/topics/circular-economy/first-circular-economy-action-plan_en</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a:p>
            <a:pPr indent="-565150" lvl="0" marL="749300" marR="0" rtl="0" algn="just">
              <a:lnSpc>
                <a:spcPct val="150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2019 → Европейската зелена сделка</a:t>
            </a:r>
            <a:endParaRPr b="0" i="0" sz="2900" u="none" cap="none" strike="noStrike">
              <a:solidFill>
                <a:srgbClr val="056839"/>
              </a:solidFill>
              <a:latin typeface="Calibri"/>
              <a:ea typeface="Calibri"/>
              <a:cs typeface="Calibri"/>
              <a:sym typeface="Calibri"/>
            </a:endParaRPr>
          </a:p>
          <a:p>
            <a:pPr indent="0" lvl="0" marL="749300" marR="0" rtl="0" algn="just">
              <a:lnSpc>
                <a:spcPct val="150000"/>
              </a:lnSpc>
              <a:spcBef>
                <a:spcPts val="0"/>
              </a:spcBef>
              <a:spcAft>
                <a:spcPts val="0"/>
              </a:spcAft>
              <a:buClr>
                <a:srgbClr val="000000"/>
              </a:buClr>
              <a:buSzPts val="2900"/>
              <a:buFont typeface="Arial"/>
              <a:buNone/>
            </a:pPr>
            <a:r>
              <a:rPr b="0" i="0" lang="lt-LT" sz="2900" u="sng" cap="none" strike="noStrike">
                <a:solidFill>
                  <a:schemeClr val="hlink"/>
                </a:solidFill>
                <a:latin typeface="Calibri"/>
                <a:ea typeface="Calibri"/>
                <a:cs typeface="Calibri"/>
                <a:sym typeface="Calibri"/>
                <a:hlinkClick r:id="rId4"/>
              </a:rPr>
              <a:t>https://eur-lex.europa.eu/legal-content/EN/TXT/?uri=COM%3A2019%3A640%3AFIN</a:t>
            </a:r>
            <a:endParaRPr b="0" i="0" sz="2900" u="none" cap="none" strike="noStrike">
              <a:solidFill>
                <a:srgbClr val="056839"/>
              </a:solidFill>
              <a:latin typeface="Calibri"/>
              <a:ea typeface="Calibri"/>
              <a:cs typeface="Calibri"/>
              <a:sym typeface="Calibri"/>
            </a:endParaRPr>
          </a:p>
          <a:p>
            <a:pPr indent="-565150" lvl="0" marL="749300" marR="0" rtl="0" algn="just">
              <a:lnSpc>
                <a:spcPct val="150000"/>
              </a:lnSpc>
              <a:spcBef>
                <a:spcPts val="0"/>
              </a:spcBef>
              <a:spcAft>
                <a:spcPts val="0"/>
              </a:spcAft>
              <a:buClr>
                <a:srgbClr val="056839"/>
              </a:buClr>
              <a:buSzPts val="2900"/>
              <a:buFont typeface="Calibri"/>
              <a:buChar char="●"/>
            </a:pPr>
            <a:r>
              <a:rPr b="0" i="0" lang="lt-LT" sz="2900" u="none" cap="none" strike="noStrike">
                <a:solidFill>
                  <a:srgbClr val="056839"/>
                </a:solidFill>
                <a:latin typeface="Calibri"/>
                <a:ea typeface="Calibri"/>
                <a:cs typeface="Calibri"/>
                <a:sym typeface="Calibri"/>
              </a:rPr>
              <a:t>2020 → Нов план за действие в областта на кръговата икономика</a:t>
            </a:r>
            <a:endParaRPr b="0" i="0" sz="2900" u="none" cap="none" strike="noStrike">
              <a:solidFill>
                <a:srgbClr val="056839"/>
              </a:solidFill>
              <a:latin typeface="Calibri"/>
              <a:ea typeface="Calibri"/>
              <a:cs typeface="Calibri"/>
              <a:sym typeface="Calibri"/>
            </a:endParaRPr>
          </a:p>
          <a:p>
            <a:pPr indent="0" lvl="0" marL="749300" marR="0" rtl="0" algn="just">
              <a:lnSpc>
                <a:spcPct val="150000"/>
              </a:lnSpc>
              <a:spcBef>
                <a:spcPts val="0"/>
              </a:spcBef>
              <a:spcAft>
                <a:spcPts val="0"/>
              </a:spcAft>
              <a:buClr>
                <a:srgbClr val="000000"/>
              </a:buClr>
              <a:buSzPts val="2900"/>
              <a:buFont typeface="Arial"/>
              <a:buNone/>
            </a:pPr>
            <a:r>
              <a:rPr b="0" i="0" lang="lt-LT" sz="2900" u="sng" cap="none" strike="noStrike">
                <a:solidFill>
                  <a:schemeClr val="hlink"/>
                </a:solidFill>
                <a:latin typeface="Calibri"/>
                <a:ea typeface="Calibri"/>
                <a:cs typeface="Calibri"/>
                <a:sym typeface="Calibri"/>
                <a:hlinkClick r:id="rId5"/>
              </a:rPr>
              <a:t>https://environment.ec.europa.eu/strategy/circular-economy-action-plan_en</a:t>
            </a:r>
            <a:r>
              <a:rPr b="0" i="0" lang="lt-LT" sz="2900" u="none" cap="none" strike="noStrike">
                <a:solidFill>
                  <a:srgbClr val="056839"/>
                </a:solidFill>
                <a:latin typeface="Calibri"/>
                <a:ea typeface="Calibri"/>
                <a:cs typeface="Calibri"/>
                <a:sym typeface="Calibri"/>
              </a:rPr>
              <a:t> </a:t>
            </a:r>
            <a:endParaRPr b="0" i="0" sz="2900" u="none" cap="none" strike="noStrike">
              <a:solidFill>
                <a:srgbClr val="056839"/>
              </a:solidFill>
              <a:latin typeface="Calibri"/>
              <a:ea typeface="Calibri"/>
              <a:cs typeface="Calibri"/>
              <a:sym typeface="Calibri"/>
            </a:endParaRPr>
          </a:p>
        </p:txBody>
      </p:sp>
      <p:sp>
        <p:nvSpPr>
          <p:cNvPr id="137" name="Google Shape;137;g144ed747ffd_0_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38" name="Google Shape;138;g144ed747ffd_0_7"/>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39" name="Google Shape;139;g144ed747ffd_0_7"/>
          <p:cNvSpPr/>
          <p:nvPr/>
        </p:nvSpPr>
        <p:spPr>
          <a:xfrm>
            <a:off x="1034414" y="175844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40" name="Google Shape;140;g144ed747ffd_0_7"/>
          <p:cNvPicPr preferRelativeResize="0"/>
          <p:nvPr/>
        </p:nvPicPr>
        <p:blipFill rotWithShape="1">
          <a:blip r:embed="rId6">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41" name="Google Shape;141;g144ed747ffd_0_7"/>
          <p:cNvPicPr preferRelativeResize="0"/>
          <p:nvPr/>
        </p:nvPicPr>
        <p:blipFill rotWithShape="1">
          <a:blip r:embed="rId7">
            <a:alphaModFix/>
          </a:blip>
          <a:srcRect b="0" l="0" r="0" t="0"/>
          <a:stretch/>
        </p:blipFill>
        <p:spPr>
          <a:xfrm>
            <a:off x="3131911" y="9240848"/>
            <a:ext cx="3468962" cy="727772"/>
          </a:xfrm>
          <a:prstGeom prst="rect">
            <a:avLst/>
          </a:prstGeom>
          <a:noFill/>
          <a:ln>
            <a:noFill/>
          </a:ln>
        </p:spPr>
      </p:pic>
      <p:pic>
        <p:nvPicPr>
          <p:cNvPr id="142" name="Google Shape;142;g144ed747ffd_0_7"/>
          <p:cNvPicPr preferRelativeResize="0"/>
          <p:nvPr/>
        </p:nvPicPr>
        <p:blipFill rotWithShape="1">
          <a:blip r:embed="rId8">
            <a:alphaModFix/>
          </a:blip>
          <a:srcRect b="0" l="0" r="0" t="0"/>
          <a:stretch/>
        </p:blipFill>
        <p:spPr>
          <a:xfrm>
            <a:off x="1136412" y="3256164"/>
            <a:ext cx="636863" cy="661088"/>
          </a:xfrm>
          <a:prstGeom prst="rect">
            <a:avLst/>
          </a:prstGeom>
          <a:noFill/>
          <a:ln>
            <a:noFill/>
          </a:ln>
        </p:spPr>
      </p:pic>
      <p:pic>
        <p:nvPicPr>
          <p:cNvPr id="143" name="Google Shape;143;g144ed747ffd_0_7"/>
          <p:cNvPicPr preferRelativeResize="0"/>
          <p:nvPr/>
        </p:nvPicPr>
        <p:blipFill rotWithShape="1">
          <a:blip r:embed="rId8">
            <a:alphaModFix/>
          </a:blip>
          <a:srcRect b="0" l="0" r="0" t="0"/>
          <a:stretch/>
        </p:blipFill>
        <p:spPr>
          <a:xfrm>
            <a:off x="1136412" y="4545746"/>
            <a:ext cx="636863" cy="661088"/>
          </a:xfrm>
          <a:prstGeom prst="rect">
            <a:avLst/>
          </a:prstGeom>
          <a:noFill/>
          <a:ln>
            <a:noFill/>
          </a:ln>
        </p:spPr>
      </p:pic>
      <p:pic>
        <p:nvPicPr>
          <p:cNvPr id="144" name="Google Shape;144;g144ed747ffd_0_7"/>
          <p:cNvPicPr preferRelativeResize="0"/>
          <p:nvPr/>
        </p:nvPicPr>
        <p:blipFill rotWithShape="1">
          <a:blip r:embed="rId8">
            <a:alphaModFix/>
          </a:blip>
          <a:srcRect b="0" l="0" r="0" t="0"/>
          <a:stretch/>
        </p:blipFill>
        <p:spPr>
          <a:xfrm>
            <a:off x="1136412" y="5835314"/>
            <a:ext cx="636863" cy="661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0"/>
          <p:cNvSpPr txBox="1"/>
          <p:nvPr/>
        </p:nvSpPr>
        <p:spPr>
          <a:xfrm>
            <a:off x="883828" y="845625"/>
            <a:ext cx="17807691" cy="888664"/>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rgbClr val="056839"/>
                </a:solidFill>
                <a:latin typeface="Calibri"/>
                <a:ea typeface="Calibri"/>
                <a:cs typeface="Calibri"/>
                <a:sym typeface="Calibri"/>
              </a:rPr>
              <a:t>ТЕМА 1 – ДЕФИНИЦИЯ И ПОЛЗИ ОТ КРЪГОВАТА ИКОНОМИКА</a:t>
            </a:r>
            <a:endParaRPr b="1" i="0" sz="4800" u="none" cap="none" strike="noStrike">
              <a:solidFill>
                <a:srgbClr val="C55A11"/>
              </a:solidFill>
              <a:latin typeface="Calibri"/>
              <a:ea typeface="Calibri"/>
              <a:cs typeface="Calibri"/>
              <a:sym typeface="Calibri"/>
            </a:endParaRPr>
          </a:p>
        </p:txBody>
      </p:sp>
      <p:sp>
        <p:nvSpPr>
          <p:cNvPr id="150" name="Google Shape;150;p10"/>
          <p:cNvSpPr txBox="1"/>
          <p:nvPr/>
        </p:nvSpPr>
        <p:spPr>
          <a:xfrm>
            <a:off x="1136236" y="1903263"/>
            <a:ext cx="8867400" cy="7421222"/>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Според определението на ЕС за Кръговата икономика (КИ) тя е</a:t>
            </a:r>
            <a:endParaRPr/>
          </a:p>
          <a:p>
            <a:pPr indent="0" lvl="0" marL="0" marR="0" rtl="0" algn="l">
              <a:lnSpc>
                <a:spcPct val="15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ctr">
              <a:lnSpc>
                <a:spcPct val="150000"/>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 „модел на производство и потребление, който включва споделяне, отдаване под аренда, повторно използване, поправяне, възстановяване и рециклиране на съществуващите материали и продукти за колкото е възможно по-дълъг период.“ </a:t>
            </a:r>
            <a:endParaRPr b="0" i="1" sz="3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hlinkClick r:id="rId3"/>
              </a:rPr>
              <a:t>https://www.europarl.europa.eu/news/en/headlines/economy/20151201STO05603/circular-economy-definition-importance-and-benefits</a:t>
            </a:r>
            <a:r>
              <a:rPr b="0" i="0" lang="lt-LT" sz="1800" u="none" cap="none" strike="noStrike">
                <a:solidFill>
                  <a:srgbClr val="056839"/>
                </a:solidFill>
                <a:latin typeface="Calibri"/>
                <a:ea typeface="Calibri"/>
                <a:cs typeface="Calibri"/>
                <a:sym typeface="Calibri"/>
              </a:rPr>
              <a:t> </a:t>
            </a:r>
            <a:endParaRPr b="0" i="0" sz="1800" u="none" cap="none" strike="noStrike">
              <a:solidFill>
                <a:srgbClr val="056839"/>
              </a:solidFill>
              <a:latin typeface="Calibri"/>
              <a:ea typeface="Calibri"/>
              <a:cs typeface="Calibri"/>
              <a:sym typeface="Calibri"/>
            </a:endParaRPr>
          </a:p>
        </p:txBody>
      </p:sp>
      <p:sp>
        <p:nvSpPr>
          <p:cNvPr id="151" name="Google Shape;151;p1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2" name="Google Shape;152;p10"/>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3" name="Google Shape;153;p10"/>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54" name="Google Shape;154;p10"/>
          <p:cNvPicPr preferRelativeResize="0"/>
          <p:nvPr/>
        </p:nvPicPr>
        <p:blipFill rotWithShape="1">
          <a:blip r:embed="rId4">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55" name="Google Shape;155;p10"/>
          <p:cNvPicPr preferRelativeResize="0"/>
          <p:nvPr/>
        </p:nvPicPr>
        <p:blipFill rotWithShape="1">
          <a:blip r:embed="rId5">
            <a:alphaModFix/>
          </a:blip>
          <a:srcRect b="0" l="0" r="0" t="0"/>
          <a:stretch/>
        </p:blipFill>
        <p:spPr>
          <a:xfrm>
            <a:off x="3131911" y="9240848"/>
            <a:ext cx="3468962" cy="727772"/>
          </a:xfrm>
          <a:prstGeom prst="rect">
            <a:avLst/>
          </a:prstGeom>
          <a:noFill/>
          <a:ln>
            <a:noFill/>
          </a:ln>
        </p:spPr>
      </p:pic>
      <p:pic>
        <p:nvPicPr>
          <p:cNvPr id="156" name="Google Shape;156;p10"/>
          <p:cNvPicPr preferRelativeResize="0"/>
          <p:nvPr/>
        </p:nvPicPr>
        <p:blipFill rotWithShape="1">
          <a:blip r:embed="rId6">
            <a:alphaModFix/>
          </a:blip>
          <a:srcRect b="0" l="0" r="0" t="0"/>
          <a:stretch/>
        </p:blipFill>
        <p:spPr>
          <a:xfrm>
            <a:off x="642768" y="8032688"/>
            <a:ext cx="601088" cy="623963"/>
          </a:xfrm>
          <a:prstGeom prst="rect">
            <a:avLst/>
          </a:prstGeom>
          <a:noFill/>
          <a:ln>
            <a:noFill/>
          </a:ln>
        </p:spPr>
      </p:pic>
      <p:sp>
        <p:nvSpPr>
          <p:cNvPr id="157" name="Google Shape;157;p10"/>
          <p:cNvSpPr txBox="1"/>
          <p:nvPr/>
        </p:nvSpPr>
        <p:spPr>
          <a:xfrm>
            <a:off x="11184413" y="9212400"/>
            <a:ext cx="8867400" cy="85405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rgbClr val="000000"/>
                </a:solidFill>
                <a:latin typeface="Calibri"/>
                <a:ea typeface="Calibri"/>
                <a:cs typeface="Calibri"/>
                <a:sym typeface="Calibri"/>
              </a:rPr>
              <a:t>Източник:</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rPr>
              <a:t>https://bnr.bg/post/101456089/</a:t>
            </a:r>
            <a:endParaRPr b="0" i="0" sz="1800" u="none" cap="none" strike="noStrike">
              <a:solidFill>
                <a:srgbClr val="000000"/>
              </a:solidFill>
              <a:latin typeface="Calibri"/>
              <a:ea typeface="Calibri"/>
              <a:cs typeface="Calibri"/>
              <a:sym typeface="Calibri"/>
            </a:endParaRPr>
          </a:p>
        </p:txBody>
      </p:sp>
      <p:pic>
        <p:nvPicPr>
          <p:cNvPr id="158" name="Google Shape;158;p10"/>
          <p:cNvPicPr preferRelativeResize="0"/>
          <p:nvPr/>
        </p:nvPicPr>
        <p:blipFill rotWithShape="1">
          <a:blip r:embed="rId7">
            <a:alphaModFix/>
          </a:blip>
          <a:srcRect b="0" l="0" r="0" t="0"/>
          <a:stretch/>
        </p:blipFill>
        <p:spPr>
          <a:xfrm>
            <a:off x="10003636" y="2370596"/>
            <a:ext cx="10227806" cy="62860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g144ed747ffd_0_33"/>
          <p:cNvSpPr txBox="1"/>
          <p:nvPr/>
        </p:nvSpPr>
        <p:spPr>
          <a:xfrm>
            <a:off x="825061" y="707119"/>
            <a:ext cx="20035500" cy="858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400"/>
              <a:buFont typeface="Arial"/>
              <a:buNone/>
            </a:pPr>
            <a:r>
              <a:rPr b="1" i="0" lang="lt-LT" sz="4400" u="none" cap="none" strike="noStrike">
                <a:solidFill>
                  <a:srgbClr val="056839"/>
                </a:solidFill>
                <a:latin typeface="Calibri"/>
                <a:ea typeface="Calibri"/>
                <a:cs typeface="Calibri"/>
                <a:sym typeface="Calibri"/>
              </a:rPr>
              <a:t>ТЕМА 1 – ДЕФИНИЦИЯ И ПОЛЗИ ОТ КРЪГОВАТА ИКОНОМИКА</a:t>
            </a:r>
            <a:endParaRPr b="1" i="0" sz="4400" u="none" cap="none" strike="noStrike">
              <a:solidFill>
                <a:srgbClr val="C55A11"/>
              </a:solidFill>
              <a:latin typeface="Calibri"/>
              <a:ea typeface="Calibri"/>
              <a:cs typeface="Calibri"/>
              <a:sym typeface="Calibri"/>
            </a:endParaRPr>
          </a:p>
        </p:txBody>
      </p:sp>
      <p:sp>
        <p:nvSpPr>
          <p:cNvPr id="164" name="Google Shape;164;g144ed747ffd_0_3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65" name="Google Shape;165;g144ed747ffd_0_33"/>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66" name="Google Shape;166;g144ed747ffd_0_33"/>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67" name="Google Shape;167;g144ed747ffd_0_3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68" name="Google Shape;168;g144ed747ffd_0_3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69" name="Google Shape;169;g144ed747ffd_0_33"/>
          <p:cNvSpPr txBox="1"/>
          <p:nvPr/>
        </p:nvSpPr>
        <p:spPr>
          <a:xfrm>
            <a:off x="1063819" y="1915365"/>
            <a:ext cx="17052600" cy="7305806"/>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18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800"/>
              <a:buFont typeface="Arial"/>
              <a:buNone/>
            </a:pPr>
            <a:r>
              <a:rPr b="0" i="0" lang="lt-LT" sz="3100" u="none" cap="none" strike="noStrike">
                <a:solidFill>
                  <a:srgbClr val="056839"/>
                </a:solidFill>
                <a:latin typeface="Calibri"/>
                <a:ea typeface="Calibri"/>
                <a:cs typeface="Calibri"/>
                <a:sym typeface="Calibri"/>
              </a:rPr>
              <a:t>Основната цел на този икономически модел е да се удължи живота на предметите колкото се може повече, за да може да се произвежда и да се хвърля по-малко. </a:t>
            </a:r>
            <a:endParaRPr/>
          </a:p>
          <a:p>
            <a:pPr indent="0" lvl="0" marL="0" marR="0" rtl="0" algn="just">
              <a:lnSpc>
                <a:spcPct val="150000"/>
              </a:lnSpc>
              <a:spcBef>
                <a:spcPts val="0"/>
              </a:spcBef>
              <a:spcAft>
                <a:spcPts val="0"/>
              </a:spcAft>
              <a:buClr>
                <a:schemeClr val="dk1"/>
              </a:buClr>
              <a:buSzPts val="18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800"/>
              <a:buFont typeface="Arial"/>
              <a:buNone/>
            </a:pPr>
            <a:r>
              <a:rPr b="0" i="0" lang="lt-LT" sz="3100" u="none" cap="none" strike="noStrike">
                <a:solidFill>
                  <a:srgbClr val="056839"/>
                </a:solidFill>
                <a:latin typeface="Calibri"/>
                <a:ea typeface="Calibri"/>
                <a:cs typeface="Calibri"/>
                <a:sym typeface="Calibri"/>
              </a:rPr>
              <a:t>Според фондация Ellen MacArthur, един от основните поддръжници на този модел, КИ е основана на три основни принципа, съсредоточени в продуктовия дизайн:</a:t>
            </a:r>
            <a:endParaRPr/>
          </a:p>
          <a:p>
            <a:pPr indent="0" lvl="0" marL="0" marR="0" rtl="0" algn="just">
              <a:lnSpc>
                <a:spcPct val="150000"/>
              </a:lnSpc>
              <a:spcBef>
                <a:spcPts val="0"/>
              </a:spcBef>
              <a:spcAft>
                <a:spcPts val="0"/>
              </a:spcAft>
              <a:buClr>
                <a:schemeClr val="dk1"/>
              </a:buClr>
              <a:buSzPts val="1800"/>
              <a:buFont typeface="Arial"/>
              <a:buNone/>
            </a:pPr>
            <a:r>
              <a:rPr b="0" i="0" lang="lt-LT" sz="3100" u="none" cap="none" strike="noStrike">
                <a:solidFill>
                  <a:srgbClr val="056839"/>
                </a:solidFill>
                <a:latin typeface="Calibri"/>
                <a:ea typeface="Calibri"/>
                <a:cs typeface="Calibri"/>
                <a:sym typeface="Calibri"/>
              </a:rPr>
              <a:t>1.	Премахването на отпадъците и замърсяването</a:t>
            </a:r>
            <a:endParaRPr b="0"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800"/>
              <a:buFont typeface="Arial"/>
              <a:buNone/>
            </a:pPr>
            <a:r>
              <a:rPr b="0" i="0" lang="lt-LT" sz="3100" u="none" cap="none" strike="noStrike">
                <a:solidFill>
                  <a:srgbClr val="056839"/>
                </a:solidFill>
                <a:latin typeface="Calibri"/>
                <a:ea typeface="Calibri"/>
                <a:cs typeface="Calibri"/>
                <a:sym typeface="Calibri"/>
              </a:rPr>
              <a:t>2.	Регенериране на природата</a:t>
            </a:r>
            <a:endParaRPr b="0"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800"/>
              <a:buFont typeface="Arial"/>
              <a:buNone/>
            </a:pPr>
            <a:r>
              <a:rPr b="0" i="0" lang="lt-LT" sz="3100" u="none" cap="none" strike="noStrike">
                <a:solidFill>
                  <a:srgbClr val="056839"/>
                </a:solidFill>
                <a:latin typeface="Calibri"/>
                <a:ea typeface="Calibri"/>
                <a:cs typeface="Calibri"/>
                <a:sym typeface="Calibri"/>
              </a:rPr>
              <a:t>3.	Циркулиране на продуктите и стоките</a:t>
            </a:r>
            <a:endParaRPr b="0" i="0" sz="3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144ed747ffd_0_47"/>
          <p:cNvSpPr txBox="1"/>
          <p:nvPr/>
        </p:nvSpPr>
        <p:spPr>
          <a:xfrm>
            <a:off x="825061" y="707119"/>
            <a:ext cx="20035500" cy="888664"/>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rgbClr val="056839"/>
                </a:solidFill>
                <a:latin typeface="Calibri"/>
                <a:ea typeface="Calibri"/>
                <a:cs typeface="Calibri"/>
                <a:sym typeface="Calibri"/>
              </a:rPr>
              <a:t>ТЕМА 1 – ДЕФИНИЦИЯ И ПОЛЗИ ОТ КРЪГОВАТА ИКОНОМИКА</a:t>
            </a:r>
            <a:endParaRPr b="1" i="0" sz="4800" u="none" cap="none" strike="noStrike">
              <a:solidFill>
                <a:srgbClr val="C55A11"/>
              </a:solidFill>
              <a:latin typeface="Calibri"/>
              <a:ea typeface="Calibri"/>
              <a:cs typeface="Calibri"/>
              <a:sym typeface="Calibri"/>
            </a:endParaRPr>
          </a:p>
        </p:txBody>
      </p:sp>
      <p:sp>
        <p:nvSpPr>
          <p:cNvPr id="175" name="Google Shape;175;g144ed747ffd_0_4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76" name="Google Shape;176;g144ed747ffd_0_47"/>
          <p:cNvSpPr/>
          <p:nvPr/>
        </p:nvSpPr>
        <p:spPr>
          <a:xfrm rot="-5400000">
            <a:off x="15308835" y="5021848"/>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77" name="Google Shape;177;g144ed747ffd_0_47"/>
          <p:cNvSpPr/>
          <p:nvPr/>
        </p:nvSpPr>
        <p:spPr>
          <a:xfrm>
            <a:off x="1063819" y="15065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78" name="Google Shape;178;g144ed747ffd_0_4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79" name="Google Shape;179;g144ed747ffd_0_4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80" name="Google Shape;180;g144ed747ffd_0_47"/>
          <p:cNvSpPr txBox="1"/>
          <p:nvPr/>
        </p:nvSpPr>
        <p:spPr>
          <a:xfrm>
            <a:off x="1953350" y="2706711"/>
            <a:ext cx="16833414" cy="3012323"/>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1800"/>
              <a:buFont typeface="Arial"/>
              <a:buNone/>
            </a:pPr>
            <a:r>
              <a:rPr b="0" i="0" lang="lt-LT" sz="3100" u="none" cap="none" strike="noStrike">
                <a:solidFill>
                  <a:srgbClr val="056839"/>
                </a:solidFill>
                <a:latin typeface="Calibri"/>
                <a:ea typeface="Calibri"/>
                <a:cs typeface="Calibri"/>
                <a:sym typeface="Calibri"/>
              </a:rPr>
              <a:t>КИ, следователно, не е просто рециклиране и повторно използване, а е цялостна икономическа система, която включва тези дейности, но и много други. По-конкретно, рециклирането се случва в края на живота на даден продукт, докато КИ има въздействие върху целия цикъл на живот на предмета, от момента на зараждане на идеята и дизайна му. </a:t>
            </a:r>
            <a:endParaRPr b="0" i="0" sz="3100" u="none" cap="none" strike="noStrike">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1"/>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86" name="Google Shape;186;p11"/>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87" name="Google Shape;187;p11"/>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88" name="Google Shape;188;p11"/>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89" name="Google Shape;189;p11"/>
          <p:cNvSpPr txBox="1"/>
          <p:nvPr/>
        </p:nvSpPr>
        <p:spPr>
          <a:xfrm>
            <a:off x="825061" y="707138"/>
            <a:ext cx="8156700" cy="2365992"/>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800"/>
              <a:buFont typeface="Arial"/>
              <a:buNone/>
            </a:pPr>
            <a:r>
              <a:rPr b="1" i="0" lang="lt-LT" sz="4800" u="none" cap="none" strike="noStrike">
                <a:solidFill>
                  <a:srgbClr val="056839"/>
                </a:solidFill>
                <a:latin typeface="Calibri"/>
                <a:ea typeface="Calibri"/>
                <a:cs typeface="Calibri"/>
                <a:sym typeface="Calibri"/>
              </a:rPr>
              <a:t>ТЕМА 1 – ДЕФИНИЦИЯ И ПОЛЗИ ОТ КРЪГОВАТА ИКОНОМИКА</a:t>
            </a:r>
            <a:endParaRPr b="1" i="0" sz="4800" u="none" cap="none" strike="noStrike">
              <a:solidFill>
                <a:srgbClr val="C55A11"/>
              </a:solidFill>
              <a:latin typeface="Calibri"/>
              <a:ea typeface="Calibri"/>
              <a:cs typeface="Calibri"/>
              <a:sym typeface="Calibri"/>
            </a:endParaRPr>
          </a:p>
        </p:txBody>
      </p:sp>
      <p:pic>
        <p:nvPicPr>
          <p:cNvPr id="190" name="Google Shape;190;p11"/>
          <p:cNvPicPr preferRelativeResize="0"/>
          <p:nvPr/>
        </p:nvPicPr>
        <p:blipFill rotWithShape="1">
          <a:blip r:embed="rId5">
            <a:alphaModFix/>
          </a:blip>
          <a:srcRect b="8401" l="6765" r="4910" t="3438"/>
          <a:stretch/>
        </p:blipFill>
        <p:spPr>
          <a:xfrm>
            <a:off x="8981550" y="22024"/>
            <a:ext cx="9405340" cy="9387320"/>
          </a:xfrm>
          <a:prstGeom prst="rect">
            <a:avLst/>
          </a:prstGeom>
          <a:noFill/>
          <a:ln>
            <a:noFill/>
          </a:ln>
        </p:spPr>
      </p:pic>
      <p:sp>
        <p:nvSpPr>
          <p:cNvPr id="191" name="Google Shape;191;p11"/>
          <p:cNvSpPr txBox="1"/>
          <p:nvPr/>
        </p:nvSpPr>
        <p:spPr>
          <a:xfrm>
            <a:off x="8981550" y="9106300"/>
            <a:ext cx="11070300" cy="1131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rgbClr val="000000"/>
                </a:solidFill>
                <a:latin typeface="Calibri"/>
                <a:ea typeface="Calibri"/>
                <a:cs typeface="Calibri"/>
                <a:sym typeface="Calibri"/>
              </a:rPr>
              <a:t>Photo by Freepik:</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lt-LT" sz="1800" u="sng" cap="none" strike="noStrike">
                <a:solidFill>
                  <a:schemeClr val="hlink"/>
                </a:solidFill>
                <a:latin typeface="Calibri"/>
                <a:ea typeface="Calibri"/>
                <a:cs typeface="Calibri"/>
                <a:sym typeface="Calibri"/>
                <a:hlinkClick r:id="rId6"/>
              </a:rPr>
              <a:t>https://www.freepik.com/free-vector/flat-design-circular-economy-infographic_21095200.htm#query=circular%20economy&amp;position=12&amp;from_view=search</a:t>
            </a:r>
            <a:r>
              <a:rPr b="0" i="0" lang="lt-LT"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92" name="Google Shape;192;p11"/>
          <p:cNvSpPr txBox="1"/>
          <p:nvPr/>
        </p:nvSpPr>
        <p:spPr>
          <a:xfrm>
            <a:off x="746719" y="3626250"/>
            <a:ext cx="7667100" cy="4936899"/>
          </a:xfrm>
          <a:prstGeom prst="rect">
            <a:avLst/>
          </a:prstGeom>
          <a:noFill/>
          <a:ln>
            <a:noFill/>
          </a:ln>
        </p:spPr>
        <p:txBody>
          <a:bodyPr anchorCtr="0" anchor="t" bIns="148575" lIns="148575" spcFirstLastPara="1" rIns="148575" wrap="square" tIns="148575">
            <a:spAutoFit/>
          </a:bodyPr>
          <a:lstStyle/>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СЕ се състои от няколко стъпки, които имат за цел да удължат живота на предметите и да премахнат "планираното остаряване" на стоките.</a:t>
            </a:r>
            <a:endParaRPr/>
          </a:p>
          <a:p>
            <a:pPr indent="0" lvl="0" marL="0" marR="0" rtl="0" algn="just">
              <a:lnSpc>
                <a:spcPct val="107916"/>
              </a:lnSpc>
              <a:spcBef>
                <a:spcPts val="0"/>
              </a:spcBef>
              <a:spcAft>
                <a:spcPts val="0"/>
              </a:spcAft>
              <a:buClr>
                <a:srgbClr val="000000"/>
              </a:buClr>
              <a:buSzPts val="3100"/>
              <a:buFont typeface="Arial"/>
              <a:buNone/>
            </a:pPr>
            <a:r>
              <a:t/>
            </a:r>
            <a:endParaRPr b="0" i="0" sz="3100" u="none" cap="none" strike="noStrike">
              <a:solidFill>
                <a:srgbClr val="056839"/>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3100"/>
              <a:buFont typeface="Arial"/>
              <a:buNone/>
            </a:pPr>
            <a:r>
              <a:rPr b="0" i="0" lang="lt-LT" sz="3100" u="none" cap="none" strike="noStrike">
                <a:solidFill>
                  <a:srgbClr val="056839"/>
                </a:solidFill>
                <a:latin typeface="Calibri"/>
                <a:ea typeface="Calibri"/>
                <a:cs typeface="Calibri"/>
                <a:sym typeface="Calibri"/>
              </a:rPr>
              <a:t>Наред с посочените тук, сред основните "фази" на СЕ можем да споменем и:</a:t>
            </a:r>
            <a:endParaRPr/>
          </a:p>
          <a:p>
            <a:pPr indent="-457200" lvl="0" marL="457200" marR="0" rtl="0" algn="just">
              <a:lnSpc>
                <a:spcPct val="107916"/>
              </a:lnSpc>
              <a:spcBef>
                <a:spcPts val="0"/>
              </a:spcBef>
              <a:spcAft>
                <a:spcPts val="0"/>
              </a:spcAft>
              <a:buClr>
                <a:srgbClr val="000000"/>
              </a:buClr>
              <a:buSzPts val="3100"/>
              <a:buFont typeface="Arial"/>
              <a:buChar char="•"/>
            </a:pPr>
            <a:r>
              <a:rPr b="0" i="0" lang="lt-LT" sz="3100" u="none" cap="none" strike="noStrike">
                <a:solidFill>
                  <a:srgbClr val="056839"/>
                </a:solidFill>
                <a:latin typeface="Calibri"/>
                <a:ea typeface="Calibri"/>
                <a:cs typeface="Calibri"/>
                <a:sym typeface="Calibri"/>
              </a:rPr>
              <a:t>Обновяване и </a:t>
            </a:r>
            <a:endParaRPr/>
          </a:p>
          <a:p>
            <a:pPr indent="-457200" lvl="0" marL="457200" marR="0" rtl="0" algn="just">
              <a:lnSpc>
                <a:spcPct val="107916"/>
              </a:lnSpc>
              <a:spcBef>
                <a:spcPts val="0"/>
              </a:spcBef>
              <a:spcAft>
                <a:spcPts val="0"/>
              </a:spcAft>
              <a:buClr>
                <a:srgbClr val="000000"/>
              </a:buClr>
              <a:buSzPts val="3100"/>
              <a:buFont typeface="Arial"/>
              <a:buChar char="•"/>
            </a:pPr>
            <a:r>
              <a:rPr b="0" i="0" lang="lt-LT" sz="3100" u="none" cap="none" strike="noStrike">
                <a:solidFill>
                  <a:srgbClr val="056839"/>
                </a:solidFill>
                <a:latin typeface="Calibri"/>
                <a:ea typeface="Calibri"/>
                <a:cs typeface="Calibri"/>
                <a:sym typeface="Calibri"/>
              </a:rPr>
              <a:t>Рециклиране на по-високо ниво</a:t>
            </a:r>
            <a:endParaRPr b="0" i="0" sz="3100" u="none" cap="none" strike="noStrike">
              <a:solidFill>
                <a:srgbClr val="056839"/>
              </a:solidFill>
              <a:latin typeface="Calibri"/>
              <a:ea typeface="Calibri"/>
              <a:cs typeface="Calibri"/>
              <a:sym typeface="Calibri"/>
            </a:endParaRPr>
          </a:p>
        </p:txBody>
      </p:sp>
      <p:sp>
        <p:nvSpPr>
          <p:cNvPr id="193" name="Google Shape;193;p11"/>
          <p:cNvSpPr txBox="1"/>
          <p:nvPr/>
        </p:nvSpPr>
        <p:spPr>
          <a:xfrm>
            <a:off x="16883111" y="1661750"/>
            <a:ext cx="1926300" cy="546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600"/>
              <a:buFont typeface="Arial"/>
              <a:buNone/>
            </a:pPr>
            <a:r>
              <a:rPr b="1" i="0" lang="lt-LT" sz="1600" u="none" cap="none" strike="noStrike">
                <a:solidFill>
                  <a:srgbClr val="434343"/>
                </a:solidFill>
                <a:latin typeface="Source Sans Pro"/>
                <a:ea typeface="Source Sans Pro"/>
                <a:cs typeface="Source Sans Pro"/>
                <a:sym typeface="Source Sans Pro"/>
              </a:rPr>
              <a:t>/ </a:t>
            </a:r>
            <a:r>
              <a:rPr b="1" i="0" lang="lt-LT" sz="1600" u="none" cap="none" strike="noStrike">
                <a:solidFill>
                  <a:srgbClr val="434343"/>
                </a:solidFill>
                <a:highlight>
                  <a:srgbClr val="FFFF00"/>
                </a:highlight>
                <a:latin typeface="Source Sans Pro"/>
                <a:ea typeface="Source Sans Pro"/>
                <a:cs typeface="Source Sans Pro"/>
                <a:sym typeface="Source Sans Pro"/>
              </a:rPr>
              <a:t>REFURBISH</a:t>
            </a:r>
            <a:endParaRPr b="1" i="0" sz="1600" u="none" cap="none" strike="noStrike">
              <a:solidFill>
                <a:srgbClr val="434343"/>
              </a:solidFill>
              <a:highlight>
                <a:srgbClr val="FFFF00"/>
              </a:highlight>
              <a:latin typeface="Source Sans Pro"/>
              <a:ea typeface="Source Sans Pro"/>
              <a:cs typeface="Source Sans Pro"/>
              <a:sym typeface="Source Sans Pro"/>
            </a:endParaRPr>
          </a:p>
        </p:txBody>
      </p:sp>
      <p:sp>
        <p:nvSpPr>
          <p:cNvPr id="194" name="Google Shape;194;p11"/>
          <p:cNvSpPr txBox="1"/>
          <p:nvPr/>
        </p:nvSpPr>
        <p:spPr>
          <a:xfrm>
            <a:off x="9760247" y="3914850"/>
            <a:ext cx="1926300" cy="546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600"/>
              <a:buFont typeface="Arial"/>
              <a:buNone/>
            </a:pPr>
            <a:r>
              <a:rPr b="1" i="0" lang="lt-LT" sz="1600" u="none" cap="none" strike="noStrike">
                <a:solidFill>
                  <a:srgbClr val="434343"/>
                </a:solidFill>
                <a:highlight>
                  <a:srgbClr val="FFFF00"/>
                </a:highlight>
                <a:latin typeface="Source Sans Pro"/>
                <a:ea typeface="Source Sans Pro"/>
                <a:cs typeface="Source Sans Pro"/>
                <a:sym typeface="Source Sans Pro"/>
              </a:rPr>
              <a:t>UPCYCLING</a:t>
            </a:r>
            <a:r>
              <a:rPr b="1" i="0" lang="lt-LT" sz="1600" u="none" cap="none" strike="noStrike">
                <a:solidFill>
                  <a:srgbClr val="434343"/>
                </a:solidFill>
                <a:latin typeface="Source Sans Pro"/>
                <a:ea typeface="Source Sans Pro"/>
                <a:cs typeface="Source Sans Pro"/>
                <a:sym typeface="Source Sans Pro"/>
              </a:rPr>
              <a:t> /</a:t>
            </a:r>
            <a:endParaRPr b="1" i="0" sz="1600" u="none" cap="none" strike="noStrike">
              <a:solidFill>
                <a:srgbClr val="434343"/>
              </a:solidFill>
              <a:latin typeface="Source Sans Pro"/>
              <a:ea typeface="Source Sans Pro"/>
              <a:cs typeface="Source Sans Pro"/>
              <a:sym typeface="Source Sans Pro"/>
            </a:endParaRPr>
          </a:p>
        </p:txBody>
      </p:sp>
      <p:pic>
        <p:nvPicPr>
          <p:cNvPr id="195" name="Google Shape;195;p11"/>
          <p:cNvPicPr preferRelativeResize="0"/>
          <p:nvPr/>
        </p:nvPicPr>
        <p:blipFill rotWithShape="1">
          <a:blip r:embed="rId7">
            <a:alphaModFix/>
          </a:blip>
          <a:srcRect b="0" l="0" r="0" t="0"/>
          <a:stretch/>
        </p:blipFill>
        <p:spPr>
          <a:xfrm>
            <a:off x="130155" y="6063641"/>
            <a:ext cx="617700" cy="1256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