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0" roundtripDataSignature="AMtx7miOT//0eauyUKFdJHeqVj6w7NXRE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4" name="Google Shape;20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6" name="Google Shape;21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0" name="Google Shape;230;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4" name="Google Shape;24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9" name="Google Shape;259;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0" name="Google Shape;260;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1" name="Google Shape;271;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2" name="Google Shape;272;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 name="Google Shape;10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2" name="Google Shape;102;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6" name="Google Shape;11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9" name="Google Shape;12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9" name="Google Shape;13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4" name="Google Shape;15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8" name="Google Shape;16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9" name="Google Shape;17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1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2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2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2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2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4"/>
          <p:cNvSpPr/>
          <p:nvPr>
            <p:ph idx="2" type="pic"/>
          </p:nvPr>
        </p:nvSpPr>
        <p:spPr>
          <a:xfrm>
            <a:off x="5183188" y="987425"/>
            <a:ext cx="6172200" cy="4873625"/>
          </a:xfrm>
          <a:prstGeom prst="rect">
            <a:avLst/>
          </a:prstGeom>
          <a:noFill/>
          <a:ln>
            <a:noFill/>
          </a:ln>
        </p:spPr>
      </p:sp>
      <p:sp>
        <p:nvSpPr>
          <p:cNvPr id="68" name="Google Shape;68;p2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4.png"/><Relationship Id="rId5"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4.png"/><Relationship Id="rId5"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png"/><Relationship Id="rId4" Type="http://schemas.openxmlformats.org/officeDocument/2006/relationships/image" Target="../media/image4.png"/><Relationship Id="rId5" Type="http://schemas.openxmlformats.org/officeDocument/2006/relationships/image" Target="../media/image19.png"/><Relationship Id="rId6"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png"/><Relationship Id="rId4" Type="http://schemas.openxmlformats.org/officeDocument/2006/relationships/image" Target="../media/image4.png"/><Relationship Id="rId5" Type="http://schemas.openxmlformats.org/officeDocument/2006/relationships/image" Target="../media/image6.png"/><Relationship Id="rId6"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5.png"/><Relationship Id="rId10" Type="http://schemas.openxmlformats.org/officeDocument/2006/relationships/image" Target="../media/image6.png"/><Relationship Id="rId9" Type="http://schemas.openxmlformats.org/officeDocument/2006/relationships/hyperlink" Target="https://eeb.org/toxictoys/" TargetMode="External"/><Relationship Id="rId5" Type="http://schemas.openxmlformats.org/officeDocument/2006/relationships/hyperlink" Target="https://www.britannica.com/science/plastic" TargetMode="External"/><Relationship Id="rId6" Type="http://schemas.openxmlformats.org/officeDocument/2006/relationships/hyperlink" Target="https://education.nationalgeographic.org/resource/microplastics" TargetMode="External"/><Relationship Id="rId7" Type="http://schemas.openxmlformats.org/officeDocument/2006/relationships/hyperlink" Target="https://education.nationalgeographic.org/resource/microplastics" TargetMode="External"/><Relationship Id="rId8" Type="http://schemas.openxmlformats.org/officeDocument/2006/relationships/hyperlink" Target="https://www.sigmaaldrich.com/LT/en/product/aldrich/239658?gclid=Cj0KCQjw1vSZBhDuARIsAKZlijSPnXsS7P692Grlp169-rhbHhKJcUVJxFZbDwQL9oVUVLw5H4S0Vz8aAhHNEALw_wcB&amp;gclsrc=aw.d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11.png"/><Relationship Id="rId5"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4.png"/><Relationship Id="rId5"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images.app.goo.gl/KWjzJ5HzWhsHPXgr8" TargetMode="External"/><Relationship Id="rId4" Type="http://schemas.openxmlformats.org/officeDocument/2006/relationships/hyperlink" Target="https://images.app.goo.gl/Sf48idB7E2mDFQNX9" TargetMode="External"/><Relationship Id="rId5" Type="http://schemas.openxmlformats.org/officeDocument/2006/relationships/image" Target="../media/image11.png"/><Relationship Id="rId6" Type="http://schemas.openxmlformats.org/officeDocument/2006/relationships/image" Target="../media/image4.png"/><Relationship Id="rId7" Type="http://schemas.openxmlformats.org/officeDocument/2006/relationships/image" Target="../media/image15.png"/><Relationship Id="rId8" Type="http://schemas.openxmlformats.org/officeDocument/2006/relationships/image" Target="../media/image2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7.png"/><Relationship Id="rId4" Type="http://schemas.openxmlformats.org/officeDocument/2006/relationships/hyperlink" Target="https://images.app.goo.gl/MZPwMFHn5EXsuVFy6" TargetMode="External"/></Relationships>
</file>

<file path=ppt/slides/_rels/slide8.xml.rels><?xml version="1.0" encoding="UTF-8" standalone="yes"?><Relationships xmlns="http://schemas.openxmlformats.org/package/2006/relationships"><Relationship Id="rId11" Type="http://schemas.openxmlformats.org/officeDocument/2006/relationships/image" Target="../media/image22.png"/><Relationship Id="rId10" Type="http://schemas.openxmlformats.org/officeDocument/2006/relationships/image" Target="../media/image4.png"/><Relationship Id="rId13" Type="http://schemas.openxmlformats.org/officeDocument/2006/relationships/image" Target="../media/image21.png"/><Relationship Id="rId12"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echa.europa.eu/lt/hot-topics/microplastics" TargetMode="External"/><Relationship Id="rId4" Type="http://schemas.openxmlformats.org/officeDocument/2006/relationships/hyperlink" Target="https://nmvrvi.lt/bisfenolio-a-itaka-zmoniu-sveikatai/" TargetMode="External"/><Relationship Id="rId9" Type="http://schemas.openxmlformats.org/officeDocument/2006/relationships/image" Target="../media/image11.png"/><Relationship Id="rId5" Type="http://schemas.openxmlformats.org/officeDocument/2006/relationships/hyperlink" Target="https://lt.wikipedia.org/wiki/Plastikas" TargetMode="External"/><Relationship Id="rId6" Type="http://schemas.openxmlformats.org/officeDocument/2006/relationships/hyperlink" Target="https://www.europarl.europa.eu/news/lt/headlines/society/20181116STO19217/tarsa-mikroplastiku-saltiniai-poveikis-ir-sprendimai" TargetMode="External"/><Relationship Id="rId7" Type="http://schemas.openxmlformats.org/officeDocument/2006/relationships/hyperlink" Target="http://www.europarl.europa.eu/news/lt/headlines/society/20181116STO19217/tarsa-mikroplastiku-saltiniai-poveikis-ir-sprendimai" TargetMode="External"/><Relationship Id="rId8" Type="http://schemas.openxmlformats.org/officeDocument/2006/relationships/hyperlink" Target="http://www.youtube.com/watch?v=49OJoTsZYO0"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www.youtube.com/watch?v=PfAmozjYUBQ" TargetMode="External"/><Relationship Id="rId4" Type="http://schemas.openxmlformats.org/officeDocument/2006/relationships/hyperlink" Target="https://www.youtube.com/watch?v=y9n-DTARqSQ" TargetMode="External"/><Relationship Id="rId5" Type="http://schemas.openxmlformats.org/officeDocument/2006/relationships/hyperlink" Target="https://www.youtube.com/watch?v=heLLljcmmNo" TargetMode="External"/><Relationship Id="rId6" Type="http://schemas.openxmlformats.org/officeDocument/2006/relationships/hyperlink" Target="https://www.youtube.com/watch?v=526gMLHDVLg" TargetMode="External"/><Relationship Id="rId7"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descr="Text&#10;&#10;Description automatically generated with medium confidence" id="88" name="Google Shape;88;p1"/>
          <p:cNvPicPr preferRelativeResize="0"/>
          <p:nvPr/>
        </p:nvPicPr>
        <p:blipFill rotWithShape="1">
          <a:blip r:embed="rId3">
            <a:alphaModFix/>
          </a:blip>
          <a:srcRect b="0" l="0" r="0" t="0"/>
          <a:stretch/>
        </p:blipFill>
        <p:spPr>
          <a:xfrm>
            <a:off x="280959" y="679308"/>
            <a:ext cx="3360875" cy="1614829"/>
          </a:xfrm>
          <a:prstGeom prst="rect">
            <a:avLst/>
          </a:prstGeom>
          <a:noFill/>
          <a:ln>
            <a:noFill/>
          </a:ln>
        </p:spPr>
      </p:pic>
      <p:pic>
        <p:nvPicPr>
          <p:cNvPr descr="Graphical user interface, text&#10;&#10;Description automatically generated" id="89" name="Google Shape;89;p1"/>
          <p:cNvPicPr preferRelativeResize="0"/>
          <p:nvPr/>
        </p:nvPicPr>
        <p:blipFill rotWithShape="1">
          <a:blip r:embed="rId4">
            <a:alphaModFix/>
          </a:blip>
          <a:srcRect b="0" l="0" r="0" t="0"/>
          <a:stretch/>
        </p:blipFill>
        <p:spPr>
          <a:xfrm>
            <a:off x="730458" y="6014475"/>
            <a:ext cx="3443977" cy="722530"/>
          </a:xfrm>
          <a:prstGeom prst="rect">
            <a:avLst/>
          </a:prstGeom>
          <a:noFill/>
          <a:ln>
            <a:noFill/>
          </a:ln>
        </p:spPr>
      </p:pic>
      <p:sp>
        <p:nvSpPr>
          <p:cNvPr id="90" name="Google Shape;90;p1"/>
          <p:cNvSpPr/>
          <p:nvPr/>
        </p:nvSpPr>
        <p:spPr>
          <a:xfrm>
            <a:off x="0" y="5658678"/>
            <a:ext cx="12192000" cy="11927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1" name="Google Shape;91;p1"/>
          <p:cNvSpPr/>
          <p:nvPr/>
        </p:nvSpPr>
        <p:spPr>
          <a:xfrm>
            <a:off x="0" y="323511"/>
            <a:ext cx="3538329" cy="11927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2" name="Google Shape;92;p1"/>
          <p:cNvSpPr/>
          <p:nvPr/>
        </p:nvSpPr>
        <p:spPr>
          <a:xfrm>
            <a:off x="4104862" y="323511"/>
            <a:ext cx="3982277" cy="119270"/>
          </a:xfrm>
          <a:prstGeom prst="rect">
            <a:avLst/>
          </a:prstGeom>
          <a:solidFill>
            <a:srgbClr val="25AAE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3" name="Google Shape;93;p1"/>
          <p:cNvSpPr/>
          <p:nvPr/>
        </p:nvSpPr>
        <p:spPr>
          <a:xfrm>
            <a:off x="8653673" y="323511"/>
            <a:ext cx="3538329" cy="11927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4" name="Google Shape;94;p1"/>
          <p:cNvSpPr txBox="1"/>
          <p:nvPr/>
        </p:nvSpPr>
        <p:spPr>
          <a:xfrm>
            <a:off x="1087821" y="2540628"/>
            <a:ext cx="5549462" cy="14465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en" sz="4400" u="none" cap="none" strike="noStrike">
                <a:solidFill>
                  <a:srgbClr val="056839"/>
                </a:solidFill>
                <a:latin typeface="Calibri"/>
                <a:ea typeface="Calibri"/>
                <a:cs typeface="Calibri"/>
                <a:sym typeface="Calibri"/>
              </a:rPr>
              <a:t>Effects of microplastics on organisms</a:t>
            </a:r>
            <a:endParaRPr b="0" i="0" sz="4400" u="none" cap="none" strike="noStrike">
              <a:solidFill>
                <a:srgbClr val="056839"/>
              </a:solidFill>
              <a:latin typeface="Calibri"/>
              <a:ea typeface="Calibri"/>
              <a:cs typeface="Calibri"/>
              <a:sym typeface="Calibri"/>
            </a:endParaRPr>
          </a:p>
        </p:txBody>
      </p:sp>
      <p:sp>
        <p:nvSpPr>
          <p:cNvPr id="95" name="Google Shape;95;p1"/>
          <p:cNvSpPr txBox="1"/>
          <p:nvPr/>
        </p:nvSpPr>
        <p:spPr>
          <a:xfrm>
            <a:off x="1087821" y="4299181"/>
            <a:ext cx="8206735" cy="113877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 sz="3200" u="none" cap="none" strike="noStrike">
                <a:solidFill>
                  <a:srgbClr val="056839"/>
                </a:solidFill>
                <a:latin typeface="Calibri"/>
                <a:ea typeface="Calibri"/>
                <a:cs typeface="Calibri"/>
                <a:sym typeface="Calibri"/>
              </a:rPr>
              <a:t>Keywords : microplastic , BPA, phthalate</a:t>
            </a:r>
            <a:endParaRPr b="1" i="0" sz="3200" u="none" cap="none" strike="noStrike">
              <a:solidFill>
                <a:srgbClr val="05683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6" name="Google Shape;96;p1"/>
          <p:cNvSpPr txBox="1"/>
          <p:nvPr/>
        </p:nvSpPr>
        <p:spPr>
          <a:xfrm>
            <a:off x="7440470" y="3816867"/>
            <a:ext cx="43494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 sz="1300">
                <a:solidFill>
                  <a:srgbClr val="005828"/>
                </a:solidFill>
                <a:latin typeface="Calibri"/>
                <a:ea typeface="Calibri"/>
                <a:cs typeface="Calibri"/>
                <a:sym typeface="Calibri"/>
              </a:rPr>
              <a:t>Photo by google.com: </a:t>
            </a:r>
            <a:r>
              <a:rPr b="0" i="0" lang="en" sz="1300" u="none" cap="none" strike="noStrike">
                <a:solidFill>
                  <a:srgbClr val="005828"/>
                </a:solidFill>
                <a:latin typeface="Calibri"/>
                <a:ea typeface="Calibri"/>
                <a:cs typeface="Calibri"/>
                <a:sym typeface="Calibri"/>
              </a:rPr>
              <a:t>https://images.app.goo.gl/3LWh5ScMaGNYKC1b6</a:t>
            </a:r>
            <a:endParaRPr b="0" i="0" sz="1300" u="none" cap="none" strike="noStrike">
              <a:solidFill>
                <a:srgbClr val="005828"/>
              </a:solidFill>
              <a:latin typeface="Calibri"/>
              <a:ea typeface="Calibri"/>
              <a:cs typeface="Calibri"/>
              <a:sym typeface="Calibri"/>
            </a:endParaRPr>
          </a:p>
        </p:txBody>
      </p:sp>
      <p:sp>
        <p:nvSpPr>
          <p:cNvPr id="97" name="Google Shape;97;p1"/>
          <p:cNvSpPr txBox="1"/>
          <p:nvPr/>
        </p:nvSpPr>
        <p:spPr>
          <a:xfrm>
            <a:off x="4493172" y="6014475"/>
            <a:ext cx="4635062"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b="0" i="0" sz="900" u="none" cap="none" strike="noStrike">
              <a:solidFill>
                <a:schemeClr val="dk1"/>
              </a:solidFill>
              <a:latin typeface="Calibri"/>
              <a:ea typeface="Calibri"/>
              <a:cs typeface="Calibri"/>
              <a:sym typeface="Calibri"/>
            </a:endParaRPr>
          </a:p>
        </p:txBody>
      </p:sp>
      <p:pic>
        <p:nvPicPr>
          <p:cNvPr id="98" name="Google Shape;98;p1"/>
          <p:cNvPicPr preferRelativeResize="0"/>
          <p:nvPr/>
        </p:nvPicPr>
        <p:blipFill rotWithShape="1">
          <a:blip r:embed="rId5">
            <a:alphaModFix/>
          </a:blip>
          <a:srcRect b="0" l="0" r="0" t="0"/>
          <a:stretch/>
        </p:blipFill>
        <p:spPr>
          <a:xfrm>
            <a:off x="7509510" y="803334"/>
            <a:ext cx="4280270" cy="285351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5" name="Shape 205"/>
        <p:cNvGrpSpPr/>
        <p:nvPr/>
      </p:nvGrpSpPr>
      <p:grpSpPr>
        <a:xfrm>
          <a:off x="0" y="0"/>
          <a:ext cx="0" cy="0"/>
          <a:chOff x="0" y="0"/>
          <a:chExt cx="0" cy="0"/>
        </a:xfrm>
      </p:grpSpPr>
      <p:sp>
        <p:nvSpPr>
          <p:cNvPr id="206" name="Google Shape;206;p9"/>
          <p:cNvSpPr txBox="1"/>
          <p:nvPr/>
        </p:nvSpPr>
        <p:spPr>
          <a:xfrm>
            <a:off x="523761" y="563743"/>
            <a:ext cx="9262241"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 sz="3600" u="none" cap="none" strike="noStrike">
                <a:solidFill>
                  <a:srgbClr val="056839"/>
                </a:solidFill>
                <a:latin typeface="Calibri"/>
                <a:ea typeface="Calibri"/>
                <a:cs typeface="Calibri"/>
                <a:sym typeface="Calibri"/>
                <a:extLst>
                  <a:ext uri="http://customooxmlschemas.google.com/">
                    <go:slidesCustomData xmlns:go="http://customooxmlschemas.google.com/" textRoundtripDataId="1"/>
                  </a:ext>
                </a:extLst>
              </a:rPr>
              <a:t>Topic 1</a:t>
            </a:r>
            <a:r>
              <a:rPr b="1" i="0" lang="en" sz="3600" u="none" cap="none" strike="noStrike">
                <a:solidFill>
                  <a:srgbClr val="056839"/>
                </a:solidFill>
                <a:latin typeface="Calibri"/>
                <a:ea typeface="Calibri"/>
                <a:cs typeface="Calibri"/>
                <a:sym typeface="Calibri"/>
              </a:rPr>
              <a:t>: </a:t>
            </a:r>
            <a:r>
              <a:rPr b="1" i="0" lang="en" sz="3600" u="none" cap="none" strike="noStrike">
                <a:solidFill>
                  <a:srgbClr val="005828"/>
                </a:solidFill>
                <a:latin typeface="Calibri"/>
                <a:ea typeface="Calibri"/>
                <a:cs typeface="Calibri"/>
                <a:sym typeface="Calibri"/>
                <a:extLst>
                  <a:ext uri="http://customooxmlschemas.google.com/">
                    <go:slidesCustomData xmlns:go="http://customooxmlschemas.google.com/" textRoundtripDataId="2"/>
                  </a:ext>
                </a:extLst>
              </a:rPr>
              <a:t>Classification</a:t>
            </a:r>
            <a:r>
              <a:rPr b="1" i="0" lang="en" sz="3600" u="none" cap="none" strike="noStrike">
                <a:solidFill>
                  <a:srgbClr val="005828"/>
                </a:solidFill>
                <a:latin typeface="Calibri"/>
                <a:ea typeface="Calibri"/>
                <a:cs typeface="Calibri"/>
                <a:sym typeface="Calibri"/>
              </a:rPr>
              <a:t> and use of plastics</a:t>
            </a:r>
            <a:endParaRPr b="1" i="0" sz="3600" u="none" cap="none" strike="noStrike">
              <a:solidFill>
                <a:srgbClr val="005828"/>
              </a:solidFill>
              <a:latin typeface="Calibri"/>
              <a:ea typeface="Calibri"/>
              <a:cs typeface="Calibri"/>
              <a:sym typeface="Calibri"/>
            </a:endParaRPr>
          </a:p>
        </p:txBody>
      </p:sp>
      <p:sp>
        <p:nvSpPr>
          <p:cNvPr id="207" name="Google Shape;207;p9"/>
          <p:cNvSpPr txBox="1"/>
          <p:nvPr/>
        </p:nvSpPr>
        <p:spPr>
          <a:xfrm>
            <a:off x="665581" y="1088368"/>
            <a:ext cx="9892800" cy="4832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5828"/>
                </a:solidFill>
                <a:latin typeface="Calibri"/>
                <a:ea typeface="Calibri"/>
                <a:cs typeface="Calibri"/>
                <a:sym typeface="Calibri"/>
              </a:rPr>
              <a:t>Primary microplastics enter the environment directly.</a:t>
            </a:r>
            <a:endParaRPr b="0" i="0" sz="2400" u="none" cap="none" strike="noStrike">
              <a:solidFill>
                <a:srgbClr val="005828"/>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5828"/>
                </a:solidFill>
                <a:latin typeface="Calibri"/>
                <a:ea typeface="Calibri"/>
                <a:cs typeface="Calibri"/>
                <a:sym typeface="Calibri"/>
              </a:rPr>
              <a:t>Secondary microplastics are formed by the breakdown of larger plastic items.</a:t>
            </a:r>
            <a:br>
              <a:rPr b="0" i="0" lang="en" sz="2400" u="none" cap="none" strike="noStrike">
                <a:solidFill>
                  <a:srgbClr val="005828"/>
                </a:solidFill>
                <a:latin typeface="Calibri"/>
                <a:ea typeface="Calibri"/>
                <a:cs typeface="Calibri"/>
                <a:sym typeface="Calibri"/>
              </a:rPr>
            </a:br>
            <a:endParaRPr b="0" i="1" sz="2400" u="none" cap="none" strike="noStrike">
              <a:solidFill>
                <a:srgbClr val="005828"/>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5828"/>
                </a:solidFill>
                <a:latin typeface="Calibri"/>
                <a:ea typeface="Calibri"/>
                <a:cs typeface="Calibri"/>
                <a:sym typeface="Calibri"/>
              </a:rPr>
              <a:t>P</a:t>
            </a:r>
            <a:r>
              <a:rPr b="0" i="0" lang="en" sz="2400" u="none" cap="none" strike="noStrike">
                <a:solidFill>
                  <a:srgbClr val="005828"/>
                </a:solidFill>
                <a:latin typeface="Calibri"/>
                <a:ea typeface="Calibri"/>
                <a:cs typeface="Calibri"/>
                <a:sym typeface="Calibri"/>
              </a:rPr>
              <a:t>lastic is widely used due to the cheapness of the raw material, good properties and simple product formation.</a:t>
            </a:r>
            <a:endParaRPr b="0" i="0" sz="2400" u="none" cap="none" strike="noStrike">
              <a:solidFill>
                <a:srgbClr val="005828"/>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5828"/>
                </a:solidFill>
                <a:latin typeface="Calibri"/>
                <a:ea typeface="Calibri"/>
                <a:cs typeface="Calibri"/>
                <a:sym typeface="Calibri"/>
              </a:rPr>
              <a:t>Appearance, properties and processing characteristics of plastic allow the creation of products of various shapes and finishes. </a:t>
            </a:r>
            <a:endParaRPr b="0" i="0" sz="2400" u="none" cap="none" strike="noStrike">
              <a:solidFill>
                <a:srgbClr val="005828"/>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5828"/>
                </a:solidFill>
                <a:latin typeface="Calibri"/>
                <a:ea typeface="Calibri"/>
                <a:cs typeface="Calibri"/>
                <a:sym typeface="Calibri"/>
              </a:rPr>
              <a:t>Plastics are replacing metals in the automotive, appliance, aerospace and other industries.</a:t>
            </a:r>
            <a:endParaRPr b="0" i="0" sz="2400" u="none" cap="none" strike="noStrike">
              <a:solidFill>
                <a:srgbClr val="005828"/>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5828"/>
                </a:solidFill>
                <a:latin typeface="Calibri"/>
                <a:ea typeface="Calibri"/>
                <a:cs typeface="Calibri"/>
                <a:sym typeface="Calibri"/>
              </a:rPr>
              <a:t>Porous plastics insulate heat and sound well.</a:t>
            </a:r>
            <a:endParaRPr b="0" i="0" sz="2400" u="none" cap="none" strike="noStrike">
              <a:solidFill>
                <a:srgbClr val="005828"/>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5828"/>
                </a:solidFill>
                <a:latin typeface="Calibri"/>
                <a:ea typeface="Calibri"/>
                <a:cs typeface="Calibri"/>
                <a:sym typeface="Calibri"/>
              </a:rPr>
              <a:t>Some plastics are used to make organ prostheses, surgical sutures and adhesives.</a:t>
            </a:r>
            <a:endParaRPr b="0" i="0" sz="2400" u="none" cap="none" strike="noStrike">
              <a:solidFill>
                <a:srgbClr val="005828"/>
              </a:solidFill>
              <a:latin typeface="Calibri"/>
              <a:ea typeface="Calibri"/>
              <a:cs typeface="Calibri"/>
              <a:sym typeface="Calibri"/>
            </a:endParaRPr>
          </a:p>
        </p:txBody>
      </p:sp>
      <p:sp>
        <p:nvSpPr>
          <p:cNvPr id="208" name="Google Shape;208;p9"/>
          <p:cNvSpPr/>
          <p:nvPr/>
        </p:nvSpPr>
        <p:spPr>
          <a:xfrm>
            <a:off x="0" y="297"/>
            <a:ext cx="12047457" cy="150532"/>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9" name="Google Shape;209;p9"/>
          <p:cNvSpPr/>
          <p:nvPr/>
        </p:nvSpPr>
        <p:spPr>
          <a:xfrm rot="-5400000">
            <a:off x="8690879" y="3356875"/>
            <a:ext cx="6857702" cy="144545"/>
          </a:xfrm>
          <a:prstGeom prst="rect">
            <a:avLst/>
          </a:prstGeom>
          <a:solidFill>
            <a:srgbClr val="25AAE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0" name="Google Shape;210;p9"/>
          <p:cNvSpPr/>
          <p:nvPr/>
        </p:nvSpPr>
        <p:spPr>
          <a:xfrm>
            <a:off x="612986" y="1172296"/>
            <a:ext cx="3538329" cy="62615"/>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Logo&#10;&#10;Description automatically generated" id="211" name="Google Shape;211;p9"/>
          <p:cNvPicPr preferRelativeResize="0"/>
          <p:nvPr/>
        </p:nvPicPr>
        <p:blipFill rotWithShape="1">
          <a:blip r:embed="rId3">
            <a:alphaModFix/>
          </a:blip>
          <a:srcRect b="0" l="0" r="0" t="0"/>
          <a:stretch/>
        </p:blipFill>
        <p:spPr>
          <a:xfrm>
            <a:off x="165346" y="6070861"/>
            <a:ext cx="1350410" cy="664590"/>
          </a:xfrm>
          <a:prstGeom prst="rect">
            <a:avLst/>
          </a:prstGeom>
          <a:noFill/>
          <a:ln>
            <a:noFill/>
          </a:ln>
        </p:spPr>
      </p:pic>
      <p:pic>
        <p:nvPicPr>
          <p:cNvPr descr="Graphical user interface, text&#10;&#10;Description automatically generated" id="212" name="Google Shape;212;p9"/>
          <p:cNvPicPr preferRelativeResize="0"/>
          <p:nvPr/>
        </p:nvPicPr>
        <p:blipFill rotWithShape="1">
          <a:blip r:embed="rId4">
            <a:alphaModFix/>
          </a:blip>
          <a:srcRect b="0" l="0" r="0" t="0"/>
          <a:stretch/>
        </p:blipFill>
        <p:spPr>
          <a:xfrm>
            <a:off x="1855947" y="6160565"/>
            <a:ext cx="2312641" cy="485181"/>
          </a:xfrm>
          <a:prstGeom prst="rect">
            <a:avLst/>
          </a:prstGeom>
          <a:noFill/>
          <a:ln>
            <a:noFill/>
          </a:ln>
        </p:spPr>
      </p:pic>
      <p:pic>
        <p:nvPicPr>
          <p:cNvPr id="213" name="Google Shape;213;p9"/>
          <p:cNvPicPr preferRelativeResize="0"/>
          <p:nvPr/>
        </p:nvPicPr>
        <p:blipFill rotWithShape="1">
          <a:blip r:embed="rId5">
            <a:alphaModFix/>
          </a:blip>
          <a:srcRect b="0" l="0" r="0" t="0"/>
          <a:stretch/>
        </p:blipFill>
        <p:spPr>
          <a:xfrm>
            <a:off x="163494" y="1818627"/>
            <a:ext cx="502087" cy="101683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7" name="Shape 217"/>
        <p:cNvGrpSpPr/>
        <p:nvPr/>
      </p:nvGrpSpPr>
      <p:grpSpPr>
        <a:xfrm>
          <a:off x="0" y="0"/>
          <a:ext cx="0" cy="0"/>
          <a:chOff x="0" y="0"/>
          <a:chExt cx="0" cy="0"/>
        </a:xfrm>
      </p:grpSpPr>
      <p:sp>
        <p:nvSpPr>
          <p:cNvPr id="218" name="Google Shape;218;p10"/>
          <p:cNvSpPr/>
          <p:nvPr/>
        </p:nvSpPr>
        <p:spPr>
          <a:xfrm>
            <a:off x="-137154" y="-119275"/>
            <a:ext cx="6267900" cy="6854700"/>
          </a:xfrm>
          <a:prstGeom prst="rect">
            <a:avLst/>
          </a:prstGeom>
          <a:gradFill>
            <a:gsLst>
              <a:gs pos="0">
                <a:srgbClr val="F5F7FC"/>
              </a:gs>
              <a:gs pos="100000">
                <a:srgbClr val="25AAE1">
                  <a:alpha val="4313"/>
                </a:srgbClr>
              </a:gs>
            </a:gsLst>
            <a:lin ang="21593999"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9" name="Google Shape;219;p10"/>
          <p:cNvSpPr txBox="1"/>
          <p:nvPr/>
        </p:nvSpPr>
        <p:spPr>
          <a:xfrm>
            <a:off x="101050" y="250500"/>
            <a:ext cx="6029700" cy="680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 sz="3200" u="none" cap="none" strike="noStrike">
                <a:solidFill>
                  <a:srgbClr val="005828"/>
                </a:solidFill>
                <a:latin typeface="Calibri"/>
                <a:ea typeface="Calibri"/>
                <a:cs typeface="Calibri"/>
                <a:sym typeface="Calibri"/>
              </a:rPr>
              <a:t>Topic 2: Bisphenol A</a:t>
            </a:r>
            <a:endParaRPr b="1" i="0" sz="3200" u="none" cap="none" strike="noStrike">
              <a:solidFill>
                <a:srgbClr val="005828"/>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t/>
            </a:r>
            <a:endParaRPr b="1" i="0" sz="2400" u="none" cap="none" strike="noStrike">
              <a:solidFill>
                <a:srgbClr val="005828"/>
              </a:solidFill>
              <a:latin typeface="Calibri"/>
              <a:ea typeface="Calibri"/>
              <a:cs typeface="Calibri"/>
              <a:sym typeface="Calibri"/>
            </a:endParaRPr>
          </a:p>
          <a:p>
            <a:pPr indent="-431800" lvl="0" marL="457200" marR="0" rtl="0" algn="l">
              <a:lnSpc>
                <a:spcPct val="100000"/>
              </a:lnSpc>
              <a:spcBef>
                <a:spcPts val="0"/>
              </a:spcBef>
              <a:spcAft>
                <a:spcPts val="0"/>
              </a:spcAft>
              <a:buClr>
                <a:schemeClr val="dk1"/>
              </a:buClr>
              <a:buSzPts val="2400"/>
              <a:buFont typeface="Calibri"/>
              <a:buChar char="•"/>
            </a:pPr>
            <a:r>
              <a:rPr i="0" lang="en" sz="2400" u="none" cap="none" strike="noStrike">
                <a:solidFill>
                  <a:srgbClr val="005828"/>
                </a:solidFill>
                <a:latin typeface="Calibri"/>
                <a:ea typeface="Calibri"/>
                <a:cs typeface="Calibri"/>
                <a:sym typeface="Calibri"/>
              </a:rPr>
              <a:t>an industrial chemical used in the production of artificial materials and artificial resin;</a:t>
            </a:r>
            <a:endParaRPr i="0" sz="2400" u="none" cap="none" strike="noStrike">
              <a:solidFill>
                <a:srgbClr val="005828"/>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t/>
            </a:r>
            <a:endParaRPr i="0" sz="2400" u="none" cap="none" strike="noStrike">
              <a:solidFill>
                <a:srgbClr val="005828"/>
              </a:solidFill>
              <a:latin typeface="Calibri"/>
              <a:ea typeface="Calibri"/>
              <a:cs typeface="Calibri"/>
              <a:sym typeface="Calibri"/>
            </a:endParaRPr>
          </a:p>
          <a:p>
            <a:pPr indent="-431800" lvl="0" marL="457200" marR="0" rtl="0" algn="l">
              <a:lnSpc>
                <a:spcPct val="100000"/>
              </a:lnSpc>
              <a:spcBef>
                <a:spcPts val="0"/>
              </a:spcBef>
              <a:spcAft>
                <a:spcPts val="0"/>
              </a:spcAft>
              <a:buClr>
                <a:schemeClr val="dk1"/>
              </a:buClr>
              <a:buSzPts val="2400"/>
              <a:buFont typeface="Calibri"/>
              <a:buChar char="•"/>
            </a:pPr>
            <a:r>
              <a:rPr i="0" lang="en" sz="2400" u="none" cap="none" strike="noStrike">
                <a:solidFill>
                  <a:srgbClr val="005828"/>
                </a:solidFill>
                <a:latin typeface="Calibri"/>
                <a:ea typeface="Calibri"/>
                <a:cs typeface="Calibri"/>
                <a:sym typeface="Calibri"/>
              </a:rPr>
              <a:t>found in plastic products intended for storing or otherwise using various food products (baby bottles, cups, plastic containers, the inner layer of cans );</a:t>
            </a:r>
            <a:endParaRPr sz="2400">
              <a:solidFill>
                <a:srgbClr val="005828"/>
              </a:solidFill>
              <a:latin typeface="Calibri"/>
              <a:ea typeface="Calibri"/>
              <a:cs typeface="Calibri"/>
              <a:sym typeface="Calibri"/>
            </a:endParaRPr>
          </a:p>
          <a:p>
            <a:pPr indent="-431800" lvl="0" marL="457200" marR="0" rtl="0" algn="l">
              <a:lnSpc>
                <a:spcPct val="100000"/>
              </a:lnSpc>
              <a:spcBef>
                <a:spcPts val="0"/>
              </a:spcBef>
              <a:spcAft>
                <a:spcPts val="0"/>
              </a:spcAft>
              <a:buClr>
                <a:schemeClr val="dk1"/>
              </a:buClr>
              <a:buSzPts val="2400"/>
              <a:buFont typeface="Calibri"/>
              <a:buChar char="•"/>
            </a:pPr>
            <a:r>
              <a:rPr i="0" lang="en" sz="2400" u="none" cap="none" strike="noStrike">
                <a:solidFill>
                  <a:srgbClr val="005828"/>
                </a:solidFill>
                <a:latin typeface="Calibri"/>
                <a:ea typeface="Calibri"/>
                <a:cs typeface="Calibri"/>
                <a:sym typeface="Calibri"/>
              </a:rPr>
              <a:t>Acts as a hormone (estrogen)                                     </a:t>
            </a:r>
            <a:endParaRPr sz="2400">
              <a:latin typeface="Calibri"/>
              <a:ea typeface="Calibri"/>
              <a:cs typeface="Calibri"/>
              <a:sym typeface="Calibri"/>
            </a:endParaRPr>
          </a:p>
          <a:p>
            <a:pPr indent="0" lvl="0" marL="0" marR="0" rtl="0" algn="l">
              <a:lnSpc>
                <a:spcPct val="100000"/>
              </a:lnSpc>
              <a:spcBef>
                <a:spcPts val="0"/>
              </a:spcBef>
              <a:spcAft>
                <a:spcPts val="0"/>
              </a:spcAft>
              <a:buNone/>
            </a:pPr>
            <a:r>
              <a:rPr b="0" i="0" lang="en" sz="2800" u="none" cap="none" strike="noStrike">
                <a:solidFill>
                  <a:srgbClr val="005828"/>
                </a:solidFill>
                <a:latin typeface="Calibri"/>
                <a:ea typeface="Calibri"/>
                <a:cs typeface="Calibri"/>
                <a:sym typeface="Calibri"/>
              </a:rPr>
              <a:t>                                                                                        </a:t>
            </a:r>
            <a:endParaRPr/>
          </a:p>
          <a:p>
            <a:pPr indent="0" lvl="0" marL="0" marR="0" rtl="0" algn="l">
              <a:lnSpc>
                <a:spcPct val="100000"/>
              </a:lnSpc>
              <a:spcBef>
                <a:spcPts val="0"/>
              </a:spcBef>
              <a:spcAft>
                <a:spcPts val="0"/>
              </a:spcAft>
              <a:buNone/>
            </a:pPr>
            <a:r>
              <a:rPr b="0" i="0" lang="en" sz="2800" u="none" cap="none" strike="noStrike">
                <a:solidFill>
                  <a:srgbClr val="005828"/>
                </a:solidFill>
                <a:latin typeface="Calibri"/>
                <a:ea typeface="Calibri"/>
                <a:cs typeface="Calibri"/>
                <a:sym typeface="Calibri"/>
              </a:rPr>
              <a:t>                                                                                                                                   </a:t>
            </a:r>
            <a:endParaRPr/>
          </a:p>
          <a:p>
            <a:pPr indent="0" lvl="0" marL="0" rtl="0" algn="l">
              <a:spcBef>
                <a:spcPts val="0"/>
              </a:spcBef>
              <a:spcAft>
                <a:spcPts val="0"/>
              </a:spcAft>
              <a:buNone/>
            </a:pPr>
            <a:r>
              <a:t/>
            </a:r>
            <a:endParaRPr sz="1800">
              <a:solidFill>
                <a:srgbClr val="005828"/>
              </a:solidFill>
              <a:latin typeface="Calibri"/>
              <a:ea typeface="Calibri"/>
              <a:cs typeface="Calibri"/>
              <a:sym typeface="Calibri"/>
            </a:endParaRPr>
          </a:p>
          <a:p>
            <a:pPr indent="0" lvl="0" marL="0" rtl="0" algn="l">
              <a:spcBef>
                <a:spcPts val="0"/>
              </a:spcBef>
              <a:spcAft>
                <a:spcPts val="0"/>
              </a:spcAft>
              <a:buNone/>
            </a:pPr>
            <a:r>
              <a:t/>
            </a:r>
            <a:endParaRPr sz="1800">
              <a:solidFill>
                <a:srgbClr val="005828"/>
              </a:solidFill>
              <a:latin typeface="Calibri"/>
              <a:ea typeface="Calibri"/>
              <a:cs typeface="Calibri"/>
              <a:sym typeface="Calibri"/>
            </a:endParaRPr>
          </a:p>
          <a:p>
            <a:pPr indent="0" lvl="0" marL="0" rtl="0" algn="l">
              <a:spcBef>
                <a:spcPts val="0"/>
              </a:spcBef>
              <a:spcAft>
                <a:spcPts val="0"/>
              </a:spcAft>
              <a:buNone/>
            </a:pPr>
            <a:r>
              <a:t/>
            </a:r>
            <a:endParaRPr sz="1800">
              <a:solidFill>
                <a:srgbClr val="005828"/>
              </a:solidFill>
              <a:latin typeface="Calibri"/>
              <a:ea typeface="Calibri"/>
              <a:cs typeface="Calibri"/>
              <a:sym typeface="Calibri"/>
            </a:endParaRPr>
          </a:p>
          <a:p>
            <a:pPr indent="0" lvl="0" marL="0" rtl="0" algn="l">
              <a:spcBef>
                <a:spcPts val="0"/>
              </a:spcBef>
              <a:spcAft>
                <a:spcPts val="0"/>
              </a:spcAft>
              <a:buNone/>
            </a:pPr>
            <a:r>
              <a:t/>
            </a:r>
            <a:endParaRPr sz="1800">
              <a:solidFill>
                <a:srgbClr val="005828"/>
              </a:solidFill>
              <a:latin typeface="Calibri"/>
              <a:ea typeface="Calibri"/>
              <a:cs typeface="Calibri"/>
              <a:sym typeface="Calibri"/>
            </a:endParaRPr>
          </a:p>
          <a:p>
            <a:pPr indent="0" lvl="0" marL="0" rtl="0" algn="l">
              <a:spcBef>
                <a:spcPts val="0"/>
              </a:spcBef>
              <a:spcAft>
                <a:spcPts val="0"/>
              </a:spcAft>
              <a:buNone/>
            </a:pPr>
            <a:r>
              <a:t/>
            </a:r>
            <a:endParaRPr sz="1800">
              <a:solidFill>
                <a:srgbClr val="005828"/>
              </a:solidFill>
              <a:latin typeface="Calibri"/>
              <a:ea typeface="Calibri"/>
              <a:cs typeface="Calibri"/>
              <a:sym typeface="Calibri"/>
            </a:endParaRPr>
          </a:p>
          <a:p>
            <a:pPr indent="0" lvl="0" marL="0" rtl="0" algn="l">
              <a:spcBef>
                <a:spcPts val="0"/>
              </a:spcBef>
              <a:spcAft>
                <a:spcPts val="0"/>
              </a:spcAft>
              <a:buNone/>
            </a:pPr>
            <a:r>
              <a:rPr lang="en" sz="1800">
                <a:solidFill>
                  <a:srgbClr val="005828"/>
                </a:solidFill>
                <a:latin typeface="Calibri"/>
                <a:ea typeface="Calibri"/>
                <a:cs typeface="Calibri"/>
                <a:sym typeface="Calibri"/>
              </a:rPr>
              <a:t>                                                                                                                       </a:t>
            </a:r>
            <a:r>
              <a:rPr b="0" i="0" lang="en" sz="1000" u="none" cap="none" strike="noStrike">
                <a:solidFill>
                  <a:srgbClr val="005828"/>
                </a:solidFill>
                <a:latin typeface="Calibri"/>
                <a:ea typeface="Calibri"/>
                <a:cs typeface="Calibri"/>
                <a:sym typeface="Calibri"/>
              </a:rPr>
              <a:t> </a:t>
            </a:r>
            <a:r>
              <a:rPr b="0" i="0" lang="en" sz="1600" u="none" cap="none" strike="noStrike">
                <a:solidFill>
                  <a:srgbClr val="005828"/>
                </a:solidFill>
                <a:latin typeface="Calibri"/>
                <a:ea typeface="Calibri"/>
                <a:cs typeface="Calibri"/>
                <a:sym typeface="Calibri"/>
              </a:rPr>
              <a:t>                                                                                                                                                                  </a:t>
            </a:r>
            <a:endParaRPr b="0" i="0" sz="1600" u="none" cap="none" strike="noStrike">
              <a:solidFill>
                <a:srgbClr val="005828"/>
              </a:solidFill>
              <a:latin typeface="Calibri"/>
              <a:ea typeface="Calibri"/>
              <a:cs typeface="Calibri"/>
              <a:sym typeface="Calibri"/>
            </a:endParaRPr>
          </a:p>
        </p:txBody>
      </p:sp>
      <p:sp>
        <p:nvSpPr>
          <p:cNvPr id="220" name="Google Shape;220;p10"/>
          <p:cNvSpPr txBox="1"/>
          <p:nvPr/>
        </p:nvSpPr>
        <p:spPr>
          <a:xfrm>
            <a:off x="6991472" y="1275025"/>
            <a:ext cx="3801545"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C55A11"/>
              </a:solidFill>
              <a:latin typeface="Calibri"/>
              <a:ea typeface="Calibri"/>
              <a:cs typeface="Calibri"/>
              <a:sym typeface="Calibri"/>
            </a:endParaRPr>
          </a:p>
        </p:txBody>
      </p:sp>
      <p:pic>
        <p:nvPicPr>
          <p:cNvPr descr="Logo&#10;&#10;Description automatically generated" id="221" name="Google Shape;221;p10"/>
          <p:cNvPicPr preferRelativeResize="0"/>
          <p:nvPr/>
        </p:nvPicPr>
        <p:blipFill rotWithShape="1">
          <a:blip r:embed="rId3">
            <a:alphaModFix/>
          </a:blip>
          <a:srcRect b="0" l="0" r="0" t="0"/>
          <a:stretch/>
        </p:blipFill>
        <p:spPr>
          <a:xfrm>
            <a:off x="165346" y="6070861"/>
            <a:ext cx="1350410" cy="664590"/>
          </a:xfrm>
          <a:prstGeom prst="rect">
            <a:avLst/>
          </a:prstGeom>
          <a:noFill/>
          <a:ln>
            <a:noFill/>
          </a:ln>
        </p:spPr>
      </p:pic>
      <p:pic>
        <p:nvPicPr>
          <p:cNvPr descr="Graphical user interface, text&#10;&#10;Description automatically generated" id="222" name="Google Shape;222;p10"/>
          <p:cNvPicPr preferRelativeResize="0"/>
          <p:nvPr/>
        </p:nvPicPr>
        <p:blipFill rotWithShape="1">
          <a:blip r:embed="rId4">
            <a:alphaModFix/>
          </a:blip>
          <a:srcRect b="0" l="0" r="0" t="0"/>
          <a:stretch/>
        </p:blipFill>
        <p:spPr>
          <a:xfrm>
            <a:off x="1855947" y="6160565"/>
            <a:ext cx="2312641" cy="485181"/>
          </a:xfrm>
          <a:prstGeom prst="rect">
            <a:avLst/>
          </a:prstGeom>
          <a:noFill/>
          <a:ln>
            <a:noFill/>
          </a:ln>
        </p:spPr>
      </p:pic>
      <p:pic>
        <p:nvPicPr>
          <p:cNvPr id="223" name="Google Shape;223;p10"/>
          <p:cNvPicPr preferRelativeResize="0"/>
          <p:nvPr/>
        </p:nvPicPr>
        <p:blipFill rotWithShape="1">
          <a:blip r:embed="rId5">
            <a:alphaModFix/>
          </a:blip>
          <a:srcRect b="0" l="0" r="0" t="0"/>
          <a:stretch/>
        </p:blipFill>
        <p:spPr>
          <a:xfrm>
            <a:off x="6253156" y="2242682"/>
            <a:ext cx="4360545" cy="2790092"/>
          </a:xfrm>
          <a:prstGeom prst="rect">
            <a:avLst/>
          </a:prstGeom>
          <a:noFill/>
          <a:ln>
            <a:noFill/>
          </a:ln>
        </p:spPr>
      </p:pic>
      <p:sp>
        <p:nvSpPr>
          <p:cNvPr id="224" name="Google Shape;224;p10"/>
          <p:cNvSpPr/>
          <p:nvPr/>
        </p:nvSpPr>
        <p:spPr>
          <a:xfrm>
            <a:off x="0" y="297"/>
            <a:ext cx="12047400" cy="1506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5" name="Google Shape;225;p10"/>
          <p:cNvSpPr/>
          <p:nvPr/>
        </p:nvSpPr>
        <p:spPr>
          <a:xfrm rot="-5400000">
            <a:off x="8690908" y="3356849"/>
            <a:ext cx="6857700" cy="144600"/>
          </a:xfrm>
          <a:prstGeom prst="rect">
            <a:avLst/>
          </a:prstGeom>
          <a:solidFill>
            <a:srgbClr val="25AAE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6" name="Google Shape;226;p10"/>
          <p:cNvSpPr txBox="1"/>
          <p:nvPr/>
        </p:nvSpPr>
        <p:spPr>
          <a:xfrm>
            <a:off x="6253150" y="5032775"/>
            <a:ext cx="4360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005828"/>
                </a:solidFill>
                <a:latin typeface="Calibri"/>
                <a:ea typeface="Calibri"/>
                <a:cs typeface="Calibri"/>
                <a:sym typeface="Calibri"/>
              </a:rPr>
              <a:t>Photo by google.com:https://images.app.goo.gl/yYF4wvZPKujN5smV8    </a:t>
            </a:r>
            <a:r>
              <a:rPr lang="en"/>
              <a:t> </a:t>
            </a:r>
            <a:endParaRPr/>
          </a:p>
        </p:txBody>
      </p:sp>
      <p:sp>
        <p:nvSpPr>
          <p:cNvPr id="227" name="Google Shape;227;p10"/>
          <p:cNvSpPr/>
          <p:nvPr/>
        </p:nvSpPr>
        <p:spPr>
          <a:xfrm>
            <a:off x="224336" y="783621"/>
            <a:ext cx="3538200" cy="627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1" name="Shape 231"/>
        <p:cNvGrpSpPr/>
        <p:nvPr/>
      </p:nvGrpSpPr>
      <p:grpSpPr>
        <a:xfrm>
          <a:off x="0" y="0"/>
          <a:ext cx="0" cy="0"/>
          <a:chOff x="0" y="0"/>
          <a:chExt cx="0" cy="0"/>
        </a:xfrm>
      </p:grpSpPr>
      <p:sp>
        <p:nvSpPr>
          <p:cNvPr id="232" name="Google Shape;232;p28"/>
          <p:cNvSpPr/>
          <p:nvPr/>
        </p:nvSpPr>
        <p:spPr>
          <a:xfrm>
            <a:off x="-140203" y="3265"/>
            <a:ext cx="12504830" cy="6854735"/>
          </a:xfrm>
          <a:prstGeom prst="rect">
            <a:avLst/>
          </a:prstGeom>
          <a:gradFill>
            <a:gsLst>
              <a:gs pos="0">
                <a:srgbClr val="F5F7FC"/>
              </a:gs>
              <a:gs pos="100000">
                <a:srgbClr val="25AAE1">
                  <a:alpha val="4313"/>
                </a:srgbClr>
              </a:gs>
            </a:gsLst>
            <a:lin ang="21593999" scaled="0"/>
          </a:grad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3600"/>
              <a:buFont typeface="Arial"/>
              <a:buNone/>
            </a:pPr>
            <a:r>
              <a:rPr b="1" lang="en" sz="3200">
                <a:solidFill>
                  <a:srgbClr val="005828"/>
                </a:solidFill>
                <a:latin typeface="Calibri"/>
                <a:ea typeface="Calibri"/>
                <a:cs typeface="Calibri"/>
                <a:sym typeface="Calibri"/>
              </a:rPr>
              <a:t>Topic 2: Bisphenol A: questions for reflection </a:t>
            </a:r>
            <a:endParaRPr b="1" sz="3200">
              <a:solidFill>
                <a:srgbClr val="005828"/>
              </a:solidFill>
              <a:latin typeface="Calibri"/>
              <a:ea typeface="Calibri"/>
              <a:cs typeface="Calibri"/>
              <a:sym typeface="Calibri"/>
            </a:endParaRPr>
          </a:p>
          <a:p>
            <a:pPr indent="0" lvl="0" marL="0" rtl="0" algn="l">
              <a:spcBef>
                <a:spcPts val="0"/>
              </a:spcBef>
              <a:spcAft>
                <a:spcPts val="0"/>
              </a:spcAft>
              <a:buClr>
                <a:schemeClr val="dk1"/>
              </a:buClr>
              <a:buSzPts val="2800"/>
              <a:buFont typeface="Arial"/>
              <a:buNone/>
            </a:pPr>
            <a:r>
              <a:t/>
            </a:r>
            <a:endParaRPr b="1" sz="2400">
              <a:solidFill>
                <a:srgbClr val="005828"/>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rtl="0" algn="ctr">
              <a:spcBef>
                <a:spcPts val="0"/>
              </a:spcBef>
              <a:spcAft>
                <a:spcPts val="0"/>
              </a:spcAft>
              <a:buClr>
                <a:schemeClr val="dk1"/>
              </a:buClr>
              <a:buFont typeface="Arial"/>
              <a:buNone/>
            </a:pPr>
            <a:r>
              <a:rPr lang="en" sz="1000">
                <a:solidFill>
                  <a:srgbClr val="005828"/>
                </a:solidFill>
                <a:latin typeface="Calibri"/>
                <a:ea typeface="Calibri"/>
                <a:cs typeface="Calibri"/>
                <a:sym typeface="Calibri"/>
              </a:rPr>
              <a:t>                                                                                                                                            Photo by google.com: https://images.app.goo.gl/nzFLdHyDCVJX8kou6</a:t>
            </a:r>
            <a:endParaRPr sz="1000">
              <a:solidFill>
                <a:srgbClr val="005828"/>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 sz="1800" u="none" cap="none" strike="noStrike">
                <a:solidFill>
                  <a:schemeClr val="dk1"/>
                </a:solidFill>
                <a:latin typeface="Calibri"/>
                <a:ea typeface="Calibri"/>
                <a:cs typeface="Calibri"/>
                <a:sym typeface="Calibri"/>
              </a:rPr>
              <a:t>                                                                   </a:t>
            </a:r>
            <a:endParaRPr b="0" i="0" sz="1000" u="none" cap="none" strike="noStrike">
              <a:solidFill>
                <a:srgbClr val="005828"/>
              </a:solidFill>
              <a:latin typeface="Calibri"/>
              <a:ea typeface="Calibri"/>
              <a:cs typeface="Calibri"/>
              <a:sym typeface="Calibri"/>
            </a:endParaRPr>
          </a:p>
        </p:txBody>
      </p:sp>
      <p:sp>
        <p:nvSpPr>
          <p:cNvPr id="233" name="Google Shape;233;p28"/>
          <p:cNvSpPr txBox="1"/>
          <p:nvPr/>
        </p:nvSpPr>
        <p:spPr>
          <a:xfrm>
            <a:off x="6991472" y="1275025"/>
            <a:ext cx="3801545"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C55A11"/>
              </a:solidFill>
              <a:latin typeface="Calibri"/>
              <a:ea typeface="Calibri"/>
              <a:cs typeface="Calibri"/>
              <a:sym typeface="Calibri"/>
            </a:endParaRPr>
          </a:p>
        </p:txBody>
      </p:sp>
      <p:pic>
        <p:nvPicPr>
          <p:cNvPr descr="Logo&#10;&#10;Description automatically generated" id="234" name="Google Shape;234;p28"/>
          <p:cNvPicPr preferRelativeResize="0"/>
          <p:nvPr/>
        </p:nvPicPr>
        <p:blipFill rotWithShape="1">
          <a:blip r:embed="rId3">
            <a:alphaModFix/>
          </a:blip>
          <a:srcRect b="0" l="0" r="0" t="0"/>
          <a:stretch/>
        </p:blipFill>
        <p:spPr>
          <a:xfrm>
            <a:off x="165346" y="6070861"/>
            <a:ext cx="1350410" cy="664590"/>
          </a:xfrm>
          <a:prstGeom prst="rect">
            <a:avLst/>
          </a:prstGeom>
          <a:noFill/>
          <a:ln>
            <a:noFill/>
          </a:ln>
        </p:spPr>
      </p:pic>
      <p:pic>
        <p:nvPicPr>
          <p:cNvPr descr="Graphical user interface, text&#10;&#10;Description automatically generated" id="235" name="Google Shape;235;p28"/>
          <p:cNvPicPr preferRelativeResize="0"/>
          <p:nvPr/>
        </p:nvPicPr>
        <p:blipFill rotWithShape="1">
          <a:blip r:embed="rId4">
            <a:alphaModFix/>
          </a:blip>
          <a:srcRect b="0" l="0" r="0" t="0"/>
          <a:stretch/>
        </p:blipFill>
        <p:spPr>
          <a:xfrm>
            <a:off x="1855947" y="6160565"/>
            <a:ext cx="2312641" cy="485181"/>
          </a:xfrm>
          <a:prstGeom prst="rect">
            <a:avLst/>
          </a:prstGeom>
          <a:noFill/>
          <a:ln>
            <a:noFill/>
          </a:ln>
        </p:spPr>
      </p:pic>
      <p:sp>
        <p:nvSpPr>
          <p:cNvPr id="236" name="Google Shape;236;p28"/>
          <p:cNvSpPr/>
          <p:nvPr/>
        </p:nvSpPr>
        <p:spPr>
          <a:xfrm flipH="1" rot="-5400000">
            <a:off x="8695441" y="3361441"/>
            <a:ext cx="6858000" cy="135118"/>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37" name="Google Shape;237;p28"/>
          <p:cNvPicPr preferRelativeResize="0"/>
          <p:nvPr/>
        </p:nvPicPr>
        <p:blipFill rotWithShape="1">
          <a:blip r:embed="rId5">
            <a:alphaModFix/>
          </a:blip>
          <a:srcRect b="0" l="0" r="0" t="0"/>
          <a:stretch/>
        </p:blipFill>
        <p:spPr>
          <a:xfrm>
            <a:off x="165350" y="2198500"/>
            <a:ext cx="6053225" cy="2461000"/>
          </a:xfrm>
          <a:prstGeom prst="rect">
            <a:avLst/>
          </a:prstGeom>
          <a:noFill/>
          <a:ln>
            <a:noFill/>
          </a:ln>
        </p:spPr>
      </p:pic>
      <p:pic>
        <p:nvPicPr>
          <p:cNvPr id="238" name="Google Shape;238;p28"/>
          <p:cNvPicPr preferRelativeResize="0"/>
          <p:nvPr/>
        </p:nvPicPr>
        <p:blipFill rotWithShape="1">
          <a:blip r:embed="rId6">
            <a:alphaModFix/>
          </a:blip>
          <a:srcRect b="0" l="0" r="0" t="0"/>
          <a:stretch/>
        </p:blipFill>
        <p:spPr>
          <a:xfrm>
            <a:off x="6363334" y="1644357"/>
            <a:ext cx="5414010" cy="3145540"/>
          </a:xfrm>
          <a:prstGeom prst="rect">
            <a:avLst/>
          </a:prstGeom>
          <a:noFill/>
          <a:ln>
            <a:noFill/>
          </a:ln>
        </p:spPr>
      </p:pic>
      <p:sp>
        <p:nvSpPr>
          <p:cNvPr id="239" name="Google Shape;239;p28"/>
          <p:cNvSpPr/>
          <p:nvPr/>
        </p:nvSpPr>
        <p:spPr>
          <a:xfrm>
            <a:off x="0" y="297"/>
            <a:ext cx="12047400" cy="1506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0" name="Google Shape;240;p28"/>
          <p:cNvSpPr/>
          <p:nvPr/>
        </p:nvSpPr>
        <p:spPr>
          <a:xfrm rot="-5400000">
            <a:off x="8690908" y="3356849"/>
            <a:ext cx="6857700" cy="144600"/>
          </a:xfrm>
          <a:prstGeom prst="rect">
            <a:avLst/>
          </a:prstGeom>
          <a:solidFill>
            <a:srgbClr val="25AAE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1" name="Google Shape;241;p28"/>
          <p:cNvSpPr/>
          <p:nvPr/>
        </p:nvSpPr>
        <p:spPr>
          <a:xfrm>
            <a:off x="86436" y="1275021"/>
            <a:ext cx="3538200" cy="627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5" name="Shape 245"/>
        <p:cNvGrpSpPr/>
        <p:nvPr/>
      </p:nvGrpSpPr>
      <p:grpSpPr>
        <a:xfrm>
          <a:off x="0" y="0"/>
          <a:ext cx="0" cy="0"/>
          <a:chOff x="0" y="0"/>
          <a:chExt cx="0" cy="0"/>
        </a:xfrm>
      </p:grpSpPr>
      <p:sp>
        <p:nvSpPr>
          <p:cNvPr id="246" name="Google Shape;246;p12"/>
          <p:cNvSpPr txBox="1"/>
          <p:nvPr/>
        </p:nvSpPr>
        <p:spPr>
          <a:xfrm>
            <a:off x="506017" y="623424"/>
            <a:ext cx="9717921"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 sz="3600" u="none" cap="none" strike="noStrike">
                <a:solidFill>
                  <a:srgbClr val="056839"/>
                </a:solidFill>
                <a:latin typeface="Calibri"/>
                <a:ea typeface="Calibri"/>
                <a:cs typeface="Calibri"/>
                <a:sym typeface="Calibri"/>
              </a:rPr>
              <a:t>Topic 3: Phthalate</a:t>
            </a:r>
            <a:endParaRPr b="1" i="0" sz="3600" u="none" cap="none" strike="noStrike">
              <a:solidFill>
                <a:srgbClr val="05683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7" name="Google Shape;247;p12"/>
          <p:cNvSpPr txBox="1"/>
          <p:nvPr/>
        </p:nvSpPr>
        <p:spPr>
          <a:xfrm>
            <a:off x="741650" y="1428707"/>
            <a:ext cx="10394048" cy="5678437"/>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 sz="2400" u="none" cap="none" strike="noStrike">
                <a:solidFill>
                  <a:srgbClr val="005828"/>
                </a:solidFill>
                <a:latin typeface="Calibri"/>
                <a:ea typeface="Calibri"/>
                <a:cs typeface="Calibri"/>
                <a:sym typeface="Calibri"/>
              </a:rPr>
              <a:t>Used for making toys</a:t>
            </a:r>
            <a:endParaRPr b="0" i="0" sz="1400" u="none" cap="none" strike="noStrike">
              <a:solidFill>
                <a:srgbClr val="005828"/>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 sz="2400" u="none" cap="none" strike="noStrike">
                <a:solidFill>
                  <a:srgbClr val="005828"/>
                </a:solidFill>
                <a:latin typeface="Calibri"/>
                <a:ea typeface="Calibri"/>
                <a:cs typeface="Calibri"/>
                <a:sym typeface="Calibri"/>
              </a:rPr>
              <a:t>Very harmful when decomposed</a:t>
            </a:r>
            <a:endParaRPr b="0" i="0" sz="1400" u="none" cap="none" strike="noStrike">
              <a:solidFill>
                <a:srgbClr val="005828"/>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 sz="2400" u="none" cap="none" strike="noStrike">
                <a:solidFill>
                  <a:srgbClr val="005828"/>
                </a:solidFill>
                <a:latin typeface="Calibri"/>
                <a:ea typeface="Calibri"/>
                <a:cs typeface="Calibri"/>
                <a:sym typeface="Calibri"/>
              </a:rPr>
              <a:t>Banned in the EU</a:t>
            </a:r>
            <a:endParaRPr b="0" i="0" sz="2400" u="none" cap="none" strike="noStrike">
              <a:solidFill>
                <a:srgbClr val="005828"/>
              </a:solidFill>
              <a:latin typeface="Calibri"/>
              <a:ea typeface="Calibri"/>
              <a:cs typeface="Calibri"/>
              <a:sym typeface="Calibri"/>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5828"/>
              </a:solidFill>
              <a:latin typeface="Calibri"/>
              <a:ea typeface="Calibri"/>
              <a:cs typeface="Calibri"/>
              <a:sym typeface="Calibri"/>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5828"/>
              </a:solidFill>
              <a:latin typeface="Calibri"/>
              <a:ea typeface="Calibri"/>
              <a:cs typeface="Calibri"/>
              <a:sym typeface="Calibri"/>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5828"/>
              </a:solidFill>
              <a:latin typeface="Calibri"/>
              <a:ea typeface="Calibri"/>
              <a:cs typeface="Calibri"/>
              <a:sym typeface="Calibri"/>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5828"/>
              </a:solidFill>
              <a:latin typeface="Calibri"/>
              <a:ea typeface="Calibri"/>
              <a:cs typeface="Calibri"/>
              <a:sym typeface="Calibri"/>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05828"/>
              </a:solidFill>
              <a:latin typeface="Calibri"/>
              <a:ea typeface="Calibri"/>
              <a:cs typeface="Calibri"/>
              <a:sym typeface="Calibri"/>
            </a:endParaRPr>
          </a:p>
          <a:p>
            <a:pPr indent="0" lvl="0" marL="0" marR="0" rtl="0" algn="l">
              <a:lnSpc>
                <a:spcPct val="150000"/>
              </a:lnSpc>
              <a:spcBef>
                <a:spcPts val="0"/>
              </a:spcBef>
              <a:spcAft>
                <a:spcPts val="0"/>
              </a:spcAft>
              <a:buClr>
                <a:srgbClr val="000000"/>
              </a:buClr>
              <a:buSzPts val="1400"/>
              <a:buFont typeface="Arial"/>
              <a:buNone/>
            </a:pPr>
            <a:r>
              <a:t/>
            </a:r>
            <a:endParaRPr b="0" i="0" sz="1400" u="none" cap="none" strike="noStrike">
              <a:solidFill>
                <a:srgbClr val="005828"/>
              </a:solidFill>
              <a:latin typeface="Arial"/>
              <a:ea typeface="Arial"/>
              <a:cs typeface="Arial"/>
              <a:sym typeface="Arial"/>
            </a:endParaRPr>
          </a:p>
          <a:p>
            <a:pPr indent="-171450" lvl="0" marL="285750" marR="0" rtl="0" algn="l">
              <a:lnSpc>
                <a:spcPct val="150000"/>
              </a:lnSpc>
              <a:spcBef>
                <a:spcPts val="0"/>
              </a:spcBef>
              <a:spcAft>
                <a:spcPts val="0"/>
              </a:spcAft>
              <a:buClr>
                <a:schemeClr val="dk1"/>
              </a:buClr>
              <a:buSzPts val="1800"/>
              <a:buFont typeface="Arial"/>
              <a:buNone/>
            </a:pPr>
            <a:r>
              <a:t/>
            </a:r>
            <a:endParaRPr b="0" i="0" sz="1800" u="none" cap="none" strike="noStrike">
              <a:solidFill>
                <a:srgbClr val="056839"/>
              </a:solidFill>
              <a:latin typeface="Calibri"/>
              <a:ea typeface="Calibri"/>
              <a:cs typeface="Calibri"/>
              <a:sym typeface="Calibri"/>
            </a:endParaRPr>
          </a:p>
          <a:p>
            <a:pPr indent="-171450" lvl="0" marL="285750" marR="0" rtl="0" algn="l">
              <a:lnSpc>
                <a:spcPct val="150000"/>
              </a:lnSpc>
              <a:spcBef>
                <a:spcPts val="0"/>
              </a:spcBef>
              <a:spcAft>
                <a:spcPts val="0"/>
              </a:spcAft>
              <a:buClr>
                <a:schemeClr val="dk1"/>
              </a:buClr>
              <a:buSzPts val="1800"/>
              <a:buFont typeface="Arial"/>
              <a:buNone/>
            </a:pPr>
            <a:r>
              <a:t/>
            </a:r>
            <a:endParaRPr b="1" i="0" sz="1800" u="none" cap="none" strike="noStrike">
              <a:solidFill>
                <a:srgbClr val="056839"/>
              </a:solidFill>
              <a:latin typeface="Calibri"/>
              <a:ea typeface="Calibri"/>
              <a:cs typeface="Calibri"/>
              <a:sym typeface="Calibri"/>
            </a:endParaRPr>
          </a:p>
        </p:txBody>
      </p:sp>
      <p:sp>
        <p:nvSpPr>
          <p:cNvPr id="248" name="Google Shape;248;p12"/>
          <p:cNvSpPr txBox="1"/>
          <p:nvPr/>
        </p:nvSpPr>
        <p:spPr>
          <a:xfrm>
            <a:off x="2309982" y="3049542"/>
            <a:ext cx="10034751" cy="46487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1800"/>
              <a:buFont typeface="Arial"/>
              <a:buNone/>
            </a:pPr>
            <a:r>
              <a:rPr b="0" i="0" lang="en" sz="1800" u="none" cap="none" strike="noStrike">
                <a:solidFill>
                  <a:srgbClr val="056839"/>
                </a:solidFill>
                <a:latin typeface="Calibri"/>
                <a:ea typeface="Calibri"/>
                <a:cs typeface="Calibri"/>
                <a:sym typeface="Calibri"/>
              </a:rPr>
              <a:t> </a:t>
            </a:r>
            <a:endParaRPr b="1" i="0" sz="1800" u="none" cap="none" strike="noStrike">
              <a:solidFill>
                <a:srgbClr val="056839"/>
              </a:solidFill>
              <a:latin typeface="Calibri"/>
              <a:ea typeface="Calibri"/>
              <a:cs typeface="Calibri"/>
              <a:sym typeface="Calibri"/>
            </a:endParaRPr>
          </a:p>
        </p:txBody>
      </p:sp>
      <p:sp>
        <p:nvSpPr>
          <p:cNvPr id="249" name="Google Shape;249;p12"/>
          <p:cNvSpPr/>
          <p:nvPr/>
        </p:nvSpPr>
        <p:spPr>
          <a:xfrm rot="-5400000">
            <a:off x="8690879" y="3356875"/>
            <a:ext cx="6857702" cy="144545"/>
          </a:xfrm>
          <a:prstGeom prst="rect">
            <a:avLst/>
          </a:prstGeom>
          <a:solidFill>
            <a:srgbClr val="25AAE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0" name="Google Shape;250;p12"/>
          <p:cNvSpPr/>
          <p:nvPr/>
        </p:nvSpPr>
        <p:spPr>
          <a:xfrm>
            <a:off x="612986" y="1172296"/>
            <a:ext cx="3722531" cy="70194"/>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Logo&#10;&#10;Description automatically generated" id="251" name="Google Shape;251;p12"/>
          <p:cNvPicPr preferRelativeResize="0"/>
          <p:nvPr/>
        </p:nvPicPr>
        <p:blipFill rotWithShape="1">
          <a:blip r:embed="rId3">
            <a:alphaModFix/>
          </a:blip>
          <a:srcRect b="0" l="0" r="0" t="0"/>
          <a:stretch/>
        </p:blipFill>
        <p:spPr>
          <a:xfrm>
            <a:off x="165346" y="6070861"/>
            <a:ext cx="1350410" cy="664590"/>
          </a:xfrm>
          <a:prstGeom prst="rect">
            <a:avLst/>
          </a:prstGeom>
          <a:noFill/>
          <a:ln>
            <a:noFill/>
          </a:ln>
        </p:spPr>
      </p:pic>
      <p:pic>
        <p:nvPicPr>
          <p:cNvPr descr="Graphical user interface, text&#10;&#10;Description automatically generated" id="252" name="Google Shape;252;p12"/>
          <p:cNvPicPr preferRelativeResize="0"/>
          <p:nvPr/>
        </p:nvPicPr>
        <p:blipFill rotWithShape="1">
          <a:blip r:embed="rId4">
            <a:alphaModFix/>
          </a:blip>
          <a:srcRect b="0" l="0" r="0" t="0"/>
          <a:stretch/>
        </p:blipFill>
        <p:spPr>
          <a:xfrm>
            <a:off x="1855947" y="6160565"/>
            <a:ext cx="2312641" cy="485181"/>
          </a:xfrm>
          <a:prstGeom prst="rect">
            <a:avLst/>
          </a:prstGeom>
          <a:noFill/>
          <a:ln>
            <a:noFill/>
          </a:ln>
        </p:spPr>
      </p:pic>
      <p:pic>
        <p:nvPicPr>
          <p:cNvPr id="253" name="Google Shape;253;p12"/>
          <p:cNvPicPr preferRelativeResize="0"/>
          <p:nvPr/>
        </p:nvPicPr>
        <p:blipFill rotWithShape="1">
          <a:blip r:embed="rId5">
            <a:alphaModFix/>
          </a:blip>
          <a:srcRect b="0" l="0" r="0" t="0"/>
          <a:stretch/>
        </p:blipFill>
        <p:spPr>
          <a:xfrm>
            <a:off x="129436" y="1676463"/>
            <a:ext cx="493384" cy="999206"/>
          </a:xfrm>
          <a:prstGeom prst="rect">
            <a:avLst/>
          </a:prstGeom>
          <a:noFill/>
          <a:ln>
            <a:noFill/>
          </a:ln>
        </p:spPr>
      </p:pic>
      <p:pic>
        <p:nvPicPr>
          <p:cNvPr id="254" name="Google Shape;254;p12"/>
          <p:cNvPicPr preferRelativeResize="0"/>
          <p:nvPr/>
        </p:nvPicPr>
        <p:blipFill rotWithShape="1">
          <a:blip r:embed="rId6">
            <a:alphaModFix/>
          </a:blip>
          <a:srcRect b="0" l="0" r="0" t="0"/>
          <a:stretch/>
        </p:blipFill>
        <p:spPr>
          <a:xfrm>
            <a:off x="5101846" y="898822"/>
            <a:ext cx="6355080" cy="4766310"/>
          </a:xfrm>
          <a:prstGeom prst="rect">
            <a:avLst/>
          </a:prstGeom>
          <a:noFill/>
          <a:ln>
            <a:noFill/>
          </a:ln>
        </p:spPr>
      </p:pic>
      <p:sp>
        <p:nvSpPr>
          <p:cNvPr id="255" name="Google Shape;255;p12"/>
          <p:cNvSpPr/>
          <p:nvPr/>
        </p:nvSpPr>
        <p:spPr>
          <a:xfrm>
            <a:off x="5051826" y="5763075"/>
            <a:ext cx="63552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 sz="1000">
                <a:solidFill>
                  <a:srgbClr val="005828"/>
                </a:solidFill>
                <a:latin typeface="Calibri"/>
                <a:ea typeface="Calibri"/>
                <a:cs typeface="Calibri"/>
                <a:sym typeface="Calibri"/>
              </a:rPr>
              <a:t>Photo by google.com: </a:t>
            </a:r>
            <a:r>
              <a:rPr b="0" i="0" lang="en" sz="1000" u="none" cap="none" strike="noStrike">
                <a:solidFill>
                  <a:srgbClr val="005828"/>
                </a:solidFill>
                <a:latin typeface="Calibri"/>
                <a:ea typeface="Calibri"/>
                <a:cs typeface="Calibri"/>
                <a:sym typeface="Calibri"/>
              </a:rPr>
              <a:t>https://images.app.goo.gl/LBN3G3bTK4sVLe287</a:t>
            </a:r>
            <a:endParaRPr sz="1000"/>
          </a:p>
        </p:txBody>
      </p:sp>
      <p:sp>
        <p:nvSpPr>
          <p:cNvPr id="256" name="Google Shape;256;p12"/>
          <p:cNvSpPr/>
          <p:nvPr/>
        </p:nvSpPr>
        <p:spPr>
          <a:xfrm>
            <a:off x="0" y="297"/>
            <a:ext cx="12047400" cy="1506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1" name="Shape 261"/>
        <p:cNvGrpSpPr/>
        <p:nvPr/>
      </p:nvGrpSpPr>
      <p:grpSpPr>
        <a:xfrm>
          <a:off x="0" y="0"/>
          <a:ext cx="0" cy="0"/>
          <a:chOff x="0" y="0"/>
          <a:chExt cx="0" cy="0"/>
        </a:xfrm>
      </p:grpSpPr>
      <p:sp>
        <p:nvSpPr>
          <p:cNvPr id="262" name="Google Shape;262;p13"/>
          <p:cNvSpPr txBox="1"/>
          <p:nvPr/>
        </p:nvSpPr>
        <p:spPr>
          <a:xfrm>
            <a:off x="527573" y="311051"/>
            <a:ext cx="7638393" cy="89255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 sz="3600" u="none" cap="none" strike="noStrike">
                <a:solidFill>
                  <a:srgbClr val="056839"/>
                </a:solidFill>
                <a:latin typeface="Calibri"/>
                <a:ea typeface="Calibri"/>
                <a:cs typeface="Calibri"/>
                <a:sym typeface="Calibri"/>
              </a:rPr>
              <a:t>Daily habits related</a:t>
            </a:r>
            <a:endParaRPr b="1" i="0" sz="3600" u="none" cap="none" strike="noStrike">
              <a:solidFill>
                <a:srgbClr val="05683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C55A11"/>
              </a:solidFill>
              <a:latin typeface="Calibri"/>
              <a:ea typeface="Calibri"/>
              <a:cs typeface="Calibri"/>
              <a:sym typeface="Calibri"/>
            </a:endParaRPr>
          </a:p>
        </p:txBody>
      </p:sp>
      <p:sp>
        <p:nvSpPr>
          <p:cNvPr id="263" name="Google Shape;263;p13"/>
          <p:cNvSpPr txBox="1"/>
          <p:nvPr/>
        </p:nvSpPr>
        <p:spPr>
          <a:xfrm>
            <a:off x="527573" y="1547781"/>
            <a:ext cx="10034751" cy="3970277"/>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1" i="0" lang="en" sz="2400" u="none" cap="none" strike="noStrike">
                <a:solidFill>
                  <a:srgbClr val="056839"/>
                </a:solidFill>
                <a:latin typeface="Calibri"/>
                <a:ea typeface="Calibri"/>
                <a:cs typeface="Calibri"/>
                <a:sym typeface="Calibri"/>
              </a:rPr>
              <a:t>Possible alternatives to single-use plastic:</a:t>
            </a:r>
            <a:endParaRPr b="0" i="0" sz="2400" u="none" cap="none" strike="noStrike">
              <a:solidFill>
                <a:srgbClr val="000000"/>
              </a:solidFill>
              <a:latin typeface="Calibri"/>
              <a:ea typeface="Calibri"/>
              <a:cs typeface="Calibri"/>
              <a:sym typeface="Calibri"/>
            </a:endParaRPr>
          </a:p>
          <a:p>
            <a:pPr indent="-342900" lvl="0" marL="342900" marR="0" rtl="0" algn="l">
              <a:lnSpc>
                <a:spcPct val="150000"/>
              </a:lnSpc>
              <a:spcBef>
                <a:spcPts val="0"/>
              </a:spcBef>
              <a:spcAft>
                <a:spcPts val="0"/>
              </a:spcAft>
              <a:buClr>
                <a:srgbClr val="056839"/>
              </a:buClr>
              <a:buSzPts val="1800"/>
              <a:buFont typeface="Calibri"/>
              <a:buAutoNum type="arabicPeriod"/>
            </a:pPr>
            <a:r>
              <a:rPr b="1" i="0" lang="en" sz="2400" u="none" cap="none" strike="noStrike">
                <a:solidFill>
                  <a:srgbClr val="056839"/>
                </a:solidFill>
                <a:latin typeface="Calibri"/>
                <a:ea typeface="Calibri"/>
                <a:cs typeface="Calibri"/>
                <a:sym typeface="Calibri"/>
              </a:rPr>
              <a:t>Disposable straws. They can be made of paper, bamboo or do without them;</a:t>
            </a:r>
            <a:endParaRPr b="1" i="0" sz="2400" u="none" cap="none" strike="noStrike">
              <a:solidFill>
                <a:srgbClr val="056839"/>
              </a:solidFill>
              <a:latin typeface="Calibri"/>
              <a:ea typeface="Calibri"/>
              <a:cs typeface="Calibri"/>
              <a:sym typeface="Calibri"/>
            </a:endParaRPr>
          </a:p>
          <a:p>
            <a:pPr indent="-342900" lvl="0" marL="342900" marR="0" rtl="0" algn="l">
              <a:lnSpc>
                <a:spcPct val="150000"/>
              </a:lnSpc>
              <a:spcBef>
                <a:spcPts val="0"/>
              </a:spcBef>
              <a:spcAft>
                <a:spcPts val="0"/>
              </a:spcAft>
              <a:buClr>
                <a:srgbClr val="056839"/>
              </a:buClr>
              <a:buSzPts val="1800"/>
              <a:buFont typeface="Calibri"/>
              <a:buAutoNum type="arabicPeriod"/>
            </a:pPr>
            <a:r>
              <a:rPr b="1" i="0" lang="en" sz="2400" u="none" cap="none" strike="noStrike">
                <a:solidFill>
                  <a:srgbClr val="056839"/>
                </a:solidFill>
                <a:latin typeface="Calibri"/>
                <a:ea typeface="Calibri"/>
                <a:cs typeface="Calibri"/>
                <a:sym typeface="Calibri"/>
              </a:rPr>
              <a:t>Water bottles. You can use reusable dishes - drinking glasses, cups.</a:t>
            </a:r>
            <a:endParaRPr b="0" i="0" sz="2400" u="none" cap="none" strike="noStrike">
              <a:solidFill>
                <a:srgbClr val="000000"/>
              </a:solidFill>
              <a:latin typeface="Calibri"/>
              <a:ea typeface="Calibri"/>
              <a:cs typeface="Calibri"/>
              <a:sym typeface="Calibri"/>
            </a:endParaRPr>
          </a:p>
          <a:p>
            <a:pPr indent="-342900" lvl="0" marL="342900" marR="0" rtl="0" algn="l">
              <a:lnSpc>
                <a:spcPct val="150000"/>
              </a:lnSpc>
              <a:spcBef>
                <a:spcPts val="0"/>
              </a:spcBef>
              <a:spcAft>
                <a:spcPts val="0"/>
              </a:spcAft>
              <a:buClr>
                <a:srgbClr val="056839"/>
              </a:buClr>
              <a:buSzPts val="1800"/>
              <a:buFont typeface="Calibri"/>
              <a:buAutoNum type="arabicPeriod"/>
            </a:pPr>
            <a:r>
              <a:rPr b="1" i="0" lang="en" sz="2400" u="none" cap="none" strike="noStrike">
                <a:solidFill>
                  <a:srgbClr val="056839"/>
                </a:solidFill>
                <a:latin typeface="Calibri"/>
                <a:ea typeface="Calibri"/>
                <a:cs typeface="Calibri"/>
                <a:sym typeface="Calibri"/>
              </a:rPr>
              <a:t>Shopping bags. Reusable ones made of different materials can be used.</a:t>
            </a:r>
            <a:endParaRPr b="0" i="0" sz="2400" u="none" cap="none" strike="noStrike">
              <a:solidFill>
                <a:srgbClr val="000000"/>
              </a:solidFill>
              <a:latin typeface="Calibri"/>
              <a:ea typeface="Calibri"/>
              <a:cs typeface="Calibri"/>
              <a:sym typeface="Calibri"/>
            </a:endParaRPr>
          </a:p>
          <a:p>
            <a:pPr indent="-342900" lvl="0" marL="342900" marR="0" rtl="0" algn="l">
              <a:lnSpc>
                <a:spcPct val="150000"/>
              </a:lnSpc>
              <a:spcBef>
                <a:spcPts val="0"/>
              </a:spcBef>
              <a:spcAft>
                <a:spcPts val="0"/>
              </a:spcAft>
              <a:buClr>
                <a:srgbClr val="056839"/>
              </a:buClr>
              <a:buSzPts val="1800"/>
              <a:buFont typeface="Calibri"/>
              <a:buAutoNum type="arabicPeriod"/>
            </a:pPr>
            <a:r>
              <a:rPr b="1" i="0" lang="en" sz="2400" u="none" cap="none" strike="noStrike">
                <a:solidFill>
                  <a:srgbClr val="056839"/>
                </a:solidFill>
                <a:latin typeface="Calibri"/>
                <a:ea typeface="Calibri"/>
                <a:cs typeface="Calibri"/>
                <a:sym typeface="Calibri"/>
              </a:rPr>
              <a:t>Cups of coffee. Reusable cups can be used.</a:t>
            </a:r>
            <a:endParaRPr b="0" i="0" sz="2400" u="none" cap="none" strike="noStrike">
              <a:solidFill>
                <a:srgbClr val="000000"/>
              </a:solidFill>
              <a:latin typeface="Calibri"/>
              <a:ea typeface="Calibri"/>
              <a:cs typeface="Calibri"/>
              <a:sym typeface="Calibri"/>
            </a:endParaRPr>
          </a:p>
          <a:p>
            <a:pPr indent="-342900" lvl="0" marL="342900" marR="0" rtl="0" algn="l">
              <a:lnSpc>
                <a:spcPct val="150000"/>
              </a:lnSpc>
              <a:spcBef>
                <a:spcPts val="0"/>
              </a:spcBef>
              <a:spcAft>
                <a:spcPts val="0"/>
              </a:spcAft>
              <a:buClr>
                <a:srgbClr val="056839"/>
              </a:buClr>
              <a:buSzPts val="1800"/>
              <a:buFont typeface="Calibri"/>
              <a:buAutoNum type="arabicPeriod"/>
            </a:pPr>
            <a:r>
              <a:rPr b="1" i="0" lang="en" sz="2400" u="none" cap="none" strike="noStrike">
                <a:solidFill>
                  <a:srgbClr val="056839"/>
                </a:solidFill>
                <a:latin typeface="Calibri"/>
                <a:ea typeface="Calibri"/>
                <a:cs typeface="Calibri"/>
                <a:sym typeface="Calibri"/>
              </a:rPr>
              <a:t>Kids toys. It is recommended to buy toys made of organic materials.</a:t>
            </a:r>
            <a:endParaRPr b="1" i="0" sz="2400" u="none" cap="none" strike="noStrike">
              <a:solidFill>
                <a:srgbClr val="056839"/>
              </a:solidFill>
              <a:latin typeface="Calibri"/>
              <a:ea typeface="Calibri"/>
              <a:cs typeface="Calibri"/>
              <a:sym typeface="Calibri"/>
            </a:endParaRPr>
          </a:p>
        </p:txBody>
      </p:sp>
      <p:sp>
        <p:nvSpPr>
          <p:cNvPr id="264" name="Google Shape;264;p13"/>
          <p:cNvSpPr/>
          <p:nvPr/>
        </p:nvSpPr>
        <p:spPr>
          <a:xfrm>
            <a:off x="0" y="297"/>
            <a:ext cx="12047457" cy="150532"/>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5" name="Google Shape;265;p13"/>
          <p:cNvSpPr/>
          <p:nvPr/>
        </p:nvSpPr>
        <p:spPr>
          <a:xfrm rot="-5400000">
            <a:off x="8690879" y="3356875"/>
            <a:ext cx="6857702" cy="144545"/>
          </a:xfrm>
          <a:prstGeom prst="rect">
            <a:avLst/>
          </a:prstGeom>
          <a:solidFill>
            <a:srgbClr val="25AAE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6" name="Google Shape;266;p13"/>
          <p:cNvSpPr/>
          <p:nvPr/>
        </p:nvSpPr>
        <p:spPr>
          <a:xfrm>
            <a:off x="612986" y="1172296"/>
            <a:ext cx="3538329" cy="62615"/>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Logo&#10;&#10;Description automatically generated" id="267" name="Google Shape;267;p13"/>
          <p:cNvPicPr preferRelativeResize="0"/>
          <p:nvPr/>
        </p:nvPicPr>
        <p:blipFill rotWithShape="1">
          <a:blip r:embed="rId3">
            <a:alphaModFix/>
          </a:blip>
          <a:srcRect b="0" l="0" r="0" t="0"/>
          <a:stretch/>
        </p:blipFill>
        <p:spPr>
          <a:xfrm>
            <a:off x="165346" y="6070861"/>
            <a:ext cx="1350410" cy="664590"/>
          </a:xfrm>
          <a:prstGeom prst="rect">
            <a:avLst/>
          </a:prstGeom>
          <a:noFill/>
          <a:ln>
            <a:noFill/>
          </a:ln>
        </p:spPr>
      </p:pic>
      <p:pic>
        <p:nvPicPr>
          <p:cNvPr descr="Graphical user interface, text&#10;&#10;Description automatically generated" id="268" name="Google Shape;268;p13"/>
          <p:cNvPicPr preferRelativeResize="0"/>
          <p:nvPr/>
        </p:nvPicPr>
        <p:blipFill rotWithShape="1">
          <a:blip r:embed="rId4">
            <a:alphaModFix/>
          </a:blip>
          <a:srcRect b="0" l="0" r="0" t="0"/>
          <a:stretch/>
        </p:blipFill>
        <p:spPr>
          <a:xfrm>
            <a:off x="1855947" y="6160565"/>
            <a:ext cx="2312641" cy="48518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3" name="Shape 273"/>
        <p:cNvGrpSpPr/>
        <p:nvPr/>
      </p:nvGrpSpPr>
      <p:grpSpPr>
        <a:xfrm>
          <a:off x="0" y="0"/>
          <a:ext cx="0" cy="0"/>
          <a:chOff x="0" y="0"/>
          <a:chExt cx="0" cy="0"/>
        </a:xfrm>
      </p:grpSpPr>
      <p:pic>
        <p:nvPicPr>
          <p:cNvPr descr="Graphical user interface, text&#10;&#10;Description automatically generated" id="274" name="Google Shape;274;p14"/>
          <p:cNvPicPr preferRelativeResize="0"/>
          <p:nvPr/>
        </p:nvPicPr>
        <p:blipFill rotWithShape="1">
          <a:blip r:embed="rId3">
            <a:alphaModFix/>
          </a:blip>
          <a:srcRect b="0" l="0" r="0" t="0"/>
          <a:stretch/>
        </p:blipFill>
        <p:spPr>
          <a:xfrm>
            <a:off x="94352" y="6078621"/>
            <a:ext cx="3443977" cy="722530"/>
          </a:xfrm>
          <a:prstGeom prst="rect">
            <a:avLst/>
          </a:prstGeom>
          <a:noFill/>
          <a:ln>
            <a:noFill/>
          </a:ln>
        </p:spPr>
      </p:pic>
      <p:pic>
        <p:nvPicPr>
          <p:cNvPr descr="Logo&#10;&#10;Description automatically generated" id="275" name="Google Shape;275;p14"/>
          <p:cNvPicPr preferRelativeResize="0"/>
          <p:nvPr/>
        </p:nvPicPr>
        <p:blipFill rotWithShape="1">
          <a:blip r:embed="rId4">
            <a:alphaModFix/>
          </a:blip>
          <a:srcRect b="0" l="0" r="0" t="0"/>
          <a:stretch/>
        </p:blipFill>
        <p:spPr>
          <a:xfrm>
            <a:off x="9026542" y="5433724"/>
            <a:ext cx="2620792" cy="1289795"/>
          </a:xfrm>
          <a:prstGeom prst="rect">
            <a:avLst/>
          </a:prstGeom>
          <a:noFill/>
          <a:ln>
            <a:noFill/>
          </a:ln>
        </p:spPr>
      </p:pic>
      <p:sp>
        <p:nvSpPr>
          <p:cNvPr id="276" name="Google Shape;276;p14"/>
          <p:cNvSpPr/>
          <p:nvPr/>
        </p:nvSpPr>
        <p:spPr>
          <a:xfrm>
            <a:off x="0" y="323511"/>
            <a:ext cx="3538329" cy="11927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7" name="Google Shape;277;p14"/>
          <p:cNvSpPr/>
          <p:nvPr/>
        </p:nvSpPr>
        <p:spPr>
          <a:xfrm>
            <a:off x="4104862" y="323511"/>
            <a:ext cx="3982277" cy="119270"/>
          </a:xfrm>
          <a:prstGeom prst="rect">
            <a:avLst/>
          </a:prstGeom>
          <a:solidFill>
            <a:srgbClr val="25AAE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8" name="Google Shape;278;p14"/>
          <p:cNvSpPr/>
          <p:nvPr/>
        </p:nvSpPr>
        <p:spPr>
          <a:xfrm>
            <a:off x="8653673" y="323511"/>
            <a:ext cx="3538329" cy="11927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9" name="Google Shape;279;p14"/>
          <p:cNvSpPr/>
          <p:nvPr/>
        </p:nvSpPr>
        <p:spPr>
          <a:xfrm>
            <a:off x="0" y="5918354"/>
            <a:ext cx="8748793" cy="6372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0" name="Google Shape;280;p14"/>
          <p:cNvSpPr txBox="1"/>
          <p:nvPr/>
        </p:nvSpPr>
        <p:spPr>
          <a:xfrm>
            <a:off x="448746" y="559674"/>
            <a:ext cx="7638393" cy="175432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 sz="3600" u="none" cap="none" strike="noStrike">
                <a:solidFill>
                  <a:srgbClr val="056839"/>
                </a:solidFill>
                <a:latin typeface="Calibri"/>
                <a:ea typeface="Calibri"/>
                <a:cs typeface="Calibri"/>
                <a:sym typeface="Calibri"/>
              </a:rPr>
              <a:t>Conclusion</a:t>
            </a:r>
            <a:endParaRPr b="1" i="0" sz="3600" u="none" cap="none" strike="noStrike">
              <a:solidFill>
                <a:srgbClr val="05683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600"/>
              <a:buFont typeface="Arial"/>
              <a:buNone/>
            </a:pPr>
            <a:r>
              <a:rPr b="1" i="0" lang="en" sz="3600" u="none" cap="none" strike="noStrike">
                <a:solidFill>
                  <a:srgbClr val="056839"/>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1" name="Google Shape;281;p14"/>
          <p:cNvSpPr txBox="1"/>
          <p:nvPr/>
        </p:nvSpPr>
        <p:spPr>
          <a:xfrm>
            <a:off x="388086" y="1324333"/>
            <a:ext cx="10034751" cy="4247317"/>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1800"/>
              <a:buFont typeface="Arial"/>
              <a:buNone/>
            </a:pPr>
            <a:r>
              <a:rPr b="0" i="0" lang="en" sz="1800" u="none" cap="none" strike="noStrike">
                <a:solidFill>
                  <a:srgbClr val="005828"/>
                </a:solidFill>
                <a:latin typeface="Calibri"/>
                <a:ea typeface="Calibri"/>
                <a:cs typeface="Calibri"/>
                <a:sym typeface="Calibri"/>
              </a:rPr>
              <a:t>When choosing alternative materials - paper, textiles, large amounts of water can be consumed and forests cut down.</a:t>
            </a:r>
            <a:endParaRPr b="0" i="0" sz="1400" u="none" cap="none" strike="noStrike">
              <a:solidFill>
                <a:srgbClr val="005828"/>
              </a:solidFill>
              <a:latin typeface="Calibri"/>
              <a:ea typeface="Calibri"/>
              <a:cs typeface="Calibri"/>
              <a:sym typeface="Calibri"/>
            </a:endParaRPr>
          </a:p>
          <a:p>
            <a:pPr indent="0" lvl="0" marL="0" marR="0" rtl="0" algn="l">
              <a:lnSpc>
                <a:spcPct val="150000"/>
              </a:lnSpc>
              <a:spcBef>
                <a:spcPts val="0"/>
              </a:spcBef>
              <a:spcAft>
                <a:spcPts val="0"/>
              </a:spcAft>
              <a:buClr>
                <a:srgbClr val="000000"/>
              </a:buClr>
              <a:buSzPts val="1800"/>
              <a:buFont typeface="Arial"/>
              <a:buNone/>
            </a:pPr>
            <a:r>
              <a:rPr b="0" i="0" lang="en" sz="1800" u="none" cap="none" strike="noStrike">
                <a:solidFill>
                  <a:srgbClr val="005828"/>
                </a:solidFill>
                <a:latin typeface="Calibri"/>
                <a:ea typeface="Calibri"/>
                <a:cs typeface="Calibri"/>
                <a:sym typeface="Calibri"/>
              </a:rPr>
              <a:t>The most important thing is to aim for multiple use of any product. </a:t>
            </a:r>
            <a:br>
              <a:rPr b="0" i="0" lang="en" sz="1800" u="none" cap="none" strike="noStrike">
                <a:solidFill>
                  <a:srgbClr val="005828"/>
                </a:solidFill>
                <a:latin typeface="Calibri"/>
                <a:ea typeface="Calibri"/>
                <a:cs typeface="Calibri"/>
                <a:sym typeface="Calibri"/>
              </a:rPr>
            </a:br>
            <a:r>
              <a:rPr b="0" i="0" lang="en" sz="1800" u="none" cap="none" strike="noStrike">
                <a:solidFill>
                  <a:srgbClr val="005828"/>
                </a:solidFill>
                <a:latin typeface="Calibri"/>
                <a:ea typeface="Calibri"/>
                <a:cs typeface="Calibri"/>
                <a:sym typeface="Calibri"/>
              </a:rPr>
              <a:t>A sustainable choice would be to choose not only organically grown raw materials, but also to contribute to saving the resources themselves.</a:t>
            </a:r>
            <a:endParaRPr b="0" i="0" sz="1400" u="none" cap="none" strike="noStrike">
              <a:solidFill>
                <a:srgbClr val="005828"/>
              </a:solidFill>
              <a:latin typeface="Calibri"/>
              <a:ea typeface="Calibri"/>
              <a:cs typeface="Calibri"/>
              <a:sym typeface="Calibri"/>
            </a:endParaRPr>
          </a:p>
          <a:p>
            <a:pPr indent="0" lvl="0" marL="0" marR="0" rtl="0" algn="l">
              <a:lnSpc>
                <a:spcPct val="150000"/>
              </a:lnSpc>
              <a:spcBef>
                <a:spcPts val="0"/>
              </a:spcBef>
              <a:spcAft>
                <a:spcPts val="0"/>
              </a:spcAft>
              <a:buClr>
                <a:srgbClr val="000000"/>
              </a:buClr>
              <a:buSzPts val="1800"/>
              <a:buFont typeface="Arial"/>
              <a:buNone/>
            </a:pPr>
            <a:r>
              <a:rPr b="0" i="0" lang="en" sz="1800" u="none" cap="none" strike="noStrike">
                <a:solidFill>
                  <a:srgbClr val="005828"/>
                </a:solidFill>
                <a:latin typeface="Calibri"/>
                <a:ea typeface="Calibri"/>
                <a:cs typeface="Calibri"/>
                <a:sym typeface="Calibri"/>
              </a:rPr>
              <a:t>We need to change our thinking, attitude towards consumption.</a:t>
            </a:r>
            <a:endParaRPr b="0" i="0" sz="1400" u="none" cap="none" strike="noStrike">
              <a:solidFill>
                <a:srgbClr val="005828"/>
              </a:solidFill>
              <a:latin typeface="Calibri"/>
              <a:ea typeface="Calibri"/>
              <a:cs typeface="Calibri"/>
              <a:sym typeface="Calibri"/>
            </a:endParaRPr>
          </a:p>
          <a:p>
            <a:pPr indent="0" lvl="0" marL="0" marR="0" rtl="0" algn="l">
              <a:lnSpc>
                <a:spcPct val="150000"/>
              </a:lnSpc>
              <a:spcBef>
                <a:spcPts val="0"/>
              </a:spcBef>
              <a:spcAft>
                <a:spcPts val="0"/>
              </a:spcAft>
              <a:buClr>
                <a:srgbClr val="000000"/>
              </a:buClr>
              <a:buSzPts val="1800"/>
              <a:buFont typeface="Arial"/>
              <a:buNone/>
            </a:pPr>
            <a:r>
              <a:rPr b="0" i="0" lang="en" sz="1800" u="none" cap="none" strike="noStrike">
                <a:solidFill>
                  <a:srgbClr val="005828"/>
                </a:solidFill>
                <a:latin typeface="Calibri"/>
                <a:ea typeface="Calibri"/>
                <a:cs typeface="Calibri"/>
                <a:sym typeface="Calibri"/>
              </a:rPr>
              <a:t>Not plastic that should be environmentally friendly, but a man.</a:t>
            </a:r>
            <a:endParaRPr b="0" i="0" sz="1400" u="none" cap="none" strike="noStrike">
              <a:solidFill>
                <a:srgbClr val="005828"/>
              </a:solidFill>
              <a:latin typeface="Calibri"/>
              <a:ea typeface="Calibri"/>
              <a:cs typeface="Calibri"/>
              <a:sym typeface="Calibri"/>
            </a:endParaRPr>
          </a:p>
          <a:p>
            <a:pPr indent="0" lvl="0" marL="0" marR="0" rtl="0" algn="l">
              <a:lnSpc>
                <a:spcPct val="150000"/>
              </a:lnSpc>
              <a:spcBef>
                <a:spcPts val="0"/>
              </a:spcBef>
              <a:spcAft>
                <a:spcPts val="0"/>
              </a:spcAft>
              <a:buClr>
                <a:srgbClr val="000000"/>
              </a:buClr>
              <a:buSzPts val="1800"/>
              <a:buFont typeface="Arial"/>
              <a:buNone/>
            </a:pPr>
            <a:r>
              <a:rPr b="0" i="0" lang="en" sz="1800" u="none" cap="none" strike="noStrike">
                <a:solidFill>
                  <a:srgbClr val="005828"/>
                </a:solidFill>
                <a:latin typeface="Calibri"/>
                <a:ea typeface="Calibri"/>
                <a:cs typeface="Calibri"/>
                <a:sym typeface="Calibri"/>
              </a:rPr>
              <a:t>Plastic has unique properties, we can use it for a long time and recycle it.</a:t>
            </a:r>
            <a:endParaRPr b="0" i="0" sz="1400" u="none" cap="none" strike="noStrike">
              <a:solidFill>
                <a:srgbClr val="005828"/>
              </a:solidFill>
              <a:latin typeface="Calibri"/>
              <a:ea typeface="Calibri"/>
              <a:cs typeface="Calibri"/>
              <a:sym typeface="Calibri"/>
            </a:endParaRPr>
          </a:p>
          <a:p>
            <a:pPr indent="0" lvl="0" marL="0" marR="0" rtl="0" algn="l">
              <a:lnSpc>
                <a:spcPct val="150000"/>
              </a:lnSpc>
              <a:spcBef>
                <a:spcPts val="0"/>
              </a:spcBef>
              <a:spcAft>
                <a:spcPts val="0"/>
              </a:spcAft>
              <a:buClr>
                <a:srgbClr val="000000"/>
              </a:buClr>
              <a:buSzPts val="1800"/>
              <a:buFont typeface="Arial"/>
              <a:buNone/>
            </a:pPr>
            <a:r>
              <a:rPr b="0" i="0" lang="en" sz="1800" u="none" cap="none" strike="noStrike">
                <a:solidFill>
                  <a:srgbClr val="005828"/>
                </a:solidFill>
                <a:latin typeface="Calibri"/>
                <a:ea typeface="Calibri"/>
                <a:cs typeface="Calibri"/>
                <a:sym typeface="Calibri"/>
              </a:rPr>
              <a:t>It is a material that must be valued and saved.</a:t>
            </a:r>
            <a:br>
              <a:rPr b="0" i="0" lang="en" sz="1800" u="none" cap="none" strike="noStrike">
                <a:solidFill>
                  <a:srgbClr val="005828"/>
                </a:solidFill>
                <a:latin typeface="Calibri"/>
                <a:ea typeface="Calibri"/>
                <a:cs typeface="Calibri"/>
                <a:sym typeface="Calibri"/>
              </a:rPr>
            </a:br>
            <a:endParaRPr b="1" i="0" sz="1800" u="none" cap="none" strike="noStrike">
              <a:solidFill>
                <a:srgbClr val="005828"/>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3" name="Shape 103"/>
        <p:cNvGrpSpPr/>
        <p:nvPr/>
      </p:nvGrpSpPr>
      <p:grpSpPr>
        <a:xfrm>
          <a:off x="0" y="0"/>
          <a:ext cx="0" cy="0"/>
          <a:chOff x="0" y="0"/>
          <a:chExt cx="0" cy="0"/>
        </a:xfrm>
      </p:grpSpPr>
      <p:pic>
        <p:nvPicPr>
          <p:cNvPr descr="Graphical user interface, text&#10;&#10;Description automatically generated" id="104" name="Google Shape;104;p2"/>
          <p:cNvPicPr preferRelativeResize="0"/>
          <p:nvPr/>
        </p:nvPicPr>
        <p:blipFill rotWithShape="1">
          <a:blip r:embed="rId3">
            <a:alphaModFix/>
          </a:blip>
          <a:srcRect b="0" l="0" r="0" t="0"/>
          <a:stretch/>
        </p:blipFill>
        <p:spPr>
          <a:xfrm>
            <a:off x="94352" y="6043251"/>
            <a:ext cx="3443977" cy="722530"/>
          </a:xfrm>
          <a:prstGeom prst="rect">
            <a:avLst/>
          </a:prstGeom>
          <a:noFill/>
          <a:ln>
            <a:noFill/>
          </a:ln>
        </p:spPr>
      </p:pic>
      <p:pic>
        <p:nvPicPr>
          <p:cNvPr descr="Logo&#10;&#10;Description automatically generated" id="105" name="Google Shape;105;p2"/>
          <p:cNvPicPr preferRelativeResize="0"/>
          <p:nvPr/>
        </p:nvPicPr>
        <p:blipFill rotWithShape="1">
          <a:blip r:embed="rId4">
            <a:alphaModFix/>
          </a:blip>
          <a:srcRect b="0" l="0" r="0" t="0"/>
          <a:stretch/>
        </p:blipFill>
        <p:spPr>
          <a:xfrm>
            <a:off x="9026542" y="5433724"/>
            <a:ext cx="2620792" cy="1289795"/>
          </a:xfrm>
          <a:prstGeom prst="rect">
            <a:avLst/>
          </a:prstGeom>
          <a:noFill/>
          <a:ln>
            <a:noFill/>
          </a:ln>
        </p:spPr>
      </p:pic>
      <p:sp>
        <p:nvSpPr>
          <p:cNvPr id="106" name="Google Shape;106;p2"/>
          <p:cNvSpPr/>
          <p:nvPr/>
        </p:nvSpPr>
        <p:spPr>
          <a:xfrm>
            <a:off x="0" y="323511"/>
            <a:ext cx="3538329" cy="11927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7" name="Google Shape;107;p2"/>
          <p:cNvSpPr/>
          <p:nvPr/>
        </p:nvSpPr>
        <p:spPr>
          <a:xfrm>
            <a:off x="4104862" y="323511"/>
            <a:ext cx="3982277" cy="119270"/>
          </a:xfrm>
          <a:prstGeom prst="rect">
            <a:avLst/>
          </a:prstGeom>
          <a:solidFill>
            <a:srgbClr val="25AAE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8" name="Google Shape;108;p2"/>
          <p:cNvSpPr/>
          <p:nvPr/>
        </p:nvSpPr>
        <p:spPr>
          <a:xfrm>
            <a:off x="8653673" y="323511"/>
            <a:ext cx="3538329" cy="11927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9" name="Google Shape;109;p2"/>
          <p:cNvSpPr/>
          <p:nvPr/>
        </p:nvSpPr>
        <p:spPr>
          <a:xfrm>
            <a:off x="0" y="5873331"/>
            <a:ext cx="8748793" cy="6372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0" name="Google Shape;110;p2"/>
          <p:cNvSpPr txBox="1"/>
          <p:nvPr/>
        </p:nvSpPr>
        <p:spPr>
          <a:xfrm>
            <a:off x="654270" y="632888"/>
            <a:ext cx="4201500" cy="92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 sz="3600" u="none" cap="none" strike="noStrike">
                <a:solidFill>
                  <a:srgbClr val="056839"/>
                </a:solidFill>
                <a:latin typeface="Calibri"/>
                <a:ea typeface="Calibri"/>
                <a:cs typeface="Calibri"/>
                <a:sym typeface="Calibri"/>
              </a:rPr>
              <a:t>Definitions</a:t>
            </a:r>
            <a:endParaRPr b="1"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1" name="Google Shape;111;p2"/>
          <p:cNvSpPr txBox="1"/>
          <p:nvPr/>
        </p:nvSpPr>
        <p:spPr>
          <a:xfrm>
            <a:off x="819838" y="1355684"/>
            <a:ext cx="11022391" cy="415494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2200" u="none" cap="none" strike="noStrike">
                <a:solidFill>
                  <a:srgbClr val="005828"/>
                </a:solidFill>
                <a:latin typeface="Calibri"/>
                <a:ea typeface="Calibri"/>
                <a:cs typeface="Calibri"/>
                <a:sym typeface="Calibri"/>
              </a:rPr>
              <a:t>Plastic </a:t>
            </a:r>
            <a:r>
              <a:rPr b="0" i="0" lang="en" sz="2200" u="none" cap="none" strike="noStrike">
                <a:solidFill>
                  <a:srgbClr val="005828"/>
                </a:solidFill>
                <a:latin typeface="Calibri"/>
                <a:ea typeface="Calibri"/>
                <a:cs typeface="Calibri"/>
                <a:sym typeface="Calibri"/>
              </a:rPr>
              <a:t>, </a:t>
            </a:r>
            <a:r>
              <a:rPr b="1" i="0" lang="en" sz="2200" u="none" cap="none" strike="noStrike">
                <a:solidFill>
                  <a:srgbClr val="005828"/>
                </a:solidFill>
                <a:latin typeface="Calibri"/>
                <a:ea typeface="Calibri"/>
                <a:cs typeface="Calibri"/>
                <a:sym typeface="Calibri"/>
              </a:rPr>
              <a:t>plastic</a:t>
            </a:r>
            <a:r>
              <a:rPr b="0" i="0" lang="en" sz="2200" u="none" cap="none" strike="noStrike">
                <a:solidFill>
                  <a:srgbClr val="005828"/>
                </a:solidFill>
                <a:latin typeface="Calibri"/>
                <a:ea typeface="Calibri"/>
                <a:cs typeface="Calibri"/>
                <a:sym typeface="Calibri"/>
              </a:rPr>
              <a:t> − polymeric material from which products are formed when it is plastic;</a:t>
            </a:r>
            <a:endParaRPr/>
          </a:p>
          <a:p>
            <a:pPr indent="0" lvl="0" marL="0" marR="0" rtl="0" algn="l">
              <a:lnSpc>
                <a:spcPct val="100000"/>
              </a:lnSpc>
              <a:spcBef>
                <a:spcPts val="0"/>
              </a:spcBef>
              <a:spcAft>
                <a:spcPts val="0"/>
              </a:spcAft>
              <a:buNone/>
            </a:pPr>
            <a:r>
              <a:rPr b="0" i="0" lang="en" sz="2200" u="sng" cap="none" strike="noStrike">
                <a:solidFill>
                  <a:srgbClr val="005828"/>
                </a:solidFill>
                <a:latin typeface="Calibri"/>
                <a:ea typeface="Calibri"/>
                <a:cs typeface="Calibri"/>
                <a:sym typeface="Calibri"/>
                <a:hlinkClick r:id="rId5">
                  <a:extLst>
                    <a:ext uri="{A12FA001-AC4F-418D-AE19-62706E023703}">
                      <ahyp:hlinkClr val="tx"/>
                    </a:ext>
                  </a:extLst>
                </a:hlinkClick>
              </a:rPr>
              <a:t>https://www.britannica.com/science/plastic</a:t>
            </a:r>
            <a:endParaRPr b="0" i="0" sz="2200" u="none" cap="none" strike="noStrike">
              <a:solidFill>
                <a:srgbClr val="005828"/>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200"/>
              <a:buFont typeface="Arial"/>
              <a:buNone/>
            </a:pPr>
            <a:r>
              <a:rPr b="1" i="0" lang="en" sz="2200" u="none" cap="none" strike="noStrike">
                <a:solidFill>
                  <a:srgbClr val="005828"/>
                </a:solidFill>
                <a:latin typeface="Calibri"/>
                <a:ea typeface="Calibri"/>
                <a:cs typeface="Calibri"/>
                <a:sym typeface="Calibri"/>
              </a:rPr>
              <a:t>Primary microplastics </a:t>
            </a:r>
            <a:r>
              <a:rPr b="0" i="0" lang="en" sz="2200" u="none" cap="none" strike="noStrike">
                <a:solidFill>
                  <a:srgbClr val="005828"/>
                </a:solidFill>
                <a:latin typeface="Calibri"/>
                <a:ea typeface="Calibri"/>
                <a:cs typeface="Calibri"/>
                <a:sym typeface="Calibri"/>
              </a:rPr>
              <a:t>are produced as small particles that could perform a specific function;</a:t>
            </a:r>
            <a:endParaRPr/>
          </a:p>
          <a:p>
            <a:pPr indent="0" lvl="0" marL="0" marR="0" rtl="0" algn="l">
              <a:lnSpc>
                <a:spcPct val="100000"/>
              </a:lnSpc>
              <a:spcBef>
                <a:spcPts val="0"/>
              </a:spcBef>
              <a:spcAft>
                <a:spcPts val="0"/>
              </a:spcAft>
              <a:buNone/>
            </a:pPr>
            <a:r>
              <a:rPr b="0" i="0" lang="en" sz="2200" u="sng" cap="none" strike="noStrike">
                <a:solidFill>
                  <a:srgbClr val="005828"/>
                </a:solidFill>
                <a:latin typeface="Calibri"/>
                <a:ea typeface="Calibri"/>
                <a:cs typeface="Calibri"/>
                <a:sym typeface="Calibri"/>
                <a:hlinkClick r:id="rId6">
                  <a:extLst>
                    <a:ext uri="{A12FA001-AC4F-418D-AE19-62706E023703}">
                      <ahyp:hlinkClr val="tx"/>
                    </a:ext>
                  </a:extLst>
                </a:hlinkClick>
              </a:rPr>
              <a:t>https://education.nationalgeographic.org/resource/microplastics</a:t>
            </a:r>
            <a:endParaRPr b="0" i="0" sz="2200" u="none" cap="none" strike="noStrike">
              <a:solidFill>
                <a:srgbClr val="005828"/>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200"/>
              <a:buFont typeface="Arial"/>
              <a:buNone/>
            </a:pPr>
            <a:r>
              <a:rPr b="1" i="0" lang="en" sz="2200" u="none" cap="none" strike="noStrike">
                <a:solidFill>
                  <a:srgbClr val="005828"/>
                </a:solidFill>
                <a:latin typeface="Calibri"/>
                <a:ea typeface="Calibri"/>
                <a:cs typeface="Calibri"/>
                <a:sym typeface="Calibri"/>
              </a:rPr>
              <a:t>Secondary microplastics </a:t>
            </a:r>
            <a:r>
              <a:rPr b="0" i="0" lang="en" sz="2200" u="none" cap="none" strike="noStrike">
                <a:solidFill>
                  <a:srgbClr val="005828"/>
                </a:solidFill>
                <a:latin typeface="Calibri"/>
                <a:ea typeface="Calibri"/>
                <a:cs typeface="Calibri"/>
                <a:sym typeface="Calibri"/>
              </a:rPr>
              <a:t>come from the breakdown of larger plastic items.</a:t>
            </a:r>
            <a:endParaRPr/>
          </a:p>
          <a:p>
            <a:pPr indent="0" lvl="0" marL="0" marR="0" rtl="0" algn="l">
              <a:lnSpc>
                <a:spcPct val="100000"/>
              </a:lnSpc>
              <a:spcBef>
                <a:spcPts val="0"/>
              </a:spcBef>
              <a:spcAft>
                <a:spcPts val="0"/>
              </a:spcAft>
              <a:buNone/>
            </a:pPr>
            <a:r>
              <a:rPr b="0" i="0" lang="en" sz="2200" u="none" cap="none" strike="noStrike">
                <a:solidFill>
                  <a:srgbClr val="005828"/>
                </a:solidFill>
                <a:latin typeface="Calibri"/>
                <a:ea typeface="Calibri"/>
                <a:cs typeface="Calibri"/>
                <a:sym typeface="Calibri"/>
              </a:rPr>
              <a:t> </a:t>
            </a:r>
            <a:r>
              <a:rPr b="0" i="0" lang="en" sz="2200" u="sng" cap="none" strike="noStrike">
                <a:solidFill>
                  <a:srgbClr val="005828"/>
                </a:solidFill>
                <a:latin typeface="Calibri"/>
                <a:ea typeface="Calibri"/>
                <a:cs typeface="Calibri"/>
                <a:sym typeface="Calibri"/>
                <a:hlinkClick r:id="rId7">
                  <a:extLst>
                    <a:ext uri="{A12FA001-AC4F-418D-AE19-62706E023703}">
                      <ahyp:hlinkClr val="tx"/>
                    </a:ext>
                  </a:extLst>
                </a:hlinkClick>
              </a:rPr>
              <a:t>https://education.nationalgeographic.org/resource/microplastics</a:t>
            </a:r>
            <a:endParaRPr b="0" i="0" sz="2200" u="none" cap="none" strike="noStrike">
              <a:solidFill>
                <a:srgbClr val="005828"/>
              </a:solidFill>
              <a:latin typeface="Calibri"/>
              <a:ea typeface="Calibri"/>
              <a:cs typeface="Calibri"/>
              <a:sym typeface="Calibri"/>
            </a:endParaRPr>
          </a:p>
          <a:p>
            <a:pPr indent="0" lvl="0" marL="0" marR="0" rtl="0" algn="l">
              <a:lnSpc>
                <a:spcPct val="100000"/>
              </a:lnSpc>
              <a:spcBef>
                <a:spcPts val="0"/>
              </a:spcBef>
              <a:spcAft>
                <a:spcPts val="0"/>
              </a:spcAft>
              <a:buNone/>
            </a:pPr>
            <a:r>
              <a:rPr b="1" i="0" lang="en" sz="2200" u="none" cap="none" strike="noStrike">
                <a:solidFill>
                  <a:srgbClr val="005828"/>
                </a:solidFill>
                <a:latin typeface="Calibri"/>
                <a:ea typeface="Calibri"/>
                <a:cs typeface="Calibri"/>
                <a:sym typeface="Calibri"/>
              </a:rPr>
              <a:t>BPA </a:t>
            </a:r>
            <a:r>
              <a:rPr b="0" i="0" lang="en" sz="2200" u="none" cap="none" strike="noStrike">
                <a:solidFill>
                  <a:srgbClr val="005828"/>
                </a:solidFill>
                <a:latin typeface="Calibri"/>
                <a:ea typeface="Calibri"/>
                <a:cs typeface="Calibri"/>
                <a:sym typeface="Calibri"/>
              </a:rPr>
              <a:t>- bisphenol , one of the components used in the production of plastic A</a:t>
            </a:r>
            <a:endParaRPr/>
          </a:p>
          <a:p>
            <a:pPr indent="0" lvl="0" marL="0" marR="0" rtl="0" algn="l">
              <a:lnSpc>
                <a:spcPct val="100000"/>
              </a:lnSpc>
              <a:spcBef>
                <a:spcPts val="0"/>
              </a:spcBef>
              <a:spcAft>
                <a:spcPts val="0"/>
              </a:spcAft>
              <a:buNone/>
            </a:pPr>
            <a:r>
              <a:rPr b="0" i="0" lang="en" sz="2200" u="sng" cap="none" strike="noStrike">
                <a:solidFill>
                  <a:srgbClr val="005828"/>
                </a:solidFill>
                <a:latin typeface="Calibri"/>
                <a:ea typeface="Calibri"/>
                <a:cs typeface="Calibri"/>
                <a:sym typeface="Calibri"/>
                <a:hlinkClick r:id="rId8">
                  <a:extLst>
                    <a:ext uri="{A12FA001-AC4F-418D-AE19-62706E023703}">
                      <ahyp:hlinkClr val="tx"/>
                    </a:ext>
                  </a:extLst>
                </a:hlinkClick>
              </a:rPr>
              <a:t>https://www.sigmaaldrich.com/LT/en/product/aldrich/239658?gclid=Cj0KCQjw1vSZBhDuARIsAKZlijSPnXsS7P692Grlp169-rhbHhKJcUVJxFZbDwQL9oVUVLw5H4S0Vz8aAhHNEALw_wcB&amp;gclsrc=aw.ds</a:t>
            </a:r>
            <a:r>
              <a:rPr b="0" i="0" lang="en" sz="2200" u="none" cap="none" strike="noStrike">
                <a:solidFill>
                  <a:srgbClr val="005828"/>
                </a:solidFill>
                <a:latin typeface="Calibri"/>
                <a:ea typeface="Calibri"/>
                <a:cs typeface="Calibri"/>
                <a:sym typeface="Calibri"/>
              </a:rPr>
              <a:t> </a:t>
            </a:r>
            <a:endParaRPr b="0" i="0" sz="2200" u="none" cap="none" strike="noStrike">
              <a:solidFill>
                <a:srgbClr val="005828"/>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200"/>
              <a:buFont typeface="Arial"/>
              <a:buNone/>
            </a:pPr>
            <a:r>
              <a:rPr b="1" i="0" lang="en" sz="2200" u="none" cap="none" strike="noStrike">
                <a:solidFill>
                  <a:srgbClr val="005828"/>
                </a:solidFill>
                <a:latin typeface="Calibri"/>
                <a:ea typeface="Calibri"/>
                <a:cs typeface="Calibri"/>
                <a:sym typeface="Calibri"/>
              </a:rPr>
              <a:t>Phthalate </a:t>
            </a:r>
            <a:r>
              <a:rPr b="0" i="0" lang="en" sz="2200" u="none" cap="none" strike="noStrike">
                <a:solidFill>
                  <a:srgbClr val="005828"/>
                </a:solidFill>
                <a:latin typeface="Calibri"/>
                <a:ea typeface="Calibri"/>
                <a:cs typeface="Calibri"/>
                <a:sym typeface="Calibri"/>
              </a:rPr>
              <a:t>- harmful plastic used in the production of toys.</a:t>
            </a:r>
            <a:endParaRPr/>
          </a:p>
          <a:p>
            <a:pPr indent="0" lvl="0" marL="0" marR="0" rtl="0" algn="l">
              <a:lnSpc>
                <a:spcPct val="100000"/>
              </a:lnSpc>
              <a:spcBef>
                <a:spcPts val="0"/>
              </a:spcBef>
              <a:spcAft>
                <a:spcPts val="0"/>
              </a:spcAft>
              <a:buNone/>
            </a:pPr>
            <a:r>
              <a:rPr b="0" i="0" lang="en" sz="2200" u="sng" cap="none" strike="noStrike">
                <a:solidFill>
                  <a:srgbClr val="005828"/>
                </a:solidFill>
                <a:latin typeface="Calibri"/>
                <a:ea typeface="Calibri"/>
                <a:cs typeface="Calibri"/>
                <a:sym typeface="Calibri"/>
                <a:hlinkClick r:id="rId9">
                  <a:extLst>
                    <a:ext uri="{A12FA001-AC4F-418D-AE19-62706E023703}">
                      <ahyp:hlinkClr val="tx"/>
                    </a:ext>
                  </a:extLst>
                </a:hlinkClick>
              </a:rPr>
              <a:t>https://eeb.org/toxictoys/</a:t>
            </a:r>
            <a:endParaRPr b="0" i="0" sz="2200" u="none" cap="none" strike="noStrike">
              <a:solidFill>
                <a:srgbClr val="056839"/>
              </a:solidFill>
              <a:latin typeface="Calibri"/>
              <a:ea typeface="Calibri"/>
              <a:cs typeface="Calibri"/>
              <a:sym typeface="Calibri"/>
            </a:endParaRPr>
          </a:p>
        </p:txBody>
      </p:sp>
      <p:pic>
        <p:nvPicPr>
          <p:cNvPr id="112" name="Google Shape;112;p2"/>
          <p:cNvPicPr preferRelativeResize="0"/>
          <p:nvPr/>
        </p:nvPicPr>
        <p:blipFill rotWithShape="1">
          <a:blip r:embed="rId10">
            <a:alphaModFix/>
          </a:blip>
          <a:srcRect b="0" l="0" r="0" t="0"/>
          <a:stretch/>
        </p:blipFill>
        <p:spPr>
          <a:xfrm>
            <a:off x="94352" y="1404865"/>
            <a:ext cx="725487" cy="1469263"/>
          </a:xfrm>
          <a:prstGeom prst="rect">
            <a:avLst/>
          </a:prstGeom>
          <a:noFill/>
          <a:ln>
            <a:noFill/>
          </a:ln>
        </p:spPr>
      </p:pic>
      <p:sp>
        <p:nvSpPr>
          <p:cNvPr id="113" name="Google Shape;113;p2"/>
          <p:cNvSpPr/>
          <p:nvPr/>
        </p:nvSpPr>
        <p:spPr>
          <a:xfrm>
            <a:off x="750911" y="1172296"/>
            <a:ext cx="3538200" cy="627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7" name="Shape 117"/>
        <p:cNvGrpSpPr/>
        <p:nvPr/>
      </p:nvGrpSpPr>
      <p:grpSpPr>
        <a:xfrm>
          <a:off x="0" y="0"/>
          <a:ext cx="0" cy="0"/>
          <a:chOff x="0" y="0"/>
          <a:chExt cx="0" cy="0"/>
        </a:xfrm>
      </p:grpSpPr>
      <p:pic>
        <p:nvPicPr>
          <p:cNvPr descr="Graphical user interface, text&#10;&#10;Description automatically generated" id="118" name="Google Shape;118;p3"/>
          <p:cNvPicPr preferRelativeResize="0"/>
          <p:nvPr/>
        </p:nvPicPr>
        <p:blipFill rotWithShape="1">
          <a:blip r:embed="rId3">
            <a:alphaModFix/>
          </a:blip>
          <a:srcRect b="0" l="0" r="0" t="0"/>
          <a:stretch/>
        </p:blipFill>
        <p:spPr>
          <a:xfrm>
            <a:off x="94352" y="6078635"/>
            <a:ext cx="3443977" cy="722530"/>
          </a:xfrm>
          <a:prstGeom prst="rect">
            <a:avLst/>
          </a:prstGeom>
          <a:noFill/>
          <a:ln>
            <a:noFill/>
          </a:ln>
        </p:spPr>
      </p:pic>
      <p:pic>
        <p:nvPicPr>
          <p:cNvPr descr="Logo&#10;&#10;Description automatically generated" id="119" name="Google Shape;119;p3"/>
          <p:cNvPicPr preferRelativeResize="0"/>
          <p:nvPr/>
        </p:nvPicPr>
        <p:blipFill rotWithShape="1">
          <a:blip r:embed="rId4">
            <a:alphaModFix/>
          </a:blip>
          <a:srcRect b="0" l="0" r="0" t="0"/>
          <a:stretch/>
        </p:blipFill>
        <p:spPr>
          <a:xfrm>
            <a:off x="9026542" y="5433724"/>
            <a:ext cx="2620792" cy="1289795"/>
          </a:xfrm>
          <a:prstGeom prst="rect">
            <a:avLst/>
          </a:prstGeom>
          <a:noFill/>
          <a:ln>
            <a:noFill/>
          </a:ln>
        </p:spPr>
      </p:pic>
      <p:sp>
        <p:nvSpPr>
          <p:cNvPr id="120" name="Google Shape;120;p3"/>
          <p:cNvSpPr/>
          <p:nvPr/>
        </p:nvSpPr>
        <p:spPr>
          <a:xfrm>
            <a:off x="0" y="323511"/>
            <a:ext cx="3538329" cy="11927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1" name="Google Shape;121;p3"/>
          <p:cNvSpPr/>
          <p:nvPr/>
        </p:nvSpPr>
        <p:spPr>
          <a:xfrm>
            <a:off x="4104862" y="323511"/>
            <a:ext cx="3982277" cy="119270"/>
          </a:xfrm>
          <a:prstGeom prst="rect">
            <a:avLst/>
          </a:prstGeom>
          <a:solidFill>
            <a:srgbClr val="25AAE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2" name="Google Shape;122;p3"/>
          <p:cNvSpPr/>
          <p:nvPr/>
        </p:nvSpPr>
        <p:spPr>
          <a:xfrm>
            <a:off x="8653673" y="323511"/>
            <a:ext cx="3538329" cy="11927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3" name="Google Shape;123;p3"/>
          <p:cNvSpPr/>
          <p:nvPr/>
        </p:nvSpPr>
        <p:spPr>
          <a:xfrm>
            <a:off x="0" y="5991252"/>
            <a:ext cx="8748793" cy="6372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4" name="Google Shape;124;p3"/>
          <p:cNvSpPr txBox="1"/>
          <p:nvPr/>
        </p:nvSpPr>
        <p:spPr>
          <a:xfrm>
            <a:off x="654270" y="632888"/>
            <a:ext cx="9027058" cy="6462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 sz="3600" u="none" cap="none" strike="noStrike">
                <a:solidFill>
                  <a:srgbClr val="056839"/>
                </a:solidFill>
                <a:latin typeface="Calibri"/>
                <a:ea typeface="Calibri"/>
                <a:cs typeface="Calibri"/>
                <a:sym typeface="Calibri"/>
              </a:rPr>
              <a:t>Learning outcomes</a:t>
            </a:r>
            <a:endParaRPr b="0" i="0" sz="1800" u="none" cap="none" strike="noStrike">
              <a:solidFill>
                <a:srgbClr val="FF0000"/>
              </a:solidFill>
              <a:latin typeface="Calibri"/>
              <a:ea typeface="Calibri"/>
              <a:cs typeface="Calibri"/>
              <a:sym typeface="Calibri"/>
            </a:endParaRPr>
          </a:p>
        </p:txBody>
      </p:sp>
      <p:sp>
        <p:nvSpPr>
          <p:cNvPr id="125" name="Google Shape;125;p3"/>
          <p:cNvSpPr txBox="1"/>
          <p:nvPr/>
        </p:nvSpPr>
        <p:spPr>
          <a:xfrm>
            <a:off x="654270" y="1438364"/>
            <a:ext cx="11142989" cy="4062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3600" u="none" cap="none" strike="noStrike">
                <a:solidFill>
                  <a:srgbClr val="056839"/>
                </a:solidFill>
                <a:latin typeface="Calibri"/>
                <a:ea typeface="Calibri"/>
                <a:cs typeface="Calibri"/>
                <a:sym typeface="Calibri"/>
              </a:rPr>
              <a:t>Using various sources, students will be able to indicate the effects of microplastics on organisms;</a:t>
            </a:r>
            <a:endParaRPr/>
          </a:p>
          <a:p>
            <a:pPr indent="0" lvl="0" marL="0" marR="0" rtl="0" algn="l">
              <a:lnSpc>
                <a:spcPct val="100000"/>
              </a:lnSpc>
              <a:spcBef>
                <a:spcPts val="0"/>
              </a:spcBef>
              <a:spcAft>
                <a:spcPts val="0"/>
              </a:spcAft>
              <a:buNone/>
            </a:pPr>
            <a:r>
              <a:rPr b="0" i="0" lang="en" sz="3600" u="none" cap="none" strike="noStrike">
                <a:solidFill>
                  <a:srgbClr val="056839"/>
                </a:solidFill>
                <a:latin typeface="Calibri"/>
                <a:ea typeface="Calibri"/>
                <a:cs typeface="Calibri"/>
                <a:sym typeface="Calibri"/>
              </a:rPr>
              <a:t>They will describe the need and possibilities of plastic;</a:t>
            </a:r>
            <a:endParaRPr/>
          </a:p>
          <a:p>
            <a:pPr indent="0" lvl="0" marL="0" marR="0" rtl="0" algn="l">
              <a:lnSpc>
                <a:spcPct val="100000"/>
              </a:lnSpc>
              <a:spcBef>
                <a:spcPts val="0"/>
              </a:spcBef>
              <a:spcAft>
                <a:spcPts val="0"/>
              </a:spcAft>
              <a:buNone/>
            </a:pPr>
            <a:r>
              <a:rPr b="0" i="0" lang="en" sz="3600" u="none" cap="none" strike="noStrike">
                <a:solidFill>
                  <a:srgbClr val="056839"/>
                </a:solidFill>
                <a:latin typeface="Calibri"/>
                <a:ea typeface="Calibri"/>
                <a:cs typeface="Calibri"/>
                <a:sym typeface="Calibri"/>
              </a:rPr>
              <a:t>Students will indicate the effect of microplastics on the body;</a:t>
            </a:r>
            <a:endParaRPr/>
          </a:p>
          <a:p>
            <a:pPr indent="0" lvl="0" marL="0" marR="0" rtl="0" algn="l">
              <a:lnSpc>
                <a:spcPct val="100000"/>
              </a:lnSpc>
              <a:spcBef>
                <a:spcPts val="0"/>
              </a:spcBef>
              <a:spcAft>
                <a:spcPts val="0"/>
              </a:spcAft>
              <a:buNone/>
            </a:pPr>
            <a:r>
              <a:rPr b="0" i="0" lang="en" sz="3600" u="none" cap="none" strike="noStrike">
                <a:solidFill>
                  <a:srgbClr val="056839"/>
                </a:solidFill>
                <a:latin typeface="Calibri"/>
                <a:ea typeface="Calibri"/>
                <a:cs typeface="Calibri"/>
                <a:sym typeface="Calibri"/>
              </a:rPr>
              <a:t>They will offer an alternative to plastic products.</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056839"/>
              </a:solidFill>
              <a:latin typeface="Calibri"/>
              <a:ea typeface="Calibri"/>
              <a:cs typeface="Calibri"/>
              <a:sym typeface="Calibri"/>
            </a:endParaRPr>
          </a:p>
        </p:txBody>
      </p:sp>
      <p:sp>
        <p:nvSpPr>
          <p:cNvPr id="126" name="Google Shape;126;p3"/>
          <p:cNvSpPr/>
          <p:nvPr/>
        </p:nvSpPr>
        <p:spPr>
          <a:xfrm>
            <a:off x="612986" y="1172296"/>
            <a:ext cx="3538200" cy="627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0" name="Shape 130"/>
        <p:cNvGrpSpPr/>
        <p:nvPr/>
      </p:nvGrpSpPr>
      <p:grpSpPr>
        <a:xfrm>
          <a:off x="0" y="0"/>
          <a:ext cx="0" cy="0"/>
          <a:chOff x="0" y="0"/>
          <a:chExt cx="0" cy="0"/>
        </a:xfrm>
      </p:grpSpPr>
      <p:sp>
        <p:nvSpPr>
          <p:cNvPr id="131" name="Google Shape;131;p4"/>
          <p:cNvSpPr/>
          <p:nvPr/>
        </p:nvSpPr>
        <p:spPr>
          <a:xfrm>
            <a:off x="0" y="0"/>
            <a:ext cx="12192000" cy="6857999"/>
          </a:xfrm>
          <a:prstGeom prst="rect">
            <a:avLst/>
          </a:prstGeom>
          <a:gradFill>
            <a:gsLst>
              <a:gs pos="0">
                <a:srgbClr val="F5F7FC"/>
              </a:gs>
              <a:gs pos="100000">
                <a:srgbClr val="7AC99A">
                  <a:alpha val="77254"/>
                </a:srgbClr>
              </a:gs>
            </a:gsLst>
            <a:lin ang="21593999"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2" name="Google Shape;132;p4"/>
          <p:cNvSpPr txBox="1"/>
          <p:nvPr/>
        </p:nvSpPr>
        <p:spPr>
          <a:xfrm>
            <a:off x="577399" y="318950"/>
            <a:ext cx="8206735"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 sz="3600" u="none" cap="none" strike="noStrike">
                <a:solidFill>
                  <a:srgbClr val="056839"/>
                </a:solidFill>
                <a:latin typeface="Calibri"/>
                <a:ea typeface="Calibri"/>
                <a:cs typeface="Calibri"/>
                <a:sym typeface="Calibri"/>
              </a:rPr>
              <a:t>Green skill (s) addressed</a:t>
            </a:r>
            <a:endParaRPr b="1" i="0" sz="3600" u="none" cap="none" strike="noStrike">
              <a:solidFill>
                <a:srgbClr val="05683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3" name="Google Shape;133;p4"/>
          <p:cNvSpPr txBox="1"/>
          <p:nvPr/>
        </p:nvSpPr>
        <p:spPr>
          <a:xfrm>
            <a:off x="5745920" y="1166841"/>
            <a:ext cx="4742100" cy="54489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56839"/>
              </a:buClr>
              <a:buSzPts val="2400"/>
              <a:buFont typeface="Arial"/>
              <a:buChar char="•"/>
            </a:pPr>
            <a:r>
              <a:rPr b="0" i="0" lang="en" sz="2400" u="none" cap="none" strike="noStrike">
                <a:solidFill>
                  <a:srgbClr val="056839"/>
                </a:solidFill>
                <a:latin typeface="Calibri"/>
                <a:ea typeface="Calibri"/>
                <a:cs typeface="Calibri"/>
                <a:sym typeface="Calibri"/>
              </a:rPr>
              <a:t>Forward-thinking</a:t>
            </a:r>
            <a:endParaRPr b="0" i="0" sz="2400" u="none" cap="none" strike="noStrike">
              <a:solidFill>
                <a:srgbClr val="056839"/>
              </a:solidFill>
              <a:latin typeface="Calibri"/>
              <a:ea typeface="Calibri"/>
              <a:cs typeface="Calibri"/>
              <a:sym typeface="Calibri"/>
            </a:endParaRPr>
          </a:p>
          <a:p>
            <a:pPr indent="-342900" lvl="0" marL="342900" marR="0" rtl="0" algn="l">
              <a:lnSpc>
                <a:spcPct val="150000"/>
              </a:lnSpc>
              <a:spcBef>
                <a:spcPts val="0"/>
              </a:spcBef>
              <a:spcAft>
                <a:spcPts val="0"/>
              </a:spcAft>
              <a:buClr>
                <a:srgbClr val="056839"/>
              </a:buClr>
              <a:buSzPts val="2400"/>
              <a:buFont typeface="Arial"/>
              <a:buChar char="•"/>
            </a:pPr>
            <a:r>
              <a:rPr b="0" i="0" lang="en" sz="2400" u="none" cap="none" strike="noStrike">
                <a:solidFill>
                  <a:srgbClr val="056839"/>
                </a:solidFill>
                <a:latin typeface="Calibri"/>
                <a:ea typeface="Calibri"/>
                <a:cs typeface="Calibri"/>
                <a:sym typeface="Calibri"/>
              </a:rPr>
              <a:t>Analytical skills</a:t>
            </a:r>
            <a:endParaRPr b="0" i="0" sz="2400" u="none" cap="none" strike="noStrike">
              <a:solidFill>
                <a:srgbClr val="056839"/>
              </a:solidFill>
              <a:latin typeface="Calibri"/>
              <a:ea typeface="Calibri"/>
              <a:cs typeface="Calibri"/>
              <a:sym typeface="Calibri"/>
            </a:endParaRPr>
          </a:p>
          <a:p>
            <a:pPr indent="-342900" lvl="0" marL="342900" marR="0" rtl="0" algn="l">
              <a:lnSpc>
                <a:spcPct val="150000"/>
              </a:lnSpc>
              <a:spcBef>
                <a:spcPts val="0"/>
              </a:spcBef>
              <a:spcAft>
                <a:spcPts val="0"/>
              </a:spcAft>
              <a:buClr>
                <a:srgbClr val="056839"/>
              </a:buClr>
              <a:buSzPts val="2400"/>
              <a:buFont typeface="Arial"/>
              <a:buChar char="•"/>
            </a:pPr>
            <a:r>
              <a:rPr b="0" i="0" lang="en" sz="2400" u="none" cap="none" strike="noStrike">
                <a:solidFill>
                  <a:srgbClr val="056839"/>
                </a:solidFill>
                <a:latin typeface="Calibri"/>
                <a:ea typeface="Calibri"/>
                <a:cs typeface="Calibri"/>
                <a:sym typeface="Calibri"/>
              </a:rPr>
              <a:t>Lean production</a:t>
            </a:r>
            <a:endParaRPr b="0" i="0" sz="2400" u="none" cap="none" strike="noStrike">
              <a:solidFill>
                <a:srgbClr val="056839"/>
              </a:solidFill>
              <a:latin typeface="Calibri"/>
              <a:ea typeface="Calibri"/>
              <a:cs typeface="Calibri"/>
              <a:sym typeface="Calibri"/>
            </a:endParaRPr>
          </a:p>
          <a:p>
            <a:pPr indent="-342900" lvl="0" marL="342900" marR="0" rtl="0" algn="l">
              <a:lnSpc>
                <a:spcPct val="150000"/>
              </a:lnSpc>
              <a:spcBef>
                <a:spcPts val="0"/>
              </a:spcBef>
              <a:spcAft>
                <a:spcPts val="0"/>
              </a:spcAft>
              <a:buClr>
                <a:srgbClr val="056839"/>
              </a:buClr>
              <a:buSzPts val="2400"/>
              <a:buFont typeface="Arial"/>
              <a:buChar char="•"/>
            </a:pPr>
            <a:r>
              <a:rPr b="0" i="0" lang="en" sz="2400" u="none" cap="none" strike="noStrike">
                <a:solidFill>
                  <a:srgbClr val="056839"/>
                </a:solidFill>
                <a:latin typeface="Calibri"/>
                <a:ea typeface="Calibri"/>
                <a:cs typeface="Calibri"/>
                <a:sym typeface="Calibri"/>
              </a:rPr>
              <a:t>Maintenance and repair skills</a:t>
            </a:r>
            <a:endParaRPr b="0" i="0" sz="2400" u="none" cap="none" strike="noStrike">
              <a:solidFill>
                <a:srgbClr val="056839"/>
              </a:solidFill>
              <a:latin typeface="Calibri"/>
              <a:ea typeface="Calibri"/>
              <a:cs typeface="Calibri"/>
              <a:sym typeface="Calibri"/>
            </a:endParaRPr>
          </a:p>
          <a:p>
            <a:pPr indent="-342900" lvl="0" marL="342900" marR="0" rtl="0" algn="l">
              <a:lnSpc>
                <a:spcPct val="150000"/>
              </a:lnSpc>
              <a:spcBef>
                <a:spcPts val="0"/>
              </a:spcBef>
              <a:spcAft>
                <a:spcPts val="0"/>
              </a:spcAft>
              <a:buClr>
                <a:srgbClr val="056839"/>
              </a:buClr>
              <a:buSzPts val="2400"/>
              <a:buFont typeface="Arial"/>
              <a:buChar char="•"/>
            </a:pPr>
            <a:r>
              <a:rPr b="0" i="0" lang="en" sz="2400" u="none" cap="none" strike="noStrike">
                <a:solidFill>
                  <a:srgbClr val="056839"/>
                </a:solidFill>
                <a:latin typeface="Calibri"/>
                <a:ea typeface="Calibri"/>
                <a:cs typeface="Calibri"/>
                <a:sym typeface="Calibri"/>
              </a:rPr>
              <a:t>Pollution prevention</a:t>
            </a:r>
            <a:endParaRPr b="0" i="0" sz="2400" u="none" cap="none" strike="noStrike">
              <a:solidFill>
                <a:srgbClr val="056839"/>
              </a:solidFill>
              <a:latin typeface="Calibri"/>
              <a:ea typeface="Calibri"/>
              <a:cs typeface="Calibri"/>
              <a:sym typeface="Calibri"/>
            </a:endParaRPr>
          </a:p>
          <a:p>
            <a:pPr indent="-342900" lvl="0" marL="342900" marR="0" rtl="0" algn="l">
              <a:lnSpc>
                <a:spcPct val="150000"/>
              </a:lnSpc>
              <a:spcBef>
                <a:spcPts val="0"/>
              </a:spcBef>
              <a:spcAft>
                <a:spcPts val="0"/>
              </a:spcAft>
              <a:buClr>
                <a:srgbClr val="056839"/>
              </a:buClr>
              <a:buSzPts val="2400"/>
              <a:buFont typeface="Arial"/>
              <a:buChar char="•"/>
            </a:pPr>
            <a:r>
              <a:rPr b="0" i="0" lang="en" sz="2400" u="none" cap="none" strike="noStrike">
                <a:solidFill>
                  <a:srgbClr val="056839"/>
                </a:solidFill>
                <a:latin typeface="Calibri"/>
                <a:ea typeface="Calibri"/>
                <a:cs typeface="Calibri"/>
                <a:sym typeface="Calibri"/>
              </a:rPr>
              <a:t>Eco-design</a:t>
            </a:r>
            <a:endParaRPr b="0" i="0" sz="2400" u="none" cap="none" strike="noStrike">
              <a:solidFill>
                <a:srgbClr val="056839"/>
              </a:solidFill>
              <a:latin typeface="Calibri"/>
              <a:ea typeface="Calibri"/>
              <a:cs typeface="Calibri"/>
              <a:sym typeface="Calibri"/>
            </a:endParaRPr>
          </a:p>
          <a:p>
            <a:pPr indent="-342900" lvl="0" marL="342900" marR="0" rtl="0" algn="l">
              <a:lnSpc>
                <a:spcPct val="150000"/>
              </a:lnSpc>
              <a:spcBef>
                <a:spcPts val="0"/>
              </a:spcBef>
              <a:spcAft>
                <a:spcPts val="0"/>
              </a:spcAft>
              <a:buClr>
                <a:srgbClr val="056839"/>
              </a:buClr>
              <a:buSzPts val="2400"/>
              <a:buFont typeface="Arial"/>
              <a:buChar char="•"/>
            </a:pPr>
            <a:r>
              <a:rPr b="0" i="0" lang="en" sz="2400" u="none" cap="none" strike="noStrike">
                <a:solidFill>
                  <a:srgbClr val="056839"/>
                </a:solidFill>
                <a:latin typeface="Calibri"/>
                <a:ea typeface="Calibri"/>
                <a:cs typeface="Calibri"/>
                <a:sym typeface="Calibri"/>
              </a:rPr>
              <a:t>Life-cycle management</a:t>
            </a:r>
            <a:endParaRPr b="0" i="0" sz="2400" u="none" cap="none" strike="noStrike">
              <a:solidFill>
                <a:srgbClr val="056839"/>
              </a:solidFill>
              <a:latin typeface="Calibri"/>
              <a:ea typeface="Calibri"/>
              <a:cs typeface="Calibri"/>
              <a:sym typeface="Calibri"/>
            </a:endParaRPr>
          </a:p>
          <a:p>
            <a:pPr indent="-342900" lvl="0" marL="342900" marR="0" rtl="0" algn="l">
              <a:lnSpc>
                <a:spcPct val="150000"/>
              </a:lnSpc>
              <a:spcBef>
                <a:spcPts val="0"/>
              </a:spcBef>
              <a:spcAft>
                <a:spcPts val="0"/>
              </a:spcAft>
              <a:buClr>
                <a:srgbClr val="056839"/>
              </a:buClr>
              <a:buSzPts val="2400"/>
              <a:buFont typeface="Calibri"/>
              <a:buChar char="•"/>
            </a:pPr>
            <a:r>
              <a:rPr lang="en" sz="2400">
                <a:solidFill>
                  <a:srgbClr val="056839"/>
                </a:solidFill>
                <a:latin typeface="Calibri"/>
                <a:ea typeface="Calibri"/>
                <a:cs typeface="Calibri"/>
                <a:sym typeface="Calibri"/>
              </a:rPr>
              <a:t>Impact quantification</a:t>
            </a:r>
            <a:endParaRPr sz="2400">
              <a:solidFill>
                <a:srgbClr val="056839"/>
              </a:solidFill>
              <a:latin typeface="Calibri"/>
              <a:ea typeface="Calibri"/>
              <a:cs typeface="Calibri"/>
              <a:sym typeface="Calibri"/>
            </a:endParaRPr>
          </a:p>
          <a:p>
            <a:pPr indent="-342900" lvl="0" marL="342900" marR="0" rtl="0" algn="l">
              <a:lnSpc>
                <a:spcPct val="150000"/>
              </a:lnSpc>
              <a:spcBef>
                <a:spcPts val="0"/>
              </a:spcBef>
              <a:spcAft>
                <a:spcPts val="0"/>
              </a:spcAft>
              <a:buClr>
                <a:srgbClr val="056839"/>
              </a:buClr>
              <a:buSzPts val="2400"/>
              <a:buFont typeface="Arial"/>
              <a:buChar char="•"/>
            </a:pPr>
            <a:r>
              <a:rPr b="0" i="0" lang="en" sz="2400" u="none" cap="none" strike="noStrike">
                <a:solidFill>
                  <a:srgbClr val="056839"/>
                </a:solidFill>
                <a:latin typeface="Calibri"/>
                <a:ea typeface="Calibri"/>
                <a:cs typeface="Calibri"/>
                <a:sym typeface="Calibri"/>
              </a:rPr>
              <a:t>Waste management</a:t>
            </a:r>
            <a:endParaRPr b="0" i="0" sz="2400" u="none" cap="none" strike="noStrike">
              <a:solidFill>
                <a:srgbClr val="056839"/>
              </a:solidFill>
              <a:latin typeface="Calibri"/>
              <a:ea typeface="Calibri"/>
              <a:cs typeface="Calibri"/>
              <a:sym typeface="Calibri"/>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056839"/>
              </a:solidFill>
              <a:latin typeface="Calibri"/>
              <a:ea typeface="Calibri"/>
              <a:cs typeface="Calibri"/>
              <a:sym typeface="Calibri"/>
            </a:endParaRPr>
          </a:p>
        </p:txBody>
      </p:sp>
      <p:pic>
        <p:nvPicPr>
          <p:cNvPr id="134" name="Google Shape;134;p4"/>
          <p:cNvPicPr preferRelativeResize="0"/>
          <p:nvPr/>
        </p:nvPicPr>
        <p:blipFill rotWithShape="1">
          <a:blip r:embed="rId3">
            <a:alphaModFix/>
          </a:blip>
          <a:srcRect b="0" l="0" r="0" t="0"/>
          <a:stretch/>
        </p:blipFill>
        <p:spPr>
          <a:xfrm>
            <a:off x="1255490" y="2493718"/>
            <a:ext cx="1200914" cy="2002540"/>
          </a:xfrm>
          <a:prstGeom prst="rect">
            <a:avLst/>
          </a:prstGeom>
          <a:noFill/>
          <a:ln>
            <a:noFill/>
          </a:ln>
        </p:spPr>
      </p:pic>
      <p:pic>
        <p:nvPicPr>
          <p:cNvPr descr="Logo&#10;&#10;Description automatically generated" id="135" name="Google Shape;135;p4"/>
          <p:cNvPicPr preferRelativeResize="0"/>
          <p:nvPr/>
        </p:nvPicPr>
        <p:blipFill rotWithShape="1">
          <a:blip r:embed="rId4">
            <a:alphaModFix/>
          </a:blip>
          <a:srcRect b="0" l="0" r="0" t="0"/>
          <a:stretch/>
        </p:blipFill>
        <p:spPr>
          <a:xfrm>
            <a:off x="165346" y="6070861"/>
            <a:ext cx="1350410" cy="664590"/>
          </a:xfrm>
          <a:prstGeom prst="rect">
            <a:avLst/>
          </a:prstGeom>
          <a:noFill/>
          <a:ln>
            <a:noFill/>
          </a:ln>
        </p:spPr>
      </p:pic>
      <p:pic>
        <p:nvPicPr>
          <p:cNvPr descr="Graphical user interface, text&#10;&#10;Description automatically generated" id="136" name="Google Shape;136;p4"/>
          <p:cNvPicPr preferRelativeResize="0"/>
          <p:nvPr/>
        </p:nvPicPr>
        <p:blipFill rotWithShape="1">
          <a:blip r:embed="rId5">
            <a:alphaModFix/>
          </a:blip>
          <a:srcRect b="0" l="0" r="0" t="0"/>
          <a:stretch/>
        </p:blipFill>
        <p:spPr>
          <a:xfrm>
            <a:off x="1855947" y="6160565"/>
            <a:ext cx="2312641" cy="48518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0" name="Shape 140"/>
        <p:cNvGrpSpPr/>
        <p:nvPr/>
      </p:nvGrpSpPr>
      <p:grpSpPr>
        <a:xfrm>
          <a:off x="0" y="0"/>
          <a:ext cx="0" cy="0"/>
          <a:chOff x="0" y="0"/>
          <a:chExt cx="0" cy="0"/>
        </a:xfrm>
      </p:grpSpPr>
      <p:sp>
        <p:nvSpPr>
          <p:cNvPr id="141" name="Google Shape;141;p5"/>
          <p:cNvSpPr txBox="1"/>
          <p:nvPr/>
        </p:nvSpPr>
        <p:spPr>
          <a:xfrm>
            <a:off x="528145" y="575441"/>
            <a:ext cx="4690241"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 sz="3600" u="none" cap="none" strike="noStrike">
                <a:solidFill>
                  <a:srgbClr val="006600"/>
                </a:solidFill>
                <a:latin typeface="Calibri"/>
                <a:ea typeface="Calibri"/>
                <a:cs typeface="Calibri"/>
                <a:sym typeface="Calibri"/>
              </a:rPr>
              <a:t>Introduction </a:t>
            </a:r>
            <a:endParaRPr b="0" i="0" sz="1400" u="none" cap="none" strike="noStrike">
              <a:solidFill>
                <a:srgbClr val="0066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2" name="Google Shape;142;p5"/>
          <p:cNvSpPr txBox="1"/>
          <p:nvPr/>
        </p:nvSpPr>
        <p:spPr>
          <a:xfrm>
            <a:off x="612986" y="1304956"/>
            <a:ext cx="10034751" cy="470894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000"/>
              <a:buFont typeface="Arial"/>
              <a:buNone/>
            </a:pPr>
            <a:r>
              <a:rPr b="0" i="0" lang="en" sz="2000" u="none" cap="none" strike="noStrike">
                <a:solidFill>
                  <a:srgbClr val="005828"/>
                </a:solidFill>
                <a:latin typeface="Calibri"/>
                <a:ea typeface="Calibri"/>
                <a:cs typeface="Calibri"/>
                <a:sym typeface="Calibri"/>
              </a:rPr>
              <a:t>Micro plastics are solid pla</a:t>
            </a:r>
            <a:r>
              <a:rPr b="0" i="0" lang="en" sz="2000" u="none" cap="none" strike="noStrike">
                <a:solidFill>
                  <a:srgbClr val="005828"/>
                </a:solidFill>
                <a:latin typeface="Calibri"/>
                <a:ea typeface="Calibri"/>
                <a:cs typeface="Calibri"/>
                <a:sym typeface="Calibri"/>
                <a:extLst>
                  <a:ext uri="http://customooxmlschemas.google.com/">
                    <go:slidesCustomData xmlns:go="http://customooxmlschemas.google.com/" textRoundtripDataId="0"/>
                  </a:ext>
                </a:extLst>
              </a:rPr>
              <a:t>stic parti</a:t>
            </a:r>
            <a:r>
              <a:rPr b="0" i="0" lang="en" sz="2000" u="none" cap="none" strike="noStrike">
                <a:solidFill>
                  <a:srgbClr val="005828"/>
                </a:solidFill>
                <a:latin typeface="Calibri"/>
                <a:ea typeface="Calibri"/>
                <a:cs typeface="Calibri"/>
                <a:sym typeface="Calibri"/>
              </a:rPr>
              <a:t>cles consisting of polymers and active additives.</a:t>
            </a:r>
            <a:endParaRPr b="0" i="0" sz="2000" u="none" cap="none" strike="noStrike">
              <a:solidFill>
                <a:srgbClr val="005828"/>
              </a:solidFill>
              <a:latin typeface="Calibri"/>
              <a:ea typeface="Calibri"/>
              <a:cs typeface="Calibri"/>
              <a:sym typeface="Calibri"/>
            </a:endParaRPr>
          </a:p>
          <a:p>
            <a:pPr indent="0" lvl="0" marL="0" marR="0" rtl="0" algn="l">
              <a:lnSpc>
                <a:spcPct val="150000"/>
              </a:lnSpc>
              <a:spcBef>
                <a:spcPts val="0"/>
              </a:spcBef>
              <a:spcAft>
                <a:spcPts val="0"/>
              </a:spcAft>
              <a:buClr>
                <a:srgbClr val="000000"/>
              </a:buClr>
              <a:buSzPts val="2000"/>
              <a:buFont typeface="Arial"/>
              <a:buNone/>
            </a:pPr>
            <a:r>
              <a:rPr b="0" i="0" lang="en" sz="2000" u="none" cap="none" strike="noStrike">
                <a:solidFill>
                  <a:srgbClr val="005828"/>
                </a:solidFill>
                <a:latin typeface="Calibri"/>
                <a:ea typeface="Calibri"/>
                <a:cs typeface="Calibri"/>
                <a:sym typeface="Calibri"/>
              </a:rPr>
              <a:t>Micro plastics can </a:t>
            </a:r>
            <a:r>
              <a:rPr b="1" i="0" lang="en" sz="2000" u="none" cap="none" strike="noStrike">
                <a:solidFill>
                  <a:srgbClr val="005828"/>
                </a:solidFill>
                <a:latin typeface="Calibri"/>
                <a:ea typeface="Calibri"/>
                <a:cs typeface="Calibri"/>
                <a:sym typeface="Calibri"/>
              </a:rPr>
              <a:t>form spontaneously </a:t>
            </a:r>
            <a:r>
              <a:rPr b="0" i="0" lang="en" sz="2000" u="none" cap="none" strike="noStrike">
                <a:solidFill>
                  <a:srgbClr val="005828"/>
                </a:solidFill>
                <a:latin typeface="Calibri"/>
                <a:ea typeface="Calibri"/>
                <a:cs typeface="Calibri"/>
                <a:sym typeface="Calibri"/>
              </a:rPr>
              <a:t>when larger plastic products such as car tires or synthetic textile fabrics wear.</a:t>
            </a:r>
            <a:endParaRPr b="0" i="0" sz="2000" u="none" cap="none" strike="noStrike">
              <a:solidFill>
                <a:srgbClr val="005828"/>
              </a:solidFill>
              <a:latin typeface="Calibri"/>
              <a:ea typeface="Calibri"/>
              <a:cs typeface="Calibri"/>
              <a:sym typeface="Calibri"/>
            </a:endParaRPr>
          </a:p>
          <a:p>
            <a:pPr indent="0" lvl="0" marL="0" marR="0" rtl="0" algn="l">
              <a:lnSpc>
                <a:spcPct val="150000"/>
              </a:lnSpc>
              <a:spcBef>
                <a:spcPts val="0"/>
              </a:spcBef>
              <a:spcAft>
                <a:spcPts val="0"/>
              </a:spcAft>
              <a:buClr>
                <a:srgbClr val="000000"/>
              </a:buClr>
              <a:buSzPts val="2000"/>
              <a:buFont typeface="Arial"/>
              <a:buNone/>
            </a:pPr>
            <a:r>
              <a:rPr b="0" i="0" lang="en" sz="2000" u="none" cap="none" strike="noStrike">
                <a:solidFill>
                  <a:srgbClr val="005828"/>
                </a:solidFill>
                <a:latin typeface="Calibri"/>
                <a:ea typeface="Calibri"/>
                <a:cs typeface="Calibri"/>
                <a:sym typeface="Calibri"/>
              </a:rPr>
              <a:t>Microplastics can also be </a:t>
            </a:r>
            <a:r>
              <a:rPr b="1" i="0" lang="en" sz="2000" u="none" cap="none" strike="noStrike">
                <a:solidFill>
                  <a:srgbClr val="005828"/>
                </a:solidFill>
                <a:latin typeface="Calibri"/>
                <a:ea typeface="Calibri"/>
                <a:cs typeface="Calibri"/>
                <a:sym typeface="Calibri"/>
              </a:rPr>
              <a:t>custom made</a:t>
            </a:r>
            <a:r>
              <a:rPr b="0" i="0" lang="en" sz="2000" u="none" cap="none" strike="noStrike">
                <a:solidFill>
                  <a:srgbClr val="005828"/>
                </a:solidFill>
                <a:latin typeface="Calibri"/>
                <a:ea typeface="Calibri"/>
                <a:cs typeface="Calibri"/>
                <a:sym typeface="Calibri"/>
              </a:rPr>
              <a:t> </a:t>
            </a:r>
            <a:r>
              <a:rPr b="1" i="0" lang="en" sz="2000" u="none" cap="none" strike="noStrike">
                <a:solidFill>
                  <a:srgbClr val="005828"/>
                </a:solidFill>
                <a:latin typeface="Calibri"/>
                <a:ea typeface="Calibri"/>
                <a:cs typeface="Calibri"/>
                <a:sym typeface="Calibri"/>
              </a:rPr>
              <a:t>and  added </a:t>
            </a:r>
            <a:r>
              <a:rPr b="0" i="0" lang="en" sz="2000" u="none" cap="none" strike="noStrike">
                <a:solidFill>
                  <a:srgbClr val="005828"/>
                </a:solidFill>
                <a:latin typeface="Calibri"/>
                <a:ea typeface="Calibri"/>
                <a:cs typeface="Calibri"/>
                <a:sym typeface="Calibri"/>
              </a:rPr>
              <a:t>to products with a specific purpose, such as exfoliating granules in face or body scrubs.</a:t>
            </a:r>
            <a:endParaRPr b="0" i="0" sz="2000" u="none" cap="none" strike="noStrike">
              <a:solidFill>
                <a:srgbClr val="005828"/>
              </a:solidFill>
              <a:latin typeface="Calibri"/>
              <a:ea typeface="Calibri"/>
              <a:cs typeface="Calibri"/>
              <a:sym typeface="Calibri"/>
            </a:endParaRPr>
          </a:p>
          <a:p>
            <a:pPr indent="0" lvl="0" marL="0" marR="0" rtl="0" algn="l">
              <a:lnSpc>
                <a:spcPct val="150000"/>
              </a:lnSpc>
              <a:spcBef>
                <a:spcPts val="0"/>
              </a:spcBef>
              <a:spcAft>
                <a:spcPts val="0"/>
              </a:spcAft>
              <a:buClr>
                <a:srgbClr val="000000"/>
              </a:buClr>
              <a:buSzPts val="2000"/>
              <a:buFont typeface="Arial"/>
              <a:buNone/>
            </a:pPr>
            <a:r>
              <a:rPr b="0" i="0" lang="en" sz="2000" u="none" cap="none" strike="noStrike">
                <a:solidFill>
                  <a:srgbClr val="005828"/>
                </a:solidFill>
                <a:latin typeface="Calibri"/>
                <a:ea typeface="Calibri"/>
                <a:cs typeface="Calibri"/>
                <a:sym typeface="Calibri"/>
              </a:rPr>
              <a:t>Micro plastics used in a variety of products, including fertilizers , plant protection products, cosmetics, household and industrial detergents, cleaning products, paints and products used in the oil and gas industry.</a:t>
            </a:r>
            <a:endParaRPr b="0" i="0" sz="2000" u="none" cap="none" strike="noStrike">
              <a:solidFill>
                <a:srgbClr val="005828"/>
              </a:solidFill>
              <a:latin typeface="Calibri"/>
              <a:ea typeface="Calibri"/>
              <a:cs typeface="Calibri"/>
              <a:sym typeface="Calibri"/>
            </a:endParaRPr>
          </a:p>
          <a:p>
            <a:pPr indent="0" lvl="0" marL="0" marR="0" rtl="0" algn="l">
              <a:lnSpc>
                <a:spcPct val="150000"/>
              </a:lnSpc>
              <a:spcBef>
                <a:spcPts val="0"/>
              </a:spcBef>
              <a:spcAft>
                <a:spcPts val="0"/>
              </a:spcAft>
              <a:buClr>
                <a:srgbClr val="000000"/>
              </a:buClr>
              <a:buSzPts val="2000"/>
              <a:buFont typeface="Arial"/>
              <a:buNone/>
            </a:pPr>
            <a:r>
              <a:rPr b="0" i="0" lang="en" sz="2000" u="none" cap="none" strike="noStrike">
                <a:solidFill>
                  <a:srgbClr val="005828"/>
                </a:solidFill>
                <a:latin typeface="Calibri"/>
                <a:ea typeface="Calibri"/>
                <a:cs typeface="Calibri"/>
                <a:sym typeface="Calibri"/>
              </a:rPr>
              <a:t>Micro plastics it is also used as a filler for the artificial covering of sports fields.</a:t>
            </a:r>
            <a:endParaRPr b="0" i="0" sz="2000" u="none" cap="none" strike="noStrike">
              <a:solidFill>
                <a:srgbClr val="005828"/>
              </a:solidFill>
              <a:latin typeface="Calibri"/>
              <a:ea typeface="Calibri"/>
              <a:cs typeface="Calibri"/>
              <a:sym typeface="Calibri"/>
            </a:endParaRPr>
          </a:p>
          <a:p>
            <a:pPr indent="0" lvl="0" marL="0" marR="0" rtl="0" algn="l">
              <a:lnSpc>
                <a:spcPct val="150000"/>
              </a:lnSpc>
              <a:spcBef>
                <a:spcPts val="0"/>
              </a:spcBef>
              <a:spcAft>
                <a:spcPts val="0"/>
              </a:spcAft>
              <a:buClr>
                <a:srgbClr val="000000"/>
              </a:buClr>
              <a:buSzPts val="2000"/>
              <a:buFont typeface="Arial"/>
              <a:buNone/>
            </a:pPr>
            <a:r>
              <a:rPr b="0" i="0" lang="en" sz="2000" u="none" cap="none" strike="noStrike">
                <a:solidFill>
                  <a:srgbClr val="005828"/>
                </a:solidFill>
                <a:latin typeface="Calibri"/>
                <a:ea typeface="Calibri"/>
                <a:cs typeface="Calibri"/>
                <a:sym typeface="Calibri"/>
              </a:rPr>
              <a:t>It is estimated that the EU/EEA uses approximately </a:t>
            </a:r>
            <a:r>
              <a:rPr b="1" i="0" lang="en" sz="2000" u="none" cap="none" strike="noStrike">
                <a:solidFill>
                  <a:srgbClr val="005828"/>
                </a:solidFill>
                <a:latin typeface="Calibri"/>
                <a:ea typeface="Calibri"/>
                <a:cs typeface="Calibri"/>
                <a:sym typeface="Calibri"/>
              </a:rPr>
              <a:t>145,000 tonnes </a:t>
            </a:r>
            <a:r>
              <a:rPr b="0" i="0" lang="en" sz="2000" u="none" cap="none" strike="noStrike">
                <a:solidFill>
                  <a:srgbClr val="005828"/>
                </a:solidFill>
                <a:latin typeface="Calibri"/>
                <a:ea typeface="Calibri"/>
                <a:cs typeface="Calibri"/>
                <a:sym typeface="Calibri"/>
              </a:rPr>
              <a:t>of microplastics </a:t>
            </a:r>
            <a:r>
              <a:rPr b="1" i="0" lang="en" sz="2000" u="none" cap="none" strike="noStrike">
                <a:solidFill>
                  <a:srgbClr val="005828"/>
                </a:solidFill>
                <a:latin typeface="Calibri"/>
                <a:ea typeface="Calibri"/>
                <a:cs typeface="Calibri"/>
                <a:sym typeface="Calibri"/>
              </a:rPr>
              <a:t>annually</a:t>
            </a:r>
            <a:r>
              <a:rPr b="0" i="0" lang="en" sz="2000" u="none" cap="none" strike="noStrike">
                <a:solidFill>
                  <a:srgbClr val="005828"/>
                </a:solidFill>
                <a:latin typeface="Calibri"/>
                <a:ea typeface="Calibri"/>
                <a:cs typeface="Calibri"/>
                <a:sym typeface="Calibri"/>
              </a:rPr>
              <a:t>.</a:t>
            </a:r>
            <a:endParaRPr b="1" i="0" sz="2000" u="none" cap="none" strike="noStrike">
              <a:solidFill>
                <a:srgbClr val="005828"/>
              </a:solidFill>
              <a:latin typeface="Calibri"/>
              <a:ea typeface="Calibri"/>
              <a:cs typeface="Calibri"/>
              <a:sym typeface="Calibri"/>
            </a:endParaRPr>
          </a:p>
        </p:txBody>
      </p:sp>
      <p:sp>
        <p:nvSpPr>
          <p:cNvPr id="143" name="Google Shape;143;p5"/>
          <p:cNvSpPr/>
          <p:nvPr/>
        </p:nvSpPr>
        <p:spPr>
          <a:xfrm>
            <a:off x="0" y="297"/>
            <a:ext cx="12047457" cy="150532"/>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4" name="Google Shape;144;p5"/>
          <p:cNvSpPr/>
          <p:nvPr/>
        </p:nvSpPr>
        <p:spPr>
          <a:xfrm rot="-5400000">
            <a:off x="8690879" y="3356875"/>
            <a:ext cx="6857702" cy="144545"/>
          </a:xfrm>
          <a:prstGeom prst="rect">
            <a:avLst/>
          </a:prstGeom>
          <a:solidFill>
            <a:srgbClr val="25AAE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5" name="Google Shape;145;p5"/>
          <p:cNvSpPr/>
          <p:nvPr/>
        </p:nvSpPr>
        <p:spPr>
          <a:xfrm>
            <a:off x="612986" y="1172296"/>
            <a:ext cx="3538329" cy="62615"/>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Logo&#10;&#10;Description automatically generated" id="146" name="Google Shape;146;p5"/>
          <p:cNvPicPr preferRelativeResize="0"/>
          <p:nvPr/>
        </p:nvPicPr>
        <p:blipFill rotWithShape="1">
          <a:blip r:embed="rId3">
            <a:alphaModFix/>
          </a:blip>
          <a:srcRect b="0" l="0" r="0" t="0"/>
          <a:stretch/>
        </p:blipFill>
        <p:spPr>
          <a:xfrm>
            <a:off x="165346" y="6070861"/>
            <a:ext cx="1350410" cy="664590"/>
          </a:xfrm>
          <a:prstGeom prst="rect">
            <a:avLst/>
          </a:prstGeom>
          <a:noFill/>
          <a:ln>
            <a:noFill/>
          </a:ln>
        </p:spPr>
      </p:pic>
      <p:pic>
        <p:nvPicPr>
          <p:cNvPr descr="Graphical user interface, text&#10;&#10;Description automatically generated" id="147" name="Google Shape;147;p5"/>
          <p:cNvPicPr preferRelativeResize="0"/>
          <p:nvPr/>
        </p:nvPicPr>
        <p:blipFill rotWithShape="1">
          <a:blip r:embed="rId4">
            <a:alphaModFix/>
          </a:blip>
          <a:srcRect b="0" l="0" r="0" t="0"/>
          <a:stretch/>
        </p:blipFill>
        <p:spPr>
          <a:xfrm>
            <a:off x="1855947" y="6160565"/>
            <a:ext cx="2312641" cy="485181"/>
          </a:xfrm>
          <a:prstGeom prst="rect">
            <a:avLst/>
          </a:prstGeom>
          <a:noFill/>
          <a:ln>
            <a:noFill/>
          </a:ln>
        </p:spPr>
      </p:pic>
      <p:pic>
        <p:nvPicPr>
          <p:cNvPr id="148" name="Google Shape;148;p5"/>
          <p:cNvPicPr preferRelativeResize="0"/>
          <p:nvPr/>
        </p:nvPicPr>
        <p:blipFill rotWithShape="1">
          <a:blip r:embed="rId5">
            <a:alphaModFix/>
          </a:blip>
          <a:srcRect b="0" l="0" r="0" t="0"/>
          <a:stretch/>
        </p:blipFill>
        <p:spPr>
          <a:xfrm>
            <a:off x="153730" y="1486256"/>
            <a:ext cx="416836" cy="696898"/>
          </a:xfrm>
          <a:prstGeom prst="rect">
            <a:avLst/>
          </a:prstGeom>
          <a:noFill/>
          <a:ln>
            <a:noFill/>
          </a:ln>
        </p:spPr>
      </p:pic>
      <p:pic>
        <p:nvPicPr>
          <p:cNvPr id="149" name="Google Shape;149;p5"/>
          <p:cNvPicPr preferRelativeResize="0"/>
          <p:nvPr/>
        </p:nvPicPr>
        <p:blipFill rotWithShape="1">
          <a:blip r:embed="rId5">
            <a:alphaModFix/>
          </a:blip>
          <a:srcRect b="0" l="0" r="0" t="0"/>
          <a:stretch/>
        </p:blipFill>
        <p:spPr>
          <a:xfrm>
            <a:off x="144666" y="2561370"/>
            <a:ext cx="425900" cy="712052"/>
          </a:xfrm>
          <a:prstGeom prst="rect">
            <a:avLst/>
          </a:prstGeom>
          <a:noFill/>
          <a:ln>
            <a:noFill/>
          </a:ln>
        </p:spPr>
      </p:pic>
      <p:pic>
        <p:nvPicPr>
          <p:cNvPr id="150" name="Google Shape;150;p5"/>
          <p:cNvPicPr preferRelativeResize="0"/>
          <p:nvPr/>
        </p:nvPicPr>
        <p:blipFill rotWithShape="1">
          <a:blip r:embed="rId5">
            <a:alphaModFix/>
          </a:blip>
          <a:srcRect b="0" l="0" r="0" t="0"/>
          <a:stretch/>
        </p:blipFill>
        <p:spPr>
          <a:xfrm>
            <a:off x="96151" y="3608690"/>
            <a:ext cx="495625" cy="828622"/>
          </a:xfrm>
          <a:prstGeom prst="rect">
            <a:avLst/>
          </a:prstGeom>
          <a:noFill/>
          <a:ln>
            <a:noFill/>
          </a:ln>
        </p:spPr>
      </p:pic>
      <p:pic>
        <p:nvPicPr>
          <p:cNvPr id="151" name="Google Shape;151;p5"/>
          <p:cNvPicPr preferRelativeResize="0"/>
          <p:nvPr/>
        </p:nvPicPr>
        <p:blipFill rotWithShape="1">
          <a:blip r:embed="rId5">
            <a:alphaModFix/>
          </a:blip>
          <a:srcRect b="0" l="0" r="0" t="0"/>
          <a:stretch/>
        </p:blipFill>
        <p:spPr>
          <a:xfrm>
            <a:off x="118361" y="4725320"/>
            <a:ext cx="494626" cy="82695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5" name="Shape 155"/>
        <p:cNvGrpSpPr/>
        <p:nvPr/>
      </p:nvGrpSpPr>
      <p:grpSpPr>
        <a:xfrm>
          <a:off x="0" y="0"/>
          <a:ext cx="0" cy="0"/>
          <a:chOff x="0" y="0"/>
          <a:chExt cx="0" cy="0"/>
        </a:xfrm>
      </p:grpSpPr>
      <p:sp>
        <p:nvSpPr>
          <p:cNvPr id="156" name="Google Shape;156;p6"/>
          <p:cNvSpPr/>
          <p:nvPr/>
        </p:nvSpPr>
        <p:spPr>
          <a:xfrm>
            <a:off x="0" y="1"/>
            <a:ext cx="12192000" cy="6857999"/>
          </a:xfrm>
          <a:prstGeom prst="rect">
            <a:avLst/>
          </a:prstGeom>
          <a:gradFill>
            <a:gsLst>
              <a:gs pos="0">
                <a:srgbClr val="F5F7FC"/>
              </a:gs>
              <a:gs pos="100000">
                <a:srgbClr val="25AAE1">
                  <a:alpha val="4313"/>
                </a:srgbClr>
              </a:gs>
            </a:gsLst>
            <a:lin ang="21593999"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lang="en" sz="1800">
                <a:solidFill>
                  <a:schemeClr val="dk1"/>
                </a:solidFill>
              </a:rPr>
              <a:t>       </a:t>
            </a:r>
            <a:r>
              <a:rPr lang="en" sz="1000">
                <a:solidFill>
                  <a:srgbClr val="005828"/>
                </a:solidFill>
                <a:latin typeface="Calibri"/>
                <a:ea typeface="Calibri"/>
                <a:cs typeface="Calibri"/>
                <a:sym typeface="Calibri"/>
              </a:rPr>
              <a:t>Photo by google.com: </a:t>
            </a:r>
            <a:r>
              <a:rPr b="0" i="0" lang="en" sz="1000" u="sng" cap="none" strike="noStrike">
                <a:solidFill>
                  <a:srgbClr val="005828"/>
                </a:solidFill>
                <a:latin typeface="Arial"/>
                <a:ea typeface="Arial"/>
                <a:cs typeface="Arial"/>
                <a:sym typeface="Arial"/>
                <a:hlinkClick r:id="rId3">
                  <a:extLst>
                    <a:ext uri="{A12FA001-AC4F-418D-AE19-62706E023703}">
                      <ahyp:hlinkClr val="tx"/>
                    </a:ext>
                  </a:extLst>
                </a:hlinkClick>
              </a:rPr>
              <a:t>https://images.app.goo.gl/KWjzJ5HzWhsHPXgr8</a:t>
            </a:r>
            <a:r>
              <a:rPr b="0" i="0" lang="en" sz="1000" u="none" cap="none" strike="noStrike">
                <a:solidFill>
                  <a:srgbClr val="005828"/>
                </a:solidFill>
                <a:latin typeface="Arial"/>
                <a:ea typeface="Arial"/>
                <a:cs typeface="Arial"/>
                <a:sym typeface="Arial"/>
              </a:rPr>
              <a:t>                                                        </a:t>
            </a:r>
            <a:r>
              <a:rPr lang="en" sz="1000">
                <a:solidFill>
                  <a:srgbClr val="005828"/>
                </a:solidFill>
                <a:latin typeface="Calibri"/>
                <a:ea typeface="Calibri"/>
                <a:cs typeface="Calibri"/>
                <a:sym typeface="Calibri"/>
              </a:rPr>
              <a:t>Photo by google.com: </a:t>
            </a:r>
            <a:r>
              <a:rPr b="0" i="0" lang="en" sz="1000" u="none" cap="none" strike="noStrike">
                <a:solidFill>
                  <a:srgbClr val="005828"/>
                </a:solidFill>
                <a:latin typeface="Arial"/>
                <a:ea typeface="Arial"/>
                <a:cs typeface="Arial"/>
                <a:sym typeface="Arial"/>
              </a:rPr>
              <a:t> </a:t>
            </a:r>
            <a:r>
              <a:rPr b="0" i="0" lang="en" sz="1000" u="sng" cap="none" strike="noStrike">
                <a:solidFill>
                  <a:srgbClr val="005828"/>
                </a:solidFill>
                <a:latin typeface="Arial"/>
                <a:ea typeface="Arial"/>
                <a:cs typeface="Arial"/>
                <a:sym typeface="Arial"/>
                <a:hlinkClick r:id="rId4">
                  <a:extLst>
                    <a:ext uri="{A12FA001-AC4F-418D-AE19-62706E023703}">
                      <ahyp:hlinkClr val="tx"/>
                    </a:ext>
                  </a:extLst>
                </a:hlinkClick>
              </a:rPr>
              <a:t>https://images.app.goo.gl/Sf48idB7E2mDFQNX9</a:t>
            </a:r>
            <a:endParaRPr b="0" i="0" sz="1000" u="none" cap="none" strike="noStrike">
              <a:solidFill>
                <a:srgbClr val="005828"/>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000" u="none" cap="none" strike="noStrike">
              <a:solidFill>
                <a:srgbClr val="005828"/>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rgbClr val="005828"/>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rgbClr val="548135"/>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157" name="Google Shape;157;p6"/>
          <p:cNvSpPr txBox="1"/>
          <p:nvPr/>
        </p:nvSpPr>
        <p:spPr>
          <a:xfrm>
            <a:off x="542058" y="529893"/>
            <a:ext cx="8206735"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 sz="3600" u="none" cap="none" strike="noStrike">
                <a:solidFill>
                  <a:srgbClr val="056839"/>
                </a:solidFill>
                <a:latin typeface="Calibri"/>
                <a:ea typeface="Calibri"/>
                <a:cs typeface="Calibri"/>
                <a:sym typeface="Calibri"/>
              </a:rPr>
              <a:t>Introduction</a:t>
            </a:r>
            <a:endParaRPr b="1" i="0" sz="3600" u="none" cap="none" strike="noStrike">
              <a:solidFill>
                <a:srgbClr val="05683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Logo&#10;&#10;Description automatically generated" id="158" name="Google Shape;158;p6"/>
          <p:cNvPicPr preferRelativeResize="0"/>
          <p:nvPr/>
        </p:nvPicPr>
        <p:blipFill rotWithShape="1">
          <a:blip r:embed="rId5">
            <a:alphaModFix/>
          </a:blip>
          <a:srcRect b="0" l="0" r="0" t="0"/>
          <a:stretch/>
        </p:blipFill>
        <p:spPr>
          <a:xfrm>
            <a:off x="165346" y="6070861"/>
            <a:ext cx="1350410" cy="664590"/>
          </a:xfrm>
          <a:prstGeom prst="rect">
            <a:avLst/>
          </a:prstGeom>
          <a:noFill/>
          <a:ln>
            <a:noFill/>
          </a:ln>
        </p:spPr>
      </p:pic>
      <p:pic>
        <p:nvPicPr>
          <p:cNvPr descr="Graphical user interface, text&#10;&#10;Description automatically generated" id="159" name="Google Shape;159;p6"/>
          <p:cNvPicPr preferRelativeResize="0"/>
          <p:nvPr/>
        </p:nvPicPr>
        <p:blipFill rotWithShape="1">
          <a:blip r:embed="rId6">
            <a:alphaModFix/>
          </a:blip>
          <a:srcRect b="0" l="0" r="0" t="0"/>
          <a:stretch/>
        </p:blipFill>
        <p:spPr>
          <a:xfrm>
            <a:off x="1855947" y="6160565"/>
            <a:ext cx="2312641" cy="485181"/>
          </a:xfrm>
          <a:prstGeom prst="rect">
            <a:avLst/>
          </a:prstGeom>
          <a:noFill/>
          <a:ln>
            <a:noFill/>
          </a:ln>
        </p:spPr>
      </p:pic>
      <p:sp>
        <p:nvSpPr>
          <p:cNvPr id="160" name="Google Shape;160;p6"/>
          <p:cNvSpPr/>
          <p:nvPr/>
        </p:nvSpPr>
        <p:spPr>
          <a:xfrm flipH="1" rot="-5400000">
            <a:off x="8695441" y="3361440"/>
            <a:ext cx="6858000" cy="135118"/>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61" name="Google Shape;161;p6"/>
          <p:cNvPicPr preferRelativeResize="0"/>
          <p:nvPr/>
        </p:nvPicPr>
        <p:blipFill rotWithShape="1">
          <a:blip r:embed="rId7">
            <a:alphaModFix/>
          </a:blip>
          <a:srcRect b="0" l="0" r="0" t="0"/>
          <a:stretch/>
        </p:blipFill>
        <p:spPr>
          <a:xfrm>
            <a:off x="612975" y="1367300"/>
            <a:ext cx="4961899" cy="3307926"/>
          </a:xfrm>
          <a:prstGeom prst="rect">
            <a:avLst/>
          </a:prstGeom>
          <a:noFill/>
          <a:ln>
            <a:noFill/>
          </a:ln>
        </p:spPr>
      </p:pic>
      <p:pic>
        <p:nvPicPr>
          <p:cNvPr id="162" name="Google Shape;162;p6"/>
          <p:cNvPicPr preferRelativeResize="0"/>
          <p:nvPr/>
        </p:nvPicPr>
        <p:blipFill rotWithShape="1">
          <a:blip r:embed="rId8">
            <a:alphaModFix/>
          </a:blip>
          <a:srcRect b="0" l="0" r="0" t="0"/>
          <a:stretch/>
        </p:blipFill>
        <p:spPr>
          <a:xfrm>
            <a:off x="6138312" y="1367300"/>
            <a:ext cx="5355115" cy="3307925"/>
          </a:xfrm>
          <a:prstGeom prst="rect">
            <a:avLst/>
          </a:prstGeom>
          <a:noFill/>
          <a:ln>
            <a:noFill/>
          </a:ln>
        </p:spPr>
      </p:pic>
      <p:sp>
        <p:nvSpPr>
          <p:cNvPr id="163" name="Google Shape;163;p6"/>
          <p:cNvSpPr/>
          <p:nvPr/>
        </p:nvSpPr>
        <p:spPr>
          <a:xfrm>
            <a:off x="612986" y="1172296"/>
            <a:ext cx="3538200" cy="627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4" name="Google Shape;164;p6"/>
          <p:cNvSpPr/>
          <p:nvPr/>
        </p:nvSpPr>
        <p:spPr>
          <a:xfrm>
            <a:off x="0" y="297"/>
            <a:ext cx="12047400" cy="1506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5" name="Google Shape;165;p6"/>
          <p:cNvSpPr/>
          <p:nvPr/>
        </p:nvSpPr>
        <p:spPr>
          <a:xfrm rot="-5400000">
            <a:off x="8690908" y="3356849"/>
            <a:ext cx="6857700" cy="144600"/>
          </a:xfrm>
          <a:prstGeom prst="rect">
            <a:avLst/>
          </a:prstGeom>
          <a:solidFill>
            <a:srgbClr val="25AAE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9" name="Shape 169"/>
        <p:cNvGrpSpPr/>
        <p:nvPr/>
      </p:nvGrpSpPr>
      <p:grpSpPr>
        <a:xfrm>
          <a:off x="0" y="0"/>
          <a:ext cx="0" cy="0"/>
          <a:chOff x="0" y="0"/>
          <a:chExt cx="0" cy="0"/>
        </a:xfrm>
      </p:grpSpPr>
      <p:sp>
        <p:nvSpPr>
          <p:cNvPr id="170" name="Google Shape;170;p7"/>
          <p:cNvSpPr txBox="1"/>
          <p:nvPr/>
        </p:nvSpPr>
        <p:spPr>
          <a:xfrm>
            <a:off x="542058" y="1878812"/>
            <a:ext cx="5092800" cy="5264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5828"/>
                </a:solidFill>
                <a:latin typeface="Calibri"/>
                <a:ea typeface="Calibri"/>
                <a:cs typeface="Calibri"/>
                <a:sym typeface="Calibri"/>
              </a:rPr>
              <a:t>Mark </a:t>
            </a:r>
            <a:r>
              <a:rPr b="0" i="0" lang="en" sz="2400" u="sng" cap="none" strike="noStrike">
                <a:solidFill>
                  <a:srgbClr val="005828"/>
                </a:solidFill>
                <a:latin typeface="Calibri"/>
                <a:ea typeface="Calibri"/>
                <a:cs typeface="Calibri"/>
                <a:sym typeface="Calibri"/>
              </a:rPr>
              <a:t>the correct </a:t>
            </a:r>
            <a:r>
              <a:rPr b="0" i="0" lang="en" sz="2400" u="none" cap="none" strike="noStrike">
                <a:solidFill>
                  <a:srgbClr val="005828"/>
                </a:solidFill>
                <a:latin typeface="Calibri"/>
                <a:ea typeface="Calibri"/>
                <a:cs typeface="Calibri"/>
                <a:sym typeface="Calibri"/>
              </a:rPr>
              <a:t>answer:</a:t>
            </a:r>
            <a:endParaRPr b="0" i="0" sz="2400" u="none" cap="none" strike="noStrike">
              <a:solidFill>
                <a:srgbClr val="005828"/>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5828"/>
              </a:solidFill>
              <a:latin typeface="Calibri"/>
              <a:ea typeface="Calibri"/>
              <a:cs typeface="Calibri"/>
              <a:sym typeface="Calibri"/>
            </a:endParaRPr>
          </a:p>
          <a:p>
            <a:pPr indent="-457200" lvl="0" marL="457200" marR="0" rtl="0" algn="l">
              <a:lnSpc>
                <a:spcPct val="100000"/>
              </a:lnSpc>
              <a:spcBef>
                <a:spcPts val="0"/>
              </a:spcBef>
              <a:spcAft>
                <a:spcPts val="0"/>
              </a:spcAft>
              <a:buClr>
                <a:schemeClr val="dk1"/>
              </a:buClr>
              <a:buSzPts val="2400"/>
              <a:buFont typeface="Calibri"/>
              <a:buAutoNum type="alphaUcParenR"/>
            </a:pPr>
            <a:r>
              <a:rPr b="0" i="0" lang="en" sz="2400" u="none" cap="none" strike="noStrike">
                <a:solidFill>
                  <a:srgbClr val="005828"/>
                </a:solidFill>
                <a:latin typeface="Calibri"/>
                <a:ea typeface="Calibri"/>
                <a:cs typeface="Calibri"/>
                <a:sym typeface="Calibri"/>
              </a:rPr>
              <a:t>All plastics degrade quickly;</a:t>
            </a:r>
            <a:endParaRPr b="0" i="0" sz="2400" u="none" cap="none" strike="noStrike">
              <a:solidFill>
                <a:srgbClr val="005828"/>
              </a:solidFill>
              <a:latin typeface="Calibri"/>
              <a:ea typeface="Calibri"/>
              <a:cs typeface="Calibri"/>
              <a:sym typeface="Calibri"/>
            </a:endParaRPr>
          </a:p>
          <a:p>
            <a:pPr indent="-457200" lvl="0" marL="457200" marR="0" rtl="0" algn="l">
              <a:lnSpc>
                <a:spcPct val="100000"/>
              </a:lnSpc>
              <a:spcBef>
                <a:spcPts val="0"/>
              </a:spcBef>
              <a:spcAft>
                <a:spcPts val="0"/>
              </a:spcAft>
              <a:buClr>
                <a:schemeClr val="dk1"/>
              </a:buClr>
              <a:buSzPts val="2400"/>
              <a:buFont typeface="Calibri"/>
              <a:buAutoNum type="alphaUcParenR"/>
            </a:pPr>
            <a:r>
              <a:rPr b="0" i="0" lang="en" sz="2400" u="none" cap="none" strike="noStrike">
                <a:solidFill>
                  <a:srgbClr val="005828"/>
                </a:solidFill>
                <a:latin typeface="Calibri"/>
                <a:ea typeface="Calibri"/>
                <a:cs typeface="Calibri"/>
                <a:sym typeface="Calibri"/>
              </a:rPr>
              <a:t>All plastic is toxic;</a:t>
            </a:r>
            <a:endParaRPr b="0" i="0" sz="2400" u="none" cap="none" strike="noStrike">
              <a:solidFill>
                <a:srgbClr val="005828"/>
              </a:solidFill>
              <a:latin typeface="Calibri"/>
              <a:ea typeface="Calibri"/>
              <a:cs typeface="Calibri"/>
              <a:sym typeface="Calibri"/>
            </a:endParaRPr>
          </a:p>
          <a:p>
            <a:pPr indent="-457200" lvl="0" marL="457200" marR="0" rtl="0" algn="l">
              <a:lnSpc>
                <a:spcPct val="100000"/>
              </a:lnSpc>
              <a:spcBef>
                <a:spcPts val="0"/>
              </a:spcBef>
              <a:spcAft>
                <a:spcPts val="0"/>
              </a:spcAft>
              <a:buClr>
                <a:schemeClr val="dk1"/>
              </a:buClr>
              <a:buSzPts val="2400"/>
              <a:buFont typeface="Calibri"/>
              <a:buAutoNum type="alphaUcParenR"/>
            </a:pPr>
            <a:r>
              <a:rPr b="0" i="0" lang="en" sz="2400" u="none" cap="none" strike="noStrike">
                <a:solidFill>
                  <a:srgbClr val="005828"/>
                </a:solidFill>
                <a:latin typeface="Calibri"/>
                <a:ea typeface="Calibri"/>
                <a:cs typeface="Calibri"/>
                <a:sym typeface="Calibri"/>
              </a:rPr>
              <a:t>Degradable plastic is toxic;</a:t>
            </a:r>
            <a:endParaRPr b="0" i="0" sz="2400" u="none" cap="none" strike="noStrike">
              <a:solidFill>
                <a:srgbClr val="005828"/>
              </a:solidFill>
              <a:latin typeface="Calibri"/>
              <a:ea typeface="Calibri"/>
              <a:cs typeface="Calibri"/>
              <a:sym typeface="Calibri"/>
            </a:endParaRPr>
          </a:p>
          <a:p>
            <a:pPr indent="-457200" lvl="0" marL="457200" marR="0" rtl="0" algn="l">
              <a:lnSpc>
                <a:spcPct val="100000"/>
              </a:lnSpc>
              <a:spcBef>
                <a:spcPts val="0"/>
              </a:spcBef>
              <a:spcAft>
                <a:spcPts val="0"/>
              </a:spcAft>
              <a:buClr>
                <a:schemeClr val="dk1"/>
              </a:buClr>
              <a:buSzPts val="2400"/>
              <a:buFont typeface="Calibri"/>
              <a:buAutoNum type="alphaUcParenR"/>
            </a:pPr>
            <a:r>
              <a:rPr b="0" i="0" lang="en" sz="2400" u="none" cap="none" strike="noStrike">
                <a:solidFill>
                  <a:srgbClr val="005828"/>
                </a:solidFill>
                <a:latin typeface="Calibri"/>
                <a:ea typeface="Calibri"/>
                <a:cs typeface="Calibri"/>
                <a:sym typeface="Calibri"/>
              </a:rPr>
              <a:t>Degradable plastic is non-polluting.</a:t>
            </a:r>
            <a:endParaRPr b="0" i="0" sz="2400" u="none" cap="none" strike="noStrike">
              <a:solidFill>
                <a:srgbClr val="005828"/>
              </a:solidFill>
              <a:latin typeface="Calibri"/>
              <a:ea typeface="Calibri"/>
              <a:cs typeface="Calibri"/>
              <a:sym typeface="Calibri"/>
            </a:endParaRPr>
          </a:p>
          <a:p>
            <a:pPr indent="-304800" lvl="0" marL="45720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5828"/>
              </a:solidFill>
              <a:latin typeface="Calibri"/>
              <a:ea typeface="Calibri"/>
              <a:cs typeface="Calibri"/>
              <a:sym typeface="Calibri"/>
            </a:endParaRPr>
          </a:p>
          <a:p>
            <a:pPr indent="-304800" lvl="0" marL="457200" marR="0" rtl="0" algn="l">
              <a:lnSpc>
                <a:spcPct val="100000"/>
              </a:lnSpc>
              <a:spcBef>
                <a:spcPts val="0"/>
              </a:spcBef>
              <a:spcAft>
                <a:spcPts val="0"/>
              </a:spcAft>
              <a:buClr>
                <a:schemeClr val="dk1"/>
              </a:buClr>
              <a:buSzPts val="2400"/>
              <a:buFont typeface="Calibri"/>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0" i="0" lang="en" sz="2400" u="none" cap="none" strike="noStrike">
                <a:solidFill>
                  <a:schemeClr val="dk1"/>
                </a:solidFill>
                <a:latin typeface="Calibri"/>
                <a:ea typeface="Calibri"/>
                <a:cs typeface="Calibri"/>
                <a:sym typeface="Calibri"/>
              </a:rPr>
              <a:t>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304800" lvl="0" marL="457200" marR="0" rtl="0" algn="l">
              <a:lnSpc>
                <a:spcPct val="100000"/>
              </a:lnSpc>
              <a:spcBef>
                <a:spcPts val="0"/>
              </a:spcBef>
              <a:spcAft>
                <a:spcPts val="0"/>
              </a:spcAft>
              <a:buClr>
                <a:schemeClr val="dk1"/>
              </a:buClr>
              <a:buSzPts val="2400"/>
              <a:buFont typeface="Calibri"/>
              <a:buNone/>
            </a:pPr>
            <a:r>
              <a:t/>
            </a:r>
            <a:endParaRPr b="0" i="0" sz="2400" u="none" cap="none" strike="noStrike">
              <a:solidFill>
                <a:schemeClr val="dk1"/>
              </a:solidFill>
              <a:latin typeface="Calibri"/>
              <a:ea typeface="Calibri"/>
              <a:cs typeface="Calibri"/>
              <a:sym typeface="Calibri"/>
            </a:endParaRPr>
          </a:p>
          <a:p>
            <a:pPr indent="-304800" lvl="0" marL="457200" marR="0" rtl="0" algn="l">
              <a:lnSpc>
                <a:spcPct val="100000"/>
              </a:lnSpc>
              <a:spcBef>
                <a:spcPts val="0"/>
              </a:spcBef>
              <a:spcAft>
                <a:spcPts val="0"/>
              </a:spcAft>
              <a:buClr>
                <a:schemeClr val="dk1"/>
              </a:buClr>
              <a:buSzPts val="2400"/>
              <a:buFont typeface="Calibri"/>
              <a:buNone/>
            </a:pPr>
            <a:r>
              <a:t/>
            </a:r>
            <a:endParaRPr b="0" i="0" sz="2400" u="none" cap="none" strike="noStrike">
              <a:solidFill>
                <a:schemeClr val="dk1"/>
              </a:solidFill>
              <a:latin typeface="Calibri"/>
              <a:ea typeface="Calibri"/>
              <a:cs typeface="Calibri"/>
              <a:sym typeface="Calibri"/>
            </a:endParaRPr>
          </a:p>
        </p:txBody>
      </p:sp>
      <p:sp>
        <p:nvSpPr>
          <p:cNvPr id="171" name="Google Shape;171;p7"/>
          <p:cNvSpPr txBox="1"/>
          <p:nvPr/>
        </p:nvSpPr>
        <p:spPr>
          <a:xfrm>
            <a:off x="542058" y="529893"/>
            <a:ext cx="8206735"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 sz="3600" u="none" cap="none" strike="noStrike">
                <a:solidFill>
                  <a:srgbClr val="056839"/>
                </a:solidFill>
                <a:latin typeface="Calibri"/>
                <a:ea typeface="Calibri"/>
                <a:cs typeface="Calibri"/>
                <a:sym typeface="Calibri"/>
              </a:rPr>
              <a:t>Introduction</a:t>
            </a:r>
            <a:endParaRPr b="1" i="0" sz="3600" u="none" cap="none" strike="noStrike">
              <a:solidFill>
                <a:srgbClr val="05683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72" name="Google Shape;172;p7"/>
          <p:cNvPicPr preferRelativeResize="0"/>
          <p:nvPr/>
        </p:nvPicPr>
        <p:blipFill rotWithShape="1">
          <a:blip r:embed="rId3">
            <a:alphaModFix/>
          </a:blip>
          <a:srcRect b="0" l="0" r="0" t="0"/>
          <a:stretch/>
        </p:blipFill>
        <p:spPr>
          <a:xfrm>
            <a:off x="5840553" y="1501747"/>
            <a:ext cx="5907536" cy="3572566"/>
          </a:xfrm>
          <a:prstGeom prst="rect">
            <a:avLst/>
          </a:prstGeom>
          <a:noFill/>
          <a:ln>
            <a:noFill/>
          </a:ln>
        </p:spPr>
      </p:pic>
      <p:sp>
        <p:nvSpPr>
          <p:cNvPr id="173" name="Google Shape;173;p7"/>
          <p:cNvSpPr/>
          <p:nvPr/>
        </p:nvSpPr>
        <p:spPr>
          <a:xfrm>
            <a:off x="6434200" y="5074321"/>
            <a:ext cx="5519400" cy="4548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 sz="1000">
                <a:solidFill>
                  <a:srgbClr val="005828"/>
                </a:solidFill>
                <a:latin typeface="Calibri"/>
                <a:ea typeface="Calibri"/>
                <a:cs typeface="Calibri"/>
                <a:sym typeface="Calibri"/>
              </a:rPr>
              <a:t>Photo by google.com: </a:t>
            </a:r>
            <a:r>
              <a:rPr b="0" i="0" lang="en" sz="1000" u="sng" cap="none" strike="noStrike">
                <a:solidFill>
                  <a:srgbClr val="005828"/>
                </a:solidFill>
                <a:latin typeface="Arial"/>
                <a:ea typeface="Arial"/>
                <a:cs typeface="Arial"/>
                <a:sym typeface="Arial"/>
                <a:hlinkClick r:id="rId4">
                  <a:extLst>
                    <a:ext uri="{A12FA001-AC4F-418D-AE19-62706E023703}">
                      <ahyp:hlinkClr val="tx"/>
                    </a:ext>
                  </a:extLst>
                </a:hlinkClick>
              </a:rPr>
              <a:t> https://images.app.goo.gl/MZPwMFHn5EXsuVFy6</a:t>
            </a:r>
            <a:r>
              <a:rPr b="0" i="0" lang="en" sz="1000" u="none" cap="none" strike="noStrike">
                <a:solidFill>
                  <a:srgbClr val="005828"/>
                </a:solidFill>
                <a:latin typeface="Arial"/>
                <a:ea typeface="Arial"/>
                <a:cs typeface="Arial"/>
                <a:sym typeface="Arial"/>
              </a:rPr>
              <a:t>  </a:t>
            </a:r>
            <a:endParaRPr b="0" i="0" sz="1000" u="none" cap="none" strike="noStrike">
              <a:solidFill>
                <a:srgbClr val="005828"/>
              </a:solidFill>
              <a:latin typeface="Arial"/>
              <a:ea typeface="Arial"/>
              <a:cs typeface="Arial"/>
              <a:sym typeface="Arial"/>
            </a:endParaRPr>
          </a:p>
        </p:txBody>
      </p:sp>
      <p:sp>
        <p:nvSpPr>
          <p:cNvPr id="174" name="Google Shape;174;p7"/>
          <p:cNvSpPr/>
          <p:nvPr/>
        </p:nvSpPr>
        <p:spPr>
          <a:xfrm>
            <a:off x="612986" y="1172296"/>
            <a:ext cx="3538200" cy="627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5" name="Google Shape;175;p7"/>
          <p:cNvSpPr/>
          <p:nvPr/>
        </p:nvSpPr>
        <p:spPr>
          <a:xfrm rot="-5400000">
            <a:off x="8690908" y="3356849"/>
            <a:ext cx="6857700" cy="144600"/>
          </a:xfrm>
          <a:prstGeom prst="rect">
            <a:avLst/>
          </a:prstGeom>
          <a:solidFill>
            <a:srgbClr val="25AAE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6" name="Google Shape;176;p7"/>
          <p:cNvSpPr/>
          <p:nvPr/>
        </p:nvSpPr>
        <p:spPr>
          <a:xfrm>
            <a:off x="0" y="297"/>
            <a:ext cx="12047400" cy="1506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0" name="Shape 180"/>
        <p:cNvGrpSpPr/>
        <p:nvPr/>
      </p:nvGrpSpPr>
      <p:grpSpPr>
        <a:xfrm>
          <a:off x="0" y="0"/>
          <a:ext cx="0" cy="0"/>
          <a:chOff x="0" y="0"/>
          <a:chExt cx="0" cy="0"/>
        </a:xfrm>
      </p:grpSpPr>
      <p:sp>
        <p:nvSpPr>
          <p:cNvPr id="181" name="Google Shape;181;p8"/>
          <p:cNvSpPr txBox="1"/>
          <p:nvPr/>
        </p:nvSpPr>
        <p:spPr>
          <a:xfrm>
            <a:off x="542058" y="603438"/>
            <a:ext cx="8206800" cy="1139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 sz="3200" u="none" cap="none" strike="noStrike">
                <a:solidFill>
                  <a:srgbClr val="056839"/>
                </a:solidFill>
                <a:latin typeface="Calibri"/>
                <a:ea typeface="Calibri"/>
                <a:cs typeface="Calibri"/>
                <a:sym typeface="Calibri"/>
              </a:rPr>
              <a:t>Introduction : useful links</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2" name="Google Shape;182;p8"/>
          <p:cNvSpPr txBox="1"/>
          <p:nvPr/>
        </p:nvSpPr>
        <p:spPr>
          <a:xfrm>
            <a:off x="1515756" y="1307860"/>
            <a:ext cx="9127996" cy="92333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1800"/>
              <a:buFont typeface="Arial"/>
              <a:buNone/>
            </a:pPr>
            <a:r>
              <a:rPr b="0" i="0" lang="en" sz="1800" u="none" cap="none" strike="noStrike">
                <a:solidFill>
                  <a:srgbClr val="005828"/>
                </a:solidFill>
                <a:latin typeface="Calibri"/>
                <a:ea typeface="Calibri"/>
                <a:cs typeface="Calibri"/>
                <a:sym typeface="Calibri"/>
              </a:rPr>
              <a:t>microplastics , the effects of decomposition on living organisms</a:t>
            </a:r>
            <a:endParaRPr b="0" i="0" sz="1400" u="none" cap="none" strike="noStrike">
              <a:solidFill>
                <a:srgbClr val="005828"/>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800"/>
              <a:buFont typeface="Arial"/>
              <a:buNone/>
            </a:pPr>
            <a:r>
              <a:rPr b="0" i="0" lang="en" sz="1800" u="sng" cap="none" strike="noStrike">
                <a:solidFill>
                  <a:srgbClr val="005828"/>
                </a:solidFill>
                <a:latin typeface="Calibri"/>
                <a:ea typeface="Calibri"/>
                <a:cs typeface="Calibri"/>
                <a:sym typeface="Calibri"/>
                <a:hlinkClick r:id="rId3">
                  <a:extLst>
                    <a:ext uri="{A12FA001-AC4F-418D-AE19-62706E023703}">
                      <ahyp:hlinkClr val="tx"/>
                    </a:ext>
                  </a:extLst>
                </a:hlinkClick>
              </a:rPr>
              <a:t>https://echa.europa.eu/lt/hot-topics/microplastics</a:t>
            </a:r>
            <a:endParaRPr b="0" i="0" sz="1800" u="none" cap="none" strike="noStrike">
              <a:solidFill>
                <a:srgbClr val="005828"/>
              </a:solidFill>
              <a:latin typeface="Calibri"/>
              <a:ea typeface="Calibri"/>
              <a:cs typeface="Calibri"/>
              <a:sym typeface="Calibri"/>
            </a:endParaRPr>
          </a:p>
        </p:txBody>
      </p:sp>
      <p:sp>
        <p:nvSpPr>
          <p:cNvPr id="183" name="Google Shape;183;p8"/>
          <p:cNvSpPr txBox="1"/>
          <p:nvPr/>
        </p:nvSpPr>
        <p:spPr>
          <a:xfrm>
            <a:off x="1515755" y="2323549"/>
            <a:ext cx="9906749" cy="4247276"/>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1800"/>
              <a:buFont typeface="Arial"/>
              <a:buNone/>
            </a:pPr>
            <a:r>
              <a:rPr b="0" i="0" lang="en" sz="1800" u="none" cap="none" strike="noStrike">
                <a:solidFill>
                  <a:srgbClr val="005828"/>
                </a:solidFill>
                <a:latin typeface="Calibri"/>
                <a:ea typeface="Calibri"/>
                <a:cs typeface="Calibri"/>
                <a:sym typeface="Calibri"/>
              </a:rPr>
              <a:t>bisphenol A on organisms</a:t>
            </a:r>
            <a:endParaRPr b="0" i="0" sz="1800" u="none" cap="none" strike="noStrike">
              <a:solidFill>
                <a:srgbClr val="005828"/>
              </a:solidFill>
              <a:latin typeface="Calibri"/>
              <a:ea typeface="Calibri"/>
              <a:cs typeface="Calibri"/>
              <a:sym typeface="Calibri"/>
            </a:endParaRPr>
          </a:p>
          <a:p>
            <a:pPr indent="0" lvl="0" marL="0" marR="0" rtl="0" algn="l">
              <a:lnSpc>
                <a:spcPct val="150000"/>
              </a:lnSpc>
              <a:spcBef>
                <a:spcPts val="0"/>
              </a:spcBef>
              <a:spcAft>
                <a:spcPts val="0"/>
              </a:spcAft>
              <a:buClr>
                <a:srgbClr val="000000"/>
              </a:buClr>
              <a:buSzPts val="1800"/>
              <a:buFont typeface="Arial"/>
              <a:buNone/>
            </a:pPr>
            <a:r>
              <a:rPr b="0" i="0" lang="en" sz="1800" u="sng" cap="none" strike="noStrike">
                <a:solidFill>
                  <a:srgbClr val="005828"/>
                </a:solidFill>
                <a:latin typeface="Calibri"/>
                <a:ea typeface="Calibri"/>
                <a:cs typeface="Calibri"/>
                <a:sym typeface="Calibri"/>
                <a:hlinkClick r:id="rId4">
                  <a:extLst>
                    <a:ext uri="{A12FA001-AC4F-418D-AE19-62706E023703}">
                      <ahyp:hlinkClr val="tx"/>
                    </a:ext>
                  </a:extLst>
                </a:hlinkClick>
              </a:rPr>
              <a:t>https://nmvrvi.lt/bisfenolio-a-itaka-zmoniu-sveikatai/ _ _</a:t>
            </a:r>
            <a:endParaRPr b="0" i="0" sz="1800" u="none" cap="none" strike="noStrike">
              <a:solidFill>
                <a:srgbClr val="005828"/>
              </a:solidFill>
              <a:latin typeface="Calibri"/>
              <a:ea typeface="Calibri"/>
              <a:cs typeface="Calibri"/>
              <a:sym typeface="Calibri"/>
            </a:endParaRPr>
          </a:p>
          <a:p>
            <a:pPr indent="0" lvl="0" marL="0" marR="0" rtl="0" algn="l">
              <a:lnSpc>
                <a:spcPct val="150000"/>
              </a:lnSpc>
              <a:spcBef>
                <a:spcPts val="0"/>
              </a:spcBef>
              <a:spcAft>
                <a:spcPts val="0"/>
              </a:spcAft>
              <a:buClr>
                <a:srgbClr val="000000"/>
              </a:buClr>
              <a:buSzPts val="1800"/>
              <a:buFont typeface="Arial"/>
              <a:buNone/>
            </a:pPr>
            <a:r>
              <a:rPr b="0" i="0" lang="en" sz="1800" u="none" cap="none" strike="noStrike">
                <a:solidFill>
                  <a:srgbClr val="005828"/>
                </a:solidFill>
                <a:latin typeface="Calibri"/>
                <a:ea typeface="Calibri"/>
                <a:cs typeface="Calibri"/>
                <a:sym typeface="Calibri"/>
              </a:rPr>
              <a:t>phthalates on the body</a:t>
            </a:r>
            <a:endParaRPr b="0" i="0" sz="1400" u="none" cap="none" strike="noStrike">
              <a:solidFill>
                <a:srgbClr val="005828"/>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800"/>
              <a:buFont typeface="Arial"/>
              <a:buNone/>
            </a:pPr>
            <a:r>
              <a:rPr b="0" i="0" lang="en" sz="1800" u="sng" cap="none" strike="noStrike">
                <a:solidFill>
                  <a:srgbClr val="005828"/>
                </a:solidFill>
                <a:latin typeface="Calibri"/>
                <a:ea typeface="Calibri"/>
                <a:cs typeface="Calibri"/>
                <a:sym typeface="Calibri"/>
                <a:hlinkClick r:id="rId5">
                  <a:extLst>
                    <a:ext uri="{A12FA001-AC4F-418D-AE19-62706E023703}">
                      <ahyp:hlinkClr val="tx"/>
                    </a:ext>
                  </a:extLst>
                </a:hlinkClick>
              </a:rPr>
              <a:t>https:// lt.wikipedia.org/wiki/Plastikas</a:t>
            </a:r>
            <a:r>
              <a:rPr b="0" i="0" lang="en" sz="1800" u="none" cap="none" strike="noStrike">
                <a:solidFill>
                  <a:srgbClr val="005828"/>
                </a:solidFill>
                <a:latin typeface="Calibri"/>
                <a:ea typeface="Calibri"/>
                <a:cs typeface="Calibri"/>
                <a:sym typeface="Calibri"/>
              </a:rPr>
              <a:t> </a:t>
            </a:r>
            <a:endParaRPr b="0" i="0" sz="1400" u="none" cap="none" strike="noStrike">
              <a:solidFill>
                <a:srgbClr val="005828"/>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800"/>
              <a:buFont typeface="Arial"/>
              <a:buNone/>
            </a:pPr>
            <a:r>
              <a:rPr b="0" i="0" lang="en" sz="1800" u="none" cap="none" strike="noStrike">
                <a:solidFill>
                  <a:srgbClr val="005828"/>
                </a:solidFill>
                <a:latin typeface="Calibri"/>
                <a:ea typeface="Calibri"/>
                <a:cs typeface="Calibri"/>
                <a:sym typeface="Calibri"/>
              </a:rPr>
              <a:t>EU decisions and recommendations</a:t>
            </a:r>
            <a:endParaRPr b="0" i="0" sz="1400" u="none" cap="none" strike="noStrike">
              <a:solidFill>
                <a:srgbClr val="005828"/>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800"/>
              <a:buFont typeface="Arial"/>
              <a:buNone/>
            </a:pPr>
            <a:r>
              <a:rPr b="0" i="0" lang="en" sz="1800" u="sng" cap="none" strike="noStrike">
                <a:solidFill>
                  <a:srgbClr val="005828"/>
                </a:solidFill>
                <a:latin typeface="Calibri"/>
                <a:ea typeface="Calibri"/>
                <a:cs typeface="Calibri"/>
                <a:sym typeface="Calibri"/>
                <a:hlinkClick r:id="rId6">
                  <a:extLst>
                    <a:ext uri="{A12FA001-AC4F-418D-AE19-62706E023703}">
                      <ahyp:hlinkClr val="tx"/>
                    </a:ext>
                  </a:extLst>
                </a:hlinkClick>
              </a:rPr>
              <a:t>https:// </a:t>
            </a:r>
            <a:r>
              <a:rPr b="0" i="0" lang="en" sz="1800" u="sng" cap="none" strike="noStrike">
                <a:solidFill>
                  <a:srgbClr val="005828"/>
                </a:solidFill>
                <a:latin typeface="Calibri"/>
                <a:ea typeface="Calibri"/>
                <a:cs typeface="Calibri"/>
                <a:sym typeface="Calibri"/>
                <a:hlinkClick r:id="rId7">
                  <a:extLst>
                    <a:ext uri="{A12FA001-AC4F-418D-AE19-62706E023703}">
                      <ahyp:hlinkClr val="tx"/>
                    </a:ext>
                  </a:extLst>
                </a:hlinkClick>
              </a:rPr>
              <a:t>www.europarl.europa.eu/news/lt/headlines/society/20181116STO19217/tarsa-mikroplastiku-saltiniai-poveikis-ir-sprendimai</a:t>
            </a:r>
            <a:endParaRPr b="0" i="0" sz="1800" u="sng" cap="none" strike="noStrike">
              <a:solidFill>
                <a:srgbClr val="005828"/>
              </a:solidFill>
              <a:latin typeface="Calibri"/>
              <a:ea typeface="Calibri"/>
              <a:cs typeface="Calibri"/>
              <a:sym typeface="Calibri"/>
            </a:endParaRPr>
          </a:p>
          <a:p>
            <a:pPr indent="0" lvl="0" marL="0" marR="0" rtl="0" algn="l">
              <a:lnSpc>
                <a:spcPct val="150000"/>
              </a:lnSpc>
              <a:spcBef>
                <a:spcPts val="0"/>
              </a:spcBef>
              <a:spcAft>
                <a:spcPts val="0"/>
              </a:spcAft>
              <a:buNone/>
            </a:pPr>
            <a:r>
              <a:rPr b="0" i="0" lang="en" sz="1800" u="sng" cap="none" strike="noStrike">
                <a:solidFill>
                  <a:srgbClr val="005828"/>
                </a:solidFill>
                <a:latin typeface="Calibri"/>
                <a:ea typeface="Calibri"/>
                <a:cs typeface="Calibri"/>
                <a:sym typeface="Calibri"/>
                <a:hlinkClick r:id="rId8">
                  <a:extLst>
                    <a:ext uri="{A12FA001-AC4F-418D-AE19-62706E023703}">
                      <ahyp:hlinkClr val="tx"/>
                    </a:ext>
                  </a:extLst>
                </a:hlinkClick>
              </a:rPr>
              <a:t>www.youtube.com/watch?v=49OJoTsZYO0</a:t>
            </a:r>
            <a:r>
              <a:rPr b="0" i="0" lang="en" sz="1800" u="none" cap="none" strike="noStrike">
                <a:solidFill>
                  <a:srgbClr val="005828"/>
                </a:solidFill>
                <a:latin typeface="Calibri"/>
                <a:ea typeface="Calibri"/>
                <a:cs typeface="Calibri"/>
                <a:sym typeface="Calibri"/>
              </a:rPr>
              <a:t> </a:t>
            </a:r>
            <a:endParaRPr b="0" i="0" sz="1800" u="none" cap="none" strike="noStrike">
              <a:solidFill>
                <a:srgbClr val="005828"/>
              </a:solidFill>
              <a:latin typeface="Arial"/>
              <a:ea typeface="Arial"/>
              <a:cs typeface="Arial"/>
              <a:sym typeface="Arial"/>
            </a:endParaRPr>
          </a:p>
          <a:p>
            <a:pPr indent="0" lvl="0" marL="0" marR="0" rtl="0" algn="ctr">
              <a:lnSpc>
                <a:spcPct val="150000"/>
              </a:lnSpc>
              <a:spcBef>
                <a:spcPts val="0"/>
              </a:spcBef>
              <a:spcAft>
                <a:spcPts val="0"/>
              </a:spcAft>
              <a:buClr>
                <a:srgbClr val="000000"/>
              </a:buClr>
              <a:buSzPts val="1800"/>
              <a:buFont typeface="Arial"/>
              <a:buNone/>
            </a:pPr>
            <a:r>
              <a:t/>
            </a:r>
            <a:endParaRPr b="0" i="0" sz="1800" u="none" cap="none" strike="noStrike">
              <a:solidFill>
                <a:srgbClr val="005828"/>
              </a:solidFill>
              <a:latin typeface="Calibri"/>
              <a:ea typeface="Calibri"/>
              <a:cs typeface="Calibri"/>
              <a:sym typeface="Calibri"/>
            </a:endParaRPr>
          </a:p>
          <a:p>
            <a:pPr indent="0" lvl="0" marL="0" marR="0" rtl="0" algn="ctr">
              <a:lnSpc>
                <a:spcPct val="15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4" name="Google Shape;184;p8"/>
          <p:cNvSpPr/>
          <p:nvPr/>
        </p:nvSpPr>
        <p:spPr>
          <a:xfrm>
            <a:off x="0" y="297"/>
            <a:ext cx="12047457" cy="150532"/>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5" name="Google Shape;185;p8"/>
          <p:cNvSpPr/>
          <p:nvPr/>
        </p:nvSpPr>
        <p:spPr>
          <a:xfrm rot="-5400000">
            <a:off x="8690879" y="3356875"/>
            <a:ext cx="6857702" cy="144545"/>
          </a:xfrm>
          <a:prstGeom prst="rect">
            <a:avLst/>
          </a:prstGeom>
          <a:solidFill>
            <a:srgbClr val="25AAE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6" name="Google Shape;186;p8"/>
          <p:cNvSpPr/>
          <p:nvPr/>
        </p:nvSpPr>
        <p:spPr>
          <a:xfrm>
            <a:off x="612986" y="1172296"/>
            <a:ext cx="3538329" cy="62615"/>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Logo&#10;&#10;Description automatically generated" id="187" name="Google Shape;187;p8"/>
          <p:cNvPicPr preferRelativeResize="0"/>
          <p:nvPr/>
        </p:nvPicPr>
        <p:blipFill rotWithShape="1">
          <a:blip r:embed="rId9">
            <a:alphaModFix/>
          </a:blip>
          <a:srcRect b="0" l="0" r="0" t="0"/>
          <a:stretch/>
        </p:blipFill>
        <p:spPr>
          <a:xfrm>
            <a:off x="165346" y="6070861"/>
            <a:ext cx="1350410" cy="664590"/>
          </a:xfrm>
          <a:prstGeom prst="rect">
            <a:avLst/>
          </a:prstGeom>
          <a:noFill/>
          <a:ln>
            <a:noFill/>
          </a:ln>
        </p:spPr>
      </p:pic>
      <p:pic>
        <p:nvPicPr>
          <p:cNvPr descr="Graphical user interface, text&#10;&#10;Description automatically generated" id="188" name="Google Shape;188;p8"/>
          <p:cNvPicPr preferRelativeResize="0"/>
          <p:nvPr/>
        </p:nvPicPr>
        <p:blipFill rotWithShape="1">
          <a:blip r:embed="rId10">
            <a:alphaModFix/>
          </a:blip>
          <a:srcRect b="0" l="0" r="0" t="0"/>
          <a:stretch/>
        </p:blipFill>
        <p:spPr>
          <a:xfrm>
            <a:off x="1855947" y="6160565"/>
            <a:ext cx="2312641" cy="485181"/>
          </a:xfrm>
          <a:prstGeom prst="rect">
            <a:avLst/>
          </a:prstGeom>
          <a:noFill/>
          <a:ln>
            <a:noFill/>
          </a:ln>
        </p:spPr>
      </p:pic>
      <p:pic>
        <p:nvPicPr>
          <p:cNvPr id="189" name="Google Shape;189;p8"/>
          <p:cNvPicPr preferRelativeResize="0"/>
          <p:nvPr/>
        </p:nvPicPr>
        <p:blipFill rotWithShape="1">
          <a:blip r:embed="rId11">
            <a:alphaModFix/>
          </a:blip>
          <a:srcRect b="0" l="0" r="0" t="0"/>
          <a:stretch/>
        </p:blipFill>
        <p:spPr>
          <a:xfrm>
            <a:off x="438227" y="1400219"/>
            <a:ext cx="804197" cy="834980"/>
          </a:xfrm>
          <a:prstGeom prst="rect">
            <a:avLst/>
          </a:prstGeom>
          <a:noFill/>
          <a:ln>
            <a:noFill/>
          </a:ln>
        </p:spPr>
      </p:pic>
      <p:pic>
        <p:nvPicPr>
          <p:cNvPr id="190" name="Google Shape;190;p8"/>
          <p:cNvPicPr preferRelativeResize="0"/>
          <p:nvPr/>
        </p:nvPicPr>
        <p:blipFill rotWithShape="1">
          <a:blip r:embed="rId12">
            <a:alphaModFix/>
          </a:blip>
          <a:srcRect b="0" l="0" r="0" t="0"/>
          <a:stretch/>
        </p:blipFill>
        <p:spPr>
          <a:xfrm>
            <a:off x="437682" y="2543186"/>
            <a:ext cx="804742" cy="835224"/>
          </a:xfrm>
          <a:prstGeom prst="rect">
            <a:avLst/>
          </a:prstGeom>
          <a:noFill/>
          <a:ln>
            <a:noFill/>
          </a:ln>
        </p:spPr>
      </p:pic>
      <p:pic>
        <p:nvPicPr>
          <p:cNvPr id="191" name="Google Shape;191;p8"/>
          <p:cNvPicPr preferRelativeResize="0"/>
          <p:nvPr/>
        </p:nvPicPr>
        <p:blipFill rotWithShape="1">
          <a:blip r:embed="rId13">
            <a:alphaModFix/>
          </a:blip>
          <a:srcRect b="0" l="0" r="0" t="0"/>
          <a:stretch/>
        </p:blipFill>
        <p:spPr>
          <a:xfrm>
            <a:off x="437682" y="3753272"/>
            <a:ext cx="804742" cy="8352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7"/>
          <p:cNvSpPr txBox="1"/>
          <p:nvPr>
            <p:ph type="title"/>
          </p:nvPr>
        </p:nvSpPr>
        <p:spPr>
          <a:xfrm>
            <a:off x="612975" y="365000"/>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b="1" lang="en" sz="3200">
                <a:solidFill>
                  <a:srgbClr val="056839"/>
                </a:solidFill>
              </a:rPr>
              <a:t>Introduction : useful links</a:t>
            </a:r>
            <a:br>
              <a:rPr lang="en"/>
            </a:br>
            <a:endParaRPr b="1" sz="2400"/>
          </a:p>
        </p:txBody>
      </p:sp>
      <p:sp>
        <p:nvSpPr>
          <p:cNvPr id="197" name="Google Shape;197;p27"/>
          <p:cNvSpPr txBox="1"/>
          <p:nvPr>
            <p:ph idx="1" type="body"/>
          </p:nvPr>
        </p:nvSpPr>
        <p:spPr>
          <a:xfrm>
            <a:off x="1712139" y="1750400"/>
            <a:ext cx="9165300" cy="4351200"/>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0"/>
              </a:spcBef>
              <a:spcAft>
                <a:spcPts val="0"/>
              </a:spcAft>
              <a:buClr>
                <a:schemeClr val="dk1"/>
              </a:buClr>
              <a:buSzPts val="1100"/>
              <a:buFont typeface="Arial"/>
              <a:buNone/>
            </a:pPr>
            <a:r>
              <a:rPr b="1" lang="en">
                <a:solidFill>
                  <a:srgbClr val="005828"/>
                </a:solidFill>
                <a:highlight>
                  <a:srgbClr val="F9F9F9"/>
                </a:highlight>
              </a:rPr>
              <a:t>Reducing the environmental impact of single-use plastics</a:t>
            </a:r>
            <a:endParaRPr b="1">
              <a:solidFill>
                <a:srgbClr val="005828"/>
              </a:solidFill>
              <a:highlight>
                <a:srgbClr val="F9F9F9"/>
              </a:highlight>
            </a:endParaRPr>
          </a:p>
          <a:p>
            <a:pPr indent="0" lvl="0" marL="0" rtl="0" algn="l">
              <a:lnSpc>
                <a:spcPct val="90000"/>
              </a:lnSpc>
              <a:spcBef>
                <a:spcPts val="0"/>
              </a:spcBef>
              <a:spcAft>
                <a:spcPts val="0"/>
              </a:spcAft>
              <a:buSzPts val="1800"/>
              <a:buNone/>
            </a:pPr>
            <a:r>
              <a:rPr lang="en" u="sng">
                <a:solidFill>
                  <a:srgbClr val="005828"/>
                </a:solidFill>
                <a:hlinkClick r:id="rId3">
                  <a:extLst>
                    <a:ext uri="{A12FA001-AC4F-418D-AE19-62706E023703}">
                      <ahyp:hlinkClr val="tx"/>
                    </a:ext>
                  </a:extLst>
                </a:hlinkClick>
              </a:rPr>
              <a:t>https://www.youtube.com/watch?v=PfAmozjYUBQ</a:t>
            </a:r>
            <a:endParaRPr>
              <a:solidFill>
                <a:srgbClr val="005828"/>
              </a:solidFill>
            </a:endParaRPr>
          </a:p>
          <a:p>
            <a:pPr indent="0" lvl="0" marL="0" rtl="0" algn="l">
              <a:lnSpc>
                <a:spcPct val="90000"/>
              </a:lnSpc>
              <a:spcBef>
                <a:spcPts val="0"/>
              </a:spcBef>
              <a:spcAft>
                <a:spcPts val="0"/>
              </a:spcAft>
              <a:buSzPts val="1800"/>
              <a:buNone/>
            </a:pPr>
            <a:r>
              <a:rPr b="1" lang="en">
                <a:solidFill>
                  <a:srgbClr val="005828"/>
                </a:solidFill>
              </a:rPr>
              <a:t>Single use plastics and discovering the true value of things</a:t>
            </a:r>
            <a:endParaRPr b="1">
              <a:solidFill>
                <a:srgbClr val="005828"/>
              </a:solidFill>
            </a:endParaRPr>
          </a:p>
          <a:p>
            <a:pPr indent="0" lvl="0" marL="0" rtl="0" algn="l">
              <a:lnSpc>
                <a:spcPct val="90000"/>
              </a:lnSpc>
              <a:spcBef>
                <a:spcPts val="0"/>
              </a:spcBef>
              <a:spcAft>
                <a:spcPts val="0"/>
              </a:spcAft>
              <a:buSzPts val="1800"/>
              <a:buNone/>
            </a:pPr>
            <a:r>
              <a:rPr lang="en" u="sng">
                <a:solidFill>
                  <a:srgbClr val="005828"/>
                </a:solidFill>
                <a:hlinkClick r:id="rId4">
                  <a:extLst>
                    <a:ext uri="{A12FA001-AC4F-418D-AE19-62706E023703}">
                      <ahyp:hlinkClr val="tx"/>
                    </a:ext>
                  </a:extLst>
                </a:hlinkClick>
              </a:rPr>
              <a:t>https://www.youtube.com/watch?v=y9n-DTARqSQ</a:t>
            </a:r>
            <a:endParaRPr>
              <a:solidFill>
                <a:srgbClr val="005828"/>
              </a:solidFill>
            </a:endParaRPr>
          </a:p>
          <a:p>
            <a:pPr indent="0" lvl="0" marL="0" rtl="0" algn="l">
              <a:lnSpc>
                <a:spcPct val="90000"/>
              </a:lnSpc>
              <a:spcBef>
                <a:spcPts val="0"/>
              </a:spcBef>
              <a:spcAft>
                <a:spcPts val="0"/>
              </a:spcAft>
              <a:buSzPts val="1800"/>
              <a:buNone/>
            </a:pPr>
            <a:r>
              <a:rPr b="1" lang="en">
                <a:solidFill>
                  <a:srgbClr val="005828"/>
                </a:solidFill>
              </a:rPr>
              <a:t>The problem with single-use plastic</a:t>
            </a:r>
            <a:endParaRPr b="1">
              <a:solidFill>
                <a:srgbClr val="005828"/>
              </a:solidFill>
            </a:endParaRPr>
          </a:p>
          <a:p>
            <a:pPr indent="0" lvl="0" marL="0" rtl="0" algn="l">
              <a:lnSpc>
                <a:spcPct val="90000"/>
              </a:lnSpc>
              <a:spcBef>
                <a:spcPts val="0"/>
              </a:spcBef>
              <a:spcAft>
                <a:spcPts val="0"/>
              </a:spcAft>
              <a:buSzPts val="1800"/>
              <a:buNone/>
            </a:pPr>
            <a:r>
              <a:rPr lang="en" u="sng">
                <a:solidFill>
                  <a:srgbClr val="005828"/>
                </a:solidFill>
                <a:hlinkClick r:id="rId5">
                  <a:extLst>
                    <a:ext uri="{A12FA001-AC4F-418D-AE19-62706E023703}">
                      <ahyp:hlinkClr val="tx"/>
                    </a:ext>
                  </a:extLst>
                </a:hlinkClick>
              </a:rPr>
              <a:t>https://www.youtube.com/watch?v=heLLljcmmNo</a:t>
            </a:r>
            <a:endParaRPr>
              <a:solidFill>
                <a:srgbClr val="005828"/>
              </a:solidFill>
            </a:endParaRPr>
          </a:p>
          <a:p>
            <a:pPr indent="0" lvl="0" marL="0" rtl="0" algn="l">
              <a:lnSpc>
                <a:spcPct val="90000"/>
              </a:lnSpc>
              <a:spcBef>
                <a:spcPts val="0"/>
              </a:spcBef>
              <a:spcAft>
                <a:spcPts val="0"/>
              </a:spcAft>
              <a:buSzPts val="1800"/>
              <a:buNone/>
            </a:pPr>
            <a:r>
              <a:rPr b="1" lang="en">
                <a:solidFill>
                  <a:srgbClr val="005828"/>
                </a:solidFill>
              </a:rPr>
              <a:t>The Problem with Plastics</a:t>
            </a:r>
            <a:endParaRPr b="1">
              <a:solidFill>
                <a:srgbClr val="005828"/>
              </a:solidFill>
            </a:endParaRPr>
          </a:p>
          <a:p>
            <a:pPr indent="0" lvl="0" marL="0" rtl="0" algn="l">
              <a:lnSpc>
                <a:spcPct val="90000"/>
              </a:lnSpc>
              <a:spcBef>
                <a:spcPts val="0"/>
              </a:spcBef>
              <a:spcAft>
                <a:spcPts val="0"/>
              </a:spcAft>
              <a:buSzPts val="1800"/>
              <a:buNone/>
            </a:pPr>
            <a:r>
              <a:rPr lang="en" u="sng">
                <a:solidFill>
                  <a:srgbClr val="005828"/>
                </a:solidFill>
                <a:hlinkClick r:id="rId6">
                  <a:extLst>
                    <a:ext uri="{A12FA001-AC4F-418D-AE19-62706E023703}">
                      <ahyp:hlinkClr val="tx"/>
                    </a:ext>
                  </a:extLst>
                </a:hlinkClick>
              </a:rPr>
              <a:t>https://www.youtube.com/watch?v=526gMLHDVLg</a:t>
            </a:r>
            <a:endParaRPr>
              <a:solidFill>
                <a:srgbClr val="005828"/>
              </a:solidFill>
            </a:endParaRPr>
          </a:p>
          <a:p>
            <a:pPr indent="0" lvl="0" marL="114300" rtl="0" algn="l">
              <a:lnSpc>
                <a:spcPct val="90000"/>
              </a:lnSpc>
              <a:spcBef>
                <a:spcPts val="1000"/>
              </a:spcBef>
              <a:spcAft>
                <a:spcPts val="0"/>
              </a:spcAft>
              <a:buSzPts val="1800"/>
              <a:buNone/>
            </a:pPr>
            <a:r>
              <a:t/>
            </a:r>
            <a:endParaRPr>
              <a:solidFill>
                <a:srgbClr val="00B050"/>
              </a:solidFill>
            </a:endParaRPr>
          </a:p>
        </p:txBody>
      </p:sp>
      <p:pic>
        <p:nvPicPr>
          <p:cNvPr descr="https://lh5.googleusercontent.com/Y_qrfOGxHdVbKdTc_i08zaK74Rl4ve-r-HXTpjSV5SLx2bn2QzT_xeXsheZlhPcd9UeXzIU44cwWzVeiaZoyQTuX1e61E1dXOy6Mse__tvY9NX8DOMsjgdA4dYYRPSjERS4s3pqzkUmWMesBnPvVtEj8ct52cs94yag_hVzhk5pM-qPG3byxVe4KnJClWP9mu5hXnA" id="198" name="Google Shape;198;p27"/>
          <p:cNvPicPr preferRelativeResize="0"/>
          <p:nvPr/>
        </p:nvPicPr>
        <p:blipFill rotWithShape="1">
          <a:blip r:embed="rId7">
            <a:alphaModFix/>
          </a:blip>
          <a:srcRect b="0" l="0" r="0" t="0"/>
          <a:stretch/>
        </p:blipFill>
        <p:spPr>
          <a:xfrm>
            <a:off x="280426" y="1690688"/>
            <a:ext cx="1115547" cy="1155648"/>
          </a:xfrm>
          <a:prstGeom prst="rect">
            <a:avLst/>
          </a:prstGeom>
          <a:noFill/>
          <a:ln>
            <a:noFill/>
          </a:ln>
        </p:spPr>
      </p:pic>
      <p:sp>
        <p:nvSpPr>
          <p:cNvPr id="199" name="Google Shape;199;p27"/>
          <p:cNvSpPr/>
          <p:nvPr/>
        </p:nvSpPr>
        <p:spPr>
          <a:xfrm>
            <a:off x="0" y="297"/>
            <a:ext cx="12047400" cy="1506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0" name="Google Shape;200;p27"/>
          <p:cNvSpPr/>
          <p:nvPr/>
        </p:nvSpPr>
        <p:spPr>
          <a:xfrm rot="-5400000">
            <a:off x="8690908" y="3356849"/>
            <a:ext cx="6857700" cy="144600"/>
          </a:xfrm>
          <a:prstGeom prst="rect">
            <a:avLst/>
          </a:prstGeom>
          <a:solidFill>
            <a:srgbClr val="25AAE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1" name="Google Shape;201;p27"/>
          <p:cNvSpPr/>
          <p:nvPr/>
        </p:nvSpPr>
        <p:spPr>
          <a:xfrm>
            <a:off x="612986" y="1172296"/>
            <a:ext cx="3538200" cy="627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2022-01-31T11:18:27Z</dcterms:created>
  <dc:creator>Carlotta Maria Crippa</dc:creator>
</cp:coreProperties>
</file>